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Hello everyone, this is Group 12, and welcome to the literature review presentation about AlphaClean: automatic generation of data cleaning pipelines.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8c3a705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8c3a705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defines a well-posed search space, namely, the set of all pipelines composed of conditional assignments.</a:t>
            </a:r>
            <a:endParaRPr/>
          </a:p>
          <a:p>
            <a:pPr indent="0" lvl="0" marL="0" rtl="0" algn="l">
              <a:spcBef>
                <a:spcPts val="0"/>
              </a:spcBef>
              <a:spcAft>
                <a:spcPts val="0"/>
              </a:spcAft>
              <a:buNone/>
            </a:pPr>
            <a:r>
              <a:rPr lang="ko"/>
              <a:t>because of greedy nature of the system and its enormous search space.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8c3a705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8c3a705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Here, we have the outlines of our literature review.</a:t>
            </a:r>
            <a:endParaRPr/>
          </a:p>
          <a:p>
            <a:pPr indent="0" lvl="0" marL="0" rtl="0" algn="l">
              <a:spcBef>
                <a:spcPts val="0"/>
              </a:spcBef>
              <a:spcAft>
                <a:spcPts val="0"/>
              </a:spcAft>
              <a:buNone/>
            </a:pPr>
            <a:r>
              <a:rPr lang="ko"/>
              <a:t>I, Geongu Park will be talking about “What is Data Cleaning”, the problems of typical data cleaning process, what is alphaclean, the comparison between typical data cleaning structure and alphaclean structure, and simple alphaclean architecture.</a:t>
            </a:r>
            <a:endParaRPr/>
          </a:p>
          <a:p>
            <a:pPr indent="0" lvl="0" marL="0" rtl="0" algn="l">
              <a:spcBef>
                <a:spcPts val="0"/>
              </a:spcBef>
              <a:spcAft>
                <a:spcPts val="0"/>
              </a:spcAft>
              <a:buNone/>
            </a:pPr>
            <a:r>
              <a:rPr lang="ko"/>
              <a:t> </a:t>
            </a:r>
            <a:r>
              <a:rPr lang="ko">
                <a:solidFill>
                  <a:srgbClr val="222222"/>
                </a:solidFill>
                <a:highlight>
                  <a:srgbClr val="FFFFFF"/>
                </a:highlight>
              </a:rPr>
              <a:t>Sowmya Nethagani will be talking about the details Search Algorithms that is a crucial part in the alphaclean architecture.</a:t>
            </a:r>
            <a:endParaRPr>
              <a:solidFill>
                <a:srgbClr val="222222"/>
              </a:solidFill>
              <a:highlight>
                <a:srgbClr val="FFFFFF"/>
              </a:highlight>
            </a:endParaRPr>
          </a:p>
          <a:p>
            <a:pPr indent="0" lvl="0" marL="0" rtl="0" algn="l">
              <a:spcBef>
                <a:spcPts val="0"/>
              </a:spcBef>
              <a:spcAft>
                <a:spcPts val="0"/>
              </a:spcAft>
              <a:buNone/>
            </a:pPr>
            <a:r>
              <a:rPr lang="ko">
                <a:solidFill>
                  <a:srgbClr val="222222"/>
                </a:solidFill>
                <a:highlight>
                  <a:srgbClr val="FFFFFF"/>
                </a:highlight>
              </a:rPr>
              <a:t>Khiem T. Truong will be talking about the experiments, benchmarks and conclusion.</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ko">
                <a:solidFill>
                  <a:srgbClr val="222222"/>
                </a:solidFill>
                <a:highlight>
                  <a:srgbClr val="FFFFFF"/>
                </a:highlight>
              </a:rPr>
              <a:t>Then, lets start.</a:t>
            </a:r>
            <a:endParaRPr>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8c3a70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8c3a70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What is Data Cleaning?</a:t>
            </a:r>
            <a:endParaRPr/>
          </a:p>
          <a:p>
            <a:pPr indent="0" lvl="0" marL="0" rtl="0" algn="l">
              <a:spcBef>
                <a:spcPts val="0"/>
              </a:spcBef>
              <a:spcAft>
                <a:spcPts val="0"/>
              </a:spcAft>
              <a:buNone/>
            </a:pPr>
            <a:r>
              <a:rPr lang="ko"/>
              <a:t>Whenever, we work on the raw data, we can observe a lot of incorrect, corrupted, incorrectly formatted, duplicate, or incomplete data within a dataset. Therefore, the data cleaning process is necessary to avoid a poor performance of models when trained using uncleaned data. So, the data cleaning is basically removing those unnecessary data that could lead to a poor performance from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what is a typical process of data cleaning?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8c3a70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8c3a70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When we try to clean the data, most of us have experienced writing a python script to remove duplicates, NULL values, and etc using pandas library. This is called a design of hand-written scripts.</a:t>
            </a:r>
            <a:endParaRPr/>
          </a:p>
          <a:p>
            <a:pPr indent="0" lvl="0" marL="0" rtl="0" algn="l">
              <a:spcBef>
                <a:spcPts val="0"/>
              </a:spcBef>
              <a:spcAft>
                <a:spcPts val="0"/>
              </a:spcAft>
              <a:buClr>
                <a:schemeClr val="dk1"/>
              </a:buClr>
              <a:buSzPts val="1100"/>
              <a:buFont typeface="Arial"/>
              <a:buNone/>
            </a:pPr>
            <a:r>
              <a:rPr lang="ko"/>
              <a:t>However, </a:t>
            </a:r>
            <a:r>
              <a:rPr lang="ko"/>
              <a:t>nowadays</a:t>
            </a:r>
            <a:r>
              <a:rPr lang="ko"/>
              <a:t>, t</a:t>
            </a:r>
            <a:r>
              <a:rPr lang="ko"/>
              <a:t>he analysts effort in data cleaning is gradually shifting away from the design of hand-written scripts to building and tuning complex pipelines of automated data cleaning libraries.</a:t>
            </a:r>
            <a:endParaRPr/>
          </a:p>
          <a:p>
            <a:pPr indent="0" lvl="0" marL="0" rtl="0" algn="l">
              <a:spcBef>
                <a:spcPts val="0"/>
              </a:spcBef>
              <a:spcAft>
                <a:spcPts val="0"/>
              </a:spcAft>
              <a:buNone/>
            </a:pPr>
            <a:r>
              <a:rPr lang="ko"/>
              <a:t>Here we use the hyperparameter tuning techniques. But, Hyperparameter tuning for data cleaning is very different than the </a:t>
            </a:r>
            <a:r>
              <a:rPr lang="ko"/>
              <a:t>hyperparameter</a:t>
            </a:r>
            <a:r>
              <a:rPr lang="ko"/>
              <a:t> tuning for machine learning since the pipeline components and objective functions have structure that tuning algorithms can exploit.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ko"/>
              <a:t>Also, </a:t>
            </a:r>
            <a:r>
              <a:rPr lang="ko"/>
              <a:t>it is mentioned in the paper that the analysts report spending upwards of 80% of analysis time during data cleaning and preparation. </a:t>
            </a:r>
            <a:endParaRPr/>
          </a:p>
          <a:p>
            <a:pPr indent="0" lvl="0" marL="0" rtl="0" algn="l">
              <a:spcBef>
                <a:spcPts val="0"/>
              </a:spcBef>
              <a:spcAft>
                <a:spcPts val="0"/>
              </a:spcAft>
              <a:buNone/>
            </a:pPr>
            <a:r>
              <a:rPr lang="ko"/>
              <a:t>Therefore, the systems to automatically optimize these pipelines and their parameters are desirable.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8c3a705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8c3a705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As we have libraries like pandas to use in hand-written scripts for data cleaning, we also have frameworks that provides automated data cleaning process for users.</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the Alpha Clean is one of them that finds solutions of up-to 9 times higher quality than naively applying state-of-art parameter tuning methods, which is significantly more robust to straggling data cleaning methods and redundancy in the data cleaning library.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8c3a705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8c3a705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As we can see from the above figure about typical cleaning pipelines, human-in-the-loop is necessary to have a good quality result.</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Such as (1) composing a quality function to characterize the suspicious quality issues, </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and (2) modifying the data cleaning pipeline to address the errors. </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the space of possible operator pipelines and parameterizations of each operator is exponential in the number of operators, parameters, and pipeline depth, and is infeasible for human to manually search for optimal parameters.</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However, AlphaClean improves this human-in-the-loop process by providing an expressive, composable quality function, and automatically searching for cleaning pipelines.</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AlphaClean decouples sampling from the parameter space from search. This allows the user to iterate quickly by observing early best-effort results. </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E3743"/>
              </a:solidFill>
              <a:highlight>
                <a:srgbClr val="FFFFFF"/>
              </a:highlight>
              <a:latin typeface="Roboto"/>
              <a:ea typeface="Roboto"/>
              <a:cs typeface="Roboto"/>
              <a:sym typeface="Roboto"/>
            </a:endParaRPr>
          </a:p>
          <a:p>
            <a:pPr indent="0" lvl="0" marL="0" rtl="0" algn="l">
              <a:spcBef>
                <a:spcPts val="0"/>
              </a:spcBef>
              <a:spcAft>
                <a:spcPts val="0"/>
              </a:spcAft>
              <a:buNone/>
            </a:pPr>
            <a:r>
              <a:rPr lang="ko" sz="1050">
                <a:solidFill>
                  <a:srgbClr val="2E3743"/>
                </a:solidFill>
                <a:highlight>
                  <a:srgbClr val="FFFFFF"/>
                </a:highlight>
                <a:latin typeface="Roboto"/>
                <a:ea typeface="Roboto"/>
                <a:cs typeface="Roboto"/>
                <a:sym typeface="Roboto"/>
              </a:rPr>
              <a:t>As we can see from the figure of alphaclean framework,, there is no human interaction and user only gets the result of the optimal pipeline.</a:t>
            </a:r>
            <a:endParaRPr sz="1050">
              <a:solidFill>
                <a:srgbClr val="2E37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8c3a705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8c3a705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Basically, AlphaClean is an API interface for existing data cleaning libraries.</a:t>
            </a:r>
            <a:endParaRPr/>
          </a:p>
          <a:p>
            <a:pPr indent="0" lvl="0" marL="0" rtl="0" algn="l">
              <a:spcBef>
                <a:spcPts val="0"/>
              </a:spcBef>
              <a:spcAft>
                <a:spcPts val="0"/>
              </a:spcAft>
              <a:buNone/>
            </a:pPr>
            <a:r>
              <a:rPr lang="ko"/>
              <a:t> In simple English, there are multiple candidate data cleaning frameworks, and AlphaClean automates the process to choose the best candidates to include in the optimal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simple architecture of the AlphaClean is as follows,</a:t>
            </a:r>
            <a:endParaRPr/>
          </a:p>
          <a:p>
            <a:pPr indent="0" lvl="0" marL="0" rtl="0" algn="l">
              <a:spcBef>
                <a:spcPts val="0"/>
              </a:spcBef>
              <a:spcAft>
                <a:spcPts val="0"/>
              </a:spcAft>
              <a:buNone/>
            </a:pPr>
            <a:r>
              <a:rPr lang="ko"/>
              <a:t>Each framework runs in a separate thread and continuously reruns with new parameters provided by the parameter sampler. </a:t>
            </a:r>
            <a:endParaRPr/>
          </a:p>
          <a:p>
            <a:pPr indent="0" lvl="0" marL="0" rtl="0" algn="l">
              <a:spcBef>
                <a:spcPts val="0"/>
              </a:spcBef>
              <a:spcAft>
                <a:spcPts val="0"/>
              </a:spcAft>
              <a:buNone/>
            </a:pPr>
            <a:r>
              <a:rPr lang="ko"/>
              <a:t>Its outputs are added to the repair pool. </a:t>
            </a:r>
            <a:endParaRPr/>
          </a:p>
          <a:p>
            <a:pPr indent="0" lvl="0" marL="0" rtl="0" algn="l">
              <a:spcBef>
                <a:spcPts val="0"/>
              </a:spcBef>
              <a:spcAft>
                <a:spcPts val="0"/>
              </a:spcAft>
              <a:buNone/>
            </a:pPr>
            <a:r>
              <a:rPr lang="ko">
                <a:solidFill>
                  <a:schemeClr val="dk1"/>
                </a:solidFill>
              </a:rPr>
              <a:t>Quality Evaluator computes the quality of a candidate pipeline.</a:t>
            </a:r>
            <a:endParaRPr>
              <a:solidFill>
                <a:schemeClr val="dk1"/>
              </a:solidFill>
            </a:endParaRPr>
          </a:p>
          <a:p>
            <a:pPr indent="0" lvl="0" marL="0" rtl="0" algn="l">
              <a:spcBef>
                <a:spcPts val="0"/>
              </a:spcBef>
              <a:spcAft>
                <a:spcPts val="0"/>
              </a:spcAft>
              <a:buNone/>
            </a:pPr>
            <a:r>
              <a:rPr lang="ko">
                <a:solidFill>
                  <a:schemeClr val="dk1"/>
                </a:solidFill>
              </a:rPr>
              <a:t>Lastly the ML-based Pruner removes repairs from this pool to expand the set of candidate cleaning pipelines and sends the best pipelines so far based on the result of Quality Evaluator to the user.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The detailed architecture of each steps will be described in the following sections.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8c3a705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8c3a705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In this slide we are going to discuss about the search </a:t>
            </a:r>
            <a:r>
              <a:rPr lang="ko">
                <a:solidFill>
                  <a:schemeClr val="dk1"/>
                </a:solidFill>
              </a:rPr>
              <a:t>algorithm</a:t>
            </a:r>
            <a:r>
              <a:rPr lang="ko">
                <a:solidFill>
                  <a:schemeClr val="dk1"/>
                </a:solidFill>
              </a:rPr>
              <a:t> which </a:t>
            </a:r>
            <a:r>
              <a:rPr lang="ko">
                <a:solidFill>
                  <a:schemeClr val="dk1"/>
                </a:solidFill>
              </a:rPr>
              <a:t>gives the system optimization.</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Firstly we are going to see about the PARAMETER SAMPLER: Has two parameters such as</a:t>
            </a:r>
            <a:endParaRPr>
              <a:solidFill>
                <a:schemeClr val="dk1"/>
              </a:solidFill>
            </a:endParaRPr>
          </a:p>
          <a:p>
            <a:pPr indent="-298450" lvl="0" marL="457200" rtl="0" algn="l">
              <a:spcBef>
                <a:spcPts val="0"/>
              </a:spcBef>
              <a:spcAft>
                <a:spcPts val="0"/>
              </a:spcAft>
              <a:buClr>
                <a:schemeClr val="dk1"/>
              </a:buClr>
              <a:buSzPts val="1100"/>
              <a:buAutoNum type="arabicPeriod"/>
            </a:pPr>
            <a:r>
              <a:rPr lang="ko">
                <a:solidFill>
                  <a:schemeClr val="dk1"/>
                </a:solidFill>
              </a:rPr>
              <a:t>Attribute name parameter: AlphaClean will  infer the domain of permitted values </a:t>
            </a:r>
            <a:endParaRPr>
              <a:solidFill>
                <a:schemeClr val="dk1"/>
              </a:solidFill>
            </a:endParaRPr>
          </a:p>
          <a:p>
            <a:pPr indent="-298450" lvl="0" marL="457200" rtl="0" algn="l">
              <a:spcBef>
                <a:spcPts val="0"/>
              </a:spcBef>
              <a:spcAft>
                <a:spcPts val="0"/>
              </a:spcAft>
              <a:buClr>
                <a:schemeClr val="dk1"/>
              </a:buClr>
              <a:buSzPts val="1100"/>
              <a:buAutoNum type="arabicPeriod"/>
            </a:pPr>
            <a:r>
              <a:rPr lang="ko">
                <a:solidFill>
                  <a:schemeClr val="dk1"/>
                </a:solidFill>
              </a:rPr>
              <a:t>Threshold parameter: Thresholds, inference parameters, and confidence bounds are all examples of numerical parameters. The most and least restrictive endpoints of the value domain are specified, and AlphaClean sweeps the area from most to least restrictive.</a:t>
            </a:r>
            <a:endParaRPr>
              <a:solidFill>
                <a:schemeClr val="dk1"/>
              </a:solidFill>
            </a:endParaRPr>
          </a:p>
          <a:p>
            <a:pPr indent="0" lvl="0" marL="0" rtl="0" algn="l">
              <a:spcBef>
                <a:spcPts val="0"/>
              </a:spcBef>
              <a:spcAft>
                <a:spcPts val="0"/>
              </a:spcAft>
              <a:buNone/>
            </a:pPr>
            <a:r>
              <a:rPr lang="ko">
                <a:solidFill>
                  <a:schemeClr val="dk1"/>
                </a:solidFill>
              </a:rPr>
              <a:t>Secondly, PARALLELIZATION:</a:t>
            </a:r>
            <a:endParaRPr>
              <a:solidFill>
                <a:schemeClr val="dk1"/>
              </a:solidFill>
            </a:endParaRPr>
          </a:p>
          <a:p>
            <a:pPr indent="0" lvl="0" marL="0" rtl="0" algn="l">
              <a:spcBef>
                <a:spcPts val="0"/>
              </a:spcBef>
              <a:spcAft>
                <a:spcPts val="0"/>
              </a:spcAft>
              <a:buNone/>
            </a:pPr>
            <a:r>
              <a:rPr lang="ko">
                <a:solidFill>
                  <a:schemeClr val="dk1"/>
                </a:solidFill>
              </a:rPr>
              <a:t>Composing and evaluating Q(s′(R)) is  most expensive search operation, even with incremental evaluation. So we parallelize data partitions and candidate pipelines. </a:t>
            </a:r>
            <a:endParaRPr>
              <a:solidFill>
                <a:schemeClr val="dk1"/>
              </a:solidFill>
            </a:endParaRPr>
          </a:p>
          <a:p>
            <a:pPr indent="-298450" lvl="0" marL="457200" rtl="0" algn="l">
              <a:spcBef>
                <a:spcPts val="0"/>
              </a:spcBef>
              <a:spcAft>
                <a:spcPts val="0"/>
              </a:spcAft>
              <a:buClr>
                <a:schemeClr val="dk1"/>
              </a:buClr>
              <a:buSzPts val="1100"/>
              <a:buAutoNum type="arabicPeriod"/>
            </a:pPr>
            <a:r>
              <a:rPr lang="ko">
                <a:solidFill>
                  <a:schemeClr val="dk1"/>
                </a:solidFill>
              </a:rPr>
              <a:t>Search Parallelism: Pipelines and their qualities are sent and  the receiving worker recomputes the pipeline results. This ensures that the priority queue is distributed evenly across all workers in the next iteration.</a:t>
            </a:r>
            <a:endParaRPr>
              <a:solidFill>
                <a:schemeClr val="dk1"/>
              </a:solidFill>
            </a:endParaRPr>
          </a:p>
          <a:p>
            <a:pPr indent="-298450" lvl="0" marL="457200" rtl="0" algn="l">
              <a:spcBef>
                <a:spcPts val="0"/>
              </a:spcBef>
              <a:spcAft>
                <a:spcPts val="0"/>
              </a:spcAft>
              <a:buClr>
                <a:schemeClr val="dk1"/>
              </a:buClr>
              <a:buSzPts val="1100"/>
              <a:buAutoNum type="arabicPeriod"/>
            </a:pPr>
            <a:r>
              <a:rPr lang="ko">
                <a:solidFill>
                  <a:schemeClr val="dk1"/>
                </a:solidFill>
              </a:rPr>
              <a:t>Data Parallelism: Many large datasets naturally partition themselves, for example, by timestamp or region. The goal is to partition the dataset so that errors are limited to a small number of records. Users can also define their own partitioning functions. In our current implementation, user-specified blocking rules are used to partition the input relation by row.</a:t>
            </a:r>
            <a:endParaRPr>
              <a:solidFill>
                <a:schemeClr val="dk1"/>
              </a:solidFill>
            </a:endParaRPr>
          </a:p>
          <a:p>
            <a:pPr indent="0" lvl="0" marL="0" rtl="0" algn="l">
              <a:spcBef>
                <a:spcPts val="0"/>
              </a:spcBef>
              <a:spcAft>
                <a:spcPts val="0"/>
              </a:spcAft>
              <a:buNone/>
            </a:pPr>
            <a:r>
              <a:rPr lang="ko">
                <a:solidFill>
                  <a:schemeClr val="dk1"/>
                </a:solidFill>
              </a:rPr>
              <a:t>LEARNING PRUNING RULES:</a:t>
            </a:r>
            <a:endParaRPr>
              <a:solidFill>
                <a:schemeClr val="dk1"/>
              </a:solidFill>
            </a:endParaRPr>
          </a:p>
          <a:p>
            <a:pPr indent="0" lvl="0" marL="0" rtl="0" algn="l">
              <a:spcBef>
                <a:spcPts val="0"/>
              </a:spcBef>
              <a:spcAft>
                <a:spcPts val="0"/>
              </a:spcAft>
              <a:buNone/>
            </a:pPr>
            <a:r>
              <a:rPr lang="ko">
                <a:solidFill>
                  <a:schemeClr val="dk1"/>
                </a:solidFill>
              </a:rPr>
              <a:t> AlphaClean employs data parallelism to perform parallel searches for each block of the dataset where each block produces an optimal cleaning pipeline. As a set of training examples, AlphaClean models the optimal cleaning pipeline for each block. Cach conditional assignment c in a block's optimal cleaning plan s* is labeled as a positive training.AlphaClean employs a Logistic Regression classifier that favors false positives over false negatives (i.e., keeping a bad search branch) (e.g., pruning a good branch). This is accomplished by training the model and adjusting the prediction threshold until no False Negatives occur.</a:t>
            </a:r>
            <a:endParaRPr>
              <a:solidFill>
                <a:schemeClr val="dk1"/>
              </a:solidFill>
            </a:endParaRPr>
          </a:p>
          <a:p>
            <a:pPr indent="0" lvl="0" marL="0" rtl="0" algn="l">
              <a:spcBef>
                <a:spcPts val="0"/>
              </a:spcBef>
              <a:spcAft>
                <a:spcPts val="0"/>
              </a:spcAft>
              <a:buNone/>
            </a:pPr>
            <a:r>
              <a:rPr lang="ko">
                <a:solidFill>
                  <a:schemeClr val="dk1"/>
                </a:solidFill>
              </a:rPr>
              <a:t>FEATURIZATION:</a:t>
            </a:r>
            <a:endParaRPr>
              <a:solidFill>
                <a:schemeClr val="dk1"/>
              </a:solidFill>
            </a:endParaRPr>
          </a:p>
          <a:p>
            <a:pPr indent="0" lvl="0" marL="0" rtl="0" algn="l">
              <a:spcBef>
                <a:spcPts val="0"/>
              </a:spcBef>
              <a:spcAft>
                <a:spcPts val="0"/>
              </a:spcAft>
              <a:buNone/>
            </a:pPr>
            <a:r>
              <a:rPr lang="ko">
                <a:solidFill>
                  <a:schemeClr val="dk1"/>
                </a:solidFill>
              </a:rPr>
              <a:t>The features direct AlphaClean to the data cleaning methods/parameter settings that have shown the most promise in previous blocks. AlphaClean employs a linear classifier as it can be trained quickly. If we apply a deep learning approach to a large enough number of cleaning problems that share a common set of data transformations , we may be able to automatically learn the features themselves.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8c3a705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8c3a705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To test Alpha Clean’s performance, it was compared with modern blackbox hyper-param tuning algorithm such as HoloClean. The tests are performed on datasets (Hos, LAQ, Phys) which were </a:t>
            </a:r>
            <a:r>
              <a:rPr lang="ko"/>
              <a:t>used</a:t>
            </a:r>
            <a:r>
              <a:rPr lang="ko"/>
              <a:t> in prior data cleaning benchmarks, each with different sizes and cleaning needs. In this figure, AlphaClean is compared against single standalone systems that address functional dependencies (Holoclean HC) and numerical errors (DBoost). The result shows that AlphaClean can support both errors type and work with variety of frameworks. Eventhough single data cleaning method can optimize the quality on its own, HC got 86% while AC without HC got 73%, but together, using AC+HC gets the result to 91%, showing how AC help addresses the weak spots of the methods, similar thing is shown with the result of other systems.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t>Literature Review Presentation</a:t>
            </a:r>
            <a:endParaRPr/>
          </a:p>
          <a:p>
            <a:pPr indent="-525780" lvl="0" marL="457200" rtl="0" algn="ctr">
              <a:spcBef>
                <a:spcPts val="0"/>
              </a:spcBef>
              <a:spcAft>
                <a:spcPts val="0"/>
              </a:spcAft>
              <a:buSzPct val="100000"/>
              <a:buChar char="-"/>
            </a:pPr>
            <a:r>
              <a:rPr lang="ko"/>
              <a:t>Group 12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ko" sz="3600">
                <a:solidFill>
                  <a:schemeClr val="accent1"/>
                </a:solidFill>
                <a:latin typeface="Merriweather"/>
                <a:ea typeface="Merriweather"/>
                <a:cs typeface="Merriweather"/>
                <a:sym typeface="Merriweather"/>
              </a:rPr>
              <a:t>AlphaClean: Automatic Generation of Data Cleaning Pipelines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Conclusion</a:t>
            </a:r>
            <a:endParaRPr/>
          </a:p>
        </p:txBody>
      </p:sp>
      <p:sp>
        <p:nvSpPr>
          <p:cNvPr id="115" name="Google Shape;115;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AlphaClean canonicalizes their repairs as conditional assignment operations.</a:t>
            </a:r>
            <a:endParaRPr/>
          </a:p>
          <a:p>
            <a:pPr indent="-342900" lvl="0" marL="457200" rtl="0" algn="l">
              <a:spcBef>
                <a:spcPts val="0"/>
              </a:spcBef>
              <a:spcAft>
                <a:spcPts val="0"/>
              </a:spcAft>
              <a:buSzPts val="1800"/>
              <a:buChar char="●"/>
            </a:pPr>
            <a:r>
              <a:rPr lang="ko"/>
              <a:t>Their outputs contribute to a pool of conditional assignments. </a:t>
            </a:r>
            <a:endParaRPr/>
          </a:p>
          <a:p>
            <a:pPr indent="-342900" lvl="0" marL="457200" rtl="0" algn="l">
              <a:spcBef>
                <a:spcPts val="0"/>
              </a:spcBef>
              <a:spcAft>
                <a:spcPts val="0"/>
              </a:spcAft>
              <a:buSzPts val="1800"/>
              <a:buChar char="●"/>
            </a:pPr>
            <a:r>
              <a:rPr lang="ko"/>
              <a:t>Leveraging advances in planning and optimization can solve a range of data cleaning benchmarks, they are counter-intuitive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Outlines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ko"/>
              <a:t>What is Data Cleaning?</a:t>
            </a:r>
            <a:endParaRPr/>
          </a:p>
          <a:p>
            <a:pPr indent="-342900" lvl="0" marL="457200" rtl="0" algn="l">
              <a:spcBef>
                <a:spcPts val="0"/>
              </a:spcBef>
              <a:spcAft>
                <a:spcPts val="0"/>
              </a:spcAft>
              <a:buSzPts val="1800"/>
              <a:buAutoNum type="arabicPeriod"/>
            </a:pPr>
            <a:r>
              <a:rPr lang="ko"/>
              <a:t>Problem</a:t>
            </a:r>
            <a:endParaRPr/>
          </a:p>
          <a:p>
            <a:pPr indent="-342900" lvl="0" marL="457200" rtl="0" algn="l">
              <a:spcBef>
                <a:spcPts val="0"/>
              </a:spcBef>
              <a:spcAft>
                <a:spcPts val="0"/>
              </a:spcAft>
              <a:buSzPts val="1800"/>
              <a:buAutoNum type="arabicPeriod"/>
            </a:pPr>
            <a:r>
              <a:rPr lang="ko"/>
              <a:t>AlphaClean</a:t>
            </a:r>
            <a:endParaRPr/>
          </a:p>
          <a:p>
            <a:pPr indent="-342900" lvl="0" marL="457200" rtl="0" algn="l">
              <a:spcBef>
                <a:spcPts val="0"/>
              </a:spcBef>
              <a:spcAft>
                <a:spcPts val="0"/>
              </a:spcAft>
              <a:buSzPts val="1800"/>
              <a:buAutoNum type="arabicPeriod"/>
            </a:pPr>
            <a:r>
              <a:rPr lang="ko"/>
              <a:t>AlphaClean Structure</a:t>
            </a:r>
            <a:endParaRPr/>
          </a:p>
          <a:p>
            <a:pPr indent="-342900" lvl="0" marL="457200" rtl="0" algn="l">
              <a:spcBef>
                <a:spcPts val="0"/>
              </a:spcBef>
              <a:spcAft>
                <a:spcPts val="0"/>
              </a:spcAft>
              <a:buSzPts val="1800"/>
              <a:buAutoNum type="arabicPeriod"/>
            </a:pPr>
            <a:r>
              <a:rPr lang="ko"/>
              <a:t>AlphaClean Architecture</a:t>
            </a:r>
            <a:endParaRPr/>
          </a:p>
          <a:p>
            <a:pPr indent="-342900" lvl="0" marL="457200" rtl="0" algn="l">
              <a:spcBef>
                <a:spcPts val="0"/>
              </a:spcBef>
              <a:spcAft>
                <a:spcPts val="0"/>
              </a:spcAft>
              <a:buSzPts val="1800"/>
              <a:buAutoNum type="arabicPeriod"/>
            </a:pPr>
            <a:r>
              <a:rPr lang="ko"/>
              <a:t>Repair</a:t>
            </a:r>
            <a:endParaRPr/>
          </a:p>
          <a:p>
            <a:pPr indent="-342900" lvl="0" marL="457200" rtl="0" algn="l">
              <a:spcBef>
                <a:spcPts val="0"/>
              </a:spcBef>
              <a:spcAft>
                <a:spcPts val="0"/>
              </a:spcAft>
              <a:buSzPts val="1800"/>
              <a:buAutoNum type="arabicPeriod"/>
            </a:pPr>
            <a:r>
              <a:rPr lang="ko"/>
              <a:t>Quality Functions</a:t>
            </a:r>
            <a:endParaRPr/>
          </a:p>
          <a:p>
            <a:pPr indent="-342900" lvl="0" marL="457200" rtl="0" algn="l">
              <a:spcBef>
                <a:spcPts val="0"/>
              </a:spcBef>
              <a:spcAft>
                <a:spcPts val="0"/>
              </a:spcAft>
              <a:buSzPts val="1800"/>
              <a:buAutoNum type="arabicPeriod"/>
            </a:pPr>
            <a:r>
              <a:rPr lang="ko"/>
              <a:t>Search Algorithms</a:t>
            </a:r>
            <a:endParaRPr/>
          </a:p>
          <a:p>
            <a:pPr indent="-342900" lvl="0" marL="457200" rtl="0" algn="l">
              <a:spcBef>
                <a:spcPts val="0"/>
              </a:spcBef>
              <a:spcAft>
                <a:spcPts val="0"/>
              </a:spcAft>
              <a:buSzPts val="1800"/>
              <a:buAutoNum type="arabicPeriod"/>
            </a:pPr>
            <a:r>
              <a:rPr lang="ko"/>
              <a:t>Experiments</a:t>
            </a:r>
            <a:endParaRPr/>
          </a:p>
          <a:p>
            <a:pPr indent="-342900" lvl="0" marL="457200" rtl="0" algn="l">
              <a:spcBef>
                <a:spcPts val="0"/>
              </a:spcBef>
              <a:spcAft>
                <a:spcPts val="0"/>
              </a:spcAft>
              <a:buSzPts val="1800"/>
              <a:buAutoNum type="arabicPeriod"/>
            </a:pPr>
            <a:r>
              <a:rPr lang="ko"/>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What is Data Cleaning?</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Data cleaning is the process of fixing or removing incorrect, corrupted, incorrectly formatted, duplicate, or incomplete data within a dataset.</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907450" y="2027675"/>
            <a:ext cx="7035876" cy="209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Problem</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Previously, the data cleaning process were done by the design of hand-written scripts.</a:t>
            </a:r>
            <a:endParaRPr/>
          </a:p>
          <a:p>
            <a:pPr indent="-342900" lvl="0" marL="457200" rtl="0" algn="l">
              <a:spcBef>
                <a:spcPts val="0"/>
              </a:spcBef>
              <a:spcAft>
                <a:spcPts val="0"/>
              </a:spcAft>
              <a:buSzPts val="1800"/>
              <a:buChar char="-"/>
            </a:pPr>
            <a:r>
              <a:rPr lang="ko"/>
              <a:t>Now, the trend is to build and tune complex pipelines of “</a:t>
            </a:r>
            <a:r>
              <a:rPr b="1" lang="ko"/>
              <a:t>automated”</a:t>
            </a:r>
            <a:r>
              <a:rPr lang="ko"/>
              <a:t> data cleaning frameworks.</a:t>
            </a:r>
            <a:endParaRPr/>
          </a:p>
          <a:p>
            <a:pPr indent="-342900" lvl="0" marL="457200" rtl="0" algn="l">
              <a:spcBef>
                <a:spcPts val="0"/>
              </a:spcBef>
              <a:spcAft>
                <a:spcPts val="0"/>
              </a:spcAft>
              <a:buSzPts val="1800"/>
              <a:buChar char="-"/>
            </a:pPr>
            <a:r>
              <a:rPr lang="ko"/>
              <a:t>However, the hyperparameter tuning is very demanding.</a:t>
            </a:r>
            <a:endParaRPr/>
          </a:p>
          <a:p>
            <a:pPr indent="-342900" lvl="0" marL="457200" rtl="0" algn="l">
              <a:spcBef>
                <a:spcPts val="0"/>
              </a:spcBef>
              <a:spcAft>
                <a:spcPts val="0"/>
              </a:spcAft>
              <a:buSzPts val="1800"/>
              <a:buChar char="-"/>
            </a:pPr>
            <a:r>
              <a:rPr lang="ko"/>
              <a:t>Analysts spend up to 80% of analysis time during data cleaning and </a:t>
            </a:r>
            <a:r>
              <a:rPr lang="ko"/>
              <a:t>preparation</a:t>
            </a:r>
            <a:r>
              <a:rPr lang="ko"/>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AlphaClean</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automated data cleaning pipeline library</a:t>
            </a:r>
            <a:endParaRPr/>
          </a:p>
          <a:p>
            <a:pPr indent="-342900" lvl="0" marL="457200" rtl="0" algn="l">
              <a:spcBef>
                <a:spcPts val="0"/>
              </a:spcBef>
              <a:spcAft>
                <a:spcPts val="0"/>
              </a:spcAft>
              <a:buSzPts val="1800"/>
              <a:buChar char="-"/>
            </a:pPr>
            <a:r>
              <a:rPr lang="ko"/>
              <a:t>9x higher quality</a:t>
            </a:r>
            <a:endParaRPr/>
          </a:p>
          <a:p>
            <a:pPr indent="-342900" lvl="0" marL="457200" rtl="0" algn="l">
              <a:spcBef>
                <a:spcPts val="0"/>
              </a:spcBef>
              <a:spcAft>
                <a:spcPts val="0"/>
              </a:spcAft>
              <a:buSzPts val="1800"/>
              <a:buChar char="-"/>
            </a:pPr>
            <a:r>
              <a:rPr lang="ko"/>
              <a:t>significantly more robust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AlphaClean Structure</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4260300" cy="428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ko"/>
              <a:t>Typical Cleaning Pipelines</a:t>
            </a:r>
            <a:endParaRPr/>
          </a:p>
        </p:txBody>
      </p:sp>
      <p:pic>
        <p:nvPicPr>
          <p:cNvPr id="87" name="Google Shape;87;p18"/>
          <p:cNvPicPr preferRelativeResize="0"/>
          <p:nvPr/>
        </p:nvPicPr>
        <p:blipFill>
          <a:blip r:embed="rId3">
            <a:alphaModFix/>
          </a:blip>
          <a:stretch>
            <a:fillRect/>
          </a:stretch>
        </p:blipFill>
        <p:spPr>
          <a:xfrm>
            <a:off x="377000" y="1580500"/>
            <a:ext cx="4195001" cy="2614825"/>
          </a:xfrm>
          <a:prstGeom prst="rect">
            <a:avLst/>
          </a:prstGeom>
          <a:noFill/>
          <a:ln>
            <a:noFill/>
          </a:ln>
        </p:spPr>
      </p:pic>
      <p:pic>
        <p:nvPicPr>
          <p:cNvPr id="88" name="Google Shape;88;p18"/>
          <p:cNvPicPr preferRelativeResize="0"/>
          <p:nvPr/>
        </p:nvPicPr>
        <p:blipFill>
          <a:blip r:embed="rId4">
            <a:alphaModFix/>
          </a:blip>
          <a:stretch>
            <a:fillRect/>
          </a:stretch>
        </p:blipFill>
        <p:spPr>
          <a:xfrm>
            <a:off x="4659125" y="1580500"/>
            <a:ext cx="4267200" cy="2614831"/>
          </a:xfrm>
          <a:prstGeom prst="rect">
            <a:avLst/>
          </a:prstGeom>
          <a:noFill/>
          <a:ln>
            <a:noFill/>
          </a:ln>
        </p:spPr>
      </p:pic>
      <p:sp>
        <p:nvSpPr>
          <p:cNvPr id="89" name="Google Shape;89;p18"/>
          <p:cNvSpPr txBox="1"/>
          <p:nvPr>
            <p:ph idx="1" type="body"/>
          </p:nvPr>
        </p:nvSpPr>
        <p:spPr>
          <a:xfrm>
            <a:off x="4662575" y="1152475"/>
            <a:ext cx="4260300" cy="428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ko"/>
              <a:t>AlphaClean</a:t>
            </a:r>
            <a:r>
              <a:rPr lang="ko"/>
              <a:t> Framework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AlphaClean Architecture</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4267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Generate-then-search framework</a:t>
            </a:r>
            <a:endParaRPr/>
          </a:p>
          <a:p>
            <a:pPr indent="-342900" lvl="0" marL="457200" rtl="0" algn="l">
              <a:spcBef>
                <a:spcPts val="0"/>
              </a:spcBef>
              <a:spcAft>
                <a:spcPts val="0"/>
              </a:spcAft>
              <a:buSzPts val="1800"/>
              <a:buChar char="-"/>
            </a:pPr>
            <a:r>
              <a:rPr lang="ko"/>
              <a:t>each pipelined cleaning operator contributes candidate transformations to a shared pool</a:t>
            </a:r>
            <a:endParaRPr/>
          </a:p>
        </p:txBody>
      </p:sp>
      <p:pic>
        <p:nvPicPr>
          <p:cNvPr id="96" name="Google Shape;96;p19"/>
          <p:cNvPicPr preferRelativeResize="0"/>
          <p:nvPr/>
        </p:nvPicPr>
        <p:blipFill>
          <a:blip r:embed="rId3">
            <a:alphaModFix/>
          </a:blip>
          <a:stretch>
            <a:fillRect/>
          </a:stretch>
        </p:blipFill>
        <p:spPr>
          <a:xfrm>
            <a:off x="4623550" y="1017725"/>
            <a:ext cx="4267200" cy="2614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Search Algorithm</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Parameter Sampler</a:t>
            </a:r>
            <a:endParaRPr/>
          </a:p>
          <a:p>
            <a:pPr indent="0" lvl="0" marL="457200" rtl="0" algn="l">
              <a:spcBef>
                <a:spcPts val="1200"/>
              </a:spcBef>
              <a:spcAft>
                <a:spcPts val="0"/>
              </a:spcAft>
              <a:buNone/>
            </a:pPr>
            <a:r>
              <a:rPr lang="ko"/>
              <a:t>1. Attribute name Parameter</a:t>
            </a:r>
            <a:endParaRPr/>
          </a:p>
          <a:p>
            <a:pPr indent="0" lvl="0" marL="457200" rtl="0" algn="l">
              <a:spcBef>
                <a:spcPts val="1200"/>
              </a:spcBef>
              <a:spcAft>
                <a:spcPts val="0"/>
              </a:spcAft>
              <a:buNone/>
            </a:pPr>
            <a:r>
              <a:rPr lang="ko"/>
              <a:t>2. Threshold parameter</a:t>
            </a:r>
            <a:endParaRPr/>
          </a:p>
          <a:p>
            <a:pPr indent="-342900" lvl="0" marL="457200" rtl="0" algn="l">
              <a:spcBef>
                <a:spcPts val="1200"/>
              </a:spcBef>
              <a:spcAft>
                <a:spcPts val="0"/>
              </a:spcAft>
              <a:buSzPts val="1800"/>
              <a:buChar char="-"/>
            </a:pPr>
            <a:r>
              <a:rPr lang="ko"/>
              <a:t>Parallelization</a:t>
            </a:r>
            <a:endParaRPr/>
          </a:p>
          <a:p>
            <a:pPr indent="0" lvl="0" marL="457200" rtl="0" algn="l">
              <a:spcBef>
                <a:spcPts val="1200"/>
              </a:spcBef>
              <a:spcAft>
                <a:spcPts val="0"/>
              </a:spcAft>
              <a:buNone/>
            </a:pPr>
            <a:r>
              <a:rPr lang="ko"/>
              <a:t>1.Search Parallelism</a:t>
            </a:r>
            <a:endParaRPr/>
          </a:p>
          <a:p>
            <a:pPr indent="0" lvl="0" marL="457200" rtl="0" algn="l">
              <a:spcBef>
                <a:spcPts val="1200"/>
              </a:spcBef>
              <a:spcAft>
                <a:spcPts val="0"/>
              </a:spcAft>
              <a:buNone/>
            </a:pPr>
            <a:r>
              <a:rPr lang="ko"/>
              <a:t>2.Data Parallelism</a:t>
            </a:r>
            <a:endParaRPr/>
          </a:p>
          <a:p>
            <a:pPr indent="-342900" lvl="0" marL="457200" rtl="0" algn="l">
              <a:spcBef>
                <a:spcPts val="1200"/>
              </a:spcBef>
              <a:spcAft>
                <a:spcPts val="0"/>
              </a:spcAft>
              <a:buSzPts val="1800"/>
              <a:buChar char="-"/>
            </a:pPr>
            <a:r>
              <a:rPr lang="ko"/>
              <a:t>Learning Pruning Rules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Experiments</a:t>
            </a:r>
            <a:endParaRPr/>
          </a:p>
        </p:txBody>
      </p:sp>
      <p:sp>
        <p:nvSpPr>
          <p:cNvPr id="108" name="Google Shape;10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Compare with modern blackbox hyper-parameter tuning algorithm</a:t>
            </a:r>
            <a:endParaRPr/>
          </a:p>
          <a:p>
            <a:pPr indent="-342900" lvl="0" marL="457200" rtl="0" algn="l">
              <a:spcBef>
                <a:spcPts val="0"/>
              </a:spcBef>
              <a:spcAft>
                <a:spcPts val="0"/>
              </a:spcAft>
              <a:buSzPts val="1800"/>
              <a:buChar char="●"/>
            </a:pPr>
            <a:r>
              <a:rPr lang="ko"/>
              <a:t>Datasets: Hospital, London Air Quality (LAQ), and Physician</a:t>
            </a:r>
            <a:endParaRPr/>
          </a:p>
        </p:txBody>
      </p:sp>
      <p:pic>
        <p:nvPicPr>
          <p:cNvPr id="109" name="Google Shape;109;p21"/>
          <p:cNvPicPr preferRelativeResize="0"/>
          <p:nvPr/>
        </p:nvPicPr>
        <p:blipFill rotWithShape="1">
          <a:blip r:embed="rId3">
            <a:alphaModFix/>
          </a:blip>
          <a:srcRect b="32981" l="1339" r="-1340" t="2590"/>
          <a:stretch/>
        </p:blipFill>
        <p:spPr>
          <a:xfrm>
            <a:off x="4873300" y="1098500"/>
            <a:ext cx="3658475" cy="294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