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  <p:embeddedFont>
      <p:font typeface="Proxima Nova Semibold"/>
      <p:regular r:id="rId31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Semibold-regular.fntdata"/><Relationship Id="rId30" Type="http://schemas.openxmlformats.org/officeDocument/2006/relationships/font" Target="fonts/MavenPro-bold.fntdata"/><Relationship Id="rId11" Type="http://schemas.openxmlformats.org/officeDocument/2006/relationships/slide" Target="slides/slide5.xml"/><Relationship Id="rId33" Type="http://schemas.openxmlformats.org/officeDocument/2006/relationships/font" Target="fonts/ProximaNovaSemibold-boldItalic.fntdata"/><Relationship Id="rId10" Type="http://schemas.openxmlformats.org/officeDocument/2006/relationships/slide" Target="slides/slide4.xml"/><Relationship Id="rId32" Type="http://schemas.openxmlformats.org/officeDocument/2006/relationships/font" Target="fonts/ProximaNovaSemibo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5fcf84b31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5fcf84b31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25fcf84b31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25fcf84b31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Maitreyi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25fcf84b31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25fcf84b31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Maitreyi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25fcf84b31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25fcf84b31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Maitreyi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25fcf84b31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25fcf84b31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Maitreyi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5fcf84b31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25fcf84b31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5fcf84b31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5fcf84b31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5fcf84b31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25fcf84b31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Nic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25fcf84b31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25fcf84b31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Nic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5fcf84b31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25fcf84b31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Nic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5fcf84b31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25fcf84b31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5fcf84b31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5fcf84b31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Quico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25fcf84b31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25fcf84b31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Quico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5fcf84b31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25fcf84b31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Quico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" name="Google Shape;278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5" name="Google Shape;2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9" name="Google Shape;28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0" name="Google Shape;2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3" name="Google Shape;29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8" name="Google Shape;2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5" name="Google Shape;3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8" name="Google Shape;30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9" name="Google Shape;309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0" name="Google Shape;310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1" name="Google Shape;31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2" name="Google Shape;3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315" name="Google Shape;31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319" name="Google Shape;319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0" name="Google Shape;32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Fine-Grained Lineage for Safer Notebook Interactions</a:t>
            </a:r>
            <a:endParaRPr/>
          </a:p>
        </p:txBody>
      </p:sp>
      <p:sp>
        <p:nvSpPr>
          <p:cNvPr id="328" name="Google Shape;328;p2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M. Chalke, F. Escudero, N. Lyubenko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LIVELINESS ANALYSIS</a:t>
            </a:r>
            <a:endParaRPr/>
          </a:p>
        </p:txBody>
      </p:sp>
      <p:sp>
        <p:nvSpPr>
          <p:cNvPr id="400" name="Google Shape;40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Proxima Nova"/>
              <a:buChar char="➔"/>
            </a:pPr>
            <a:r>
              <a:rPr lang="en" sz="1300">
                <a:solidFill>
                  <a:schemeClr val="accent2"/>
                </a:solidFill>
              </a:rPr>
              <a:t>Identifies cells unsafe for execution</a:t>
            </a:r>
            <a:endParaRPr sz="1300">
              <a:solidFill>
                <a:schemeClr val="accent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Proxima Nova"/>
              <a:buChar char="➔"/>
            </a:pPr>
            <a:r>
              <a:rPr lang="en" sz="1300">
                <a:solidFill>
                  <a:schemeClr val="accent2"/>
                </a:solidFill>
              </a:rPr>
              <a:t>Determines stale references &amp; uninitialized variables</a:t>
            </a:r>
            <a:br>
              <a:rPr lang="en" sz="1300">
                <a:solidFill>
                  <a:schemeClr val="accent2"/>
                </a:solidFill>
              </a:rPr>
            </a:br>
            <a:endParaRPr sz="13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Live Symbol: </a:t>
            </a:r>
            <a:r>
              <a:rPr lang="en" sz="1300">
                <a:solidFill>
                  <a:schemeClr val="accent2"/>
                </a:solidFill>
              </a:rPr>
              <a:t>Execution path exists - value of a symbol is used later in the program</a:t>
            </a:r>
            <a:endParaRPr sz="13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Dead Symbol: </a:t>
            </a:r>
            <a:r>
              <a:rPr lang="en" sz="1300">
                <a:solidFill>
                  <a:schemeClr val="accent2"/>
                </a:solidFill>
              </a:rPr>
              <a:t>Every path executes independent of current symbol value</a:t>
            </a:r>
            <a:endParaRPr sz="13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Stale Cell:</a:t>
            </a:r>
            <a:r>
              <a:rPr b="1" lang="en" sz="1300">
                <a:solidFill>
                  <a:schemeClr val="accent2"/>
                </a:solidFill>
              </a:rPr>
              <a:t> </a:t>
            </a:r>
            <a:r>
              <a:rPr lang="en" sz="1300">
                <a:solidFill>
                  <a:schemeClr val="accent2"/>
                </a:solidFill>
              </a:rPr>
              <a:t>Has a live reference to stale symbol</a:t>
            </a:r>
            <a:endParaRPr sz="13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Fresh Symbol:</a:t>
            </a:r>
            <a:r>
              <a:rPr b="1" lang="en" sz="1300">
                <a:solidFill>
                  <a:schemeClr val="accent2"/>
                </a:solidFill>
              </a:rPr>
              <a:t> </a:t>
            </a:r>
            <a:r>
              <a:rPr lang="en" sz="1300">
                <a:solidFill>
                  <a:schemeClr val="accent2"/>
                </a:solidFill>
              </a:rPr>
              <a:t>Not stale and has a latest timestamp</a:t>
            </a:r>
            <a:endParaRPr sz="13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Fresh Cell:</a:t>
            </a:r>
            <a:r>
              <a:rPr b="1" lang="en" sz="1300">
                <a:solidFill>
                  <a:schemeClr val="accent2"/>
                </a:solidFill>
              </a:rPr>
              <a:t> </a:t>
            </a:r>
            <a:r>
              <a:rPr lang="en" sz="1300">
                <a:solidFill>
                  <a:schemeClr val="accent2"/>
                </a:solidFill>
              </a:rPr>
              <a:t>Not stale and has a live reference to a fresh symbol</a:t>
            </a:r>
            <a:endParaRPr sz="13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Refresher Cell:</a:t>
            </a:r>
            <a:r>
              <a:rPr b="1" lang="en" sz="1300">
                <a:solidFill>
                  <a:schemeClr val="accent2"/>
                </a:solidFill>
              </a:rPr>
              <a:t> </a:t>
            </a:r>
            <a:r>
              <a:rPr lang="en" sz="1300">
                <a:solidFill>
                  <a:schemeClr val="accent2"/>
                </a:solidFill>
              </a:rPr>
              <a:t>Not a stale cell and has fewer live stale symbols than a stale cell</a:t>
            </a:r>
            <a:endParaRPr/>
          </a:p>
        </p:txBody>
      </p:sp>
      <p:pic>
        <p:nvPicPr>
          <p:cNvPr id="401" name="Google Shape;4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126" y="2147850"/>
            <a:ext cx="2242175" cy="2219074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 HIGHLIGHTS</a:t>
            </a:r>
            <a:endParaRPr/>
          </a:p>
        </p:txBody>
      </p:sp>
      <p:sp>
        <p:nvSpPr>
          <p:cNvPr id="408" name="Google Shape;408;p35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Lineage metadata combined with static checking output to highlight cells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➔"/>
            </a:pPr>
            <a:r>
              <a:rPr lang="en" sz="1400">
                <a:solidFill>
                  <a:schemeClr val="accent2"/>
                </a:solidFill>
              </a:rPr>
              <a:t>Stale cells given </a:t>
            </a:r>
            <a:r>
              <a:rPr lang="en" sz="1400">
                <a:solidFill>
                  <a:srgbClr val="CC0000"/>
                </a:solidFill>
              </a:rPr>
              <a:t>Staleness Warnings</a:t>
            </a:r>
            <a:endParaRPr sz="1400">
              <a:solidFill>
                <a:srgbClr val="CC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➔"/>
            </a:pPr>
            <a:r>
              <a:rPr lang="en" sz="1400">
                <a:solidFill>
                  <a:srgbClr val="000000"/>
                </a:solidFill>
              </a:rPr>
              <a:t>Fresh Cells given</a:t>
            </a:r>
            <a:r>
              <a:rPr lang="en" sz="1400">
                <a:solidFill>
                  <a:srgbClr val="CC0000"/>
                </a:solidFill>
              </a:rPr>
              <a:t> </a:t>
            </a:r>
            <a:r>
              <a:rPr lang="en" sz="1400">
                <a:solidFill>
                  <a:srgbClr val="6AA84F"/>
                </a:solidFill>
              </a:rPr>
              <a:t>CleanUp Suggestions</a:t>
            </a:r>
            <a:endParaRPr sz="1400">
              <a:solidFill>
                <a:srgbClr val="6AA84F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➔"/>
            </a:pPr>
            <a:r>
              <a:rPr lang="en" sz="1400">
                <a:solidFill>
                  <a:srgbClr val="000000"/>
                </a:solidFill>
              </a:rPr>
              <a:t>Refresher Cells given</a:t>
            </a:r>
            <a:r>
              <a:rPr lang="en" sz="1400">
                <a:solidFill>
                  <a:srgbClr val="CC0000"/>
                </a:solidFill>
              </a:rPr>
              <a:t> </a:t>
            </a:r>
            <a:r>
              <a:rPr lang="en" sz="1400">
                <a:solidFill>
                  <a:srgbClr val="6AA84F"/>
                </a:solidFill>
              </a:rPr>
              <a:t>CleanUp Suggestions</a:t>
            </a:r>
            <a:endParaRPr sz="1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H</a:t>
            </a:r>
            <a:r>
              <a:rPr lang="en" sz="1400">
                <a:solidFill>
                  <a:schemeClr val="accent2"/>
                </a:solidFill>
              </a:rPr>
              <a:t>ypothesis 1:  Highlighted cells with staleness issues likely to be avoided by real users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Hypothesis 2: Highlighted fresh and refresher cells likely to be selected for re-execution</a:t>
            </a:r>
            <a:endParaRPr sz="1400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STUDY RESULTS</a:t>
            </a:r>
            <a:endParaRPr/>
          </a:p>
        </p:txBody>
      </p:sp>
      <p:sp>
        <p:nvSpPr>
          <p:cNvPr id="415" name="Google Shape;41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 Semibold"/>
              <a:buChar char="●"/>
            </a:pPr>
            <a:r>
              <a:rPr lang="en" sz="14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666 Notebook Sessions</a:t>
            </a:r>
            <a:endParaRPr sz="140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 Semibold"/>
              <a:buChar char="●"/>
            </a:pPr>
            <a:r>
              <a:rPr lang="en" sz="14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117 Sessions with potential safety errors</a:t>
            </a:r>
            <a:endParaRPr sz="140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	Examples of confusion and wasted effort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 Semibold"/>
              <a:buChar char="●"/>
            </a:pPr>
            <a:r>
              <a:rPr lang="en" sz="14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549 Sessions - Cells identified as resolving safety issues </a:t>
            </a:r>
            <a:endParaRPr sz="140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7x likely to be re-executed</a:t>
            </a:r>
            <a:endParaRPr sz="1400"/>
          </a:p>
        </p:txBody>
      </p:sp>
      <p:pic>
        <p:nvPicPr>
          <p:cNvPr id="416" name="Google Shape;4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0" y="0"/>
            <a:ext cx="342900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23" name="Google Shape;42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2"/>
                </a:solidFill>
              </a:rPr>
              <a:t>NBSAFETY</a:t>
            </a:r>
            <a:r>
              <a:rPr lang="en" sz="1400">
                <a:solidFill>
                  <a:schemeClr val="accent2"/>
                </a:solidFill>
              </a:rPr>
              <a:t> - A Kernel and Frontend for Jupyter 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➔"/>
            </a:pPr>
            <a:r>
              <a:rPr lang="en" sz="1400">
                <a:solidFill>
                  <a:schemeClr val="accent2"/>
                </a:solidFill>
              </a:rPr>
              <a:t>Detection and correction of unsafe notebook interactions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➔"/>
            </a:pPr>
            <a:r>
              <a:rPr lang="en" sz="1400">
                <a:solidFill>
                  <a:schemeClr val="accent2"/>
                </a:solidFill>
              </a:rPr>
              <a:t>Preserving flexibility and familiarity of any-order semantics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➔"/>
            </a:pPr>
            <a:r>
              <a:rPr lang="en" sz="1400">
                <a:solidFill>
                  <a:schemeClr val="accent2"/>
                </a:solidFill>
              </a:rPr>
              <a:t>Integrated tracer, checker, frontend into existing workflow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➔"/>
            </a:pPr>
            <a:r>
              <a:rPr lang="en" sz="1400">
                <a:solidFill>
                  <a:schemeClr val="accent2"/>
                </a:solidFill>
              </a:rPr>
              <a:t>Reduced error-proneness efficiently using warnings 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➔"/>
            </a:pPr>
            <a:r>
              <a:rPr lang="en" sz="1400">
                <a:solidFill>
                  <a:schemeClr val="accent2"/>
                </a:solidFill>
              </a:rPr>
              <a:t>Scales gracefully to any-sized notebooks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4" name="Google Shape;424;p37"/>
          <p:cNvPicPr preferRelativeResize="0"/>
          <p:nvPr/>
        </p:nvPicPr>
        <p:blipFill rotWithShape="1">
          <a:blip r:embed="rId3">
            <a:alphaModFix/>
          </a:blip>
          <a:srcRect b="0" l="5793" r="3961" t="0"/>
          <a:stretch/>
        </p:blipFill>
        <p:spPr>
          <a:xfrm>
            <a:off x="6049400" y="0"/>
            <a:ext cx="3094598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31" name="Google Shape;43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Fine-Grained Lineage for Safer Notebook Interactions,</a:t>
            </a:r>
            <a:endParaRPr sz="1400">
              <a:solidFill>
                <a:srgbClr val="000000"/>
              </a:solidFill>
            </a:endParaRPr>
          </a:p>
          <a:p>
            <a:pPr indent="-457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Stephen Macke, Aditya G. Parameswaran, Hongpu Gong, Doris Jung Lin Lee, Doris Xin, </a:t>
            </a:r>
            <a:endParaRPr sz="1400">
              <a:solidFill>
                <a:srgbClr val="000000"/>
              </a:solidFill>
            </a:endParaRPr>
          </a:p>
          <a:p>
            <a:pPr indent="-457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Andrew Head,  Proc. VLDB Endow., 2021.</a:t>
            </a:r>
            <a:endParaRPr sz="1400"/>
          </a:p>
        </p:txBody>
      </p:sp>
      <p:sp>
        <p:nvSpPr>
          <p:cNvPr id="432" name="Google Shape;43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334" name="Google Shape;3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Computational Notebooks</a:t>
            </a:r>
            <a:endParaRPr sz="1600">
              <a:solidFill>
                <a:srgbClr val="434343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17500" lvl="0" marL="9144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➔"/>
            </a:pPr>
            <a:r>
              <a:rPr lang="en" sz="1400">
                <a:solidFill>
                  <a:srgbClr val="434343"/>
                </a:solidFill>
              </a:rPr>
              <a:t>Used in data science and analytic workflows	</a:t>
            </a:r>
            <a:endParaRPr sz="1400">
              <a:solidFill>
                <a:srgbClr val="434343"/>
              </a:solidFill>
            </a:endParaRPr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➔"/>
            </a:pPr>
            <a:r>
              <a:rPr lang="en" sz="1400">
                <a:solidFill>
                  <a:srgbClr val="434343"/>
                </a:solidFill>
              </a:rPr>
              <a:t>Program execution state saved in-Memory</a:t>
            </a:r>
            <a:endParaRPr sz="1400">
              <a:solidFill>
                <a:srgbClr val="434343"/>
              </a:solidFill>
            </a:endParaRPr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➔"/>
            </a:pPr>
            <a:r>
              <a:rPr lang="en" sz="1400">
                <a:solidFill>
                  <a:srgbClr val="434343"/>
                </a:solidFill>
              </a:rPr>
              <a:t>Segmented cells allow tight feedback</a:t>
            </a:r>
            <a:endParaRPr sz="1400">
              <a:solidFill>
                <a:srgbClr val="434343"/>
              </a:solidFill>
            </a:endParaRPr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➔"/>
            </a:pPr>
            <a:r>
              <a:rPr lang="en" sz="1400">
                <a:solidFill>
                  <a:srgbClr val="434343"/>
                </a:solidFill>
              </a:rPr>
              <a:t>Facilitates ad hoc exploratory nature of data science</a:t>
            </a:r>
            <a:endParaRPr sz="1400"/>
          </a:p>
        </p:txBody>
      </p:sp>
      <p:pic>
        <p:nvPicPr>
          <p:cNvPr descr="How To Use Jupyter Notebooks | by Valerie | Dare To Be Better | Sep, 2021 |  Medium | Artificial Intelligence in Plain English" id="335" name="Google Shape;3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475" y="445025"/>
            <a:ext cx="3468425" cy="18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42" name="Google Shape;342;p27"/>
          <p:cNvSpPr txBox="1"/>
          <p:nvPr>
            <p:ph idx="1" type="body"/>
          </p:nvPr>
        </p:nvSpPr>
        <p:spPr>
          <a:xfrm>
            <a:off x="2481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Automatically detecting unsafe notebook interactions across cells</a:t>
            </a:r>
            <a:endParaRPr sz="140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➔"/>
            </a:pPr>
            <a:r>
              <a:rPr lang="en" sz="1400">
                <a:solidFill>
                  <a:schemeClr val="accent2"/>
                </a:solidFill>
              </a:rPr>
              <a:t>Static analysis conservative yet necessary to throw a warning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➔"/>
            </a:pPr>
            <a:r>
              <a:rPr lang="en" sz="1400">
                <a:solidFill>
                  <a:schemeClr val="accent2"/>
                </a:solidFill>
              </a:rPr>
              <a:t>Efficient dynamic analysis is difficult to achieve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Automatically resolving unsafe behavior with suggested fixes</a:t>
            </a:r>
            <a:endParaRPr sz="140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➔"/>
            </a:pPr>
            <a:r>
              <a:rPr lang="en" sz="1400">
                <a:solidFill>
                  <a:schemeClr val="accent2"/>
                </a:solidFill>
              </a:rPr>
              <a:t>Id</a:t>
            </a:r>
            <a:r>
              <a:rPr lang="en" sz="1400">
                <a:solidFill>
                  <a:schemeClr val="accent2"/>
                </a:solidFill>
              </a:rPr>
              <a:t>entify which cells to run to resolve staleness issues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Monitoring interactive levels of performance</a:t>
            </a:r>
            <a:endParaRPr sz="140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➔"/>
            </a:pPr>
            <a:r>
              <a:rPr lang="en" sz="1400">
                <a:solidFill>
                  <a:schemeClr val="accent2"/>
                </a:solidFill>
              </a:rPr>
              <a:t>Latency and Memory Usage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➔"/>
            </a:pPr>
            <a:r>
              <a:rPr lang="en" sz="1400">
                <a:solidFill>
                  <a:schemeClr val="accent2"/>
                </a:solidFill>
              </a:rPr>
              <a:t>Lineage Metadata size</a:t>
            </a:r>
            <a:endParaRPr sz="1400"/>
          </a:p>
        </p:txBody>
      </p:sp>
      <p:pic>
        <p:nvPicPr>
          <p:cNvPr id="343" name="Google Shape;3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840" y="0"/>
            <a:ext cx="33641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INNOVATIONS</a:t>
            </a:r>
            <a:endParaRPr/>
          </a:p>
        </p:txBody>
      </p:sp>
      <p:sp>
        <p:nvSpPr>
          <p:cNvPr id="350" name="Google Shape;3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</a:rPr>
              <a:t>NBSAFETY</a:t>
            </a:r>
            <a:r>
              <a:rPr lang="en" sz="1400">
                <a:solidFill>
                  <a:srgbClr val="43434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- Innovative library that developed techniques to automatically identify and prevent potentially unsafe cell interactions</a:t>
            </a:r>
            <a:endParaRPr sz="1400">
              <a:solidFill>
                <a:srgbClr val="434343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➔"/>
            </a:pPr>
            <a:r>
              <a:rPr lang="en" sz="1400">
                <a:solidFill>
                  <a:schemeClr val="accent2"/>
                </a:solidFill>
              </a:rPr>
              <a:t>First to address these challenges while preserving notebook semantics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➔"/>
            </a:pPr>
            <a:r>
              <a:rPr lang="en" sz="1400">
                <a:solidFill>
                  <a:schemeClr val="accent2"/>
                </a:solidFill>
              </a:rPr>
              <a:t>Any order execution approach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➔"/>
            </a:pPr>
            <a:r>
              <a:rPr lang="en" sz="1400">
                <a:solidFill>
                  <a:srgbClr val="434343"/>
                </a:solidFill>
              </a:rPr>
              <a:t>A </a:t>
            </a:r>
            <a:r>
              <a:rPr lang="en" sz="1400">
                <a:solidFill>
                  <a:schemeClr val="accent2"/>
                </a:solidFill>
              </a:rPr>
              <a:t>custom Jupyter kernel and frontend 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➔"/>
            </a:pPr>
            <a:r>
              <a:rPr lang="en" sz="1400">
                <a:solidFill>
                  <a:schemeClr val="accent2"/>
                </a:solidFill>
              </a:rPr>
              <a:t>Automatically detects unsafe interactions and alerts users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➔"/>
            </a:pPr>
            <a:r>
              <a:rPr lang="en" sz="1400">
                <a:solidFill>
                  <a:schemeClr val="accent2"/>
                </a:solidFill>
              </a:rPr>
              <a:t>Maintains interactive levels of performance 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➔"/>
            </a:pPr>
            <a:r>
              <a:rPr lang="en" sz="1400">
                <a:solidFill>
                  <a:schemeClr val="accent2"/>
                </a:solidFill>
              </a:rPr>
              <a:t>Preserves existing notebook semantics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➔"/>
            </a:pPr>
            <a:r>
              <a:rPr lang="en" sz="1400">
                <a:solidFill>
                  <a:schemeClr val="accent2"/>
                </a:solidFill>
              </a:rPr>
              <a:t>Installation on single command - replacement for Jupyter’s built-in Python 3 kernel</a:t>
            </a:r>
            <a:endParaRPr sz="2000"/>
          </a:p>
        </p:txBody>
      </p:sp>
      <p:sp>
        <p:nvSpPr>
          <p:cNvPr id="351" name="Google Shape;35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INNOVATIONS</a:t>
            </a:r>
            <a:endParaRPr/>
          </a:p>
        </p:txBody>
      </p:sp>
      <p:sp>
        <p:nvSpPr>
          <p:cNvPr id="357" name="Google Shape;3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To address the aforementioned challenges, </a:t>
            </a:r>
            <a:r>
              <a:rPr b="1" lang="en" sz="1400">
                <a:solidFill>
                  <a:schemeClr val="accent2"/>
                </a:solidFill>
              </a:rPr>
              <a:t>NBSAFETY</a:t>
            </a:r>
            <a:r>
              <a:rPr lang="en" sz="1400">
                <a:solidFill>
                  <a:schemeClr val="accent2"/>
                </a:solidFill>
              </a:rPr>
              <a:t> performs 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➔"/>
            </a:pPr>
            <a:r>
              <a:rPr lang="en" sz="1400">
                <a:solidFill>
                  <a:schemeClr val="accent2"/>
                </a:solidFill>
              </a:rPr>
              <a:t>Efficient and accurate detection of staleness issues 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➔"/>
            </a:pPr>
            <a:r>
              <a:rPr lang="en" sz="1400">
                <a:solidFill>
                  <a:schemeClr val="accent2"/>
                </a:solidFill>
              </a:rPr>
              <a:t>Efficient resolution of staleness issues</a:t>
            </a:r>
            <a:endParaRPr sz="2000"/>
          </a:p>
        </p:txBody>
      </p:sp>
      <p:pic>
        <p:nvPicPr>
          <p:cNvPr id="358" name="Google Shape;3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642" y="0"/>
            <a:ext cx="3434365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365" name="Google Shape;3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Tracer</a:t>
            </a:r>
            <a:endParaRPr sz="140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➔"/>
            </a:pPr>
            <a:r>
              <a:rPr lang="en" sz="1400">
                <a:solidFill>
                  <a:schemeClr val="accent2"/>
                </a:solidFill>
              </a:rPr>
              <a:t>Maintains dependencies as lineage metadata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➔"/>
            </a:pPr>
            <a:r>
              <a:rPr lang="en" sz="1400">
                <a:solidFill>
                  <a:schemeClr val="accent2"/>
                </a:solidFill>
              </a:rPr>
              <a:t>Leverages Python’s tracing capabilities</a:t>
            </a:r>
            <a:endParaRPr sz="1400">
              <a:solidFill>
                <a:schemeClr val="accent2"/>
              </a:solidFill>
            </a:endParaRPr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◆"/>
            </a:pPr>
            <a:r>
              <a:rPr lang="en">
                <a:solidFill>
                  <a:schemeClr val="accent2"/>
                </a:solidFill>
              </a:rPr>
              <a:t>E</a:t>
            </a:r>
            <a:r>
              <a:rPr lang="en" sz="1400">
                <a:solidFill>
                  <a:schemeClr val="accent2"/>
                </a:solidFill>
              </a:rPr>
              <a:t>xecution, calls, return </a:t>
            </a:r>
            <a:r>
              <a:rPr lang="en">
                <a:solidFill>
                  <a:schemeClr val="accent2"/>
                </a:solidFill>
              </a:rPr>
              <a:t>and</a:t>
            </a:r>
            <a:r>
              <a:rPr lang="en" sz="1400">
                <a:solidFill>
                  <a:schemeClr val="accent2"/>
                </a:solidFill>
              </a:rPr>
              <a:t> exceptions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Checker</a:t>
            </a:r>
            <a:endParaRPr sz="140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➔"/>
            </a:pPr>
            <a:r>
              <a:rPr lang="en" sz="1400">
                <a:solidFill>
                  <a:schemeClr val="accent2"/>
                </a:solidFill>
              </a:rPr>
              <a:t>Performs</a:t>
            </a:r>
            <a:r>
              <a:rPr i="1" lang="en" sz="1400">
                <a:solidFill>
                  <a:schemeClr val="accent2"/>
                </a:solidFill>
              </a:rPr>
              <a:t> liveness analysis</a:t>
            </a:r>
            <a:r>
              <a:rPr lang="en" sz="1400">
                <a:solidFill>
                  <a:schemeClr val="accent2"/>
                </a:solidFill>
              </a:rPr>
              <a:t> (references to stale symbols)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➔"/>
            </a:pPr>
            <a:r>
              <a:rPr lang="en" sz="1400">
                <a:solidFill>
                  <a:schemeClr val="accent2"/>
                </a:solidFill>
              </a:rPr>
              <a:t>Followed by</a:t>
            </a:r>
            <a:r>
              <a:rPr i="1" lang="en" sz="1400">
                <a:solidFill>
                  <a:schemeClr val="accent2"/>
                </a:solidFill>
              </a:rPr>
              <a:t> initialized variable analysis </a:t>
            </a:r>
            <a:r>
              <a:rPr lang="en" sz="1400">
                <a:solidFill>
                  <a:schemeClr val="accent2"/>
                </a:solidFill>
              </a:rPr>
              <a:t>(resolutions)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Frontend</a:t>
            </a:r>
            <a:endParaRPr sz="140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➔"/>
            </a:pPr>
            <a:r>
              <a:rPr lang="en" sz="1400">
                <a:solidFill>
                  <a:schemeClr val="accent2"/>
                </a:solidFill>
              </a:rPr>
              <a:t>Combines results with metadata to highlight unsafe cells</a:t>
            </a:r>
            <a:endParaRPr sz="1400"/>
          </a:p>
        </p:txBody>
      </p:sp>
      <p:pic>
        <p:nvPicPr>
          <p:cNvPr id="366" name="Google Shape;3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559" y="0"/>
            <a:ext cx="342543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373" name="Google Shape;3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063" y="1372725"/>
            <a:ext cx="7855877" cy="27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LINEAGE TRACKING</a:t>
            </a:r>
            <a:endParaRPr/>
          </a:p>
        </p:txBody>
      </p:sp>
      <p:sp>
        <p:nvSpPr>
          <p:cNvPr id="380" name="Google Shape;3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Used to track staleness</a:t>
            </a:r>
            <a:endParaRPr sz="140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➔"/>
            </a:pPr>
            <a:r>
              <a:rPr lang="en" sz="14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Symbols </a:t>
            </a:r>
            <a:r>
              <a:rPr lang="en" sz="1400">
                <a:solidFill>
                  <a:schemeClr val="accent2"/>
                </a:solidFill>
              </a:rPr>
              <a:t>- Any piece of data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➔"/>
            </a:pPr>
            <a:r>
              <a:rPr lang="en" sz="14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Timestamp </a:t>
            </a:r>
            <a:r>
              <a:rPr lang="en" sz="1400">
                <a:solidFill>
                  <a:schemeClr val="accent2"/>
                </a:solidFill>
              </a:rPr>
              <a:t>- Counter recording the most recent execution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➔"/>
            </a:pPr>
            <a:r>
              <a:rPr lang="en" sz="14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Dependencies </a:t>
            </a:r>
            <a:r>
              <a:rPr lang="en" sz="1400">
                <a:solidFill>
                  <a:schemeClr val="accent2"/>
                </a:solidFill>
              </a:rPr>
              <a:t>- Symbols contributing to computation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Any </a:t>
            </a:r>
            <a:r>
              <a:rPr b="1" lang="en" sz="1400">
                <a:solidFill>
                  <a:schemeClr val="accent2"/>
                </a:solidFill>
              </a:rPr>
              <a:t>symbol</a:t>
            </a:r>
            <a:r>
              <a:rPr lang="en" sz="1400">
                <a:solidFill>
                  <a:schemeClr val="accent2"/>
                </a:solidFill>
              </a:rPr>
              <a:t> is </a:t>
            </a:r>
            <a:r>
              <a:rPr lang="en" sz="1420">
                <a:solidFill>
                  <a:srgbClr val="FF0000"/>
                </a:solidFill>
              </a:rPr>
              <a:t>stale</a:t>
            </a:r>
            <a:r>
              <a:rPr lang="en" sz="14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 sz="1400">
                <a:solidFill>
                  <a:schemeClr val="accent2"/>
                </a:solidFill>
              </a:rPr>
              <a:t>if: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➔"/>
            </a:pPr>
            <a:r>
              <a:rPr lang="en" sz="1400">
                <a:solidFill>
                  <a:schemeClr val="accent2"/>
                </a:solidFill>
              </a:rPr>
              <a:t>t</a:t>
            </a:r>
            <a:r>
              <a:rPr lang="en" sz="1400">
                <a:solidFill>
                  <a:schemeClr val="accent2"/>
                </a:solidFill>
              </a:rPr>
              <a:t>here is a more up-to-date parent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➔"/>
            </a:pPr>
            <a:r>
              <a:rPr lang="en" sz="1400">
                <a:solidFill>
                  <a:schemeClr val="accent2"/>
                </a:solidFill>
              </a:rPr>
              <a:t>i</a:t>
            </a:r>
            <a:r>
              <a:rPr lang="en" sz="1400">
                <a:solidFill>
                  <a:schemeClr val="accent2"/>
                </a:solidFill>
              </a:rPr>
              <a:t>t has stale parent </a:t>
            </a:r>
            <a:endParaRPr sz="1400"/>
          </a:p>
        </p:txBody>
      </p:sp>
      <p:pic>
        <p:nvPicPr>
          <p:cNvPr id="381" name="Google Shape;3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207" y="0"/>
            <a:ext cx="343078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LINEAGE TRACKING</a:t>
            </a:r>
            <a:endParaRPr/>
          </a:p>
        </p:txBody>
      </p:sp>
      <p:pic>
        <p:nvPicPr>
          <p:cNvPr id="388" name="Google Shape;388;p33"/>
          <p:cNvPicPr preferRelativeResize="0"/>
          <p:nvPr/>
        </p:nvPicPr>
        <p:blipFill rotWithShape="1">
          <a:blip r:embed="rId3">
            <a:alphaModFix/>
          </a:blip>
          <a:srcRect b="2642" l="0" r="5979" t="32595"/>
          <a:stretch/>
        </p:blipFill>
        <p:spPr>
          <a:xfrm>
            <a:off x="1914338" y="1550525"/>
            <a:ext cx="5287024" cy="157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3"/>
          <p:cNvSpPr txBox="1"/>
          <p:nvPr/>
        </p:nvSpPr>
        <p:spPr>
          <a:xfrm>
            <a:off x="965525" y="2497100"/>
            <a:ext cx="11688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2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Staleness warning</a:t>
            </a:r>
            <a:endParaRPr/>
          </a:p>
        </p:txBody>
      </p:sp>
      <p:sp>
        <p:nvSpPr>
          <p:cNvPr id="390" name="Google Shape;390;p33"/>
          <p:cNvSpPr txBox="1"/>
          <p:nvPr/>
        </p:nvSpPr>
        <p:spPr>
          <a:xfrm>
            <a:off x="965525" y="1979025"/>
            <a:ext cx="11688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20">
                <a:solidFill>
                  <a:srgbClr val="3DB49E"/>
                </a:solidFill>
                <a:latin typeface="Proxima Nova"/>
                <a:ea typeface="Proxima Nova"/>
                <a:cs typeface="Proxima Nova"/>
                <a:sym typeface="Proxima Nova"/>
              </a:rPr>
              <a:t>Cleanup suggestion</a:t>
            </a:r>
            <a:endParaRPr/>
          </a:p>
        </p:txBody>
      </p:sp>
      <p:sp>
        <p:nvSpPr>
          <p:cNvPr id="391" name="Google Shape;391;p33"/>
          <p:cNvSpPr txBox="1"/>
          <p:nvPr>
            <p:ph idx="1" type="body"/>
          </p:nvPr>
        </p:nvSpPr>
        <p:spPr>
          <a:xfrm>
            <a:off x="7067100" y="1639150"/>
            <a:ext cx="8598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420">
                <a:solidFill>
                  <a:schemeClr val="accent2"/>
                </a:solidFill>
              </a:rPr>
              <a:t>Cell 1</a:t>
            </a:r>
            <a:endParaRPr sz="1420">
              <a:solidFill>
                <a:schemeClr val="accent2"/>
              </a:solidFill>
            </a:endParaRPr>
          </a:p>
        </p:txBody>
      </p:sp>
      <p:sp>
        <p:nvSpPr>
          <p:cNvPr id="392" name="Google Shape;392;p33"/>
          <p:cNvSpPr txBox="1"/>
          <p:nvPr>
            <p:ph idx="1" type="body"/>
          </p:nvPr>
        </p:nvSpPr>
        <p:spPr>
          <a:xfrm>
            <a:off x="7067100" y="2105450"/>
            <a:ext cx="8598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420">
                <a:solidFill>
                  <a:schemeClr val="accent2"/>
                </a:solidFill>
              </a:rPr>
              <a:t>Cell 2</a:t>
            </a:r>
            <a:endParaRPr sz="1420">
              <a:solidFill>
                <a:schemeClr val="accent2"/>
              </a:solidFill>
            </a:endParaRPr>
          </a:p>
        </p:txBody>
      </p:sp>
      <p:sp>
        <p:nvSpPr>
          <p:cNvPr id="393" name="Google Shape;393;p33"/>
          <p:cNvSpPr txBox="1"/>
          <p:nvPr>
            <p:ph idx="1" type="body"/>
          </p:nvPr>
        </p:nvSpPr>
        <p:spPr>
          <a:xfrm>
            <a:off x="7067100" y="2571750"/>
            <a:ext cx="8598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420">
                <a:solidFill>
                  <a:schemeClr val="accent2"/>
                </a:solidFill>
              </a:rPr>
              <a:t>Cell 3</a:t>
            </a:r>
            <a:endParaRPr sz="1420">
              <a:solidFill>
                <a:schemeClr val="accent2"/>
              </a:solidFill>
            </a:endParaRPr>
          </a:p>
        </p:txBody>
      </p:sp>
      <p:sp>
        <p:nvSpPr>
          <p:cNvPr id="394" name="Google Shape;39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