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Proxima Nova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roxima Nova Semibold"/>
      <p:regular r:id="rId33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ProximaNovaSemibold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ProximaNova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6810b3b72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6810b3b72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6810b3b72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6810b3b72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Quico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810b3b72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810b3b72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Quico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6810b3b7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6810b3b7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Quico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6810b3b72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6810b3b72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26810b3b72_2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26810b3b72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6810b3b72_2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26810b3b72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Maitreyi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810b3b72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810b3b72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Maitreyi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810b3b72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810b3b72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Maitreyi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810b3b72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810b3b72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6810b3b72_2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6810b3b72_2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6810b3b72_2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6810b3b72_2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810b3b72_2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6810b3b72_2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6810b3b72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6810b3b72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pexels.com/es-es/@karolina-grabowska?utm_content=attributionCopyText&amp;utm_medium=referral&amp;utm_source=pexels" TargetMode="External"/><Relationship Id="rId22" Type="http://schemas.openxmlformats.org/officeDocument/2006/relationships/hyperlink" Target="https://www.pexels.com/es-es/@rpnickson?utm_content=attributionCopyText&amp;utm_medium=referral&amp;utm_source=pexels" TargetMode="External"/><Relationship Id="rId21" Type="http://schemas.openxmlformats.org/officeDocument/2006/relationships/hyperlink" Target="https://www.pexels.com/es-es/foto/persona-mano-sucio-pared-4239091/?utm_content=attributionCopyText&amp;utm_medium=referral&amp;utm_source=pexels" TargetMode="External"/><Relationship Id="rId24" Type="http://schemas.openxmlformats.org/officeDocument/2006/relationships/hyperlink" Target="https://www.pexels.com/es-es/foto/nubes-blancas-2775196/?utm_content=attributionCopyText&amp;utm_medium=referral&amp;utm_source=pexels" TargetMode="External"/><Relationship Id="rId23" Type="http://schemas.openxmlformats.org/officeDocument/2006/relationships/hyperlink" Target="https://www.pexels.com/es-es/@rpnickson?utm_content=attributionCopyText&amp;utm_medium=referral&amp;utm_source=pexels" TargetMode="External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/deepcontractor/aircraft-accidents-failures-hijacks-dataset" TargetMode="External"/><Relationship Id="rId4" Type="http://schemas.openxmlformats.org/officeDocument/2006/relationships/hyperlink" Target="https://www.kaggle.com/datasets/saurograndi/airplane-crashes-since-1908" TargetMode="External"/><Relationship Id="rId9" Type="http://schemas.openxmlformats.org/officeDocument/2006/relationships/hyperlink" Target="https://www.pexels.com/es-es/@visualsbyvishal?utm_content=attributionCopyText&amp;utm_medium=referral&amp;utm_source=pexels" TargetMode="External"/><Relationship Id="rId26" Type="http://schemas.openxmlformats.org/officeDocument/2006/relationships/hyperlink" Target="https://www.pexels.com/es-es/foto/foto-de-cuerpo-de-agua-con-cantos-rodados-2599783/?utm_content=attributionCopyText&amp;utm_medium=referral&amp;utm_source=pexels" TargetMode="External"/><Relationship Id="rId25" Type="http://schemas.openxmlformats.org/officeDocument/2006/relationships/hyperlink" Target="https://www.pexels.com/es-es/@ingewallu?utm_content=attributionCopyText&amp;utm_medium=referral&amp;utm_source=pexels" TargetMode="External"/><Relationship Id="rId5" Type="http://schemas.openxmlformats.org/officeDocument/2006/relationships/hyperlink" Target="https://www.pexels.com/es-es/@camcasey?utm_content=attributionCopyText&amp;utm_medium=referral&amp;utm_source=pexels" TargetMode="External"/><Relationship Id="rId6" Type="http://schemas.openxmlformats.org/officeDocument/2006/relationships/hyperlink" Target="https://www.pexels.com/es-es/@camcasey?utm_content=attributionCopyText&amp;utm_medium=referral&amp;utm_source=pexels" TargetMode="External"/><Relationship Id="rId7" Type="http://schemas.openxmlformats.org/officeDocument/2006/relationships/hyperlink" Target="https://www.pexels.com/es-es/foto/toma-aerea-de-la-ciudad-1334607/?utm_content=attributionCopyText&amp;utm_medium=referral&amp;utm_source=pexels" TargetMode="External"/><Relationship Id="rId8" Type="http://schemas.openxmlformats.org/officeDocument/2006/relationships/hyperlink" Target="https://www.pexels.com/es-es/@visualsbyvishal?utm_content=attributionCopyText&amp;utm_medium=referral&amp;utm_source=pexels" TargetMode="External"/><Relationship Id="rId11" Type="http://schemas.openxmlformats.org/officeDocument/2006/relationships/hyperlink" Target="https://www.pexels.com/es-es/@shottrotter?utm_content=attributionCopyText&amp;utm_medium=referral&amp;utm_source=pexels" TargetMode="External"/><Relationship Id="rId10" Type="http://schemas.openxmlformats.org/officeDocument/2006/relationships/hyperlink" Target="https://www.pexels.com/es-es/foto/fotografia-time-lapse-de-ferrocarriles-y-edificios-durante-la-noche-3534471/?utm_content=attributionCopyText&amp;utm_medium=referral&amp;utm_source=pexels" TargetMode="External"/><Relationship Id="rId13" Type="http://schemas.openxmlformats.org/officeDocument/2006/relationships/hyperlink" Target="https://www.pexels.com/es-es/foto/persona-senderismo-2347459/?utm_content=attributionCopyText&amp;utm_medium=referral&amp;utm_source=pexels" TargetMode="External"/><Relationship Id="rId12" Type="http://schemas.openxmlformats.org/officeDocument/2006/relationships/hyperlink" Target="https://www.pexels.com/es-es/@shottrotter?utm_content=attributionCopyText&amp;utm_medium=referral&amp;utm_source=pexels" TargetMode="External"/><Relationship Id="rId15" Type="http://schemas.openxmlformats.org/officeDocument/2006/relationships/hyperlink" Target="https://www.pexels.com/es-es/@anete-lusina?utm_content=attributionCopyText&amp;utm_medium=referral&amp;utm_source=pexels" TargetMode="External"/><Relationship Id="rId14" Type="http://schemas.openxmlformats.org/officeDocument/2006/relationships/hyperlink" Target="https://www.pexels.com/es-es/@anete-lusina?utm_content=attributionCopyText&amp;utm_medium=referral&amp;utm_source=pexels" TargetMode="External"/><Relationship Id="rId17" Type="http://schemas.openxmlformats.org/officeDocument/2006/relationships/hyperlink" Target="https://www.pexels.com/es-es/@olyakobruseva?utm_content=attributionCopyText&amp;utm_medium=referral&amp;utm_source=pexels" TargetMode="External"/><Relationship Id="rId16" Type="http://schemas.openxmlformats.org/officeDocument/2006/relationships/hyperlink" Target="https://www.pexels.com/es-es/foto/bombilla-de-luz-mostrando-hembra-anonima-4792503/?utm_content=attributionCopyText&amp;utm_medium=referral&amp;utm_source=pexels" TargetMode="External"/><Relationship Id="rId19" Type="http://schemas.openxmlformats.org/officeDocument/2006/relationships/hyperlink" Target="https://www.pexels.com/es-es/foto/banda-de-goma-negra-sobre-papel-blanco-5428826/?utm_content=attributionCopyText&amp;utm_medium=referral&amp;utm_source=pexels" TargetMode="External"/><Relationship Id="rId18" Type="http://schemas.openxmlformats.org/officeDocument/2006/relationships/hyperlink" Target="https://www.pexels.com/es-es/@olyakobruseva?utm_content=attributionCopyText&amp;utm_medium=referral&amp;utm_source=pexel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Curation Project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22"/>
              <a:t>Airplane Accidents, Failures &amp; Hijacks</a:t>
            </a:r>
            <a:endParaRPr sz="4022"/>
          </a:p>
        </p:txBody>
      </p:sp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M. Chalke, F. Escudero, N. Lyubenko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Calculating only code from </a:t>
            </a:r>
            <a:r>
              <a:rPr lang="en" sz="1400">
                <a:solidFill>
                  <a:schemeClr val="accent2"/>
                </a:solidFill>
              </a:rPr>
              <a:t>Departure Airport and Destination airport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Merging the elements of the second dataset to fill in missing information:</a:t>
            </a:r>
            <a:endParaRPr sz="1400"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Different sources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Fewer rows than first dataset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>
                <a:solidFill>
                  <a:schemeClr val="accent2"/>
                </a:solidFill>
              </a:rPr>
              <a:t>Casting values to be same datatype of merge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Figuring out how to fill the null values without information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29393" l="0" r="0" t="33581"/>
          <a:stretch/>
        </p:blipFill>
        <p:spPr>
          <a:xfrm>
            <a:off x="717375" y="3239075"/>
            <a:ext cx="7709226" cy="19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5"/>
          <p:cNvPicPr preferRelativeResize="0"/>
          <p:nvPr/>
        </p:nvPicPr>
        <p:blipFill rotWithShape="1">
          <a:blip r:embed="rId3">
            <a:alphaModFix/>
          </a:blip>
          <a:srcRect b="0" l="24584" r="36693" t="0"/>
          <a:stretch/>
        </p:blipFill>
        <p:spPr>
          <a:xfrm>
            <a:off x="6155401" y="0"/>
            <a:ext cx="2988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Create New Tables For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Crash Summaries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Incident Causes and Aircraft Damage</a:t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Missing (NULL) values: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Incident Location - 929 rows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Military (Non disclosed /  Others / Unknown)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Aircraft Engines - 12883 rows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Departure Airport - 10347 rows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Destination airport - 10290 rows</a:t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Normalized records using a secondary dataset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Discarded redundant records and attributes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Information from two different sources may be not very useful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Formats may vary among columns, even among rows</a:t>
            </a:r>
            <a:endParaRPr sz="1400"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6"/>
          <p:cNvPicPr preferRelativeResize="0"/>
          <p:nvPr/>
        </p:nvPicPr>
        <p:blipFill rotWithShape="1">
          <a:blip r:embed="rId3">
            <a:alphaModFix/>
          </a:blip>
          <a:srcRect b="14030" l="0" r="0" t="27870"/>
          <a:stretch/>
        </p:blipFill>
        <p:spPr>
          <a:xfrm>
            <a:off x="748100" y="2647575"/>
            <a:ext cx="7647802" cy="249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2"/>
                </a:solidFill>
              </a:rPr>
              <a:t>Main dataset</a:t>
            </a:r>
            <a:r>
              <a:rPr lang="en" sz="1400">
                <a:solidFill>
                  <a:schemeClr val="accent2"/>
                </a:solidFill>
              </a:rPr>
              <a:t>: 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https://www.kaggle.com/datasets/deepcontractor/aircraft-accidents-failures-hijacks-dataset</a:t>
            </a:r>
            <a:endParaRPr sz="14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2"/>
                </a:solidFill>
              </a:rPr>
              <a:t>Second dataset</a:t>
            </a:r>
            <a:r>
              <a:rPr lang="en" sz="1400">
                <a:solidFill>
                  <a:schemeClr val="accent2"/>
                </a:solidFill>
              </a:rPr>
              <a:t>: 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https://www.kaggle.com/datasets/saurograndi/airplane-crashes-since-1908</a:t>
            </a:r>
            <a:endParaRPr sz="14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Foto de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>
                <a:solidFill>
                  <a:schemeClr val="dk2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Cameron Casey</a:t>
            </a:r>
            <a:r>
              <a:rPr lang="en" sz="1400">
                <a:solidFill>
                  <a:schemeClr val="accent2"/>
                </a:solidFill>
              </a:rPr>
              <a:t> en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Pexels</a:t>
            </a:r>
            <a:endParaRPr sz="14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Foto de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>
                <a:solidFill>
                  <a:schemeClr val="dk2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Vishal Shah</a:t>
            </a:r>
            <a:r>
              <a:rPr lang="en" sz="1400">
                <a:solidFill>
                  <a:schemeClr val="accent2"/>
                </a:solidFill>
              </a:rPr>
              <a:t> en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Pexels</a:t>
            </a:r>
            <a:endParaRPr sz="14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Foto de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>
                <a:solidFill>
                  <a:schemeClr val="dk2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Tom Swinnen</a:t>
            </a:r>
            <a:r>
              <a:rPr lang="en" sz="1400">
                <a:solidFill>
                  <a:schemeClr val="accent2"/>
                </a:solidFill>
              </a:rPr>
              <a:t> en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Pexels</a:t>
            </a:r>
            <a:endParaRPr sz="14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Foto de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>
                <a:solidFill>
                  <a:schemeClr val="dk2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Anete Lusina</a:t>
            </a:r>
            <a:r>
              <a:rPr lang="en" sz="1400">
                <a:solidFill>
                  <a:schemeClr val="accent2"/>
                </a:solidFill>
              </a:rPr>
              <a:t> en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Pexels</a:t>
            </a:r>
            <a:endParaRPr sz="14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Foto de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>
                <a:solidFill>
                  <a:schemeClr val="dk2"/>
                </a:solidFill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Olya Kobruseva</a:t>
            </a:r>
            <a:r>
              <a:rPr lang="en" sz="1400">
                <a:solidFill>
                  <a:schemeClr val="accent2"/>
                </a:solidFill>
              </a:rPr>
              <a:t> en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Pexels</a:t>
            </a:r>
            <a:endParaRPr sz="14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Foto de</a:t>
            </a:r>
            <a:r>
              <a:rPr lang="en" sz="1400">
                <a:solidFill>
                  <a:schemeClr val="dk2"/>
                </a:solidFill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Karolina Grabowska</a:t>
            </a:r>
            <a:r>
              <a:rPr lang="en" sz="1400">
                <a:solidFill>
                  <a:schemeClr val="accent2"/>
                </a:solidFill>
              </a:rPr>
              <a:t> en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Pexels</a:t>
            </a:r>
            <a:endParaRPr sz="14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Foto de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>
                <a:solidFill>
                  <a:schemeClr val="dk2"/>
                </a:solidFill>
                <a:uFill>
                  <a:noFill/>
                </a:u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Roberto Nickson</a:t>
            </a:r>
            <a:r>
              <a:rPr lang="en" sz="1400">
                <a:solidFill>
                  <a:schemeClr val="accent2"/>
                </a:solidFill>
              </a:rPr>
              <a:t> en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Pexels</a:t>
            </a:r>
            <a:endParaRPr sz="14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Foto de</a:t>
            </a:r>
            <a:r>
              <a:rPr lang="en" sz="1400">
                <a:solidFill>
                  <a:schemeClr val="dk2"/>
                </a:solidFill>
                <a:uFill>
                  <a:noFill/>
                </a:u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Inge Wallumrød</a:t>
            </a:r>
            <a:r>
              <a:rPr lang="en" sz="1400">
                <a:solidFill>
                  <a:schemeClr val="dk2"/>
                </a:solidFill>
              </a:rPr>
              <a:t> </a:t>
            </a:r>
            <a:r>
              <a:rPr lang="en" sz="1400">
                <a:solidFill>
                  <a:schemeClr val="accent2"/>
                </a:solidFill>
              </a:rPr>
              <a:t>en</a:t>
            </a:r>
            <a:r>
              <a:rPr lang="en" sz="1400">
                <a:solidFill>
                  <a:schemeClr val="accent2"/>
                </a:solidFill>
                <a:uFill>
                  <a:noFill/>
                </a:uFill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Pexels</a:t>
            </a:r>
            <a:endParaRPr b="1"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6D9EEB"/>
                </a:solidFill>
              </a:rPr>
              <a:t> </a:t>
            </a:r>
            <a:endParaRPr sz="1400">
              <a:solidFill>
                <a:srgbClr val="6D9EEB"/>
              </a:solidFill>
            </a:endParaRPr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Thank You</a:t>
            </a:r>
            <a:endParaRPr sz="3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Questions?</a:t>
            </a:r>
            <a:endParaRPr sz="1900"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highlight>
                  <a:srgbClr val="FFFFFF"/>
                </a:highlight>
              </a:rPr>
              <a:t>Aircraft Accidents, Failures &amp; Hijacks Dataset	</a:t>
            </a:r>
            <a:endParaRPr sz="1400" u="sng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A dataset of Aircraft Accidents, Failures &amp; Hijacks since 1919</a:t>
            </a:r>
            <a:endParaRPr sz="1200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23519 Records | 23 Columns (8.9MB)</a:t>
            </a:r>
            <a:endParaRPr sz="1200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highlight>
                  <a:srgbClr val="FFFFFF"/>
                </a:highlight>
              </a:rPr>
              <a:t>Airplane Crashes Since 1908</a:t>
            </a:r>
            <a:endParaRPr sz="1400" u="sng"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Full history of airplane crashes throughout the world from 1908</a:t>
            </a:r>
            <a:endParaRPr sz="1200"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5268 Records | 13 Columns (1.52MB)</a:t>
            </a:r>
            <a:endParaRPr sz="1200">
              <a:highlight>
                <a:srgbClr val="FFFFFF"/>
              </a:highlight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2747" r="52653" t="0"/>
          <a:stretch/>
        </p:blipFill>
        <p:spPr>
          <a:xfrm>
            <a:off x="5701650" y="0"/>
            <a:ext cx="34423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ISSUES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Redundant Columns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Duplicate Rows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Missing | Null Values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Inconsistent Values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Unnormalized Data</a:t>
            </a:r>
            <a:endParaRPr sz="1400"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642" y="0"/>
            <a:ext cx="3434365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0"/>
            <a:ext cx="3429002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CLEANING SOLUTIONS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Renamed Attributes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Redundant Rows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Redundant Columns (DateTime / Fatalities)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Derived Aircraft Age from First Flight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Separated columns for fatalities and occupants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 sz="1400">
                <a:solidFill>
                  <a:schemeClr val="accent2"/>
                </a:solidFill>
              </a:rPr>
              <a:t>Normalized Dates 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2"/>
              </a:solidFill>
            </a:endParaRPr>
          </a:p>
        </p:txBody>
      </p:sp>
      <p:sp>
        <p:nvSpPr>
          <p:cNvPr id="161" name="Google Shape;16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CLEANING SOLUTIONS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Normalizing 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Solution: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74847" l="0" r="0" t="0"/>
          <a:stretch/>
        </p:blipFill>
        <p:spPr>
          <a:xfrm>
            <a:off x="311700" y="2426601"/>
            <a:ext cx="779207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66016"/>
          <a:stretch/>
        </p:blipFill>
        <p:spPr>
          <a:xfrm>
            <a:off x="311700" y="3238501"/>
            <a:ext cx="7792074" cy="7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CLEANING SOLUTIONS</a:t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 Removing duplicate rows and columns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 rotWithShape="1">
          <a:blip r:embed="rId3">
            <a:alphaModFix/>
          </a:blip>
          <a:srcRect b="27593" l="0" r="0" t="0"/>
          <a:stretch/>
        </p:blipFill>
        <p:spPr>
          <a:xfrm>
            <a:off x="387550" y="2152026"/>
            <a:ext cx="8756452" cy="188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CLEANING SOLUTIONS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Deriving Aircraft Age from Aircraft First Flight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Solution: 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3">
            <a:alphaModFix/>
          </a:blip>
          <a:srcRect b="18267" l="0" r="0" t="0"/>
          <a:stretch/>
        </p:blipFill>
        <p:spPr>
          <a:xfrm>
            <a:off x="289663" y="3572125"/>
            <a:ext cx="8564677" cy="12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0475" y="1825738"/>
            <a:ext cx="2221925" cy="17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CLEANING SOLUTIONS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4: Correcting Incident Locations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Solution: </a:t>
            </a:r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3">
            <a:alphaModFix/>
          </a:blip>
          <a:srcRect b="0" l="0" r="4734" t="0"/>
          <a:stretch/>
        </p:blipFill>
        <p:spPr>
          <a:xfrm>
            <a:off x="174675" y="2003825"/>
            <a:ext cx="8711150" cy="7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325" y="2944551"/>
            <a:ext cx="2743925" cy="19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 rotWithShape="1">
          <a:blip r:embed="rId5">
            <a:alphaModFix/>
          </a:blip>
          <a:srcRect b="0" l="0" r="0" t="4825"/>
          <a:stretch/>
        </p:blipFill>
        <p:spPr>
          <a:xfrm>
            <a:off x="5362625" y="2944550"/>
            <a:ext cx="2617600" cy="19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/>
        </p:nvSpPr>
        <p:spPr>
          <a:xfrm>
            <a:off x="236025" y="2944550"/>
            <a:ext cx="80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Old format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4475825" y="2944550"/>
            <a:ext cx="88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New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format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CLEANING SOLUTIONS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2"/>
                </a:solidFill>
              </a:rPr>
              <a:t>Other Work: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Normalized Null/Unknown values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Normalized Aircraft Nature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Normalized Aircraft Model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Normalized Aircraft  Registration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Normalize or combine columns for incident causes</a:t>
            </a:r>
            <a:endParaRPr sz="1400">
              <a:solidFill>
                <a:schemeClr val="accent2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 sz="1400">
                <a:solidFill>
                  <a:schemeClr val="accent2"/>
                </a:solidFill>
              </a:rPr>
              <a:t>Replaced Departure Airport Names and Destination Airport Names with Airport Code</a:t>
            </a:r>
            <a:endParaRPr sz="1400">
              <a:solidFill>
                <a:schemeClr val="accent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