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Nuni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2053f5e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2053f5e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2053f5e0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2053f5e0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053f5e0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2053f5e0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2053f5e0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2053f5e0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2053f5e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2053f5e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2053f5e0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2053f5e0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2053f5e0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2053f5e0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2053f5e0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2053f5e0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2053f5e0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2053f5e0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3dd8f4ab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3dd8f4ab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3dd8f4ab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3dd8f4ab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2053f5e0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2053f5e0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2053f5e0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2053f5e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2053f5e0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2053f5e0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20c5e866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20c5e866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20c5e866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20c5e866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20c5e866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20c5e866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5a46a3f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5a46a3f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5a46a3f3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5a46a3f3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5a46a3f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5a46a3f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5a46a3f3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5a46a3f3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053f5e0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053f5e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2053f5e0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2053f5e0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2053f5e0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2053f5e0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2053f5e0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2053f5e0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20c5e86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20c5e86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3dd8f4ab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3dd8f4ab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3dd8f4ab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3dd8f4ab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3dd8f4ab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3dd8f4ab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6.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30.png"/><Relationship Id="rId5"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Curation Project</a:t>
            </a:r>
            <a:endParaRPr/>
          </a:p>
        </p:txBody>
      </p:sp>
      <p:sp>
        <p:nvSpPr>
          <p:cNvPr id="129" name="Google Shape;129;p13"/>
          <p:cNvSpPr txBox="1"/>
          <p:nvPr>
            <p:ph idx="1" type="subTitle"/>
          </p:nvPr>
        </p:nvSpPr>
        <p:spPr>
          <a:xfrm>
            <a:off x="1858700" y="3413145"/>
            <a:ext cx="5361300" cy="85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Akshay, Kruthi, Nikhil</a:t>
            </a:r>
            <a:endParaRPr/>
          </a:p>
          <a:p>
            <a:pPr indent="0" lvl="0" marL="0" rtl="0" algn="ctr">
              <a:spcBef>
                <a:spcPts val="0"/>
              </a:spcBef>
              <a:spcAft>
                <a:spcPts val="0"/>
              </a:spcAft>
              <a:buNone/>
            </a:pPr>
            <a:r>
              <a:rPr lang="en"/>
              <a:t>Group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1: Flight Date</a:t>
            </a:r>
            <a:endParaRPr/>
          </a:p>
        </p:txBody>
      </p:sp>
      <p:sp>
        <p:nvSpPr>
          <p:cNvPr id="186" name="Google Shape;186;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We converted the given date in integer as YYYYMMDD to string YYYY/MM/DD</a:t>
            </a:r>
            <a:endParaRPr sz="1500">
              <a:solidFill>
                <a:schemeClr val="accent1"/>
              </a:solidFill>
              <a:latin typeface="Roboto"/>
              <a:ea typeface="Roboto"/>
              <a:cs typeface="Roboto"/>
              <a:sym typeface="Roboto"/>
            </a:endParaRPr>
          </a:p>
          <a:p>
            <a:pPr indent="0" lvl="0" marL="0" rtl="0" algn="l">
              <a:spcBef>
                <a:spcPts val="1200"/>
              </a:spcBef>
              <a:spcAft>
                <a:spcPts val="0"/>
              </a:spcAft>
              <a:buNone/>
            </a:pPr>
            <a:r>
              <a:t/>
            </a:r>
            <a:endParaRPr sz="1500">
              <a:solidFill>
                <a:schemeClr val="accent1"/>
              </a:solidFill>
              <a:latin typeface="Roboto"/>
              <a:ea typeface="Roboto"/>
              <a:cs typeface="Roboto"/>
              <a:sym typeface="Roboto"/>
            </a:endParaRPr>
          </a:p>
          <a:p>
            <a:pPr indent="0" lvl="0" marL="0" rtl="0" algn="l">
              <a:spcBef>
                <a:spcPts val="1200"/>
              </a:spcBef>
              <a:spcAft>
                <a:spcPts val="0"/>
              </a:spcAft>
              <a:buNone/>
            </a:pPr>
            <a:r>
              <a:t/>
            </a:r>
            <a:endParaRPr sz="10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6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6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15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1500">
              <a:solidFill>
                <a:schemeClr val="accent1"/>
              </a:solidFill>
              <a:latin typeface="Roboto"/>
              <a:ea typeface="Roboto"/>
              <a:cs typeface="Roboto"/>
              <a:sym typeface="Roboto"/>
            </a:endParaRPr>
          </a:p>
          <a:p>
            <a:pPr indent="0" lvl="0" marL="0" rtl="0" algn="l">
              <a:spcBef>
                <a:spcPts val="1200"/>
              </a:spcBef>
              <a:spcAft>
                <a:spcPts val="1200"/>
              </a:spcAft>
              <a:buNone/>
            </a:pPr>
            <a:r>
              <a:t/>
            </a:r>
            <a:endParaRPr sz="1500">
              <a:solidFill>
                <a:schemeClr val="accent1"/>
              </a:solidFill>
              <a:latin typeface="Roboto"/>
              <a:ea typeface="Roboto"/>
              <a:cs typeface="Roboto"/>
              <a:sym typeface="Roboto"/>
            </a:endParaRPr>
          </a:p>
        </p:txBody>
      </p:sp>
      <p:pic>
        <p:nvPicPr>
          <p:cNvPr id="187" name="Google Shape;187;p22"/>
          <p:cNvPicPr preferRelativeResize="0"/>
          <p:nvPr/>
        </p:nvPicPr>
        <p:blipFill>
          <a:blip r:embed="rId3">
            <a:alphaModFix/>
          </a:blip>
          <a:stretch>
            <a:fillRect/>
          </a:stretch>
        </p:blipFill>
        <p:spPr>
          <a:xfrm>
            <a:off x="6894875" y="2448400"/>
            <a:ext cx="1226925" cy="2357450"/>
          </a:xfrm>
          <a:prstGeom prst="rect">
            <a:avLst/>
          </a:prstGeom>
          <a:noFill/>
          <a:ln>
            <a:noFill/>
          </a:ln>
        </p:spPr>
      </p:pic>
      <p:pic>
        <p:nvPicPr>
          <p:cNvPr id="188" name="Google Shape;188;p22"/>
          <p:cNvPicPr preferRelativeResize="0"/>
          <p:nvPr/>
        </p:nvPicPr>
        <p:blipFill>
          <a:blip r:embed="rId4">
            <a:alphaModFix/>
          </a:blip>
          <a:stretch>
            <a:fillRect/>
          </a:stretch>
        </p:blipFill>
        <p:spPr>
          <a:xfrm>
            <a:off x="2671513" y="3630288"/>
            <a:ext cx="3552825" cy="1266825"/>
          </a:xfrm>
          <a:prstGeom prst="rect">
            <a:avLst/>
          </a:prstGeom>
          <a:noFill/>
          <a:ln>
            <a:noFill/>
          </a:ln>
        </p:spPr>
      </p:pic>
      <p:pic>
        <p:nvPicPr>
          <p:cNvPr id="189" name="Google Shape;189;p22"/>
          <p:cNvPicPr preferRelativeResize="0"/>
          <p:nvPr/>
        </p:nvPicPr>
        <p:blipFill>
          <a:blip r:embed="rId5">
            <a:alphaModFix/>
          </a:blip>
          <a:stretch>
            <a:fillRect/>
          </a:stretch>
        </p:blipFill>
        <p:spPr>
          <a:xfrm>
            <a:off x="490775" y="2375975"/>
            <a:ext cx="3695700" cy="1181100"/>
          </a:xfrm>
          <a:prstGeom prst="rect">
            <a:avLst/>
          </a:prstGeom>
          <a:noFill/>
          <a:ln>
            <a:noFill/>
          </a:ln>
        </p:spPr>
      </p:pic>
      <p:pic>
        <p:nvPicPr>
          <p:cNvPr id="190" name="Google Shape;190;p22"/>
          <p:cNvPicPr preferRelativeResize="0"/>
          <p:nvPr/>
        </p:nvPicPr>
        <p:blipFill>
          <a:blip r:embed="rId6">
            <a:alphaModFix/>
          </a:blip>
          <a:stretch>
            <a:fillRect/>
          </a:stretch>
        </p:blipFill>
        <p:spPr>
          <a:xfrm>
            <a:off x="547175" y="2438400"/>
            <a:ext cx="2701575" cy="26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2 : Airline Name</a:t>
            </a:r>
            <a:endParaRPr/>
          </a:p>
        </p:txBody>
      </p:sp>
      <p:sp>
        <p:nvSpPr>
          <p:cNvPr id="196" name="Google Shape;196;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accent1"/>
                </a:solidFill>
                <a:latin typeface="Roboto"/>
                <a:ea typeface="Roboto"/>
                <a:cs typeface="Roboto"/>
                <a:sym typeface="Roboto"/>
              </a:rPr>
              <a:t>Airline name has airline code concatenated with it </a:t>
            </a:r>
            <a:endParaRPr sz="1400">
              <a:solidFill>
                <a:schemeClr val="accent1"/>
              </a:solidFill>
              <a:latin typeface="Roboto"/>
              <a:ea typeface="Roboto"/>
              <a:cs typeface="Roboto"/>
              <a:sym typeface="Roboto"/>
            </a:endParaRPr>
          </a:p>
        </p:txBody>
      </p:sp>
      <p:pic>
        <p:nvPicPr>
          <p:cNvPr id="197" name="Google Shape;197;p23"/>
          <p:cNvPicPr preferRelativeResize="0"/>
          <p:nvPr/>
        </p:nvPicPr>
        <p:blipFill>
          <a:blip r:embed="rId3">
            <a:alphaModFix/>
          </a:blip>
          <a:stretch>
            <a:fillRect/>
          </a:stretch>
        </p:blipFill>
        <p:spPr>
          <a:xfrm>
            <a:off x="1196138" y="2950738"/>
            <a:ext cx="4067175" cy="1114425"/>
          </a:xfrm>
          <a:prstGeom prst="rect">
            <a:avLst/>
          </a:prstGeom>
          <a:noFill/>
          <a:ln>
            <a:noFill/>
          </a:ln>
        </p:spPr>
      </p:pic>
      <p:pic>
        <p:nvPicPr>
          <p:cNvPr id="198" name="Google Shape;198;p23"/>
          <p:cNvPicPr preferRelativeResize="0"/>
          <p:nvPr/>
        </p:nvPicPr>
        <p:blipFill>
          <a:blip r:embed="rId4">
            <a:alphaModFix/>
          </a:blip>
          <a:stretch>
            <a:fillRect/>
          </a:stretch>
        </p:blipFill>
        <p:spPr>
          <a:xfrm>
            <a:off x="6215575" y="352425"/>
            <a:ext cx="2007500" cy="4438650"/>
          </a:xfrm>
          <a:prstGeom prst="rect">
            <a:avLst/>
          </a:prstGeom>
          <a:noFill/>
          <a:ln>
            <a:noFill/>
          </a:ln>
        </p:spPr>
      </p:pic>
      <p:pic>
        <p:nvPicPr>
          <p:cNvPr id="199" name="Google Shape;199;p23"/>
          <p:cNvPicPr preferRelativeResize="0"/>
          <p:nvPr/>
        </p:nvPicPr>
        <p:blipFill>
          <a:blip r:embed="rId5">
            <a:alphaModFix/>
          </a:blip>
          <a:stretch>
            <a:fillRect/>
          </a:stretch>
        </p:blipFill>
        <p:spPr>
          <a:xfrm>
            <a:off x="1314200" y="3017425"/>
            <a:ext cx="3186600" cy="25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3: Tailnum	</a:t>
            </a:r>
            <a:endParaRPr/>
          </a:p>
        </p:txBody>
      </p:sp>
      <p:sp>
        <p:nvSpPr>
          <p:cNvPr id="205" name="Google Shape;20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accent1"/>
                </a:solidFill>
                <a:latin typeface="Roboto"/>
                <a:ea typeface="Roboto"/>
                <a:cs typeface="Roboto"/>
                <a:sym typeface="Roboto"/>
              </a:rPr>
              <a:t>The tail number of aircraft has @@ present at the end in few rows.</a:t>
            </a:r>
            <a:endParaRPr sz="1500">
              <a:solidFill>
                <a:schemeClr val="accent1"/>
              </a:solidFill>
              <a:latin typeface="Roboto"/>
              <a:ea typeface="Roboto"/>
              <a:cs typeface="Roboto"/>
              <a:sym typeface="Roboto"/>
            </a:endParaRPr>
          </a:p>
        </p:txBody>
      </p:sp>
      <p:pic>
        <p:nvPicPr>
          <p:cNvPr id="206" name="Google Shape;206;p24"/>
          <p:cNvPicPr preferRelativeResize="0"/>
          <p:nvPr/>
        </p:nvPicPr>
        <p:blipFill>
          <a:blip r:embed="rId3">
            <a:alphaModFix/>
          </a:blip>
          <a:stretch>
            <a:fillRect/>
          </a:stretch>
        </p:blipFill>
        <p:spPr>
          <a:xfrm>
            <a:off x="505700" y="2571750"/>
            <a:ext cx="8132601" cy="2070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4: Origin/Destination Airport</a:t>
            </a:r>
            <a:endParaRPr/>
          </a:p>
        </p:txBody>
      </p:sp>
      <p:sp>
        <p:nvSpPr>
          <p:cNvPr id="212" name="Google Shape;212;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Origin airport name</a:t>
            </a:r>
            <a:r>
              <a:rPr lang="en" sz="1500">
                <a:solidFill>
                  <a:schemeClr val="accent1"/>
                </a:solidFill>
                <a:latin typeface="Roboto"/>
                <a:ea typeface="Roboto"/>
                <a:cs typeface="Roboto"/>
                <a:sym typeface="Roboto"/>
              </a:rPr>
              <a:t> and destination airport have both the state and city concatenated with the airport name</a:t>
            </a:r>
            <a:endParaRPr sz="1500">
              <a:solidFill>
                <a:schemeClr val="accent1"/>
              </a:solidFill>
              <a:latin typeface="Roboto"/>
              <a:ea typeface="Roboto"/>
              <a:cs typeface="Roboto"/>
              <a:sym typeface="Roboto"/>
            </a:endParaRPr>
          </a:p>
          <a:p>
            <a:pPr indent="0" lvl="0" marL="0" rtl="0" algn="l">
              <a:spcBef>
                <a:spcPts val="1200"/>
              </a:spcBef>
              <a:spcAft>
                <a:spcPts val="1200"/>
              </a:spcAft>
              <a:buNone/>
            </a:pPr>
            <a:r>
              <a:t/>
            </a:r>
            <a:endParaRPr sz="1500">
              <a:solidFill>
                <a:schemeClr val="accent1"/>
              </a:solidFill>
              <a:latin typeface="Roboto"/>
              <a:ea typeface="Roboto"/>
              <a:cs typeface="Roboto"/>
              <a:sym typeface="Roboto"/>
            </a:endParaRPr>
          </a:p>
        </p:txBody>
      </p:sp>
      <p:pic>
        <p:nvPicPr>
          <p:cNvPr id="213" name="Google Shape;213;p25"/>
          <p:cNvPicPr preferRelativeResize="0"/>
          <p:nvPr/>
        </p:nvPicPr>
        <p:blipFill>
          <a:blip r:embed="rId3">
            <a:alphaModFix/>
          </a:blip>
          <a:stretch>
            <a:fillRect/>
          </a:stretch>
        </p:blipFill>
        <p:spPr>
          <a:xfrm>
            <a:off x="538925" y="2700100"/>
            <a:ext cx="3488125" cy="2083175"/>
          </a:xfrm>
          <a:prstGeom prst="rect">
            <a:avLst/>
          </a:prstGeom>
          <a:noFill/>
          <a:ln>
            <a:noFill/>
          </a:ln>
        </p:spPr>
      </p:pic>
      <p:pic>
        <p:nvPicPr>
          <p:cNvPr id="214" name="Google Shape;214;p25"/>
          <p:cNvPicPr preferRelativeResize="0"/>
          <p:nvPr/>
        </p:nvPicPr>
        <p:blipFill>
          <a:blip r:embed="rId4">
            <a:alphaModFix/>
          </a:blip>
          <a:stretch>
            <a:fillRect/>
          </a:stretch>
        </p:blipFill>
        <p:spPr>
          <a:xfrm>
            <a:off x="4248775" y="2581246"/>
            <a:ext cx="2075575" cy="2320875"/>
          </a:xfrm>
          <a:prstGeom prst="rect">
            <a:avLst/>
          </a:prstGeom>
          <a:noFill/>
          <a:ln>
            <a:noFill/>
          </a:ln>
        </p:spPr>
      </p:pic>
      <p:pic>
        <p:nvPicPr>
          <p:cNvPr id="215" name="Google Shape;215;p25"/>
          <p:cNvPicPr preferRelativeResize="0"/>
          <p:nvPr/>
        </p:nvPicPr>
        <p:blipFill>
          <a:blip r:embed="rId5">
            <a:alphaModFix/>
          </a:blip>
          <a:stretch>
            <a:fillRect/>
          </a:stretch>
        </p:blipFill>
        <p:spPr>
          <a:xfrm>
            <a:off x="6817675" y="2560588"/>
            <a:ext cx="1948825" cy="2362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5: Departure Time/Scheduled </a:t>
            </a:r>
            <a:r>
              <a:rPr lang="en"/>
              <a:t>Departure Time</a:t>
            </a:r>
            <a:endParaRPr/>
          </a:p>
        </p:txBody>
      </p:sp>
      <p:sp>
        <p:nvSpPr>
          <p:cNvPr id="221" name="Google Shape;221;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We converted the given time in integer as XXXX to string HH:MM XX</a:t>
            </a:r>
            <a:endParaRPr sz="1500">
              <a:solidFill>
                <a:schemeClr val="accent1"/>
              </a:solidFill>
              <a:latin typeface="Roboto"/>
              <a:ea typeface="Roboto"/>
              <a:cs typeface="Roboto"/>
              <a:sym typeface="Roboto"/>
            </a:endParaRPr>
          </a:p>
          <a:p>
            <a:pPr indent="0" lvl="0" marL="0" rtl="0" algn="l">
              <a:spcBef>
                <a:spcPts val="1200"/>
              </a:spcBef>
              <a:spcAft>
                <a:spcPts val="0"/>
              </a:spcAft>
              <a:buNone/>
            </a:pPr>
            <a:r>
              <a:t/>
            </a:r>
            <a:endParaRPr sz="10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6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6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15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1500">
              <a:solidFill>
                <a:schemeClr val="accent1"/>
              </a:solidFill>
              <a:latin typeface="Roboto"/>
              <a:ea typeface="Roboto"/>
              <a:cs typeface="Roboto"/>
              <a:sym typeface="Roboto"/>
            </a:endParaRPr>
          </a:p>
          <a:p>
            <a:pPr indent="0" lvl="0" marL="0" rtl="0" algn="l">
              <a:spcBef>
                <a:spcPts val="1200"/>
              </a:spcBef>
              <a:spcAft>
                <a:spcPts val="1200"/>
              </a:spcAft>
              <a:buNone/>
            </a:pPr>
            <a:r>
              <a:t/>
            </a:r>
            <a:endParaRPr sz="1500">
              <a:solidFill>
                <a:schemeClr val="accent1"/>
              </a:solidFill>
              <a:latin typeface="Roboto"/>
              <a:ea typeface="Roboto"/>
              <a:cs typeface="Roboto"/>
              <a:sym typeface="Roboto"/>
            </a:endParaRPr>
          </a:p>
        </p:txBody>
      </p:sp>
      <p:pic>
        <p:nvPicPr>
          <p:cNvPr id="222" name="Google Shape;222;p26"/>
          <p:cNvPicPr preferRelativeResize="0"/>
          <p:nvPr/>
        </p:nvPicPr>
        <p:blipFill>
          <a:blip r:embed="rId3">
            <a:alphaModFix/>
          </a:blip>
          <a:stretch>
            <a:fillRect/>
          </a:stretch>
        </p:blipFill>
        <p:spPr>
          <a:xfrm>
            <a:off x="4278725" y="2352273"/>
            <a:ext cx="1645500" cy="2527150"/>
          </a:xfrm>
          <a:prstGeom prst="rect">
            <a:avLst/>
          </a:prstGeom>
          <a:noFill/>
          <a:ln>
            <a:noFill/>
          </a:ln>
        </p:spPr>
      </p:pic>
      <p:pic>
        <p:nvPicPr>
          <p:cNvPr id="223" name="Google Shape;223;p26"/>
          <p:cNvPicPr preferRelativeResize="0"/>
          <p:nvPr/>
        </p:nvPicPr>
        <p:blipFill>
          <a:blip r:embed="rId4">
            <a:alphaModFix/>
          </a:blip>
          <a:stretch>
            <a:fillRect/>
          </a:stretch>
        </p:blipFill>
        <p:spPr>
          <a:xfrm>
            <a:off x="6886600" y="1649488"/>
            <a:ext cx="1880675" cy="3130475"/>
          </a:xfrm>
          <a:prstGeom prst="rect">
            <a:avLst/>
          </a:prstGeom>
          <a:noFill/>
          <a:ln>
            <a:noFill/>
          </a:ln>
        </p:spPr>
      </p:pic>
      <p:pic>
        <p:nvPicPr>
          <p:cNvPr id="224" name="Google Shape;224;p26"/>
          <p:cNvPicPr preferRelativeResize="0"/>
          <p:nvPr/>
        </p:nvPicPr>
        <p:blipFill>
          <a:blip r:embed="rId5">
            <a:alphaModFix/>
          </a:blip>
          <a:stretch>
            <a:fillRect/>
          </a:stretch>
        </p:blipFill>
        <p:spPr>
          <a:xfrm>
            <a:off x="361250" y="2476875"/>
            <a:ext cx="3789899" cy="227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5: Arrival</a:t>
            </a:r>
            <a:r>
              <a:rPr lang="en"/>
              <a:t> Time/Scheduled Arrival Time</a:t>
            </a:r>
            <a:endParaRPr/>
          </a:p>
        </p:txBody>
      </p:sp>
      <p:sp>
        <p:nvSpPr>
          <p:cNvPr id="230" name="Google Shape;230;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We converted the given time in integer as XXXX to string HH:MM XX</a:t>
            </a:r>
            <a:endParaRPr sz="1500">
              <a:solidFill>
                <a:schemeClr val="accent1"/>
              </a:solidFill>
              <a:latin typeface="Roboto"/>
              <a:ea typeface="Roboto"/>
              <a:cs typeface="Roboto"/>
              <a:sym typeface="Roboto"/>
            </a:endParaRPr>
          </a:p>
          <a:p>
            <a:pPr indent="0" lvl="0" marL="0" rtl="0" algn="l">
              <a:spcBef>
                <a:spcPts val="1200"/>
              </a:spcBef>
              <a:spcAft>
                <a:spcPts val="0"/>
              </a:spcAft>
              <a:buNone/>
            </a:pPr>
            <a:r>
              <a:t/>
            </a:r>
            <a:endParaRPr sz="10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6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6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15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1500">
              <a:solidFill>
                <a:schemeClr val="accent1"/>
              </a:solidFill>
              <a:latin typeface="Roboto"/>
              <a:ea typeface="Roboto"/>
              <a:cs typeface="Roboto"/>
              <a:sym typeface="Roboto"/>
            </a:endParaRPr>
          </a:p>
          <a:p>
            <a:pPr indent="0" lvl="0" marL="0" rtl="0" algn="l">
              <a:spcBef>
                <a:spcPts val="1200"/>
              </a:spcBef>
              <a:spcAft>
                <a:spcPts val="1200"/>
              </a:spcAft>
              <a:buNone/>
            </a:pPr>
            <a:r>
              <a:t/>
            </a:r>
            <a:endParaRPr sz="1500">
              <a:solidFill>
                <a:schemeClr val="accent1"/>
              </a:solidFill>
              <a:latin typeface="Roboto"/>
              <a:ea typeface="Roboto"/>
              <a:cs typeface="Roboto"/>
              <a:sym typeface="Roboto"/>
            </a:endParaRPr>
          </a:p>
        </p:txBody>
      </p:sp>
      <p:pic>
        <p:nvPicPr>
          <p:cNvPr id="231" name="Google Shape;231;p27"/>
          <p:cNvPicPr preferRelativeResize="0"/>
          <p:nvPr/>
        </p:nvPicPr>
        <p:blipFill>
          <a:blip r:embed="rId3">
            <a:alphaModFix/>
          </a:blip>
          <a:stretch>
            <a:fillRect/>
          </a:stretch>
        </p:blipFill>
        <p:spPr>
          <a:xfrm>
            <a:off x="4278725" y="2352273"/>
            <a:ext cx="1645500" cy="2527150"/>
          </a:xfrm>
          <a:prstGeom prst="rect">
            <a:avLst/>
          </a:prstGeom>
          <a:noFill/>
          <a:ln>
            <a:noFill/>
          </a:ln>
        </p:spPr>
      </p:pic>
      <p:pic>
        <p:nvPicPr>
          <p:cNvPr id="232" name="Google Shape;232;p27"/>
          <p:cNvPicPr preferRelativeResize="0"/>
          <p:nvPr/>
        </p:nvPicPr>
        <p:blipFill>
          <a:blip r:embed="rId4">
            <a:alphaModFix/>
          </a:blip>
          <a:stretch>
            <a:fillRect/>
          </a:stretch>
        </p:blipFill>
        <p:spPr>
          <a:xfrm>
            <a:off x="393776" y="2529463"/>
            <a:ext cx="3520500" cy="2172775"/>
          </a:xfrm>
          <a:prstGeom prst="rect">
            <a:avLst/>
          </a:prstGeom>
          <a:noFill/>
          <a:ln>
            <a:noFill/>
          </a:ln>
        </p:spPr>
      </p:pic>
      <p:pic>
        <p:nvPicPr>
          <p:cNvPr id="233" name="Google Shape;233;p27"/>
          <p:cNvPicPr preferRelativeResize="0"/>
          <p:nvPr/>
        </p:nvPicPr>
        <p:blipFill>
          <a:blip r:embed="rId5">
            <a:alphaModFix/>
          </a:blip>
          <a:stretch>
            <a:fillRect/>
          </a:stretch>
        </p:blipFill>
        <p:spPr>
          <a:xfrm>
            <a:off x="6977975" y="1634051"/>
            <a:ext cx="1645500" cy="3161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5: Wheel on/off Time</a:t>
            </a:r>
            <a:endParaRPr/>
          </a:p>
        </p:txBody>
      </p:sp>
      <p:sp>
        <p:nvSpPr>
          <p:cNvPr id="239" name="Google Shape;239;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We converted the given time in integer as XXXX to string HH:MM XX</a:t>
            </a:r>
            <a:endParaRPr sz="1500">
              <a:solidFill>
                <a:schemeClr val="accent1"/>
              </a:solidFill>
              <a:latin typeface="Roboto"/>
              <a:ea typeface="Roboto"/>
              <a:cs typeface="Roboto"/>
              <a:sym typeface="Roboto"/>
            </a:endParaRPr>
          </a:p>
          <a:p>
            <a:pPr indent="0" lvl="0" marL="0" rtl="0" algn="l">
              <a:spcBef>
                <a:spcPts val="1200"/>
              </a:spcBef>
              <a:spcAft>
                <a:spcPts val="0"/>
              </a:spcAft>
              <a:buNone/>
            </a:pPr>
            <a:r>
              <a:t/>
            </a:r>
            <a:endParaRPr sz="10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6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6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1500">
              <a:solidFill>
                <a:schemeClr val="accent1"/>
              </a:solidFill>
              <a:highlight>
                <a:srgbClr val="FFFF00"/>
              </a:highlight>
              <a:latin typeface="Roboto"/>
              <a:ea typeface="Roboto"/>
              <a:cs typeface="Roboto"/>
              <a:sym typeface="Roboto"/>
            </a:endParaRPr>
          </a:p>
          <a:p>
            <a:pPr indent="0" lvl="0" marL="0" rtl="0" algn="l">
              <a:spcBef>
                <a:spcPts val="1200"/>
              </a:spcBef>
              <a:spcAft>
                <a:spcPts val="0"/>
              </a:spcAft>
              <a:buNone/>
            </a:pPr>
            <a:r>
              <a:t/>
            </a:r>
            <a:endParaRPr sz="1500">
              <a:solidFill>
                <a:schemeClr val="accent1"/>
              </a:solidFill>
              <a:latin typeface="Roboto"/>
              <a:ea typeface="Roboto"/>
              <a:cs typeface="Roboto"/>
              <a:sym typeface="Roboto"/>
            </a:endParaRPr>
          </a:p>
          <a:p>
            <a:pPr indent="0" lvl="0" marL="0" rtl="0" algn="l">
              <a:spcBef>
                <a:spcPts val="1200"/>
              </a:spcBef>
              <a:spcAft>
                <a:spcPts val="1200"/>
              </a:spcAft>
              <a:buNone/>
            </a:pPr>
            <a:r>
              <a:t/>
            </a:r>
            <a:endParaRPr sz="1500">
              <a:solidFill>
                <a:schemeClr val="accent1"/>
              </a:solidFill>
              <a:latin typeface="Roboto"/>
              <a:ea typeface="Roboto"/>
              <a:cs typeface="Roboto"/>
              <a:sym typeface="Roboto"/>
            </a:endParaRPr>
          </a:p>
        </p:txBody>
      </p:sp>
      <p:pic>
        <p:nvPicPr>
          <p:cNvPr id="240" name="Google Shape;240;p28"/>
          <p:cNvPicPr preferRelativeResize="0"/>
          <p:nvPr/>
        </p:nvPicPr>
        <p:blipFill>
          <a:blip r:embed="rId3">
            <a:alphaModFix/>
          </a:blip>
          <a:stretch>
            <a:fillRect/>
          </a:stretch>
        </p:blipFill>
        <p:spPr>
          <a:xfrm>
            <a:off x="7004671" y="1162546"/>
            <a:ext cx="1577600" cy="3612750"/>
          </a:xfrm>
          <a:prstGeom prst="rect">
            <a:avLst/>
          </a:prstGeom>
          <a:noFill/>
          <a:ln>
            <a:noFill/>
          </a:ln>
        </p:spPr>
      </p:pic>
      <p:pic>
        <p:nvPicPr>
          <p:cNvPr id="241" name="Google Shape;241;p28"/>
          <p:cNvPicPr preferRelativeResize="0"/>
          <p:nvPr/>
        </p:nvPicPr>
        <p:blipFill>
          <a:blip r:embed="rId4">
            <a:alphaModFix/>
          </a:blip>
          <a:stretch>
            <a:fillRect/>
          </a:stretch>
        </p:blipFill>
        <p:spPr>
          <a:xfrm>
            <a:off x="1909085" y="2340400"/>
            <a:ext cx="3676312" cy="2609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6: Cancelled/Diverted </a:t>
            </a:r>
            <a:endParaRPr/>
          </a:p>
        </p:txBody>
      </p:sp>
      <p:sp>
        <p:nvSpPr>
          <p:cNvPr id="247" name="Google Shape;247;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Cancelled and Diverted Column has inconsistencies</a:t>
            </a:r>
            <a:endParaRPr sz="1500">
              <a:solidFill>
                <a:schemeClr val="accent1"/>
              </a:solidFill>
              <a:latin typeface="Roboto"/>
              <a:ea typeface="Roboto"/>
              <a:cs typeface="Roboto"/>
              <a:sym typeface="Roboto"/>
            </a:endParaRPr>
          </a:p>
          <a:p>
            <a:pPr indent="-323850" lvl="0" marL="457200" rtl="0" algn="l">
              <a:spcBef>
                <a:spcPts val="1200"/>
              </a:spcBef>
              <a:spcAft>
                <a:spcPts val="0"/>
              </a:spcAft>
              <a:buClr>
                <a:schemeClr val="accent1"/>
              </a:buClr>
              <a:buSzPts val="1500"/>
              <a:buFont typeface="Roboto"/>
              <a:buChar char="●"/>
            </a:pPr>
            <a:r>
              <a:rPr lang="en" sz="1500">
                <a:solidFill>
                  <a:schemeClr val="accent1"/>
                </a:solidFill>
                <a:latin typeface="Roboto"/>
                <a:ea typeface="Roboto"/>
                <a:cs typeface="Roboto"/>
                <a:sym typeface="Roboto"/>
              </a:rPr>
              <a:t>False is represented as False, F, 0</a:t>
            </a:r>
            <a:endParaRPr sz="1500">
              <a:solidFill>
                <a:schemeClr val="accent1"/>
              </a:solidFill>
              <a:latin typeface="Roboto"/>
              <a:ea typeface="Roboto"/>
              <a:cs typeface="Roboto"/>
              <a:sym typeface="Roboto"/>
            </a:endParaRPr>
          </a:p>
          <a:p>
            <a:pPr indent="-323850" lvl="0" marL="457200" rtl="0" algn="l">
              <a:spcBef>
                <a:spcPts val="0"/>
              </a:spcBef>
              <a:spcAft>
                <a:spcPts val="0"/>
              </a:spcAft>
              <a:buClr>
                <a:schemeClr val="accent1"/>
              </a:buClr>
              <a:buSzPts val="1500"/>
              <a:buFont typeface="Roboto"/>
              <a:buChar char="●"/>
            </a:pPr>
            <a:r>
              <a:rPr lang="en" sz="1500">
                <a:solidFill>
                  <a:schemeClr val="accent1"/>
                </a:solidFill>
                <a:latin typeface="Roboto"/>
                <a:ea typeface="Roboto"/>
                <a:cs typeface="Roboto"/>
                <a:sym typeface="Roboto"/>
              </a:rPr>
              <a:t>True is represented as True ,T, 1</a:t>
            </a:r>
            <a:endParaRPr sz="1500">
              <a:solidFill>
                <a:schemeClr val="accent1"/>
              </a:solidFill>
              <a:latin typeface="Roboto"/>
              <a:ea typeface="Roboto"/>
              <a:cs typeface="Roboto"/>
              <a:sym typeface="Roboto"/>
            </a:endParaRPr>
          </a:p>
        </p:txBody>
      </p:sp>
      <p:pic>
        <p:nvPicPr>
          <p:cNvPr id="248" name="Google Shape;248;p29"/>
          <p:cNvPicPr preferRelativeResize="0"/>
          <p:nvPr/>
        </p:nvPicPr>
        <p:blipFill>
          <a:blip r:embed="rId3">
            <a:alphaModFix/>
          </a:blip>
          <a:stretch>
            <a:fillRect/>
          </a:stretch>
        </p:blipFill>
        <p:spPr>
          <a:xfrm>
            <a:off x="1263550" y="3026275"/>
            <a:ext cx="4015550" cy="1881100"/>
          </a:xfrm>
          <a:prstGeom prst="rect">
            <a:avLst/>
          </a:prstGeom>
          <a:noFill/>
          <a:ln>
            <a:noFill/>
          </a:ln>
        </p:spPr>
      </p:pic>
      <p:pic>
        <p:nvPicPr>
          <p:cNvPr id="249" name="Google Shape;249;p29"/>
          <p:cNvPicPr preferRelativeResize="0"/>
          <p:nvPr/>
        </p:nvPicPr>
        <p:blipFill>
          <a:blip r:embed="rId4">
            <a:alphaModFix/>
          </a:blip>
          <a:stretch>
            <a:fillRect/>
          </a:stretch>
        </p:blipFill>
        <p:spPr>
          <a:xfrm>
            <a:off x="6443375" y="654950"/>
            <a:ext cx="2197050" cy="41955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7: Distance</a:t>
            </a:r>
            <a:endParaRPr/>
          </a:p>
        </p:txBody>
      </p:sp>
      <p:sp>
        <p:nvSpPr>
          <p:cNvPr id="255" name="Google Shape;255;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accent1"/>
                </a:solidFill>
                <a:latin typeface="Roboto"/>
                <a:ea typeface="Roboto"/>
                <a:cs typeface="Roboto"/>
                <a:sym typeface="Roboto"/>
              </a:rPr>
              <a:t>Distance has miles </a:t>
            </a:r>
            <a:r>
              <a:rPr lang="en" sz="1500">
                <a:solidFill>
                  <a:schemeClr val="accent1"/>
                </a:solidFill>
                <a:latin typeface="Roboto"/>
                <a:ea typeface="Roboto"/>
                <a:cs typeface="Roboto"/>
                <a:sym typeface="Roboto"/>
              </a:rPr>
              <a:t>concatenated</a:t>
            </a:r>
            <a:r>
              <a:rPr lang="en" sz="1500">
                <a:solidFill>
                  <a:schemeClr val="accent1"/>
                </a:solidFill>
                <a:latin typeface="Roboto"/>
                <a:ea typeface="Roboto"/>
                <a:cs typeface="Roboto"/>
                <a:sym typeface="Roboto"/>
              </a:rPr>
              <a:t> at the end</a:t>
            </a:r>
            <a:endParaRPr sz="1500">
              <a:solidFill>
                <a:schemeClr val="accent1"/>
              </a:solidFill>
              <a:latin typeface="Roboto"/>
              <a:ea typeface="Roboto"/>
              <a:cs typeface="Roboto"/>
              <a:sym typeface="Roboto"/>
            </a:endParaRPr>
          </a:p>
        </p:txBody>
      </p:sp>
      <p:pic>
        <p:nvPicPr>
          <p:cNvPr id="256" name="Google Shape;256;p30"/>
          <p:cNvPicPr preferRelativeResize="0"/>
          <p:nvPr/>
        </p:nvPicPr>
        <p:blipFill>
          <a:blip r:embed="rId3">
            <a:alphaModFix/>
          </a:blip>
          <a:stretch>
            <a:fillRect/>
          </a:stretch>
        </p:blipFill>
        <p:spPr>
          <a:xfrm>
            <a:off x="972063" y="2959775"/>
            <a:ext cx="3838575" cy="1028700"/>
          </a:xfrm>
          <a:prstGeom prst="rect">
            <a:avLst/>
          </a:prstGeom>
          <a:noFill/>
          <a:ln>
            <a:noFill/>
          </a:ln>
        </p:spPr>
      </p:pic>
      <p:pic>
        <p:nvPicPr>
          <p:cNvPr id="257" name="Google Shape;257;p30"/>
          <p:cNvPicPr preferRelativeResize="0"/>
          <p:nvPr/>
        </p:nvPicPr>
        <p:blipFill>
          <a:blip r:embed="rId4">
            <a:alphaModFix/>
          </a:blip>
          <a:stretch>
            <a:fillRect/>
          </a:stretch>
        </p:blipFill>
        <p:spPr>
          <a:xfrm>
            <a:off x="6012275" y="666750"/>
            <a:ext cx="1860200" cy="3480025"/>
          </a:xfrm>
          <a:prstGeom prst="rect">
            <a:avLst/>
          </a:prstGeom>
          <a:noFill/>
          <a:ln>
            <a:noFill/>
          </a:ln>
        </p:spPr>
      </p:pic>
      <p:pic>
        <p:nvPicPr>
          <p:cNvPr id="258" name="Google Shape;258;p30"/>
          <p:cNvPicPr preferRelativeResize="0"/>
          <p:nvPr/>
        </p:nvPicPr>
        <p:blipFill>
          <a:blip r:embed="rId5">
            <a:alphaModFix/>
          </a:blip>
          <a:stretch>
            <a:fillRect/>
          </a:stretch>
        </p:blipFill>
        <p:spPr>
          <a:xfrm>
            <a:off x="972075" y="2959775"/>
            <a:ext cx="3190325" cy="257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Addressing the Missing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Set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just">
              <a:lnSpc>
                <a:spcPct val="170000"/>
              </a:lnSpc>
              <a:spcBef>
                <a:spcPts val="0"/>
              </a:spcBef>
              <a:spcAft>
                <a:spcPts val="0"/>
              </a:spcAft>
              <a:buClr>
                <a:schemeClr val="accent1"/>
              </a:buClr>
              <a:buSzPts val="1500"/>
              <a:buFont typeface="Roboto"/>
              <a:buChar char="●"/>
            </a:pPr>
            <a:r>
              <a:rPr lang="en" sz="1500">
                <a:solidFill>
                  <a:schemeClr val="accent1"/>
                </a:solidFill>
                <a:latin typeface="Roboto"/>
                <a:ea typeface="Roboto"/>
                <a:cs typeface="Roboto"/>
                <a:sym typeface="Roboto"/>
              </a:rPr>
              <a:t>We took a dataset flights available on Kaggle</a:t>
            </a:r>
            <a:endParaRPr sz="1500">
              <a:solidFill>
                <a:schemeClr val="accent1"/>
              </a:solidFill>
              <a:latin typeface="Roboto"/>
              <a:ea typeface="Roboto"/>
              <a:cs typeface="Roboto"/>
              <a:sym typeface="Roboto"/>
            </a:endParaRPr>
          </a:p>
          <a:p>
            <a:pPr indent="-323850" lvl="0" marL="457200" rtl="0" algn="just">
              <a:lnSpc>
                <a:spcPct val="170000"/>
              </a:lnSpc>
              <a:spcBef>
                <a:spcPts val="0"/>
              </a:spcBef>
              <a:spcAft>
                <a:spcPts val="0"/>
              </a:spcAft>
              <a:buClr>
                <a:schemeClr val="accent1"/>
              </a:buClr>
              <a:buSzPts val="1500"/>
              <a:buFont typeface="Roboto"/>
              <a:buChar char="●"/>
            </a:pPr>
            <a:r>
              <a:rPr lang="en" sz="1500">
                <a:solidFill>
                  <a:schemeClr val="accent1"/>
                </a:solidFill>
                <a:latin typeface="Roboto"/>
                <a:ea typeface="Roboto"/>
                <a:cs typeface="Roboto"/>
                <a:sym typeface="Roboto"/>
              </a:rPr>
              <a:t>The dataset had 297951 total observations. </a:t>
            </a:r>
            <a:endParaRPr sz="1500">
              <a:solidFill>
                <a:schemeClr val="accent1"/>
              </a:solidFill>
              <a:latin typeface="Roboto"/>
              <a:ea typeface="Roboto"/>
              <a:cs typeface="Roboto"/>
              <a:sym typeface="Roboto"/>
            </a:endParaRPr>
          </a:p>
          <a:p>
            <a:pPr indent="-323850" lvl="0" marL="457200" rtl="0" algn="just">
              <a:lnSpc>
                <a:spcPct val="170000"/>
              </a:lnSpc>
              <a:spcBef>
                <a:spcPts val="0"/>
              </a:spcBef>
              <a:spcAft>
                <a:spcPts val="0"/>
              </a:spcAft>
              <a:buClr>
                <a:schemeClr val="accent1"/>
              </a:buClr>
              <a:buSzPts val="1500"/>
              <a:buFont typeface="Roboto"/>
              <a:buChar char="●"/>
            </a:pPr>
            <a:r>
              <a:rPr lang="en" sz="1500">
                <a:solidFill>
                  <a:schemeClr val="accent1"/>
                </a:solidFill>
                <a:latin typeface="Roboto"/>
                <a:ea typeface="Roboto"/>
                <a:cs typeface="Roboto"/>
                <a:sym typeface="Roboto"/>
              </a:rPr>
              <a:t>The problems in the data set are are non-uniformly distributed to certain columns</a:t>
            </a:r>
            <a:endParaRPr sz="1500">
              <a:solidFill>
                <a:schemeClr val="accent1"/>
              </a:solidFill>
              <a:latin typeface="Roboto"/>
              <a:ea typeface="Roboto"/>
              <a:cs typeface="Roboto"/>
              <a:sym typeface="Roboto"/>
            </a:endParaRPr>
          </a:p>
          <a:p>
            <a:pPr indent="-323850" lvl="0" marL="457200" rtl="0" algn="just">
              <a:lnSpc>
                <a:spcPct val="170000"/>
              </a:lnSpc>
              <a:spcBef>
                <a:spcPts val="0"/>
              </a:spcBef>
              <a:spcAft>
                <a:spcPts val="0"/>
              </a:spcAft>
              <a:buClr>
                <a:schemeClr val="accent1"/>
              </a:buClr>
              <a:buSzPts val="1500"/>
              <a:buFont typeface="Roboto"/>
              <a:buChar char="●"/>
            </a:pPr>
            <a:r>
              <a:rPr lang="en" sz="1500">
                <a:solidFill>
                  <a:schemeClr val="accent1"/>
                </a:solidFill>
                <a:latin typeface="Roboto"/>
                <a:ea typeface="Roboto"/>
                <a:cs typeface="Roboto"/>
                <a:sym typeface="Roboto"/>
              </a:rPr>
              <a:t>There are ~2% missing values in the dataset </a:t>
            </a:r>
            <a:endParaRPr sz="1500">
              <a:solidFill>
                <a:schemeClr val="accent1"/>
              </a:solidFill>
              <a:latin typeface="Roboto"/>
              <a:ea typeface="Roboto"/>
              <a:cs typeface="Roboto"/>
              <a:sym typeface="Roboto"/>
            </a:endParaRPr>
          </a:p>
          <a:p>
            <a:pPr indent="0" lvl="0" marL="0" rtl="0" algn="just">
              <a:lnSpc>
                <a:spcPct val="170000"/>
              </a:lnSpc>
              <a:spcBef>
                <a:spcPts val="900"/>
              </a:spcBef>
              <a:spcAft>
                <a:spcPts val="900"/>
              </a:spcAft>
              <a:buNone/>
            </a:pPr>
            <a:r>
              <a:t/>
            </a:r>
            <a:endParaRPr sz="1500">
              <a:solidFill>
                <a:schemeClr val="accen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Origin State / Origin State Name</a:t>
            </a:r>
            <a:endParaRPr/>
          </a:p>
        </p:txBody>
      </p:sp>
      <p:sp>
        <p:nvSpPr>
          <p:cNvPr id="269" name="Google Shape;269;p32"/>
          <p:cNvSpPr txBox="1"/>
          <p:nvPr>
            <p:ph idx="1" type="body"/>
          </p:nvPr>
        </p:nvSpPr>
        <p:spPr>
          <a:xfrm>
            <a:off x="819150" y="1990725"/>
            <a:ext cx="28470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solidFill>
                  <a:schemeClr val="accent1"/>
                </a:solidFill>
                <a:latin typeface="Roboto"/>
                <a:ea typeface="Roboto"/>
                <a:cs typeface="Roboto"/>
                <a:sym typeface="Roboto"/>
              </a:rPr>
              <a:t>To fix the missing values in the above two </a:t>
            </a:r>
            <a:r>
              <a:rPr lang="en" sz="1500">
                <a:solidFill>
                  <a:schemeClr val="accent1"/>
                </a:solidFill>
                <a:latin typeface="Roboto"/>
                <a:ea typeface="Roboto"/>
                <a:cs typeface="Roboto"/>
                <a:sym typeface="Roboto"/>
              </a:rPr>
              <a:t>columns</a:t>
            </a:r>
            <a:r>
              <a:rPr lang="en" sz="1500">
                <a:solidFill>
                  <a:schemeClr val="accent1"/>
                </a:solidFill>
                <a:latin typeface="Roboto"/>
                <a:ea typeface="Roboto"/>
                <a:cs typeface="Roboto"/>
                <a:sym typeface="Roboto"/>
              </a:rPr>
              <a:t> we have compared city name of the column with issue to other city name where </a:t>
            </a:r>
            <a:r>
              <a:rPr lang="en" sz="1500">
                <a:solidFill>
                  <a:schemeClr val="accent1"/>
                </a:solidFill>
                <a:latin typeface="Roboto"/>
                <a:ea typeface="Roboto"/>
                <a:cs typeface="Roboto"/>
                <a:sym typeface="Roboto"/>
              </a:rPr>
              <a:t>column</a:t>
            </a:r>
            <a:r>
              <a:rPr lang="en" sz="1500">
                <a:solidFill>
                  <a:schemeClr val="accent1"/>
                </a:solidFill>
                <a:latin typeface="Roboto"/>
                <a:ea typeface="Roboto"/>
                <a:cs typeface="Roboto"/>
                <a:sym typeface="Roboto"/>
              </a:rPr>
              <a:t> are not null and replaced the null </a:t>
            </a:r>
            <a:r>
              <a:rPr lang="en" sz="1500">
                <a:solidFill>
                  <a:schemeClr val="accent1"/>
                </a:solidFill>
                <a:latin typeface="Roboto"/>
                <a:ea typeface="Roboto"/>
                <a:cs typeface="Roboto"/>
                <a:sym typeface="Roboto"/>
              </a:rPr>
              <a:t>values</a:t>
            </a:r>
            <a:r>
              <a:rPr lang="en" sz="1500">
                <a:solidFill>
                  <a:schemeClr val="accent1"/>
                </a:solidFill>
                <a:latin typeface="Roboto"/>
                <a:ea typeface="Roboto"/>
                <a:cs typeface="Roboto"/>
                <a:sym typeface="Roboto"/>
              </a:rPr>
              <a:t> by correct values</a:t>
            </a:r>
            <a:endParaRPr sz="1500">
              <a:solidFill>
                <a:schemeClr val="accent1"/>
              </a:solidFill>
              <a:latin typeface="Roboto"/>
              <a:ea typeface="Roboto"/>
              <a:cs typeface="Roboto"/>
              <a:sym typeface="Roboto"/>
            </a:endParaRPr>
          </a:p>
        </p:txBody>
      </p:sp>
      <p:pic>
        <p:nvPicPr>
          <p:cNvPr id="270" name="Google Shape;270;p32"/>
          <p:cNvPicPr preferRelativeResize="0"/>
          <p:nvPr/>
        </p:nvPicPr>
        <p:blipFill>
          <a:blip r:embed="rId3">
            <a:alphaModFix/>
          </a:blip>
          <a:stretch>
            <a:fillRect/>
          </a:stretch>
        </p:blipFill>
        <p:spPr>
          <a:xfrm>
            <a:off x="3818550" y="1424725"/>
            <a:ext cx="5047476" cy="33647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Destination</a:t>
            </a:r>
            <a:r>
              <a:rPr lang="en"/>
              <a:t> State / Destination State Name</a:t>
            </a:r>
            <a:endParaRPr/>
          </a:p>
        </p:txBody>
      </p:sp>
      <p:sp>
        <p:nvSpPr>
          <p:cNvPr id="276" name="Google Shape;276;p33"/>
          <p:cNvSpPr txBox="1"/>
          <p:nvPr>
            <p:ph idx="1" type="body"/>
          </p:nvPr>
        </p:nvSpPr>
        <p:spPr>
          <a:xfrm>
            <a:off x="819150" y="1990725"/>
            <a:ext cx="28470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solidFill>
                  <a:schemeClr val="accent1"/>
                </a:solidFill>
                <a:latin typeface="Roboto"/>
                <a:ea typeface="Roboto"/>
                <a:cs typeface="Roboto"/>
                <a:sym typeface="Roboto"/>
              </a:rPr>
              <a:t>To fix the missing values in the above two columns we have compared city name of the column with issue to other city name where column are not null and replaced the null values by correct values</a:t>
            </a:r>
            <a:endParaRPr sz="1500">
              <a:solidFill>
                <a:schemeClr val="accent1"/>
              </a:solidFill>
              <a:latin typeface="Roboto"/>
              <a:ea typeface="Roboto"/>
              <a:cs typeface="Roboto"/>
              <a:sym typeface="Roboto"/>
            </a:endParaRPr>
          </a:p>
        </p:txBody>
      </p:sp>
      <p:pic>
        <p:nvPicPr>
          <p:cNvPr id="277" name="Google Shape;277;p33"/>
          <p:cNvPicPr preferRelativeResize="0"/>
          <p:nvPr/>
        </p:nvPicPr>
        <p:blipFill>
          <a:blip r:embed="rId3">
            <a:alphaModFix/>
          </a:blip>
          <a:stretch>
            <a:fillRect/>
          </a:stretch>
        </p:blipFill>
        <p:spPr>
          <a:xfrm>
            <a:off x="4089250" y="1546550"/>
            <a:ext cx="4465602" cy="303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Still To Address</a:t>
            </a:r>
            <a:endParaRPr/>
          </a:p>
        </p:txBody>
      </p:sp>
      <p:sp>
        <p:nvSpPr>
          <p:cNvPr id="283" name="Google Shape;283;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accent1"/>
              </a:buClr>
              <a:buSzPts val="1500"/>
              <a:buFont typeface="Roboto"/>
              <a:buChar char="●"/>
            </a:pPr>
            <a:r>
              <a:rPr lang="en" sz="1500">
                <a:solidFill>
                  <a:schemeClr val="accent1"/>
                </a:solidFill>
                <a:latin typeface="Roboto"/>
                <a:ea typeface="Roboto"/>
                <a:cs typeface="Roboto"/>
                <a:sym typeface="Roboto"/>
              </a:rPr>
              <a:t>The Data Missing In  Actual Arrival/Departure Time cannot be calculated as it may lead to </a:t>
            </a:r>
            <a:r>
              <a:rPr lang="en" sz="1500">
                <a:solidFill>
                  <a:schemeClr val="accent1"/>
                </a:solidFill>
                <a:latin typeface="Roboto"/>
                <a:ea typeface="Roboto"/>
                <a:cs typeface="Roboto"/>
                <a:sym typeface="Roboto"/>
              </a:rPr>
              <a:t>inconsistency</a:t>
            </a:r>
            <a:r>
              <a:rPr lang="en" sz="1500">
                <a:solidFill>
                  <a:schemeClr val="accent1"/>
                </a:solidFill>
                <a:latin typeface="Roboto"/>
                <a:ea typeface="Roboto"/>
                <a:cs typeface="Roboto"/>
                <a:sym typeface="Roboto"/>
              </a:rPr>
              <a:t> and wrong values </a:t>
            </a:r>
            <a:r>
              <a:rPr lang="en" sz="1500">
                <a:solidFill>
                  <a:schemeClr val="accent1"/>
                </a:solidFill>
                <a:latin typeface="Roboto"/>
                <a:ea typeface="Roboto"/>
                <a:cs typeface="Roboto"/>
                <a:sym typeface="Roboto"/>
              </a:rPr>
              <a:t>may be calculated by available techniques.</a:t>
            </a:r>
            <a:endParaRPr sz="1500">
              <a:solidFill>
                <a:schemeClr val="accent1"/>
              </a:solidFill>
              <a:latin typeface="Roboto"/>
              <a:ea typeface="Roboto"/>
              <a:cs typeface="Roboto"/>
              <a:sym typeface="Roboto"/>
            </a:endParaRPr>
          </a:p>
          <a:p>
            <a:pPr indent="-323850" lvl="0" marL="457200" rtl="0" algn="l">
              <a:spcBef>
                <a:spcPts val="0"/>
              </a:spcBef>
              <a:spcAft>
                <a:spcPts val="0"/>
              </a:spcAft>
              <a:buClr>
                <a:schemeClr val="accent1"/>
              </a:buClr>
              <a:buSzPts val="1500"/>
              <a:buFont typeface="Roboto"/>
              <a:buChar char="●"/>
            </a:pPr>
            <a:r>
              <a:rPr lang="en" sz="1500">
                <a:solidFill>
                  <a:schemeClr val="accent1"/>
                </a:solidFill>
                <a:latin typeface="Roboto"/>
                <a:ea typeface="Roboto"/>
                <a:cs typeface="Roboto"/>
                <a:sym typeface="Roboto"/>
              </a:rPr>
              <a:t>Few Aircrafts have tail number missing, that cannot be fixed as a certain aircraft has fixed Tailnum and that cannot be computed by available techniques</a:t>
            </a:r>
            <a:endParaRPr sz="1500">
              <a:solidFill>
                <a:schemeClr val="accen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90270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Visualization of Data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Box-Plot of flight </a:t>
            </a:r>
            <a:endParaRPr/>
          </a:p>
          <a:p>
            <a:pPr indent="0" lvl="0" marL="0" rtl="0" algn="l">
              <a:spcBef>
                <a:spcPts val="0"/>
              </a:spcBef>
              <a:spcAft>
                <a:spcPts val="0"/>
              </a:spcAft>
              <a:buNone/>
            </a:pPr>
            <a:r>
              <a:rPr lang="en"/>
              <a:t>Distance</a:t>
            </a:r>
            <a:endParaRPr/>
          </a:p>
        </p:txBody>
      </p:sp>
      <p:pic>
        <p:nvPicPr>
          <p:cNvPr id="294" name="Google Shape;294;p36"/>
          <p:cNvPicPr preferRelativeResize="0"/>
          <p:nvPr/>
        </p:nvPicPr>
        <p:blipFill>
          <a:blip r:embed="rId3">
            <a:alphaModFix/>
          </a:blip>
          <a:stretch>
            <a:fillRect/>
          </a:stretch>
        </p:blipFill>
        <p:spPr>
          <a:xfrm>
            <a:off x="3669675" y="258425"/>
            <a:ext cx="5057000" cy="4626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Cities with most flights</a:t>
            </a:r>
            <a:endParaRPr/>
          </a:p>
        </p:txBody>
      </p:sp>
      <p:pic>
        <p:nvPicPr>
          <p:cNvPr id="300" name="Google Shape;300;p37"/>
          <p:cNvPicPr preferRelativeResize="0"/>
          <p:nvPr/>
        </p:nvPicPr>
        <p:blipFill>
          <a:blip r:embed="rId3">
            <a:alphaModFix/>
          </a:blip>
          <a:stretch>
            <a:fillRect/>
          </a:stretch>
        </p:blipFill>
        <p:spPr>
          <a:xfrm>
            <a:off x="324175" y="1587825"/>
            <a:ext cx="8495649" cy="3367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Flights Cancelled</a:t>
            </a:r>
            <a:endParaRPr/>
          </a:p>
        </p:txBody>
      </p:sp>
      <p:pic>
        <p:nvPicPr>
          <p:cNvPr id="306" name="Google Shape;306;p38"/>
          <p:cNvPicPr preferRelativeResize="0"/>
          <p:nvPr/>
        </p:nvPicPr>
        <p:blipFill>
          <a:blip r:embed="rId3">
            <a:alphaModFix/>
          </a:blip>
          <a:stretch>
            <a:fillRect/>
          </a:stretch>
        </p:blipFill>
        <p:spPr>
          <a:xfrm>
            <a:off x="4524375" y="1800200"/>
            <a:ext cx="3800475" cy="2362200"/>
          </a:xfrm>
          <a:prstGeom prst="rect">
            <a:avLst/>
          </a:prstGeom>
          <a:noFill/>
          <a:ln>
            <a:noFill/>
          </a:ln>
        </p:spPr>
      </p:pic>
      <p:pic>
        <p:nvPicPr>
          <p:cNvPr id="307" name="Google Shape;307;p38"/>
          <p:cNvPicPr preferRelativeResize="0"/>
          <p:nvPr/>
        </p:nvPicPr>
        <p:blipFill>
          <a:blip r:embed="rId4">
            <a:alphaModFix/>
          </a:blip>
          <a:stretch>
            <a:fillRect/>
          </a:stretch>
        </p:blipFill>
        <p:spPr>
          <a:xfrm>
            <a:off x="402100" y="1800200"/>
            <a:ext cx="3914775" cy="1104900"/>
          </a:xfrm>
          <a:prstGeom prst="rect">
            <a:avLst/>
          </a:prstGeom>
          <a:noFill/>
          <a:ln>
            <a:noFill/>
          </a:ln>
        </p:spPr>
      </p:pic>
      <p:sp>
        <p:nvSpPr>
          <p:cNvPr id="308" name="Google Shape;308;p38"/>
          <p:cNvSpPr txBox="1"/>
          <p:nvPr/>
        </p:nvSpPr>
        <p:spPr>
          <a:xfrm>
            <a:off x="437150" y="3096750"/>
            <a:ext cx="3914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Total flights = 74487</a:t>
            </a:r>
            <a:endParaRPr sz="1500">
              <a:solidFill>
                <a:schemeClr val="accent1"/>
              </a:solidFill>
              <a:latin typeface="Roboto"/>
              <a:ea typeface="Roboto"/>
              <a:cs typeface="Roboto"/>
              <a:sym typeface="Roboto"/>
            </a:endParaRPr>
          </a:p>
          <a:p>
            <a:pPr indent="0" lvl="0" marL="0" rtl="0" algn="l">
              <a:spcBef>
                <a:spcPts val="0"/>
              </a:spcBef>
              <a:spcAft>
                <a:spcPts val="0"/>
              </a:spcAft>
              <a:buNone/>
            </a:pPr>
            <a:r>
              <a:t/>
            </a:r>
            <a:endParaRPr sz="1500">
              <a:solidFill>
                <a:schemeClr val="accent1"/>
              </a:solidFill>
              <a:latin typeface="Roboto"/>
              <a:ea typeface="Roboto"/>
              <a:cs typeface="Roboto"/>
              <a:sym typeface="Roboto"/>
            </a:endParaRPr>
          </a:p>
          <a:p>
            <a:pPr indent="0" lvl="0" marL="0" rtl="0" algn="l">
              <a:spcBef>
                <a:spcPts val="0"/>
              </a:spcBef>
              <a:spcAft>
                <a:spcPts val="0"/>
              </a:spcAft>
              <a:buNone/>
            </a:pPr>
            <a:r>
              <a:rPr lang="en" sz="1500">
                <a:solidFill>
                  <a:schemeClr val="accent1"/>
                </a:solidFill>
                <a:latin typeface="Roboto"/>
                <a:ea typeface="Roboto"/>
                <a:cs typeface="Roboto"/>
                <a:sym typeface="Roboto"/>
              </a:rPr>
              <a:t>% Flights Cancelled = 2.35%</a:t>
            </a:r>
            <a:endParaRPr sz="1500">
              <a:solidFill>
                <a:schemeClr val="accen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Cancelled Flights per Airline</a:t>
            </a:r>
            <a:endParaRPr/>
          </a:p>
          <a:p>
            <a:pPr indent="0" lvl="0" marL="0" rtl="0" algn="l">
              <a:spcBef>
                <a:spcPts val="0"/>
              </a:spcBef>
              <a:spcAft>
                <a:spcPts val="0"/>
              </a:spcAft>
              <a:buNone/>
            </a:pPr>
            <a:r>
              <a:t/>
            </a:r>
            <a:endParaRPr/>
          </a:p>
        </p:txBody>
      </p:sp>
      <p:pic>
        <p:nvPicPr>
          <p:cNvPr id="314" name="Google Shape;314;p39"/>
          <p:cNvPicPr preferRelativeResize="0"/>
          <p:nvPr/>
        </p:nvPicPr>
        <p:blipFill>
          <a:blip r:embed="rId3">
            <a:alphaModFix/>
          </a:blip>
          <a:stretch>
            <a:fillRect/>
          </a:stretch>
        </p:blipFill>
        <p:spPr>
          <a:xfrm>
            <a:off x="687925" y="1457775"/>
            <a:ext cx="7479874" cy="3462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Cancelled Flights per Airline Table</a:t>
            </a:r>
            <a:endParaRPr/>
          </a:p>
          <a:p>
            <a:pPr indent="0" lvl="0" marL="0" rtl="0" algn="l">
              <a:spcBef>
                <a:spcPts val="0"/>
              </a:spcBef>
              <a:spcAft>
                <a:spcPts val="0"/>
              </a:spcAft>
              <a:buNone/>
            </a:pPr>
            <a:r>
              <a:t/>
            </a:r>
            <a:endParaRPr/>
          </a:p>
        </p:txBody>
      </p:sp>
      <p:pic>
        <p:nvPicPr>
          <p:cNvPr id="320" name="Google Shape;320;p40"/>
          <p:cNvPicPr preferRelativeResize="0"/>
          <p:nvPr/>
        </p:nvPicPr>
        <p:blipFill>
          <a:blip r:embed="rId3">
            <a:alphaModFix/>
          </a:blip>
          <a:stretch>
            <a:fillRect/>
          </a:stretch>
        </p:blipFill>
        <p:spPr>
          <a:xfrm>
            <a:off x="2072250" y="1651725"/>
            <a:ext cx="2161314" cy="3038500"/>
          </a:xfrm>
          <a:prstGeom prst="rect">
            <a:avLst/>
          </a:prstGeom>
          <a:noFill/>
          <a:ln>
            <a:noFill/>
          </a:ln>
        </p:spPr>
      </p:pic>
      <p:pic>
        <p:nvPicPr>
          <p:cNvPr id="321" name="Google Shape;321;p40"/>
          <p:cNvPicPr preferRelativeResize="0"/>
          <p:nvPr/>
        </p:nvPicPr>
        <p:blipFill>
          <a:blip r:embed="rId4">
            <a:alphaModFix/>
          </a:blip>
          <a:stretch>
            <a:fillRect/>
          </a:stretch>
        </p:blipFill>
        <p:spPr>
          <a:xfrm>
            <a:off x="4233564" y="1651725"/>
            <a:ext cx="2282680" cy="3038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Flights Diverted</a:t>
            </a:r>
            <a:endParaRPr/>
          </a:p>
        </p:txBody>
      </p:sp>
      <p:sp>
        <p:nvSpPr>
          <p:cNvPr id="327" name="Google Shape;327;p41"/>
          <p:cNvSpPr txBox="1"/>
          <p:nvPr/>
        </p:nvSpPr>
        <p:spPr>
          <a:xfrm>
            <a:off x="437150" y="3096750"/>
            <a:ext cx="3914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latin typeface="Roboto"/>
                <a:ea typeface="Roboto"/>
                <a:cs typeface="Roboto"/>
                <a:sym typeface="Roboto"/>
              </a:rPr>
              <a:t>Total flights = 74487</a:t>
            </a:r>
            <a:endParaRPr sz="1500">
              <a:solidFill>
                <a:schemeClr val="accent1"/>
              </a:solidFill>
              <a:latin typeface="Roboto"/>
              <a:ea typeface="Roboto"/>
              <a:cs typeface="Roboto"/>
              <a:sym typeface="Roboto"/>
            </a:endParaRPr>
          </a:p>
          <a:p>
            <a:pPr indent="0" lvl="0" marL="0" rtl="0" algn="l">
              <a:spcBef>
                <a:spcPts val="0"/>
              </a:spcBef>
              <a:spcAft>
                <a:spcPts val="0"/>
              </a:spcAft>
              <a:buNone/>
            </a:pPr>
            <a:r>
              <a:t/>
            </a:r>
            <a:endParaRPr sz="1500">
              <a:solidFill>
                <a:schemeClr val="accent1"/>
              </a:solidFill>
              <a:latin typeface="Roboto"/>
              <a:ea typeface="Roboto"/>
              <a:cs typeface="Roboto"/>
              <a:sym typeface="Roboto"/>
            </a:endParaRPr>
          </a:p>
          <a:p>
            <a:pPr indent="0" lvl="0" marL="0" rtl="0" algn="l">
              <a:spcBef>
                <a:spcPts val="0"/>
              </a:spcBef>
              <a:spcAft>
                <a:spcPts val="0"/>
              </a:spcAft>
              <a:buNone/>
            </a:pPr>
            <a:r>
              <a:rPr lang="en" sz="1500">
                <a:solidFill>
                  <a:schemeClr val="accent1"/>
                </a:solidFill>
                <a:latin typeface="Roboto"/>
                <a:ea typeface="Roboto"/>
                <a:cs typeface="Roboto"/>
                <a:sym typeface="Roboto"/>
              </a:rPr>
              <a:t>% Flights Diverted = 0.22%</a:t>
            </a:r>
            <a:endParaRPr sz="1500">
              <a:solidFill>
                <a:schemeClr val="accent1"/>
              </a:solidFill>
              <a:latin typeface="Roboto"/>
              <a:ea typeface="Roboto"/>
              <a:cs typeface="Roboto"/>
              <a:sym typeface="Roboto"/>
            </a:endParaRPr>
          </a:p>
        </p:txBody>
      </p:sp>
      <p:pic>
        <p:nvPicPr>
          <p:cNvPr id="328" name="Google Shape;328;p41"/>
          <p:cNvPicPr preferRelativeResize="0"/>
          <p:nvPr/>
        </p:nvPicPr>
        <p:blipFill>
          <a:blip r:embed="rId3">
            <a:alphaModFix/>
          </a:blip>
          <a:stretch>
            <a:fillRect/>
          </a:stretch>
        </p:blipFill>
        <p:spPr>
          <a:xfrm>
            <a:off x="481075" y="1855275"/>
            <a:ext cx="3914700" cy="1167179"/>
          </a:xfrm>
          <a:prstGeom prst="rect">
            <a:avLst/>
          </a:prstGeom>
          <a:noFill/>
          <a:ln>
            <a:noFill/>
          </a:ln>
        </p:spPr>
      </p:pic>
      <p:pic>
        <p:nvPicPr>
          <p:cNvPr id="329" name="Google Shape;329;p41"/>
          <p:cNvPicPr preferRelativeResize="0"/>
          <p:nvPr/>
        </p:nvPicPr>
        <p:blipFill>
          <a:blip r:embed="rId4">
            <a:alphaModFix/>
          </a:blip>
          <a:stretch>
            <a:fillRect/>
          </a:stretch>
        </p:blipFill>
        <p:spPr>
          <a:xfrm>
            <a:off x="4524375" y="1800200"/>
            <a:ext cx="3800475" cy="236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Loading Dataset</a:t>
            </a:r>
            <a:endParaRPr/>
          </a:p>
        </p:txBody>
      </p:sp>
      <p:pic>
        <p:nvPicPr>
          <p:cNvPr id="141" name="Google Shape;141;p15"/>
          <p:cNvPicPr preferRelativeResize="0"/>
          <p:nvPr/>
        </p:nvPicPr>
        <p:blipFill>
          <a:blip r:embed="rId3">
            <a:alphaModFix/>
          </a:blip>
          <a:stretch>
            <a:fillRect/>
          </a:stretch>
        </p:blipFill>
        <p:spPr>
          <a:xfrm>
            <a:off x="609600" y="3293700"/>
            <a:ext cx="7715250" cy="1618425"/>
          </a:xfrm>
          <a:prstGeom prst="rect">
            <a:avLst/>
          </a:prstGeom>
          <a:noFill/>
          <a:ln>
            <a:noFill/>
          </a:ln>
        </p:spPr>
      </p:pic>
      <p:pic>
        <p:nvPicPr>
          <p:cNvPr id="142" name="Google Shape;142;p15"/>
          <p:cNvPicPr preferRelativeResize="0"/>
          <p:nvPr/>
        </p:nvPicPr>
        <p:blipFill>
          <a:blip r:embed="rId4">
            <a:alphaModFix/>
          </a:blip>
          <a:stretch>
            <a:fillRect/>
          </a:stretch>
        </p:blipFill>
        <p:spPr>
          <a:xfrm>
            <a:off x="609600" y="1412700"/>
            <a:ext cx="7715249" cy="183082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Loading Dataset</a:t>
            </a:r>
            <a:endParaRPr/>
          </a:p>
        </p:txBody>
      </p:sp>
      <p:pic>
        <p:nvPicPr>
          <p:cNvPr id="148" name="Google Shape;148;p16"/>
          <p:cNvPicPr preferRelativeResize="0"/>
          <p:nvPr/>
        </p:nvPicPr>
        <p:blipFill>
          <a:blip r:embed="rId3">
            <a:alphaModFix/>
          </a:blip>
          <a:stretch>
            <a:fillRect/>
          </a:stretch>
        </p:blipFill>
        <p:spPr>
          <a:xfrm>
            <a:off x="508325" y="1434300"/>
            <a:ext cx="8127349" cy="1657575"/>
          </a:xfrm>
          <a:prstGeom prst="rect">
            <a:avLst/>
          </a:prstGeom>
          <a:noFill/>
          <a:ln>
            <a:noFill/>
          </a:ln>
        </p:spPr>
      </p:pic>
      <p:pic>
        <p:nvPicPr>
          <p:cNvPr id="149" name="Google Shape;149;p16"/>
          <p:cNvPicPr preferRelativeResize="0"/>
          <p:nvPr/>
        </p:nvPicPr>
        <p:blipFill>
          <a:blip r:embed="rId4">
            <a:alphaModFix/>
          </a:blip>
          <a:stretch>
            <a:fillRect/>
          </a:stretch>
        </p:blipFill>
        <p:spPr>
          <a:xfrm>
            <a:off x="508325" y="3170825"/>
            <a:ext cx="8127349" cy="16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Missing Data</a:t>
            </a:r>
            <a:endParaRPr/>
          </a:p>
        </p:txBody>
      </p:sp>
      <p:pic>
        <p:nvPicPr>
          <p:cNvPr id="155" name="Google Shape;155;p17"/>
          <p:cNvPicPr preferRelativeResize="0"/>
          <p:nvPr/>
        </p:nvPicPr>
        <p:blipFill>
          <a:blip r:embed="rId3">
            <a:alphaModFix/>
          </a:blip>
          <a:stretch>
            <a:fillRect/>
          </a:stretch>
        </p:blipFill>
        <p:spPr>
          <a:xfrm>
            <a:off x="389275" y="1523975"/>
            <a:ext cx="5389389" cy="3038500"/>
          </a:xfrm>
          <a:prstGeom prst="rect">
            <a:avLst/>
          </a:prstGeom>
          <a:noFill/>
          <a:ln>
            <a:noFill/>
          </a:ln>
        </p:spPr>
      </p:pic>
      <p:pic>
        <p:nvPicPr>
          <p:cNvPr id="156" name="Google Shape;156;p17"/>
          <p:cNvPicPr preferRelativeResize="0"/>
          <p:nvPr/>
        </p:nvPicPr>
        <p:blipFill>
          <a:blip r:embed="rId4">
            <a:alphaModFix/>
          </a:blip>
          <a:stretch>
            <a:fillRect/>
          </a:stretch>
        </p:blipFill>
        <p:spPr>
          <a:xfrm>
            <a:off x="6467255" y="396025"/>
            <a:ext cx="1647921" cy="3771924"/>
          </a:xfrm>
          <a:prstGeom prst="rect">
            <a:avLst/>
          </a:prstGeom>
          <a:noFill/>
          <a:ln>
            <a:noFill/>
          </a:ln>
        </p:spPr>
      </p:pic>
      <p:pic>
        <p:nvPicPr>
          <p:cNvPr id="157" name="Google Shape;157;p17"/>
          <p:cNvPicPr preferRelativeResize="0"/>
          <p:nvPr/>
        </p:nvPicPr>
        <p:blipFill>
          <a:blip r:embed="rId5">
            <a:alphaModFix/>
          </a:blip>
          <a:stretch>
            <a:fillRect/>
          </a:stretch>
        </p:blipFill>
        <p:spPr>
          <a:xfrm>
            <a:off x="5826050" y="4481000"/>
            <a:ext cx="3006125" cy="35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Missing Data</a:t>
            </a:r>
            <a:endParaRPr/>
          </a:p>
        </p:txBody>
      </p:sp>
      <p:pic>
        <p:nvPicPr>
          <p:cNvPr id="163" name="Google Shape;163;p18"/>
          <p:cNvPicPr preferRelativeResize="0"/>
          <p:nvPr/>
        </p:nvPicPr>
        <p:blipFill rotWithShape="1">
          <a:blip r:embed="rId3">
            <a:alphaModFix/>
          </a:blip>
          <a:srcRect b="0" l="0" r="7944" t="0"/>
          <a:stretch/>
        </p:blipFill>
        <p:spPr>
          <a:xfrm>
            <a:off x="953825" y="1384950"/>
            <a:ext cx="7236348" cy="3544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Problems</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just">
              <a:lnSpc>
                <a:spcPct val="170000"/>
              </a:lnSpc>
              <a:spcBef>
                <a:spcPts val="0"/>
              </a:spcBef>
              <a:spcAft>
                <a:spcPts val="0"/>
              </a:spcAft>
              <a:buClr>
                <a:schemeClr val="accent1"/>
              </a:buClr>
              <a:buSzPts val="1500"/>
              <a:buFont typeface="Roboto"/>
              <a:buAutoNum type="arabicPeriod"/>
            </a:pPr>
            <a:r>
              <a:rPr lang="en" sz="1500">
                <a:solidFill>
                  <a:schemeClr val="accent1"/>
                </a:solidFill>
                <a:latin typeface="Roboto"/>
                <a:ea typeface="Roboto"/>
                <a:cs typeface="Roboto"/>
                <a:sym typeface="Roboto"/>
              </a:rPr>
              <a:t>FLIGHTDATE is a int. Should be a date object in format(YYYY/MM/DD)</a:t>
            </a:r>
            <a:endParaRPr sz="1500">
              <a:solidFill>
                <a:schemeClr val="accent1"/>
              </a:solidFill>
              <a:latin typeface="Roboto"/>
              <a:ea typeface="Roboto"/>
              <a:cs typeface="Roboto"/>
              <a:sym typeface="Roboto"/>
            </a:endParaRPr>
          </a:p>
          <a:p>
            <a:pPr indent="-323850" lvl="0" marL="457200" rtl="0" algn="just">
              <a:lnSpc>
                <a:spcPct val="170000"/>
              </a:lnSpc>
              <a:spcBef>
                <a:spcPts val="0"/>
              </a:spcBef>
              <a:spcAft>
                <a:spcPts val="0"/>
              </a:spcAft>
              <a:buClr>
                <a:schemeClr val="accent1"/>
              </a:buClr>
              <a:buSzPts val="1500"/>
              <a:buFont typeface="Roboto"/>
              <a:buAutoNum type="arabicPeriod"/>
            </a:pPr>
            <a:r>
              <a:rPr lang="en" sz="1500">
                <a:solidFill>
                  <a:schemeClr val="accent1"/>
                </a:solidFill>
                <a:latin typeface="Roboto"/>
                <a:ea typeface="Roboto"/>
                <a:cs typeface="Roboto"/>
                <a:sym typeface="Roboto"/>
              </a:rPr>
              <a:t>AIRLINENAME has the airline code concatenated with the airline name</a:t>
            </a:r>
            <a:endParaRPr sz="1500">
              <a:solidFill>
                <a:schemeClr val="accent1"/>
              </a:solidFill>
              <a:latin typeface="Roboto"/>
              <a:ea typeface="Roboto"/>
              <a:cs typeface="Roboto"/>
              <a:sym typeface="Roboto"/>
            </a:endParaRPr>
          </a:p>
          <a:p>
            <a:pPr indent="-323850" lvl="0" marL="457200" rtl="0" algn="just">
              <a:lnSpc>
                <a:spcPct val="170000"/>
              </a:lnSpc>
              <a:spcBef>
                <a:spcPts val="0"/>
              </a:spcBef>
              <a:spcAft>
                <a:spcPts val="0"/>
              </a:spcAft>
              <a:buClr>
                <a:schemeClr val="accent1"/>
              </a:buClr>
              <a:buSzPts val="1500"/>
              <a:buFont typeface="Roboto"/>
              <a:buAutoNum type="arabicPeriod"/>
            </a:pPr>
            <a:r>
              <a:rPr lang="en" sz="1500">
                <a:solidFill>
                  <a:schemeClr val="accent1"/>
                </a:solidFill>
                <a:latin typeface="Roboto"/>
                <a:ea typeface="Roboto"/>
                <a:cs typeface="Roboto"/>
                <a:sym typeface="Roboto"/>
              </a:rPr>
              <a:t>TAILNUM has the '@' symbol in some of the rows.</a:t>
            </a:r>
            <a:endParaRPr sz="1500">
              <a:solidFill>
                <a:schemeClr val="accent1"/>
              </a:solidFill>
              <a:latin typeface="Roboto"/>
              <a:ea typeface="Roboto"/>
              <a:cs typeface="Roboto"/>
              <a:sym typeface="Roboto"/>
            </a:endParaRPr>
          </a:p>
          <a:p>
            <a:pPr indent="-323850" lvl="0" marL="457200" rtl="0" algn="just">
              <a:lnSpc>
                <a:spcPct val="170000"/>
              </a:lnSpc>
              <a:spcBef>
                <a:spcPts val="0"/>
              </a:spcBef>
              <a:spcAft>
                <a:spcPts val="0"/>
              </a:spcAft>
              <a:buClr>
                <a:schemeClr val="accent1"/>
              </a:buClr>
              <a:buSzPts val="1500"/>
              <a:buFont typeface="Roboto"/>
              <a:buAutoNum type="arabicPeriod"/>
            </a:pPr>
            <a:r>
              <a:rPr lang="en" sz="1500">
                <a:solidFill>
                  <a:schemeClr val="accent1"/>
                </a:solidFill>
                <a:latin typeface="Roboto"/>
                <a:ea typeface="Roboto"/>
                <a:cs typeface="Roboto"/>
                <a:sym typeface="Roboto"/>
              </a:rPr>
              <a:t>ORIGINAIRPORTNAME and DESAIRPORTNAME have both the state and city concatenated with the airport name</a:t>
            </a:r>
            <a:endParaRPr sz="1500">
              <a:solidFill>
                <a:schemeClr val="accent1"/>
              </a:solidFill>
              <a:latin typeface="Roboto"/>
              <a:ea typeface="Roboto"/>
              <a:cs typeface="Roboto"/>
              <a:sym typeface="Roboto"/>
            </a:endParaRPr>
          </a:p>
          <a:p>
            <a:pPr indent="0" lvl="0" marL="457200" rtl="0" algn="just">
              <a:lnSpc>
                <a:spcPct val="170000"/>
              </a:lnSpc>
              <a:spcBef>
                <a:spcPts val="900"/>
              </a:spcBef>
              <a:spcAft>
                <a:spcPts val="9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Problems</a:t>
            </a:r>
            <a:endParaRPr/>
          </a:p>
        </p:txBody>
      </p:sp>
      <p:sp>
        <p:nvSpPr>
          <p:cNvPr id="175" name="Google Shape;175;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just">
              <a:lnSpc>
                <a:spcPct val="170000"/>
              </a:lnSpc>
              <a:spcBef>
                <a:spcPts val="0"/>
              </a:spcBef>
              <a:spcAft>
                <a:spcPts val="0"/>
              </a:spcAft>
              <a:buClr>
                <a:schemeClr val="accent1"/>
              </a:buClr>
              <a:buSzPts val="1500"/>
              <a:buFont typeface="Roboto"/>
              <a:buAutoNum type="arabicPeriod" startAt="5"/>
            </a:pPr>
            <a:r>
              <a:rPr lang="en" sz="1500">
                <a:solidFill>
                  <a:schemeClr val="accent1"/>
                </a:solidFill>
                <a:latin typeface="Roboto"/>
                <a:ea typeface="Roboto"/>
                <a:cs typeface="Roboto"/>
                <a:sym typeface="Roboto"/>
              </a:rPr>
              <a:t>SCHEDULED</a:t>
            </a:r>
            <a:r>
              <a:rPr lang="en" sz="1500">
                <a:solidFill>
                  <a:schemeClr val="accent1"/>
                </a:solidFill>
                <a:latin typeface="Roboto"/>
                <a:ea typeface="Roboto"/>
                <a:cs typeface="Roboto"/>
                <a:sym typeface="Roboto"/>
              </a:rPr>
              <a:t>DEPTIME, DEPTIME, WHEELSOFF, WHEELSON, SCHEDULEDARRTIME, and ARRTIME all are times as integer format. This is in 24 hour format.</a:t>
            </a:r>
            <a:endParaRPr sz="1500">
              <a:solidFill>
                <a:schemeClr val="accent1"/>
              </a:solidFill>
              <a:latin typeface="Roboto"/>
              <a:ea typeface="Roboto"/>
              <a:cs typeface="Roboto"/>
              <a:sym typeface="Roboto"/>
            </a:endParaRPr>
          </a:p>
          <a:p>
            <a:pPr indent="-323850" lvl="0" marL="457200" rtl="0" algn="just">
              <a:lnSpc>
                <a:spcPct val="170000"/>
              </a:lnSpc>
              <a:spcBef>
                <a:spcPts val="0"/>
              </a:spcBef>
              <a:spcAft>
                <a:spcPts val="0"/>
              </a:spcAft>
              <a:buClr>
                <a:schemeClr val="accent1"/>
              </a:buClr>
              <a:buSzPts val="1500"/>
              <a:buFont typeface="Roboto"/>
              <a:buAutoNum type="arabicPeriod" startAt="5"/>
            </a:pPr>
            <a:r>
              <a:rPr lang="en" sz="1500">
                <a:solidFill>
                  <a:schemeClr val="accent1"/>
                </a:solidFill>
                <a:latin typeface="Roboto"/>
                <a:ea typeface="Roboto"/>
                <a:cs typeface="Roboto"/>
                <a:sym typeface="Roboto"/>
              </a:rPr>
              <a:t>CANCELLED and DIVERTED columns have several values which denote false. It can be assumed that when a value is true we will encounter similar errors.</a:t>
            </a:r>
            <a:endParaRPr sz="1500">
              <a:solidFill>
                <a:schemeClr val="accent1"/>
              </a:solidFill>
              <a:latin typeface="Roboto"/>
              <a:ea typeface="Roboto"/>
              <a:cs typeface="Roboto"/>
              <a:sym typeface="Roboto"/>
            </a:endParaRPr>
          </a:p>
          <a:p>
            <a:pPr indent="-323850" lvl="0" marL="457200" rtl="0" algn="just">
              <a:lnSpc>
                <a:spcPct val="170000"/>
              </a:lnSpc>
              <a:spcBef>
                <a:spcPts val="0"/>
              </a:spcBef>
              <a:spcAft>
                <a:spcPts val="0"/>
              </a:spcAft>
              <a:buClr>
                <a:schemeClr val="accent1"/>
              </a:buClr>
              <a:buSzPts val="1500"/>
              <a:buFont typeface="Roboto"/>
              <a:buAutoNum type="arabicPeriod" startAt="5"/>
            </a:pPr>
            <a:r>
              <a:rPr lang="en" sz="1500">
                <a:solidFill>
                  <a:schemeClr val="accent1"/>
                </a:solidFill>
                <a:latin typeface="Roboto"/>
                <a:ea typeface="Roboto"/>
                <a:cs typeface="Roboto"/>
                <a:sym typeface="Roboto"/>
              </a:rPr>
              <a:t>DISTANCE is a string with " miles" concatenated onto the numerical value</a:t>
            </a:r>
            <a:endParaRPr sz="1500">
              <a:solidFill>
                <a:schemeClr val="accen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Addressing</a:t>
            </a:r>
            <a:r>
              <a:rPr lang="en"/>
              <a:t> The Problems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