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F01E0F-CAD3-4373-A9E5-46EAE18452D7}">
  <a:tblStyle styleId="{86F01E0F-CAD3-4373-A9E5-46EAE1845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549500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549500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49500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549500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549500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549500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549500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549500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d19d51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d19d5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089793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089793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089793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089793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089793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089793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089793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089793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549500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549500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549500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549500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549500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549500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089793f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089793f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yagunnersya/fifa-21-messy-raw-dataset-for-cleaning-explo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2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CS520 - Data Integration, Warehousing and Provenance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Data Curation Project</a:t>
            </a:r>
            <a:endParaRPr sz="30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57125" y="3308525"/>
            <a:ext cx="29169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400">
                <a:solidFill>
                  <a:schemeClr val="dk1"/>
                </a:solidFill>
              </a:rPr>
              <a:t>Presented By -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chemeClr val="dk1"/>
                </a:solidFill>
              </a:rPr>
              <a:t>Purva Lila (A20491945)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chemeClr val="dk1"/>
                </a:solidFill>
              </a:rPr>
              <a:t>Shubham Singh (A20492876)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chemeClr val="dk1"/>
                </a:solidFill>
              </a:rPr>
              <a:t>Suraj Nammi (A20501709)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0525" y="3308525"/>
            <a:ext cx="19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chemeClr val="dk1"/>
                </a:solidFill>
              </a:rPr>
              <a:t>Guided By -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Dr. Boris Glavic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Pengyuan Li (TA)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81925" y="2658800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Python code Snippet</a:t>
            </a:r>
            <a:endParaRPr b="1" sz="2220" u="sng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6734075" y="952150"/>
            <a:ext cx="21528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Curation of height Values 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Converting height values from varied formats such as cms and feet-inches to cms only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3" y="1017723"/>
            <a:ext cx="6110891" cy="329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6921925" y="2954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{86F01E0F-CAD3-4373-A9E5-46EAE18452D7}</a:tableStyleId>
              </a:tblPr>
              <a:tblGrid>
                <a:gridCol w="849400"/>
                <a:gridCol w="849400"/>
              </a:tblGrid>
              <a:tr h="1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1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175cm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175cm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5'10"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155cm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Python code Snippet</a:t>
            </a:r>
            <a:endParaRPr b="1" sz="2220" u="sng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895050" y="1049050"/>
            <a:ext cx="31551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renameColumns() -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To rename columns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Example :</a:t>
            </a:r>
            <a:r>
              <a:rPr lang="en" sz="1400">
                <a:solidFill>
                  <a:schemeClr val="dk1"/>
                </a:solidFill>
              </a:rPr>
              <a:t> {'ID': 'EmpID'}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getYearFrom() -</a:t>
            </a:r>
            <a:r>
              <a:rPr lang="en" sz="1400">
                <a:solidFill>
                  <a:schemeClr val="dk1"/>
                </a:solidFill>
              </a:rPr>
              <a:t> To retrieve an year value from date column in the dataframe object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Expected Format of the Date column = </a:t>
            </a:r>
            <a:r>
              <a:rPr lang="en" sz="1400">
                <a:solidFill>
                  <a:schemeClr val="dk1"/>
                </a:solidFill>
              </a:rPr>
              <a:t>'%d-%b-%Y'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Example : </a:t>
            </a:r>
            <a:r>
              <a:rPr lang="en" sz="1400">
                <a:solidFill>
                  <a:schemeClr val="dk1"/>
                </a:solidFill>
              </a:rPr>
              <a:t>29-Jan-2020 will give 2020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modifyDateFormat() - </a:t>
            </a:r>
            <a:r>
              <a:rPr lang="en" sz="1400">
                <a:solidFill>
                  <a:schemeClr val="dk1"/>
                </a:solidFill>
              </a:rPr>
              <a:t>To modify date format from '%d-%b-%y' to '%d-%b-%Y'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(Standardizing date format)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Example : </a:t>
            </a:r>
            <a:r>
              <a:rPr lang="en" sz="1400">
                <a:solidFill>
                  <a:schemeClr val="dk1"/>
                </a:solidFill>
              </a:rPr>
              <a:t>29-Jan-20 will become 29-Jan-2020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1017725"/>
            <a:ext cx="55547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081125" y="158250"/>
            <a:ext cx="45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Cleaned</a:t>
            </a:r>
            <a:r>
              <a:rPr b="1" lang="en" sz="2000" u="sng"/>
              <a:t> DataSet</a:t>
            </a:r>
            <a:endParaRPr b="1" sz="2000" u="sng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" y="995600"/>
            <a:ext cx="9143999" cy="3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 u="sng"/>
              <a:t>Challenges and Future Scope</a:t>
            </a:r>
            <a:endParaRPr b="1" sz="2000" u="sng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59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Challenges Faced</a:t>
            </a:r>
            <a:r>
              <a:rPr b="1" lang="en" sz="1400">
                <a:solidFill>
                  <a:schemeClr val="dk1"/>
                </a:solidFill>
              </a:rPr>
              <a:t> 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Find unclean dataset.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Inter-attribute relationship identification.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Data representation Issues.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Vizier installation.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Future scope and </a:t>
            </a:r>
            <a:r>
              <a:rPr b="1" lang="en" sz="1400" u="sng">
                <a:solidFill>
                  <a:schemeClr val="dk1"/>
                </a:solidFill>
              </a:rPr>
              <a:t>Statistics</a:t>
            </a:r>
            <a:r>
              <a:rPr b="1" lang="en" sz="1400">
                <a:solidFill>
                  <a:schemeClr val="dk1"/>
                </a:solidFill>
              </a:rPr>
              <a:t> 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Data Nullability Rate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Missing values and Inconsistent values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Ready for Data analysis and modeling.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igh-value prospects can be identified more easily.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Ready to be put under GDPR(Global Data Protection Regulation) Implementation  (If required)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5" y="152400"/>
            <a:ext cx="79599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44550" y="37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 u="sng"/>
              <a:t>Dataset</a:t>
            </a:r>
            <a:endParaRPr b="1" sz="2000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4550" y="1085350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FIFA DATASET (SPORTS DOMAIN) - 18980 records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https://www.kaggle.com/yagunnersya/fifa-21-messy-raw-dataset-for-cleaning-exploring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Column reduction due to: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Increased Data Size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 curation tasks in the removed columns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Only numeric values and all clean values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65950" y="19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{86F01E0F-CAD3-4373-A9E5-46EAE18452D7}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Original 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Modified 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Number of Attributes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77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16.3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4.82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Format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81125" y="158250"/>
            <a:ext cx="45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Sample DataSet</a:t>
            </a:r>
            <a:endParaRPr b="1" sz="2000" u="sng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400"/>
            <a:ext cx="9143998" cy="413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 u="sng"/>
              <a:t>Overall Curation Tasks </a:t>
            </a:r>
            <a:r>
              <a:rPr b="1" lang="en" sz="2000" u="sng"/>
              <a:t>in the Dataset</a:t>
            </a:r>
            <a:endParaRPr b="1" sz="2000"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Empty Values (Missing Values)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Wrong Values (Special characters, Non Ascii characters , Copyright_symbol , Trademark Symbol)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Irrelevant column header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Standardize K and M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Standardize feet and cms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Standardize KG and LBS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Standardize Date formats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Inter-column relationship - Contract and Loan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 u="sng"/>
              <a:t>Issues in the Dataset</a:t>
            </a:r>
            <a:endParaRPr b="1" sz="2000" u="sng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special characters (Non Ascii characters , Copyright_symbol , Trademark Symbol )</a:t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Long name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Double quotes, non ascii characters, symbols (%), Copyright symbol</a:t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Nationality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Copyright symbol, non Ascii characters.</a:t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25" y="2344900"/>
            <a:ext cx="4848325" cy="24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988" y="2416225"/>
            <a:ext cx="22955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499"/>
              <a:buFont typeface="Arial"/>
              <a:buNone/>
            </a:pPr>
            <a:r>
              <a:rPr b="1" lang="en" sz="2000" u="sng"/>
              <a:t>Issues in the Dataset </a:t>
            </a:r>
            <a:r>
              <a:rPr b="1" lang="en" sz="2000"/>
              <a:t>   continued…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4. 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Value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non Ascii character , standardize K and M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5. 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Wage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non Ascii character , standardize K and M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6. 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Release Clause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non Ascii character , standardize K and M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00" y="1969875"/>
            <a:ext cx="5292775" cy="3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 u="sng"/>
              <a:t>Issues in the Dataset </a:t>
            </a:r>
            <a:r>
              <a:rPr b="1" lang="en" sz="2000"/>
              <a:t>   continued…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7.  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Contract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Free. Loan, time-date different representation format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8.  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Loan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null fields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 (CONTRACT (not under loan) AND LOAN (loan = null) RELATION)</a:t>
            </a:r>
            <a:b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9.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     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Standardize Date Formats</a:t>
            </a:r>
            <a:endParaRPr sz="1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25" y="2422400"/>
            <a:ext cx="4088650" cy="2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975" y="2422400"/>
            <a:ext cx="4458551" cy="2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Issues in the Dataset </a:t>
            </a:r>
            <a:r>
              <a:rPr b="1" lang="en" sz="2000"/>
              <a:t>   continued…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.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Club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non ascii characters , numbers, fractions, Empty Values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11.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Column H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Invalid header (â†“OVA - should be OVER ALL RATING)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12.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Height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 contains different measuring formats as feet and cms</a:t>
            </a:r>
            <a:b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</a:b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13.    </a:t>
            </a:r>
            <a:r>
              <a:rPr b="1" lang="en" sz="1400">
                <a:solidFill>
                  <a:schemeClr val="dk1"/>
                </a:solidFill>
                <a:highlight>
                  <a:srgbClr val="FAFAFA"/>
                </a:highlight>
              </a:rPr>
              <a:t>Weight </a:t>
            </a:r>
            <a:r>
              <a:rPr lang="en" sz="1400">
                <a:solidFill>
                  <a:schemeClr val="dk1"/>
                </a:solidFill>
                <a:highlight>
                  <a:srgbClr val="FAFAFA"/>
                </a:highlight>
              </a:rPr>
              <a:t>contains different measuring formats as KG and LBS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025" y="2347900"/>
            <a:ext cx="1866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0" y="2571750"/>
            <a:ext cx="14478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588" y="2352675"/>
            <a:ext cx="16383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963" y="2352650"/>
            <a:ext cx="13430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 u="sng"/>
              <a:t>Problem Identification and Curation</a:t>
            </a:r>
            <a:endParaRPr b="1" sz="2000"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59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Identification</a:t>
            </a:r>
            <a:r>
              <a:rPr b="1" lang="en" sz="1400">
                <a:solidFill>
                  <a:schemeClr val="dk1"/>
                </a:solidFill>
              </a:rPr>
              <a:t> :</a:t>
            </a:r>
            <a:r>
              <a:rPr b="1" lang="en" sz="1400" u="sng">
                <a:solidFill>
                  <a:schemeClr val="dk1"/>
                </a:solidFill>
              </a:rPr>
              <a:t> 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Microsoft Excel Spreadsheet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Vizier visualization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Curation</a:t>
            </a:r>
            <a:r>
              <a:rPr b="1" lang="en" sz="1400">
                <a:solidFill>
                  <a:schemeClr val="dk1"/>
                </a:solidFill>
              </a:rPr>
              <a:t> :</a:t>
            </a:r>
            <a:r>
              <a:rPr b="1" lang="en" sz="1400" u="sng">
                <a:solidFill>
                  <a:schemeClr val="dk1"/>
                </a:solidFill>
              </a:rPr>
              <a:t> 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Vizier Tool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Jupyter Notebook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Python Libraries :-</a:t>
            </a:r>
            <a:br>
              <a:rPr lang="en" sz="1400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</a:rPr>
              <a:t>⇒ Pandas </a:t>
            </a:r>
            <a:r>
              <a:rPr lang="en" sz="1400">
                <a:solidFill>
                  <a:schemeClr val="dk1"/>
                </a:solidFill>
              </a:rPr>
              <a:t>- Pandas is a Python library for data analysis and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data manipulation. It offers data structures and operations for manipulating numerical tables and time series.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400">
                <a:solidFill>
                  <a:schemeClr val="dk1"/>
                </a:solidFill>
              </a:rPr>
              <a:t>⇒ Re </a:t>
            </a:r>
            <a:r>
              <a:rPr lang="en" sz="1400">
                <a:solidFill>
                  <a:schemeClr val="dk1"/>
                </a:solidFill>
              </a:rPr>
              <a:t>- Regex library for performing regular expression related operations over data</a:t>
            </a:r>
            <a:br>
              <a:rPr lang="en" sz="1400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</a:rPr>
              <a:t>⇒ Datetime </a:t>
            </a:r>
            <a:r>
              <a:rPr lang="en" sz="1400">
                <a:solidFill>
                  <a:schemeClr val="dk1"/>
                </a:solidFill>
              </a:rPr>
              <a:t>- Date time library for curing various date formats and string to date conversions</a:t>
            </a:r>
            <a:br>
              <a:rPr lang="en" sz="1400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</a:rPr>
              <a:t>⇒ Dateutil.relativedelta </a:t>
            </a:r>
            <a:r>
              <a:rPr lang="en" sz="1400">
                <a:solidFill>
                  <a:schemeClr val="dk1"/>
                </a:solidFill>
              </a:rPr>
              <a:t>- Utility functions for date operations like addition of years, etc.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