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b061abd3e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b061abd3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b061abd3e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b061abd3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b061abd3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b061abd3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28143717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28143717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b061abd3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b061abd3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4e6eb2a245735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4e6eb2a245735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4e6eb2a245735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4e6eb2a245735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28143717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2814371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b061abd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b061abd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b061abd3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b061abd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b061abd3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b061abd3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b061abd3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b061abd3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b061abd3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b061abd3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b061abd3e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b061abd3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b061abd3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b061abd3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b061abd3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b061abd3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lila1@hawk.i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papers.nips.cc/paper/2011/hash/303ed4c69846ab36c2904d3ba8573050-Abstract.html" TargetMode="External"/><Relationship Id="rId7" Type="http://schemas.openxmlformats.org/officeDocument/2006/relationships/hyperlink" Target="http://www.gabormelli.com/RKB/Jaro-Winkler_Distance_Measur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www.cuelogic.com/blog/the-levenshtein-algorithm" TargetMode="External"/><Relationship Id="rId5" Type="http://schemas.openxmlformats.org/officeDocument/2006/relationships/hyperlink" Target="https://machinelearningmastery.com/classification-as-conditional-probability-and-the-naive-bayes-algorithm/" TargetMode="External"/><Relationship Id="rId4" Type="http://schemas.openxmlformats.org/officeDocument/2006/relationships/hyperlink" Target="https://www.javatpoint.com/machine-learning-naive-bayes-classifi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87975"/>
            <a:ext cx="8520600" cy="792600"/>
          </a:xfrm>
          <a:prstGeom prst="rect">
            <a:avLst/>
          </a:prstGeom>
        </p:spPr>
        <p:txBody>
          <a:bodyPr spcFirstLastPara="1" wrap="square" lIns="91425" tIns="91425" rIns="91425" bIns="91425" anchor="b" anchorCtr="0">
            <a:normAutofit/>
          </a:bodyPr>
          <a:lstStyle/>
          <a:p>
            <a:pPr marL="0" lvl="0" indent="0" algn="ctr" rtl="0">
              <a:spcBef>
                <a:spcPts val="1600"/>
              </a:spcBef>
              <a:spcAft>
                <a:spcPts val="1600"/>
              </a:spcAft>
              <a:buClr>
                <a:schemeClr val="dk1"/>
              </a:buClr>
              <a:buSzPts val="1100"/>
              <a:buFont typeface="Arial"/>
              <a:buNone/>
            </a:pPr>
            <a:r>
              <a:rPr lang="en" sz="3500" b="1"/>
              <a:t>Literature review Report</a:t>
            </a:r>
            <a:endParaRPr sz="7100"/>
          </a:p>
        </p:txBody>
      </p:sp>
      <p:sp>
        <p:nvSpPr>
          <p:cNvPr id="55" name="Google Shape;55;p13"/>
          <p:cNvSpPr txBox="1">
            <a:spLocks noGrp="1"/>
          </p:cNvSpPr>
          <p:nvPr>
            <p:ph type="subTitle" idx="1"/>
          </p:nvPr>
        </p:nvSpPr>
        <p:spPr>
          <a:xfrm>
            <a:off x="311700" y="1330025"/>
            <a:ext cx="8520600" cy="792600"/>
          </a:xfrm>
          <a:prstGeom prst="rect">
            <a:avLst/>
          </a:prstGeom>
        </p:spPr>
        <p:txBody>
          <a:bodyPr spcFirstLastPara="1" wrap="square" lIns="91425" tIns="91425" rIns="91425" bIns="91425" anchor="t" anchorCtr="0">
            <a:normAutofit/>
          </a:bodyPr>
          <a:lstStyle/>
          <a:p>
            <a:pPr marL="0" lvl="0" indent="0" algn="ctr" rtl="0">
              <a:spcBef>
                <a:spcPts val="1600"/>
              </a:spcBef>
              <a:spcAft>
                <a:spcPts val="1600"/>
              </a:spcAft>
              <a:buClr>
                <a:schemeClr val="dk1"/>
              </a:buClr>
              <a:buSzPts val="1100"/>
              <a:buFont typeface="Arial"/>
              <a:buNone/>
            </a:pPr>
            <a:r>
              <a:rPr lang="en" sz="2000" b="1">
                <a:solidFill>
                  <a:schemeClr val="dk1"/>
                </a:solidFill>
              </a:rPr>
              <a:t>Lenses an “on-demand” approach to ETL</a:t>
            </a:r>
            <a:endParaRPr sz="2000"/>
          </a:p>
        </p:txBody>
      </p:sp>
      <p:sp>
        <p:nvSpPr>
          <p:cNvPr id="56" name="Google Shape;56;p13"/>
          <p:cNvSpPr txBox="1"/>
          <p:nvPr/>
        </p:nvSpPr>
        <p:spPr>
          <a:xfrm>
            <a:off x="405725" y="2571750"/>
            <a:ext cx="8738275" cy="1107965"/>
          </a:xfrm>
          <a:prstGeom prst="rect">
            <a:avLst/>
          </a:prstGeom>
          <a:noFill/>
          <a:ln>
            <a:noFill/>
          </a:ln>
        </p:spPr>
        <p:txBody>
          <a:bodyPr spcFirstLastPara="1" wrap="square" lIns="91425" tIns="91425" rIns="91425" bIns="91425" numCol="3" anchor="ctr" anchorCtr="0">
            <a:spAutoFit/>
          </a:bodyPr>
          <a:lstStyle/>
          <a:p>
            <a:pPr algn="just" rtl="0">
              <a:spcBef>
                <a:spcPts val="0"/>
              </a:spcBef>
              <a:spcAft>
                <a:spcPts val="0"/>
              </a:spcAft>
            </a:pPr>
            <a:r>
              <a:rPr lang="en-US" sz="1000" b="1" i="1" u="none" strike="noStrike" dirty="0">
                <a:solidFill>
                  <a:srgbClr val="000000"/>
                </a:solidFill>
                <a:effectLst/>
                <a:latin typeface="Arial" panose="020B0604020202020204" pitchFamily="34" charset="0"/>
              </a:rPr>
              <a:t>Purva Yogesh Lila </a:t>
            </a:r>
          </a:p>
          <a:p>
            <a:pPr algn="just" rtl="0">
              <a:spcBef>
                <a:spcPts val="0"/>
              </a:spcBef>
              <a:spcAft>
                <a:spcPts val="0"/>
              </a:spcAft>
            </a:pPr>
            <a:r>
              <a:rPr lang="en-US" sz="1000" b="1" i="1" u="none" strike="noStrike" dirty="0">
                <a:solidFill>
                  <a:srgbClr val="000000"/>
                </a:solidFill>
                <a:effectLst/>
                <a:latin typeface="Arial" panose="020B0604020202020204" pitchFamily="34" charset="0"/>
              </a:rPr>
              <a:t>Masters in Computer Science </a:t>
            </a:r>
          </a:p>
          <a:p>
            <a:pPr algn="just" rtl="0">
              <a:spcBef>
                <a:spcPts val="0"/>
              </a:spcBef>
              <a:spcAft>
                <a:spcPts val="0"/>
              </a:spcAft>
            </a:pPr>
            <a:r>
              <a:rPr lang="en-US" sz="1000" b="1" i="1" u="none" strike="noStrike" dirty="0">
                <a:solidFill>
                  <a:srgbClr val="000000"/>
                </a:solidFill>
                <a:effectLst/>
                <a:latin typeface="Arial" panose="020B0604020202020204" pitchFamily="34" charset="0"/>
              </a:rPr>
              <a:t>Illinois Institute Of Technology  </a:t>
            </a:r>
            <a:endParaRPr lang="en-US" sz="1000" b="1" i="1" dirty="0">
              <a:latin typeface="Arial" panose="020B0604020202020204" pitchFamily="34" charset="0"/>
            </a:endParaRPr>
          </a:p>
          <a:p>
            <a:pPr algn="just" rtl="0">
              <a:spcBef>
                <a:spcPts val="0"/>
              </a:spcBef>
              <a:spcAft>
                <a:spcPts val="0"/>
              </a:spcAft>
            </a:pPr>
            <a:r>
              <a:rPr lang="en-US" sz="1000" b="1" i="1" u="none" strike="noStrike" dirty="0">
                <a:solidFill>
                  <a:srgbClr val="000000"/>
                </a:solidFill>
                <a:effectLst/>
                <a:latin typeface="Arial" panose="020B0604020202020204" pitchFamily="34" charset="0"/>
              </a:rPr>
              <a:t>Chicago, USA </a:t>
            </a:r>
          </a:p>
          <a:p>
            <a:pPr algn="just" rtl="0">
              <a:spcBef>
                <a:spcPts val="0"/>
              </a:spcBef>
              <a:spcAft>
                <a:spcPts val="0"/>
              </a:spcAft>
            </a:pPr>
            <a:r>
              <a:rPr lang="en-US" sz="1000" b="1" i="1" u="sng" strike="noStrike" dirty="0">
                <a:solidFill>
                  <a:srgbClr val="0097A7"/>
                </a:solidFill>
                <a:effectLst/>
                <a:latin typeface="Arial" panose="020B0604020202020204" pitchFamily="34" charset="0"/>
                <a:hlinkClick r:id="rId3"/>
              </a:rPr>
              <a:t>plila1@hawk.iit.edu</a:t>
            </a:r>
            <a:r>
              <a:rPr lang="en-US" sz="1000" b="1" i="1" u="none" strike="noStrike" dirty="0">
                <a:solidFill>
                  <a:srgbClr val="000000"/>
                </a:solidFill>
                <a:effectLst/>
                <a:latin typeface="Arial" panose="020B0604020202020204" pitchFamily="34" charset="0"/>
                <a:hlinkClick r:id="rId3"/>
              </a:rPr>
              <a:t> </a:t>
            </a:r>
            <a:endParaRPr lang="en-US" sz="1000" b="1" i="1" u="none" strike="noStrike" dirty="0">
              <a:solidFill>
                <a:srgbClr val="000000"/>
              </a:solidFill>
              <a:effectLst/>
              <a:latin typeface="Arial" panose="020B0604020202020204" pitchFamily="34" charset="0"/>
            </a:endParaRPr>
          </a:p>
          <a:p>
            <a:pPr algn="just" rtl="0">
              <a:spcBef>
                <a:spcPts val="0"/>
              </a:spcBef>
              <a:spcAft>
                <a:spcPts val="0"/>
              </a:spcAft>
            </a:pPr>
            <a:endParaRPr lang="en-US" sz="1000" b="1" i="1" u="none" strike="noStrike" dirty="0">
              <a:solidFill>
                <a:srgbClr val="000000"/>
              </a:solidFill>
              <a:effectLst/>
              <a:latin typeface="Arial" panose="020B0604020202020204" pitchFamily="34" charset="0"/>
            </a:endParaRPr>
          </a:p>
          <a:p>
            <a:pPr algn="just" rtl="0">
              <a:spcBef>
                <a:spcPts val="0"/>
              </a:spcBef>
              <a:spcAft>
                <a:spcPts val="0"/>
              </a:spcAft>
            </a:pPr>
            <a:r>
              <a:rPr lang="en-US" sz="1000" b="1" i="1" u="none" strike="noStrike" dirty="0">
                <a:solidFill>
                  <a:srgbClr val="000000"/>
                </a:solidFill>
                <a:effectLst/>
                <a:latin typeface="Arial" panose="020B0604020202020204" pitchFamily="34" charset="0"/>
              </a:rPr>
              <a:t>Shubham Singh</a:t>
            </a:r>
          </a:p>
          <a:p>
            <a:pPr algn="just" rtl="0">
              <a:spcBef>
                <a:spcPts val="0"/>
              </a:spcBef>
              <a:spcAft>
                <a:spcPts val="0"/>
              </a:spcAft>
            </a:pPr>
            <a:r>
              <a:rPr lang="en-US" sz="1000" b="1" i="1" u="none" strike="noStrike" dirty="0">
                <a:solidFill>
                  <a:srgbClr val="000000"/>
                </a:solidFill>
                <a:effectLst/>
                <a:latin typeface="Arial" panose="020B0604020202020204" pitchFamily="34" charset="0"/>
              </a:rPr>
              <a:t>Masters in Computer Science </a:t>
            </a:r>
          </a:p>
          <a:p>
            <a:pPr algn="just" rtl="0">
              <a:spcBef>
                <a:spcPts val="0"/>
              </a:spcBef>
              <a:spcAft>
                <a:spcPts val="0"/>
              </a:spcAft>
            </a:pPr>
            <a:r>
              <a:rPr lang="en-US" sz="1000" b="1" i="1" u="none" strike="noStrike" dirty="0">
                <a:solidFill>
                  <a:srgbClr val="000000"/>
                </a:solidFill>
                <a:effectLst/>
                <a:latin typeface="Arial" panose="020B0604020202020204" pitchFamily="34" charset="0"/>
              </a:rPr>
              <a:t>Illinois Institute Of Technology  </a:t>
            </a:r>
            <a:endParaRPr lang="en-US" sz="1000" b="1" i="1" dirty="0">
              <a:latin typeface="Arial" panose="020B0604020202020204" pitchFamily="34" charset="0"/>
            </a:endParaRPr>
          </a:p>
          <a:p>
            <a:pPr algn="just" rtl="0">
              <a:spcBef>
                <a:spcPts val="0"/>
              </a:spcBef>
              <a:spcAft>
                <a:spcPts val="0"/>
              </a:spcAft>
            </a:pPr>
            <a:r>
              <a:rPr lang="en-US" sz="1000" b="1" i="1" u="none" strike="noStrike" dirty="0">
                <a:solidFill>
                  <a:srgbClr val="000000"/>
                </a:solidFill>
                <a:effectLst/>
                <a:latin typeface="Arial" panose="020B0604020202020204" pitchFamily="34" charset="0"/>
              </a:rPr>
              <a:t>Chicago, USA </a:t>
            </a:r>
          </a:p>
          <a:p>
            <a:pPr algn="just" rtl="0">
              <a:spcBef>
                <a:spcPts val="0"/>
              </a:spcBef>
              <a:spcAft>
                <a:spcPts val="0"/>
              </a:spcAft>
            </a:pPr>
            <a:r>
              <a:rPr lang="en-US" sz="1000" b="1" i="1" u="sng" dirty="0">
                <a:solidFill>
                  <a:srgbClr val="0097A7"/>
                </a:solidFill>
                <a:latin typeface="Arial" panose="020B0604020202020204" pitchFamily="34" charset="0"/>
                <a:hlinkClick r:id="rId3"/>
              </a:rPr>
              <a:t>ssingh</a:t>
            </a:r>
            <a:r>
              <a:rPr lang="en-US" sz="1000" b="1" i="1" u="sng" strike="noStrike" dirty="0">
                <a:solidFill>
                  <a:srgbClr val="0097A7"/>
                </a:solidFill>
                <a:effectLst/>
                <a:latin typeface="Arial" panose="020B0604020202020204" pitchFamily="34" charset="0"/>
                <a:hlinkClick r:id="rId3"/>
              </a:rPr>
              <a:t>127@hawk.iit.edu</a:t>
            </a:r>
            <a:r>
              <a:rPr lang="en-US" sz="1000" b="1" i="1" u="none" strike="noStrike" dirty="0">
                <a:solidFill>
                  <a:srgbClr val="000000"/>
                </a:solidFill>
                <a:effectLst/>
                <a:latin typeface="Arial" panose="020B0604020202020204" pitchFamily="34" charset="0"/>
                <a:hlinkClick r:id="rId3"/>
              </a:rPr>
              <a:t> </a:t>
            </a:r>
            <a:endParaRPr lang="en-US" sz="1000" b="1" i="1" dirty="0">
              <a:latin typeface="Arial" panose="020B0604020202020204" pitchFamily="34" charset="0"/>
            </a:endParaRPr>
          </a:p>
          <a:p>
            <a:pPr algn="just" rtl="0">
              <a:spcBef>
                <a:spcPts val="0"/>
              </a:spcBef>
              <a:spcAft>
                <a:spcPts val="0"/>
              </a:spcAft>
            </a:pPr>
            <a:endParaRPr lang="en-US" sz="1000" b="1" i="1" u="none" strike="noStrike" dirty="0">
              <a:solidFill>
                <a:srgbClr val="000000"/>
              </a:solidFill>
              <a:effectLst/>
              <a:latin typeface="Arial" panose="020B0604020202020204" pitchFamily="34" charset="0"/>
            </a:endParaRPr>
          </a:p>
          <a:p>
            <a:pPr algn="just" rtl="0">
              <a:spcBef>
                <a:spcPts val="0"/>
              </a:spcBef>
              <a:spcAft>
                <a:spcPts val="0"/>
              </a:spcAft>
            </a:pPr>
            <a:r>
              <a:rPr lang="en-US" sz="1000" b="1" i="1" u="none" strike="noStrike" dirty="0">
                <a:solidFill>
                  <a:srgbClr val="000000"/>
                </a:solidFill>
                <a:effectLst/>
                <a:latin typeface="Arial" panose="020B0604020202020204" pitchFamily="34" charset="0"/>
              </a:rPr>
              <a:t>Suraj </a:t>
            </a:r>
            <a:r>
              <a:rPr lang="en-US" sz="1000" b="1" i="1" u="none" strike="noStrike" dirty="0" err="1">
                <a:solidFill>
                  <a:srgbClr val="000000"/>
                </a:solidFill>
                <a:effectLst/>
                <a:latin typeface="Arial" panose="020B0604020202020204" pitchFamily="34" charset="0"/>
              </a:rPr>
              <a:t>Nammi</a:t>
            </a:r>
            <a:r>
              <a:rPr lang="en-US" sz="1000" b="1" i="1" u="none" strike="noStrike" dirty="0">
                <a:solidFill>
                  <a:srgbClr val="000000"/>
                </a:solidFill>
                <a:effectLst/>
                <a:latin typeface="Arial" panose="020B0604020202020204" pitchFamily="34" charset="0"/>
              </a:rPr>
              <a:t> </a:t>
            </a:r>
          </a:p>
          <a:p>
            <a:pPr algn="just" rtl="0">
              <a:spcBef>
                <a:spcPts val="0"/>
              </a:spcBef>
              <a:spcAft>
                <a:spcPts val="0"/>
              </a:spcAft>
            </a:pPr>
            <a:r>
              <a:rPr lang="en-US" sz="1000" b="1" i="1" u="none" strike="noStrike" dirty="0">
                <a:solidFill>
                  <a:srgbClr val="000000"/>
                </a:solidFill>
                <a:effectLst/>
                <a:latin typeface="Arial" panose="020B0604020202020204" pitchFamily="34" charset="0"/>
              </a:rPr>
              <a:t>Masters in Computer Science </a:t>
            </a:r>
          </a:p>
          <a:p>
            <a:pPr algn="just" rtl="0">
              <a:spcBef>
                <a:spcPts val="0"/>
              </a:spcBef>
              <a:spcAft>
                <a:spcPts val="0"/>
              </a:spcAft>
            </a:pPr>
            <a:r>
              <a:rPr lang="en-US" sz="1000" b="1" i="1" u="none" strike="noStrike" dirty="0">
                <a:solidFill>
                  <a:srgbClr val="000000"/>
                </a:solidFill>
                <a:effectLst/>
                <a:latin typeface="Arial" panose="020B0604020202020204" pitchFamily="34" charset="0"/>
              </a:rPr>
              <a:t>Illinois Institute Of Technology  </a:t>
            </a:r>
            <a:endParaRPr lang="en-US" sz="1000" b="1" i="1" dirty="0">
              <a:latin typeface="Arial" panose="020B0604020202020204" pitchFamily="34" charset="0"/>
            </a:endParaRPr>
          </a:p>
          <a:p>
            <a:pPr algn="just" rtl="0">
              <a:spcBef>
                <a:spcPts val="0"/>
              </a:spcBef>
              <a:spcAft>
                <a:spcPts val="0"/>
              </a:spcAft>
            </a:pPr>
            <a:r>
              <a:rPr lang="en-US" sz="1000" b="1" i="1" u="none" strike="noStrike" dirty="0">
                <a:solidFill>
                  <a:srgbClr val="000000"/>
                </a:solidFill>
                <a:effectLst/>
                <a:latin typeface="Arial" panose="020B0604020202020204" pitchFamily="34" charset="0"/>
              </a:rPr>
              <a:t>Chicago, USA </a:t>
            </a:r>
          </a:p>
          <a:p>
            <a:pPr algn="just" rtl="0">
              <a:spcBef>
                <a:spcPts val="0"/>
              </a:spcBef>
              <a:spcAft>
                <a:spcPts val="0"/>
              </a:spcAft>
            </a:pPr>
            <a:r>
              <a:rPr lang="en-US" sz="1000" b="1" i="1" u="sng" dirty="0">
                <a:solidFill>
                  <a:srgbClr val="0097A7"/>
                </a:solidFill>
                <a:latin typeface="Arial" panose="020B0604020202020204" pitchFamily="34" charset="0"/>
                <a:hlinkClick r:id="rId3"/>
              </a:rPr>
              <a:t>snammi</a:t>
            </a:r>
            <a:r>
              <a:rPr lang="en-US" sz="1000" b="1" i="1" u="sng" strike="noStrike" dirty="0">
                <a:solidFill>
                  <a:srgbClr val="0097A7"/>
                </a:solidFill>
                <a:effectLst/>
                <a:latin typeface="Arial" panose="020B0604020202020204" pitchFamily="34" charset="0"/>
                <a:hlinkClick r:id="rId3"/>
              </a:rPr>
              <a:t>@hawk.iit.edu</a:t>
            </a:r>
            <a:r>
              <a:rPr lang="en-US" sz="1000" b="1" i="1" u="none" strike="noStrike" dirty="0">
                <a:solidFill>
                  <a:srgbClr val="000000"/>
                </a:solidFill>
                <a:effectLst/>
                <a:latin typeface="Arial" panose="020B0604020202020204" pitchFamily="34" charset="0"/>
                <a:hlinkClick r:id="rId3"/>
              </a:rPr>
              <a:t> </a:t>
            </a:r>
            <a:endParaRPr lang="en-US" sz="1000" b="1" i="1" dirty="0"/>
          </a:p>
          <a:p>
            <a:pPr algn="just" rtl="0">
              <a:spcBef>
                <a:spcPts val="0"/>
              </a:spcBef>
              <a:spcAft>
                <a:spcPts val="0"/>
              </a:spcAft>
            </a:pPr>
            <a:endParaRPr lang="en-US" sz="10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309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018" b="1"/>
              <a:t>Lens for Schema Matching</a:t>
            </a:r>
            <a:endParaRPr sz="2018" b="1"/>
          </a:p>
          <a:p>
            <a:pPr marL="0" lvl="0" indent="0" algn="ctr" rtl="0">
              <a:spcBef>
                <a:spcPts val="0"/>
              </a:spcBef>
              <a:spcAft>
                <a:spcPts val="0"/>
              </a:spcAft>
              <a:buClr>
                <a:schemeClr val="dk1"/>
              </a:buClr>
              <a:buSzPts val="990"/>
              <a:buFont typeface="Arial"/>
              <a:buNone/>
            </a:pPr>
            <a:endParaRPr sz="1800" b="1"/>
          </a:p>
        </p:txBody>
      </p:sp>
      <p:sp>
        <p:nvSpPr>
          <p:cNvPr id="114" name="Google Shape;114;p22"/>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sz="1400">
                <a:solidFill>
                  <a:schemeClr val="dk1"/>
                </a:solidFill>
              </a:rPr>
              <a:t>CREATE LENS MatchedRatings2 AS </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SELECT * FROM Ratings2</a:t>
            </a:r>
            <a:endParaRPr sz="1400">
              <a:solidFill>
                <a:schemeClr val="dk1"/>
              </a:solidFill>
            </a:endParaRPr>
          </a:p>
          <a:p>
            <a:pPr marL="0" lvl="0" indent="0" algn="l" rtl="0">
              <a:spcBef>
                <a:spcPts val="0"/>
              </a:spcBef>
              <a:spcAft>
                <a:spcPts val="0"/>
              </a:spcAft>
              <a:buNone/>
            </a:pPr>
            <a:r>
              <a:rPr lang="en" sz="1400">
                <a:solidFill>
                  <a:schemeClr val="dk1"/>
                </a:solidFill>
              </a:rPr>
              <a:t>USING </a:t>
            </a:r>
            <a:r>
              <a:rPr lang="en" sz="1400" b="1">
                <a:solidFill>
                  <a:schemeClr val="dk1"/>
                </a:solidFill>
              </a:rPr>
              <a:t>SCHEMA_MATCHING</a:t>
            </a:r>
            <a:r>
              <a:rPr lang="en" sz="1400">
                <a:solidFill>
                  <a:schemeClr val="dk1"/>
                </a:solidFill>
              </a:rPr>
              <a:t>( pid string,</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 ..., rating float,</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review_ct float, NO LIMIT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r>
              <a:rPr lang="en" sz="1400">
                <a:solidFill>
                  <a:schemeClr val="dk1"/>
                </a:solidFill>
              </a:rPr>
              <a:t>CREATE VIEW AllRatings AS </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SELECT * FROM MatchedRatings2</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UNION SELECT * FROM Ratings1;</a:t>
            </a:r>
            <a:endParaRPr sz="1900"/>
          </a:p>
        </p:txBody>
      </p:sp>
      <p:pic>
        <p:nvPicPr>
          <p:cNvPr id="115" name="Google Shape;115;p22"/>
          <p:cNvPicPr preferRelativeResize="0"/>
          <p:nvPr/>
        </p:nvPicPr>
        <p:blipFill>
          <a:blip r:embed="rId3">
            <a:alphaModFix/>
          </a:blip>
          <a:stretch>
            <a:fillRect/>
          </a:stretch>
        </p:blipFill>
        <p:spPr>
          <a:xfrm>
            <a:off x="4086475" y="974763"/>
            <a:ext cx="4838700" cy="1385588"/>
          </a:xfrm>
          <a:prstGeom prst="rect">
            <a:avLst/>
          </a:prstGeom>
          <a:noFill/>
          <a:ln>
            <a:noFill/>
          </a:ln>
        </p:spPr>
      </p:pic>
      <p:pic>
        <p:nvPicPr>
          <p:cNvPr id="116" name="Google Shape;116;p22"/>
          <p:cNvPicPr preferRelativeResize="0"/>
          <p:nvPr/>
        </p:nvPicPr>
        <p:blipFill>
          <a:blip r:embed="rId4">
            <a:alphaModFix/>
          </a:blip>
          <a:stretch>
            <a:fillRect/>
          </a:stretch>
        </p:blipFill>
        <p:spPr>
          <a:xfrm>
            <a:off x="4086475" y="2453363"/>
            <a:ext cx="4838700" cy="2600325"/>
          </a:xfrm>
          <a:prstGeom prst="rect">
            <a:avLst/>
          </a:prstGeom>
          <a:noFill/>
          <a:ln>
            <a:noFill/>
          </a:ln>
        </p:spPr>
      </p:pic>
      <p:pic>
        <p:nvPicPr>
          <p:cNvPr id="117" name="Google Shape;117;p22"/>
          <p:cNvPicPr preferRelativeResize="0"/>
          <p:nvPr/>
        </p:nvPicPr>
        <p:blipFill>
          <a:blip r:embed="rId5">
            <a:alphaModFix/>
          </a:blip>
          <a:stretch>
            <a:fillRect/>
          </a:stretch>
        </p:blipFill>
        <p:spPr>
          <a:xfrm>
            <a:off x="0" y="948413"/>
            <a:ext cx="4000500" cy="143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b="1"/>
              <a:t>LENS for Archival</a:t>
            </a:r>
            <a:endParaRPr sz="2000" b="1"/>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en" sz="1400">
                <a:solidFill>
                  <a:schemeClr val="dk1"/>
                </a:solidFill>
              </a:rPr>
              <a:t>An archival lens captures the potential for errors arising from OLAP queries being posed over stale data like queries run in between periodic OLTP to OLAP bulk data copies.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 lens takes a list of pairs where (T,R) Where R is a reference to a relation in an OLTP database, and T is the period with which R is locally archived.</a:t>
            </a:r>
            <a:endParaRPr sz="1400">
              <a:solidFill>
                <a:schemeClr val="dk1"/>
              </a:solidFill>
            </a:endParaRPr>
          </a:p>
          <a:p>
            <a:pPr marL="0" lvl="0" indent="0" algn="l" rtl="0">
              <a:spcBef>
                <a:spcPts val="1200"/>
              </a:spcBef>
              <a:spcAft>
                <a:spcPts val="0"/>
              </a:spcAft>
              <a:buNone/>
            </a:pPr>
            <a:r>
              <a:rPr lang="en" sz="1400" u="sng">
                <a:solidFill>
                  <a:schemeClr val="dk1"/>
                </a:solidFill>
              </a:rPr>
              <a:t>Sample Query to create Archival  LENS</a:t>
            </a:r>
            <a:endParaRPr sz="1400" u="sng">
              <a:solidFill>
                <a:schemeClr val="dk1"/>
              </a:solidFill>
            </a:endParaRPr>
          </a:p>
          <a:p>
            <a:pPr marL="0" lvl="0" indent="0" algn="l" rtl="0">
              <a:spcBef>
                <a:spcPts val="1200"/>
              </a:spcBef>
              <a:spcAft>
                <a:spcPts val="0"/>
              </a:spcAft>
              <a:buNone/>
            </a:pPr>
            <a:r>
              <a:rPr lang="en" sz="1400">
                <a:solidFill>
                  <a:schemeClr val="dk1"/>
                </a:solidFill>
              </a:rPr>
              <a:t>CREATE LENS MatchedRatings2 AS SELECT * FROM Ratings2</a:t>
            </a:r>
            <a:endParaRPr sz="1400">
              <a:solidFill>
                <a:schemeClr val="dk1"/>
              </a:solidFill>
            </a:endParaRPr>
          </a:p>
          <a:p>
            <a:pPr marL="0" lvl="0" indent="0" algn="l" rtl="0">
              <a:spcBef>
                <a:spcPts val="0"/>
              </a:spcBef>
              <a:spcAft>
                <a:spcPts val="0"/>
              </a:spcAft>
              <a:buNone/>
            </a:pPr>
            <a:r>
              <a:rPr lang="en" sz="1400">
                <a:solidFill>
                  <a:schemeClr val="dk1"/>
                </a:solidFill>
              </a:rPr>
              <a:t>USING </a:t>
            </a:r>
            <a:r>
              <a:rPr lang="en" sz="1400" b="1">
                <a:solidFill>
                  <a:schemeClr val="dk1"/>
                </a:solidFill>
              </a:rPr>
              <a:t>USING ARCHIVAL</a:t>
            </a:r>
            <a:r>
              <a:rPr lang="en" sz="1400">
                <a:solidFill>
                  <a:schemeClr val="dk1"/>
                </a:solidFill>
              </a:rPr>
              <a:t>((T1,R1), …(Tm;Rm))</a:t>
            </a:r>
            <a:endParaRPr sz="1400">
              <a:solidFill>
                <a:schemeClr val="dk1"/>
              </a:solidFill>
            </a:endParaRPr>
          </a:p>
          <a:p>
            <a:pPr marL="0" lvl="0" indent="0" algn="l" rtl="0">
              <a:spcBef>
                <a:spcPts val="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This lens probabilistically discards rows from its output that are no-longer valid according to the lens</a:t>
            </a:r>
            <a:endParaRPr sz="1400">
              <a:solidFill>
                <a:schemeClr val="dk1"/>
              </a:solidFill>
            </a:endParaRPr>
          </a:p>
          <a:p>
            <a:pPr marL="457200" lvl="0" indent="0" algn="l" rtl="0">
              <a:spcBef>
                <a:spcPts val="1200"/>
              </a:spcBef>
              <a:spcAft>
                <a:spcPts val="1200"/>
              </a:spcAft>
              <a:buNone/>
            </a:pP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1600"/>
              </a:spcBef>
              <a:spcAft>
                <a:spcPts val="1600"/>
              </a:spcAft>
              <a:buClr>
                <a:schemeClr val="dk1"/>
              </a:buClr>
              <a:buSzPts val="1100"/>
              <a:buFont typeface="Arial"/>
              <a:buNone/>
            </a:pPr>
            <a:r>
              <a:rPr lang="en" sz="2000" b="1"/>
              <a:t>ANALYSIS </a:t>
            </a:r>
            <a:endParaRPr sz="2000"/>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600"/>
              </a:spcBef>
              <a:spcAft>
                <a:spcPts val="0"/>
              </a:spcAft>
              <a:buClr>
                <a:srgbClr val="000000"/>
              </a:buClr>
              <a:buSzPts val="275"/>
              <a:buFont typeface="Arial"/>
              <a:buNone/>
            </a:pPr>
            <a:r>
              <a:rPr lang="en" sz="5710">
                <a:solidFill>
                  <a:schemeClr val="dk1"/>
                </a:solidFill>
              </a:rPr>
              <a:t>U</a:t>
            </a:r>
            <a:r>
              <a:rPr lang="en" sz="5710">
                <a:solidFill>
                  <a:schemeClr val="dk1"/>
                </a:solidFill>
                <a:highlight>
                  <a:srgbClr val="FFFFFF"/>
                </a:highlight>
              </a:rPr>
              <a:t>sing virtual views, queries over lens outputs are rewritten into the normal form F(Q(D)), and Q(D) is evaluated by the database.</a:t>
            </a:r>
            <a:endParaRPr sz="5710">
              <a:solidFill>
                <a:schemeClr val="dk1"/>
              </a:solidFill>
              <a:highlight>
                <a:srgbClr val="FFFFFF"/>
              </a:highlight>
            </a:endParaRPr>
          </a:p>
          <a:p>
            <a:pPr marL="0" lvl="0" indent="0" algn="just" rtl="0">
              <a:spcBef>
                <a:spcPts val="1600"/>
              </a:spcBef>
              <a:spcAft>
                <a:spcPts val="0"/>
              </a:spcAft>
              <a:buClr>
                <a:schemeClr val="dk1"/>
              </a:buClr>
              <a:buSzPts val="275"/>
              <a:buFont typeface="Arial"/>
              <a:buNone/>
            </a:pPr>
            <a:r>
              <a:rPr lang="en" sz="5710">
                <a:solidFill>
                  <a:schemeClr val="dk1"/>
                </a:solidFill>
                <a:highlight>
                  <a:srgbClr val="FFFFFF"/>
                </a:highlight>
              </a:rPr>
              <a:t>a Virtual C-Table is consumed through one of two summary relations: </a:t>
            </a:r>
            <a:endParaRPr sz="5710">
              <a:solidFill>
                <a:schemeClr val="dk1"/>
              </a:solidFill>
              <a:highlight>
                <a:srgbClr val="FFFFFF"/>
              </a:highlight>
            </a:endParaRPr>
          </a:p>
          <a:p>
            <a:pPr marL="0" lvl="0" indent="0" algn="just" rtl="0">
              <a:spcBef>
                <a:spcPts val="1200"/>
              </a:spcBef>
              <a:spcAft>
                <a:spcPts val="0"/>
              </a:spcAft>
              <a:buClr>
                <a:schemeClr val="dk1"/>
              </a:buClr>
              <a:buSzPts val="275"/>
              <a:buFont typeface="Arial"/>
              <a:buNone/>
            </a:pPr>
            <a:r>
              <a:rPr lang="en" sz="5710">
                <a:solidFill>
                  <a:schemeClr val="dk1"/>
                </a:solidFill>
                <a:highlight>
                  <a:srgbClr val="FFFFFF"/>
                </a:highlight>
              </a:rPr>
              <a:t>1. A deterministic relation Rdet, and </a:t>
            </a:r>
            <a:endParaRPr sz="5710">
              <a:solidFill>
                <a:schemeClr val="dk1"/>
              </a:solidFill>
              <a:highlight>
                <a:srgbClr val="FFFFFF"/>
              </a:highlight>
            </a:endParaRPr>
          </a:p>
          <a:p>
            <a:pPr marL="0" lvl="0" indent="0" algn="just" rtl="0">
              <a:spcBef>
                <a:spcPts val="1200"/>
              </a:spcBef>
              <a:spcAft>
                <a:spcPts val="0"/>
              </a:spcAft>
              <a:buClr>
                <a:schemeClr val="dk1"/>
              </a:buClr>
              <a:buSzPts val="275"/>
              <a:buFont typeface="Arial"/>
              <a:buNone/>
            </a:pPr>
            <a:r>
              <a:rPr lang="en" sz="5710">
                <a:solidFill>
                  <a:schemeClr val="dk1"/>
                </a:solidFill>
                <a:highlight>
                  <a:srgbClr val="FFFFFF"/>
                </a:highlight>
              </a:rPr>
              <a:t>2. best-guess relation Rguess</a:t>
            </a:r>
            <a:endParaRPr sz="5710">
              <a:solidFill>
                <a:schemeClr val="dk1"/>
              </a:solidFill>
              <a:highlight>
                <a:srgbClr val="FFFFFF"/>
              </a:highlight>
            </a:endParaRPr>
          </a:p>
          <a:p>
            <a:pPr marL="0" lvl="0" indent="0" algn="just" rtl="0">
              <a:spcBef>
                <a:spcPts val="1200"/>
              </a:spcBef>
              <a:spcAft>
                <a:spcPts val="0"/>
              </a:spcAft>
              <a:buClr>
                <a:schemeClr val="dk1"/>
              </a:buClr>
              <a:buSzPts val="275"/>
              <a:buFont typeface="Arial"/>
              <a:buNone/>
            </a:pPr>
            <a:endParaRPr sz="5710">
              <a:solidFill>
                <a:schemeClr val="dk1"/>
              </a:solidFill>
              <a:highlight>
                <a:srgbClr val="FFFFFF"/>
              </a:highlight>
            </a:endParaRPr>
          </a:p>
          <a:p>
            <a:pPr marL="0" lvl="0" indent="0" algn="just" rtl="0">
              <a:spcBef>
                <a:spcPts val="1200"/>
              </a:spcBef>
              <a:spcAft>
                <a:spcPts val="0"/>
              </a:spcAft>
              <a:buClr>
                <a:schemeClr val="dk1"/>
              </a:buClr>
              <a:buSzPts val="275"/>
              <a:buFont typeface="Arial"/>
              <a:buNone/>
            </a:pPr>
            <a:r>
              <a:rPr lang="en" sz="5710">
                <a:solidFill>
                  <a:schemeClr val="dk1"/>
                </a:solidFill>
                <a:highlight>
                  <a:srgbClr val="FFFFFF"/>
                </a:highlight>
              </a:rPr>
              <a:t>The deterministic relation Rdet determines certain answers using the virtual C-Table and  </a:t>
            </a:r>
            <a:endParaRPr sz="5710">
              <a:solidFill>
                <a:schemeClr val="dk1"/>
              </a:solidFill>
              <a:highlight>
                <a:srgbClr val="FFFFFF"/>
              </a:highlight>
            </a:endParaRPr>
          </a:p>
          <a:p>
            <a:pPr marL="0" lvl="0" indent="0" algn="just" rtl="0">
              <a:spcBef>
                <a:spcPts val="1200"/>
              </a:spcBef>
              <a:spcAft>
                <a:spcPts val="0"/>
              </a:spcAft>
              <a:buClr>
                <a:schemeClr val="dk1"/>
              </a:buClr>
              <a:buSzPts val="275"/>
              <a:buFont typeface="Arial"/>
              <a:buNone/>
            </a:pPr>
            <a:r>
              <a:rPr lang="en" sz="5710">
                <a:solidFill>
                  <a:schemeClr val="dk1"/>
                </a:solidFill>
                <a:highlight>
                  <a:srgbClr val="FFFFFF"/>
                </a:highlight>
              </a:rPr>
              <a:t>and , Best-guess relation Rguess provides the best approximation of the value and all the non deterministic values are annotated. </a:t>
            </a:r>
            <a:endParaRPr sz="5710">
              <a:solidFill>
                <a:schemeClr val="dk1"/>
              </a:solidFill>
            </a:endParaRPr>
          </a:p>
          <a:p>
            <a:pPr marL="0" lvl="0" indent="0" algn="just" rtl="0">
              <a:spcBef>
                <a:spcPts val="1200"/>
              </a:spcBef>
              <a:spcAft>
                <a:spcPts val="0"/>
              </a:spcAft>
              <a:buClr>
                <a:schemeClr val="dk1"/>
              </a:buClr>
              <a:buSzPct val="78571"/>
              <a:buFont typeface="Arial"/>
              <a:buNone/>
            </a:pPr>
            <a:endParaRPr sz="1400">
              <a:solidFill>
                <a:schemeClr val="dk1"/>
              </a:solidFill>
            </a:endParaRPr>
          </a:p>
          <a:p>
            <a:pPr marL="0" lvl="0" indent="0" algn="just" rtl="0">
              <a:spcBef>
                <a:spcPts val="1200"/>
              </a:spcBef>
              <a:spcAft>
                <a:spcPts val="0"/>
              </a:spcAft>
              <a:buClr>
                <a:schemeClr val="dk1"/>
              </a:buClr>
              <a:buSzPct val="78571"/>
              <a:buFont typeface="Arial"/>
              <a:buNone/>
            </a:pP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body" idx="1"/>
          </p:nvPr>
        </p:nvSpPr>
        <p:spPr>
          <a:xfrm>
            <a:off x="217700" y="1727100"/>
            <a:ext cx="8520600" cy="3416400"/>
          </a:xfrm>
          <a:prstGeom prst="rect">
            <a:avLst/>
          </a:prstGeom>
        </p:spPr>
        <p:txBody>
          <a:bodyPr spcFirstLastPara="1" wrap="square" lIns="91425" tIns="91425" rIns="91425" bIns="91425" anchor="t" anchorCtr="0">
            <a:normAutofit/>
          </a:bodyPr>
          <a:lstStyle/>
          <a:p>
            <a:pPr marL="0" lvl="0" indent="0" algn="l" rtl="0">
              <a:lnSpc>
                <a:spcPct val="130000"/>
              </a:lnSpc>
              <a:spcBef>
                <a:spcPts val="1000"/>
              </a:spcBef>
              <a:spcAft>
                <a:spcPts val="0"/>
              </a:spcAft>
              <a:buClr>
                <a:schemeClr val="dk1"/>
              </a:buClr>
              <a:buSzPts val="1100"/>
              <a:buFont typeface="Arial"/>
              <a:buNone/>
            </a:pPr>
            <a:r>
              <a:rPr lang="en" sz="1400">
                <a:solidFill>
                  <a:schemeClr val="dk1"/>
                </a:solidFill>
                <a:highlight>
                  <a:srgbClr val="FFFFFF"/>
                </a:highlight>
              </a:rPr>
              <a:t>From the PC-Table's probability measure P(v), we get the binomial distribution P(t.</a:t>
            </a:r>
            <a:r>
              <a:rPr lang="en" sz="1400" i="1">
                <a:solidFill>
                  <a:schemeClr val="dk1"/>
                </a:solidFill>
                <a:highlight>
                  <a:srgbClr val="FFFFFF"/>
                </a:highlight>
              </a:rPr>
              <a:t>Φ</a:t>
            </a:r>
            <a:r>
              <a:rPr lang="en" sz="1400">
                <a:solidFill>
                  <a:schemeClr val="dk1"/>
                </a:solidFill>
                <a:highlight>
                  <a:srgbClr val="FFFFFF"/>
                </a:highlight>
              </a:rPr>
              <a:t> [v]), often called the </a:t>
            </a:r>
            <a:r>
              <a:rPr lang="en" sz="1400" u="sng">
                <a:solidFill>
                  <a:schemeClr val="dk1"/>
                </a:solidFill>
                <a:highlight>
                  <a:srgbClr val="FFFFFF"/>
                </a:highlight>
              </a:rPr>
              <a:t>confidence </a:t>
            </a:r>
            <a:r>
              <a:rPr lang="en" sz="1400">
                <a:solidFill>
                  <a:schemeClr val="dk1"/>
                </a:solidFill>
                <a:highlight>
                  <a:srgbClr val="FFFFFF"/>
                </a:highlight>
              </a:rPr>
              <a:t>of t. It is natural to use Shannon entropy as a metric to quantify the quality of the query result.</a:t>
            </a:r>
            <a:endParaRPr sz="1400">
              <a:solidFill>
                <a:schemeClr val="dk1"/>
              </a:solidFill>
              <a:highlight>
                <a:srgbClr val="FFFFFF"/>
              </a:highlight>
            </a:endParaRPr>
          </a:p>
          <a:p>
            <a:pPr marL="0" lvl="0" indent="0" algn="l" rtl="0">
              <a:lnSpc>
                <a:spcPct val="130000"/>
              </a:lnSpc>
              <a:spcBef>
                <a:spcPts val="1200"/>
              </a:spcBef>
              <a:spcAft>
                <a:spcPts val="0"/>
              </a:spcAft>
              <a:buNone/>
            </a:pPr>
            <a:r>
              <a:rPr lang="en" sz="1400" u="sng">
                <a:solidFill>
                  <a:schemeClr val="dk1"/>
                </a:solidFill>
                <a:highlight>
                  <a:srgbClr val="FFFFFF"/>
                </a:highlight>
              </a:rPr>
              <a:t>We use entropy to measure how uncertain the best effort result is. </a:t>
            </a:r>
            <a:endParaRPr sz="1400" u="sng">
              <a:solidFill>
                <a:schemeClr val="dk1"/>
              </a:solidFill>
              <a:highlight>
                <a:srgbClr val="FFFFFF"/>
              </a:highlight>
            </a:endParaRPr>
          </a:p>
          <a:p>
            <a:pPr marL="0" lvl="0" indent="0" algn="l" rtl="0">
              <a:lnSpc>
                <a:spcPct val="130000"/>
              </a:lnSpc>
              <a:spcBef>
                <a:spcPts val="1200"/>
              </a:spcBef>
              <a:spcAft>
                <a:spcPts val="0"/>
              </a:spcAft>
              <a:buClr>
                <a:schemeClr val="dk1"/>
              </a:buClr>
              <a:buSzPts val="1100"/>
              <a:buFont typeface="Arial"/>
              <a:buNone/>
            </a:pPr>
            <a:r>
              <a:rPr lang="en" sz="1400">
                <a:solidFill>
                  <a:schemeClr val="dk1"/>
                </a:solidFill>
                <a:highlight>
                  <a:srgbClr val="FFFFFF"/>
                </a:highlight>
              </a:rPr>
              <a:t>We define the entropy of a tuple in terms of its confidence p</a:t>
            </a:r>
            <a:r>
              <a:rPr lang="en" sz="1400" baseline="-25000">
                <a:solidFill>
                  <a:schemeClr val="dk1"/>
                </a:solidFill>
                <a:highlight>
                  <a:srgbClr val="FFFFFF"/>
                </a:highlight>
              </a:rPr>
              <a:t>t</a:t>
            </a:r>
            <a:r>
              <a:rPr lang="en" sz="1400">
                <a:solidFill>
                  <a:schemeClr val="dk1"/>
                </a:solidFill>
                <a:highlight>
                  <a:srgbClr val="FFFFFF"/>
                </a:highlight>
              </a:rPr>
              <a:t> = P(t.</a:t>
            </a:r>
            <a:r>
              <a:rPr lang="en" sz="1400" i="1">
                <a:solidFill>
                  <a:schemeClr val="dk1"/>
                </a:solidFill>
                <a:highlight>
                  <a:srgbClr val="FFFFFF"/>
                </a:highlight>
              </a:rPr>
              <a:t>Φ</a:t>
            </a:r>
            <a:r>
              <a:rPr lang="en" sz="1400">
                <a:solidFill>
                  <a:schemeClr val="dk1"/>
                </a:solidFill>
                <a:highlight>
                  <a:srgbClr val="FFFFFF"/>
                </a:highlight>
              </a:rPr>
              <a:t> [v]) as:</a:t>
            </a:r>
            <a:endParaRPr sz="1400">
              <a:solidFill>
                <a:schemeClr val="dk1"/>
              </a:solidFill>
              <a:highlight>
                <a:srgbClr val="FFFFFF"/>
              </a:highlight>
            </a:endParaRPr>
          </a:p>
          <a:p>
            <a:pPr marL="0" lvl="0" indent="0" algn="ctr" rtl="0">
              <a:lnSpc>
                <a:spcPct val="130000"/>
              </a:lnSpc>
              <a:spcBef>
                <a:spcPts val="1200"/>
              </a:spcBef>
              <a:spcAft>
                <a:spcPts val="0"/>
              </a:spcAft>
              <a:buClr>
                <a:schemeClr val="dk1"/>
              </a:buClr>
              <a:buSzPts val="1100"/>
              <a:buFont typeface="Arial"/>
              <a:buNone/>
            </a:pPr>
            <a:r>
              <a:rPr lang="en" sz="1400" b="1">
                <a:solidFill>
                  <a:schemeClr val="dk1"/>
                </a:solidFill>
                <a:highlight>
                  <a:srgbClr val="FFFFFF"/>
                </a:highlight>
              </a:rPr>
              <a:t>entropy(t) = -(p</a:t>
            </a:r>
            <a:r>
              <a:rPr lang="en" sz="1400" b="1" baseline="-25000">
                <a:solidFill>
                  <a:schemeClr val="dk1"/>
                </a:solidFill>
                <a:highlight>
                  <a:srgbClr val="FFFFFF"/>
                </a:highlight>
              </a:rPr>
              <a:t>t</a:t>
            </a:r>
            <a:r>
              <a:rPr lang="en" sz="1400" b="1">
                <a:solidFill>
                  <a:schemeClr val="dk1"/>
                </a:solidFill>
                <a:highlight>
                  <a:srgbClr val="FFFFFF"/>
                </a:highlight>
              </a:rPr>
              <a:t>.log</a:t>
            </a:r>
            <a:r>
              <a:rPr lang="en" sz="1400" b="1" baseline="-25000">
                <a:solidFill>
                  <a:schemeClr val="dk1"/>
                </a:solidFill>
                <a:highlight>
                  <a:srgbClr val="FFFFFF"/>
                </a:highlight>
              </a:rPr>
              <a:t>2</a:t>
            </a:r>
            <a:r>
              <a:rPr lang="en" sz="1400" b="1">
                <a:solidFill>
                  <a:schemeClr val="dk1"/>
                </a:solidFill>
                <a:highlight>
                  <a:srgbClr val="FFFFFF"/>
                </a:highlight>
              </a:rPr>
              <a:t>(p</a:t>
            </a:r>
            <a:r>
              <a:rPr lang="en" sz="1400" b="1" baseline="-25000">
                <a:solidFill>
                  <a:schemeClr val="dk1"/>
                </a:solidFill>
                <a:highlight>
                  <a:srgbClr val="FFFFFF"/>
                </a:highlight>
              </a:rPr>
              <a:t>t</a:t>
            </a:r>
            <a:r>
              <a:rPr lang="en" sz="1400" b="1">
                <a:solidFill>
                  <a:schemeClr val="dk1"/>
                </a:solidFill>
                <a:highlight>
                  <a:srgbClr val="FFFFFF"/>
                </a:highlight>
              </a:rPr>
              <a:t>) + (1 - p</a:t>
            </a:r>
            <a:r>
              <a:rPr lang="en" sz="1400" b="1" baseline="-25000">
                <a:solidFill>
                  <a:schemeClr val="dk1"/>
                </a:solidFill>
                <a:highlight>
                  <a:srgbClr val="FFFFFF"/>
                </a:highlight>
              </a:rPr>
              <a:t>t</a:t>
            </a:r>
            <a:r>
              <a:rPr lang="en" sz="1400" b="1">
                <a:solidFill>
                  <a:schemeClr val="dk1"/>
                </a:solidFill>
                <a:highlight>
                  <a:srgbClr val="FFFFFF"/>
                </a:highlight>
              </a:rPr>
              <a:t>).log</a:t>
            </a:r>
            <a:r>
              <a:rPr lang="en" sz="1400" b="1" baseline="-25000">
                <a:solidFill>
                  <a:schemeClr val="dk1"/>
                </a:solidFill>
                <a:highlight>
                  <a:srgbClr val="FFFFFF"/>
                </a:highlight>
              </a:rPr>
              <a:t>2</a:t>
            </a:r>
            <a:r>
              <a:rPr lang="en" sz="1400" b="1">
                <a:solidFill>
                  <a:schemeClr val="dk1"/>
                </a:solidFill>
                <a:highlight>
                  <a:srgbClr val="FFFFFF"/>
                </a:highlight>
              </a:rPr>
              <a:t>(1 - p</a:t>
            </a:r>
            <a:r>
              <a:rPr lang="en" sz="1400" b="1" baseline="-25000">
                <a:solidFill>
                  <a:schemeClr val="dk1"/>
                </a:solidFill>
                <a:highlight>
                  <a:srgbClr val="FFFFFF"/>
                </a:highlight>
              </a:rPr>
              <a:t>t</a:t>
            </a:r>
            <a:r>
              <a:rPr lang="en" sz="1400" b="1">
                <a:solidFill>
                  <a:schemeClr val="dk1"/>
                </a:solidFill>
                <a:highlight>
                  <a:srgbClr val="FFFFFF"/>
                </a:highlight>
              </a:rPr>
              <a:t>) )</a:t>
            </a:r>
            <a:endParaRPr sz="1400" b="1">
              <a:solidFill>
                <a:schemeClr val="dk1"/>
              </a:solidFill>
              <a:highlight>
                <a:srgbClr val="FFFFFF"/>
              </a:highlight>
            </a:endParaRPr>
          </a:p>
          <a:p>
            <a:pPr marL="0" lvl="0" indent="0" algn="l" rtl="0">
              <a:lnSpc>
                <a:spcPct val="130000"/>
              </a:lnSpc>
              <a:spcBef>
                <a:spcPts val="1200"/>
              </a:spcBef>
              <a:spcAft>
                <a:spcPts val="0"/>
              </a:spcAft>
              <a:buClr>
                <a:schemeClr val="dk1"/>
              </a:buClr>
              <a:buSzPts val="1100"/>
              <a:buFont typeface="Arial"/>
              <a:buNone/>
            </a:pPr>
            <a:r>
              <a:rPr lang="en" sz="1400" b="1">
                <a:solidFill>
                  <a:schemeClr val="dk1"/>
                </a:solidFill>
                <a:highlight>
                  <a:srgbClr val="FFFFFF"/>
                </a:highlight>
              </a:rPr>
              <a:t>Higher Entropy makes the low information gain and vice versa. So, for a perfect value approximation, the information gain (IG) of the decision tree algorithm should be high. </a:t>
            </a:r>
            <a:endParaRPr sz="1400" b="1">
              <a:solidFill>
                <a:schemeClr val="dk1"/>
              </a:solidFill>
              <a:highlight>
                <a:srgbClr val="FFFFFF"/>
              </a:highlight>
            </a:endParaRPr>
          </a:p>
        </p:txBody>
      </p:sp>
      <p:pic>
        <p:nvPicPr>
          <p:cNvPr id="135" name="Google Shape;135;p25"/>
          <p:cNvPicPr preferRelativeResize="0"/>
          <p:nvPr/>
        </p:nvPicPr>
        <p:blipFill>
          <a:blip r:embed="rId3">
            <a:alphaModFix/>
          </a:blip>
          <a:stretch>
            <a:fillRect/>
          </a:stretch>
        </p:blipFill>
        <p:spPr>
          <a:xfrm>
            <a:off x="1981200" y="103338"/>
            <a:ext cx="5181600" cy="1552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1600"/>
              </a:spcBef>
              <a:spcAft>
                <a:spcPts val="1600"/>
              </a:spcAft>
              <a:buClr>
                <a:schemeClr val="dk1"/>
              </a:buClr>
              <a:buSzPts val="1100"/>
              <a:buFont typeface="Arial"/>
              <a:buNone/>
            </a:pPr>
            <a:r>
              <a:rPr lang="en" sz="2000" b="1"/>
              <a:t>EXPERIMENTS</a:t>
            </a:r>
            <a:endParaRPr sz="2000"/>
          </a:p>
        </p:txBody>
      </p:sp>
      <p:sp>
        <p:nvSpPr>
          <p:cNvPr id="141" name="Google Shape;141;p26"/>
          <p:cNvSpPr txBox="1">
            <a:spLocks noGrp="1"/>
          </p:cNvSpPr>
          <p:nvPr>
            <p:ph type="body" idx="1"/>
          </p:nvPr>
        </p:nvSpPr>
        <p:spPr>
          <a:xfrm>
            <a:off x="311700" y="765800"/>
            <a:ext cx="8520600" cy="37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rPr>
              <a:t>Credit Data: </a:t>
            </a:r>
            <a:endParaRPr sz="1400">
              <a:solidFill>
                <a:srgbClr val="000000"/>
              </a:solidFill>
            </a:endParaRPr>
          </a:p>
          <a:p>
            <a:pPr marL="457200" lvl="0" indent="-317500" algn="l" rtl="0">
              <a:spcBef>
                <a:spcPts val="1200"/>
              </a:spcBef>
              <a:spcAft>
                <a:spcPts val="0"/>
              </a:spcAft>
              <a:buClr>
                <a:srgbClr val="000000"/>
              </a:buClr>
              <a:buSzPts val="1400"/>
              <a:buChar char="●"/>
            </a:pPr>
            <a:r>
              <a:rPr lang="en" sz="1400">
                <a:solidFill>
                  <a:srgbClr val="000000"/>
                </a:solidFill>
              </a:rPr>
              <a:t>German and Japanese Credit Data-sets from the UCI data repository are used.</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Data-sets contain 1000 and 125 items, respectively, and have 20 and 8 attributes, respectively.</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45% values of the dataset are randomly replaced with NULL values and German Data is coerced into the schema of Japanese Dataset.</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With Minor Schema Matching tasks, there are two kinds of missing attributes:</a:t>
            </a:r>
            <a:endParaRPr sz="1400">
              <a:solidFill>
                <a:srgbClr val="000000"/>
              </a:solidFill>
            </a:endParaRPr>
          </a:p>
          <a:p>
            <a:pPr marL="914400" lvl="0" indent="-317500" algn="l" rtl="0">
              <a:spcBef>
                <a:spcPts val="0"/>
              </a:spcBef>
              <a:spcAft>
                <a:spcPts val="0"/>
              </a:spcAft>
              <a:buClr>
                <a:srgbClr val="000000"/>
              </a:buClr>
              <a:buSzPts val="1400"/>
              <a:buAutoNum type="arabicPeriod"/>
            </a:pPr>
            <a:r>
              <a:rPr lang="en" sz="1400">
                <a:solidFill>
                  <a:srgbClr val="000000"/>
                </a:solidFill>
              </a:rPr>
              <a:t>Attribute values which can be computed using other attribute values.</a:t>
            </a:r>
            <a:endParaRPr sz="1400">
              <a:solidFill>
                <a:srgbClr val="000000"/>
              </a:solidFill>
            </a:endParaRPr>
          </a:p>
          <a:p>
            <a:pPr marL="914400" lvl="0" indent="-317500" algn="l" rtl="0">
              <a:spcBef>
                <a:spcPts val="0"/>
              </a:spcBef>
              <a:spcAft>
                <a:spcPts val="0"/>
              </a:spcAft>
              <a:buClr>
                <a:srgbClr val="000000"/>
              </a:buClr>
              <a:buSzPts val="1400"/>
              <a:buAutoNum type="arabicPeriod"/>
            </a:pPr>
            <a:r>
              <a:rPr lang="en" sz="1400">
                <a:solidFill>
                  <a:srgbClr val="000000"/>
                </a:solidFill>
              </a:rPr>
              <a:t>Attributes which require personal information of the clients.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Low-risk customers are searched by implementing Schema Matching Lens and using the following classifier-constructed query:</a:t>
            </a:r>
            <a:endParaRPr sz="1400">
              <a:solidFill>
                <a:srgbClr val="000000"/>
              </a:solidFill>
            </a:endParaRPr>
          </a:p>
          <a:p>
            <a:pPr marL="0" lvl="0" indent="0" algn="l" rtl="0">
              <a:spcBef>
                <a:spcPts val="1200"/>
              </a:spcBef>
              <a:spcAft>
                <a:spcPts val="0"/>
              </a:spcAft>
              <a:buNone/>
            </a:pPr>
            <a:r>
              <a:rPr lang="en" sz="1400" b="1">
                <a:solidFill>
                  <a:srgbClr val="000000"/>
                </a:solidFill>
              </a:rPr>
              <a:t>SELECT * FROM PD WHERE </a:t>
            </a:r>
            <a:endParaRPr sz="1400" b="1">
              <a:solidFill>
                <a:srgbClr val="000000"/>
              </a:solidFill>
            </a:endParaRPr>
          </a:p>
          <a:p>
            <a:pPr marL="0" lvl="0" indent="0" algn="l" rtl="0">
              <a:spcBef>
                <a:spcPts val="0"/>
              </a:spcBef>
              <a:spcAft>
                <a:spcPts val="0"/>
              </a:spcAft>
              <a:buNone/>
            </a:pPr>
            <a:r>
              <a:rPr lang="en" sz="1400" b="1">
                <a:solidFill>
                  <a:srgbClr val="000000"/>
                </a:solidFill>
              </a:rPr>
              <a:t>(purchase_item &lt; 0.5 AND monthly_payment &gt;= 3.5 </a:t>
            </a:r>
            <a:endParaRPr sz="1400" b="1">
              <a:solidFill>
                <a:srgbClr val="000000"/>
              </a:solidFill>
            </a:endParaRPr>
          </a:p>
          <a:p>
            <a:pPr marL="0" lvl="0" indent="0" algn="l" rtl="0">
              <a:spcBef>
                <a:spcPts val="0"/>
              </a:spcBef>
              <a:spcAft>
                <a:spcPts val="0"/>
              </a:spcAft>
              <a:buNone/>
            </a:pPr>
            <a:r>
              <a:rPr lang="en" sz="1400" b="1">
                <a:solidFill>
                  <a:srgbClr val="000000"/>
                </a:solidFill>
              </a:rPr>
              <a:t>AND num_of_years_in_company in (2,3) ) </a:t>
            </a:r>
            <a:endParaRPr sz="1400" b="1">
              <a:solidFill>
                <a:srgbClr val="000000"/>
              </a:solidFill>
            </a:endParaRPr>
          </a:p>
          <a:p>
            <a:pPr marL="0" lvl="0" indent="0" algn="l" rtl="0">
              <a:spcBef>
                <a:spcPts val="0"/>
              </a:spcBef>
              <a:spcAft>
                <a:spcPts val="0"/>
              </a:spcAft>
              <a:buNone/>
            </a:pPr>
            <a:r>
              <a:rPr lang="en" sz="1400" b="1">
                <a:solidFill>
                  <a:srgbClr val="000000"/>
                </a:solidFill>
              </a:rPr>
              <a:t>OR (num_of_months &gt;= 6.5 AND married_gender &gt;= 2.5);</a:t>
            </a:r>
            <a:endParaRPr sz="1400" b="1">
              <a:solidFill>
                <a:srgbClr val="000000"/>
              </a:solidFill>
            </a:endParaRPr>
          </a:p>
          <a:p>
            <a:pPr marL="0" lvl="0" indent="0" algn="l" rtl="0">
              <a:spcBef>
                <a:spcPts val="0"/>
              </a:spcBef>
              <a:spcAft>
                <a:spcPts val="0"/>
              </a:spcAft>
              <a:buNone/>
            </a:pPr>
            <a:endParaRPr sz="900" i="1"/>
          </a:p>
          <a:p>
            <a:pPr marL="0" lvl="0" indent="0" algn="l" rtl="0">
              <a:spcBef>
                <a:spcPts val="1200"/>
              </a:spcBef>
              <a:spcAft>
                <a:spcPts val="1200"/>
              </a:spcAft>
              <a:buClr>
                <a:schemeClr val="dk1"/>
              </a:buClr>
              <a:buSzPts val="1100"/>
              <a:buFont typeface="Arial"/>
              <a:buNone/>
            </a:pPr>
            <a:r>
              <a:rPr lang="en" sz="900" i="1"/>
              <a:t>Dataset reference: M. Lichman. UCI machine learning repository. http://archive.ics.uci.edu/ml, 2013.</a:t>
            </a:r>
            <a:endParaRPr sz="1400"/>
          </a:p>
        </p:txBody>
      </p:sp>
      <p:pic>
        <p:nvPicPr>
          <p:cNvPr id="142" name="Google Shape;142;p26"/>
          <p:cNvPicPr preferRelativeResize="0"/>
          <p:nvPr/>
        </p:nvPicPr>
        <p:blipFill>
          <a:blip r:embed="rId3">
            <a:alphaModFix/>
          </a:blip>
          <a:stretch>
            <a:fillRect/>
          </a:stretch>
        </p:blipFill>
        <p:spPr>
          <a:xfrm>
            <a:off x="4797125" y="3184650"/>
            <a:ext cx="4346875" cy="163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 sz="2000" b="1"/>
              <a:t>EXPERIMENTS</a:t>
            </a:r>
            <a:endParaRPr sz="2000"/>
          </a:p>
        </p:txBody>
      </p:sp>
      <p:sp>
        <p:nvSpPr>
          <p:cNvPr id="148" name="Google Shape;148;p27"/>
          <p:cNvSpPr txBox="1">
            <a:spLocks noGrp="1"/>
          </p:cNvSpPr>
          <p:nvPr>
            <p:ph type="body" idx="1"/>
          </p:nvPr>
        </p:nvSpPr>
        <p:spPr>
          <a:xfrm>
            <a:off x="311700" y="1152475"/>
            <a:ext cx="8520600" cy="3893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b="1">
                <a:solidFill>
                  <a:srgbClr val="252525"/>
                </a:solidFill>
              </a:rPr>
              <a:t>Real Estate Data:</a:t>
            </a:r>
            <a:endParaRPr sz="1400" b="1">
              <a:solidFill>
                <a:srgbClr val="252525"/>
              </a:solidFill>
            </a:endParaRPr>
          </a:p>
          <a:p>
            <a:pPr marL="457200" lvl="0" indent="-317500" algn="l" rtl="0">
              <a:spcBef>
                <a:spcPts val="1200"/>
              </a:spcBef>
              <a:spcAft>
                <a:spcPts val="0"/>
              </a:spcAft>
              <a:buClr>
                <a:srgbClr val="252525"/>
              </a:buClr>
              <a:buSzPts val="1400"/>
              <a:buChar char="●"/>
            </a:pPr>
            <a:r>
              <a:rPr lang="en" sz="1400">
                <a:solidFill>
                  <a:srgbClr val="252525"/>
                </a:solidFill>
              </a:rPr>
              <a:t>The dataset is taken from five real estate websites which have a large number of datasets and small record count per dataset.</a:t>
            </a:r>
            <a:endParaRPr sz="1400">
              <a:solidFill>
                <a:srgbClr val="252525"/>
              </a:solidFill>
            </a:endParaRPr>
          </a:p>
          <a:p>
            <a:pPr marL="457200" lvl="0" indent="-317500" algn="l" rtl="0">
              <a:spcBef>
                <a:spcPts val="0"/>
              </a:spcBef>
              <a:spcAft>
                <a:spcPts val="0"/>
              </a:spcAft>
              <a:buClr>
                <a:srgbClr val="252525"/>
              </a:buClr>
              <a:buSzPts val="1400"/>
              <a:buChar char="●"/>
            </a:pPr>
            <a:r>
              <a:rPr lang="en" sz="1400">
                <a:solidFill>
                  <a:srgbClr val="252525"/>
                </a:solidFill>
              </a:rPr>
              <a:t>The data size is reduced by randomly sampling 20 items from each dataset.</a:t>
            </a:r>
            <a:endParaRPr sz="1400">
              <a:solidFill>
                <a:srgbClr val="252525"/>
              </a:solidFill>
            </a:endParaRPr>
          </a:p>
          <a:p>
            <a:pPr marL="457200" lvl="0" indent="-317500" algn="l" rtl="0">
              <a:spcBef>
                <a:spcPts val="0"/>
              </a:spcBef>
              <a:spcAft>
                <a:spcPts val="0"/>
              </a:spcAft>
              <a:buClr>
                <a:srgbClr val="252525"/>
              </a:buClr>
              <a:buSzPts val="1400"/>
              <a:buChar char="●"/>
            </a:pPr>
            <a:r>
              <a:rPr lang="en" sz="1400">
                <a:solidFill>
                  <a:srgbClr val="252525"/>
                </a:solidFill>
              </a:rPr>
              <a:t>45% of the data values are replaced by NULL values and all the source data is coerced into a globally selected target-schema.</a:t>
            </a:r>
            <a:endParaRPr sz="1400">
              <a:solidFill>
                <a:srgbClr val="252525"/>
              </a:solidFill>
            </a:endParaRPr>
          </a:p>
          <a:p>
            <a:pPr marL="457200" lvl="0" indent="-317500" algn="l" rtl="0">
              <a:spcBef>
                <a:spcPts val="0"/>
              </a:spcBef>
              <a:spcAft>
                <a:spcPts val="0"/>
              </a:spcAft>
              <a:buClr>
                <a:srgbClr val="252525"/>
              </a:buClr>
              <a:buSzPts val="1400"/>
              <a:buChar char="●"/>
            </a:pPr>
            <a:r>
              <a:rPr lang="en" sz="1400">
                <a:solidFill>
                  <a:srgbClr val="252525"/>
                </a:solidFill>
              </a:rPr>
              <a:t>An attempt to identify houses likely to have a price rating 3 out 4 point , where all curation tasks have a flat cost of 1 using the below query:</a:t>
            </a:r>
            <a:endParaRPr sz="1400">
              <a:solidFill>
                <a:srgbClr val="252525"/>
              </a:solidFill>
            </a:endParaRPr>
          </a:p>
          <a:p>
            <a:pPr marL="0" lvl="0" indent="0" algn="l" rtl="0">
              <a:spcBef>
                <a:spcPts val="1200"/>
              </a:spcBef>
              <a:spcAft>
                <a:spcPts val="0"/>
              </a:spcAft>
              <a:buNone/>
            </a:pPr>
            <a:r>
              <a:rPr lang="en" sz="1400" b="1">
                <a:solidFill>
                  <a:srgbClr val="000000"/>
                </a:solidFill>
              </a:rPr>
              <a:t>SELECT * FROM PD WHERE </a:t>
            </a:r>
            <a:endParaRPr sz="1400" b="1">
              <a:solidFill>
                <a:srgbClr val="000000"/>
              </a:solidFill>
            </a:endParaRPr>
          </a:p>
          <a:p>
            <a:pPr marL="0" lvl="0" indent="0" algn="l" rtl="0">
              <a:spcBef>
                <a:spcPts val="0"/>
              </a:spcBef>
              <a:spcAft>
                <a:spcPts val="0"/>
              </a:spcAft>
              <a:buNone/>
            </a:pPr>
            <a:r>
              <a:rPr lang="en" sz="1400" b="1">
                <a:solidFill>
                  <a:srgbClr val="000000"/>
                </a:solidFill>
              </a:rPr>
              <a:t>Baths &lt; 2.5 AND </a:t>
            </a:r>
            <a:endParaRPr sz="1400" b="1">
              <a:solidFill>
                <a:srgbClr val="000000"/>
              </a:solidFill>
            </a:endParaRPr>
          </a:p>
          <a:p>
            <a:pPr marL="0" lvl="0" indent="0" algn="l" rtl="0">
              <a:spcBef>
                <a:spcPts val="0"/>
              </a:spcBef>
              <a:spcAft>
                <a:spcPts val="0"/>
              </a:spcAft>
              <a:buNone/>
            </a:pPr>
            <a:r>
              <a:rPr lang="en" sz="1400" b="1">
                <a:solidFill>
                  <a:srgbClr val="000000"/>
                </a:solidFill>
              </a:rPr>
              <a:t>(Beds &gt;= 3.5 OR Garage &gt;= 2.5);</a:t>
            </a:r>
            <a:endParaRPr sz="1400" b="1">
              <a:solidFill>
                <a:srgbClr val="000000"/>
              </a:solidFill>
            </a:endParaRPr>
          </a:p>
          <a:p>
            <a:pPr marL="0" lvl="0" indent="0" algn="l" rtl="0">
              <a:spcBef>
                <a:spcPts val="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1200"/>
              </a:spcAft>
              <a:buNone/>
            </a:pPr>
            <a:r>
              <a:rPr lang="en" sz="900" b="1" i="1"/>
              <a:t>Dataset reference: Albert Bifet, Geoff Holmes, Richard Kirkby, and Bernhard Pfahringer. Moa: Massive online analysis. JMLR, 11:1601{1604, 2010.</a:t>
            </a:r>
            <a:endParaRPr sz="900" b="1" i="1"/>
          </a:p>
        </p:txBody>
      </p:sp>
      <p:pic>
        <p:nvPicPr>
          <p:cNvPr id="149" name="Google Shape;149;p27"/>
          <p:cNvPicPr preferRelativeResize="0"/>
          <p:nvPr/>
        </p:nvPicPr>
        <p:blipFill>
          <a:blip r:embed="rId3">
            <a:alphaModFix/>
          </a:blip>
          <a:stretch>
            <a:fillRect/>
          </a:stretch>
        </p:blipFill>
        <p:spPr>
          <a:xfrm>
            <a:off x="4501975" y="2952050"/>
            <a:ext cx="4572049" cy="17306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b="1"/>
              <a:t>CONCLUSION</a:t>
            </a:r>
            <a:endParaRPr sz="2000" b="1"/>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400">
                <a:solidFill>
                  <a:srgbClr val="000000"/>
                </a:solidFill>
              </a:rPr>
              <a:t>On-Demand ETL, which generalizes task-specific on-demand curation systems like Paygo, is introduced. On-Demand ETL permits the use of Lenses, which are composable non-deterministic data processing operators that create the illusion of completely cleansed relational data that can be searched using standard SQL. Lenses encode output using PC-Tables and may be deployed in traditional, deterministic database setups utilizing Virtual C-Tables. On-Demand ETL enables best-effort approximations about the contents of a PC-Table, evaluation of quality metrics throughout a PC-Table, and the CPI heuristic family for prioritizing curation activities. We've shown the viability and importance of On-Demand ETL, as well as the efficacy of CPI-based heuristics.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20" b="1"/>
              <a:t>REFERENCES</a:t>
            </a:r>
            <a:endParaRPr sz="2020" b="1"/>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lnSpc>
                <a:spcPct val="100000"/>
              </a:lnSpc>
              <a:spcBef>
                <a:spcPts val="1600"/>
              </a:spcBef>
              <a:spcAft>
                <a:spcPts val="0"/>
              </a:spcAft>
              <a:buClr>
                <a:schemeClr val="dk1"/>
              </a:buClr>
              <a:buSzPts val="1400"/>
              <a:buAutoNum type="arabicPeriod"/>
            </a:pPr>
            <a:r>
              <a:rPr lang="en" sz="1400">
                <a:solidFill>
                  <a:schemeClr val="dk1"/>
                </a:solidFill>
                <a:highlight>
                  <a:srgbClr val="FFFFFF"/>
                </a:highlight>
              </a:rPr>
              <a:t>Ying Yang, Niccolo Meneghetti, Ronny Fehling, Lenses: An On-Demand Approach to ETL.</a:t>
            </a:r>
            <a:endParaRPr sz="1400">
              <a:solidFill>
                <a:schemeClr val="dk1"/>
              </a:solidFill>
              <a:highlight>
                <a:srgbClr val="FFFFFF"/>
              </a:highlight>
            </a:endParaRPr>
          </a:p>
          <a:p>
            <a:pPr marL="457200" lvl="0" indent="-317500" algn="just" rtl="0">
              <a:lnSpc>
                <a:spcPct val="100000"/>
              </a:lnSpc>
              <a:spcBef>
                <a:spcPts val="0"/>
              </a:spcBef>
              <a:spcAft>
                <a:spcPts val="0"/>
              </a:spcAft>
              <a:buClr>
                <a:schemeClr val="dk1"/>
              </a:buClr>
              <a:buSzPts val="1400"/>
              <a:buAutoNum type="arabicPeriod"/>
            </a:pPr>
            <a:r>
              <a:rPr lang="en" sz="1400" u="sng">
                <a:solidFill>
                  <a:srgbClr val="1155CC"/>
                </a:solidFill>
                <a:hlinkClick r:id="rId3">
                  <a:extLst>
                    <a:ext uri="{A12FA001-AC4F-418D-AE19-62706E023703}">
                      <ahyp:hlinkClr xmlns:ahyp="http://schemas.microsoft.com/office/drawing/2018/hyperlinkcolor" val="tx"/>
                    </a:ext>
                  </a:extLst>
                </a:hlinkClick>
              </a:rPr>
              <a:t>https://papers.nips.cc/paper/2011/hash/303ed4c69846ab36c2904d3ba8573050-Abstract.html</a:t>
            </a:r>
            <a:endParaRPr sz="1400">
              <a:solidFill>
                <a:srgbClr val="B45F06"/>
              </a:solidFill>
            </a:endParaRPr>
          </a:p>
          <a:p>
            <a:pPr marL="457200" lvl="0" indent="-317500" algn="just" rtl="0">
              <a:lnSpc>
                <a:spcPct val="100000"/>
              </a:lnSpc>
              <a:spcBef>
                <a:spcPts val="0"/>
              </a:spcBef>
              <a:spcAft>
                <a:spcPts val="0"/>
              </a:spcAft>
              <a:buClr>
                <a:schemeClr val="dk1"/>
              </a:buClr>
              <a:buSzPts val="1400"/>
              <a:buAutoNum type="arabicPeriod"/>
            </a:pPr>
            <a:r>
              <a:rPr lang="en" sz="1400" u="sng">
                <a:solidFill>
                  <a:srgbClr val="1155CC"/>
                </a:solidFill>
                <a:hlinkClick r:id="rId4">
                  <a:extLst>
                    <a:ext uri="{A12FA001-AC4F-418D-AE19-62706E023703}">
                      <ahyp:hlinkClr xmlns:ahyp="http://schemas.microsoft.com/office/drawing/2018/hyperlinkcolor" val="tx"/>
                    </a:ext>
                  </a:extLst>
                </a:hlinkClick>
              </a:rPr>
              <a:t>https://www.javatpoint.com/machine-learning-naive-bayes-classifier</a:t>
            </a:r>
            <a:endParaRPr sz="1400">
              <a:solidFill>
                <a:srgbClr val="B45F06"/>
              </a:solidFill>
            </a:endParaRPr>
          </a:p>
          <a:p>
            <a:pPr marL="457200" lvl="0" indent="-317500" algn="just" rtl="0">
              <a:lnSpc>
                <a:spcPct val="100000"/>
              </a:lnSpc>
              <a:spcBef>
                <a:spcPts val="0"/>
              </a:spcBef>
              <a:spcAft>
                <a:spcPts val="0"/>
              </a:spcAft>
              <a:buClr>
                <a:schemeClr val="dk1"/>
              </a:buClr>
              <a:buSzPts val="1400"/>
              <a:buAutoNum type="arabicPeriod"/>
            </a:pPr>
            <a:r>
              <a:rPr lang="en" sz="1400" u="sng">
                <a:solidFill>
                  <a:srgbClr val="1155CC"/>
                </a:solidFill>
                <a:hlinkClick r:id="rId5">
                  <a:extLst>
                    <a:ext uri="{A12FA001-AC4F-418D-AE19-62706E023703}">
                      <ahyp:hlinkClr xmlns:ahyp="http://schemas.microsoft.com/office/drawing/2018/hyperlinkcolor" val="tx"/>
                    </a:ext>
                  </a:extLst>
                </a:hlinkClick>
              </a:rPr>
              <a:t>https://machinelearningmastery.com/classification-as-conditional-probability-and-the-naive-bayes-algorithm/</a:t>
            </a:r>
            <a:endParaRPr sz="1400">
              <a:solidFill>
                <a:srgbClr val="B45F06"/>
              </a:solidFill>
            </a:endParaRPr>
          </a:p>
          <a:p>
            <a:pPr marL="457200" lvl="0" indent="-317500" algn="just" rtl="0">
              <a:lnSpc>
                <a:spcPct val="100000"/>
              </a:lnSpc>
              <a:spcBef>
                <a:spcPts val="0"/>
              </a:spcBef>
              <a:spcAft>
                <a:spcPts val="0"/>
              </a:spcAft>
              <a:buClr>
                <a:schemeClr val="dk1"/>
              </a:buClr>
              <a:buSzPts val="1400"/>
              <a:buAutoNum type="arabicPeriod"/>
            </a:pPr>
            <a:r>
              <a:rPr lang="en" sz="1400" u="sng">
                <a:solidFill>
                  <a:srgbClr val="1155CC"/>
                </a:solidFill>
                <a:hlinkClick r:id="rId6">
                  <a:extLst>
                    <a:ext uri="{A12FA001-AC4F-418D-AE19-62706E023703}">
                      <ahyp:hlinkClr xmlns:ahyp="http://schemas.microsoft.com/office/drawing/2018/hyperlinkcolor" val="tx"/>
                    </a:ext>
                  </a:extLst>
                </a:hlinkClick>
              </a:rPr>
              <a:t>https://www.cuelogic.com/blog/the-levenshtein-algorithm</a:t>
            </a:r>
            <a:endParaRPr sz="1400">
              <a:solidFill>
                <a:srgbClr val="B45F06"/>
              </a:solidFill>
            </a:endParaRPr>
          </a:p>
          <a:p>
            <a:pPr marL="457200" lvl="0" indent="-317500" algn="just" rtl="0">
              <a:lnSpc>
                <a:spcPct val="100000"/>
              </a:lnSpc>
              <a:spcBef>
                <a:spcPts val="0"/>
              </a:spcBef>
              <a:spcAft>
                <a:spcPts val="0"/>
              </a:spcAft>
              <a:buClr>
                <a:schemeClr val="dk1"/>
              </a:buClr>
              <a:buSzPts val="1400"/>
              <a:buAutoNum type="arabicPeriod"/>
            </a:pPr>
            <a:r>
              <a:rPr lang="en" sz="1400" u="sng">
                <a:solidFill>
                  <a:srgbClr val="1155CC"/>
                </a:solidFill>
                <a:hlinkClick r:id="rId7">
                  <a:extLst>
                    <a:ext uri="{A12FA001-AC4F-418D-AE19-62706E023703}">
                      <ahyp:hlinkClr xmlns:ahyp="http://schemas.microsoft.com/office/drawing/2018/hyperlinkcolor" val="tx"/>
                    </a:ext>
                  </a:extLst>
                </a:hlinkClick>
              </a:rPr>
              <a:t>http://www.gabormelli.com/RKB/Jaro-Winkler_Distance_Measure</a:t>
            </a:r>
            <a:endParaRPr sz="14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1600"/>
              </a:spcBef>
              <a:spcAft>
                <a:spcPts val="1600"/>
              </a:spcAft>
              <a:buClr>
                <a:schemeClr val="dk1"/>
              </a:buClr>
              <a:buSzPts val="1100"/>
              <a:buFont typeface="Arial"/>
              <a:buNone/>
            </a:pPr>
            <a:r>
              <a:rPr lang="en" sz="2000" b="1" u="sng"/>
              <a:t>INTRODUCTION</a:t>
            </a:r>
            <a:endParaRPr sz="3800" u="sng"/>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00000"/>
              </a:lnSpc>
              <a:spcBef>
                <a:spcPts val="1600"/>
              </a:spcBef>
              <a:spcAft>
                <a:spcPts val="0"/>
              </a:spcAft>
              <a:buNone/>
            </a:pPr>
            <a:r>
              <a:rPr lang="en" sz="1400" b="1">
                <a:solidFill>
                  <a:schemeClr val="dk1"/>
                </a:solidFill>
              </a:rPr>
              <a:t>LENSES- An “On demand” approach to ETL :</a:t>
            </a:r>
            <a:endParaRPr sz="1400" b="1">
              <a:solidFill>
                <a:schemeClr val="dk1"/>
              </a:solidFill>
            </a:endParaRPr>
          </a:p>
          <a:p>
            <a:pPr marL="457200" lvl="0" indent="-330200" algn="just" rtl="0">
              <a:lnSpc>
                <a:spcPct val="100000"/>
              </a:lnSpc>
              <a:spcBef>
                <a:spcPts val="1600"/>
              </a:spcBef>
              <a:spcAft>
                <a:spcPts val="0"/>
              </a:spcAft>
              <a:buClr>
                <a:schemeClr val="dk1"/>
              </a:buClr>
              <a:buSzPts val="1600"/>
              <a:buChar char="●"/>
            </a:pPr>
            <a:r>
              <a:rPr lang="en" sz="1400">
                <a:solidFill>
                  <a:schemeClr val="dk1"/>
                </a:solidFill>
              </a:rPr>
              <a:t>Lenses is a data processing component that is evaluated as a part of ETL pipelining. </a:t>
            </a:r>
            <a:endParaRPr sz="1400">
              <a:solidFill>
                <a:schemeClr val="dk1"/>
              </a:solidFill>
            </a:endParaRPr>
          </a:p>
          <a:p>
            <a:pPr marL="457200" lvl="0" indent="-317500" algn="just" rtl="0">
              <a:lnSpc>
                <a:spcPct val="100000"/>
              </a:lnSpc>
              <a:spcBef>
                <a:spcPts val="1600"/>
              </a:spcBef>
              <a:spcAft>
                <a:spcPts val="0"/>
              </a:spcAft>
              <a:buClr>
                <a:schemeClr val="dk1"/>
              </a:buClr>
              <a:buSzPts val="1400"/>
              <a:buChar char="●"/>
            </a:pPr>
            <a:r>
              <a:rPr lang="en" sz="1400">
                <a:solidFill>
                  <a:schemeClr val="dk1"/>
                </a:solidFill>
              </a:rPr>
              <a:t>Lenses give structure to uncertainties in the ETL process and interpret the input data.</a:t>
            </a:r>
            <a:endParaRPr sz="1400">
              <a:solidFill>
                <a:schemeClr val="dk1"/>
              </a:solidFill>
            </a:endParaRPr>
          </a:p>
          <a:p>
            <a:pPr marL="457200" lvl="0" indent="-317500" algn="just" rtl="0">
              <a:lnSpc>
                <a:spcPct val="100000"/>
              </a:lnSpc>
              <a:spcBef>
                <a:spcPts val="1600"/>
              </a:spcBef>
              <a:spcAft>
                <a:spcPts val="0"/>
              </a:spcAft>
              <a:buClr>
                <a:schemeClr val="dk1"/>
              </a:buClr>
              <a:buSzPts val="1400"/>
              <a:buChar char="●"/>
            </a:pPr>
            <a:r>
              <a:rPr lang="en" sz="1400">
                <a:solidFill>
                  <a:schemeClr val="dk1"/>
                </a:solidFill>
              </a:rPr>
              <a:t>Lenses produce a PC-Table(tables representing Incomplete Information) which defines a set of possible outputs and probability measures to provide accurate output in the real world.</a:t>
            </a:r>
            <a:endParaRPr sz="1400">
              <a:solidFill>
                <a:schemeClr val="dk1"/>
              </a:solidFill>
            </a:endParaRPr>
          </a:p>
          <a:p>
            <a:pPr marL="457200" lvl="0" indent="-317500" algn="just" rtl="0">
              <a:lnSpc>
                <a:spcPct val="100000"/>
              </a:lnSpc>
              <a:spcBef>
                <a:spcPts val="1600"/>
              </a:spcBef>
              <a:spcAft>
                <a:spcPts val="1600"/>
              </a:spcAft>
              <a:buClr>
                <a:schemeClr val="dk1"/>
              </a:buClr>
              <a:buSzPts val="1400"/>
              <a:buChar char="●"/>
            </a:pPr>
            <a:r>
              <a:rPr lang="en" sz="1400">
                <a:solidFill>
                  <a:schemeClr val="dk1"/>
                </a:solidFill>
              </a:rPr>
              <a:t>Lenses allow the ETL process to work quickly and unambiguously by defining a framework query over a PC-table and give structure to the anomalies in data.</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1600"/>
              </a:spcBef>
              <a:spcAft>
                <a:spcPts val="1600"/>
              </a:spcAft>
              <a:buClr>
                <a:schemeClr val="dk1"/>
              </a:buClr>
              <a:buSzPts val="1100"/>
              <a:buFont typeface="Arial"/>
              <a:buNone/>
            </a:pPr>
            <a:r>
              <a:rPr lang="en" sz="2000" b="1" u="sng"/>
              <a:t>BACKGROUND</a:t>
            </a:r>
            <a:endParaRPr sz="2000" u="sng"/>
          </a:p>
        </p:txBody>
      </p:sp>
      <p:sp>
        <p:nvSpPr>
          <p:cNvPr id="68" name="Google Shape;68;p15"/>
          <p:cNvSpPr txBox="1">
            <a:spLocks noGrp="1"/>
          </p:cNvSpPr>
          <p:nvPr>
            <p:ph type="body" idx="1"/>
          </p:nvPr>
        </p:nvSpPr>
        <p:spPr>
          <a:xfrm>
            <a:off x="311700" y="937625"/>
            <a:ext cx="8520600" cy="3682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1400" b="1" u="sng">
              <a:solidFill>
                <a:schemeClr val="dk1"/>
              </a:solidFill>
            </a:endParaRPr>
          </a:p>
          <a:p>
            <a:pPr marL="0" lvl="0" indent="0" algn="just" rtl="0">
              <a:lnSpc>
                <a:spcPct val="100000"/>
              </a:lnSpc>
              <a:spcBef>
                <a:spcPts val="0"/>
              </a:spcBef>
              <a:spcAft>
                <a:spcPts val="0"/>
              </a:spcAft>
              <a:buNone/>
            </a:pPr>
            <a:r>
              <a:rPr lang="en" sz="1400">
                <a:solidFill>
                  <a:schemeClr val="dk1"/>
                </a:solidFill>
              </a:rPr>
              <a:t>Traditional ETL systems require data to be clean in order to process properly. The upfront </a:t>
            </a:r>
            <a:r>
              <a:rPr lang="en" sz="1400" b="1">
                <a:solidFill>
                  <a:schemeClr val="dk1"/>
                </a:solidFill>
              </a:rPr>
              <a:t>costs of data cleaning</a:t>
            </a:r>
            <a:r>
              <a:rPr lang="en" sz="1400">
                <a:solidFill>
                  <a:schemeClr val="dk1"/>
                </a:solidFill>
              </a:rPr>
              <a:t> and </a:t>
            </a:r>
            <a:r>
              <a:rPr lang="en" sz="1400" b="1">
                <a:solidFill>
                  <a:schemeClr val="dk1"/>
                </a:solidFill>
              </a:rPr>
              <a:t>curation </a:t>
            </a:r>
            <a:r>
              <a:rPr lang="en" sz="1400">
                <a:solidFill>
                  <a:schemeClr val="dk1"/>
                </a:solidFill>
              </a:rPr>
              <a:t>have led many to instead inline curation tasks into the analytical process, so only immediately relevant curation tasks are performed. This deferred approach is more lightweight, but encourages analysts to develop brittle one-off data cleansing solutions, incurring significant duplication of effort or organizational overheads. This form of on-demand curation results in a sanitized data set that is based on a principled trade-off between the quality desired from the data set and the human effort invested in curating it. The result is a unified model for on-demand curation called </a:t>
            </a:r>
            <a:r>
              <a:rPr lang="en" sz="1400" b="1">
                <a:solidFill>
                  <a:schemeClr val="dk1"/>
                </a:solidFill>
              </a:rPr>
              <a:t>On-Demand ETL</a:t>
            </a:r>
            <a:r>
              <a:rPr lang="en" sz="1400">
                <a:solidFill>
                  <a:schemeClr val="dk1"/>
                </a:solidFill>
              </a:rPr>
              <a:t> that bridges the gap between these systems and allows them to be gracefully incorporated into existing ETL and analytics workflows.</a:t>
            </a:r>
            <a:endParaRPr sz="140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sz="1400"/>
          </a:p>
        </p:txBody>
      </p:sp>
      <p:pic>
        <p:nvPicPr>
          <p:cNvPr id="69" name="Google Shape;69;p15"/>
          <p:cNvPicPr preferRelativeResize="0"/>
          <p:nvPr/>
        </p:nvPicPr>
        <p:blipFill>
          <a:blip r:embed="rId3">
            <a:alphaModFix/>
          </a:blip>
          <a:stretch>
            <a:fillRect/>
          </a:stretch>
        </p:blipFill>
        <p:spPr>
          <a:xfrm>
            <a:off x="311700" y="3179425"/>
            <a:ext cx="8686075" cy="1964076"/>
          </a:xfrm>
          <a:prstGeom prst="rect">
            <a:avLst/>
          </a:prstGeom>
          <a:noFill/>
          <a:ln>
            <a:noFill/>
          </a:ln>
        </p:spPr>
      </p:pic>
      <p:pic>
        <p:nvPicPr>
          <p:cNvPr id="70" name="Google Shape;70;p15"/>
          <p:cNvPicPr preferRelativeResize="0"/>
          <p:nvPr/>
        </p:nvPicPr>
        <p:blipFill>
          <a:blip r:embed="rId4">
            <a:alphaModFix/>
          </a:blip>
          <a:stretch>
            <a:fillRect/>
          </a:stretch>
        </p:blipFill>
        <p:spPr>
          <a:xfrm>
            <a:off x="0" y="3779050"/>
            <a:ext cx="1789825" cy="97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2000" b="1" u="sng"/>
              <a:t>On Demand ETL Properties</a:t>
            </a:r>
            <a:endParaRPr sz="2000" b="1" u="sng"/>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br>
              <a:rPr lang="en" sz="1400" b="1" u="sng">
                <a:solidFill>
                  <a:schemeClr val="dk1"/>
                </a:solidFill>
              </a:rPr>
            </a:br>
            <a:r>
              <a:rPr lang="en" sz="1400" b="1">
                <a:solidFill>
                  <a:schemeClr val="dk1"/>
                </a:solidFill>
              </a:rPr>
              <a:t>i)</a:t>
            </a:r>
            <a:r>
              <a:rPr lang="en" sz="1400">
                <a:solidFill>
                  <a:schemeClr val="dk1"/>
                </a:solidFill>
              </a:rPr>
              <a:t> </a:t>
            </a:r>
            <a:r>
              <a:rPr lang="en" sz="1400" b="1">
                <a:solidFill>
                  <a:schemeClr val="dk1"/>
                </a:solidFill>
              </a:rPr>
              <a:t>Representing Incomplete Data</a:t>
            </a:r>
            <a:r>
              <a:rPr lang="en" sz="1400">
                <a:solidFill>
                  <a:schemeClr val="dk1"/>
                </a:solidFill>
              </a:rPr>
              <a:t> -  Existing on-demand curation systems use specialized, task-specific representations.</a:t>
            </a:r>
            <a:endParaRPr sz="1400">
              <a:solidFill>
                <a:schemeClr val="dk1"/>
              </a:solidFill>
            </a:endParaRPr>
          </a:p>
          <a:p>
            <a:pPr marL="0" lvl="0" indent="0" algn="just" rtl="0">
              <a:lnSpc>
                <a:spcPct val="100000"/>
              </a:lnSpc>
              <a:spcBef>
                <a:spcPts val="0"/>
              </a:spcBef>
              <a:spcAft>
                <a:spcPts val="0"/>
              </a:spcAft>
              <a:buNone/>
            </a:pPr>
            <a:br>
              <a:rPr lang="en" sz="1400">
                <a:solidFill>
                  <a:schemeClr val="dk1"/>
                </a:solidFill>
              </a:rPr>
            </a:br>
            <a:r>
              <a:rPr lang="en" sz="1400" b="1">
                <a:solidFill>
                  <a:schemeClr val="dk1"/>
                </a:solidFill>
              </a:rPr>
              <a:t>ii)</a:t>
            </a:r>
            <a:r>
              <a:rPr lang="en" sz="1400">
                <a:solidFill>
                  <a:schemeClr val="dk1"/>
                </a:solidFill>
              </a:rPr>
              <a:t> </a:t>
            </a:r>
            <a:r>
              <a:rPr lang="en" sz="1400" b="1">
                <a:solidFill>
                  <a:schemeClr val="dk1"/>
                </a:solidFill>
              </a:rPr>
              <a:t>Expressing Composition</a:t>
            </a:r>
            <a:r>
              <a:rPr lang="en" sz="1400">
                <a:solidFill>
                  <a:schemeClr val="dk1"/>
                </a:solidFill>
              </a:rPr>
              <a:t> - If the output of a curation technique is non-deterministic, then  it must accept non-deterministic input as well. The paper introduces a model for non-deterministic operators called lenses that capture the semantics of on-demand data curation processes.</a:t>
            </a:r>
            <a:endParaRPr sz="1400">
              <a:solidFill>
                <a:schemeClr val="dk1"/>
              </a:solidFill>
            </a:endParaRPr>
          </a:p>
          <a:p>
            <a:pPr marL="0" lvl="0" indent="0" algn="just" rtl="0">
              <a:lnSpc>
                <a:spcPct val="100000"/>
              </a:lnSpc>
              <a:spcBef>
                <a:spcPts val="0"/>
              </a:spcBef>
              <a:spcAft>
                <a:spcPts val="0"/>
              </a:spcAft>
              <a:buNone/>
            </a:pPr>
            <a:br>
              <a:rPr lang="en" sz="1400">
                <a:solidFill>
                  <a:schemeClr val="dk1"/>
                </a:solidFill>
              </a:rPr>
            </a:br>
            <a:r>
              <a:rPr lang="en" sz="1400" b="1">
                <a:solidFill>
                  <a:schemeClr val="dk1"/>
                </a:solidFill>
              </a:rPr>
              <a:t>iii)</a:t>
            </a:r>
            <a:r>
              <a:rPr lang="en" sz="1400">
                <a:solidFill>
                  <a:schemeClr val="dk1"/>
                </a:solidFill>
              </a:rPr>
              <a:t> </a:t>
            </a:r>
            <a:r>
              <a:rPr lang="en" sz="1400" b="1">
                <a:solidFill>
                  <a:schemeClr val="dk1"/>
                </a:solidFill>
              </a:rPr>
              <a:t>Backwards Compatibility</a:t>
            </a:r>
            <a:r>
              <a:rPr lang="en" sz="1400">
                <a:solidFill>
                  <a:schemeClr val="dk1"/>
                </a:solidFill>
              </a:rPr>
              <a:t> - For On-Demand ETL to be compatible with traditional data management systems and ETL pipelines, implementation of PC-Tables called Virtual C-Tables can be embedded into a classical, deterministic database system or ETL workflow. </a:t>
            </a:r>
            <a:endParaRPr sz="1400">
              <a:solidFill>
                <a:schemeClr val="dk1"/>
              </a:solidFill>
            </a:endParaRPr>
          </a:p>
          <a:p>
            <a:pPr marL="0" lvl="0" indent="0" algn="just" rtl="0">
              <a:lnSpc>
                <a:spcPct val="100000"/>
              </a:lnSpc>
              <a:spcBef>
                <a:spcPts val="0"/>
              </a:spcBef>
              <a:spcAft>
                <a:spcPts val="0"/>
              </a:spcAft>
              <a:buNone/>
            </a:pPr>
            <a:endParaRPr sz="140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 sz="1400" b="1">
                <a:solidFill>
                  <a:schemeClr val="dk1"/>
                </a:solidFill>
              </a:rPr>
              <a:t>iv)</a:t>
            </a:r>
            <a:r>
              <a:rPr lang="en" sz="1400">
                <a:solidFill>
                  <a:schemeClr val="dk1"/>
                </a:solidFill>
              </a:rPr>
              <a:t> </a:t>
            </a:r>
            <a:r>
              <a:rPr lang="en" sz="1400" b="1">
                <a:solidFill>
                  <a:schemeClr val="dk1"/>
                </a:solidFill>
              </a:rPr>
              <a:t>Presenting Data Quality</a:t>
            </a:r>
            <a:r>
              <a:rPr lang="en" sz="1400">
                <a:solidFill>
                  <a:schemeClr val="dk1"/>
                </a:solidFill>
              </a:rPr>
              <a:t> - There can be major quality loss incurred by incomplete curation to end-users. On-Demand ETL computes a variety of quality measures for query results.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1600"/>
              </a:spcBef>
              <a:spcAft>
                <a:spcPts val="1600"/>
              </a:spcAft>
              <a:buClr>
                <a:schemeClr val="dk1"/>
              </a:buClr>
              <a:buSzPts val="1100"/>
              <a:buFont typeface="Arial"/>
              <a:buNone/>
            </a:pPr>
            <a:r>
              <a:rPr lang="en" sz="2000" b="1"/>
              <a:t>VIRTUAL C-TABLES, NORMAL FORM VG-RA &amp; VIRTUAL VIEWS</a:t>
            </a:r>
            <a:endParaRPr sz="2000"/>
          </a:p>
        </p:txBody>
      </p:sp>
      <p:sp>
        <p:nvSpPr>
          <p:cNvPr id="82" name="Google Shape;82;p17"/>
          <p:cNvSpPr txBox="1">
            <a:spLocks noGrp="1"/>
          </p:cNvSpPr>
          <p:nvPr>
            <p:ph type="body" idx="1"/>
          </p:nvPr>
        </p:nvSpPr>
        <p:spPr>
          <a:xfrm>
            <a:off x="67150" y="953500"/>
            <a:ext cx="8997900" cy="4042200"/>
          </a:xfrm>
          <a:prstGeom prst="rect">
            <a:avLst/>
          </a:prstGeom>
        </p:spPr>
        <p:txBody>
          <a:bodyPr spcFirstLastPara="1" wrap="square" lIns="91425" tIns="91425" rIns="91425" bIns="91425" anchor="t" anchorCtr="0">
            <a:noAutofit/>
          </a:bodyPr>
          <a:lstStyle/>
          <a:p>
            <a:pPr marL="0" lvl="0" indent="0" algn="just" rtl="0">
              <a:lnSpc>
                <a:spcPct val="100000"/>
              </a:lnSpc>
              <a:spcBef>
                <a:spcPts val="1600"/>
              </a:spcBef>
              <a:spcAft>
                <a:spcPts val="0"/>
              </a:spcAft>
              <a:buNone/>
            </a:pPr>
            <a:r>
              <a:rPr lang="en" sz="1400">
                <a:solidFill>
                  <a:srgbClr val="252525"/>
                </a:solidFill>
                <a:highlight>
                  <a:srgbClr val="FFFFFF"/>
                </a:highlight>
              </a:rPr>
              <a:t>A practical implementation of the PC tables(existing representation for incomplete information) called Virtual PC tables is developed that can be safely embedded into a classical, deterministic database system or ETL workflow.</a:t>
            </a:r>
            <a:endParaRPr sz="1400">
              <a:solidFill>
                <a:srgbClr val="252525"/>
              </a:solidFill>
              <a:highlight>
                <a:srgbClr val="FFFFFF"/>
              </a:highlight>
            </a:endParaRPr>
          </a:p>
          <a:p>
            <a:pPr marL="0" lvl="0" indent="0" algn="just" rtl="0">
              <a:lnSpc>
                <a:spcPct val="100000"/>
              </a:lnSpc>
              <a:spcBef>
                <a:spcPts val="1600"/>
              </a:spcBef>
              <a:spcAft>
                <a:spcPts val="0"/>
              </a:spcAft>
              <a:buNone/>
            </a:pPr>
            <a:r>
              <a:rPr lang="en" sz="1400">
                <a:solidFill>
                  <a:srgbClr val="252525"/>
                </a:solidFill>
                <a:highlight>
                  <a:srgbClr val="FFFFFF"/>
                </a:highlight>
              </a:rPr>
              <a:t>A PC-Table is a C-Table augmented with a probability measure P over the possible assignments to the variables</a:t>
            </a:r>
            <a:endParaRPr sz="1400">
              <a:solidFill>
                <a:srgbClr val="252525"/>
              </a:solidFill>
              <a:highlight>
                <a:srgbClr val="FFFFFF"/>
              </a:highlight>
            </a:endParaRPr>
          </a:p>
          <a:p>
            <a:pPr marL="0" lvl="0" indent="0" algn="just" rtl="0">
              <a:lnSpc>
                <a:spcPct val="100000"/>
              </a:lnSpc>
              <a:spcBef>
                <a:spcPts val="0"/>
              </a:spcBef>
              <a:spcAft>
                <a:spcPts val="0"/>
              </a:spcAft>
              <a:buNone/>
            </a:pPr>
            <a:r>
              <a:rPr lang="en" sz="1400">
                <a:solidFill>
                  <a:srgbClr val="252525"/>
                </a:solidFill>
                <a:highlight>
                  <a:srgbClr val="FFFFFF"/>
                </a:highlight>
              </a:rPr>
              <a:t>in Σ. PC-Table induces a probability measure over W. Hence, it can be used to encode a probabilistic database (W; P).</a:t>
            </a:r>
            <a:endParaRPr sz="1400">
              <a:solidFill>
                <a:srgbClr val="252525"/>
              </a:solidFill>
              <a:highlight>
                <a:srgbClr val="FFFFFF"/>
              </a:highlight>
            </a:endParaRPr>
          </a:p>
          <a:p>
            <a:pPr marL="0" lvl="0" indent="0" algn="just" rtl="0">
              <a:lnSpc>
                <a:spcPct val="100000"/>
              </a:lnSpc>
              <a:spcBef>
                <a:spcPts val="0"/>
              </a:spcBef>
              <a:spcAft>
                <a:spcPts val="0"/>
              </a:spcAft>
              <a:buNone/>
            </a:pPr>
            <a:r>
              <a:rPr lang="en" sz="1400">
                <a:solidFill>
                  <a:srgbClr val="252525"/>
                </a:solidFill>
                <a:highlight>
                  <a:srgbClr val="FFFFFF"/>
                </a:highlight>
              </a:rPr>
              <a:t>W: large collection of deterministic databases</a:t>
            </a:r>
            <a:endParaRPr sz="1400">
              <a:solidFill>
                <a:srgbClr val="252525"/>
              </a:solidFill>
              <a:highlight>
                <a:srgbClr val="FFFFFF"/>
              </a:highlight>
            </a:endParaRPr>
          </a:p>
          <a:p>
            <a:pPr marL="0" lvl="0" indent="0" algn="just" rtl="0">
              <a:lnSpc>
                <a:spcPct val="100000"/>
              </a:lnSpc>
              <a:spcBef>
                <a:spcPts val="0"/>
              </a:spcBef>
              <a:spcAft>
                <a:spcPts val="0"/>
              </a:spcAft>
              <a:buNone/>
            </a:pPr>
            <a:r>
              <a:rPr lang="en" sz="1400">
                <a:solidFill>
                  <a:srgbClr val="252525"/>
                </a:solidFill>
                <a:highlight>
                  <a:srgbClr val="FFFFFF"/>
                </a:highlight>
              </a:rPr>
              <a:t>P: Probability measure over W</a:t>
            </a:r>
            <a:endParaRPr sz="1400">
              <a:solidFill>
                <a:srgbClr val="252525"/>
              </a:solidFill>
              <a:highlight>
                <a:srgbClr val="FFFFFF"/>
              </a:highlight>
            </a:endParaRPr>
          </a:p>
          <a:p>
            <a:pPr marL="0" lvl="0" indent="0" algn="just" rtl="0">
              <a:lnSpc>
                <a:spcPct val="100000"/>
              </a:lnSpc>
              <a:spcBef>
                <a:spcPts val="1600"/>
              </a:spcBef>
              <a:spcAft>
                <a:spcPts val="0"/>
              </a:spcAft>
              <a:buNone/>
            </a:pPr>
            <a:r>
              <a:rPr lang="en" sz="1400">
                <a:solidFill>
                  <a:srgbClr val="252525"/>
                </a:solidFill>
                <a:highlight>
                  <a:srgbClr val="FFFFFF"/>
                </a:highlight>
              </a:rPr>
              <a:t>VG-RA (variable-generating relational algebra), a generalization of positive bag-relation algebra with extended projection, that uses a simplified form of VG-functions. VG-RA, VG-functions (i) dynamically introduce new Skolem symbols in, that are guaranteed to be unique and deterministically derived by the function's parameters, and (ii) associate the new symbols with probability distributions. Hence, VG-RA can be used to define new C-Tables. </a:t>
            </a:r>
            <a:endParaRPr sz="1400">
              <a:solidFill>
                <a:srgbClr val="252525"/>
              </a:solidFill>
              <a:highlight>
                <a:srgbClr val="FFFFFF"/>
              </a:highlight>
            </a:endParaRPr>
          </a:p>
          <a:p>
            <a:pPr marL="0" lvl="0" indent="0" algn="just" rtl="0">
              <a:lnSpc>
                <a:spcPct val="100000"/>
              </a:lnSpc>
              <a:spcBef>
                <a:spcPts val="1600"/>
              </a:spcBef>
              <a:spcAft>
                <a:spcPts val="1600"/>
              </a:spcAft>
              <a:buClr>
                <a:schemeClr val="dk1"/>
              </a:buClr>
              <a:buSzPts val="1100"/>
              <a:buFont typeface="Arial"/>
              <a:buNone/>
            </a:pPr>
            <a:endParaRPr sz="1400">
              <a:solidFill>
                <a:srgbClr val="252525"/>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1600"/>
              </a:spcBef>
              <a:spcAft>
                <a:spcPts val="1600"/>
              </a:spcAft>
              <a:buClr>
                <a:schemeClr val="dk1"/>
              </a:buClr>
              <a:buSzPts val="1100"/>
              <a:buFont typeface="Arial"/>
              <a:buNone/>
            </a:pPr>
            <a:r>
              <a:rPr lang="en" sz="2000" b="1"/>
              <a:t>LENSES defined in the paper </a:t>
            </a:r>
            <a:endParaRPr sz="2000"/>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lnSpc>
                <a:spcPct val="100000"/>
              </a:lnSpc>
              <a:spcBef>
                <a:spcPts val="1600"/>
              </a:spcBef>
              <a:spcAft>
                <a:spcPts val="0"/>
              </a:spcAft>
              <a:buNone/>
            </a:pPr>
            <a:r>
              <a:rPr lang="en" sz="1400">
                <a:solidFill>
                  <a:schemeClr val="dk1"/>
                </a:solidFill>
              </a:rPr>
              <a:t>So, There are three LENSES which are defined over the PC-Tables in the paper for solving the uncertainties in data. </a:t>
            </a:r>
            <a:endParaRPr sz="1400">
              <a:solidFill>
                <a:schemeClr val="dk1"/>
              </a:solidFill>
            </a:endParaRPr>
          </a:p>
          <a:p>
            <a:pPr marL="457200" lvl="0" indent="-317500" algn="just" rtl="0">
              <a:lnSpc>
                <a:spcPct val="100000"/>
              </a:lnSpc>
              <a:spcBef>
                <a:spcPts val="1600"/>
              </a:spcBef>
              <a:spcAft>
                <a:spcPts val="0"/>
              </a:spcAft>
              <a:buClr>
                <a:schemeClr val="dk1"/>
              </a:buClr>
              <a:buSzPts val="1400"/>
              <a:buAutoNum type="arabicPeriod"/>
            </a:pPr>
            <a:r>
              <a:rPr lang="en" sz="1400">
                <a:solidFill>
                  <a:schemeClr val="dk1"/>
                </a:solidFill>
              </a:rPr>
              <a:t>Domain Constraint Repair LENS (Replace Null values with the approximated values)</a:t>
            </a:r>
            <a:endParaRPr sz="1400">
              <a:solidFill>
                <a:schemeClr val="dk1"/>
              </a:solidFill>
            </a:endParaRPr>
          </a:p>
          <a:p>
            <a:pPr marL="457200" lvl="0" indent="-317500" algn="just" rtl="0">
              <a:lnSpc>
                <a:spcPct val="100000"/>
              </a:lnSpc>
              <a:spcBef>
                <a:spcPts val="0"/>
              </a:spcBef>
              <a:spcAft>
                <a:spcPts val="0"/>
              </a:spcAft>
              <a:buClr>
                <a:schemeClr val="dk1"/>
              </a:buClr>
              <a:buSzPts val="1400"/>
              <a:buAutoNum type="arabicPeriod"/>
            </a:pPr>
            <a:r>
              <a:rPr lang="en" sz="1400">
                <a:solidFill>
                  <a:schemeClr val="dk1"/>
                </a:solidFill>
              </a:rPr>
              <a:t>Schema Matching LENS</a:t>
            </a:r>
            <a:endParaRPr sz="1400">
              <a:solidFill>
                <a:schemeClr val="dk1"/>
              </a:solidFill>
            </a:endParaRPr>
          </a:p>
          <a:p>
            <a:pPr marL="457200" lvl="0" indent="-317500" algn="just" rtl="0">
              <a:lnSpc>
                <a:spcPct val="100000"/>
              </a:lnSpc>
              <a:spcBef>
                <a:spcPts val="0"/>
              </a:spcBef>
              <a:spcAft>
                <a:spcPts val="0"/>
              </a:spcAft>
              <a:buClr>
                <a:schemeClr val="dk1"/>
              </a:buClr>
              <a:buSzPts val="1400"/>
              <a:buAutoNum type="arabicPeriod"/>
            </a:pPr>
            <a:r>
              <a:rPr lang="en" sz="1400">
                <a:solidFill>
                  <a:schemeClr val="dk1"/>
                </a:solidFill>
              </a:rPr>
              <a:t>Archival LENS</a:t>
            </a:r>
            <a:endParaRPr sz="1400">
              <a:solidFill>
                <a:schemeClr val="dk1"/>
              </a:solidFill>
            </a:endParaRPr>
          </a:p>
          <a:p>
            <a:pPr marL="0" lvl="0" indent="0" algn="just" rtl="0">
              <a:lnSpc>
                <a:spcPct val="100000"/>
              </a:lnSpc>
              <a:spcBef>
                <a:spcPts val="1600"/>
              </a:spcBef>
              <a:spcAft>
                <a:spcPts val="0"/>
              </a:spcAft>
              <a:buNone/>
            </a:pPr>
            <a:r>
              <a:rPr lang="en" sz="1400">
                <a:solidFill>
                  <a:schemeClr val="dk1"/>
                </a:solidFill>
              </a:rPr>
              <a:t>These three LENS frameworks are used to solve different uncertainties of the data used in paper.</a:t>
            </a:r>
            <a:endParaRPr sz="1400">
              <a:solidFill>
                <a:schemeClr val="dk1"/>
              </a:solidFill>
            </a:endParaRPr>
          </a:p>
          <a:p>
            <a:pPr marL="0" lvl="0" indent="0" algn="ctr" rtl="0">
              <a:lnSpc>
                <a:spcPct val="100000"/>
              </a:lnSpc>
              <a:spcBef>
                <a:spcPts val="1600"/>
              </a:spcBef>
              <a:spcAft>
                <a:spcPts val="0"/>
              </a:spcAft>
              <a:buNone/>
            </a:pPr>
            <a:r>
              <a:rPr lang="en" sz="1400" b="1" u="sng">
                <a:solidFill>
                  <a:schemeClr val="dk1"/>
                </a:solidFill>
              </a:rPr>
              <a:t>QUERY TO CREATE A LENS</a:t>
            </a:r>
            <a:endParaRPr sz="1400" b="1" u="sng">
              <a:solidFill>
                <a:schemeClr val="dk1"/>
              </a:solidFill>
            </a:endParaRPr>
          </a:p>
          <a:p>
            <a:pPr marL="0" lvl="0" indent="0" algn="l" rtl="0">
              <a:spcBef>
                <a:spcPts val="1600"/>
              </a:spcBef>
              <a:spcAft>
                <a:spcPts val="0"/>
              </a:spcAft>
              <a:buClr>
                <a:schemeClr val="dk1"/>
              </a:buClr>
              <a:buSzPts val="1100"/>
              <a:buFont typeface="Arial"/>
              <a:buNone/>
            </a:pPr>
            <a:r>
              <a:rPr lang="en" sz="1400" b="1">
                <a:solidFill>
                  <a:schemeClr val="dk1"/>
                </a:solidFill>
              </a:rPr>
              <a:t>CREATE LENS &lt;lens_name&gt; AS Q</a:t>
            </a:r>
            <a:endParaRPr sz="1400" b="1">
              <a:solidFill>
                <a:schemeClr val="dk1"/>
              </a:solidFill>
            </a:endParaRPr>
          </a:p>
          <a:p>
            <a:pPr marL="0" lvl="0" indent="0" algn="l" rtl="0">
              <a:spcBef>
                <a:spcPts val="0"/>
              </a:spcBef>
              <a:spcAft>
                <a:spcPts val="0"/>
              </a:spcAft>
              <a:buNone/>
            </a:pPr>
            <a:r>
              <a:rPr lang="en" sz="1400" b="1">
                <a:solidFill>
                  <a:schemeClr val="dk1"/>
                </a:solidFill>
              </a:rPr>
              <a:t>USING &lt;lens_type&gt;(&lt;lens_arguments&gt;);</a:t>
            </a:r>
            <a:endParaRPr sz="1400" b="1">
              <a:solidFill>
                <a:schemeClr val="dk1"/>
              </a:solidFill>
            </a:endParaRPr>
          </a:p>
          <a:p>
            <a:pPr marL="457200" lvl="0" indent="457200" algn="l" rtl="0">
              <a:spcBef>
                <a:spcPts val="0"/>
              </a:spcBef>
              <a:spcAft>
                <a:spcPts val="0"/>
              </a:spcAft>
              <a:buNone/>
            </a:pPr>
            <a:endParaRPr sz="1400" b="1">
              <a:solidFill>
                <a:schemeClr val="dk1"/>
              </a:solidFill>
            </a:endParaRPr>
          </a:p>
          <a:p>
            <a:pPr marL="0" lvl="0" indent="0" algn="l" rtl="0">
              <a:spcBef>
                <a:spcPts val="0"/>
              </a:spcBef>
              <a:spcAft>
                <a:spcPts val="1200"/>
              </a:spcAft>
              <a:buClr>
                <a:schemeClr val="dk1"/>
              </a:buClr>
              <a:buSzPts val="1100"/>
              <a:buFont typeface="Arial"/>
              <a:buNone/>
            </a:pPr>
            <a:r>
              <a:rPr lang="en" sz="1400">
                <a:solidFill>
                  <a:schemeClr val="dk1"/>
                </a:solidFill>
              </a:rPr>
              <a:t>Where “lens_type” can be :</a:t>
            </a:r>
            <a:r>
              <a:rPr lang="en" sz="1400" b="1">
                <a:solidFill>
                  <a:schemeClr val="dk1"/>
                </a:solidFill>
              </a:rPr>
              <a:t> DOMAIN REPAIR/SCHEMA_MATCHING/ARCHIVAL</a:t>
            </a:r>
            <a:endParaRPr sz="1400"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b="1"/>
              <a:t>Lens for Domain Constraint Repair</a:t>
            </a:r>
            <a:endParaRPr sz="2000" b="1"/>
          </a:p>
        </p:txBody>
      </p:sp>
      <p:sp>
        <p:nvSpPr>
          <p:cNvPr id="94" name="Google Shape;94;p19"/>
          <p:cNvSpPr txBox="1">
            <a:spLocks noGrp="1"/>
          </p:cNvSpPr>
          <p:nvPr>
            <p:ph type="body" idx="1"/>
          </p:nvPr>
        </p:nvSpPr>
        <p:spPr>
          <a:xfrm>
            <a:off x="311700" y="872925"/>
            <a:ext cx="8520600" cy="4163100"/>
          </a:xfrm>
          <a:prstGeom prst="rect">
            <a:avLst/>
          </a:prstGeom>
        </p:spPr>
        <p:txBody>
          <a:bodyPr spcFirstLastPara="1" wrap="square" lIns="91425" tIns="91425" rIns="91425" bIns="91425" anchor="ctr" anchorCtr="0">
            <a:noAutofit/>
          </a:bodyPr>
          <a:lstStyle/>
          <a:p>
            <a:pPr marL="457200" lvl="0" indent="-311150" algn="l" rtl="0">
              <a:spcBef>
                <a:spcPts val="0"/>
              </a:spcBef>
              <a:spcAft>
                <a:spcPts val="0"/>
              </a:spcAft>
              <a:buClr>
                <a:schemeClr val="dk1"/>
              </a:buClr>
              <a:buSzPts val="1300"/>
              <a:buChar char="●"/>
            </a:pPr>
            <a:r>
              <a:rPr lang="en" sz="1300">
                <a:solidFill>
                  <a:schemeClr val="dk1"/>
                </a:solidFill>
              </a:rPr>
              <a:t>Domain constraint repair lens is defined to enforce attribute-level constraints such as NOT NULL.</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Under the assumption that constraint violations are a consequence of data-entry errors or missing values.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Domain constraint violations can be repaired by finding a legitimate replacement for each invalid value by obtaining reliable replacement values.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Reliable Replacements requires detailed domain Knowledge.</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However Domain Constraints Repair Lens uses Approximations based on data domain and machine learning models.</a:t>
            </a:r>
            <a:endParaRPr sz="1300">
              <a:solidFill>
                <a:schemeClr val="dk1"/>
              </a:solidFill>
            </a:endParaRPr>
          </a:p>
          <a:p>
            <a:pPr marL="0" lvl="0" indent="0" algn="l" rtl="0">
              <a:spcBef>
                <a:spcPts val="1200"/>
              </a:spcBef>
              <a:spcAft>
                <a:spcPts val="0"/>
              </a:spcAft>
              <a:buNone/>
            </a:pPr>
            <a:r>
              <a:rPr lang="en" sz="1300" u="sng">
                <a:solidFill>
                  <a:schemeClr val="dk1"/>
                </a:solidFill>
              </a:rPr>
              <a:t>Sample Query to create domain constraint repair LENS</a:t>
            </a:r>
            <a:endParaRPr sz="1300" u="sng">
              <a:solidFill>
                <a:schemeClr val="dk1"/>
              </a:solidFill>
            </a:endParaRPr>
          </a:p>
          <a:p>
            <a:pPr marL="0" lvl="0" indent="0" algn="l" rtl="0">
              <a:spcBef>
                <a:spcPts val="1200"/>
              </a:spcBef>
              <a:spcAft>
                <a:spcPts val="0"/>
              </a:spcAft>
              <a:buClr>
                <a:schemeClr val="dk1"/>
              </a:buClr>
              <a:buSzPts val="1100"/>
              <a:buFont typeface="Arial"/>
              <a:buNone/>
            </a:pPr>
            <a:r>
              <a:rPr lang="en" sz="1300">
                <a:solidFill>
                  <a:schemeClr val="dk1"/>
                </a:solidFill>
              </a:rPr>
              <a:t>CREATE LENS SaneProduct AS SELECT * FROM Product</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USING</a:t>
            </a:r>
            <a:r>
              <a:rPr lang="en" sz="1300" b="1">
                <a:solidFill>
                  <a:schemeClr val="dk1"/>
                </a:solidFill>
              </a:rPr>
              <a:t> DOMAIN_REPAIR</a:t>
            </a:r>
            <a:r>
              <a:rPr lang="en" sz="1300">
                <a:solidFill>
                  <a:schemeClr val="dk1"/>
                </a:solidFill>
              </a:rPr>
              <a:t>( category string NOT NULL,</a:t>
            </a: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brand string NOT NULL );</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u="sng">
                <a:solidFill>
                  <a:schemeClr val="dk1"/>
                </a:solidFill>
              </a:rPr>
              <a:t>Limitations:</a:t>
            </a:r>
            <a:endParaRPr sz="1300" u="sng">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Replacements based on the machine learning models needs to be trained on larger number of datasets.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Some times approximations cannot be authentic.(As it depends on the approximated results and there is a possibility of wrong predictions)</a:t>
            </a:r>
            <a:endParaRPr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Domain Constraint Repair: Product table has missing Data.</a:t>
            </a:r>
            <a:endParaRPr sz="2000" b="1"/>
          </a:p>
          <a:p>
            <a:pPr marL="0" lvl="0" indent="0" algn="l" rtl="0">
              <a:spcBef>
                <a:spcPts val="0"/>
              </a:spcBef>
              <a:spcAft>
                <a:spcPts val="0"/>
              </a:spcAft>
              <a:buNone/>
            </a:pPr>
            <a:endParaRPr/>
          </a:p>
        </p:txBody>
      </p:sp>
      <p:sp>
        <p:nvSpPr>
          <p:cNvPr id="100" name="Google Shape;100;p20"/>
          <p:cNvSpPr txBox="1">
            <a:spLocks noGrp="1"/>
          </p:cNvSpPr>
          <p:nvPr>
            <p:ph type="body" idx="1"/>
          </p:nvPr>
        </p:nvSpPr>
        <p:spPr>
          <a:xfrm>
            <a:off x="0" y="1152475"/>
            <a:ext cx="88323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rPr>
              <a:t>Lens produces a PC Table, which defines the set of possible outputs, and a probability measure that approximates the likelihood that any given possible output accurately models the real world.</a:t>
            </a:r>
            <a:endParaRPr sz="1400">
              <a:solidFill>
                <a:schemeClr val="dk1"/>
              </a:solidFill>
            </a:endParaRPr>
          </a:p>
          <a:p>
            <a:pPr marL="0" lvl="0" indent="0" algn="l" rtl="0">
              <a:spcBef>
                <a:spcPts val="1200"/>
              </a:spcBef>
              <a:spcAft>
                <a:spcPts val="0"/>
              </a:spcAft>
              <a:buNone/>
            </a:pPr>
            <a:endParaRPr sz="1400">
              <a:solidFill>
                <a:schemeClr val="dk1"/>
              </a:solidFill>
            </a:endParaRPr>
          </a:p>
          <a:p>
            <a:pPr marL="0" lvl="0" indent="0" algn="l" rtl="0">
              <a:spcBef>
                <a:spcPts val="1200"/>
              </a:spcBef>
              <a:spcAft>
                <a:spcPts val="0"/>
              </a:spcAft>
              <a:buNone/>
            </a:pPr>
            <a:endParaRPr sz="1400">
              <a:solidFill>
                <a:schemeClr val="dk1"/>
              </a:solidFill>
            </a:endParaRPr>
          </a:p>
          <a:p>
            <a:pPr marL="0" lvl="0" indent="0" algn="l" rtl="0">
              <a:spcBef>
                <a:spcPts val="1200"/>
              </a:spcBef>
              <a:spcAft>
                <a:spcPts val="0"/>
              </a:spcAft>
              <a:buNone/>
            </a:pPr>
            <a:endParaRPr sz="1400">
              <a:solidFill>
                <a:schemeClr val="dk1"/>
              </a:solidFill>
            </a:endParaRPr>
          </a:p>
          <a:p>
            <a:pPr marL="0" lvl="0" indent="0" algn="l" rtl="0">
              <a:spcBef>
                <a:spcPts val="1200"/>
              </a:spcBef>
              <a:spcAft>
                <a:spcPts val="0"/>
              </a:spcAft>
              <a:buNone/>
            </a:pPr>
            <a:endParaRPr sz="1400">
              <a:solidFill>
                <a:schemeClr val="dk1"/>
              </a:solidFill>
            </a:endParaRPr>
          </a:p>
          <a:p>
            <a:pPr marL="0" lvl="0" indent="0" algn="l" rtl="0">
              <a:spcBef>
                <a:spcPts val="1200"/>
              </a:spcBef>
              <a:spcAft>
                <a:spcPts val="0"/>
              </a:spcAft>
              <a:buNone/>
            </a:pPr>
            <a:endParaRPr sz="1300" b="1">
              <a:solidFill>
                <a:schemeClr val="dk1"/>
              </a:solidFill>
            </a:endParaRPr>
          </a:p>
          <a:p>
            <a:pPr marL="0" lvl="0" indent="0" algn="l" rtl="0">
              <a:spcBef>
                <a:spcPts val="0"/>
              </a:spcBef>
              <a:spcAft>
                <a:spcPts val="0"/>
              </a:spcAft>
              <a:buNone/>
            </a:pPr>
            <a:r>
              <a:rPr lang="en" sz="1400" b="1">
                <a:solidFill>
                  <a:schemeClr val="dk1"/>
                </a:solidFill>
              </a:rPr>
              <a:t>CREATE LENS SaneProduct AS </a:t>
            </a:r>
            <a:endParaRPr sz="1400" b="1">
              <a:solidFill>
                <a:schemeClr val="dk1"/>
              </a:solidFill>
            </a:endParaRPr>
          </a:p>
          <a:p>
            <a:pPr marL="0" lvl="0" indent="0" algn="l" rtl="0">
              <a:spcBef>
                <a:spcPts val="0"/>
              </a:spcBef>
              <a:spcAft>
                <a:spcPts val="0"/>
              </a:spcAft>
              <a:buClr>
                <a:schemeClr val="dk1"/>
              </a:buClr>
              <a:buSzPts val="1100"/>
              <a:buFont typeface="Arial"/>
              <a:buNone/>
            </a:pPr>
            <a:r>
              <a:rPr lang="en" sz="1400" b="1">
                <a:solidFill>
                  <a:schemeClr val="dk1"/>
                </a:solidFill>
              </a:rPr>
              <a:t>SELECT * FROM Product</a:t>
            </a:r>
            <a:endParaRPr sz="1400" b="1">
              <a:solidFill>
                <a:schemeClr val="dk1"/>
              </a:solidFill>
            </a:endParaRPr>
          </a:p>
          <a:p>
            <a:pPr marL="0" lvl="0" indent="0" algn="l" rtl="0">
              <a:spcBef>
                <a:spcPts val="0"/>
              </a:spcBef>
              <a:spcAft>
                <a:spcPts val="0"/>
              </a:spcAft>
              <a:buNone/>
            </a:pPr>
            <a:r>
              <a:rPr lang="en" sz="1400" b="1">
                <a:solidFill>
                  <a:schemeClr val="dk1"/>
                </a:solidFill>
              </a:rPr>
              <a:t>USING DOMAIN_REPAIR( category string </a:t>
            </a:r>
            <a:endParaRPr sz="1400" b="1">
              <a:solidFill>
                <a:schemeClr val="dk1"/>
              </a:solidFill>
            </a:endParaRPr>
          </a:p>
          <a:p>
            <a:pPr marL="0" lvl="0" indent="0" algn="l" rtl="0">
              <a:spcBef>
                <a:spcPts val="0"/>
              </a:spcBef>
              <a:spcAft>
                <a:spcPts val="0"/>
              </a:spcAft>
              <a:buClr>
                <a:schemeClr val="dk1"/>
              </a:buClr>
              <a:buSzPts val="1100"/>
              <a:buFont typeface="Arial"/>
              <a:buNone/>
            </a:pPr>
            <a:r>
              <a:rPr lang="en" sz="1400" b="1">
                <a:solidFill>
                  <a:schemeClr val="dk1"/>
                </a:solidFill>
              </a:rPr>
              <a:t>NOT NULL,</a:t>
            </a:r>
            <a:endParaRPr sz="1400" b="1">
              <a:solidFill>
                <a:schemeClr val="dk1"/>
              </a:solidFill>
            </a:endParaRPr>
          </a:p>
          <a:p>
            <a:pPr marL="0" lvl="0" indent="0" algn="l" rtl="0">
              <a:spcBef>
                <a:spcPts val="0"/>
              </a:spcBef>
              <a:spcAft>
                <a:spcPts val="0"/>
              </a:spcAft>
              <a:buClr>
                <a:schemeClr val="dk1"/>
              </a:buClr>
              <a:buSzPts val="1100"/>
              <a:buFont typeface="Arial"/>
              <a:buNone/>
            </a:pPr>
            <a:r>
              <a:rPr lang="en" sz="1400" b="1">
                <a:solidFill>
                  <a:schemeClr val="dk1"/>
                </a:solidFill>
              </a:rPr>
              <a:t>brand string NOT NULL );</a:t>
            </a:r>
            <a:endParaRPr sz="1500">
              <a:solidFill>
                <a:schemeClr val="dk1"/>
              </a:solidFill>
            </a:endParaRPr>
          </a:p>
        </p:txBody>
      </p:sp>
      <p:pic>
        <p:nvPicPr>
          <p:cNvPr id="101" name="Google Shape;101;p20"/>
          <p:cNvPicPr preferRelativeResize="0"/>
          <p:nvPr/>
        </p:nvPicPr>
        <p:blipFill>
          <a:blip r:embed="rId3">
            <a:alphaModFix/>
          </a:blip>
          <a:stretch>
            <a:fillRect/>
          </a:stretch>
        </p:blipFill>
        <p:spPr>
          <a:xfrm>
            <a:off x="3819513" y="1752600"/>
            <a:ext cx="5324475" cy="3390900"/>
          </a:xfrm>
          <a:prstGeom prst="rect">
            <a:avLst/>
          </a:prstGeom>
          <a:noFill/>
          <a:ln>
            <a:noFill/>
          </a:ln>
        </p:spPr>
      </p:pic>
      <p:pic>
        <p:nvPicPr>
          <p:cNvPr id="102" name="Google Shape;102;p20"/>
          <p:cNvPicPr preferRelativeResize="0"/>
          <p:nvPr/>
        </p:nvPicPr>
        <p:blipFill>
          <a:blip r:embed="rId4">
            <a:alphaModFix/>
          </a:blip>
          <a:stretch>
            <a:fillRect/>
          </a:stretch>
        </p:blipFill>
        <p:spPr>
          <a:xfrm>
            <a:off x="247638" y="1810250"/>
            <a:ext cx="3571875" cy="165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2843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20" b="1"/>
              <a:t>Lens for Schema Matching</a:t>
            </a:r>
            <a:endParaRPr sz="2020" b="1"/>
          </a:p>
        </p:txBody>
      </p:sp>
      <p:sp>
        <p:nvSpPr>
          <p:cNvPr id="108" name="Google Shape;108;p21"/>
          <p:cNvSpPr txBox="1">
            <a:spLocks noGrp="1"/>
          </p:cNvSpPr>
          <p:nvPr>
            <p:ph type="body" idx="1"/>
          </p:nvPr>
        </p:nvSpPr>
        <p:spPr>
          <a:xfrm>
            <a:off x="311700" y="736150"/>
            <a:ext cx="8520600" cy="4326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The schema matching Lens is defined to map the source data schema with the target data schema</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Schema Matching Lens is more useful in to map the non-relational data like web data,JSON.</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 schema matching lenses define a boolean value for every pair of target schema.</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 Lens is defined to give the probable number propabilities of this boolean value to match the target schema.</a:t>
            </a:r>
            <a:endParaRPr sz="1400">
              <a:solidFill>
                <a:schemeClr val="dk1"/>
              </a:solidFill>
            </a:endParaRPr>
          </a:p>
          <a:p>
            <a:pPr marL="0" lvl="0" indent="0" algn="l" rtl="0">
              <a:spcBef>
                <a:spcPts val="1200"/>
              </a:spcBef>
              <a:spcAft>
                <a:spcPts val="0"/>
              </a:spcAft>
              <a:buNone/>
            </a:pPr>
            <a:r>
              <a:rPr lang="en" sz="1400" u="sng">
                <a:solidFill>
                  <a:schemeClr val="dk1"/>
                </a:solidFill>
              </a:rPr>
              <a:t>Sample Query to create Schema matching  LENS</a:t>
            </a:r>
            <a:endParaRPr sz="1400" u="sng">
              <a:solidFill>
                <a:schemeClr val="dk1"/>
              </a:solidFill>
            </a:endParaRPr>
          </a:p>
          <a:p>
            <a:pPr marL="0" lvl="0" indent="0" algn="l" rtl="0">
              <a:spcBef>
                <a:spcPts val="1200"/>
              </a:spcBef>
              <a:spcAft>
                <a:spcPts val="0"/>
              </a:spcAft>
              <a:buClr>
                <a:schemeClr val="dk1"/>
              </a:buClr>
              <a:buSzPts val="1100"/>
              <a:buFont typeface="Arial"/>
              <a:buNone/>
            </a:pPr>
            <a:r>
              <a:rPr lang="en" sz="1400">
                <a:solidFill>
                  <a:schemeClr val="dk1"/>
                </a:solidFill>
              </a:rPr>
              <a:t>CREATE LENS MatchedRatings2 AS SELECT * FROM Ratings2</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USING </a:t>
            </a:r>
            <a:r>
              <a:rPr lang="en" sz="1400" b="1">
                <a:solidFill>
                  <a:schemeClr val="dk1"/>
                </a:solidFill>
              </a:rPr>
              <a:t>SCHEMA_MATCHING</a:t>
            </a:r>
            <a:r>
              <a:rPr lang="en" sz="1400">
                <a:solidFill>
                  <a:schemeClr val="dk1"/>
                </a:solidFill>
              </a:rPr>
              <a:t>( pid string, ..., rating float,</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review_ct float, NO LIMIT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CREATE VIEW AllRatings AS SELECT * FROM MatchedRatings2</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UNION SELECT * FROM Ratings1;</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b="1">
                <a:solidFill>
                  <a:schemeClr val="dk1"/>
                </a:solidFill>
              </a:rPr>
              <a:t>Limitations </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The incompatible pairs are always ignored. Which can also have a probable match of the data.</a:t>
            </a:r>
            <a:endParaRPr sz="14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2002</Words>
  <Application>Microsoft Office PowerPoint</Application>
  <PresentationFormat>On-screen Show (16:9)</PresentationFormat>
  <Paragraphs>164</Paragraphs>
  <Slides>17</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Light</vt:lpstr>
      <vt:lpstr>Literature review Report</vt:lpstr>
      <vt:lpstr>INTRODUCTION</vt:lpstr>
      <vt:lpstr>BACKGROUND</vt:lpstr>
      <vt:lpstr>On Demand ETL Properties</vt:lpstr>
      <vt:lpstr>VIRTUAL C-TABLES, NORMAL FORM VG-RA &amp; VIRTUAL VIEWS</vt:lpstr>
      <vt:lpstr>LENSES defined in the paper </vt:lpstr>
      <vt:lpstr>Lens for Domain Constraint Repair</vt:lpstr>
      <vt:lpstr>Domain Constraint Repair: Product table has missing Data. </vt:lpstr>
      <vt:lpstr>Lens for Schema Matching</vt:lpstr>
      <vt:lpstr>Lens for Schema Matching </vt:lpstr>
      <vt:lpstr>LENS for Archival</vt:lpstr>
      <vt:lpstr>ANALYSIS </vt:lpstr>
      <vt:lpstr>PowerPoint Presentation</vt:lpstr>
      <vt:lpstr>EXPERIMENTS</vt:lpstr>
      <vt:lpstr>EXPERIMENTS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Report</dc:title>
  <cp:lastModifiedBy>Purva Lila</cp:lastModifiedBy>
  <cp:revision>2</cp:revision>
  <dcterms:modified xsi:type="dcterms:W3CDTF">2022-04-29T08:30:59Z</dcterms:modified>
</cp:coreProperties>
</file>