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96050AD-3524-4A69-92C2-B75B87550259}">
  <a:tblStyle styleId="{E96050AD-3524-4A69-92C2-B75B8755025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41f65a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41f65a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41f65a0b3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41f65a0b3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41f65a0b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241f65a0b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3f4df241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3f4df241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41f65a0b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41f65a0b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3f4df24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3f4df24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3f4df241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3f4df241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41f65a0b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41f65a0b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ee6d25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ee6d2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41f65a0b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41f65a0b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5f3db597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5f3db597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41f65a0b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241f65a0b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 amt="25000"/>
          </a:blip>
          <a:stretch>
            <a:fillRect/>
          </a:stretch>
        </p:blipFill>
        <p:spPr>
          <a:xfrm>
            <a:off x="3440363" y="2155175"/>
            <a:ext cx="2263275" cy="27258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cityofchicago.org/Service-Requests/311-Service-Requests/v6vf-nfxy/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.cityofchicago.org/Facilities-Geographic-Boundaries/Boundaries-Community-Areas-current-/cauq-8yn6" TargetMode="External"/><Relationship Id="rId4" Type="http://schemas.openxmlformats.org/officeDocument/2006/relationships/hyperlink" Target="https://data.cityofchicago.org/Facilities-Geographic-Boundaries/Boundaries-Wards-2015-/sp34-6z76" TargetMode="External"/><Relationship Id="rId5" Type="http://schemas.openxmlformats.org/officeDocument/2006/relationships/hyperlink" Target="https://data.cityofchicago.org/Public-Safety/Boundaries-Police-Beats-current-/aerh-rz74" TargetMode="External"/><Relationship Id="rId6" Type="http://schemas.openxmlformats.org/officeDocument/2006/relationships/hyperlink" Target="https://docs.google.com/spreadsheets/d/1139N1YbbXX454qJV6momfVJ88aD7n649I3v43bZwFFA/edit#gid=9020698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5098675" y="3830400"/>
            <a:ext cx="388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Susmitha Marripalapu   (A20489531)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Pranava Brunda Manuguri (A20472679)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Yogith Reddy Venkanagari (A20493317)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9144000" cy="203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73125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311 SERVICE REQUESTS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CURATION PROJECT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190" name="Google Shape;190;p22"/>
          <p:cNvSpPr txBox="1"/>
          <p:nvPr/>
        </p:nvSpPr>
        <p:spPr>
          <a:xfrm>
            <a:off x="0" y="423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5143500" y="1786475"/>
            <a:ext cx="3795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boundary data, MULTIPOLYGON GEO DATA to get the COMMUNITY_AREA, WARD, POLICE_SECTOR, POLICE_DISTRICT, POLICE_BEATS and PRICINCTS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 geopandas, geoseries to get if a location (point) is within the borders.</a:t>
            </a:r>
            <a:endParaRPr/>
          </a:p>
        </p:txBody>
      </p:sp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5" y="1919275"/>
            <a:ext cx="3795174" cy="261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16806" r="12666" t="0"/>
          <a:stretch/>
        </p:blipFill>
        <p:spPr>
          <a:xfrm rot="-48">
            <a:off x="1342279" y="3098567"/>
            <a:ext cx="183750" cy="260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/>
          <p:nvPr/>
        </p:nvSpPr>
        <p:spPr>
          <a:xfrm>
            <a:off x="2207075" y="1495200"/>
            <a:ext cx="4681800" cy="356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201" name="Google Shape;201;p23"/>
          <p:cNvSpPr txBox="1"/>
          <p:nvPr/>
        </p:nvSpPr>
        <p:spPr>
          <a:xfrm>
            <a:off x="0" y="423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VALIDATIONS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1465363" y="3036000"/>
            <a:ext cx="643800" cy="4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2372875" y="1565925"/>
            <a:ext cx="2119725" cy="91055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Check for the missing values in columns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6986775" y="2997575"/>
            <a:ext cx="643800" cy="4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2372875" y="2625484"/>
            <a:ext cx="2119725" cy="9543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Times New Roman"/>
                <a:ea typeface="Times New Roman"/>
                <a:cs typeface="Times New Roman"/>
                <a:sym typeface="Times New Roman"/>
              </a:rPr>
              <a:t>If status == open &amp; closed date is not null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7491475" y="2171550"/>
            <a:ext cx="157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Validation report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863" y="2530625"/>
            <a:ext cx="1309132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963" y="2492150"/>
            <a:ext cx="1152450" cy="149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97475" y="2134500"/>
            <a:ext cx="13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Curated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4572000" y="1545881"/>
            <a:ext cx="2119725" cy="9543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Times New Roman"/>
                <a:ea typeface="Times New Roman"/>
                <a:cs typeface="Times New Roman"/>
                <a:sym typeface="Times New Roman"/>
              </a:rPr>
              <a:t>If Legacy_Record = False &amp; Legacy_SR_Number != NULL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679825" y="2637331"/>
            <a:ext cx="2119725" cy="95430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6667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4832038" y="2814325"/>
            <a:ext cx="1815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Duplicate=True and Legacy_Record=False and parent_sr_number is null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3471013" y="2117112"/>
            <a:ext cx="2119725" cy="91055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3660425" y="2356838"/>
            <a:ext cx="174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STREET_ADDRESS.splt(‘ ‘)[0] != STREET_NUMBER 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3512125" y="3188387"/>
            <a:ext cx="2119725" cy="91055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23"/>
          <p:cNvSpPr txBox="1"/>
          <p:nvPr/>
        </p:nvSpPr>
        <p:spPr>
          <a:xfrm>
            <a:off x="3677525" y="3472913"/>
            <a:ext cx="174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STREET_ADDRESS.splt(‘ ‘)[1] != STREET_DIRECTION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2328050" y="3728787"/>
            <a:ext cx="2119725" cy="91055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2562288" y="3985088"/>
            <a:ext cx="174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STREET_ADDRESS.splt(‘ ‘)[1:] != STREET_NAME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4751300" y="3728787"/>
            <a:ext cx="2119725" cy="910550"/>
          </a:xfrm>
          <a:prstGeom prst="flowChartDecision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6000000" dist="952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4940713" y="3975163"/>
            <a:ext cx="174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STREET_ADDRESS.splt(‘ ‘)[-1] != STREET_TYPE</a:t>
            </a:r>
            <a:endParaRPr sz="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6933413" y="2734250"/>
            <a:ext cx="6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TRUE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4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0" y="423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 txBox="1"/>
          <p:nvPr/>
        </p:nvSpPr>
        <p:spPr>
          <a:xfrm>
            <a:off x="583000" y="1692450"/>
            <a:ext cx="7644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Minimized number of records in validation report.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Current invalid records for the 2021 service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is zero after curation.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This solution works for the existing data problems.</a:t>
            </a: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WORKS: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taken for address check using geopy libraries for 1 million records is larger than expected which can be improved.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64" name="Google Shape;64;p14"/>
          <p:cNvSpPr txBox="1"/>
          <p:nvPr/>
        </p:nvSpPr>
        <p:spPr>
          <a:xfrm>
            <a:off x="0" y="423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DATA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201700" y="1658475"/>
            <a:ext cx="87741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311 Service Requests received by the City of Chicago. This dataset includes requests created after the launch of the new 311 system on 12/18/2018 and some records from the previous system, indicated in the LEGACY_RECORD column.</a:t>
            </a:r>
            <a:endParaRPr sz="1500">
              <a:highlight>
                <a:srgbClr val="FF00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36 columns in total.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SR-NUMBER , Service request number is primary key.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Dataset: </a:t>
            </a:r>
            <a:r>
              <a:rPr lang="en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D9D9D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b="1" sz="1500">
              <a:highlight>
                <a:srgbClr val="D9D9D9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Information of the service request -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From which location, Which type of service, Nearest service center available.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Explore geo data and APIs available for curation.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42330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DATA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DATA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54325" y="1809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{E96050AD-3524-4A69-92C2-B75B87550259}</a:tableStyleId>
              </a:tblPr>
              <a:tblGrid>
                <a:gridCol w="698175"/>
                <a:gridCol w="528050"/>
                <a:gridCol w="655000"/>
                <a:gridCol w="760425"/>
                <a:gridCol w="534650"/>
                <a:gridCol w="933775"/>
                <a:gridCol w="1180500"/>
                <a:gridCol w="578850"/>
                <a:gridCol w="1162975"/>
                <a:gridCol w="563300"/>
                <a:gridCol w="648550"/>
                <a:gridCol w="713775"/>
              </a:tblGrid>
              <a:tr h="30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SR_NUMBER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SR_TYPE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SR_SHORT_CODE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OWNER_DEPARTMENT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STATUS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CREATED_DATE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LAST_MODIFIED_DATE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CLOSED_DATE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STREET_ADDRESS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CITY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ZIP_CODE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513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SR22-00502004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Graffiti Removal Request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GRAF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Streets and Sanitation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03/28/2022 1:15:08 PM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03/28/2022 1:15:09 PM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3800 S STEWART AVE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CHICAGO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ILLINOIS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60609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5" name="Google Shape;75;p15"/>
          <p:cNvGraphicFramePr/>
          <p:nvPr/>
        </p:nvGraphicFramePr>
        <p:xfrm>
          <a:off x="4164400" y="28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{E96050AD-3524-4A69-92C2-B75B87550259}</a:tableStyleId>
              </a:tblPr>
              <a:tblGrid>
                <a:gridCol w="855625"/>
                <a:gridCol w="851975"/>
                <a:gridCol w="653350"/>
                <a:gridCol w="672850"/>
                <a:gridCol w="1141350"/>
              </a:tblGrid>
              <a:tr h="415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X_COORDINATE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Y_COORDINATE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LATITUDE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LONGITUDE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LOCATION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1174263.624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1879703.957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41.82531728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-87.63618378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(41.82531727715132°, -87.63618377989255°)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6" name="Google Shape;76;p15"/>
          <p:cNvGraphicFramePr/>
          <p:nvPr/>
        </p:nvGraphicFramePr>
        <p:xfrm>
          <a:off x="54325" y="2832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{E96050AD-3524-4A69-92C2-B75B87550259}</a:tableStyleId>
              </a:tblPr>
              <a:tblGrid>
                <a:gridCol w="960825"/>
                <a:gridCol w="1113500"/>
                <a:gridCol w="792775"/>
                <a:gridCol w="792675"/>
              </a:tblGrid>
              <a:tr h="81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STREET_NUMBER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STREET_DIRECTION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STREET_NAME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STREET_TYPE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7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3800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STEWART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77" name="Google Shape;77;p15"/>
          <p:cNvGraphicFramePr/>
          <p:nvPr/>
        </p:nvGraphicFramePr>
        <p:xfrm>
          <a:off x="93900" y="38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{E96050AD-3524-4A69-92C2-B75B87550259}</a:tableStyleId>
              </a:tblPr>
              <a:tblGrid>
                <a:gridCol w="620975"/>
                <a:gridCol w="966600"/>
                <a:gridCol w="1014500"/>
                <a:gridCol w="534650"/>
                <a:gridCol w="728775"/>
                <a:gridCol w="763050"/>
                <a:gridCol w="907700"/>
                <a:gridCol w="947550"/>
                <a:gridCol w="839300"/>
                <a:gridCol w="781050"/>
              </a:tblGrid>
              <a:tr h="517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DUPLICATE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LEGACY_RECORD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COMMUNITY_AREA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WARD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ELECTRICAL_DISTRICT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ELECTRICITY_GRID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POLICE_SECTOR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POLICE_DISTRICT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POLICE_BEAT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PRECINCT</a:t>
                      </a:r>
                      <a:endParaRPr b="1"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B3B2"/>
                    </a:solidFill>
                  </a:tcPr>
                </a:tc>
              </a:tr>
              <a:tr h="303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FALSE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O030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915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</a:t>
                      </a:r>
                      <a:endParaRPr sz="7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8100" marB="38100" marR="38100" marL="381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0" y="423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01700" y="1658475"/>
            <a:ext cx="5535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D4D4D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IDENTIFYING THE ISSUES:</a:t>
            </a:r>
            <a:endParaRPr b="1" sz="1500">
              <a:highlight>
                <a:srgbClr val="D4D4D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D4D4D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visualization tool in city of chicago portal.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Python code for basic null values check.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Using geopy libraries to check the correctness of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01700" y="3290650"/>
            <a:ext cx="8774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highlight>
                  <a:srgbClr val="D4D4D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CHALLENGES IN DATA CURATION</a:t>
            </a:r>
            <a:r>
              <a:rPr b="1" lang="en" sz="1500">
                <a:highlight>
                  <a:srgbClr val="D4D4D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500">
              <a:highlight>
                <a:srgbClr val="D4D4D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D4D4D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Obtain the valid location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Getting valid street addresses.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Identifying datasets to fill gaps in police, electricity, community area and ward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Decoding MULTIPOLYGON Location border data.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5849500" y="2571750"/>
            <a:ext cx="312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2711 S 31 AVE  =&gt; 2711 S </a:t>
            </a:r>
            <a:r>
              <a:rPr lang="en" sz="1500">
                <a:solidFill>
                  <a:schemeClr val="dk1"/>
                </a:solidFill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31st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AVE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93" name="Google Shape;93;p17"/>
          <p:cNvSpPr txBox="1"/>
          <p:nvPr/>
        </p:nvSpPr>
        <p:spPr>
          <a:xfrm>
            <a:off x="0" y="42330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IN</a:t>
            </a: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</a:t>
            </a:r>
            <a:b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56025" y="1416000"/>
            <a:ext cx="4370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 Values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C27BA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10510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B4A7D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ZEMKE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E066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endParaRPr sz="1500">
              <a:solidFill>
                <a:schemeClr val="dk1"/>
              </a:solidFill>
              <a:highlight>
                <a:srgbClr val="E06666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highlight>
                  <a:srgbClr val="C27BA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1142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FFD9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solidFill>
                  <a:schemeClr val="dk1"/>
                </a:solidFill>
                <a:highlight>
                  <a:srgbClr val="B4A7D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KENNEDY EXPRESS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500">
                <a:solidFill>
                  <a:schemeClr val="dk1"/>
                </a:solidFill>
                <a:highlight>
                  <a:srgbClr val="E0666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RL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Don’t know, 0, 1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4368050" y="1495938"/>
            <a:ext cx="47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602700" y="3569075"/>
            <a:ext cx="1938600" cy="400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STREET_ADDRESS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6817700" y="4458825"/>
            <a:ext cx="1938600" cy="400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STREET_TYPE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4623575" y="4458825"/>
            <a:ext cx="1938600" cy="4002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STREET_NAME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2429450" y="4458825"/>
            <a:ext cx="1938600" cy="4002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STREET_DIRECTION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235325" y="4458825"/>
            <a:ext cx="1938600" cy="400200"/>
          </a:xfrm>
          <a:prstGeom prst="roundRect">
            <a:avLst>
              <a:gd fmla="val 16667" name="adj"/>
            </a:avLst>
          </a:prstGeom>
          <a:solidFill>
            <a:srgbClr val="C27BA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STREET_NUMBER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2" name="Google Shape;102;p17"/>
          <p:cNvCxnSpPr>
            <a:stCxn id="97" idx="2"/>
            <a:endCxn id="101" idx="0"/>
          </p:cNvCxnSpPr>
          <p:nvPr/>
        </p:nvCxnSpPr>
        <p:spPr>
          <a:xfrm flipH="1">
            <a:off x="1204500" y="3969275"/>
            <a:ext cx="33675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7"/>
          <p:cNvCxnSpPr>
            <a:stCxn id="97" idx="2"/>
            <a:endCxn id="100" idx="0"/>
          </p:cNvCxnSpPr>
          <p:nvPr/>
        </p:nvCxnSpPr>
        <p:spPr>
          <a:xfrm flipH="1">
            <a:off x="3398700" y="3969275"/>
            <a:ext cx="11733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7"/>
          <p:cNvCxnSpPr>
            <a:stCxn id="97" idx="2"/>
            <a:endCxn id="99" idx="0"/>
          </p:cNvCxnSpPr>
          <p:nvPr/>
        </p:nvCxnSpPr>
        <p:spPr>
          <a:xfrm>
            <a:off x="4572000" y="3969275"/>
            <a:ext cx="10209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7"/>
          <p:cNvCxnSpPr>
            <a:stCxn id="97" idx="2"/>
            <a:endCxn id="98" idx="0"/>
          </p:cNvCxnSpPr>
          <p:nvPr/>
        </p:nvCxnSpPr>
        <p:spPr>
          <a:xfrm>
            <a:off x="4572000" y="3969275"/>
            <a:ext cx="3215100" cy="4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930600" y="1692100"/>
            <a:ext cx="410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STREET_TYPE having NULL values.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112" name="Google Shape;112;p18"/>
          <p:cNvSpPr txBox="1"/>
          <p:nvPr/>
        </p:nvSpPr>
        <p:spPr>
          <a:xfrm>
            <a:off x="0" y="4233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 IN DATA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48700" y="1446950"/>
            <a:ext cx="86466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CITY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 CHICAGO, Chicago, chicago, No value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STATE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No Value, Illinois and IL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ZIP_CODE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No Value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COMMUNITY_AREA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12,223 are empty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WARD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11,907 are empty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ELECTRICAL_DISTRICT, </a:t>
            </a:r>
            <a:r>
              <a:rPr b="1" lang="en" sz="1500">
                <a:solidFill>
                  <a:schemeClr val="dk1"/>
                </a:solidFill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ELECTRICITY_GRID</a:t>
            </a: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 Almost all records are empty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POLICE_SECTOR, POLICE_DISTRICT, POLICE_BEAT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 11,928 are empty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b="1" lang="en" sz="1500">
                <a:highlight>
                  <a:srgbClr val="F4CCC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X_COORDINATE, Y_COORDINATE, LATITUDE, LONGITUDE, LOCATION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Missing data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120" name="Google Shape;120;p19"/>
          <p:cNvSpPr txBox="1"/>
          <p:nvPr/>
        </p:nvSpPr>
        <p:spPr>
          <a:xfrm>
            <a:off x="0" y="423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330600" y="1523788"/>
            <a:ext cx="8482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it consistent - CHICAGO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it consistent - ILLINOIS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ZIP_CODE: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the  zip code from geopy address.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STREET_ADDRESS: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/>
          <p:nvPr/>
        </p:nvSpPr>
        <p:spPr>
          <a:xfrm>
            <a:off x="921775" y="3496800"/>
            <a:ext cx="2129100" cy="829200"/>
          </a:xfrm>
          <a:prstGeom prst="diamond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613525" y="3544700"/>
            <a:ext cx="27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Courier New"/>
                <a:ea typeface="Courier New"/>
                <a:cs typeface="Courier New"/>
                <a:sym typeface="Courier New"/>
              </a:rPr>
              <a:t>STREET_ADDRESS==NULL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6771275" y="3536250"/>
            <a:ext cx="1759200" cy="75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Get street address from 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geopy.geocoders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3455325" y="3496800"/>
            <a:ext cx="2745600" cy="829200"/>
          </a:xfrm>
          <a:prstGeom prst="diamond">
            <a:avLst/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455325" y="3560000"/>
            <a:ext cx="2745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LATITUDE AND LONGITUDE!=NULL</a:t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 flipH="1" rot="10800000">
            <a:off x="3050875" y="3906150"/>
            <a:ext cx="4440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endCxn id="125" idx="1"/>
          </p:cNvCxnSpPr>
          <p:nvPr/>
        </p:nvCxnSpPr>
        <p:spPr>
          <a:xfrm flipH="1" rot="10800000">
            <a:off x="6200975" y="3911400"/>
            <a:ext cx="570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 txBox="1"/>
          <p:nvPr/>
        </p:nvSpPr>
        <p:spPr>
          <a:xfrm>
            <a:off x="2925475" y="3621650"/>
            <a:ext cx="6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200925" y="3621650"/>
            <a:ext cx="6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4156625" y="4632975"/>
            <a:ext cx="1373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Drop row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1213275" y="4305488"/>
            <a:ext cx="6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912750" y="4294800"/>
            <a:ext cx="69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6964175" y="4685975"/>
            <a:ext cx="13734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Courier New"/>
                <a:ea typeface="Courier New"/>
                <a:cs typeface="Courier New"/>
                <a:sym typeface="Courier New"/>
              </a:rPr>
              <a:t>UPDATE STREET_ADDRESS</a:t>
            </a:r>
            <a:endParaRPr b="1" sz="10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19"/>
          <p:cNvCxnSpPr>
            <a:stCxn id="125" idx="2"/>
            <a:endCxn id="135" idx="0"/>
          </p:cNvCxnSpPr>
          <p:nvPr/>
        </p:nvCxnSpPr>
        <p:spPr>
          <a:xfrm>
            <a:off x="7650875" y="4286550"/>
            <a:ext cx="0" cy="39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-8" l="0" r="0" t="14952"/>
          <a:stretch/>
        </p:blipFill>
        <p:spPr>
          <a:xfrm>
            <a:off x="687750" y="2454100"/>
            <a:ext cx="7791745" cy="34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>
            <a:stCxn id="126" idx="2"/>
            <a:endCxn id="132" idx="0"/>
          </p:cNvCxnSpPr>
          <p:nvPr/>
        </p:nvCxnSpPr>
        <p:spPr>
          <a:xfrm>
            <a:off x="4828125" y="4326000"/>
            <a:ext cx="15300" cy="30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9"/>
          <p:cNvSpPr/>
          <p:nvPr/>
        </p:nvSpPr>
        <p:spPr>
          <a:xfrm>
            <a:off x="1135375" y="4659450"/>
            <a:ext cx="1701900" cy="369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Check if it is valid address</a:t>
            </a:r>
            <a:endParaRPr b="1" sz="12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0" name="Google Shape;140;p19"/>
          <p:cNvCxnSpPr>
            <a:endCxn id="139" idx="0"/>
          </p:cNvCxnSpPr>
          <p:nvPr/>
        </p:nvCxnSpPr>
        <p:spPr>
          <a:xfrm flipH="1">
            <a:off x="1986325" y="4306650"/>
            <a:ext cx="16500" cy="3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146" name="Google Shape;146;p20"/>
          <p:cNvSpPr txBox="1"/>
          <p:nvPr/>
        </p:nvSpPr>
        <p:spPr>
          <a:xfrm>
            <a:off x="0" y="423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1510800"/>
            <a:ext cx="475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5557250" y="4459925"/>
            <a:ext cx="2849100" cy="493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STREET_ADDRESS + CITY +STATE</a:t>
            </a:r>
            <a:endParaRPr b="1" sz="1200">
              <a:solidFill>
                <a:srgbClr val="F3F3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geopy.geocoders</a:t>
            </a:r>
            <a:endParaRPr b="1"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5181125" y="2900525"/>
            <a:ext cx="1636500" cy="40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X_COORDINATE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utm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988850" y="4047050"/>
            <a:ext cx="1452600" cy="23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LATITUDE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7522150" y="4047045"/>
            <a:ext cx="1452600" cy="235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Times New Roman"/>
                <a:ea typeface="Times New Roman"/>
                <a:cs typeface="Times New Roman"/>
                <a:sym typeface="Times New Roman"/>
              </a:rPr>
              <a:t>LONGITUDE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6218750" y="3781475"/>
            <a:ext cx="1526100" cy="19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4" name="Google Shape;154;p20"/>
          <p:cNvCxnSpPr>
            <a:stCxn id="149" idx="0"/>
            <a:endCxn id="153" idx="2"/>
          </p:cNvCxnSpPr>
          <p:nvPr/>
        </p:nvCxnSpPr>
        <p:spPr>
          <a:xfrm rot="10800000">
            <a:off x="6981800" y="3979325"/>
            <a:ext cx="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0"/>
          <p:cNvCxnSpPr>
            <a:stCxn id="149" idx="0"/>
            <a:endCxn id="151" idx="3"/>
          </p:cNvCxnSpPr>
          <p:nvPr/>
        </p:nvCxnSpPr>
        <p:spPr>
          <a:xfrm rot="10800000">
            <a:off x="6441500" y="4164725"/>
            <a:ext cx="540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" name="Google Shape;156;p20"/>
          <p:cNvCxnSpPr>
            <a:stCxn id="149" idx="0"/>
            <a:endCxn id="152" idx="1"/>
          </p:cNvCxnSpPr>
          <p:nvPr/>
        </p:nvCxnSpPr>
        <p:spPr>
          <a:xfrm flipH="1" rot="10800000">
            <a:off x="6981800" y="4164725"/>
            <a:ext cx="540300" cy="2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0"/>
          <p:cNvSpPr/>
          <p:nvPr/>
        </p:nvSpPr>
        <p:spPr>
          <a:xfrm>
            <a:off x="7093775" y="2900525"/>
            <a:ext cx="1636500" cy="400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180BB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Y_COORDINATE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utm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20"/>
          <p:cNvCxnSpPr>
            <a:stCxn id="153" idx="0"/>
            <a:endCxn id="150" idx="2"/>
          </p:cNvCxnSpPr>
          <p:nvPr/>
        </p:nvCxnSpPr>
        <p:spPr>
          <a:xfrm rot="10800000">
            <a:off x="5999300" y="3300875"/>
            <a:ext cx="9825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0"/>
          <p:cNvCxnSpPr>
            <a:stCxn id="153" idx="0"/>
            <a:endCxn id="157" idx="2"/>
          </p:cNvCxnSpPr>
          <p:nvPr/>
        </p:nvCxnSpPr>
        <p:spPr>
          <a:xfrm flipH="1" rot="10800000">
            <a:off x="6981800" y="3300875"/>
            <a:ext cx="930300" cy="48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20"/>
          <p:cNvSpPr/>
          <p:nvPr/>
        </p:nvSpPr>
        <p:spPr>
          <a:xfrm>
            <a:off x="5367625" y="1510800"/>
            <a:ext cx="3080700" cy="10611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Universal Transverse Mercator (UTM) is a map projection system for assigning coordinates to locations on the surface of the Earth.</a:t>
            </a:r>
            <a:endParaRPr b="1" sz="1000"/>
          </a:p>
        </p:txBody>
      </p:sp>
      <p:sp>
        <p:nvSpPr>
          <p:cNvPr id="161" name="Google Shape;161;p20"/>
          <p:cNvSpPr txBox="1"/>
          <p:nvPr/>
        </p:nvSpPr>
        <p:spPr>
          <a:xfrm>
            <a:off x="168075" y="1510800"/>
            <a:ext cx="5446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LOCATION, LATITUDE, LONGITUDE:</a:t>
            </a:r>
            <a:b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python, from geopy.geocoders import Nominatim</a:t>
            </a:r>
            <a:b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➔"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X_COORDINATE, Y_COORDINATE: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x and y coordinates from latitude and longitude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utm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utm.from_latlon(LATITUDE, LONGITUDE)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0"/>
          <p:cNvSpPr/>
          <p:nvPr/>
        </p:nvSpPr>
        <p:spPr>
          <a:xfrm flipH="1">
            <a:off x="683700" y="3429000"/>
            <a:ext cx="2987100" cy="1155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200025" rotWithShape="0" algn="bl" dir="5400000" dist="114300">
              <a:srgbClr val="000000">
                <a:alpha val="50000"/>
              </a:srgbClr>
            </a:outerShdw>
          </a:effectLst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Geopy is used t</a:t>
            </a:r>
            <a:r>
              <a:rPr b="1"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locate the coordinates of addresses, cities, countries, and landmarks across the globe using third-party geocoders</a:t>
            </a:r>
            <a:endParaRPr b="1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/>
        </p:nvSpPr>
        <p:spPr>
          <a:xfrm>
            <a:off x="0" y="0"/>
            <a:ext cx="9144000" cy="141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0"/>
          </a:p>
        </p:txBody>
      </p:sp>
      <p:sp>
        <p:nvSpPr>
          <p:cNvPr id="168" name="Google Shape;168;p21"/>
          <p:cNvSpPr txBox="1"/>
          <p:nvPr/>
        </p:nvSpPr>
        <p:spPr>
          <a:xfrm>
            <a:off x="0" y="423300"/>
            <a:ext cx="914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613650" y="1019725"/>
            <a:ext cx="645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190400" y="3553225"/>
            <a:ext cx="1519200" cy="523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COMMUNITY_AREA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15662" y="2939677"/>
            <a:ext cx="1281300" cy="43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WARD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2495319" y="2196375"/>
            <a:ext cx="1281300" cy="43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POLICE_SECTOR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3140799" y="3025300"/>
            <a:ext cx="1281300" cy="43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POLICE_BEAT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21"/>
          <p:cNvSpPr/>
          <p:nvPr/>
        </p:nvSpPr>
        <p:spPr>
          <a:xfrm>
            <a:off x="3290699" y="3634350"/>
            <a:ext cx="1404600" cy="43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Times New Roman"/>
                <a:ea typeface="Times New Roman"/>
                <a:cs typeface="Times New Roman"/>
                <a:sym typeface="Times New Roman"/>
              </a:rPr>
              <a:t>POLICE_DISTRICT</a:t>
            </a:r>
            <a:endParaRPr b="1"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>
            <a:off x="1156172" y="2196379"/>
            <a:ext cx="1281300" cy="43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Times New Roman"/>
                <a:ea typeface="Times New Roman"/>
                <a:cs typeface="Times New Roman"/>
                <a:sym typeface="Times New Roman"/>
              </a:rPr>
              <a:t>PRECINCT</a:t>
            </a:r>
            <a:endParaRPr b="1"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7" name="Google Shape;177;p21"/>
          <p:cNvCxnSpPr>
            <a:stCxn id="178" idx="1"/>
            <a:endCxn id="170" idx="3"/>
          </p:cNvCxnSpPr>
          <p:nvPr/>
        </p:nvCxnSpPr>
        <p:spPr>
          <a:xfrm rot="10800000">
            <a:off x="1709500" y="3814925"/>
            <a:ext cx="150000" cy="168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1"/>
          <p:cNvCxnSpPr>
            <a:stCxn id="178" idx="0"/>
            <a:endCxn id="176" idx="2"/>
          </p:cNvCxnSpPr>
          <p:nvPr/>
        </p:nvCxnSpPr>
        <p:spPr>
          <a:xfrm rot="10800000">
            <a:off x="1796950" y="2635925"/>
            <a:ext cx="703200" cy="104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1"/>
          <p:cNvCxnSpPr>
            <a:stCxn id="178" idx="3"/>
            <a:endCxn id="174" idx="1"/>
          </p:cNvCxnSpPr>
          <p:nvPr/>
        </p:nvCxnSpPr>
        <p:spPr>
          <a:xfrm flipH="1" rot="10800000">
            <a:off x="3140800" y="3854225"/>
            <a:ext cx="150000" cy="12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1"/>
          <p:cNvSpPr/>
          <p:nvPr/>
        </p:nvSpPr>
        <p:spPr>
          <a:xfrm>
            <a:off x="1859500" y="3682925"/>
            <a:ext cx="1281300" cy="601800"/>
          </a:xfrm>
          <a:prstGeom prst="rect">
            <a:avLst/>
          </a:prstGeom>
          <a:gradFill>
            <a:gsLst>
              <a:gs pos="0">
                <a:srgbClr val="4E29AA"/>
              </a:gs>
              <a:gs pos="100000">
                <a:srgbClr val="1E123D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6F6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endParaRPr sz="1300">
              <a:solidFill>
                <a:srgbClr val="F6F6F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p21"/>
          <p:cNvCxnSpPr>
            <a:stCxn id="178" idx="0"/>
            <a:endCxn id="171" idx="3"/>
          </p:cNvCxnSpPr>
          <p:nvPr/>
        </p:nvCxnSpPr>
        <p:spPr>
          <a:xfrm rot="10800000">
            <a:off x="1796950" y="3159425"/>
            <a:ext cx="703200" cy="52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1"/>
          <p:cNvCxnSpPr>
            <a:stCxn id="178" idx="0"/>
            <a:endCxn id="173" idx="1"/>
          </p:cNvCxnSpPr>
          <p:nvPr/>
        </p:nvCxnSpPr>
        <p:spPr>
          <a:xfrm flipH="1" rot="10800000">
            <a:off x="2500150" y="3244925"/>
            <a:ext cx="640500" cy="43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1"/>
          <p:cNvCxnSpPr>
            <a:stCxn id="178" idx="0"/>
            <a:endCxn id="172" idx="2"/>
          </p:cNvCxnSpPr>
          <p:nvPr/>
        </p:nvCxnSpPr>
        <p:spPr>
          <a:xfrm flipH="1" rot="10800000">
            <a:off x="2500150" y="2635925"/>
            <a:ext cx="635700" cy="104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1"/>
          <p:cNvSpPr txBox="1"/>
          <p:nvPr/>
        </p:nvSpPr>
        <p:spPr>
          <a:xfrm>
            <a:off x="5244350" y="1729625"/>
            <a:ext cx="3753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Derive using Community_area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City of Chicago Data portal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Link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Derive using WARD dataset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City of Chicago Data portal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Police data can be derived using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from City of Chicago Data portal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➔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Example of csv file used in code : </a:t>
            </a: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