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h/3zPaTToq9QaOzyTYG7bgH1C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0FEB32-8EBE-47F5-BD35-AFABD7A91C51}">
  <a:tblStyle styleId="{190FEB32-8EBE-47F5-BD35-AFABD7A91C51}" styleName="Table_0">
    <a:wholeTbl>
      <a:tcTxStyle b="off" i="off">
        <a:font>
          <a:latin typeface="Arial"/>
          <a:ea typeface="Arial"/>
          <a:cs typeface="Arial"/>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40000"/>
            </a:schemeClr>
          </a:solidFill>
        </a:fill>
      </a:tcStyle>
    </a:band1H>
    <a:band2H>
      <a:tcTxStyle/>
    </a:band2H>
    <a:band1V>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fill>
          <a:solidFill>
            <a:schemeClr val="accent3">
              <a:alpha val="40000"/>
            </a:schemeClr>
          </a:solidFill>
        </a:fill>
      </a:tcStyle>
    </a:band1V>
    <a:band2V>
      <a:tcTxStyle/>
    </a:band2V>
    <a:la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aramond-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Garamon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6380ef595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6380ef59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380ef59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26380ef595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6380ef595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126380ef595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6380ef59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g126380ef595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modifinf the slides</a:t>
            </a:r>
            <a:endParaRPr/>
          </a:p>
          <a:p>
            <a:pPr indent="0" lvl="0" marL="0" rtl="0" algn="l">
              <a:lnSpc>
                <a:spcPct val="100000"/>
              </a:lnSpc>
              <a:spcBef>
                <a:spcPts val="0"/>
              </a:spcBef>
              <a:spcAft>
                <a:spcPts val="0"/>
              </a:spcAft>
              <a:buSzPts val="1100"/>
              <a:buNone/>
            </a:pPr>
            <a:r>
              <a:rPr lang="en-US"/>
              <a:t>after 8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showMasterSp="0" type="title">
  <p:cSld name="TITLE">
    <p:spTree>
      <p:nvGrpSpPr>
        <p:cNvPr id="16" name="Shape 16"/>
        <p:cNvGrpSpPr/>
        <p:nvPr/>
      </p:nvGrpSpPr>
      <p:grpSpPr>
        <a:xfrm>
          <a:off x="0" y="0"/>
          <a:ext cx="0" cy="0"/>
          <a:chOff x="0" y="0"/>
          <a:chExt cx="0" cy="0"/>
        </a:xfrm>
      </p:grpSpPr>
      <p:grpSp>
        <p:nvGrpSpPr>
          <p:cNvPr id="17" name="Google Shape;17;p20"/>
          <p:cNvGrpSpPr/>
          <p:nvPr/>
        </p:nvGrpSpPr>
        <p:grpSpPr>
          <a:xfrm>
            <a:off x="-16934" y="0"/>
            <a:ext cx="12231160" cy="6856214"/>
            <a:chOff x="-16934" y="0"/>
            <a:chExt cx="12231160" cy="6856214"/>
          </a:xfrm>
        </p:grpSpPr>
        <p:pic>
          <p:nvPicPr>
            <p:cNvPr descr="HD-PanelTitleR1.png" id="18" name="Google Shape;18;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20"/>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2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0"/>
            <p:cNvPicPr preferRelativeResize="0"/>
            <p:nvPr/>
          </p:nvPicPr>
          <p:blipFill rotWithShape="1">
            <a:blip r:embed="rId4">
              <a:alphaModFix/>
            </a:blip>
            <a:srcRect b="0" l="0" r="0" t="0"/>
            <a:stretch/>
          </p:blipFill>
          <p:spPr>
            <a:xfrm>
              <a:off x="9736202" y="3147609"/>
              <a:ext cx="2478024" cy="612648"/>
            </a:xfrm>
            <a:prstGeom prst="rect">
              <a:avLst/>
            </a:prstGeom>
            <a:noFill/>
            <a:ln>
              <a:noFill/>
            </a:ln>
          </p:spPr>
        </p:pic>
      </p:grpSp>
      <p:sp>
        <p:nvSpPr>
          <p:cNvPr id="22" name="Google Shape;22;p20"/>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20"/>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0"/>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全景图片">
  <p:cSld name="带描述的全景图片">
    <p:spTree>
      <p:nvGrpSpPr>
        <p:cNvPr id="85" name="Shape 85"/>
        <p:cNvGrpSpPr/>
        <p:nvPr/>
      </p:nvGrpSpPr>
      <p:grpSpPr>
        <a:xfrm>
          <a:off x="0" y="0"/>
          <a:ext cx="0" cy="0"/>
          <a:chOff x="0" y="0"/>
          <a:chExt cx="0" cy="0"/>
        </a:xfrm>
      </p:grpSpPr>
      <p:sp>
        <p:nvSpPr>
          <p:cNvPr id="86" name="Google Shape;86;p29"/>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29"/>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描述">
  <p:cSld name="标题和描述">
    <p:spTree>
      <p:nvGrpSpPr>
        <p:cNvPr id="92" name="Shape 92"/>
        <p:cNvGrpSpPr/>
        <p:nvPr/>
      </p:nvGrpSpPr>
      <p:grpSpPr>
        <a:xfrm>
          <a:off x="0" y="0"/>
          <a:ext cx="0" cy="0"/>
          <a:chOff x="0" y="0"/>
          <a:chExt cx="0" cy="0"/>
        </a:xfrm>
      </p:grpSpPr>
      <p:sp>
        <p:nvSpPr>
          <p:cNvPr id="93" name="Google Shape;93;p30"/>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0"/>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3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30"/>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引言">
  <p:cSld name="带描述的引言">
    <p:spTree>
      <p:nvGrpSpPr>
        <p:cNvPr id="99" name="Shape 99"/>
        <p:cNvGrpSpPr/>
        <p:nvPr/>
      </p:nvGrpSpPr>
      <p:grpSpPr>
        <a:xfrm>
          <a:off x="0" y="0"/>
          <a:ext cx="0" cy="0"/>
          <a:chOff x="0" y="0"/>
          <a:chExt cx="0" cy="0"/>
        </a:xfrm>
      </p:grpSpPr>
      <p:sp>
        <p:nvSpPr>
          <p:cNvPr id="100" name="Google Shape;100;p31"/>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1"/>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31"/>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3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31"/>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31"/>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31"/>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09" name="Shape 109"/>
        <p:cNvGrpSpPr/>
        <p:nvPr/>
      </p:nvGrpSpPr>
      <p:grpSpPr>
        <a:xfrm>
          <a:off x="0" y="0"/>
          <a:ext cx="0" cy="0"/>
          <a:chOff x="0" y="0"/>
          <a:chExt cx="0" cy="0"/>
        </a:xfrm>
      </p:grpSpPr>
      <p:sp>
        <p:nvSpPr>
          <p:cNvPr id="110" name="Google Shape;110;p32"/>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2"/>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3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言名片">
  <p:cSld name="引言名片">
    <p:spTree>
      <p:nvGrpSpPr>
        <p:cNvPr id="115" name="Shape 115"/>
        <p:cNvGrpSpPr/>
        <p:nvPr/>
      </p:nvGrpSpPr>
      <p:grpSpPr>
        <a:xfrm>
          <a:off x="0" y="0"/>
          <a:ext cx="0" cy="0"/>
          <a:chOff x="0" y="0"/>
          <a:chExt cx="0" cy="0"/>
        </a:xfrm>
      </p:grpSpPr>
      <p:sp>
        <p:nvSpPr>
          <p:cNvPr id="116" name="Google Shape;116;p33"/>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3"/>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33"/>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3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3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33"/>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33"/>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真或假">
  <p:cSld name="真或假">
    <p:spTree>
      <p:nvGrpSpPr>
        <p:cNvPr id="125" name="Shape 125"/>
        <p:cNvGrpSpPr/>
        <p:nvPr/>
      </p:nvGrpSpPr>
      <p:grpSpPr>
        <a:xfrm>
          <a:off x="0" y="0"/>
          <a:ext cx="0" cy="0"/>
          <a:chOff x="0" y="0"/>
          <a:chExt cx="0" cy="0"/>
        </a:xfrm>
      </p:grpSpPr>
      <p:sp>
        <p:nvSpPr>
          <p:cNvPr id="126" name="Google Shape;126;p34"/>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4"/>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34"/>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3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34"/>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33" name="Shape 133"/>
        <p:cNvGrpSpPr/>
        <p:nvPr/>
      </p:nvGrpSpPr>
      <p:grpSpPr>
        <a:xfrm>
          <a:off x="0" y="0"/>
          <a:ext cx="0" cy="0"/>
          <a:chOff x="0" y="0"/>
          <a:chExt cx="0" cy="0"/>
        </a:xfrm>
      </p:grpSpPr>
      <p:sp>
        <p:nvSpPr>
          <p:cNvPr id="134" name="Google Shape;134;p3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3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3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3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3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36"/>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8" name="Shape 28"/>
        <p:cNvGrpSpPr/>
        <p:nvPr/>
      </p:nvGrpSpPr>
      <p:grpSpPr>
        <a:xfrm>
          <a:off x="0" y="0"/>
          <a:ext cx="0" cy="0"/>
          <a:chOff x="0" y="0"/>
          <a:chExt cx="0" cy="0"/>
        </a:xfrm>
      </p:grpSpPr>
      <p:cxnSp>
        <p:nvCxnSpPr>
          <p:cNvPr id="29" name="Google Shape;29;p2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2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5" name="Shape 35"/>
        <p:cNvGrpSpPr/>
        <p:nvPr/>
      </p:nvGrpSpPr>
      <p:grpSpPr>
        <a:xfrm>
          <a:off x="0" y="0"/>
          <a:ext cx="0" cy="0"/>
          <a:chOff x="0" y="0"/>
          <a:chExt cx="0" cy="0"/>
        </a:xfrm>
      </p:grpSpPr>
      <p:sp>
        <p:nvSpPr>
          <p:cNvPr id="36" name="Google Shape;36;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9" name="Shape 39"/>
        <p:cNvGrpSpPr/>
        <p:nvPr/>
      </p:nvGrpSpPr>
      <p:grpSpPr>
        <a:xfrm>
          <a:off x="0" y="0"/>
          <a:ext cx="0" cy="0"/>
          <a:chOff x="0" y="0"/>
          <a:chExt cx="0" cy="0"/>
        </a:xfrm>
      </p:grpSpPr>
      <p:cxnSp>
        <p:nvCxnSpPr>
          <p:cNvPr id="40" name="Google Shape;40;p2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1" name="Google Shape;41;p2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3" name="Google Shape;43;p23"/>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4" name="Google Shape;44;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47" name="Shape 47"/>
        <p:cNvGrpSpPr/>
        <p:nvPr/>
      </p:nvGrpSpPr>
      <p:grpSpPr>
        <a:xfrm>
          <a:off x="0" y="0"/>
          <a:ext cx="0" cy="0"/>
          <a:chOff x="0" y="0"/>
          <a:chExt cx="0" cy="0"/>
        </a:xfrm>
      </p:grpSpPr>
      <p:sp>
        <p:nvSpPr>
          <p:cNvPr id="48" name="Google Shape;48;p24"/>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4"/>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50" name="Google Shape;50;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53" name="Google Shape;53;p24"/>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4" name="Shape 54"/>
        <p:cNvGrpSpPr/>
        <p:nvPr/>
      </p:nvGrpSpPr>
      <p:grpSpPr>
        <a:xfrm>
          <a:off x="0" y="0"/>
          <a:ext cx="0" cy="0"/>
          <a:chOff x="0" y="0"/>
          <a:chExt cx="0" cy="0"/>
        </a:xfrm>
      </p:grpSpPr>
      <p:sp>
        <p:nvSpPr>
          <p:cNvPr id="55" name="Google Shape;55;p2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7" name="Google Shape;57;p25"/>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8" name="Google Shape;58;p25"/>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9" name="Google Shape;59;p25"/>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0" name="Google Shape;60;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25"/>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64" name="Shape 64"/>
        <p:cNvGrpSpPr/>
        <p:nvPr/>
      </p:nvGrpSpPr>
      <p:grpSpPr>
        <a:xfrm>
          <a:off x="0" y="0"/>
          <a:ext cx="0" cy="0"/>
          <a:chOff x="0" y="0"/>
          <a:chExt cx="0" cy="0"/>
        </a:xfrm>
      </p:grpSpPr>
      <p:sp>
        <p:nvSpPr>
          <p:cNvPr id="65" name="Google Shape;65;p2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69" name="Google Shape;69;p2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70" name="Shape 70"/>
        <p:cNvGrpSpPr/>
        <p:nvPr/>
      </p:nvGrpSpPr>
      <p:grpSpPr>
        <a:xfrm>
          <a:off x="0" y="0"/>
          <a:ext cx="0" cy="0"/>
          <a:chOff x="0" y="0"/>
          <a:chExt cx="0" cy="0"/>
        </a:xfrm>
      </p:grpSpPr>
      <p:sp>
        <p:nvSpPr>
          <p:cNvPr id="71" name="Google Shape;71;p27"/>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27"/>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7"/>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8" name="Shape 78"/>
        <p:cNvGrpSpPr/>
        <p:nvPr/>
      </p:nvGrpSpPr>
      <p:grpSpPr>
        <a:xfrm>
          <a:off x="0" y="0"/>
          <a:ext cx="0" cy="0"/>
          <a:chOff x="0" y="0"/>
          <a:chExt cx="0" cy="0"/>
        </a:xfrm>
      </p:grpSpPr>
      <p:sp>
        <p:nvSpPr>
          <p:cNvPr id="79" name="Google Shape;79;p28"/>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28"/>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6.xml"/><Relationship Id="rId11" Type="http://schemas.openxmlformats.org/officeDocument/2006/relationships/slideLayout" Target="../slideLayouts/slideLayout7.xml"/><Relationship Id="rId22" Type="http://schemas.openxmlformats.org/officeDocument/2006/relationships/theme" Target="../theme/theme2.xml"/><Relationship Id="rId10" Type="http://schemas.openxmlformats.org/officeDocument/2006/relationships/slideLayout" Target="../slideLayouts/slideLayout6.xml"/><Relationship Id="rId21" Type="http://schemas.openxmlformats.org/officeDocument/2006/relationships/slideLayout" Target="../slideLayouts/slideLayout17.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6.jpg"/><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slideLayout" Target="../slideLayouts/slideLayout15.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9"/>
          <p:cNvGrpSpPr/>
          <p:nvPr/>
        </p:nvGrpSpPr>
        <p:grpSpPr>
          <a:xfrm>
            <a:off x="-15736" y="0"/>
            <a:ext cx="12229962" cy="6856214"/>
            <a:chOff x="-15736" y="0"/>
            <a:chExt cx="12229962" cy="6856214"/>
          </a:xfrm>
        </p:grpSpPr>
        <p:pic>
          <p:nvPicPr>
            <p:cNvPr descr="HD-PanelContent.png" id="7" name="Google Shape;7;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1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9"/>
            <p:cNvPicPr preferRelativeResize="0"/>
            <p:nvPr/>
          </p:nvPicPr>
          <p:blipFill rotWithShape="1">
            <a:blip r:embed="rId4">
              <a:alphaModFix/>
            </a:blip>
            <a:srcRect b="0" l="0" r="0" t="0"/>
            <a:stretch/>
          </p:blipFill>
          <p:spPr>
            <a:xfrm>
              <a:off x="11436986" y="3153832"/>
              <a:ext cx="777240" cy="606425"/>
            </a:xfrm>
            <a:prstGeom prst="rect">
              <a:avLst/>
            </a:prstGeom>
            <a:noFill/>
            <a:ln>
              <a:noFill/>
            </a:ln>
          </p:spPr>
        </p:pic>
      </p:grpSp>
      <p:sp>
        <p:nvSpPr>
          <p:cNvPr id="11" name="Google Shape;11;p1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1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2750425" y="1926725"/>
            <a:ext cx="68799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chemeClr val="dk1"/>
                </a:solidFill>
                <a:latin typeface="Calibri"/>
                <a:ea typeface="Calibri"/>
                <a:cs typeface="Calibri"/>
                <a:sym typeface="Calibri"/>
              </a:rPr>
              <a:t>Literature Review on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400" u="none" cap="none" strike="noStrike">
                <a:solidFill>
                  <a:schemeClr val="dk1"/>
                </a:solidFill>
                <a:latin typeface="Calibri"/>
                <a:ea typeface="Calibri"/>
                <a:cs typeface="Calibri"/>
                <a:sym typeface="Calibri"/>
              </a:rPr>
              <a:t>Reducing Ambiguity in JSON Schema Discovery</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US" sz="1800" u="none" cap="none" strike="noStrike">
                <a:solidFill>
                  <a:schemeClr val="dk1"/>
                </a:solidFill>
                <a:latin typeface="Calibri"/>
                <a:ea typeface="Calibri"/>
                <a:cs typeface="Calibri"/>
                <a:sym typeface="Calibri"/>
              </a:rPr>
              <a:t>By William Spoth, Oliver Kennedy Ying Lu, Beda Hammerschmidt, Zhen Hua Liu</a:t>
            </a:r>
            <a:endParaRPr b="0" i="0" sz="1800" u="none" cap="none" strike="noStrike">
              <a:solidFill>
                <a:srgbClr val="000000"/>
              </a:solidFill>
              <a:latin typeface="Calibri"/>
              <a:ea typeface="Calibri"/>
              <a:cs typeface="Calibri"/>
              <a:sym typeface="Calibri"/>
            </a:endParaRPr>
          </a:p>
        </p:txBody>
      </p:sp>
      <p:sp>
        <p:nvSpPr>
          <p:cNvPr id="152" name="Google Shape;152;p1"/>
          <p:cNvSpPr txBox="1"/>
          <p:nvPr/>
        </p:nvSpPr>
        <p:spPr>
          <a:xfrm>
            <a:off x="7095085" y="4262176"/>
            <a:ext cx="2809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dk1"/>
                </a:solidFill>
                <a:latin typeface="Calibri"/>
                <a:ea typeface="Calibri"/>
                <a:cs typeface="Calibri"/>
                <a:sym typeface="Calibri"/>
              </a:rPr>
              <a:t>Presented By</a:t>
            </a:r>
            <a:endParaRPr b="1" i="0" sz="14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Somanshu Gupta, </a:t>
            </a:r>
            <a:r>
              <a:rPr b="0" i="0" lang="en-US" sz="1400" u="none" cap="none" strike="noStrike">
                <a:solidFill>
                  <a:srgbClr val="000000"/>
                </a:solidFill>
                <a:latin typeface="Calibri"/>
                <a:ea typeface="Calibri"/>
                <a:cs typeface="Calibri"/>
                <a:sym typeface="Calibri"/>
              </a:rPr>
              <a:t>A20499077</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Shubham Tiwari,  A20499153</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Pradeep Thapaliya, A20473870</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Calibri"/>
              <a:ea typeface="Calibri"/>
              <a:cs typeface="Calibri"/>
              <a:sym typeface="Calibri"/>
            </a:endParaRPr>
          </a:p>
        </p:txBody>
      </p:sp>
      <p:sp>
        <p:nvSpPr>
          <p:cNvPr id="153" name="Google Shape;153;p1"/>
          <p:cNvSpPr txBox="1"/>
          <p:nvPr>
            <p:ph idx="12" type="sldNum"/>
          </p:nvPr>
        </p:nvSpPr>
        <p:spPr>
          <a:xfrm>
            <a:off x="8956900" y="5037663"/>
            <a:ext cx="5511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26380ef595_1_2"/>
          <p:cNvSpPr txBox="1"/>
          <p:nvPr>
            <p:ph idx="12" type="sldNum"/>
          </p:nvPr>
        </p:nvSpPr>
        <p:spPr>
          <a:xfrm>
            <a:off x="10353901" y="5969000"/>
            <a:ext cx="542700" cy="2793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000"/>
              <a:buFont typeface="Arial"/>
              <a:buNone/>
            </a:pPr>
            <a:fld id="{00000000-1234-1234-1234-123412341234}" type="slidenum">
              <a:rPr lang="en-US"/>
              <a:t>‹#›</a:t>
            </a:fld>
            <a:endParaRPr/>
          </a:p>
        </p:txBody>
      </p:sp>
      <p:pic>
        <p:nvPicPr>
          <p:cNvPr id="243" name="Google Shape;243;g126380ef595_1_2"/>
          <p:cNvPicPr preferRelativeResize="0"/>
          <p:nvPr/>
        </p:nvPicPr>
        <p:blipFill rotWithShape="1">
          <a:blip r:embed="rId3">
            <a:alphaModFix/>
          </a:blip>
          <a:srcRect b="0" l="0" r="0" t="9477"/>
          <a:stretch/>
        </p:blipFill>
        <p:spPr>
          <a:xfrm>
            <a:off x="4132600" y="2619213"/>
            <a:ext cx="3926800" cy="678575"/>
          </a:xfrm>
          <a:prstGeom prst="rect">
            <a:avLst/>
          </a:prstGeom>
          <a:noFill/>
          <a:ln>
            <a:noFill/>
          </a:ln>
        </p:spPr>
      </p:pic>
      <p:sp>
        <p:nvSpPr>
          <p:cNvPr id="244" name="Google Shape;244;g126380ef595_1_2"/>
          <p:cNvSpPr txBox="1"/>
          <p:nvPr/>
        </p:nvSpPr>
        <p:spPr>
          <a:xfrm>
            <a:off x="4951950" y="3162725"/>
            <a:ext cx="22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Garamond"/>
                <a:ea typeface="Garamond"/>
                <a:cs typeface="Garamond"/>
                <a:sym typeface="Garamond"/>
              </a:rPr>
              <a:t>object as collection</a:t>
            </a:r>
            <a:endParaRPr b="1">
              <a:latin typeface="Garamond"/>
              <a:ea typeface="Garamond"/>
              <a:cs typeface="Garamond"/>
              <a:sym typeface="Garamond"/>
            </a:endParaRPr>
          </a:p>
        </p:txBody>
      </p:sp>
      <p:pic>
        <p:nvPicPr>
          <p:cNvPr id="245" name="Google Shape;245;g126380ef595_1_2"/>
          <p:cNvPicPr preferRelativeResize="0"/>
          <p:nvPr/>
        </p:nvPicPr>
        <p:blipFill>
          <a:blip r:embed="rId4">
            <a:alphaModFix/>
          </a:blip>
          <a:stretch>
            <a:fillRect/>
          </a:stretch>
        </p:blipFill>
        <p:spPr>
          <a:xfrm>
            <a:off x="4879150" y="1552875"/>
            <a:ext cx="1885950" cy="238125"/>
          </a:xfrm>
          <a:prstGeom prst="rect">
            <a:avLst/>
          </a:prstGeom>
          <a:noFill/>
          <a:ln>
            <a:noFill/>
          </a:ln>
        </p:spPr>
      </p:pic>
      <p:sp>
        <p:nvSpPr>
          <p:cNvPr id="246" name="Google Shape;246;g126380ef595_1_2"/>
          <p:cNvSpPr txBox="1"/>
          <p:nvPr/>
        </p:nvSpPr>
        <p:spPr>
          <a:xfrm>
            <a:off x="5111250" y="1791000"/>
            <a:ext cx="13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Garamond"/>
                <a:ea typeface="Garamond"/>
                <a:cs typeface="Garamond"/>
                <a:sym typeface="Garamond"/>
              </a:rPr>
              <a:t>Array as tuple</a:t>
            </a:r>
            <a:endParaRPr b="1">
              <a:latin typeface="Garamond"/>
              <a:ea typeface="Garamond"/>
              <a:cs typeface="Garamond"/>
              <a:sym typeface="Garamond"/>
            </a:endParaRPr>
          </a:p>
        </p:txBody>
      </p:sp>
      <p:sp>
        <p:nvSpPr>
          <p:cNvPr id="247" name="Google Shape;247;g126380ef595_1_2"/>
          <p:cNvSpPr txBox="1"/>
          <p:nvPr/>
        </p:nvSpPr>
        <p:spPr>
          <a:xfrm>
            <a:off x="3149000" y="664975"/>
            <a:ext cx="5067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Garamond"/>
                <a:ea typeface="Garamond"/>
                <a:cs typeface="Garamond"/>
                <a:sym typeface="Garamond"/>
              </a:rPr>
              <a:t>Examples</a:t>
            </a:r>
            <a:endParaRPr b="1" sz="2400">
              <a:latin typeface="Garamond"/>
              <a:ea typeface="Garamond"/>
              <a:cs typeface="Garamond"/>
              <a:sym typeface="Garamond"/>
            </a:endParaRPr>
          </a:p>
        </p:txBody>
      </p:sp>
      <p:pic>
        <p:nvPicPr>
          <p:cNvPr id="248" name="Google Shape;248;g126380ef595_1_2"/>
          <p:cNvPicPr preferRelativeResize="0"/>
          <p:nvPr/>
        </p:nvPicPr>
        <p:blipFill>
          <a:blip r:embed="rId5">
            <a:alphaModFix/>
          </a:blip>
          <a:stretch>
            <a:fillRect/>
          </a:stretch>
        </p:blipFill>
        <p:spPr>
          <a:xfrm>
            <a:off x="3148988" y="4061825"/>
            <a:ext cx="5267325" cy="1000125"/>
          </a:xfrm>
          <a:prstGeom prst="rect">
            <a:avLst/>
          </a:prstGeom>
          <a:noFill/>
          <a:ln>
            <a:noFill/>
          </a:ln>
        </p:spPr>
      </p:pic>
      <p:pic>
        <p:nvPicPr>
          <p:cNvPr id="249" name="Google Shape;249;g126380ef595_1_2"/>
          <p:cNvPicPr preferRelativeResize="0"/>
          <p:nvPr/>
        </p:nvPicPr>
        <p:blipFill>
          <a:blip r:embed="rId6">
            <a:alphaModFix/>
          </a:blip>
          <a:stretch>
            <a:fillRect/>
          </a:stretch>
        </p:blipFill>
        <p:spPr>
          <a:xfrm>
            <a:off x="3096613" y="5061950"/>
            <a:ext cx="5372100" cy="876300"/>
          </a:xfrm>
          <a:prstGeom prst="rect">
            <a:avLst/>
          </a:prstGeom>
          <a:noFill/>
          <a:ln>
            <a:noFill/>
          </a:ln>
        </p:spPr>
      </p:pic>
      <p:sp>
        <p:nvSpPr>
          <p:cNvPr id="250" name="Google Shape;250;g126380ef595_1_2"/>
          <p:cNvSpPr txBox="1"/>
          <p:nvPr/>
        </p:nvSpPr>
        <p:spPr>
          <a:xfrm>
            <a:off x="4879150" y="5908550"/>
            <a:ext cx="22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Garamond"/>
                <a:ea typeface="Garamond"/>
                <a:cs typeface="Garamond"/>
                <a:sym typeface="Garamond"/>
              </a:rPr>
              <a:t>Multi entity collection</a:t>
            </a:r>
            <a:endParaRPr b="1">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1439800" y="1819529"/>
            <a:ext cx="9601200" cy="524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rPr b="1" lang="en-US" sz="2400">
                <a:latin typeface="Calibri"/>
                <a:ea typeface="Calibri"/>
                <a:cs typeface="Calibri"/>
                <a:sym typeface="Calibri"/>
              </a:rPr>
              <a:t>JXPLAIN - A System</a:t>
            </a:r>
            <a:endParaRPr b="1" sz="2400">
              <a:latin typeface="Calibri"/>
              <a:ea typeface="Calibri"/>
              <a:cs typeface="Calibri"/>
              <a:sym typeface="Calibri"/>
            </a:endParaRPr>
          </a:p>
          <a:p>
            <a:pPr indent="0" lvl="0" marL="0" rtl="0" algn="ctr">
              <a:lnSpc>
                <a:spcPct val="100000"/>
              </a:lnSpc>
              <a:spcBef>
                <a:spcPts val="0"/>
              </a:spcBef>
              <a:spcAft>
                <a:spcPts val="0"/>
              </a:spcAft>
              <a:buClr>
                <a:schemeClr val="dk1"/>
              </a:buClr>
              <a:buSzPts val="1100"/>
              <a:buFont typeface="Arial"/>
              <a:buNone/>
            </a:pPr>
            <a:r>
              <a:t/>
            </a:r>
            <a:endParaRPr sz="2400">
              <a:latin typeface="Calibri"/>
              <a:ea typeface="Calibri"/>
              <a:cs typeface="Calibri"/>
              <a:sym typeface="Calibri"/>
            </a:endParaRPr>
          </a:p>
          <a:p>
            <a:pPr indent="0" lvl="0" marL="0" rtl="0" algn="ctr">
              <a:lnSpc>
                <a:spcPct val="100000"/>
              </a:lnSpc>
              <a:spcBef>
                <a:spcPts val="0"/>
              </a:spcBef>
              <a:spcAft>
                <a:spcPts val="0"/>
              </a:spcAft>
              <a:buSzPts val="1800"/>
              <a:buNone/>
            </a:pPr>
            <a:r>
              <a:t/>
            </a:r>
            <a:endParaRPr sz="2400">
              <a:latin typeface="Calibri"/>
              <a:ea typeface="Calibri"/>
              <a:cs typeface="Calibri"/>
              <a:sym typeface="Calibri"/>
            </a:endParaRPr>
          </a:p>
        </p:txBody>
      </p:sp>
      <p:sp>
        <p:nvSpPr>
          <p:cNvPr id="256" name="Google Shape;256;p11"/>
          <p:cNvSpPr txBox="1"/>
          <p:nvPr>
            <p:ph idx="1" type="body"/>
          </p:nvPr>
        </p:nvSpPr>
        <p:spPr>
          <a:xfrm>
            <a:off x="1312888" y="2574763"/>
            <a:ext cx="4332600" cy="311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lang="en-US" sz="1600">
                <a:latin typeface="Calibri"/>
                <a:ea typeface="Calibri"/>
                <a:cs typeface="Calibri"/>
                <a:sym typeface="Calibri"/>
              </a:rPr>
              <a:t>It is a general framework for implementing ambiguous-aware schema discovery. </a:t>
            </a:r>
            <a:endParaRPr sz="1600">
              <a:latin typeface="Calibri"/>
              <a:ea typeface="Calibri"/>
              <a:cs typeface="Calibri"/>
              <a:sym typeface="Calibri"/>
            </a:endParaRPr>
          </a:p>
          <a:p>
            <a:pPr indent="0" lvl="0" marL="0" rtl="0" algn="l">
              <a:lnSpc>
                <a:spcPct val="100000"/>
              </a:lnSpc>
              <a:spcBef>
                <a:spcPts val="360"/>
              </a:spcBef>
              <a:spcAft>
                <a:spcPts val="0"/>
              </a:spcAft>
              <a:buClr>
                <a:schemeClr val="dk1"/>
              </a:buClr>
              <a:buSzPts val="1100"/>
              <a:buFont typeface="Arial"/>
              <a:buNone/>
            </a:pPr>
            <a:r>
              <a:rPr b="1" lang="en-US" sz="1600">
                <a:latin typeface="Calibri"/>
                <a:ea typeface="Calibri"/>
                <a:cs typeface="Calibri"/>
                <a:sym typeface="Calibri"/>
              </a:rPr>
              <a:t>1. </a:t>
            </a:r>
            <a:r>
              <a:rPr b="1" lang="en-US" sz="1600" u="sng">
                <a:latin typeface="Calibri"/>
                <a:ea typeface="Calibri"/>
                <a:cs typeface="Calibri"/>
                <a:sym typeface="Calibri"/>
              </a:rPr>
              <a:t>Parallelization</a:t>
            </a:r>
            <a:r>
              <a:rPr lang="en-US" sz="1600">
                <a:latin typeface="Calibri"/>
                <a:ea typeface="Calibri"/>
                <a:cs typeface="Calibri"/>
                <a:sym typeface="Calibri"/>
              </a:rPr>
              <a:t> - it decouples heuristics into separate computation stage</a:t>
            </a:r>
            <a:endParaRPr sz="1600">
              <a:latin typeface="Calibri"/>
              <a:ea typeface="Calibri"/>
              <a:cs typeface="Calibri"/>
              <a:sym typeface="Calibri"/>
            </a:endParaRPr>
          </a:p>
          <a:p>
            <a:pPr indent="-330198" lvl="1" marL="914400" rtl="0" algn="l">
              <a:lnSpc>
                <a:spcPct val="100000"/>
              </a:lnSpc>
              <a:spcBef>
                <a:spcPts val="600"/>
              </a:spcBef>
              <a:spcAft>
                <a:spcPts val="0"/>
              </a:spcAft>
              <a:buClr>
                <a:schemeClr val="dk1"/>
              </a:buClr>
              <a:buSzPts val="1600"/>
              <a:buFont typeface="Calibri"/>
              <a:buAutoNum type="alphaLcPeriod"/>
            </a:pPr>
            <a:r>
              <a:rPr lang="en-US" sz="1600">
                <a:latin typeface="Calibri"/>
                <a:ea typeface="Calibri"/>
                <a:cs typeface="Calibri"/>
                <a:sym typeface="Calibri"/>
              </a:rPr>
              <a:t>Pass ① invokes the is_collection heuristic to determine the set of paths at which a collection is present.</a:t>
            </a:r>
            <a:endParaRPr sz="1600">
              <a:latin typeface="Calibri"/>
              <a:ea typeface="Calibri"/>
              <a:cs typeface="Calibri"/>
              <a:sym typeface="Calibri"/>
            </a:endParaRPr>
          </a:p>
          <a:p>
            <a:pPr indent="-330198" lvl="1" marL="914400" rtl="0" algn="l">
              <a:lnSpc>
                <a:spcPct val="100000"/>
              </a:lnSpc>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Pass ② adapts the partition heuristics to precompute a strategy for partitioning entities. </a:t>
            </a:r>
            <a:endParaRPr sz="1600">
              <a:latin typeface="Calibri"/>
              <a:ea typeface="Calibri"/>
              <a:cs typeface="Calibri"/>
              <a:sym typeface="Calibri"/>
            </a:endParaRPr>
          </a:p>
          <a:p>
            <a:pPr indent="-330198" lvl="1" marL="914400" rtl="0" algn="l">
              <a:lnSpc>
                <a:spcPct val="100000"/>
              </a:lnSpc>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Pass ③ to synthesize the schema.</a:t>
            </a:r>
            <a:endParaRPr sz="1600">
              <a:latin typeface="Calibri"/>
              <a:ea typeface="Calibri"/>
              <a:cs typeface="Calibri"/>
              <a:sym typeface="Calibri"/>
            </a:endParaRPr>
          </a:p>
          <a:p>
            <a:pPr indent="0" lvl="0" marL="0" rtl="0" algn="l">
              <a:lnSpc>
                <a:spcPct val="100000"/>
              </a:lnSpc>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100000"/>
              </a:lnSpc>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100000"/>
              </a:lnSpc>
              <a:spcBef>
                <a:spcPts val="360"/>
              </a:spcBef>
              <a:spcAft>
                <a:spcPts val="0"/>
              </a:spcAft>
              <a:buSzPts val="2070"/>
              <a:buNone/>
            </a:pPr>
            <a:r>
              <a:t/>
            </a:r>
            <a:endParaRPr sz="1600">
              <a:latin typeface="Calibri"/>
              <a:ea typeface="Calibri"/>
              <a:cs typeface="Calibri"/>
              <a:sym typeface="Calibri"/>
            </a:endParaRPr>
          </a:p>
        </p:txBody>
      </p:sp>
      <p:sp>
        <p:nvSpPr>
          <p:cNvPr id="257" name="Google Shape;257;p11"/>
          <p:cNvSpPr txBox="1"/>
          <p:nvPr>
            <p:ph idx="2" type="body"/>
          </p:nvPr>
        </p:nvSpPr>
        <p:spPr>
          <a:xfrm>
            <a:off x="6138025" y="3051150"/>
            <a:ext cx="4718400" cy="2941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100"/>
              <a:buFont typeface="Arial"/>
              <a:buNone/>
            </a:pPr>
            <a:r>
              <a:rPr b="1" lang="en-US" sz="1600">
                <a:latin typeface="Calibri"/>
                <a:ea typeface="Calibri"/>
                <a:cs typeface="Calibri"/>
                <a:sym typeface="Calibri"/>
              </a:rPr>
              <a:t>2. </a:t>
            </a:r>
            <a:r>
              <a:rPr b="1" lang="en-US" sz="1600" u="sng">
                <a:latin typeface="Calibri"/>
                <a:ea typeface="Calibri"/>
                <a:cs typeface="Calibri"/>
                <a:sym typeface="Calibri"/>
              </a:rPr>
              <a:t>Sampling</a:t>
            </a:r>
            <a:r>
              <a:rPr lang="en-US" sz="1600">
                <a:latin typeface="Calibri"/>
                <a:ea typeface="Calibri"/>
                <a:cs typeface="Calibri"/>
                <a:sym typeface="Calibri"/>
              </a:rPr>
              <a:t> - it runs the discovery in only small set of training dataset and validates with respect to the test dataset. Following steps are the high level description of sampling steps</a:t>
            </a:r>
            <a:endParaRPr sz="1600">
              <a:latin typeface="Calibri"/>
              <a:ea typeface="Calibri"/>
              <a:cs typeface="Calibri"/>
              <a:sym typeface="Calibri"/>
            </a:endParaRPr>
          </a:p>
          <a:p>
            <a:pPr indent="-330198" lvl="1" marL="914400" rtl="0" algn="l">
              <a:lnSpc>
                <a:spcPct val="100000"/>
              </a:lnSpc>
              <a:spcBef>
                <a:spcPts val="600"/>
              </a:spcBef>
              <a:spcAft>
                <a:spcPts val="0"/>
              </a:spcAft>
              <a:buClr>
                <a:schemeClr val="dk1"/>
              </a:buClr>
              <a:buSzPts val="1600"/>
              <a:buFont typeface="Calibri"/>
              <a:buAutoNum type="alphaLcPeriod"/>
            </a:pPr>
            <a:r>
              <a:rPr lang="en-US" sz="1600">
                <a:latin typeface="Calibri"/>
                <a:ea typeface="Calibri"/>
                <a:cs typeface="Calibri"/>
                <a:sym typeface="Calibri"/>
              </a:rPr>
              <a:t>Derive a schema from a small sample of the training data</a:t>
            </a:r>
            <a:endParaRPr sz="1600">
              <a:latin typeface="Calibri"/>
              <a:ea typeface="Calibri"/>
              <a:cs typeface="Calibri"/>
              <a:sym typeface="Calibri"/>
            </a:endParaRPr>
          </a:p>
          <a:p>
            <a:pPr indent="-330198" lvl="1" marL="914400" rtl="0" algn="l">
              <a:lnSpc>
                <a:spcPct val="100000"/>
              </a:lnSpc>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Validate the remainder of the training data</a:t>
            </a:r>
            <a:endParaRPr sz="1600">
              <a:latin typeface="Calibri"/>
              <a:ea typeface="Calibri"/>
              <a:cs typeface="Calibri"/>
              <a:sym typeface="Calibri"/>
            </a:endParaRPr>
          </a:p>
          <a:p>
            <a:pPr indent="-330198" lvl="1" marL="914400" rtl="0" algn="l">
              <a:lnSpc>
                <a:spcPct val="100000"/>
              </a:lnSpc>
              <a:spcBef>
                <a:spcPts val="0"/>
              </a:spcBef>
              <a:spcAft>
                <a:spcPts val="0"/>
              </a:spcAft>
              <a:buClr>
                <a:schemeClr val="dk1"/>
              </a:buClr>
              <a:buSzPts val="1600"/>
              <a:buFont typeface="Calibri"/>
              <a:buAutoNum type="alphaLcPeriod"/>
            </a:pPr>
            <a:r>
              <a:rPr lang="en-US" sz="1600">
                <a:latin typeface="Calibri"/>
                <a:ea typeface="Calibri"/>
                <a:cs typeface="Calibri"/>
                <a:sym typeface="Calibri"/>
              </a:rPr>
              <a:t>Add samples failing validation to the sample and repeat</a:t>
            </a:r>
            <a:endParaRPr sz="1600">
              <a:latin typeface="Calibri"/>
              <a:ea typeface="Calibri"/>
              <a:cs typeface="Calibri"/>
              <a:sym typeface="Calibri"/>
            </a:endParaRPr>
          </a:p>
          <a:p>
            <a:pPr indent="0" lvl="0" marL="0" rtl="0" algn="l">
              <a:lnSpc>
                <a:spcPct val="100000"/>
              </a:lnSpc>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100000"/>
              </a:lnSpc>
              <a:spcBef>
                <a:spcPts val="36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l">
              <a:lnSpc>
                <a:spcPct val="100000"/>
              </a:lnSpc>
              <a:spcBef>
                <a:spcPts val="360"/>
              </a:spcBef>
              <a:spcAft>
                <a:spcPts val="0"/>
              </a:spcAft>
              <a:buSzPts val="2070"/>
              <a:buNone/>
            </a:pPr>
            <a:r>
              <a:t/>
            </a:r>
            <a:endParaRPr sz="1600">
              <a:latin typeface="Calibri"/>
              <a:ea typeface="Calibri"/>
              <a:cs typeface="Calibri"/>
              <a:sym typeface="Calibri"/>
            </a:endParaRPr>
          </a:p>
        </p:txBody>
      </p:sp>
      <p:pic>
        <p:nvPicPr>
          <p:cNvPr id="258" name="Google Shape;258;p11"/>
          <p:cNvPicPr preferRelativeResize="0"/>
          <p:nvPr/>
        </p:nvPicPr>
        <p:blipFill rotWithShape="1">
          <a:blip r:embed="rId3">
            <a:alphaModFix/>
          </a:blip>
          <a:srcRect b="0" l="0" r="0" t="0"/>
          <a:stretch/>
        </p:blipFill>
        <p:spPr>
          <a:xfrm>
            <a:off x="8786300" y="751600"/>
            <a:ext cx="2254700" cy="1591925"/>
          </a:xfrm>
          <a:prstGeom prst="rect">
            <a:avLst/>
          </a:prstGeom>
          <a:noFill/>
          <a:ln>
            <a:noFill/>
          </a:ln>
        </p:spPr>
      </p:pic>
      <p:sp>
        <p:nvSpPr>
          <p:cNvPr id="259" name="Google Shape;259;p11"/>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Ambiguity Matrices</a:t>
            </a:r>
            <a:endParaRPr b="1" sz="2400">
              <a:latin typeface="Calibri"/>
              <a:ea typeface="Calibri"/>
              <a:cs typeface="Calibri"/>
              <a:sym typeface="Calibri"/>
            </a:endParaRPr>
          </a:p>
        </p:txBody>
      </p:sp>
      <p:sp>
        <p:nvSpPr>
          <p:cNvPr id="265" name="Google Shape;265;p12"/>
          <p:cNvSpPr txBox="1"/>
          <p:nvPr>
            <p:ph idx="1" type="body"/>
          </p:nvPr>
        </p:nvSpPr>
        <p:spPr>
          <a:xfrm>
            <a:off x="1295401" y="2556932"/>
            <a:ext cx="4935717" cy="3318936"/>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Recall</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Recall quantifies the number of positive class predictions made out of all positive examples in the dataset.</a:t>
            </a:r>
            <a:endParaRPr i="0" sz="1600" u="none" strike="noStrike">
              <a:solidFill>
                <a:srgbClr val="000000"/>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Entity Grouping</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Number of entities output within a schema (partitioned)</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b="1" i="0" lang="en-US" sz="1600" u="none" strike="noStrike">
                <a:solidFill>
                  <a:srgbClr val="000000"/>
                </a:solidFill>
                <a:latin typeface="Calibri"/>
                <a:ea typeface="Calibri"/>
                <a:cs typeface="Calibri"/>
                <a:sym typeface="Calibri"/>
              </a:rPr>
              <a:t>Schema Entropy</a:t>
            </a:r>
            <a:endParaRPr sz="1600">
              <a:latin typeface="Calibri"/>
              <a:ea typeface="Calibri"/>
              <a:cs typeface="Calibri"/>
              <a:sym typeface="Calibri"/>
            </a:endParaRPr>
          </a:p>
          <a:p>
            <a:pPr indent="-255905" lvl="1" marL="742950" rtl="0" algn="l">
              <a:lnSpc>
                <a:spcPct val="100000"/>
              </a:lnSpc>
              <a:spcBef>
                <a:spcPts val="0"/>
              </a:spcBef>
              <a:spcAft>
                <a:spcPts val="0"/>
              </a:spcAft>
              <a:buClr>
                <a:schemeClr val="dk1"/>
              </a:buClr>
              <a:buSzPts val="1600"/>
              <a:buFont typeface="Calibri"/>
              <a:buChar char="•"/>
            </a:pPr>
            <a:r>
              <a:rPr i="0" lang="en-US" sz="1600" u="none" strike="noStrike">
                <a:solidFill>
                  <a:srgbClr val="000000"/>
                </a:solidFill>
                <a:latin typeface="Calibri"/>
                <a:ea typeface="Calibri"/>
                <a:cs typeface="Calibri"/>
                <a:sym typeface="Calibri"/>
              </a:rPr>
              <a:t>Schema entropy is computed by treating each optional path as a binary decision, taking into account mandatory and locally mandatory paths</a:t>
            </a:r>
            <a:endParaRPr sz="1600">
              <a:latin typeface="Calibri"/>
              <a:ea typeface="Calibri"/>
              <a:cs typeface="Calibri"/>
              <a:sym typeface="Calibri"/>
            </a:endParaRPr>
          </a:p>
          <a:p>
            <a:pPr indent="-228600" lvl="0" marL="457200" rtl="0" algn="l">
              <a:lnSpc>
                <a:spcPct val="100000"/>
              </a:lnSpc>
              <a:spcBef>
                <a:spcPts val="360"/>
              </a:spcBef>
              <a:spcAft>
                <a:spcPts val="0"/>
              </a:spcAft>
              <a:buSzPts val="2070"/>
              <a:buNone/>
            </a:pPr>
            <a:r>
              <a:t/>
            </a:r>
            <a:endParaRPr sz="1600">
              <a:latin typeface="Calibri"/>
              <a:ea typeface="Calibri"/>
              <a:cs typeface="Calibri"/>
              <a:sym typeface="Calibri"/>
            </a:endParaRPr>
          </a:p>
        </p:txBody>
      </p:sp>
      <p:pic>
        <p:nvPicPr>
          <p:cNvPr id="266" name="Google Shape;266;p12"/>
          <p:cNvPicPr preferRelativeResize="0"/>
          <p:nvPr/>
        </p:nvPicPr>
        <p:blipFill rotWithShape="1">
          <a:blip r:embed="rId3">
            <a:alphaModFix/>
          </a:blip>
          <a:srcRect b="0" l="0" r="0" t="0"/>
          <a:stretch/>
        </p:blipFill>
        <p:spPr>
          <a:xfrm>
            <a:off x="6385875" y="2432115"/>
            <a:ext cx="4935717" cy="3676454"/>
          </a:xfrm>
          <a:prstGeom prst="rect">
            <a:avLst/>
          </a:prstGeom>
          <a:noFill/>
          <a:ln>
            <a:noFill/>
          </a:ln>
        </p:spPr>
      </p:pic>
      <p:cxnSp>
        <p:nvCxnSpPr>
          <p:cNvPr id="267" name="Google Shape;267;p12"/>
          <p:cNvCxnSpPr>
            <a:endCxn id="265" idx="3"/>
          </p:cNvCxnSpPr>
          <p:nvPr/>
        </p:nvCxnSpPr>
        <p:spPr>
          <a:xfrm flipH="1" rot="10800000">
            <a:off x="4549918" y="4216400"/>
            <a:ext cx="1681200" cy="443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254"/>
              </a:srgbClr>
            </a:outerShdw>
          </a:effectLst>
        </p:spPr>
      </p:cxnSp>
      <p:sp>
        <p:nvSpPr>
          <p:cNvPr id="268" name="Google Shape;268;p12"/>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3"/>
          <p:cNvSpPr txBox="1"/>
          <p:nvPr>
            <p:ph type="title"/>
          </p:nvPr>
        </p:nvSpPr>
        <p:spPr>
          <a:xfrm>
            <a:off x="1165477" y="108318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400">
                <a:latin typeface="Calibri"/>
                <a:ea typeface="Calibri"/>
                <a:cs typeface="Calibri"/>
                <a:sym typeface="Calibri"/>
              </a:rPr>
              <a:t>Ambiguous Schema Extraction</a:t>
            </a:r>
            <a:endParaRPr b="1" sz="2400">
              <a:latin typeface="Calibri"/>
              <a:ea typeface="Calibri"/>
              <a:cs typeface="Calibri"/>
              <a:sym typeface="Calibri"/>
            </a:endParaRPr>
          </a:p>
        </p:txBody>
      </p:sp>
      <p:sp>
        <p:nvSpPr>
          <p:cNvPr id="274" name="Google Shape;274;p13"/>
          <p:cNvSpPr txBox="1"/>
          <p:nvPr>
            <p:ph idx="1" type="body"/>
          </p:nvPr>
        </p:nvSpPr>
        <p:spPr>
          <a:xfrm>
            <a:off x="1351025" y="2629100"/>
            <a:ext cx="9230100" cy="3318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2070"/>
              <a:buNone/>
            </a:pPr>
            <a:r>
              <a:rPr lang="en-US" sz="1600">
                <a:solidFill>
                  <a:schemeClr val="dk1"/>
                </a:solidFill>
                <a:latin typeface="Calibri"/>
                <a:ea typeface="Calibri"/>
                <a:cs typeface="Calibri"/>
                <a:sym typeface="Calibri"/>
              </a:rPr>
              <a:t>Interpreting collection of records by the kind of records in the collection are decided by schema discovery techniques. Collections always contain a single entity.</a:t>
            </a:r>
            <a:endParaRPr sz="1600">
              <a:solidFill>
                <a:schemeClr val="dk1"/>
              </a:solidFill>
              <a:latin typeface="Calibri"/>
              <a:ea typeface="Calibri"/>
              <a:cs typeface="Calibri"/>
              <a:sym typeface="Calibri"/>
            </a:endParaRPr>
          </a:p>
          <a:p>
            <a:pPr indent="-101600"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Collection Type: - Array </a:t>
            </a:r>
            <a:endParaRPr sz="1600">
              <a:solidFill>
                <a:schemeClr val="dk1"/>
              </a:solidFill>
              <a:latin typeface="Calibri"/>
              <a:ea typeface="Calibri"/>
              <a:cs typeface="Calibri"/>
              <a:sym typeface="Calibri"/>
            </a:endParaRPr>
          </a:p>
          <a:p>
            <a:pPr indent="-101600"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Tuple Type: - Objects</a:t>
            </a:r>
            <a:endParaRPr sz="1600">
              <a:latin typeface="Calibri"/>
              <a:ea typeface="Calibri"/>
              <a:cs typeface="Calibri"/>
              <a:sym typeface="Calibri"/>
            </a:endParaRPr>
          </a:p>
          <a:p>
            <a:pPr indent="-101600" lvl="0" marL="114300" rtl="0" algn="l">
              <a:lnSpc>
                <a:spcPct val="115000"/>
              </a:lnSpc>
              <a:spcBef>
                <a:spcPts val="1200"/>
              </a:spcBef>
              <a:spcAft>
                <a:spcPts val="0"/>
              </a:spcAft>
              <a:buClr>
                <a:srgbClr val="262626"/>
              </a:buClr>
              <a:buSzPts val="1600"/>
              <a:buFont typeface="Calibri"/>
              <a:buChar char="•"/>
            </a:pPr>
            <a:r>
              <a:rPr lang="en-US" sz="1600">
                <a:solidFill>
                  <a:schemeClr val="dk1"/>
                </a:solidFill>
                <a:latin typeface="Calibri"/>
                <a:ea typeface="Calibri"/>
                <a:cs typeface="Calibri"/>
                <a:sym typeface="Calibri"/>
              </a:rPr>
              <a:t>Multi collection entity</a:t>
            </a:r>
            <a:endParaRPr sz="1600">
              <a:solidFill>
                <a:schemeClr val="dk1"/>
              </a:solidFill>
              <a:latin typeface="Calibri"/>
              <a:ea typeface="Calibri"/>
              <a:cs typeface="Calibri"/>
              <a:sym typeface="Calibri"/>
            </a:endParaRPr>
          </a:p>
          <a:p>
            <a:pPr indent="-228600" lvl="0" marL="457200" rtl="0" algn="l">
              <a:lnSpc>
                <a:spcPct val="115000"/>
              </a:lnSpc>
              <a:spcBef>
                <a:spcPts val="2400"/>
              </a:spcBef>
              <a:spcAft>
                <a:spcPts val="0"/>
              </a:spcAft>
              <a:buClr>
                <a:schemeClr val="dk1"/>
              </a:buClr>
              <a:buSzPts val="1100"/>
              <a:buFont typeface="Arial"/>
              <a:buNone/>
            </a:pPr>
            <a:r>
              <a:t/>
            </a:r>
            <a:endParaRPr b="1" sz="16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070"/>
              <a:buNone/>
            </a:pPr>
            <a:r>
              <a:t/>
            </a:r>
            <a:endParaRPr sz="1600">
              <a:latin typeface="Calibri"/>
              <a:ea typeface="Calibri"/>
              <a:cs typeface="Calibri"/>
              <a:sym typeface="Calibri"/>
            </a:endParaRPr>
          </a:p>
        </p:txBody>
      </p:sp>
      <p:sp>
        <p:nvSpPr>
          <p:cNvPr id="275" name="Google Shape;275;p1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nvSpPr>
        <p:spPr>
          <a:xfrm>
            <a:off x="754145" y="886120"/>
            <a:ext cx="3026100" cy="32091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Calibri"/>
              <a:buAutoNum type="arabicPeriod"/>
            </a:pPr>
            <a:r>
              <a:rPr b="1" i="0" lang="en-US" sz="1800" u="none" cap="none" strike="noStrike">
                <a:solidFill>
                  <a:srgbClr val="000000"/>
                </a:solidFill>
                <a:latin typeface="Calibri"/>
                <a:ea typeface="Calibri"/>
                <a:cs typeface="Calibri"/>
                <a:sym typeface="Calibri"/>
              </a:rPr>
              <a:t>Arrays:</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Example geo field encoded as an array, as fields coordinates are 2-element tuple and not a collection of numbers</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“ts”: 7,</a:t>
            </a:r>
            <a:endParaRPr b="0"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“event”: “login”,</a:t>
            </a:r>
            <a:endParaRPr b="0" i="0" sz="1600" u="none" cap="none" strike="noStrike">
              <a:solidFill>
                <a:srgbClr val="000000"/>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“user”: {“geo”: [43.4, -7.2], “name”: “jbond”}</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a:t>
            </a:r>
            <a:endParaRPr b="0" i="0" sz="1600" u="none" cap="none" strike="noStrike">
              <a:solidFill>
                <a:srgbClr val="000000"/>
              </a:solidFill>
              <a:latin typeface="Calibri"/>
              <a:ea typeface="Calibri"/>
              <a:cs typeface="Calibri"/>
              <a:sym typeface="Calibri"/>
            </a:endParaRPr>
          </a:p>
        </p:txBody>
      </p:sp>
      <p:sp>
        <p:nvSpPr>
          <p:cNvPr id="281" name="Google Shape;281;p14"/>
          <p:cNvSpPr txBox="1"/>
          <p:nvPr/>
        </p:nvSpPr>
        <p:spPr>
          <a:xfrm>
            <a:off x="4326903" y="886120"/>
            <a:ext cx="2696100" cy="240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2</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Objects as collection: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Maps keys (drugs) to values (prescription counts), field is a nested collection. Example: - {“cms_prescription_counts": {"DOXAZOSIN MESYLATE": 26, "MIDODRINE HCL": 12, ...},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4"/>
          <p:cNvSpPr txBox="1"/>
          <p:nvPr/>
        </p:nvSpPr>
        <p:spPr>
          <a:xfrm>
            <a:off x="7352907" y="886120"/>
            <a:ext cx="33843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3</a:t>
            </a: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Multi Entity Collection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Log data and event-based web APIs are often composite streams of multiple data types.</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83" name="Google Shape;283;p14"/>
          <p:cNvPicPr preferRelativeResize="0"/>
          <p:nvPr/>
        </p:nvPicPr>
        <p:blipFill rotWithShape="1">
          <a:blip r:embed="rId3">
            <a:alphaModFix/>
          </a:blip>
          <a:srcRect b="0" l="0" r="0" t="0"/>
          <a:stretch/>
        </p:blipFill>
        <p:spPr>
          <a:xfrm>
            <a:off x="7418895" y="2082763"/>
            <a:ext cx="3464923" cy="2722439"/>
          </a:xfrm>
          <a:prstGeom prst="rect">
            <a:avLst/>
          </a:prstGeom>
          <a:noFill/>
          <a:ln>
            <a:noFill/>
          </a:ln>
        </p:spPr>
      </p:pic>
      <p:sp>
        <p:nvSpPr>
          <p:cNvPr id="284" name="Google Shape;284;p14"/>
          <p:cNvSpPr txBox="1"/>
          <p:nvPr/>
        </p:nvSpPr>
        <p:spPr>
          <a:xfrm>
            <a:off x="3459637" y="5806911"/>
            <a:ext cx="497735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rPr>
              <a:t>EXAMPLES</a:t>
            </a:r>
            <a:endParaRPr b="0" i="0" sz="1400" u="none" cap="none" strike="noStrike">
              <a:solidFill>
                <a:srgbClr val="000000"/>
              </a:solidFill>
              <a:latin typeface="Arial"/>
              <a:ea typeface="Arial"/>
              <a:cs typeface="Arial"/>
              <a:sym typeface="Arial"/>
            </a:endParaRPr>
          </a:p>
        </p:txBody>
      </p:sp>
      <p:cxnSp>
        <p:nvCxnSpPr>
          <p:cNvPr id="285" name="Google Shape;285;p14"/>
          <p:cNvCxnSpPr>
            <a:stCxn id="284" idx="0"/>
            <a:endCxn id="280" idx="2"/>
          </p:cNvCxnSpPr>
          <p:nvPr/>
        </p:nvCxnSpPr>
        <p:spPr>
          <a:xfrm rot="10800000">
            <a:off x="2267314" y="4095111"/>
            <a:ext cx="3681000" cy="1711800"/>
          </a:xfrm>
          <a:prstGeom prst="straightConnector1">
            <a:avLst/>
          </a:prstGeom>
          <a:noFill/>
          <a:ln cap="flat" cmpd="sng" w="9525">
            <a:solidFill>
              <a:schemeClr val="dk1"/>
            </a:solidFill>
            <a:prstDash val="solid"/>
            <a:round/>
            <a:headEnd len="sm" w="sm" type="none"/>
            <a:tailEnd len="med" w="med" type="triangle"/>
          </a:ln>
        </p:spPr>
      </p:cxnSp>
      <p:cxnSp>
        <p:nvCxnSpPr>
          <p:cNvPr id="286" name="Google Shape;286;p14"/>
          <p:cNvCxnSpPr>
            <a:stCxn id="284" idx="0"/>
            <a:endCxn id="281" idx="2"/>
          </p:cNvCxnSpPr>
          <p:nvPr/>
        </p:nvCxnSpPr>
        <p:spPr>
          <a:xfrm rot="10800000">
            <a:off x="5675014" y="3287211"/>
            <a:ext cx="273300" cy="2519700"/>
          </a:xfrm>
          <a:prstGeom prst="straightConnector1">
            <a:avLst/>
          </a:prstGeom>
          <a:noFill/>
          <a:ln cap="flat" cmpd="sng" w="9525">
            <a:solidFill>
              <a:schemeClr val="dk1"/>
            </a:solidFill>
            <a:prstDash val="solid"/>
            <a:round/>
            <a:headEnd len="sm" w="sm" type="none"/>
            <a:tailEnd len="med" w="med" type="triangle"/>
          </a:ln>
        </p:spPr>
      </p:cxnSp>
      <p:cxnSp>
        <p:nvCxnSpPr>
          <p:cNvPr id="287" name="Google Shape;287;p14"/>
          <p:cNvCxnSpPr>
            <a:stCxn id="284" idx="0"/>
            <a:endCxn id="283" idx="2"/>
          </p:cNvCxnSpPr>
          <p:nvPr/>
        </p:nvCxnSpPr>
        <p:spPr>
          <a:xfrm flipH="1" rot="10800000">
            <a:off x="5948314" y="4805211"/>
            <a:ext cx="3203100" cy="1001700"/>
          </a:xfrm>
          <a:prstGeom prst="straightConnector1">
            <a:avLst/>
          </a:prstGeom>
          <a:noFill/>
          <a:ln cap="flat" cmpd="sng" w="9525">
            <a:solidFill>
              <a:schemeClr val="dk1"/>
            </a:solidFill>
            <a:prstDash val="solid"/>
            <a:round/>
            <a:headEnd len="sm" w="sm" type="none"/>
            <a:tailEnd len="med" w="med" type="triangle"/>
          </a:ln>
        </p:spPr>
      </p:cxnSp>
      <p:cxnSp>
        <p:nvCxnSpPr>
          <p:cNvPr id="288" name="Google Shape;288;p14"/>
          <p:cNvCxnSpPr/>
          <p:nvPr/>
        </p:nvCxnSpPr>
        <p:spPr>
          <a:xfrm>
            <a:off x="3985075" y="924850"/>
            <a:ext cx="28800" cy="3393000"/>
          </a:xfrm>
          <a:prstGeom prst="straightConnector1">
            <a:avLst/>
          </a:prstGeom>
          <a:noFill/>
          <a:ln cap="flat" cmpd="sng" w="9525">
            <a:solidFill>
              <a:schemeClr val="dk1"/>
            </a:solidFill>
            <a:prstDash val="solid"/>
            <a:round/>
            <a:headEnd len="sm" w="sm" type="none"/>
            <a:tailEnd len="sm" w="sm" type="none"/>
          </a:ln>
        </p:spPr>
      </p:cxnSp>
      <p:cxnSp>
        <p:nvCxnSpPr>
          <p:cNvPr id="289" name="Google Shape;289;p14"/>
          <p:cNvCxnSpPr/>
          <p:nvPr/>
        </p:nvCxnSpPr>
        <p:spPr>
          <a:xfrm>
            <a:off x="7103650" y="924850"/>
            <a:ext cx="14400" cy="3378600"/>
          </a:xfrm>
          <a:prstGeom prst="straightConnector1">
            <a:avLst/>
          </a:prstGeom>
          <a:noFill/>
          <a:ln cap="flat" cmpd="sng" w="9525">
            <a:solidFill>
              <a:schemeClr val="dk1"/>
            </a:solidFill>
            <a:prstDash val="solid"/>
            <a:round/>
            <a:headEnd len="sm" w="sm" type="none"/>
            <a:tailEnd len="sm" w="sm" type="none"/>
          </a:ln>
        </p:spPr>
      </p:cxnSp>
      <p:sp>
        <p:nvSpPr>
          <p:cNvPr id="290" name="Google Shape;290;p1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26380ef595_0_7"/>
          <p:cNvSpPr txBox="1"/>
          <p:nvPr/>
        </p:nvSpPr>
        <p:spPr>
          <a:xfrm>
            <a:off x="3450210" y="829559"/>
            <a:ext cx="4807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sng" cap="none" strike="noStrike">
                <a:solidFill>
                  <a:srgbClr val="000000"/>
                </a:solidFill>
                <a:latin typeface="Calibri"/>
                <a:ea typeface="Calibri"/>
                <a:cs typeface="Calibri"/>
                <a:sym typeface="Calibri"/>
              </a:rPr>
              <a:t>Algorithms</a:t>
            </a:r>
            <a:endParaRPr b="0" i="0" sz="2400" u="none" cap="none" strike="noStrike">
              <a:solidFill>
                <a:srgbClr val="000000"/>
              </a:solidFill>
              <a:latin typeface="Calibri"/>
              <a:ea typeface="Calibri"/>
              <a:cs typeface="Calibri"/>
              <a:sym typeface="Calibri"/>
            </a:endParaRPr>
          </a:p>
        </p:txBody>
      </p:sp>
      <p:sp>
        <p:nvSpPr>
          <p:cNvPr id="296" name="Google Shape;296;g126380ef595_0_7"/>
          <p:cNvSpPr txBox="1"/>
          <p:nvPr/>
        </p:nvSpPr>
        <p:spPr>
          <a:xfrm>
            <a:off x="1027526" y="1762800"/>
            <a:ext cx="4444500" cy="3940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K-reduction:-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Array kinded types are interpreted as single-entity collections and object kinded types are always interpreted as tuples.</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It is implemented through helper functions and have parameter recursive merge heuristic, k-reduction.</a:t>
            </a:r>
            <a:endParaRPr b="0" i="0" sz="16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600">
              <a:latin typeface="Calibri"/>
              <a:ea typeface="Calibri"/>
              <a:cs typeface="Calibri"/>
              <a:sym typeface="Calibri"/>
            </a:endParaRPr>
          </a:p>
          <a:p>
            <a:pPr indent="-171450" lvl="0" marL="1714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Calibri"/>
                <a:ea typeface="Calibri"/>
                <a:cs typeface="Calibri"/>
                <a:sym typeface="Calibri"/>
              </a:rPr>
              <a:t>K-reduction distributivity: - merge_K (R1 U R2) = merge_K(merge_K(R1) U merge_K(R2)).</a:t>
            </a:r>
            <a:endParaRPr b="0" i="0" sz="1600" u="none" cap="none" strike="noStrike">
              <a:solidFill>
                <a:srgbClr val="000000"/>
              </a:solidFill>
              <a:latin typeface="Calibri"/>
              <a:ea typeface="Calibri"/>
              <a:cs typeface="Calibri"/>
              <a:sym typeface="Calibri"/>
            </a:endParaRPr>
          </a:p>
          <a:p>
            <a:pPr indent="-95250" lvl="0" marL="171450" marR="0" rtl="0" algn="l">
              <a:lnSpc>
                <a:spcPct val="100000"/>
              </a:lnSpc>
              <a:spcBef>
                <a:spcPts val="0"/>
              </a:spcBef>
              <a:spcAft>
                <a:spcPts val="0"/>
              </a:spcAft>
              <a:buClr>
                <a:srgbClr val="000000"/>
              </a:buClr>
              <a:buSzPts val="1200"/>
              <a:buFont typeface="Arial"/>
              <a:buNone/>
            </a:pPr>
            <a:r>
              <a:t/>
            </a:r>
            <a:endParaRPr b="0" i="0" sz="1800" u="none" cap="none" strike="noStrike">
              <a:solidFill>
                <a:srgbClr val="000000"/>
              </a:solidFill>
              <a:latin typeface="Calibri"/>
              <a:ea typeface="Calibri"/>
              <a:cs typeface="Calibri"/>
              <a:sym typeface="Calibri"/>
            </a:endParaRPr>
          </a:p>
          <a:p>
            <a:pPr indent="-266700" lvl="0" marL="342900" marR="0" rtl="0" algn="l">
              <a:lnSpc>
                <a:spcPct val="100000"/>
              </a:lnSpc>
              <a:spcBef>
                <a:spcPts val="0"/>
              </a:spcBef>
              <a:spcAft>
                <a:spcPts val="0"/>
              </a:spcAft>
              <a:buClr>
                <a:srgbClr val="000000"/>
              </a:buClr>
              <a:buSzPts val="12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cxnSp>
        <p:nvCxnSpPr>
          <p:cNvPr id="297" name="Google Shape;297;g126380ef595_0_7"/>
          <p:cNvCxnSpPr/>
          <p:nvPr/>
        </p:nvCxnSpPr>
        <p:spPr>
          <a:xfrm>
            <a:off x="5637229" y="1762812"/>
            <a:ext cx="0" cy="42657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250"/>
              </a:srgbClr>
            </a:outerShdw>
          </a:effectLst>
        </p:spPr>
      </p:cxnSp>
      <p:sp>
        <p:nvSpPr>
          <p:cNvPr id="298" name="Google Shape;298;g126380ef595_0_7"/>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299" name="Google Shape;299;g126380ef595_0_7"/>
          <p:cNvSpPr txBox="1"/>
          <p:nvPr/>
        </p:nvSpPr>
        <p:spPr>
          <a:xfrm>
            <a:off x="6289375" y="1824650"/>
            <a:ext cx="3247200" cy="20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07000"/>
              </a:lnSpc>
              <a:spcBef>
                <a:spcPts val="0"/>
              </a:spcBef>
              <a:spcAft>
                <a:spcPts val="0"/>
              </a:spcAft>
              <a:buNone/>
            </a:pPr>
            <a:r>
              <a:rPr lang="en-US" sz="1600">
                <a:solidFill>
                  <a:schemeClr val="dk1"/>
                </a:solidFill>
                <a:latin typeface="Calibri"/>
                <a:ea typeface="Calibri"/>
                <a:cs typeface="Calibri"/>
                <a:sym typeface="Calibri"/>
              </a:rPr>
              <a:t>“ts”: 7,</a:t>
            </a:r>
            <a:endParaRPr sz="1600">
              <a:solidFill>
                <a:schemeClr val="dk1"/>
              </a:solidFill>
              <a:latin typeface="Calibri"/>
              <a:ea typeface="Calibri"/>
              <a:cs typeface="Calibri"/>
              <a:sym typeface="Calibri"/>
            </a:endParaRPr>
          </a:p>
          <a:p>
            <a:pPr indent="0" lvl="0" marL="0" rtl="0" algn="l">
              <a:lnSpc>
                <a:spcPct val="107000"/>
              </a:lnSpc>
              <a:spcBef>
                <a:spcPts val="800"/>
              </a:spcBef>
              <a:spcAft>
                <a:spcPts val="0"/>
              </a:spcAft>
              <a:buNone/>
            </a:pPr>
            <a:r>
              <a:rPr lang="en-US" sz="1600">
                <a:solidFill>
                  <a:schemeClr val="dk1"/>
                </a:solidFill>
                <a:latin typeface="Calibri"/>
                <a:ea typeface="Calibri"/>
                <a:cs typeface="Calibri"/>
                <a:sym typeface="Calibri"/>
              </a:rPr>
              <a:t>	“event”: “login”,</a:t>
            </a:r>
            <a:endParaRPr sz="1600">
              <a:solidFill>
                <a:schemeClr val="dk1"/>
              </a:solidFill>
              <a:latin typeface="Calibri"/>
              <a:ea typeface="Calibri"/>
              <a:cs typeface="Calibri"/>
              <a:sym typeface="Calibri"/>
            </a:endParaRPr>
          </a:p>
          <a:p>
            <a:pPr indent="0" lvl="0" marL="0" rtl="0" algn="l">
              <a:lnSpc>
                <a:spcPct val="107000"/>
              </a:lnSpc>
              <a:spcBef>
                <a:spcPts val="800"/>
              </a:spcBef>
              <a:spcAft>
                <a:spcPts val="0"/>
              </a:spcAft>
              <a:buNone/>
            </a:pPr>
            <a:r>
              <a:rPr lang="en-US" sz="1600">
                <a:solidFill>
                  <a:schemeClr val="dk1"/>
                </a:solidFill>
                <a:latin typeface="Calibri"/>
                <a:ea typeface="Calibri"/>
                <a:cs typeface="Calibri"/>
                <a:sym typeface="Calibri"/>
              </a:rPr>
              <a:t>	“user”: {“geo”: [43.4, -7.2], “name”: “jbond”}</a:t>
            </a:r>
            <a:endParaRPr sz="1600">
              <a:solidFill>
                <a:schemeClr val="dk1"/>
              </a:solidFill>
              <a:latin typeface="Calibri"/>
              <a:ea typeface="Calibri"/>
              <a:cs typeface="Calibri"/>
              <a:sym typeface="Calibri"/>
            </a:endParaRPr>
          </a:p>
          <a:p>
            <a:pPr indent="0" lvl="0" marL="0" rtl="0" algn="l">
              <a:spcBef>
                <a:spcPts val="800"/>
              </a:spcBef>
              <a:spcAft>
                <a:spcPts val="0"/>
              </a:spcAft>
              <a:buNone/>
            </a:pPr>
            <a:r>
              <a:rPr lang="en-US" sz="1600">
                <a:solidFill>
                  <a:schemeClr val="dk1"/>
                </a:solidFill>
                <a:latin typeface="Calibri"/>
                <a:ea typeface="Calibri"/>
                <a:cs typeface="Calibri"/>
                <a:sym typeface="Calibri"/>
              </a:rPr>
              <a:t>}</a:t>
            </a:r>
            <a:endParaRPr/>
          </a:p>
        </p:txBody>
      </p:sp>
      <p:sp>
        <p:nvSpPr>
          <p:cNvPr id="300" name="Google Shape;300;g126380ef595_0_7"/>
          <p:cNvSpPr txBox="1"/>
          <p:nvPr/>
        </p:nvSpPr>
        <p:spPr>
          <a:xfrm>
            <a:off x="9741600" y="2505650"/>
            <a:ext cx="84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Array Type</a:t>
            </a:r>
            <a:endParaRPr sz="1800">
              <a:latin typeface="Calibri"/>
              <a:ea typeface="Calibri"/>
              <a:cs typeface="Calibri"/>
              <a:sym typeface="Calibri"/>
            </a:endParaRPr>
          </a:p>
        </p:txBody>
      </p:sp>
      <p:sp>
        <p:nvSpPr>
          <p:cNvPr id="301" name="Google Shape;301;g126380ef595_0_7"/>
          <p:cNvSpPr txBox="1"/>
          <p:nvPr/>
        </p:nvSpPr>
        <p:spPr>
          <a:xfrm>
            <a:off x="6149688" y="4321350"/>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{“cms_prescription_counts": {"DOXAZOSIN MESYLATE": 26, "MIDODRINE HCL": 12, ...}, ...}</a:t>
            </a:r>
            <a:endParaRPr/>
          </a:p>
        </p:txBody>
      </p:sp>
      <p:sp>
        <p:nvSpPr>
          <p:cNvPr id="302" name="Google Shape;302;g126380ef595_0_7"/>
          <p:cNvSpPr txBox="1"/>
          <p:nvPr/>
        </p:nvSpPr>
        <p:spPr>
          <a:xfrm>
            <a:off x="9741600" y="4321350"/>
            <a:ext cx="84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Object Type</a:t>
            </a:r>
            <a:endParaRPr sz="1800">
              <a:latin typeface="Calibri"/>
              <a:ea typeface="Calibri"/>
              <a:cs typeface="Calibri"/>
              <a:sym typeface="Calibri"/>
            </a:endParaRPr>
          </a:p>
        </p:txBody>
      </p:sp>
      <p:pic>
        <p:nvPicPr>
          <p:cNvPr descr="Text&#10;&#10;Description automatically generated" id="303" name="Google Shape;303;g126380ef595_0_7"/>
          <p:cNvPicPr preferRelativeResize="0"/>
          <p:nvPr/>
        </p:nvPicPr>
        <p:blipFill rotWithShape="1">
          <a:blip r:embed="rId3">
            <a:alphaModFix/>
          </a:blip>
          <a:srcRect b="0" l="0" r="0" t="0"/>
          <a:stretch/>
        </p:blipFill>
        <p:spPr>
          <a:xfrm>
            <a:off x="1524175" y="5029725"/>
            <a:ext cx="2684442" cy="92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nvSpPr>
        <p:spPr>
          <a:xfrm>
            <a:off x="3450210" y="829559"/>
            <a:ext cx="4807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sng" cap="none" strike="noStrike">
                <a:solidFill>
                  <a:srgbClr val="000000"/>
                </a:solidFill>
                <a:latin typeface="Calibri"/>
                <a:ea typeface="Calibri"/>
                <a:cs typeface="Calibri"/>
                <a:sym typeface="Calibri"/>
              </a:rPr>
              <a:t>Algorithms</a:t>
            </a:r>
            <a:endParaRPr b="0" i="0" sz="2400" u="none" cap="none" strike="noStrike">
              <a:solidFill>
                <a:srgbClr val="000000"/>
              </a:solidFill>
              <a:latin typeface="Calibri"/>
              <a:ea typeface="Calibri"/>
              <a:cs typeface="Calibri"/>
              <a:sym typeface="Calibri"/>
            </a:endParaRPr>
          </a:p>
        </p:txBody>
      </p:sp>
      <p:sp>
        <p:nvSpPr>
          <p:cNvPr id="309" name="Google Shape;309;p15"/>
          <p:cNvSpPr txBox="1"/>
          <p:nvPr/>
        </p:nvSpPr>
        <p:spPr>
          <a:xfrm>
            <a:off x="1027526" y="1762800"/>
            <a:ext cx="4444500" cy="298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1800">
                <a:solidFill>
                  <a:schemeClr val="dk1"/>
                </a:solidFill>
              </a:rPr>
              <a:t>2. JXPLAIN Merge:-</a:t>
            </a:r>
            <a:endParaRPr sz="1800">
              <a:solidFill>
                <a:schemeClr val="dk1"/>
              </a:solidFill>
            </a:endParaRPr>
          </a:p>
          <a:p>
            <a:pPr indent="0" lvl="0" marL="0" rtl="0" algn="l">
              <a:lnSpc>
                <a:spcPct val="200000"/>
              </a:lnSpc>
              <a:spcBef>
                <a:spcPts val="0"/>
              </a:spcBef>
              <a:spcAft>
                <a:spcPts val="0"/>
              </a:spcAft>
              <a:buClr>
                <a:schemeClr val="dk1"/>
              </a:buClr>
              <a:buSzPts val="1600"/>
              <a:buFont typeface="Arial"/>
              <a:buNone/>
            </a:pPr>
            <a:r>
              <a:rPr lang="en-US" sz="1600">
                <a:solidFill>
                  <a:schemeClr val="dk1"/>
                </a:solidFill>
                <a:latin typeface="Calibri"/>
                <a:ea typeface="Calibri"/>
                <a:cs typeface="Calibri"/>
                <a:sym typeface="Calibri"/>
              </a:rPr>
              <a:t>Algorithm makes two decisions: -</a:t>
            </a:r>
            <a:endParaRPr sz="1600">
              <a:solidFill>
                <a:schemeClr val="dk1"/>
              </a:solidFill>
              <a:latin typeface="Calibri"/>
              <a:ea typeface="Calibri"/>
              <a:cs typeface="Calibri"/>
              <a:sym typeface="Calibri"/>
            </a:endParaRPr>
          </a:p>
          <a:p>
            <a:pPr indent="-342900" lvl="0" marL="342900" rtl="0" algn="l">
              <a:spcBef>
                <a:spcPts val="800"/>
              </a:spcBef>
              <a:spcAft>
                <a:spcPts val="0"/>
              </a:spcAft>
              <a:buClr>
                <a:schemeClr val="dk1"/>
              </a:buClr>
              <a:buSzPts val="1600"/>
              <a:buChar char="•"/>
            </a:pPr>
            <a:r>
              <a:rPr lang="en-US" sz="1600">
                <a:solidFill>
                  <a:schemeClr val="dk1"/>
                </a:solidFill>
                <a:latin typeface="Calibri"/>
                <a:ea typeface="Calibri"/>
                <a:cs typeface="Calibri"/>
                <a:sym typeface="Calibri"/>
              </a:rPr>
              <a:t>Does a bag of array- or object-kinded types encode a collection or a tuple?</a:t>
            </a:r>
            <a:endParaRPr sz="1600">
              <a:solidFill>
                <a:schemeClr val="dk1"/>
              </a:solidFill>
              <a:latin typeface="Calibri"/>
              <a:ea typeface="Calibri"/>
              <a:cs typeface="Calibri"/>
              <a:sym typeface="Calibri"/>
            </a:endParaRPr>
          </a:p>
          <a:p>
            <a:pPr indent="-342900" lvl="0" marL="342900" rtl="0" algn="l">
              <a:spcBef>
                <a:spcPts val="800"/>
              </a:spcBef>
              <a:spcAft>
                <a:spcPts val="0"/>
              </a:spcAft>
              <a:buClr>
                <a:schemeClr val="dk1"/>
              </a:buClr>
              <a:buSzPts val="1600"/>
              <a:buChar char="•"/>
            </a:pPr>
            <a:r>
              <a:rPr lang="en-US" sz="1600">
                <a:solidFill>
                  <a:schemeClr val="dk1"/>
                </a:solidFill>
                <a:latin typeface="Calibri"/>
                <a:ea typeface="Calibri"/>
                <a:cs typeface="Calibri"/>
                <a:sym typeface="Calibri"/>
              </a:rPr>
              <a:t>Given a bag of tuples, are there multiple entities represented in the bag?</a:t>
            </a:r>
            <a:endParaRPr sz="1600">
              <a:solidFill>
                <a:schemeClr val="dk1"/>
              </a:solidFill>
              <a:latin typeface="Calibri"/>
              <a:ea typeface="Calibri"/>
              <a:cs typeface="Calibri"/>
              <a:sym typeface="Calibri"/>
            </a:endParaRPr>
          </a:p>
          <a:p>
            <a:pPr indent="-95250" lvl="0" marL="171450" rtl="0" algn="l">
              <a:spcBef>
                <a:spcPts val="800"/>
              </a:spcBef>
              <a:spcAft>
                <a:spcPts val="0"/>
              </a:spcAft>
              <a:buClr>
                <a:schemeClr val="dk1"/>
              </a:buClr>
              <a:buSzPts val="1200"/>
              <a:buFont typeface="Arial"/>
              <a:buNone/>
            </a:pPr>
            <a:r>
              <a:t/>
            </a:r>
            <a:endParaRPr sz="1800">
              <a:solidFill>
                <a:schemeClr val="dk1"/>
              </a:solidFill>
            </a:endParaRPr>
          </a:p>
          <a:p>
            <a:pPr indent="-266700" lvl="0" marL="342900" marR="0" rtl="0" algn="l">
              <a:lnSpc>
                <a:spcPct val="100000"/>
              </a:lnSpc>
              <a:spcBef>
                <a:spcPts val="0"/>
              </a:spcBef>
              <a:spcAft>
                <a:spcPts val="0"/>
              </a:spcAft>
              <a:buClr>
                <a:srgbClr val="000000"/>
              </a:buClr>
              <a:buSzPts val="12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10" name="Google Shape;310;p15"/>
          <p:cNvSpPr txBox="1"/>
          <p:nvPr/>
        </p:nvSpPr>
        <p:spPr>
          <a:xfrm>
            <a:off x="5963050" y="1710000"/>
            <a:ext cx="50820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600">
                <a:latin typeface="Calibri"/>
                <a:ea typeface="Calibri"/>
                <a:cs typeface="Calibri"/>
                <a:sym typeface="Calibri"/>
              </a:rPr>
              <a:t>Decisions are encoded in two heuristics functions: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is_collection</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partition</a:t>
            </a:r>
            <a:endParaRPr sz="1600">
              <a:latin typeface="Calibri"/>
              <a:ea typeface="Calibri"/>
              <a:cs typeface="Calibri"/>
              <a:sym typeface="Calibri"/>
            </a:endParaRPr>
          </a:p>
          <a:p>
            <a:pPr indent="0" lvl="0" marL="0" marR="0" rtl="0" algn="l">
              <a:lnSpc>
                <a:spcPct val="100000"/>
              </a:lnSpc>
              <a:spcBef>
                <a:spcPts val="0"/>
              </a:spcBef>
              <a:spcAft>
                <a:spcPts val="0"/>
              </a:spcAft>
              <a:buNone/>
            </a:pPr>
            <a:r>
              <a:t/>
            </a:r>
            <a:endParaRPr sz="1600">
              <a:latin typeface="Calibri"/>
              <a:ea typeface="Calibri"/>
              <a:cs typeface="Calibri"/>
              <a:sym typeface="Calibri"/>
            </a:endParaRPr>
          </a:p>
          <a:p>
            <a:pPr indent="0" lvl="0" marL="0" marR="0" rtl="0" algn="l">
              <a:lnSpc>
                <a:spcPct val="100000"/>
              </a:lnSpc>
              <a:spcBef>
                <a:spcPts val="0"/>
              </a:spcBef>
              <a:spcAft>
                <a:spcPts val="0"/>
              </a:spcAft>
              <a:buNone/>
            </a:pPr>
            <a:r>
              <a:rPr lang="en-US" sz="1600">
                <a:latin typeface="Calibri"/>
                <a:ea typeface="Calibri"/>
                <a:cs typeface="Calibri"/>
                <a:sym typeface="Calibri"/>
              </a:rPr>
              <a:t>Inferences has been made based on the input elements.</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Collection Type :- If input elements are collections, nested types are merged to get </a:t>
            </a:r>
            <a:r>
              <a:rPr lang="en-US" sz="1600">
                <a:latin typeface="Calibri"/>
                <a:ea typeface="Calibri"/>
                <a:cs typeface="Calibri"/>
                <a:sym typeface="Calibri"/>
              </a:rPr>
              <a:t>collection</a:t>
            </a:r>
            <a:r>
              <a:rPr lang="en-US" sz="1600">
                <a:latin typeface="Calibri"/>
                <a:ea typeface="Calibri"/>
                <a:cs typeface="Calibri"/>
                <a:sym typeface="Calibri"/>
              </a:rPr>
              <a:t> nested type</a:t>
            </a:r>
            <a:endParaRPr sz="1600">
              <a:latin typeface="Calibri"/>
              <a:ea typeface="Calibri"/>
              <a:cs typeface="Calibri"/>
              <a:sym typeface="Calibri"/>
            </a:endParaRPr>
          </a:p>
          <a:p>
            <a:pPr indent="-330200" lvl="0" marL="457200" marR="0" rtl="0" algn="l">
              <a:lnSpc>
                <a:spcPct val="100000"/>
              </a:lnSpc>
              <a:spcBef>
                <a:spcPts val="0"/>
              </a:spcBef>
              <a:spcAft>
                <a:spcPts val="0"/>
              </a:spcAft>
              <a:buSzPts val="1600"/>
              <a:buFont typeface="Calibri"/>
              <a:buChar char="●"/>
            </a:pPr>
            <a:r>
              <a:rPr lang="en-US" sz="1600">
                <a:latin typeface="Calibri"/>
                <a:ea typeface="Calibri"/>
                <a:cs typeface="Calibri"/>
                <a:sym typeface="Calibri"/>
              </a:rPr>
              <a:t>Tuple Type :- if inputs are tuples, JXPLAIN partitions the bag into individual entities and produces a schema for each individually.</a:t>
            </a:r>
            <a:endParaRPr sz="1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descr="Graphical user interface, text&#10;&#10;Description automatically generated" id="311" name="Google Shape;311;p15"/>
          <p:cNvPicPr preferRelativeResize="0"/>
          <p:nvPr/>
        </p:nvPicPr>
        <p:blipFill rotWithShape="1">
          <a:blip r:embed="rId3">
            <a:alphaModFix/>
          </a:blip>
          <a:srcRect b="0" l="0" r="0" t="0"/>
          <a:stretch/>
        </p:blipFill>
        <p:spPr>
          <a:xfrm>
            <a:off x="1435900" y="4195174"/>
            <a:ext cx="2773676" cy="1773826"/>
          </a:xfrm>
          <a:prstGeom prst="rect">
            <a:avLst/>
          </a:prstGeom>
          <a:noFill/>
          <a:ln>
            <a:noFill/>
          </a:ln>
        </p:spPr>
      </p:pic>
      <p:cxnSp>
        <p:nvCxnSpPr>
          <p:cNvPr id="312" name="Google Shape;312;p15"/>
          <p:cNvCxnSpPr/>
          <p:nvPr/>
        </p:nvCxnSpPr>
        <p:spPr>
          <a:xfrm>
            <a:off x="5637229" y="1762812"/>
            <a:ext cx="0" cy="426562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254"/>
              </a:srgbClr>
            </a:outerShdw>
          </a:effectLst>
        </p:spPr>
      </p:cxnSp>
      <p:sp>
        <p:nvSpPr>
          <p:cNvPr id="313" name="Google Shape;313;p1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26380ef595_0_24"/>
          <p:cNvSpPr txBox="1"/>
          <p:nvPr/>
        </p:nvSpPr>
        <p:spPr>
          <a:xfrm>
            <a:off x="3450210" y="829559"/>
            <a:ext cx="4807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2400" u="sng">
                <a:latin typeface="Calibri"/>
                <a:ea typeface="Calibri"/>
                <a:cs typeface="Calibri"/>
                <a:sym typeface="Calibri"/>
              </a:rPr>
              <a:t>JXPLAIN Helper Heuristics</a:t>
            </a:r>
            <a:endParaRPr b="0" i="0" sz="2400" u="none" cap="none" strike="noStrike">
              <a:solidFill>
                <a:srgbClr val="000000"/>
              </a:solidFill>
              <a:latin typeface="Calibri"/>
              <a:ea typeface="Calibri"/>
              <a:cs typeface="Calibri"/>
              <a:sym typeface="Calibri"/>
            </a:endParaRPr>
          </a:p>
        </p:txBody>
      </p:sp>
      <p:sp>
        <p:nvSpPr>
          <p:cNvPr id="319" name="Google Shape;319;g126380ef595_0_24"/>
          <p:cNvSpPr txBox="1"/>
          <p:nvPr/>
        </p:nvSpPr>
        <p:spPr>
          <a:xfrm>
            <a:off x="1441800" y="1461900"/>
            <a:ext cx="9378000" cy="4894800"/>
          </a:xfrm>
          <a:prstGeom prst="rect">
            <a:avLst/>
          </a:prstGeom>
          <a:noFill/>
          <a:ln>
            <a:noFill/>
          </a:ln>
        </p:spPr>
        <p:txBody>
          <a:bodyPr anchorCtr="0" anchor="t" bIns="45700" lIns="91425" spcFirstLastPara="1" rIns="91425" wrap="square" tIns="45700">
            <a:spAutoFit/>
          </a:bodyPr>
          <a:lstStyle/>
          <a:p>
            <a:pPr indent="0" lvl="0" marL="0" rtl="0" algn="l">
              <a:spcBef>
                <a:spcPts val="800"/>
              </a:spcBef>
              <a:spcAft>
                <a:spcPts val="0"/>
              </a:spcAft>
              <a:buNone/>
            </a:pPr>
            <a:r>
              <a:rPr lang="en-US" sz="1800">
                <a:solidFill>
                  <a:schemeClr val="dk1"/>
                </a:solidFill>
                <a:latin typeface="Calibri"/>
                <a:ea typeface="Calibri"/>
                <a:cs typeface="Calibri"/>
                <a:sym typeface="Calibri"/>
              </a:rPr>
              <a:t>JXPLAIN relies on two default heuristics:-</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endParaRPr>
          </a:p>
          <a:p>
            <a:pPr indent="-342900" lvl="0" marL="457200" rtl="0" algn="l">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is_collection</a:t>
            </a:r>
            <a:endParaRPr b="1" sz="1800">
              <a:solidFill>
                <a:schemeClr val="dk1"/>
              </a:solidFill>
              <a:latin typeface="Calibri"/>
              <a:ea typeface="Calibri"/>
              <a:cs typeface="Calibri"/>
              <a:sym typeface="Calibri"/>
            </a:endParaRPr>
          </a:p>
          <a:p>
            <a:pPr indent="0" lvl="0" marL="0" rtl="0" algn="l">
              <a:spcBef>
                <a:spcPts val="800"/>
              </a:spcBef>
              <a:spcAft>
                <a:spcPts val="0"/>
              </a:spcAft>
              <a:buNone/>
            </a:pPr>
            <a:r>
              <a:rPr lang="en-US" sz="1800">
                <a:solidFill>
                  <a:schemeClr val="dk1"/>
                </a:solidFill>
                <a:latin typeface="Calibri"/>
                <a:ea typeface="Calibri"/>
                <a:cs typeface="Calibri"/>
                <a:sym typeface="Calibri"/>
              </a:rPr>
              <a:t>Objective :- Whole collection of JSON types as input and produces a set of paths that should be interpreted as collections</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latin typeface="Calibri"/>
              <a:ea typeface="Calibri"/>
              <a:cs typeface="Calibri"/>
              <a:sym typeface="Calibri"/>
            </a:endParaRPr>
          </a:p>
          <a:p>
            <a:pPr indent="-342900" lvl="0" marL="457200" rtl="0" algn="l">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partition</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800"/>
              </a:spcBef>
              <a:spcAft>
                <a:spcPts val="0"/>
              </a:spcAft>
              <a:buNone/>
            </a:pPr>
            <a:r>
              <a:rPr lang="en-US" sz="1800">
                <a:solidFill>
                  <a:schemeClr val="dk1"/>
                </a:solidFill>
                <a:latin typeface="Calibri"/>
                <a:ea typeface="Calibri"/>
                <a:cs typeface="Calibri"/>
                <a:sym typeface="Calibri"/>
              </a:rPr>
              <a:t>Objective :- It </a:t>
            </a:r>
            <a:r>
              <a:rPr lang="en-US" sz="1800">
                <a:solidFill>
                  <a:schemeClr val="dk1"/>
                </a:solidFill>
                <a:latin typeface="Calibri"/>
                <a:ea typeface="Calibri"/>
                <a:cs typeface="Calibri"/>
                <a:sym typeface="Calibri"/>
              </a:rPr>
              <a:t>partition into individual entities and produces a precise schema for each entities individually.</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endParaRPr>
          </a:p>
          <a:p>
            <a:pPr indent="0" lvl="0" marL="0" rtl="0" algn="l">
              <a:spcBef>
                <a:spcPts val="800"/>
              </a:spcBef>
              <a:spcAft>
                <a:spcPts val="0"/>
              </a:spcAft>
              <a:buNone/>
            </a:pPr>
            <a:r>
              <a:t/>
            </a:r>
            <a:endParaRPr sz="1800">
              <a:solidFill>
                <a:schemeClr val="dk1"/>
              </a:solidFill>
            </a:endParaRPr>
          </a:p>
          <a:p>
            <a:pPr indent="-95250" lvl="0" marL="171450" rtl="0" algn="l">
              <a:spcBef>
                <a:spcPts val="800"/>
              </a:spcBef>
              <a:spcAft>
                <a:spcPts val="0"/>
              </a:spcAft>
              <a:buClr>
                <a:schemeClr val="dk1"/>
              </a:buClr>
              <a:buSzPts val="1200"/>
              <a:buFont typeface="Arial"/>
              <a:buNone/>
            </a:pPr>
            <a:r>
              <a:t/>
            </a:r>
            <a:endParaRPr sz="1800">
              <a:solidFill>
                <a:schemeClr val="dk1"/>
              </a:solidFill>
            </a:endParaRPr>
          </a:p>
          <a:p>
            <a:pPr indent="-266700" lvl="0" marL="342900" marR="0" rtl="0" algn="l">
              <a:lnSpc>
                <a:spcPct val="100000"/>
              </a:lnSpc>
              <a:spcBef>
                <a:spcPts val="0"/>
              </a:spcBef>
              <a:spcAft>
                <a:spcPts val="0"/>
              </a:spcAft>
              <a:buClr>
                <a:srgbClr val="000000"/>
              </a:buClr>
              <a:buSzPts val="12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20" name="Google Shape;320;g126380ef595_0_2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26380ef595_0_36"/>
          <p:cNvSpPr txBox="1"/>
          <p:nvPr/>
        </p:nvSpPr>
        <p:spPr>
          <a:xfrm>
            <a:off x="3450210" y="829559"/>
            <a:ext cx="4807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n-US" sz="2400" u="sng">
                <a:latin typeface="Calibri"/>
                <a:ea typeface="Calibri"/>
                <a:cs typeface="Calibri"/>
                <a:sym typeface="Calibri"/>
              </a:rPr>
              <a:t>Bimax </a:t>
            </a:r>
            <a:r>
              <a:rPr b="1" lang="en-US" sz="2400" u="sng">
                <a:latin typeface="Calibri"/>
                <a:ea typeface="Calibri"/>
                <a:cs typeface="Calibri"/>
                <a:sym typeface="Calibri"/>
              </a:rPr>
              <a:t>Algorithm</a:t>
            </a:r>
            <a:endParaRPr b="0" i="0" sz="2400" u="none" cap="none" strike="noStrike">
              <a:solidFill>
                <a:srgbClr val="000000"/>
              </a:solidFill>
              <a:latin typeface="Calibri"/>
              <a:ea typeface="Calibri"/>
              <a:cs typeface="Calibri"/>
              <a:sym typeface="Calibri"/>
            </a:endParaRPr>
          </a:p>
        </p:txBody>
      </p:sp>
      <p:sp>
        <p:nvSpPr>
          <p:cNvPr id="326" name="Google Shape;326;g126380ef595_0_36"/>
          <p:cNvSpPr txBox="1"/>
          <p:nvPr/>
        </p:nvSpPr>
        <p:spPr>
          <a:xfrm>
            <a:off x="1441800" y="1461900"/>
            <a:ext cx="9378000" cy="5880300"/>
          </a:xfrm>
          <a:prstGeom prst="rect">
            <a:avLst/>
          </a:prstGeom>
          <a:noFill/>
          <a:ln>
            <a:noFill/>
          </a:ln>
        </p:spPr>
        <p:txBody>
          <a:bodyPr anchorCtr="0" anchor="t" bIns="45700" lIns="91425" spcFirstLastPara="1" rIns="91425" wrap="square" tIns="45700">
            <a:spAutoFit/>
          </a:bodyPr>
          <a:lstStyle/>
          <a:p>
            <a:pPr indent="-342900" lvl="0" marL="457200" rtl="0" algn="l">
              <a:spcBef>
                <a:spcPts val="8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works on bi-clustering which derive a distance that measures that </a:t>
            </a:r>
            <a:r>
              <a:rPr lang="en-US" sz="1800">
                <a:solidFill>
                  <a:schemeClr val="dk1"/>
                </a:solidFill>
                <a:latin typeface="Calibri"/>
                <a:ea typeface="Calibri"/>
                <a:cs typeface="Calibri"/>
                <a:sym typeface="Calibri"/>
              </a:rPr>
              <a:t>accounts</a:t>
            </a:r>
            <a:r>
              <a:rPr lang="en-US" sz="1800">
                <a:solidFill>
                  <a:schemeClr val="dk1"/>
                </a:solidFill>
                <a:latin typeface="Calibri"/>
                <a:ea typeface="Calibri"/>
                <a:cs typeface="Calibri"/>
                <a:sym typeface="Calibri"/>
              </a:rPr>
              <a:t> for entity size, by reducing the weights of features in large </a:t>
            </a:r>
            <a:r>
              <a:rPr lang="en-US" sz="1800">
                <a:solidFill>
                  <a:schemeClr val="dk1"/>
                </a:solidFill>
                <a:latin typeface="Calibri"/>
                <a:ea typeface="Calibri"/>
                <a:cs typeface="Calibri"/>
                <a:sym typeface="Calibri"/>
              </a:rPr>
              <a:t>entities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helps in entity detection where we need to simultaneously group records by feature </a:t>
            </a:r>
            <a:r>
              <a:rPr lang="en-US" sz="1800">
                <a:solidFill>
                  <a:schemeClr val="dk1"/>
                </a:solidFill>
                <a:latin typeface="Calibri"/>
                <a:ea typeface="Calibri"/>
                <a:cs typeface="Calibri"/>
                <a:sym typeface="Calibri"/>
              </a:rPr>
              <a:t>occurrence</a:t>
            </a:r>
            <a:r>
              <a:rPr lang="en-US" sz="1800">
                <a:solidFill>
                  <a:schemeClr val="dk1"/>
                </a:solidFill>
                <a:latin typeface="Calibri"/>
                <a:ea typeface="Calibri"/>
                <a:cs typeface="Calibri"/>
                <a:sym typeface="Calibri"/>
              </a:rPr>
              <a:t>, while also grouping features by co-appearance in records.</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spcBef>
                <a:spcPts val="800"/>
              </a:spcBef>
              <a:spcAft>
                <a:spcPts val="0"/>
              </a:spcAft>
              <a:buNone/>
            </a:pPr>
            <a:r>
              <a:rPr b="1" lang="en-US" sz="1800">
                <a:solidFill>
                  <a:schemeClr val="dk1"/>
                </a:solidFill>
                <a:latin typeface="Calibri"/>
                <a:ea typeface="Calibri"/>
                <a:cs typeface="Calibri"/>
                <a:sym typeface="Calibri"/>
              </a:rPr>
              <a:t>Working :- </a:t>
            </a:r>
            <a:endParaRPr b="1" sz="1800">
              <a:solidFill>
                <a:schemeClr val="dk1"/>
              </a:solidFill>
              <a:latin typeface="Calibri"/>
              <a:ea typeface="Calibri"/>
              <a:cs typeface="Calibri"/>
              <a:sym typeface="Calibri"/>
            </a:endParaRPr>
          </a:p>
          <a:p>
            <a:pPr indent="-342900" lvl="0" marL="914400" rtl="0" algn="l">
              <a:lnSpc>
                <a:spcPct val="115000"/>
              </a:lnSpc>
              <a:spcBef>
                <a:spcPts val="0"/>
              </a:spcBef>
              <a:spcAft>
                <a:spcPts val="0"/>
              </a:spcAft>
              <a:buClr>
                <a:schemeClr val="dk1"/>
              </a:buClr>
              <a:buSzPts val="1800"/>
              <a:buFont typeface="Calibri"/>
              <a:buChar char="●"/>
            </a:pP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max </a:t>
            </a:r>
            <a:r>
              <a:rPr lang="en-US" sz="1600">
                <a:solidFill>
                  <a:schemeClr val="dk1"/>
                </a:solidFill>
                <a:latin typeface="Calibri"/>
                <a:ea typeface="Calibri"/>
                <a:cs typeface="Calibri"/>
                <a:sym typeface="Calibri"/>
              </a:rPr>
              <a:t>= Largest Key Set</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max </a:t>
            </a: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sub </a:t>
            </a:r>
            <a:r>
              <a:rPr lang="en-US" sz="1600">
                <a:solidFill>
                  <a:schemeClr val="dk1"/>
                </a:solidFill>
                <a:latin typeface="Calibri"/>
                <a:ea typeface="Calibri"/>
                <a:cs typeface="Calibri"/>
                <a:sym typeface="Calibri"/>
              </a:rPr>
              <a:t>) , K</a:t>
            </a:r>
            <a:r>
              <a:rPr baseline="-25000" lang="en-US" sz="1600">
                <a:solidFill>
                  <a:schemeClr val="dk1"/>
                </a:solidFill>
                <a:latin typeface="Calibri"/>
                <a:ea typeface="Calibri"/>
                <a:cs typeface="Calibri"/>
                <a:sym typeface="Calibri"/>
              </a:rPr>
              <a:t>max </a:t>
            </a: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overlap </a:t>
            </a:r>
            <a:r>
              <a:rPr lang="en-US" sz="1600">
                <a:solidFill>
                  <a:schemeClr val="dk1"/>
                </a:solidFill>
                <a:latin typeface="Calibri"/>
                <a:ea typeface="Calibri"/>
                <a:cs typeface="Calibri"/>
                <a:sym typeface="Calibri"/>
              </a:rPr>
              <a:t>), K</a:t>
            </a:r>
            <a:r>
              <a:rPr baseline="-25000" lang="en-US" sz="1600">
                <a:solidFill>
                  <a:schemeClr val="dk1"/>
                </a:solidFill>
                <a:latin typeface="Calibri"/>
                <a:ea typeface="Calibri"/>
                <a:cs typeface="Calibri"/>
                <a:sym typeface="Calibri"/>
              </a:rPr>
              <a:t>max </a:t>
            </a: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disjoint</a:t>
            </a:r>
            <a:r>
              <a:rPr lang="en-US" sz="1600">
                <a:solidFill>
                  <a:schemeClr val="dk1"/>
                </a:solidFill>
                <a:latin typeface="Calibri"/>
                <a:ea typeface="Calibri"/>
                <a:cs typeface="Calibri"/>
                <a:sym typeface="Calibri"/>
              </a:rPr>
              <a:t>) are the partition groups of remaining records </a:t>
            </a:r>
            <a:endParaRPr sz="1600">
              <a:solidFill>
                <a:schemeClr val="dk1"/>
              </a:solidFill>
              <a:latin typeface="Calibri"/>
              <a:ea typeface="Calibri"/>
              <a:cs typeface="Calibri"/>
              <a:sym typeface="Calibri"/>
            </a:endParaRPr>
          </a:p>
          <a:p>
            <a:pPr indent="-330200" lvl="0" marL="914400" rtl="0" algn="l">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sub </a:t>
            </a: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overlap </a:t>
            </a:r>
            <a:r>
              <a:rPr lang="en-US" sz="1600">
                <a:solidFill>
                  <a:schemeClr val="dk1"/>
                </a:solidFill>
                <a:latin typeface="Calibri"/>
                <a:ea typeface="Calibri"/>
                <a:cs typeface="Calibri"/>
                <a:sym typeface="Calibri"/>
              </a:rPr>
              <a:t>K</a:t>
            </a:r>
            <a:r>
              <a:rPr baseline="-25000" lang="en-US" sz="1600">
                <a:solidFill>
                  <a:schemeClr val="dk1"/>
                </a:solidFill>
                <a:latin typeface="Calibri"/>
                <a:ea typeface="Calibri"/>
                <a:cs typeface="Calibri"/>
                <a:sym typeface="Calibri"/>
              </a:rPr>
              <a:t>disjoint</a:t>
            </a: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spcBef>
                <a:spcPts val="800"/>
              </a:spcBef>
              <a:spcAft>
                <a:spcPts val="0"/>
              </a:spcAft>
              <a:buNone/>
            </a:pPr>
            <a:r>
              <a:rPr lang="en-US" sz="1800">
                <a:solidFill>
                  <a:schemeClr val="dk1"/>
                </a:solidFill>
                <a:latin typeface="Calibri"/>
                <a:ea typeface="Calibri"/>
                <a:cs typeface="Calibri"/>
                <a:sym typeface="Calibri"/>
              </a:rPr>
              <a:t>Note :- With this approach , knowledge of number of entities is not required, It simply puts more similar records close to one another.</a:t>
            </a:r>
            <a:endParaRPr sz="1800">
              <a:solidFill>
                <a:schemeClr val="dk1"/>
              </a:solidFill>
              <a:latin typeface="Calibri"/>
              <a:ea typeface="Calibri"/>
              <a:cs typeface="Calibri"/>
              <a:sym typeface="Calibri"/>
            </a:endParaRPr>
          </a:p>
          <a:p>
            <a:pPr indent="0" lvl="0" marL="457200" rtl="0" algn="l">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latin typeface="Calibri"/>
              <a:ea typeface="Calibri"/>
              <a:cs typeface="Calibri"/>
              <a:sym typeface="Calibri"/>
            </a:endParaRPr>
          </a:p>
          <a:p>
            <a:pPr indent="0" lvl="0" marL="0" rtl="0" algn="l">
              <a:spcBef>
                <a:spcPts val="800"/>
              </a:spcBef>
              <a:spcAft>
                <a:spcPts val="0"/>
              </a:spcAft>
              <a:buNone/>
            </a:pPr>
            <a:r>
              <a:t/>
            </a:r>
            <a:endParaRPr sz="1800">
              <a:solidFill>
                <a:schemeClr val="dk1"/>
              </a:solidFill>
            </a:endParaRPr>
          </a:p>
          <a:p>
            <a:pPr indent="-95250" lvl="0" marL="171450" rtl="0" algn="l">
              <a:spcBef>
                <a:spcPts val="800"/>
              </a:spcBef>
              <a:spcAft>
                <a:spcPts val="0"/>
              </a:spcAft>
              <a:buClr>
                <a:schemeClr val="dk1"/>
              </a:buClr>
              <a:buSzPts val="1200"/>
              <a:buFont typeface="Arial"/>
              <a:buNone/>
            </a:pPr>
            <a:r>
              <a:t/>
            </a:r>
            <a:endParaRPr sz="1800">
              <a:solidFill>
                <a:schemeClr val="dk1"/>
              </a:solidFill>
            </a:endParaRPr>
          </a:p>
          <a:p>
            <a:pPr indent="-266700" lvl="0" marL="342900" marR="0" rtl="0" algn="l">
              <a:lnSpc>
                <a:spcPct val="100000"/>
              </a:lnSpc>
              <a:spcBef>
                <a:spcPts val="0"/>
              </a:spcBef>
              <a:spcAft>
                <a:spcPts val="0"/>
              </a:spcAft>
              <a:buClr>
                <a:srgbClr val="000000"/>
              </a:buClr>
              <a:buSzPts val="1200"/>
              <a:buFont typeface="Arial"/>
              <a:buNone/>
            </a:pPr>
            <a:r>
              <a:t/>
            </a:r>
            <a:endParaRPr sz="1800"/>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327" name="Google Shape;327;g126380ef595_0_36"/>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Experiments &amp; Claims</a:t>
            </a:r>
            <a:endParaRPr sz="2400">
              <a:latin typeface="Calibri"/>
              <a:ea typeface="Calibri"/>
              <a:cs typeface="Calibri"/>
              <a:sym typeface="Calibri"/>
            </a:endParaRPr>
          </a:p>
        </p:txBody>
      </p:sp>
      <p:sp>
        <p:nvSpPr>
          <p:cNvPr id="333" name="Google Shape;333;p1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JXPLAIN produces schemas that are significantly more precise (i.e., admit fewer types) than K-reduction,  while not incorrectly rejecting types that are legitimately part of the schema,</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A clustering strategy based on Bimax bi-clustering is preferable to a standard technique like k-means.</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The merge step described is critical for creating compact schemas.</a:t>
            </a:r>
            <a:endParaRPr sz="1600">
              <a:latin typeface="Calibri"/>
              <a:ea typeface="Calibri"/>
              <a:cs typeface="Calibri"/>
              <a:sym typeface="Calibri"/>
            </a:endParaRPr>
          </a:p>
          <a:p>
            <a:pPr indent="-313055" lvl="0" marL="457200" rtl="0" algn="l">
              <a:lnSpc>
                <a:spcPct val="115000"/>
              </a:lnSpc>
              <a:spcBef>
                <a:spcPts val="0"/>
              </a:spcBef>
              <a:spcAft>
                <a:spcPts val="0"/>
              </a:spcAft>
              <a:buClr>
                <a:schemeClr val="dk1"/>
              </a:buClr>
              <a:buSzPts val="1600"/>
              <a:buFont typeface="Calibri"/>
              <a:buAutoNum type="arabicPeriod"/>
            </a:pPr>
            <a:r>
              <a:rPr lang="en-US" sz="1600">
                <a:solidFill>
                  <a:schemeClr val="dk1"/>
                </a:solidFill>
                <a:latin typeface="Calibri"/>
                <a:ea typeface="Calibri"/>
                <a:cs typeface="Calibri"/>
                <a:sym typeface="Calibri"/>
              </a:rPr>
              <a:t>The overhead of the additional steps required by Jxplain is not prohibitive.</a:t>
            </a:r>
            <a:endParaRPr sz="1600">
              <a:latin typeface="Calibri"/>
              <a:ea typeface="Calibri"/>
              <a:cs typeface="Calibri"/>
              <a:sym typeface="Calibri"/>
            </a:endParaRPr>
          </a:p>
          <a:p>
            <a:pPr indent="0" lvl="0" marL="0" rtl="0" algn="l">
              <a:lnSpc>
                <a:spcPct val="115000"/>
              </a:lnSpc>
              <a:spcBef>
                <a:spcPts val="1200"/>
              </a:spcBef>
              <a:spcAft>
                <a:spcPts val="0"/>
              </a:spcAft>
              <a:buSzPts val="2238"/>
              <a:buNone/>
            </a:pPr>
            <a:r>
              <a:t/>
            </a:r>
            <a:endParaRPr sz="1600">
              <a:solidFill>
                <a:schemeClr val="dk1"/>
              </a:solidFill>
              <a:latin typeface="Calibri"/>
              <a:ea typeface="Calibri"/>
              <a:cs typeface="Calibri"/>
              <a:sym typeface="Calibri"/>
            </a:endParaRPr>
          </a:p>
          <a:p>
            <a:pPr indent="-228600" lvl="0" marL="457200" rtl="0" algn="l">
              <a:lnSpc>
                <a:spcPct val="115000"/>
              </a:lnSpc>
              <a:spcBef>
                <a:spcPts val="2400"/>
              </a:spcBef>
              <a:spcAft>
                <a:spcPts val="0"/>
              </a:spcAft>
              <a:buClr>
                <a:schemeClr val="dk1"/>
              </a:buClr>
              <a:buSzPts val="478"/>
              <a:buFont typeface="Arial"/>
              <a:buNone/>
            </a:pPr>
            <a:r>
              <a:t/>
            </a:r>
            <a:endParaRPr b="1" sz="1600">
              <a:solidFill>
                <a:schemeClr val="dk1"/>
              </a:solidFill>
              <a:latin typeface="Calibri"/>
              <a:ea typeface="Calibri"/>
              <a:cs typeface="Calibri"/>
              <a:sym typeface="Calibri"/>
            </a:endParaRPr>
          </a:p>
          <a:p>
            <a:pPr indent="0" lvl="0" marL="0" rtl="0" algn="l">
              <a:lnSpc>
                <a:spcPct val="100000"/>
              </a:lnSpc>
              <a:spcBef>
                <a:spcPts val="600"/>
              </a:spcBef>
              <a:spcAft>
                <a:spcPts val="0"/>
              </a:spcAft>
              <a:buSzPts val="2238"/>
              <a:buNone/>
            </a:pPr>
            <a:r>
              <a:t/>
            </a:r>
            <a:endParaRPr sz="1600">
              <a:latin typeface="Calibri"/>
              <a:ea typeface="Calibri"/>
              <a:cs typeface="Calibri"/>
              <a:sym typeface="Calibri"/>
            </a:endParaRPr>
          </a:p>
          <a:p>
            <a:pPr indent="-228600" lvl="0" marL="457200" rtl="0" algn="l">
              <a:lnSpc>
                <a:spcPct val="100000"/>
              </a:lnSpc>
              <a:spcBef>
                <a:spcPts val="360"/>
              </a:spcBef>
              <a:spcAft>
                <a:spcPts val="0"/>
              </a:spcAft>
              <a:buSzPts val="2238"/>
              <a:buNone/>
            </a:pPr>
            <a:r>
              <a:t/>
            </a:r>
            <a:endParaRPr sz="1600">
              <a:latin typeface="Calibri"/>
              <a:ea typeface="Calibri"/>
              <a:cs typeface="Calibri"/>
              <a:sym typeface="Calibri"/>
            </a:endParaRPr>
          </a:p>
        </p:txBody>
      </p:sp>
      <p:sp>
        <p:nvSpPr>
          <p:cNvPr id="334" name="Google Shape;334;p16"/>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ph type="title"/>
          </p:nvPr>
        </p:nvSpPr>
        <p:spPr>
          <a:xfrm>
            <a:off x="1468650" y="895499"/>
            <a:ext cx="9601200" cy="1429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Agenda</a:t>
            </a:r>
            <a:endParaRPr sz="2400">
              <a:latin typeface="Calibri"/>
              <a:ea typeface="Calibri"/>
              <a:cs typeface="Calibri"/>
              <a:sym typeface="Calibri"/>
            </a:endParaRPr>
          </a:p>
        </p:txBody>
      </p:sp>
      <p:sp>
        <p:nvSpPr>
          <p:cNvPr id="159" name="Google Shape;159;p2"/>
          <p:cNvSpPr txBox="1"/>
          <p:nvPr>
            <p:ph idx="1" type="body"/>
          </p:nvPr>
        </p:nvSpPr>
        <p:spPr>
          <a:xfrm>
            <a:off x="1295400" y="2469725"/>
            <a:ext cx="9601200" cy="34062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36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Introduction to JSON Datasets and JSON Schema</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Problem in JSON Schema Discovery</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JXPLAIN as a Solution to the Schema Discovery </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Experiments &amp; Results</a:t>
            </a:r>
            <a:endParaRPr i="0" sz="1600" u="none" strike="noStrike">
              <a:solidFill>
                <a:srgbClr val="83992A"/>
              </a:solidFill>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AutoNum type="arabicPeriod"/>
            </a:pPr>
            <a:r>
              <a:rPr i="0" lang="en-US" sz="1600" u="none" strike="noStrike">
                <a:solidFill>
                  <a:srgbClr val="262626"/>
                </a:solidFill>
                <a:latin typeface="Calibri"/>
                <a:ea typeface="Calibri"/>
                <a:cs typeface="Calibri"/>
                <a:sym typeface="Calibri"/>
              </a:rPr>
              <a:t>Conclusion</a:t>
            </a:r>
            <a:endParaRPr i="0" sz="1600" u="none" strike="noStrike">
              <a:solidFill>
                <a:srgbClr val="83992A"/>
              </a:solidFill>
              <a:latin typeface="Calibri"/>
              <a:ea typeface="Calibri"/>
              <a:cs typeface="Calibri"/>
              <a:sym typeface="Calibri"/>
            </a:endParaRPr>
          </a:p>
          <a:p>
            <a:pPr indent="0" lvl="0" marL="97155" rtl="0" algn="l">
              <a:lnSpc>
                <a:spcPct val="100000"/>
              </a:lnSpc>
              <a:spcBef>
                <a:spcPts val="360"/>
              </a:spcBef>
              <a:spcAft>
                <a:spcPts val="0"/>
              </a:spcAft>
              <a:buSzPts val="2070"/>
              <a:buNone/>
            </a:pPr>
            <a:r>
              <a:t/>
            </a:r>
            <a:endParaRPr sz="1600">
              <a:latin typeface="Calibri"/>
              <a:ea typeface="Calibri"/>
              <a:cs typeface="Calibri"/>
              <a:sym typeface="Calibri"/>
            </a:endParaRPr>
          </a:p>
        </p:txBody>
      </p:sp>
      <p:sp>
        <p:nvSpPr>
          <p:cNvPr id="160" name="Google Shape;160;p2"/>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latin typeface="Calibri"/>
                <a:ea typeface="Calibri"/>
                <a:cs typeface="Calibri"/>
                <a:sym typeface="Calibri"/>
              </a:rPr>
              <a:t>Results</a:t>
            </a:r>
            <a:endParaRPr sz="2400">
              <a:latin typeface="Calibri"/>
              <a:ea typeface="Calibri"/>
              <a:cs typeface="Calibri"/>
              <a:sym typeface="Calibri"/>
            </a:endParaRPr>
          </a:p>
        </p:txBody>
      </p:sp>
      <p:sp>
        <p:nvSpPr>
          <p:cNvPr id="340" name="Google Shape;340;p17"/>
          <p:cNvSpPr txBox="1"/>
          <p:nvPr>
            <p:ph idx="1" type="body"/>
          </p:nvPr>
        </p:nvSpPr>
        <p:spPr>
          <a:xfrm>
            <a:off x="1295401" y="2556932"/>
            <a:ext cx="3747939" cy="3318936"/>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In this paper, the author compared four different algorithms, which are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K - Reduce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Bimax Naive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Bimax Merge</a:t>
            </a:r>
            <a:endParaRPr sz="1600">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AutoNum type="arabicPeriod"/>
            </a:pPr>
            <a:r>
              <a:rPr lang="en-US" sz="1600">
                <a:solidFill>
                  <a:schemeClr val="dk1"/>
                </a:solidFill>
                <a:latin typeface="Calibri"/>
                <a:ea typeface="Calibri"/>
                <a:cs typeface="Calibri"/>
                <a:sym typeface="Calibri"/>
              </a:rPr>
              <a:t>L - Reduce</a:t>
            </a:r>
            <a:endParaRPr sz="1600">
              <a:latin typeface="Calibri"/>
              <a:ea typeface="Calibri"/>
              <a:cs typeface="Calibri"/>
              <a:sym typeface="Calibri"/>
            </a:endParaRPr>
          </a:p>
          <a:p>
            <a:pPr indent="0" lvl="0" marL="97155" rtl="0" algn="l">
              <a:lnSpc>
                <a:spcPct val="100000"/>
              </a:lnSpc>
              <a:spcBef>
                <a:spcPts val="360"/>
              </a:spcBef>
              <a:spcAft>
                <a:spcPts val="0"/>
              </a:spcAft>
              <a:buSzPts val="2070"/>
              <a:buNone/>
            </a:pPr>
            <a:r>
              <a:t/>
            </a:r>
            <a:endParaRPr sz="1600">
              <a:latin typeface="Calibri"/>
              <a:ea typeface="Calibri"/>
              <a:cs typeface="Calibri"/>
              <a:sym typeface="Calibri"/>
            </a:endParaRPr>
          </a:p>
        </p:txBody>
      </p:sp>
      <p:pic>
        <p:nvPicPr>
          <p:cNvPr id="341" name="Google Shape;341;p17"/>
          <p:cNvPicPr preferRelativeResize="0"/>
          <p:nvPr/>
        </p:nvPicPr>
        <p:blipFill rotWithShape="1">
          <a:blip r:embed="rId3">
            <a:alphaModFix/>
          </a:blip>
          <a:srcRect b="0" l="0" r="0" t="0"/>
          <a:stretch/>
        </p:blipFill>
        <p:spPr>
          <a:xfrm>
            <a:off x="5270051" y="2639500"/>
            <a:ext cx="5759299" cy="3215874"/>
          </a:xfrm>
          <a:prstGeom prst="rect">
            <a:avLst/>
          </a:prstGeom>
          <a:noFill/>
          <a:ln>
            <a:noFill/>
          </a:ln>
        </p:spPr>
      </p:pic>
      <p:sp>
        <p:nvSpPr>
          <p:cNvPr id="342" name="Google Shape;342;p17"/>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1800"/>
              <a:buNone/>
            </a:pPr>
            <a:r>
              <a:rPr b="1" lang="en-US" sz="2400">
                <a:solidFill>
                  <a:schemeClr val="dk1"/>
                </a:solidFill>
                <a:latin typeface="Calibri"/>
                <a:ea typeface="Calibri"/>
                <a:cs typeface="Calibri"/>
                <a:sym typeface="Calibri"/>
              </a:rPr>
              <a:t>Critique &amp; Conclusion</a:t>
            </a:r>
            <a:endParaRPr sz="2400">
              <a:latin typeface="Calibri"/>
              <a:ea typeface="Calibri"/>
              <a:cs typeface="Calibri"/>
              <a:sym typeface="Calibri"/>
            </a:endParaRPr>
          </a:p>
        </p:txBody>
      </p:sp>
      <p:sp>
        <p:nvSpPr>
          <p:cNvPr id="348" name="Google Shape;348;p1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2070"/>
              <a:buNone/>
            </a:pPr>
            <a:r>
              <a:t/>
            </a:r>
            <a:endParaRPr sz="1600">
              <a:latin typeface="Calibri"/>
              <a:ea typeface="Calibri"/>
              <a:cs typeface="Calibri"/>
              <a:sym typeface="Calibri"/>
            </a:endParaRPr>
          </a:p>
          <a:p>
            <a:pPr indent="-342900" lvl="0" marL="457200" rtl="0" algn="just">
              <a:lnSpc>
                <a:spcPct val="100000"/>
              </a:lnSpc>
              <a:spcBef>
                <a:spcPts val="360"/>
              </a:spcBef>
              <a:spcAft>
                <a:spcPts val="0"/>
              </a:spcAft>
              <a:buClr>
                <a:schemeClr val="dk1"/>
              </a:buClr>
              <a:buSzPts val="1800"/>
              <a:buFont typeface="Calibri"/>
              <a:buChar char="❖"/>
            </a:pPr>
            <a:r>
              <a:rPr b="1" lang="en-US" sz="1800" u="sng">
                <a:solidFill>
                  <a:schemeClr val="dk1"/>
                </a:solidFill>
                <a:latin typeface="Calibri"/>
                <a:ea typeface="Calibri"/>
                <a:cs typeface="Calibri"/>
                <a:sym typeface="Calibri"/>
              </a:rPr>
              <a:t>Conclusion</a:t>
            </a:r>
            <a:r>
              <a:rPr b="1" lang="en-US" sz="1800">
                <a:solidFill>
                  <a:schemeClr val="dk1"/>
                </a:solidFill>
                <a:latin typeface="Calibri"/>
                <a:ea typeface="Calibri"/>
                <a:cs typeface="Calibri"/>
                <a:sym typeface="Calibri"/>
              </a:rPr>
              <a:t>:</a:t>
            </a:r>
            <a:endParaRPr b="1" sz="1800">
              <a:solidFill>
                <a:schemeClr val="dk1"/>
              </a:solidFill>
              <a:latin typeface="Calibri"/>
              <a:ea typeface="Calibri"/>
              <a:cs typeface="Calibri"/>
              <a:sym typeface="Calibri"/>
            </a:endParaRPr>
          </a:p>
          <a:p>
            <a:pPr indent="0" lvl="0" marL="457200" rtl="0" algn="just">
              <a:lnSpc>
                <a:spcPct val="100000"/>
              </a:lnSpc>
              <a:spcBef>
                <a:spcPts val="360"/>
              </a:spcBef>
              <a:spcAft>
                <a:spcPts val="0"/>
              </a:spcAft>
              <a:buNone/>
            </a:pPr>
            <a:r>
              <a:t/>
            </a:r>
            <a:endParaRPr b="1" sz="1800">
              <a:solidFill>
                <a:schemeClr val="dk1"/>
              </a:solidFill>
              <a:latin typeface="Calibri"/>
              <a:ea typeface="Calibri"/>
              <a:cs typeface="Calibri"/>
              <a:sym typeface="Calibri"/>
            </a:endParaRPr>
          </a:p>
          <a:p>
            <a:pPr indent="-330200" lvl="0" marL="457200" rtl="0" algn="just">
              <a:lnSpc>
                <a:spcPct val="100000"/>
              </a:lnSpc>
              <a:spcBef>
                <a:spcPts val="36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Jxplain avoids two assumptions concerning the creation of Json records:</a:t>
            </a:r>
            <a:endParaRPr sz="1600">
              <a:solidFill>
                <a:schemeClr val="dk1"/>
              </a:solidFill>
              <a:latin typeface="Calibri"/>
              <a:ea typeface="Calibri"/>
              <a:cs typeface="Calibri"/>
              <a:sym typeface="Calibri"/>
            </a:endParaRPr>
          </a:p>
          <a:p>
            <a:pPr indent="-313055" lvl="1" marL="800100" rtl="0" algn="just">
              <a:lnSpc>
                <a:spcPct val="100000"/>
              </a:lnSpc>
              <a:spcBef>
                <a:spcPts val="600"/>
              </a:spcBef>
              <a:spcAft>
                <a:spcPts val="0"/>
              </a:spcAft>
              <a:buClr>
                <a:schemeClr val="dk1"/>
              </a:buClr>
              <a:buSzPts val="1600"/>
              <a:buFont typeface="Calibri"/>
              <a:buAutoNum type="romanLcParenBoth"/>
            </a:pPr>
            <a:r>
              <a:rPr lang="en-US" sz="1600">
                <a:solidFill>
                  <a:schemeClr val="dk1"/>
                </a:solidFill>
                <a:latin typeface="Calibri"/>
                <a:ea typeface="Calibri"/>
                <a:cs typeface="Calibri"/>
                <a:sym typeface="Calibri"/>
              </a:rPr>
              <a:t>Which hierarchical structures encode nested collections, and </a:t>
            </a:r>
            <a:endParaRPr sz="1600">
              <a:solidFill>
                <a:schemeClr val="dk1"/>
              </a:solidFill>
              <a:latin typeface="Calibri"/>
              <a:ea typeface="Calibri"/>
              <a:cs typeface="Calibri"/>
              <a:sym typeface="Calibri"/>
            </a:endParaRPr>
          </a:p>
          <a:p>
            <a:pPr indent="-313055" lvl="1" marL="800100" rtl="0" algn="just">
              <a:lnSpc>
                <a:spcPct val="100000"/>
              </a:lnSpc>
              <a:spcBef>
                <a:spcPts val="600"/>
              </a:spcBef>
              <a:spcAft>
                <a:spcPts val="0"/>
              </a:spcAft>
              <a:buClr>
                <a:schemeClr val="dk1"/>
              </a:buClr>
              <a:buSzPts val="1600"/>
              <a:buFont typeface="Calibri"/>
              <a:buAutoNum type="romanLcParenBoth"/>
            </a:pPr>
            <a:r>
              <a:rPr lang="en-US" sz="1600">
                <a:solidFill>
                  <a:schemeClr val="dk1"/>
                </a:solidFill>
                <a:latin typeface="Calibri"/>
                <a:ea typeface="Calibri"/>
                <a:cs typeface="Calibri"/>
                <a:sym typeface="Calibri"/>
              </a:rPr>
              <a:t>how many entities exist in a Json object collection (nested or not)</a:t>
            </a:r>
            <a:endParaRPr sz="1600">
              <a:solidFill>
                <a:schemeClr val="dk1"/>
              </a:solidFill>
              <a:latin typeface="Calibri"/>
              <a:ea typeface="Calibri"/>
              <a:cs typeface="Calibri"/>
              <a:sym typeface="Calibri"/>
            </a:endParaRPr>
          </a:p>
          <a:p>
            <a:pPr indent="0" lvl="0" marL="914400" rtl="0" algn="just">
              <a:lnSpc>
                <a:spcPct val="100000"/>
              </a:lnSpc>
              <a:spcBef>
                <a:spcPts val="600"/>
              </a:spcBef>
              <a:spcAft>
                <a:spcPts val="0"/>
              </a:spcAft>
              <a:buNone/>
            </a:pPr>
            <a:r>
              <a:t/>
            </a:r>
            <a:endParaRPr sz="1600">
              <a:solidFill>
                <a:schemeClr val="dk1"/>
              </a:solidFill>
              <a:latin typeface="Calibri"/>
              <a:ea typeface="Calibri"/>
              <a:cs typeface="Calibri"/>
              <a:sym typeface="Calibri"/>
            </a:endParaRPr>
          </a:p>
          <a:p>
            <a:pPr indent="0" lvl="0" marL="0" rtl="0" algn="just">
              <a:lnSpc>
                <a:spcPct val="100000"/>
              </a:lnSpc>
              <a:spcBef>
                <a:spcPts val="360"/>
              </a:spcBef>
              <a:spcAft>
                <a:spcPts val="0"/>
              </a:spcAft>
              <a:buNone/>
            </a:pPr>
            <a:r>
              <a:rPr lang="en-US" sz="1600">
                <a:solidFill>
                  <a:schemeClr val="dk1"/>
                </a:solidFill>
                <a:latin typeface="Calibri"/>
                <a:ea typeface="Calibri"/>
                <a:cs typeface="Calibri"/>
                <a:sym typeface="Calibri"/>
              </a:rPr>
              <a:t>Note :- Jxplain adds many pre-processing rounds to conventional schema discovery to avoid these assumptions. Although these passes add a significant amount of cost to the extraction process, the resultant schemas are tighter and more compact, particularly for complicated Json data models, lowering the amount of human tweaking necessary to optimize them.</a:t>
            </a:r>
            <a:endParaRPr sz="1600">
              <a:solidFill>
                <a:schemeClr val="dk1"/>
              </a:solidFill>
              <a:latin typeface="Calibri"/>
              <a:ea typeface="Calibri"/>
              <a:cs typeface="Calibri"/>
              <a:sym typeface="Calibri"/>
            </a:endParaRPr>
          </a:p>
          <a:p>
            <a:pPr indent="0" lvl="0" marL="97155" rtl="0" algn="just">
              <a:lnSpc>
                <a:spcPct val="100000"/>
              </a:lnSpc>
              <a:spcBef>
                <a:spcPts val="360"/>
              </a:spcBef>
              <a:spcAft>
                <a:spcPts val="0"/>
              </a:spcAft>
              <a:buSzPts val="2070"/>
              <a:buNone/>
            </a:pPr>
            <a:r>
              <a:t/>
            </a:r>
            <a:endParaRPr sz="1800">
              <a:solidFill>
                <a:schemeClr val="dk1"/>
              </a:solidFill>
              <a:latin typeface="Calibri"/>
              <a:ea typeface="Calibri"/>
              <a:cs typeface="Calibri"/>
              <a:sym typeface="Calibri"/>
            </a:endParaRPr>
          </a:p>
          <a:p>
            <a:pPr indent="-228600" lvl="0" marL="457200" rtl="0" algn="just">
              <a:lnSpc>
                <a:spcPct val="100000"/>
              </a:lnSpc>
              <a:spcBef>
                <a:spcPts val="360"/>
              </a:spcBef>
              <a:spcAft>
                <a:spcPts val="0"/>
              </a:spcAft>
              <a:buSzPts val="2070"/>
              <a:buNone/>
            </a:pPr>
            <a:r>
              <a:t/>
            </a:r>
            <a:endParaRPr sz="1800">
              <a:solidFill>
                <a:schemeClr val="dk1"/>
              </a:solidFill>
              <a:latin typeface="Calibri"/>
              <a:ea typeface="Calibri"/>
              <a:cs typeface="Calibri"/>
              <a:sym typeface="Calibri"/>
            </a:endParaRPr>
          </a:p>
        </p:txBody>
      </p:sp>
      <p:sp>
        <p:nvSpPr>
          <p:cNvPr id="349" name="Google Shape;349;p18"/>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Why JSON Datasets?</a:t>
            </a:r>
            <a:endParaRPr b="1" sz="2400">
              <a:latin typeface="Calibri"/>
              <a:ea typeface="Calibri"/>
              <a:cs typeface="Calibri"/>
              <a:sym typeface="Calibri"/>
            </a:endParaRPr>
          </a:p>
        </p:txBody>
      </p:sp>
      <p:pic>
        <p:nvPicPr>
          <p:cNvPr id="166" name="Google Shape;166;p3"/>
          <p:cNvPicPr preferRelativeResize="0"/>
          <p:nvPr/>
        </p:nvPicPr>
        <p:blipFill rotWithShape="1">
          <a:blip r:embed="rId3">
            <a:alphaModFix/>
          </a:blip>
          <a:srcRect b="0" l="0" r="0" t="0"/>
          <a:stretch/>
        </p:blipFill>
        <p:spPr>
          <a:xfrm>
            <a:off x="5230587" y="2802148"/>
            <a:ext cx="5666014" cy="3073720"/>
          </a:xfrm>
          <a:prstGeom prst="rect">
            <a:avLst/>
          </a:prstGeom>
          <a:noFill/>
          <a:ln>
            <a:noFill/>
          </a:ln>
        </p:spPr>
      </p:pic>
      <p:sp>
        <p:nvSpPr>
          <p:cNvPr id="167" name="Google Shape;167;p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68" name="Google Shape;168;p3"/>
          <p:cNvSpPr txBox="1"/>
          <p:nvPr/>
        </p:nvSpPr>
        <p:spPr>
          <a:xfrm>
            <a:off x="1926771" y="3048000"/>
            <a:ext cx="2416629"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Easy Data Provider</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Schemeless</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Structured</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Write Friendly</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txBox="1"/>
          <p:nvPr/>
        </p:nvSpPr>
        <p:spPr>
          <a:xfrm>
            <a:off x="1839685" y="4217551"/>
            <a:ext cx="2928258"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Example :- Twitter Rebranding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JSON Way :- We don’t need any migration script or schema update, its just changing the string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JSON Schema</a:t>
            </a:r>
            <a:endParaRPr b="1" sz="2400">
              <a:latin typeface="Calibri"/>
              <a:ea typeface="Calibri"/>
              <a:cs typeface="Calibri"/>
              <a:sym typeface="Calibri"/>
            </a:endParaRPr>
          </a:p>
        </p:txBody>
      </p:sp>
      <p:sp>
        <p:nvSpPr>
          <p:cNvPr id="175" name="Google Shape;175;p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176" name="Google Shape;176;p4"/>
          <p:cNvSpPr txBox="1"/>
          <p:nvPr/>
        </p:nvSpPr>
        <p:spPr>
          <a:xfrm>
            <a:off x="1741714" y="2716417"/>
            <a:ext cx="3026229" cy="18158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Schema is self defining.</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Every individual row is a schema.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tells the types and columns it contains and encapsulates large grouping of related fields </a:t>
            </a:r>
            <a:endParaRPr/>
          </a:p>
        </p:txBody>
      </p:sp>
      <p:pic>
        <p:nvPicPr>
          <p:cNvPr id="177" name="Google Shape;177;p4"/>
          <p:cNvPicPr preferRelativeResize="0"/>
          <p:nvPr/>
        </p:nvPicPr>
        <p:blipFill rotWithShape="1">
          <a:blip r:embed="rId3">
            <a:alphaModFix/>
          </a:blip>
          <a:srcRect b="0" l="0" r="0" t="0"/>
          <a:stretch/>
        </p:blipFill>
        <p:spPr>
          <a:xfrm>
            <a:off x="4767943" y="2687473"/>
            <a:ext cx="6360630" cy="9180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Generating JSON Schema</a:t>
            </a:r>
            <a:endParaRPr b="1" sz="2400">
              <a:latin typeface="Calibri"/>
              <a:ea typeface="Calibri"/>
              <a:cs typeface="Calibri"/>
              <a:sym typeface="Calibri"/>
            </a:endParaRPr>
          </a:p>
        </p:txBody>
      </p:sp>
      <p:sp>
        <p:nvSpPr>
          <p:cNvPr id="183" name="Google Shape;183;p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184" name="Google Shape;184;p5"/>
          <p:cNvPicPr preferRelativeResize="0"/>
          <p:nvPr/>
        </p:nvPicPr>
        <p:blipFill rotWithShape="1">
          <a:blip r:embed="rId3">
            <a:alphaModFix/>
          </a:blip>
          <a:srcRect b="0" l="0" r="0" t="0"/>
          <a:stretch/>
        </p:blipFill>
        <p:spPr>
          <a:xfrm>
            <a:off x="2362200" y="2705100"/>
            <a:ext cx="7467600" cy="533400"/>
          </a:xfrm>
          <a:prstGeom prst="rect">
            <a:avLst/>
          </a:prstGeom>
          <a:noFill/>
          <a:ln>
            <a:noFill/>
          </a:ln>
        </p:spPr>
      </p:pic>
      <p:pic>
        <p:nvPicPr>
          <p:cNvPr id="185" name="Google Shape;185;p5"/>
          <p:cNvPicPr preferRelativeResize="0"/>
          <p:nvPr/>
        </p:nvPicPr>
        <p:blipFill rotWithShape="1">
          <a:blip r:embed="rId4">
            <a:alphaModFix/>
          </a:blip>
          <a:srcRect b="0" l="0" r="0" t="0"/>
          <a:stretch/>
        </p:blipFill>
        <p:spPr>
          <a:xfrm>
            <a:off x="2286000" y="3566289"/>
            <a:ext cx="7543800" cy="454441"/>
          </a:xfrm>
          <a:prstGeom prst="rect">
            <a:avLst/>
          </a:prstGeom>
          <a:noFill/>
          <a:ln>
            <a:noFill/>
          </a:ln>
        </p:spPr>
      </p:pic>
      <p:sp>
        <p:nvSpPr>
          <p:cNvPr id="186" name="Google Shape;186;p5"/>
          <p:cNvSpPr txBox="1"/>
          <p:nvPr/>
        </p:nvSpPr>
        <p:spPr>
          <a:xfrm>
            <a:off x="5759717" y="3238500"/>
            <a:ext cx="31451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U</a:t>
            </a:r>
            <a:endParaRPr/>
          </a:p>
        </p:txBody>
      </p:sp>
      <p:pic>
        <p:nvPicPr>
          <p:cNvPr id="187" name="Google Shape;187;p5"/>
          <p:cNvPicPr preferRelativeResize="0"/>
          <p:nvPr/>
        </p:nvPicPr>
        <p:blipFill rotWithShape="1">
          <a:blip r:embed="rId5">
            <a:alphaModFix/>
          </a:blip>
          <a:srcRect b="0" l="0" r="0" t="0"/>
          <a:stretch/>
        </p:blipFill>
        <p:spPr>
          <a:xfrm>
            <a:off x="1059543" y="3025509"/>
            <a:ext cx="1264557" cy="856286"/>
          </a:xfrm>
          <a:prstGeom prst="rect">
            <a:avLst/>
          </a:prstGeom>
          <a:noFill/>
          <a:ln>
            <a:noFill/>
          </a:ln>
        </p:spPr>
      </p:pic>
      <p:sp>
        <p:nvSpPr>
          <p:cNvPr id="188" name="Google Shape;188;p5"/>
          <p:cNvSpPr/>
          <p:nvPr/>
        </p:nvSpPr>
        <p:spPr>
          <a:xfrm>
            <a:off x="5871253" y="4087057"/>
            <a:ext cx="45719" cy="674514"/>
          </a:xfrm>
          <a:prstGeom prst="downArrow">
            <a:avLst>
              <a:gd fmla="val 50000" name="adj1"/>
              <a:gd fmla="val 50000"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9" name="Google Shape;189;p5"/>
          <p:cNvSpPr txBox="1"/>
          <p:nvPr/>
        </p:nvSpPr>
        <p:spPr>
          <a:xfrm>
            <a:off x="3857896" y="4757110"/>
            <a:ext cx="491599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tweet:string*,meow:string*, name:string, age:string }</a:t>
            </a:r>
            <a:endParaRPr/>
          </a:p>
        </p:txBody>
      </p:sp>
      <p:sp>
        <p:nvSpPr>
          <p:cNvPr id="190" name="Google Shape;190;p5"/>
          <p:cNvSpPr txBox="1"/>
          <p:nvPr/>
        </p:nvSpPr>
        <p:spPr>
          <a:xfrm>
            <a:off x="10036629" y="2819400"/>
            <a:ext cx="6966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Row 1</a:t>
            </a:r>
            <a:endParaRPr/>
          </a:p>
        </p:txBody>
      </p:sp>
      <p:sp>
        <p:nvSpPr>
          <p:cNvPr id="191" name="Google Shape;191;p5"/>
          <p:cNvSpPr txBox="1"/>
          <p:nvPr/>
        </p:nvSpPr>
        <p:spPr>
          <a:xfrm>
            <a:off x="10005558" y="3665800"/>
            <a:ext cx="6966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Row 2</a:t>
            </a:r>
            <a:endParaRPr/>
          </a:p>
        </p:txBody>
      </p:sp>
      <p:cxnSp>
        <p:nvCxnSpPr>
          <p:cNvPr id="192" name="Google Shape;192;p5"/>
          <p:cNvCxnSpPr/>
          <p:nvPr/>
        </p:nvCxnSpPr>
        <p:spPr>
          <a:xfrm>
            <a:off x="8186057" y="4910998"/>
            <a:ext cx="914400" cy="0"/>
          </a:xfrm>
          <a:prstGeom prst="straightConnector1">
            <a:avLst/>
          </a:prstGeom>
          <a:noFill/>
          <a:ln cap="flat" cmpd="sng" w="9525">
            <a:solidFill>
              <a:schemeClr val="dk1"/>
            </a:solidFill>
            <a:prstDash val="solid"/>
            <a:round/>
            <a:headEnd len="sm" w="sm" type="none"/>
            <a:tailEnd len="med" w="med" type="triangle"/>
          </a:ln>
        </p:spPr>
      </p:cxnSp>
      <p:sp>
        <p:nvSpPr>
          <p:cNvPr id="193" name="Google Shape;193;p5"/>
          <p:cNvSpPr txBox="1"/>
          <p:nvPr/>
        </p:nvSpPr>
        <p:spPr>
          <a:xfrm>
            <a:off x="9133113" y="4757110"/>
            <a:ext cx="139337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JSON Schema</a:t>
            </a:r>
            <a:endParaRPr/>
          </a:p>
        </p:txBody>
      </p:sp>
      <p:sp>
        <p:nvSpPr>
          <p:cNvPr id="194" name="Google Shape;194;p5"/>
          <p:cNvSpPr txBox="1"/>
          <p:nvPr/>
        </p:nvSpPr>
        <p:spPr>
          <a:xfrm>
            <a:off x="2286000" y="5277735"/>
            <a:ext cx="47516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FF0000"/>
                </a:solidFill>
                <a:latin typeface="Arial"/>
                <a:ea typeface="Arial"/>
                <a:cs typeface="Arial"/>
                <a:sym typeface="Arial"/>
              </a:rPr>
              <a:t>Note :- meow and tweet were never in the same row</a:t>
            </a:r>
            <a:endParaRPr/>
          </a:p>
        </p:txBody>
      </p:sp>
      <p:graphicFrame>
        <p:nvGraphicFramePr>
          <p:cNvPr id="195" name="Google Shape;195;p5"/>
          <p:cNvGraphicFramePr/>
          <p:nvPr/>
        </p:nvGraphicFramePr>
        <p:xfrm>
          <a:off x="8037286" y="5266268"/>
          <a:ext cx="3000000" cy="3000000"/>
        </p:xfrm>
        <a:graphic>
          <a:graphicData uri="http://schemas.openxmlformats.org/drawingml/2006/table">
            <a:tbl>
              <a:tblPr bandRow="1" firstRow="1">
                <a:gradFill>
                  <a:gsLst>
                    <a:gs pos="0">
                      <a:srgbClr val="A9C1EB"/>
                    </a:gs>
                    <a:gs pos="35000">
                      <a:srgbClr val="C2D2F0"/>
                    </a:gs>
                    <a:gs pos="100000">
                      <a:srgbClr val="E7EEF9"/>
                    </a:gs>
                  </a:gsLst>
                  <a:lin ang="16200000" scaled="0"/>
                </a:gradFill>
                <a:tableStyleId>{190FEB32-8EBE-47F5-BD35-AFABD7A91C51}</a:tableStyleId>
              </a:tblPr>
              <a:tblGrid>
                <a:gridCol w="736600"/>
                <a:gridCol w="736600"/>
              </a:tblGrid>
              <a:tr h="294750">
                <a:tc>
                  <a:txBody>
                    <a:bodyPr/>
                    <a:lstStyle/>
                    <a:p>
                      <a:pPr indent="0" lvl="0" marL="0" marR="0" rtl="0" algn="l">
                        <a:lnSpc>
                          <a:spcPct val="100000"/>
                        </a:lnSpc>
                        <a:spcBef>
                          <a:spcPts val="0"/>
                        </a:spcBef>
                        <a:spcAft>
                          <a:spcPts val="0"/>
                        </a:spcAft>
                        <a:buNone/>
                      </a:pPr>
                      <a:r>
                        <a:rPr lang="en-US" sz="1400" u="none" cap="none" strike="noStrike"/>
                        <a:t>None</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Both</a:t>
                      </a:r>
                      <a:endParaRPr/>
                    </a:p>
                  </a:txBody>
                  <a:tcPr marT="45725" marB="45725" marR="91450" marL="91450"/>
                </a:tc>
              </a:tr>
              <a:tr h="294750">
                <a:tc>
                  <a:txBody>
                    <a:bodyPr/>
                    <a:lstStyle/>
                    <a:p>
                      <a:pPr indent="0" lvl="0" marL="0" marR="0" rtl="0" algn="l">
                        <a:lnSpc>
                          <a:spcPct val="100000"/>
                        </a:lnSpc>
                        <a:spcBef>
                          <a:spcPts val="0"/>
                        </a:spcBef>
                        <a:spcAft>
                          <a:spcPts val="0"/>
                        </a:spcAft>
                        <a:buNone/>
                      </a:pPr>
                      <a:r>
                        <a:rPr lang="en-US" sz="1400" u="none" cap="none" strike="noStrike"/>
                        <a:t>meow</a:t>
                      </a:r>
                      <a:endParaRPr/>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tweet</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6"/>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01" name="Google Shape;201;p6"/>
          <p:cNvPicPr preferRelativeResize="0"/>
          <p:nvPr/>
        </p:nvPicPr>
        <p:blipFill>
          <a:blip r:embed="rId3">
            <a:alphaModFix/>
          </a:blip>
          <a:stretch>
            <a:fillRect/>
          </a:stretch>
        </p:blipFill>
        <p:spPr>
          <a:xfrm>
            <a:off x="4588725" y="1727313"/>
            <a:ext cx="6557100" cy="3704274"/>
          </a:xfrm>
          <a:prstGeom prst="rect">
            <a:avLst/>
          </a:prstGeom>
          <a:noFill/>
          <a:ln>
            <a:noFill/>
          </a:ln>
        </p:spPr>
      </p:pic>
      <p:sp>
        <p:nvSpPr>
          <p:cNvPr id="202" name="Google Shape;202;p6"/>
          <p:cNvSpPr txBox="1"/>
          <p:nvPr/>
        </p:nvSpPr>
        <p:spPr>
          <a:xfrm>
            <a:off x="6243675" y="5611925"/>
            <a:ext cx="171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JSON Data</a:t>
            </a:r>
            <a:endParaRPr sz="1600">
              <a:latin typeface="Calibri"/>
              <a:ea typeface="Calibri"/>
              <a:cs typeface="Calibri"/>
              <a:sym typeface="Calibri"/>
            </a:endParaRPr>
          </a:p>
        </p:txBody>
      </p:sp>
      <p:sp>
        <p:nvSpPr>
          <p:cNvPr id="203" name="Google Shape;203;p6"/>
          <p:cNvSpPr txBox="1"/>
          <p:nvPr/>
        </p:nvSpPr>
        <p:spPr>
          <a:xfrm>
            <a:off x="9202625" y="5488925"/>
            <a:ext cx="2356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JSON Data Generated By Automated Tool</a:t>
            </a:r>
            <a:endParaRPr sz="1600">
              <a:latin typeface="Calibri"/>
              <a:ea typeface="Calibri"/>
              <a:cs typeface="Calibri"/>
              <a:sym typeface="Calibri"/>
            </a:endParaRPr>
          </a:p>
        </p:txBody>
      </p:sp>
      <p:sp>
        <p:nvSpPr>
          <p:cNvPr id="204" name="Google Shape;204;p6"/>
          <p:cNvSpPr txBox="1"/>
          <p:nvPr>
            <p:ph idx="4294967295" type="title"/>
          </p:nvPr>
        </p:nvSpPr>
        <p:spPr>
          <a:xfrm>
            <a:off x="944325" y="718826"/>
            <a:ext cx="8935200" cy="1124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b="1" lang="en-US" sz="2400">
                <a:latin typeface="Calibri"/>
                <a:ea typeface="Calibri"/>
                <a:cs typeface="Calibri"/>
                <a:sym typeface="Calibri"/>
              </a:rPr>
              <a:t>JSON Example</a:t>
            </a:r>
            <a:endParaRPr b="1" sz="2400">
              <a:latin typeface="Calibri"/>
              <a:ea typeface="Calibri"/>
              <a:cs typeface="Calibri"/>
              <a:sym typeface="Calibri"/>
            </a:endParaRPr>
          </a:p>
        </p:txBody>
      </p:sp>
      <p:sp>
        <p:nvSpPr>
          <p:cNvPr id="205" name="Google Shape;205;p6"/>
          <p:cNvSpPr txBox="1"/>
          <p:nvPr/>
        </p:nvSpPr>
        <p:spPr>
          <a:xfrm>
            <a:off x="1028075" y="1842925"/>
            <a:ext cx="33225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360"/>
              </a:spcBef>
              <a:spcAft>
                <a:spcPts val="0"/>
              </a:spcAft>
              <a:buClr>
                <a:srgbClr val="262626"/>
              </a:buClr>
              <a:buSzPts val="1600"/>
              <a:buFont typeface="Calibri"/>
              <a:buChar char="●"/>
            </a:pPr>
            <a:r>
              <a:rPr lang="en-US" sz="1600">
                <a:solidFill>
                  <a:srgbClr val="262626"/>
                </a:solidFill>
                <a:latin typeface="Calibri"/>
                <a:ea typeface="Calibri"/>
                <a:cs typeface="Calibri"/>
                <a:sym typeface="Calibri"/>
              </a:rPr>
              <a:t>The purpose is to re-create a hidden ground truth schema, which is a description of a set of acceptable JSON data based on a finite sampling of records taken from the set.</a:t>
            </a:r>
            <a:endParaRPr>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nvSpPr>
        <p:spPr>
          <a:xfrm>
            <a:off x="1187777" y="549139"/>
            <a:ext cx="101997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US" sz="2400" u="none" cap="none" strike="noStrike">
                <a:solidFill>
                  <a:srgbClr val="000000"/>
                </a:solidFill>
                <a:latin typeface="Calibri"/>
                <a:ea typeface="Calibri"/>
                <a:cs typeface="Calibri"/>
                <a:sym typeface="Calibri"/>
              </a:rPr>
              <a:t>Applications use JSON for data representation</a:t>
            </a:r>
            <a:endParaRPr b="1" i="0" sz="2400" u="none" cap="none" strike="noStrike">
              <a:solidFill>
                <a:srgbClr val="000000"/>
              </a:solidFill>
              <a:latin typeface="Calibri"/>
              <a:ea typeface="Calibri"/>
              <a:cs typeface="Calibri"/>
              <a:sym typeface="Calibri"/>
            </a:endParaRPr>
          </a:p>
        </p:txBody>
      </p:sp>
      <p:pic>
        <p:nvPicPr>
          <p:cNvPr id="211" name="Google Shape;211;p8"/>
          <p:cNvPicPr preferRelativeResize="0"/>
          <p:nvPr/>
        </p:nvPicPr>
        <p:blipFill rotWithShape="1">
          <a:blip r:embed="rId3">
            <a:alphaModFix/>
          </a:blip>
          <a:srcRect b="0" l="0" r="0" t="0"/>
          <a:stretch/>
        </p:blipFill>
        <p:spPr>
          <a:xfrm>
            <a:off x="1114925" y="1288050"/>
            <a:ext cx="9962150" cy="2784275"/>
          </a:xfrm>
          <a:prstGeom prst="rect">
            <a:avLst/>
          </a:prstGeom>
          <a:noFill/>
          <a:ln>
            <a:noFill/>
          </a:ln>
        </p:spPr>
      </p:pic>
      <p:sp>
        <p:nvSpPr>
          <p:cNvPr id="212" name="Google Shape;212;p8"/>
          <p:cNvSpPr txBox="1"/>
          <p:nvPr/>
        </p:nvSpPr>
        <p:spPr>
          <a:xfrm>
            <a:off x="866474" y="4202250"/>
            <a:ext cx="78345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1800" u="none" cap="none" strike="noStrike">
                <a:solidFill>
                  <a:srgbClr val="000000"/>
                </a:solidFill>
                <a:latin typeface="Calibri"/>
                <a:ea typeface="Calibri"/>
                <a:cs typeface="Calibri"/>
                <a:sym typeface="Calibri"/>
              </a:rPr>
              <a:t>Types of System Approach:</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1600" u="none" cap="none" strike="noStrike">
                <a:solidFill>
                  <a:srgbClr val="000000"/>
                </a:solidFill>
                <a:latin typeface="Calibri"/>
                <a:ea typeface="Calibri"/>
                <a:cs typeface="Calibri"/>
                <a:sym typeface="Calibri"/>
              </a:rPr>
              <a:t>1.</a:t>
            </a:r>
            <a:r>
              <a:rPr b="0" i="0" lang="en-US" sz="1600" u="none" cap="none" strike="noStrike">
                <a:solidFill>
                  <a:schemeClr val="dk1"/>
                </a:solidFill>
                <a:latin typeface="Calibri"/>
                <a:ea typeface="Calibri"/>
                <a:cs typeface="Calibri"/>
                <a:sym typeface="Calibri"/>
              </a:rPr>
              <a:t>   Existing Schema Discovery Approach to Resolve Ambiguity.</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1600" u="none" cap="none" strike="noStrike">
                <a:solidFill>
                  <a:schemeClr val="dk1"/>
                </a:solidFill>
                <a:latin typeface="Calibri"/>
                <a:ea typeface="Calibri"/>
                <a:cs typeface="Calibri"/>
                <a:sym typeface="Calibri"/>
              </a:rPr>
              <a:t>2.   </a:t>
            </a:r>
            <a:r>
              <a:rPr b="0" i="0" lang="en-US" sz="1600" u="none" cap="none" strike="noStrike">
                <a:solidFill>
                  <a:srgbClr val="000000"/>
                </a:solidFill>
                <a:latin typeface="Calibri"/>
                <a:ea typeface="Calibri"/>
                <a:cs typeface="Calibri"/>
                <a:sym typeface="Calibri"/>
              </a:rPr>
              <a:t>JXPLAIN Assumption about the JSON.</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8"/>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295402" y="1923068"/>
            <a:ext cx="9601196" cy="12726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2400">
                <a:latin typeface="Calibri"/>
                <a:ea typeface="Calibri"/>
                <a:cs typeface="Calibri"/>
                <a:sym typeface="Calibri"/>
              </a:rPr>
              <a:t>Schema Discovery</a:t>
            </a:r>
            <a:endParaRPr sz="2400">
              <a:latin typeface="Calibri"/>
              <a:ea typeface="Calibri"/>
              <a:cs typeface="Calibri"/>
              <a:sym typeface="Calibri"/>
            </a:endParaRPr>
          </a:p>
        </p:txBody>
      </p:sp>
      <p:sp>
        <p:nvSpPr>
          <p:cNvPr id="219" name="Google Shape;219;p9"/>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70"/>
              <a:buNone/>
            </a:pPr>
            <a:r>
              <a:rPr lang="en-US" sz="1800">
                <a:latin typeface="Calibri"/>
                <a:ea typeface="Calibri"/>
                <a:cs typeface="Calibri"/>
                <a:sym typeface="Calibri"/>
              </a:rPr>
              <a:t>1. </a:t>
            </a:r>
            <a:r>
              <a:rPr b="1" lang="en-US" sz="1800" u="sng">
                <a:latin typeface="Calibri"/>
                <a:ea typeface="Calibri"/>
                <a:cs typeface="Calibri"/>
                <a:sym typeface="Calibri"/>
              </a:rPr>
              <a:t>Existing schema discovery techniques</a:t>
            </a:r>
            <a:r>
              <a:rPr lang="en-US" sz="1800">
                <a:latin typeface="Calibri"/>
                <a:ea typeface="Calibri"/>
                <a:cs typeface="Calibri"/>
                <a:sym typeface="Calibri"/>
              </a:rPr>
              <a:t> </a:t>
            </a:r>
            <a:br>
              <a:rPr lang="en-US" sz="1800">
                <a:latin typeface="Calibri"/>
                <a:ea typeface="Calibri"/>
                <a:cs typeface="Calibri"/>
                <a:sym typeface="Calibri"/>
              </a:rPr>
            </a:br>
            <a:endParaRPr sz="1800">
              <a:latin typeface="Calibri"/>
              <a:ea typeface="Calibri"/>
              <a:cs typeface="Calibri"/>
              <a:sym typeface="Calibri"/>
            </a:endParaRPr>
          </a:p>
          <a:p>
            <a:pPr indent="0" lvl="0" marL="0" rtl="0" algn="l">
              <a:lnSpc>
                <a:spcPct val="100000"/>
              </a:lnSpc>
              <a:spcBef>
                <a:spcPts val="0"/>
              </a:spcBef>
              <a:spcAft>
                <a:spcPts val="0"/>
              </a:spcAft>
              <a:buSzPts val="2070"/>
              <a:buNone/>
            </a:pPr>
            <a:r>
              <a:rPr lang="en-US" sz="1600">
                <a:latin typeface="Calibri"/>
                <a:ea typeface="Calibri"/>
                <a:cs typeface="Calibri"/>
                <a:sym typeface="Calibri"/>
              </a:rPr>
              <a:t>They decide how to interpret a collection of records by the kind of the records in the collection 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Arrays are always collection-like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Objects are always tuple-like </a:t>
            </a:r>
            <a:endParaRPr sz="1600">
              <a:latin typeface="Calibri"/>
              <a:ea typeface="Calibri"/>
              <a:cs typeface="Calibri"/>
              <a:sym typeface="Calibri"/>
            </a:endParaRPr>
          </a:p>
          <a:p>
            <a:pPr indent="-330200" lvl="0" marL="457200" rtl="0" algn="l">
              <a:lnSpc>
                <a:spcPct val="100000"/>
              </a:lnSpc>
              <a:spcBef>
                <a:spcPts val="0"/>
              </a:spcBef>
              <a:spcAft>
                <a:spcPts val="0"/>
              </a:spcAft>
              <a:buClr>
                <a:schemeClr val="dk1"/>
              </a:buClr>
              <a:buSzPts val="1600"/>
              <a:buFont typeface="Calibri"/>
              <a:buChar char="●"/>
            </a:pPr>
            <a:r>
              <a:rPr lang="en-US" sz="1600">
                <a:latin typeface="Calibri"/>
                <a:ea typeface="Calibri"/>
                <a:cs typeface="Calibri"/>
                <a:sym typeface="Calibri"/>
              </a:rPr>
              <a:t>And collections always contain a single entity </a:t>
            </a:r>
            <a:endParaRPr sz="1600">
              <a:latin typeface="Calibri"/>
              <a:ea typeface="Calibri"/>
              <a:cs typeface="Calibri"/>
              <a:sym typeface="Calibri"/>
            </a:endParaRPr>
          </a:p>
          <a:p>
            <a:pPr indent="0" lvl="0" marL="0" rtl="0" algn="l">
              <a:lnSpc>
                <a:spcPct val="100000"/>
              </a:lnSpc>
              <a:spcBef>
                <a:spcPts val="0"/>
              </a:spcBef>
              <a:spcAft>
                <a:spcPts val="0"/>
              </a:spcAft>
              <a:buSzPts val="2070"/>
              <a:buNone/>
            </a:pPr>
            <a:r>
              <a:rPr lang="en-US" sz="1600">
                <a:latin typeface="Calibri"/>
                <a:ea typeface="Calibri"/>
                <a:cs typeface="Calibri"/>
                <a:sym typeface="Calibri"/>
              </a:rPr>
              <a:t>But, Here it highlights the examples of Json in the wild that, that violate these assumptions, leading to imprecise schemas</a:t>
            </a:r>
            <a:endParaRPr sz="1600">
              <a:latin typeface="Calibri"/>
              <a:ea typeface="Calibri"/>
              <a:cs typeface="Calibri"/>
              <a:sym typeface="Calibri"/>
            </a:endParaRPr>
          </a:p>
        </p:txBody>
      </p:sp>
      <p:sp>
        <p:nvSpPr>
          <p:cNvPr id="220" name="Google Shape;220;p9"/>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nvSpPr>
        <p:spPr>
          <a:xfrm>
            <a:off x="898350" y="838250"/>
            <a:ext cx="103953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Calibri"/>
                <a:ea typeface="Calibri"/>
                <a:cs typeface="Calibri"/>
                <a:sym typeface="Calibri"/>
              </a:rPr>
              <a:t>2.  JXPLAIN assumption about JSON</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In the JXPLAIN it interpret a collection of records by the following.</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Arrays as Tuple-Like Structure.</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Objects as collections</a:t>
            </a:r>
            <a:endParaRPr b="0" i="0" sz="16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US" sz="1600" u="none" cap="none" strike="noStrike">
                <a:solidFill>
                  <a:srgbClr val="000000"/>
                </a:solidFill>
                <a:latin typeface="Calibri"/>
                <a:ea typeface="Calibri"/>
                <a:cs typeface="Calibri"/>
                <a:sym typeface="Calibri"/>
              </a:rPr>
              <a:t>Multi-Entity Collections</a:t>
            </a:r>
            <a:endParaRPr b="0" i="0" sz="1600" u="none" cap="none" strike="noStrike">
              <a:solidFill>
                <a:srgbClr val="000000"/>
              </a:solidFill>
              <a:latin typeface="Calibri"/>
              <a:ea typeface="Calibri"/>
              <a:cs typeface="Calibri"/>
              <a:sym typeface="Calibri"/>
            </a:endParaRPr>
          </a:p>
        </p:txBody>
      </p:sp>
      <p:pic>
        <p:nvPicPr>
          <p:cNvPr id="226" name="Google Shape;226;p10"/>
          <p:cNvPicPr preferRelativeResize="0"/>
          <p:nvPr/>
        </p:nvPicPr>
        <p:blipFill rotWithShape="1">
          <a:blip r:embed="rId3">
            <a:alphaModFix/>
          </a:blip>
          <a:srcRect b="0" l="0" r="0" t="0"/>
          <a:stretch/>
        </p:blipFill>
        <p:spPr>
          <a:xfrm>
            <a:off x="1101663" y="2909013"/>
            <a:ext cx="4684489" cy="1039975"/>
          </a:xfrm>
          <a:prstGeom prst="rect">
            <a:avLst/>
          </a:prstGeom>
          <a:noFill/>
          <a:ln>
            <a:noFill/>
          </a:ln>
        </p:spPr>
      </p:pic>
      <p:pic>
        <p:nvPicPr>
          <p:cNvPr id="227" name="Google Shape;227;p10"/>
          <p:cNvPicPr preferRelativeResize="0"/>
          <p:nvPr/>
        </p:nvPicPr>
        <p:blipFill rotWithShape="1">
          <a:blip r:embed="rId4">
            <a:alphaModFix/>
          </a:blip>
          <a:srcRect b="0" l="0" r="0" t="0"/>
          <a:stretch/>
        </p:blipFill>
        <p:spPr>
          <a:xfrm>
            <a:off x="8200788" y="2645588"/>
            <a:ext cx="2887128" cy="677332"/>
          </a:xfrm>
          <a:prstGeom prst="rect">
            <a:avLst/>
          </a:prstGeom>
          <a:noFill/>
          <a:ln>
            <a:noFill/>
          </a:ln>
        </p:spPr>
      </p:pic>
      <p:pic>
        <p:nvPicPr>
          <p:cNvPr id="228" name="Google Shape;228;p10"/>
          <p:cNvPicPr preferRelativeResize="0"/>
          <p:nvPr/>
        </p:nvPicPr>
        <p:blipFill rotWithShape="1">
          <a:blip r:embed="rId5">
            <a:alphaModFix/>
          </a:blip>
          <a:srcRect b="0" l="0" r="0" t="0"/>
          <a:stretch/>
        </p:blipFill>
        <p:spPr>
          <a:xfrm>
            <a:off x="7082750" y="4821950"/>
            <a:ext cx="4305300" cy="485775"/>
          </a:xfrm>
          <a:prstGeom prst="rect">
            <a:avLst/>
          </a:prstGeom>
          <a:noFill/>
          <a:ln>
            <a:noFill/>
          </a:ln>
        </p:spPr>
      </p:pic>
      <p:cxnSp>
        <p:nvCxnSpPr>
          <p:cNvPr id="229" name="Google Shape;229;p10"/>
          <p:cNvCxnSpPr>
            <a:endCxn id="226" idx="2"/>
          </p:cNvCxnSpPr>
          <p:nvPr/>
        </p:nvCxnSpPr>
        <p:spPr>
          <a:xfrm flipH="1" rot="10800000">
            <a:off x="2887708" y="3948988"/>
            <a:ext cx="556200" cy="542100"/>
          </a:xfrm>
          <a:prstGeom prst="straightConnector1">
            <a:avLst/>
          </a:prstGeom>
          <a:noFill/>
          <a:ln cap="flat" cmpd="sng" w="28575">
            <a:solidFill>
              <a:srgbClr val="212121"/>
            </a:solidFill>
            <a:prstDash val="solid"/>
            <a:round/>
            <a:headEnd len="sm" w="sm" type="none"/>
            <a:tailEnd len="med" w="med" type="triangle"/>
          </a:ln>
        </p:spPr>
      </p:cxnSp>
      <p:cxnSp>
        <p:nvCxnSpPr>
          <p:cNvPr id="230" name="Google Shape;230;p10"/>
          <p:cNvCxnSpPr/>
          <p:nvPr/>
        </p:nvCxnSpPr>
        <p:spPr>
          <a:xfrm flipH="1" rot="10800000">
            <a:off x="8200800" y="3322925"/>
            <a:ext cx="851700" cy="602400"/>
          </a:xfrm>
          <a:prstGeom prst="straightConnector1">
            <a:avLst/>
          </a:prstGeom>
          <a:noFill/>
          <a:ln cap="flat" cmpd="sng" w="28575">
            <a:solidFill>
              <a:srgbClr val="212121"/>
            </a:solidFill>
            <a:prstDash val="solid"/>
            <a:round/>
            <a:headEnd len="sm" w="sm" type="none"/>
            <a:tailEnd len="med" w="med" type="triangle"/>
          </a:ln>
        </p:spPr>
      </p:cxnSp>
      <p:cxnSp>
        <p:nvCxnSpPr>
          <p:cNvPr id="231" name="Google Shape;231;p10"/>
          <p:cNvCxnSpPr/>
          <p:nvPr/>
        </p:nvCxnSpPr>
        <p:spPr>
          <a:xfrm flipH="1" rot="10800000">
            <a:off x="5625350" y="5073300"/>
            <a:ext cx="1457400" cy="643800"/>
          </a:xfrm>
          <a:prstGeom prst="straightConnector1">
            <a:avLst/>
          </a:prstGeom>
          <a:noFill/>
          <a:ln cap="flat" cmpd="sng" w="28575">
            <a:solidFill>
              <a:srgbClr val="212121"/>
            </a:solidFill>
            <a:prstDash val="solid"/>
            <a:round/>
            <a:headEnd len="sm" w="sm" type="none"/>
            <a:tailEnd len="med" w="med" type="triangle"/>
          </a:ln>
        </p:spPr>
      </p:cxnSp>
      <p:sp>
        <p:nvSpPr>
          <p:cNvPr id="232" name="Google Shape;232;p10"/>
          <p:cNvSpPr txBox="1"/>
          <p:nvPr/>
        </p:nvSpPr>
        <p:spPr>
          <a:xfrm>
            <a:off x="2252525" y="4519900"/>
            <a:ext cx="924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JSON Data</a:t>
            </a:r>
            <a:endParaRPr b="1" i="0" sz="1600" u="none" cap="none" strike="noStrike">
              <a:solidFill>
                <a:srgbClr val="000000"/>
              </a:solidFill>
              <a:latin typeface="Calibri"/>
              <a:ea typeface="Calibri"/>
              <a:cs typeface="Calibri"/>
              <a:sym typeface="Calibri"/>
            </a:endParaRPr>
          </a:p>
        </p:txBody>
      </p:sp>
      <p:sp>
        <p:nvSpPr>
          <p:cNvPr id="233" name="Google Shape;233;p10"/>
          <p:cNvSpPr txBox="1"/>
          <p:nvPr/>
        </p:nvSpPr>
        <p:spPr>
          <a:xfrm>
            <a:off x="6743400" y="3556075"/>
            <a:ext cx="1457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Rules to find Type</a:t>
            </a:r>
            <a:endParaRPr b="1" i="0" sz="1600" u="none" cap="none" strike="noStrike">
              <a:solidFill>
                <a:srgbClr val="000000"/>
              </a:solidFill>
              <a:latin typeface="Calibri"/>
              <a:ea typeface="Calibri"/>
              <a:cs typeface="Calibri"/>
              <a:sym typeface="Calibri"/>
            </a:endParaRPr>
          </a:p>
        </p:txBody>
      </p:sp>
      <p:sp>
        <p:nvSpPr>
          <p:cNvPr id="234" name="Google Shape;234;p10"/>
          <p:cNvSpPr txBox="1"/>
          <p:nvPr/>
        </p:nvSpPr>
        <p:spPr>
          <a:xfrm>
            <a:off x="4490400" y="5307725"/>
            <a:ext cx="11349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alibri"/>
                <a:ea typeface="Calibri"/>
                <a:cs typeface="Calibri"/>
                <a:sym typeface="Calibri"/>
              </a:rPr>
              <a:t>Naive Discovery</a:t>
            </a:r>
            <a:endParaRPr b="1" i="0" sz="1600" u="none" cap="none" strike="noStrike">
              <a:solidFill>
                <a:srgbClr val="000000"/>
              </a:solidFill>
              <a:latin typeface="Calibri"/>
              <a:ea typeface="Calibri"/>
              <a:cs typeface="Calibri"/>
              <a:sym typeface="Calibri"/>
            </a:endParaRPr>
          </a:p>
        </p:txBody>
      </p:sp>
      <p:sp>
        <p:nvSpPr>
          <p:cNvPr id="235" name="Google Shape;235;p1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pic>
        <p:nvPicPr>
          <p:cNvPr id="236" name="Google Shape;236;p10"/>
          <p:cNvPicPr preferRelativeResize="0"/>
          <p:nvPr/>
        </p:nvPicPr>
        <p:blipFill>
          <a:blip r:embed="rId6">
            <a:alphaModFix/>
          </a:blip>
          <a:stretch>
            <a:fillRect/>
          </a:stretch>
        </p:blipFill>
        <p:spPr>
          <a:xfrm>
            <a:off x="6663252" y="1070400"/>
            <a:ext cx="3926804" cy="749600"/>
          </a:xfrm>
          <a:prstGeom prst="rect">
            <a:avLst/>
          </a:prstGeom>
          <a:noFill/>
          <a:ln>
            <a:noFill/>
          </a:ln>
        </p:spPr>
      </p:pic>
      <p:sp>
        <p:nvSpPr>
          <p:cNvPr id="237" name="Google Shape;237;p10"/>
          <p:cNvSpPr txBox="1"/>
          <p:nvPr/>
        </p:nvSpPr>
        <p:spPr>
          <a:xfrm>
            <a:off x="7551225" y="1751750"/>
            <a:ext cx="22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Garamond"/>
                <a:ea typeface="Garamond"/>
                <a:cs typeface="Garamond"/>
                <a:sym typeface="Garamond"/>
              </a:rPr>
              <a:t>object as collection</a:t>
            </a:r>
            <a:endParaRPr b="1">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环保">
  <a:themeElements>
    <a:clrScheme name="环保">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