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notesSlides/notesSlide20.xml" ContentType="application/vnd.openxmlformats-officedocument.presentationml.notesSlide+xml"/>
  <Override PartName="/ppt/ink/ink16.xml" ContentType="application/inkml+xml"/>
  <Override PartName="/ppt/notesSlides/notesSlide21.xml" ContentType="application/vnd.openxmlformats-officedocument.presentationml.notesSlide+xml"/>
  <Override PartName="/ppt/ink/ink17.xml" ContentType="application/inkml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311" r:id="rId4"/>
    <p:sldId id="259" r:id="rId5"/>
    <p:sldId id="343" r:id="rId6"/>
    <p:sldId id="260" r:id="rId7"/>
    <p:sldId id="334" r:id="rId8"/>
    <p:sldId id="335" r:id="rId9"/>
    <p:sldId id="336" r:id="rId10"/>
    <p:sldId id="337" r:id="rId11"/>
    <p:sldId id="344" r:id="rId12"/>
    <p:sldId id="339" r:id="rId13"/>
    <p:sldId id="340" r:id="rId14"/>
    <p:sldId id="338" r:id="rId15"/>
    <p:sldId id="342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iMGztcVuPyqfkd8+g+Nf4deWTE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nalini LN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1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24575,'3'2'0,"3"2"0,-2 0 0,0 2 0,2-2 0,-3 2 0,1 1 0,5 3 0,-7-3 0,7 6 0,-6-6 0,4 3 0,0 0 0,-1 3 0,1-5 0,0 10 0,-1-13 0,-2 8 0,-1-6 0,3 2 0,-4-1 0,4 1 0,-3-2 0,-3 0 0,6 0 0,-5 2 0,5-4 0,-5 4 0,2-9 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13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24575,'-7'7'0,"-6"14"0,8-7 0,-7 11 0,11-12 0,-5 1 0,5-1 0,-2 1 0,3-4 0,0 0 0,0-4 0,-3 7 0,3-5 0,-3 5 0,3-6 0,0 2 0,0-1 0,-3 1 0,2-2 0,-2 0 0,3-1 0,-3-2 0,2 2 0,-2-2 0,3 0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09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24575,'7'7'0,"0"-1"0,-1 1 0,-2 0 0,2-1 0,1 1 0,-3 0 0,8-1 0,-8 1 0,6 0 0,-3 0 0,0-1 0,-4 1 0,3-3 0,-2 5 0,0-5 0,2 6 0,0-1 0,-1-1 0,4 2 0,-9-4 0,6-2 0,-5 2 0,5-5 0,-5 5 0,5-6 0,-5 6 0,5-5 0,-3 5 0,1-5 0,-1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10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0 24575,'-9'3'0,"1"1"0,-2 3 0,1 3 0,-2-3 0,1 3 0,0-4 0,3 1 0,-3 0 0,3-1 0,-3-2 0,6 2 0,-2-5 0,6 5 0,-6-5 0,5 5 0,-5-6 0,5 3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3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2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9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6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64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7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06553dc7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06553dc7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69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65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3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06553dc7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06553dc7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06553dc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06553dc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06553dc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06553dc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20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 novel rapid autofocus camera for active refocusing of the iris area of the moving objects with a focus-tunable lens.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Focus Tunable Lens: </a:t>
            </a:r>
            <a:r>
              <a:rPr lang="en-US">
                <a:solidFill>
                  <a:schemeClr val="dk1"/>
                </a:solidFill>
              </a:rPr>
              <a:t>Tunable lens is defined  as a light focusing medium (in the form of either a fluid, a gel or a solid) that is able to use an input electrical energy to dynamically modulate its focal length. focus tunable lens are smaller, faster, and more compact than traditional autofocus designs.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Defocus Blur: </a:t>
            </a:r>
            <a:r>
              <a:rPr lang="en-US">
                <a:solidFill>
                  <a:schemeClr val="dk1"/>
                </a:solidFill>
              </a:rPr>
              <a:t>A loss of sharpness that occurs when the light source is off the image focal plane</a:t>
            </a:r>
            <a:endParaRPr sz="70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9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0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21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2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2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28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9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8"/>
          <p:cNvPicPr preferRelativeResize="0"/>
          <p:nvPr/>
        </p:nvPicPr>
        <p:blipFill rotWithShape="1">
          <a:blip r:embed="rId10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8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;p18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8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customXml" Target="../ink/ink7.xml"/><Relationship Id="rId7" Type="http://schemas.openxmlformats.org/officeDocument/2006/relationships/image" Target="../media/image12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CECED"/>
              </a:gs>
              <a:gs pos="100000">
                <a:srgbClr val="D6D6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43180" y="638508"/>
            <a:ext cx="10905339" cy="484343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>
            <a:outerShdw blurRad="127000" dist="228600" dir="4740000" sx="98000" sy="98000" algn="tl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0053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>
            <a:solidFill>
              <a:srgbClr val="1919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9525" cap="flat" cmpd="sng">
            <a:solidFill>
              <a:srgbClr val="DCDC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034342" y="1025974"/>
            <a:ext cx="10122408" cy="30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5400"/>
              <a:buFont typeface="Century Gothic"/>
              <a:buNone/>
            </a:pPr>
            <a:r>
              <a:rPr lang="en-US" sz="4000" b="1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Curation</a:t>
            </a:r>
            <a:endParaRPr sz="4000" b="1" dirty="0">
              <a:solidFill>
                <a:srgbClr val="4545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034342" y="3751604"/>
            <a:ext cx="10122408" cy="133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accent1"/>
                </a:solidFill>
              </a:rPr>
              <a:t>		             Team members: Somanshu Gupta, A20348759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accent1"/>
                </a:solidFill>
              </a:rPr>
              <a:t>		     	      	             Pradeep Thapaliya,A20473870, 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accent1"/>
                </a:solidFill>
              </a:rPr>
              <a:t>    	                                                        Shubham Tiwari, A20499153</a:t>
            </a:r>
            <a:endParaRPr lang="en-US"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/>
          <p:nvPr/>
        </p:nvCxnSpPr>
        <p:spPr>
          <a:xfrm>
            <a:off x="1324598" y="3557190"/>
            <a:ext cx="95798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Data Discrepancies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Missing Values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Irrelevant Fields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Mismatch Values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Matching Issue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1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Master Table ( Dataframe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69" y="1781712"/>
            <a:ext cx="9603275" cy="32945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F92A4-A380-A8F9-C0D1-B8982646186D}"/>
              </a:ext>
            </a:extLst>
          </p:cNvPr>
          <p:cNvSpPr txBox="1"/>
          <p:nvPr/>
        </p:nvSpPr>
        <p:spPr>
          <a:xfrm>
            <a:off x="1130269" y="5060751"/>
            <a:ext cx="1006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:- Dataframe will have all the sources, which are present in the source_article, this will act as a references of all sources</a:t>
            </a:r>
          </a:p>
          <a:p>
            <a:r>
              <a:rPr lang="en-US" dirty="0"/>
              <a:t>will help in mapping and imputing the missing fields.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19BF5145-7668-0361-F408-C025DCBE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43" y="2114105"/>
            <a:ext cx="9105902" cy="22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Problem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781AF1-6BAA-E14D-8116-DB52A44AB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21149"/>
              </p:ext>
            </p:extLst>
          </p:nvPr>
        </p:nvGraphicFramePr>
        <p:xfrm>
          <a:off x="2032000" y="1884437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62025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10768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7621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8256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3217672"/>
                    </a:ext>
                  </a:extLst>
                </a:gridCol>
              </a:tblGrid>
              <a:tr h="194443">
                <a:tc>
                  <a:txBody>
                    <a:bodyPr/>
                    <a:lstStyle/>
                    <a:p>
                      <a:r>
                        <a:rPr lang="en-US" dirty="0" err="1"/>
                        <a:t>source_article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91359"/>
                  </a:ext>
                </a:extLst>
              </a:tr>
              <a:tr h="194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9536"/>
                  </a:ext>
                </a:extLst>
              </a:tr>
              <a:tr h="194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435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3EFA2-31E6-F898-8A27-15AF447EE846}"/>
              </a:ext>
            </a:extLst>
          </p:cNvPr>
          <p:cNvSpPr txBox="1"/>
          <p:nvPr/>
        </p:nvSpPr>
        <p:spPr>
          <a:xfrm>
            <a:off x="3646714" y="1556657"/>
            <a:ext cx="65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*****************************Missing Values Attributes*********************************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D613BD-38E7-6970-F57F-F35B12B482E1}"/>
              </a:ext>
            </a:extLst>
          </p:cNvPr>
          <p:cNvCxnSpPr/>
          <p:nvPr/>
        </p:nvCxnSpPr>
        <p:spPr>
          <a:xfrm flipH="1">
            <a:off x="3015343" y="3819057"/>
            <a:ext cx="155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2D8BCC-9AB4-692E-E4FB-72857FCF3DAA}"/>
              </a:ext>
            </a:extLst>
          </p:cNvPr>
          <p:cNvCxnSpPr/>
          <p:nvPr/>
        </p:nvCxnSpPr>
        <p:spPr>
          <a:xfrm flipV="1">
            <a:off x="3015343" y="2798837"/>
            <a:ext cx="0" cy="102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1512-4391-7A21-A7DC-C11A02071304}"/>
              </a:ext>
            </a:extLst>
          </p:cNvPr>
          <p:cNvCxnSpPr/>
          <p:nvPr/>
        </p:nvCxnSpPr>
        <p:spPr>
          <a:xfrm>
            <a:off x="4572000" y="2798837"/>
            <a:ext cx="0" cy="102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7BFC1D-49BA-992F-104A-E90331BF21EC}"/>
              </a:ext>
            </a:extLst>
          </p:cNvPr>
          <p:cNvCxnSpPr/>
          <p:nvPr/>
        </p:nvCxnSpPr>
        <p:spPr>
          <a:xfrm>
            <a:off x="5931907" y="2798837"/>
            <a:ext cx="0" cy="160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53B956-82E8-704F-79A6-FA94633A3571}"/>
              </a:ext>
            </a:extLst>
          </p:cNvPr>
          <p:cNvCxnSpPr/>
          <p:nvPr/>
        </p:nvCxnSpPr>
        <p:spPr>
          <a:xfrm flipH="1">
            <a:off x="2873829" y="4408714"/>
            <a:ext cx="30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D25EF4-040E-3DC5-3819-97304D123D1E}"/>
              </a:ext>
            </a:extLst>
          </p:cNvPr>
          <p:cNvCxnSpPr/>
          <p:nvPr/>
        </p:nvCxnSpPr>
        <p:spPr>
          <a:xfrm flipV="1">
            <a:off x="2873829" y="2798837"/>
            <a:ext cx="0" cy="16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C8A7CF-E079-DC26-5C70-E55CA5AC31A2}"/>
              </a:ext>
            </a:extLst>
          </p:cNvPr>
          <p:cNvCxnSpPr>
            <a:cxnSpLocks/>
          </p:cNvCxnSpPr>
          <p:nvPr/>
        </p:nvCxnSpPr>
        <p:spPr>
          <a:xfrm>
            <a:off x="9273821" y="2798836"/>
            <a:ext cx="0" cy="183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9AC6A2-A833-183B-30E3-51D6770C0311}"/>
              </a:ext>
            </a:extLst>
          </p:cNvPr>
          <p:cNvCxnSpPr/>
          <p:nvPr/>
        </p:nvCxnSpPr>
        <p:spPr>
          <a:xfrm flipH="1">
            <a:off x="2558143" y="4669971"/>
            <a:ext cx="6727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A5B91-6F5D-FD2C-26CE-A056A82BDB99}"/>
              </a:ext>
            </a:extLst>
          </p:cNvPr>
          <p:cNvCxnSpPr>
            <a:cxnSpLocks/>
          </p:cNvCxnSpPr>
          <p:nvPr/>
        </p:nvCxnSpPr>
        <p:spPr>
          <a:xfrm flipH="1" flipV="1">
            <a:off x="2558143" y="2798836"/>
            <a:ext cx="10886" cy="18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4DAC4E-B1F1-1A00-5E60-6506828C1291}"/>
              </a:ext>
            </a:extLst>
          </p:cNvPr>
          <p:cNvSpPr txBox="1"/>
          <p:nvPr/>
        </p:nvSpPr>
        <p:spPr>
          <a:xfrm>
            <a:off x="4876799" y="4750946"/>
            <a:ext cx="12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02474-EEC4-6908-ECAC-8178FF1563DD}"/>
              </a:ext>
            </a:extLst>
          </p:cNvPr>
          <p:cNvSpPr txBox="1"/>
          <p:nvPr/>
        </p:nvSpPr>
        <p:spPr>
          <a:xfrm>
            <a:off x="3978324" y="4123701"/>
            <a:ext cx="12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14A3F-51C8-A50C-02BE-D1A113611C38}"/>
              </a:ext>
            </a:extLst>
          </p:cNvPr>
          <p:cNvSpPr txBox="1"/>
          <p:nvPr/>
        </p:nvSpPr>
        <p:spPr>
          <a:xfrm>
            <a:off x="3284159" y="3458452"/>
            <a:ext cx="12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162319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Problem Dataset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781AF1-6BAA-E14D-8116-DB52A44AB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66707"/>
              </p:ext>
            </p:extLst>
          </p:nvPr>
        </p:nvGraphicFramePr>
        <p:xfrm>
          <a:off x="1611086" y="1884437"/>
          <a:ext cx="8548914" cy="35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19">
                  <a:extLst>
                    <a:ext uri="{9D8B030D-6E8A-4147-A177-3AD203B41FA5}">
                      <a16:colId xmlns:a16="http://schemas.microsoft.com/office/drawing/2014/main" val="2361732991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2462025829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2901076805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1127621780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868256160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143217672"/>
                    </a:ext>
                  </a:extLst>
                </a:gridCol>
              </a:tblGrid>
              <a:tr h="194443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91359"/>
                  </a:ext>
                </a:extLst>
              </a:tr>
              <a:tr h="1944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"AFP,2007-02-26 ";"AFP,2007-02-27,.";"AFP,2007-04-06,."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9536"/>
                  </a:ext>
                </a:extLst>
              </a:tr>
              <a:tr h="196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"AFP ,1990-06-06,ARMY HANDS OVER UNIVERSITY.";"Reuters,1990-06-06,GOVERNMENT HANDS OVER UNIVERSITY AFTER ARMY OCCUPATION. ";"BBC,1990-06-09,ARMY HANDS OVER UNIVERSITY. 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AFP;Reuters;BBC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435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3EFA2-31E6-F898-8A27-15AF447EE846}"/>
              </a:ext>
            </a:extLst>
          </p:cNvPr>
          <p:cNvSpPr txBox="1"/>
          <p:nvPr/>
        </p:nvSpPr>
        <p:spPr>
          <a:xfrm>
            <a:off x="3657600" y="1556657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****************************Missing Values Attributes*******************************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51903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659556"/>
            <a:ext cx="9798987" cy="398954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Case 1 Handling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source_original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source_headline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will be imputed with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“NA”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as we have no way to find out the exact source.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Note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source_article and other fields which contains multiple values separated by separator is considered as list of items which will be exploded prior to imputing the values , it will be normalized.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5463" y="1278000"/>
                <a:ext cx="9000" cy="56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0A05974-748A-AFDB-9517-5F03C15D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7278"/>
              </p:ext>
            </p:extLst>
          </p:nvPr>
        </p:nvGraphicFramePr>
        <p:xfrm>
          <a:off x="2121725" y="2781683"/>
          <a:ext cx="8128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2227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849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8327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7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061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,2007-02-26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";"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2007-02-27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,.";"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2007-04-06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,."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2007-02-26; 2007-02-27; 2007-04-06)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AFP;AFP;AFP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3804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396900-566D-C631-65F2-AA2987EAD5CD}"/>
              </a:ext>
            </a:extLst>
          </p:cNvPr>
          <p:cNvCxnSpPr>
            <a:cxnSpLocks/>
          </p:cNvCxnSpPr>
          <p:nvPr/>
        </p:nvCxnSpPr>
        <p:spPr>
          <a:xfrm>
            <a:off x="3047998" y="4934610"/>
            <a:ext cx="1365995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794639-DE35-43D5-553E-32178304993D}"/>
              </a:ext>
            </a:extLst>
          </p:cNvPr>
          <p:cNvCxnSpPr>
            <a:cxnSpLocks/>
          </p:cNvCxnSpPr>
          <p:nvPr/>
        </p:nvCxnSpPr>
        <p:spPr>
          <a:xfrm flipV="1">
            <a:off x="4419599" y="3975483"/>
            <a:ext cx="0" cy="97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74169B-40DF-9832-0422-144ADE84D8F5}"/>
              </a:ext>
            </a:extLst>
          </p:cNvPr>
          <p:cNvCxnSpPr>
            <a:cxnSpLocks/>
          </p:cNvCxnSpPr>
          <p:nvPr/>
        </p:nvCxnSpPr>
        <p:spPr>
          <a:xfrm>
            <a:off x="3047998" y="3975483"/>
            <a:ext cx="0" cy="9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9A1DC8-8449-382A-0463-202E55C4F997}"/>
              </a:ext>
            </a:extLst>
          </p:cNvPr>
          <p:cNvSpPr txBox="1"/>
          <p:nvPr/>
        </p:nvSpPr>
        <p:spPr>
          <a:xfrm>
            <a:off x="3194794" y="4681715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451756-D341-09F1-5797-DDA0403C01F1}"/>
              </a:ext>
            </a:extLst>
          </p:cNvPr>
          <p:cNvCxnSpPr>
            <a:cxnSpLocks/>
          </p:cNvCxnSpPr>
          <p:nvPr/>
        </p:nvCxnSpPr>
        <p:spPr>
          <a:xfrm>
            <a:off x="9699173" y="3975483"/>
            <a:ext cx="0" cy="8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5FD06-2C19-5BA7-E615-BA9F84A77E75}"/>
              </a:ext>
            </a:extLst>
          </p:cNvPr>
          <p:cNvCxnSpPr>
            <a:cxnSpLocks/>
          </p:cNvCxnSpPr>
          <p:nvPr/>
        </p:nvCxnSpPr>
        <p:spPr>
          <a:xfrm flipV="1">
            <a:off x="3418114" y="3975483"/>
            <a:ext cx="0" cy="80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99436406-E6D8-CF93-EFD7-801353E4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54" y="4257925"/>
            <a:ext cx="2895857" cy="71218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6E39AF-10E5-0B28-1946-98D3A78ED030}"/>
              </a:ext>
            </a:extLst>
          </p:cNvPr>
          <p:cNvCxnSpPr>
            <a:cxnSpLocks/>
          </p:cNvCxnSpPr>
          <p:nvPr/>
        </p:nvCxnSpPr>
        <p:spPr>
          <a:xfrm>
            <a:off x="3418114" y="4783407"/>
            <a:ext cx="173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D4EEE3-ABE9-D4E2-29E8-0D9E9A87024C}"/>
              </a:ext>
            </a:extLst>
          </p:cNvPr>
          <p:cNvCxnSpPr>
            <a:cxnSpLocks/>
          </p:cNvCxnSpPr>
          <p:nvPr/>
        </p:nvCxnSpPr>
        <p:spPr>
          <a:xfrm flipH="1">
            <a:off x="8047311" y="4783407"/>
            <a:ext cx="165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56D98B-7C0D-4C83-4F43-297BD722E46B}"/>
              </a:ext>
            </a:extLst>
          </p:cNvPr>
          <p:cNvSpPr txBox="1"/>
          <p:nvPr/>
        </p:nvSpPr>
        <p:spPr>
          <a:xfrm>
            <a:off x="5981700" y="3993381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</a:t>
            </a:r>
          </a:p>
        </p:txBody>
      </p:sp>
    </p:spTree>
    <p:extLst>
      <p:ext uri="{BB962C8B-B14F-4D97-AF65-F5344CB8AC3E}">
        <p14:creationId xmlns:p14="http://schemas.microsoft.com/office/powerpoint/2010/main" val="63103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Case 2 Handling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source_original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will be imputed with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“NA”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as we have no way to find out the exact source.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0A05974-748A-AFDB-9517-5F03C15D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2884"/>
              </p:ext>
            </p:extLst>
          </p:nvPr>
        </p:nvGraphicFramePr>
        <p:xfrm>
          <a:off x="2121725" y="2660073"/>
          <a:ext cx="8128000" cy="24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2227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849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8327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7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0612407"/>
                    </a:ext>
                  </a:extLst>
                </a:gridCol>
              </a:tblGrid>
              <a:tr h="360491">
                <a:tc>
                  <a:txBody>
                    <a:bodyPr/>
                    <a:lstStyle/>
                    <a:p>
                      <a:r>
                        <a:rPr lang="en-US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47981"/>
                  </a:ext>
                </a:extLst>
              </a:tr>
              <a:tr h="1539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,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 HANDS OVER UNIVERSITY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.";"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Reuters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GOVERNMENT HANDS OVER UNIVERSITY AFTER ARMY OCCUPATION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";"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BBC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1990-06-09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 HANDS OVER UNIVERSITY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1990-06-09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 HANDS OVER UNIVERSITY, GOVERNMENT HANDS OVER UNIVERSITY AFTER ARMY OCCUPATION, ARMY HANDS OVER UNIVERSITY)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AFP;Reuters;BBC</a:t>
                      </a:r>
                      <a:endParaRPr lang="en-US" sz="12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38042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E5001F-576E-9622-D305-B77CCA6EC9E7}"/>
              </a:ext>
            </a:extLst>
          </p:cNvPr>
          <p:cNvCxnSpPr/>
          <p:nvPr/>
        </p:nvCxnSpPr>
        <p:spPr>
          <a:xfrm>
            <a:off x="3004457" y="5848597"/>
            <a:ext cx="6394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58E7D-60C3-5E84-BA09-6D1CB8B85BA2}"/>
              </a:ext>
            </a:extLst>
          </p:cNvPr>
          <p:cNvCxnSpPr/>
          <p:nvPr/>
        </p:nvCxnSpPr>
        <p:spPr>
          <a:xfrm flipV="1">
            <a:off x="9393382" y="5123684"/>
            <a:ext cx="0" cy="7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0D27D2-559B-2FCB-A3A5-50ABEA441F9C}"/>
              </a:ext>
            </a:extLst>
          </p:cNvPr>
          <p:cNvCxnSpPr/>
          <p:nvPr/>
        </p:nvCxnSpPr>
        <p:spPr>
          <a:xfrm flipV="1">
            <a:off x="3004457" y="5123684"/>
            <a:ext cx="0" cy="7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EACCA9-7D62-6F21-8497-17DCF3B95A4A}"/>
              </a:ext>
            </a:extLst>
          </p:cNvPr>
          <p:cNvCxnSpPr/>
          <p:nvPr/>
        </p:nvCxnSpPr>
        <p:spPr>
          <a:xfrm flipV="1">
            <a:off x="6096000" y="5123684"/>
            <a:ext cx="0" cy="7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989969-9A7C-BF00-5D05-4BA2632E6BFF}"/>
              </a:ext>
            </a:extLst>
          </p:cNvPr>
          <p:cNvCxnSpPr/>
          <p:nvPr/>
        </p:nvCxnSpPr>
        <p:spPr>
          <a:xfrm flipV="1">
            <a:off x="4449288" y="5123684"/>
            <a:ext cx="0" cy="7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077114-18CA-19D4-FF10-83A0F3FAAEF4}"/>
              </a:ext>
            </a:extLst>
          </p:cNvPr>
          <p:cNvSpPr txBox="1"/>
          <p:nvPr/>
        </p:nvSpPr>
        <p:spPr>
          <a:xfrm>
            <a:off x="4943103" y="5807987"/>
            <a:ext cx="125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Extracted</a:t>
            </a:r>
          </a:p>
        </p:txBody>
      </p:sp>
      <p:pic>
        <p:nvPicPr>
          <p:cNvPr id="38" name="Picture 37" descr="A picture containing chart&#10;&#10;Description automatically generated">
            <a:extLst>
              <a:ext uri="{FF2B5EF4-FFF2-40B4-BE49-F238E27FC236}">
                <a16:creationId xmlns:a16="http://schemas.microsoft.com/office/drawing/2014/main" id="{BE440872-1480-D22D-9C82-CE836593B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707" y="5486569"/>
            <a:ext cx="2111462" cy="5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8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Irrelevant Fields Problem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716CFD-8FB4-18F4-6992-0DF43AA2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026" y="1531380"/>
            <a:ext cx="6177474" cy="27471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61720"/>
              </p:ext>
            </p:extLst>
          </p:nvPr>
        </p:nvGraphicFramePr>
        <p:xfrm>
          <a:off x="1156157" y="4502168"/>
          <a:ext cx="9577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785662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514375337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76323693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493646808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17129142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146520525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517681524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73379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date_start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dyad_new_id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919DAA-9399-FE57-3446-0BBE04E17B8A}"/>
              </a:ext>
            </a:extLst>
          </p:cNvPr>
          <p:cNvCxnSpPr/>
          <p:nvPr/>
        </p:nvCxnSpPr>
        <p:spPr>
          <a:xfrm>
            <a:off x="3152899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846CD-BDA1-BDE8-85C5-E58D31D087CF}"/>
              </a:ext>
            </a:extLst>
          </p:cNvPr>
          <p:cNvCxnSpPr/>
          <p:nvPr/>
        </p:nvCxnSpPr>
        <p:spPr>
          <a:xfrm>
            <a:off x="3170712" y="5700156"/>
            <a:ext cx="102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C1D21F-8552-6EE7-FBAA-0398629F6D26}"/>
              </a:ext>
            </a:extLst>
          </p:cNvPr>
          <p:cNvCxnSpPr/>
          <p:nvPr/>
        </p:nvCxnSpPr>
        <p:spPr>
          <a:xfrm flipV="1">
            <a:off x="4209803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FF256-AC9D-BDE7-4DBE-9BF4B9B0B8CD}"/>
              </a:ext>
            </a:extLst>
          </p:cNvPr>
          <p:cNvCxnSpPr/>
          <p:nvPr/>
        </p:nvCxnSpPr>
        <p:spPr>
          <a:xfrm>
            <a:off x="5246915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E7F596-57BC-F5F5-2DCC-CC681769FB54}"/>
              </a:ext>
            </a:extLst>
          </p:cNvPr>
          <p:cNvCxnSpPr/>
          <p:nvPr/>
        </p:nvCxnSpPr>
        <p:spPr>
          <a:xfrm>
            <a:off x="5266706" y="5694218"/>
            <a:ext cx="829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049CC-FBA8-1474-35A8-D570721453C0}"/>
              </a:ext>
            </a:extLst>
          </p:cNvPr>
          <p:cNvCxnSpPr/>
          <p:nvPr/>
        </p:nvCxnSpPr>
        <p:spPr>
          <a:xfrm flipV="1">
            <a:off x="6096000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32D8B-3070-DA35-657A-6500A2284084}"/>
              </a:ext>
            </a:extLst>
          </p:cNvPr>
          <p:cNvCxnSpPr/>
          <p:nvPr/>
        </p:nvCxnSpPr>
        <p:spPr>
          <a:xfrm>
            <a:off x="7255823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DED85E-A2F1-4A07-5279-56985D9CAB63}"/>
              </a:ext>
            </a:extLst>
          </p:cNvPr>
          <p:cNvCxnSpPr/>
          <p:nvPr/>
        </p:nvCxnSpPr>
        <p:spPr>
          <a:xfrm>
            <a:off x="7273636" y="5694218"/>
            <a:ext cx="1140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78F0BE-1955-B9C2-7DD0-30E7A9C3C05C}"/>
              </a:ext>
            </a:extLst>
          </p:cNvPr>
          <p:cNvCxnSpPr/>
          <p:nvPr/>
        </p:nvCxnSpPr>
        <p:spPr>
          <a:xfrm flipV="1">
            <a:off x="8407730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4CC5DA-6AFF-049F-A8AB-59C6589B3517}"/>
              </a:ext>
            </a:extLst>
          </p:cNvPr>
          <p:cNvCxnSpPr/>
          <p:nvPr/>
        </p:nvCxnSpPr>
        <p:spPr>
          <a:xfrm>
            <a:off x="9405257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B12D5C-99A2-B2E5-477C-4CCF356BF363}"/>
              </a:ext>
            </a:extLst>
          </p:cNvPr>
          <p:cNvCxnSpPr/>
          <p:nvPr/>
        </p:nvCxnSpPr>
        <p:spPr>
          <a:xfrm>
            <a:off x="9411195" y="5694218"/>
            <a:ext cx="908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636E93-251D-9692-F8E3-6BEB0D31C651}"/>
              </a:ext>
            </a:extLst>
          </p:cNvPr>
          <p:cNvCxnSpPr/>
          <p:nvPr/>
        </p:nvCxnSpPr>
        <p:spPr>
          <a:xfrm flipV="1">
            <a:off x="10337470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E88314-EE27-0BC3-3255-3121F8A2FF08}"/>
              </a:ext>
            </a:extLst>
          </p:cNvPr>
          <p:cNvSpPr txBox="1"/>
          <p:nvPr/>
        </p:nvSpPr>
        <p:spPr>
          <a:xfrm>
            <a:off x="3269674" y="5425417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D3F64-1D53-80F1-4277-629CD3BB643A}"/>
              </a:ext>
            </a:extLst>
          </p:cNvPr>
          <p:cNvSpPr txBox="1"/>
          <p:nvPr/>
        </p:nvSpPr>
        <p:spPr>
          <a:xfrm>
            <a:off x="5233558" y="5425417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09BE22-2ECA-4119-A8D4-277BA1ABD04C}"/>
              </a:ext>
            </a:extLst>
          </p:cNvPr>
          <p:cNvSpPr txBox="1"/>
          <p:nvPr/>
        </p:nvSpPr>
        <p:spPr>
          <a:xfrm>
            <a:off x="7363696" y="5394121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C0B8A-4097-7A81-BE4F-81514B63D51E}"/>
              </a:ext>
            </a:extLst>
          </p:cNvPr>
          <p:cNvSpPr txBox="1"/>
          <p:nvPr/>
        </p:nvSpPr>
        <p:spPr>
          <a:xfrm>
            <a:off x="9442865" y="5382225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76BDAE-DFFD-BF61-8E40-FF6A5D545576}"/>
              </a:ext>
            </a:extLst>
          </p:cNvPr>
          <p:cNvCxnSpPr/>
          <p:nvPr/>
        </p:nvCxnSpPr>
        <p:spPr>
          <a:xfrm>
            <a:off x="1508166" y="5243848"/>
            <a:ext cx="0" cy="44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8CB104-D2EC-DF71-2E80-12F160AB00C6}"/>
              </a:ext>
            </a:extLst>
          </p:cNvPr>
          <p:cNvCxnSpPr/>
          <p:nvPr/>
        </p:nvCxnSpPr>
        <p:spPr>
          <a:xfrm>
            <a:off x="1502229" y="5690002"/>
            <a:ext cx="6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B623D1-FCEF-0E30-70CE-B39FED553B68}"/>
              </a:ext>
            </a:extLst>
          </p:cNvPr>
          <p:cNvCxnSpPr/>
          <p:nvPr/>
        </p:nvCxnSpPr>
        <p:spPr>
          <a:xfrm flipV="1">
            <a:off x="2196935" y="5243848"/>
            <a:ext cx="0" cy="44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2D43F8-1470-077A-6A6C-C60A9D3456C7}"/>
              </a:ext>
            </a:extLst>
          </p:cNvPr>
          <p:cNvSpPr txBox="1"/>
          <p:nvPr/>
        </p:nvSpPr>
        <p:spPr>
          <a:xfrm>
            <a:off x="1549730" y="5236248"/>
            <a:ext cx="9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Dates</a:t>
            </a:r>
          </a:p>
        </p:txBody>
      </p:sp>
    </p:spTree>
    <p:extLst>
      <p:ext uri="{BB962C8B-B14F-4D97-AF65-F5344CB8AC3E}">
        <p14:creationId xmlns:p14="http://schemas.microsoft.com/office/powerpoint/2010/main" val="184014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Irrelevant Fields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3" y="1434227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44"/>
              </p:ext>
            </p:extLst>
          </p:nvPr>
        </p:nvGraphicFramePr>
        <p:xfrm>
          <a:off x="1351869" y="1631720"/>
          <a:ext cx="9577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785662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514375337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76323693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493646808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17129142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146520525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517681524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73379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date_start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dyad_new_id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919DAA-9399-FE57-3446-0BBE04E17B8A}"/>
              </a:ext>
            </a:extLst>
          </p:cNvPr>
          <p:cNvCxnSpPr>
            <a:cxnSpLocks/>
          </p:cNvCxnSpPr>
          <p:nvPr/>
        </p:nvCxnSpPr>
        <p:spPr>
          <a:xfrm>
            <a:off x="3194463" y="2373400"/>
            <a:ext cx="0" cy="82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846CD-BDA1-BDE8-85C5-E58D31D087CF}"/>
              </a:ext>
            </a:extLst>
          </p:cNvPr>
          <p:cNvCxnSpPr/>
          <p:nvPr/>
        </p:nvCxnSpPr>
        <p:spPr>
          <a:xfrm>
            <a:off x="3188525" y="3202469"/>
            <a:ext cx="102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C1D21F-8552-6EE7-FBAA-0398629F6D26}"/>
              </a:ext>
            </a:extLst>
          </p:cNvPr>
          <p:cNvCxnSpPr>
            <a:cxnSpLocks/>
          </p:cNvCxnSpPr>
          <p:nvPr/>
        </p:nvCxnSpPr>
        <p:spPr>
          <a:xfrm flipV="1">
            <a:off x="4209803" y="2373400"/>
            <a:ext cx="0" cy="82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FF256-AC9D-BDE7-4DBE-9BF4B9B0B8CD}"/>
              </a:ext>
            </a:extLst>
          </p:cNvPr>
          <p:cNvCxnSpPr>
            <a:cxnSpLocks/>
          </p:cNvCxnSpPr>
          <p:nvPr/>
        </p:nvCxnSpPr>
        <p:spPr>
          <a:xfrm>
            <a:off x="5276603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E7F596-57BC-F5F5-2DCC-CC681769FB54}"/>
              </a:ext>
            </a:extLst>
          </p:cNvPr>
          <p:cNvCxnSpPr>
            <a:cxnSpLocks/>
          </p:cNvCxnSpPr>
          <p:nvPr/>
        </p:nvCxnSpPr>
        <p:spPr>
          <a:xfrm>
            <a:off x="5276603" y="3313215"/>
            <a:ext cx="1235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049CC-FBA8-1474-35A8-D570721453C0}"/>
              </a:ext>
            </a:extLst>
          </p:cNvPr>
          <p:cNvCxnSpPr>
            <a:cxnSpLocks/>
          </p:cNvCxnSpPr>
          <p:nvPr/>
        </p:nvCxnSpPr>
        <p:spPr>
          <a:xfrm flipV="1">
            <a:off x="6511636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32D8B-3070-DA35-657A-6500A2284084}"/>
              </a:ext>
            </a:extLst>
          </p:cNvPr>
          <p:cNvCxnSpPr>
            <a:cxnSpLocks/>
          </p:cNvCxnSpPr>
          <p:nvPr/>
        </p:nvCxnSpPr>
        <p:spPr>
          <a:xfrm>
            <a:off x="7522032" y="2373400"/>
            <a:ext cx="5937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DED85E-A2F1-4A07-5279-56985D9CAB63}"/>
              </a:ext>
            </a:extLst>
          </p:cNvPr>
          <p:cNvCxnSpPr/>
          <p:nvPr/>
        </p:nvCxnSpPr>
        <p:spPr>
          <a:xfrm>
            <a:off x="7522032" y="3313215"/>
            <a:ext cx="1140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78F0BE-1955-B9C2-7DD0-30E7A9C3C05C}"/>
              </a:ext>
            </a:extLst>
          </p:cNvPr>
          <p:cNvCxnSpPr>
            <a:cxnSpLocks/>
          </p:cNvCxnSpPr>
          <p:nvPr/>
        </p:nvCxnSpPr>
        <p:spPr>
          <a:xfrm flipV="1">
            <a:off x="8662064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4CC5DA-6AFF-049F-A8AB-59C6589B3517}"/>
              </a:ext>
            </a:extLst>
          </p:cNvPr>
          <p:cNvCxnSpPr>
            <a:cxnSpLocks/>
          </p:cNvCxnSpPr>
          <p:nvPr/>
        </p:nvCxnSpPr>
        <p:spPr>
          <a:xfrm>
            <a:off x="9429008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B12D5C-99A2-B2E5-477C-4CCF356BF363}"/>
              </a:ext>
            </a:extLst>
          </p:cNvPr>
          <p:cNvCxnSpPr/>
          <p:nvPr/>
        </p:nvCxnSpPr>
        <p:spPr>
          <a:xfrm>
            <a:off x="9429008" y="3313215"/>
            <a:ext cx="908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636E93-251D-9692-F8E3-6BEB0D31C651}"/>
              </a:ext>
            </a:extLst>
          </p:cNvPr>
          <p:cNvCxnSpPr>
            <a:cxnSpLocks/>
          </p:cNvCxnSpPr>
          <p:nvPr/>
        </p:nvCxnSpPr>
        <p:spPr>
          <a:xfrm flipV="1">
            <a:off x="10337470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E88314-EE27-0BC3-3255-3121F8A2FF08}"/>
              </a:ext>
            </a:extLst>
          </p:cNvPr>
          <p:cNvSpPr txBox="1"/>
          <p:nvPr/>
        </p:nvSpPr>
        <p:spPr>
          <a:xfrm>
            <a:off x="3285507" y="2894692"/>
            <a:ext cx="100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D3F64-1D53-80F1-4277-629CD3BB643A}"/>
              </a:ext>
            </a:extLst>
          </p:cNvPr>
          <p:cNvSpPr txBox="1"/>
          <p:nvPr/>
        </p:nvSpPr>
        <p:spPr>
          <a:xfrm>
            <a:off x="5429185" y="2988869"/>
            <a:ext cx="100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09BE22-2ECA-4119-A8D4-277BA1ABD04C}"/>
              </a:ext>
            </a:extLst>
          </p:cNvPr>
          <p:cNvSpPr txBox="1"/>
          <p:nvPr/>
        </p:nvSpPr>
        <p:spPr>
          <a:xfrm>
            <a:off x="7589327" y="2958091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C0B8A-4097-7A81-BE4F-81514B63D51E}"/>
              </a:ext>
            </a:extLst>
          </p:cNvPr>
          <p:cNvSpPr txBox="1"/>
          <p:nvPr/>
        </p:nvSpPr>
        <p:spPr>
          <a:xfrm>
            <a:off x="9405257" y="2988869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2D43F8-1470-077A-6A6C-C60A9D3456C7}"/>
              </a:ext>
            </a:extLst>
          </p:cNvPr>
          <p:cNvSpPr txBox="1"/>
          <p:nvPr/>
        </p:nvSpPr>
        <p:spPr>
          <a:xfrm>
            <a:off x="1407233" y="2499747"/>
            <a:ext cx="1227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101069-EE31-C523-0DCD-69EEE3C27010}"/>
              </a:ext>
            </a:extLst>
          </p:cNvPr>
          <p:cNvCxnSpPr/>
          <p:nvPr/>
        </p:nvCxnSpPr>
        <p:spPr>
          <a:xfrm>
            <a:off x="3645725" y="3202469"/>
            <a:ext cx="0" cy="11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AD232B-B439-1167-2CA2-56D4059485D7}"/>
              </a:ext>
            </a:extLst>
          </p:cNvPr>
          <p:cNvCxnSpPr>
            <a:cxnSpLocks/>
          </p:cNvCxnSpPr>
          <p:nvPr/>
        </p:nvCxnSpPr>
        <p:spPr>
          <a:xfrm>
            <a:off x="5892140" y="3313215"/>
            <a:ext cx="0" cy="100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B5DDA0-A7EE-1263-F8F0-5116FD6F3DA9}"/>
              </a:ext>
            </a:extLst>
          </p:cNvPr>
          <p:cNvCxnSpPr>
            <a:cxnSpLocks/>
          </p:cNvCxnSpPr>
          <p:nvPr/>
        </p:nvCxnSpPr>
        <p:spPr>
          <a:xfrm>
            <a:off x="8092048" y="3296646"/>
            <a:ext cx="0" cy="10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A6B35C-D1A2-72A0-F313-FF8308F6F1E9}"/>
              </a:ext>
            </a:extLst>
          </p:cNvPr>
          <p:cNvCxnSpPr>
            <a:cxnSpLocks/>
          </p:cNvCxnSpPr>
          <p:nvPr/>
        </p:nvCxnSpPr>
        <p:spPr>
          <a:xfrm>
            <a:off x="9883239" y="3313215"/>
            <a:ext cx="0" cy="10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B455D7B-DD70-425C-2486-FCE45028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389" y="4322618"/>
            <a:ext cx="8289113" cy="600848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78C709-BBB1-02A6-DB96-935DA378F43C}"/>
              </a:ext>
            </a:extLst>
          </p:cNvPr>
          <p:cNvCxnSpPr>
            <a:cxnSpLocks/>
          </p:cNvCxnSpPr>
          <p:nvPr/>
        </p:nvCxnSpPr>
        <p:spPr>
          <a:xfrm>
            <a:off x="5361709" y="4923466"/>
            <a:ext cx="629392" cy="55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902E4D-29A2-95F8-7594-AAD3C1F21E7E}"/>
              </a:ext>
            </a:extLst>
          </p:cNvPr>
          <p:cNvCxnSpPr>
            <a:cxnSpLocks/>
          </p:cNvCxnSpPr>
          <p:nvPr/>
        </p:nvCxnSpPr>
        <p:spPr>
          <a:xfrm flipH="1">
            <a:off x="6762998" y="4923466"/>
            <a:ext cx="629392" cy="55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92977A2-8A90-B342-2128-99B09156CACD}"/>
              </a:ext>
            </a:extLst>
          </p:cNvPr>
          <p:cNvSpPr/>
          <p:nvPr/>
        </p:nvSpPr>
        <p:spPr>
          <a:xfrm>
            <a:off x="4447819" y="5479609"/>
            <a:ext cx="4262732" cy="5947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Percentage Change == 0 {</a:t>
            </a:r>
          </a:p>
          <a:p>
            <a:pPr algn="ctr"/>
            <a:r>
              <a:rPr lang="en-US" sz="1200" dirty="0"/>
              <a:t>//Drop }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47AF6E-971A-14D7-2134-C6A75E79C77F}"/>
              </a:ext>
            </a:extLst>
          </p:cNvPr>
          <p:cNvCxnSpPr/>
          <p:nvPr/>
        </p:nvCxnSpPr>
        <p:spPr>
          <a:xfrm>
            <a:off x="1620982" y="2807524"/>
            <a:ext cx="124691" cy="5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EF799B-8298-089F-C926-2F9E34550DEA}"/>
              </a:ext>
            </a:extLst>
          </p:cNvPr>
          <p:cNvCxnSpPr/>
          <p:nvPr/>
        </p:nvCxnSpPr>
        <p:spPr>
          <a:xfrm flipH="1">
            <a:off x="1971304" y="2807524"/>
            <a:ext cx="249382" cy="54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DA500D8-3D55-926A-4874-BD92C1D877DB}"/>
              </a:ext>
            </a:extLst>
          </p:cNvPr>
          <p:cNvSpPr/>
          <p:nvPr/>
        </p:nvSpPr>
        <p:spPr>
          <a:xfrm>
            <a:off x="1321629" y="3354779"/>
            <a:ext cx="1065812" cy="267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51378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Mismatch Problem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43768"/>
              </p:ext>
            </p:extLst>
          </p:nvPr>
        </p:nvGraphicFramePr>
        <p:xfrm>
          <a:off x="3295403" y="2626661"/>
          <a:ext cx="5513237" cy="292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688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3938549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</a:tblGrid>
              <a:tr h="356494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number_of_sources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18 Jan 1989 "KABUL REPORTS HUNDREDS OF REBEL CASUALTIES IN KUNDUZ PROVINCE.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Reuters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24 Jan 1989 "AFGHANS KILL NEARLY 400 REBELS, TASS SAYS." /The Washington Post 27 Jan 1989 "Rebels Send Food Convoy To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Kabul;U.S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Orders Embassy Evacuated, Closed" /The Toronto Star 28 Jan 1989 "'Atrocity' blamed on rebels' refusal to spare Kabul" / The Toronto Star 30 Jan 1989 "Battle rages for key road as diplomats depart Kabul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2286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ED36E6-3237-E8F4-4B0B-FF90B61D3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406" y="1335789"/>
            <a:ext cx="2995847" cy="108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D7167-96E1-3753-8C6A-BA80FEC795FC}"/>
              </a:ext>
            </a:extLst>
          </p:cNvPr>
          <p:cNvSpPr txBox="1"/>
          <p:nvPr/>
        </p:nvSpPr>
        <p:spPr>
          <a:xfrm>
            <a:off x="6769397" y="1390513"/>
            <a:ext cx="215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number_of_sources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cannot be -1, as we have source information available in </a:t>
            </a:r>
            <a:r>
              <a:rPr lang="en-US" sz="12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source_article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8A72C1-DC00-E755-E795-72B4435BF237}"/>
              </a:ext>
            </a:extLst>
          </p:cNvPr>
          <p:cNvCxnSpPr/>
          <p:nvPr/>
        </p:nvCxnSpPr>
        <p:spPr>
          <a:xfrm>
            <a:off x="4031673" y="5553000"/>
            <a:ext cx="0" cy="44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0DFB4E-44AA-837B-99CB-8C69ADF02FA3}"/>
              </a:ext>
            </a:extLst>
          </p:cNvPr>
          <p:cNvCxnSpPr>
            <a:cxnSpLocks/>
          </p:cNvCxnSpPr>
          <p:nvPr/>
        </p:nvCxnSpPr>
        <p:spPr>
          <a:xfrm>
            <a:off x="4037610" y="6008914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75F04B-EBD2-3902-AE3E-B7ED29D88A24}"/>
              </a:ext>
            </a:extLst>
          </p:cNvPr>
          <p:cNvCxnSpPr>
            <a:cxnSpLocks/>
          </p:cNvCxnSpPr>
          <p:nvPr/>
        </p:nvCxnSpPr>
        <p:spPr>
          <a:xfrm flipV="1">
            <a:off x="6531429" y="5553000"/>
            <a:ext cx="0" cy="4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78978A-E545-A102-7831-72AD210D7925}"/>
              </a:ext>
            </a:extLst>
          </p:cNvPr>
          <p:cNvSpPr txBox="1"/>
          <p:nvPr/>
        </p:nvSpPr>
        <p:spPr>
          <a:xfrm>
            <a:off x="4812461" y="5728862"/>
            <a:ext cx="979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3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Mismatch Values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46205"/>
              </p:ext>
            </p:extLst>
          </p:nvPr>
        </p:nvGraphicFramePr>
        <p:xfrm>
          <a:off x="1448790" y="1569256"/>
          <a:ext cx="5567419" cy="200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870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3938549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</a:tblGrid>
              <a:tr h="356494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number_of_sources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Old value = -1</a:t>
                      </a:r>
                    </a:p>
                    <a:p>
                      <a:r>
                        <a:rPr lang="en-US" sz="1000" dirty="0">
                          <a:solidFill>
                            <a:schemeClr val="accent4"/>
                          </a:solidFill>
                        </a:rPr>
                        <a:t>New Value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18 Jan 1989 "KABUL REPORTS HUNDREDS OF REBEL CASUALTIES IN KUNDUZ PROVINCE.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Old value = -1</a:t>
                      </a:r>
                    </a:p>
                    <a:p>
                      <a:r>
                        <a:rPr lang="en-US" sz="1000" dirty="0">
                          <a:solidFill>
                            <a:schemeClr val="accent4"/>
                          </a:solidFill>
                        </a:rPr>
                        <a:t>New Value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Reuters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24 Jan 1989 "AFGHANS KILL NEARLY 400 REBELS, TASS SAYS." /The Washington Post 27 Jan 1989 "Rebels Send Food Convoy To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Kabul;U.S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Orders Embassy Evacuated, Closed" /The Toronto Star 28 Jan 1989 "'Atrocity' blamed on rebels' refusal to spare Kabul" / The Toronto Star 30 Jan 1989 "Battle rages for key road as diplomats depart Kabul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22863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81F22619-A1B2-3C9D-8607-D4B72696F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97" y="4113099"/>
            <a:ext cx="4570057" cy="11239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703DB-B3AB-FF3D-2D30-CB0CA5AC03A9}"/>
              </a:ext>
            </a:extLst>
          </p:cNvPr>
          <p:cNvCxnSpPr>
            <a:cxnSpLocks/>
          </p:cNvCxnSpPr>
          <p:nvPr/>
        </p:nvCxnSpPr>
        <p:spPr>
          <a:xfrm>
            <a:off x="4322618" y="3581995"/>
            <a:ext cx="1995779" cy="110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6E089-BF15-AFE7-0BDD-0C95522FF879}"/>
              </a:ext>
            </a:extLst>
          </p:cNvPr>
          <p:cNvCxnSpPr/>
          <p:nvPr/>
        </p:nvCxnSpPr>
        <p:spPr>
          <a:xfrm flipH="1" flipV="1">
            <a:off x="2286000" y="3571670"/>
            <a:ext cx="4037610" cy="15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4F5E12-B545-70C6-D83F-9A0901AB7A68}"/>
              </a:ext>
            </a:extLst>
          </p:cNvPr>
          <p:cNvSpPr txBox="1"/>
          <p:nvPr/>
        </p:nvSpPr>
        <p:spPr>
          <a:xfrm rot="1667263">
            <a:off x="4670611" y="3961236"/>
            <a:ext cx="204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If Exists ( Reuters, 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C4708-EB4C-6A58-F725-D35C39B3A96C}"/>
              </a:ext>
            </a:extLst>
          </p:cNvPr>
          <p:cNvSpPr txBox="1"/>
          <p:nvPr/>
        </p:nvSpPr>
        <p:spPr>
          <a:xfrm rot="1279781">
            <a:off x="3248884" y="3974598"/>
            <a:ext cx="17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the count</a:t>
            </a:r>
          </a:p>
        </p:txBody>
      </p:sp>
    </p:spTree>
    <p:extLst>
      <p:ext uri="{BB962C8B-B14F-4D97-AF65-F5344CB8AC3E}">
        <p14:creationId xmlns:p14="http://schemas.microsoft.com/office/powerpoint/2010/main" val="289351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06553dc7_1_76"/>
          <p:cNvSpPr txBox="1">
            <a:spLocks noGrp="1"/>
          </p:cNvSpPr>
          <p:nvPr>
            <p:ph type="title"/>
          </p:nvPr>
        </p:nvSpPr>
        <p:spPr>
          <a:xfrm>
            <a:off x="3997038" y="965681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Curation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g10306553dc7_1_76"/>
          <p:cNvSpPr txBox="1">
            <a:spLocks noGrp="1"/>
          </p:cNvSpPr>
          <p:nvPr>
            <p:ph type="body" idx="1"/>
          </p:nvPr>
        </p:nvSpPr>
        <p:spPr>
          <a:xfrm>
            <a:off x="1130275" y="1661050"/>
            <a:ext cx="96912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the active and on-going management of data through its lifecycle and interest and usefulness to scholarship, science, and education; curation activities enable data discovery and retrieval, maintain quality, add value, and provide for re-use over time </a:t>
            </a:r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Data Curation:-</a:t>
            </a:r>
          </a:p>
          <a:p>
            <a:pPr marL="514350" indent="-28575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Adding the value to data</a:t>
            </a:r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Matching Problem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66110"/>
              </p:ext>
            </p:extLst>
          </p:nvPr>
        </p:nvGraphicFramePr>
        <p:xfrm>
          <a:off x="1965220" y="2713421"/>
          <a:ext cx="4096871" cy="261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3184780851"/>
                    </a:ext>
                  </a:extLst>
                </a:gridCol>
              </a:tblGrid>
              <a:tr h="13892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source_date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29231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244657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2017-08-01;2017-08-01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3B5104-32E9-5472-CEFD-A6D454A5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558" y="1306440"/>
            <a:ext cx="4374372" cy="1197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D7C66A2-ED74-B669-7042-B876818629BA}"/>
              </a:ext>
            </a:extLst>
          </p:cNvPr>
          <p:cNvGrpSpPr/>
          <p:nvPr/>
        </p:nvGrpSpPr>
        <p:grpSpPr>
          <a:xfrm>
            <a:off x="3790389" y="1610154"/>
            <a:ext cx="58320" cy="65880"/>
            <a:chOff x="3790389" y="1610154"/>
            <a:chExt cx="5832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F4962D-8A69-7CA1-C7B2-2CB17C84E442}"/>
                    </a:ext>
                  </a:extLst>
                </p14:cNvPr>
                <p14:cNvContentPartPr/>
                <p14:nvPr/>
              </p14:nvContentPartPr>
              <p14:xfrm>
                <a:off x="3790389" y="1610514"/>
                <a:ext cx="58320" cy="6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F4962D-8A69-7CA1-C7B2-2CB17C84E4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86069" y="1606194"/>
                  <a:ext cx="6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780F5F-9434-F379-321F-921A0CF0C043}"/>
                    </a:ext>
                  </a:extLst>
                </p14:cNvPr>
                <p14:cNvContentPartPr/>
                <p14:nvPr/>
              </p14:nvContentPartPr>
              <p14:xfrm>
                <a:off x="3797229" y="1610154"/>
                <a:ext cx="4644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780F5F-9434-F379-321F-921A0CF0C0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2909" y="1605834"/>
                  <a:ext cx="550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022E6-1F9F-1A9A-7F89-64C8F2D859CE}"/>
              </a:ext>
            </a:extLst>
          </p:cNvPr>
          <p:cNvGrpSpPr/>
          <p:nvPr/>
        </p:nvGrpSpPr>
        <p:grpSpPr>
          <a:xfrm>
            <a:off x="3802269" y="1918674"/>
            <a:ext cx="48600" cy="92880"/>
            <a:chOff x="3802269" y="1918674"/>
            <a:chExt cx="4860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3A99AB-35D0-84FA-B26B-637B16EC6C85}"/>
                    </a:ext>
                  </a:extLst>
                </p14:cNvPr>
                <p14:cNvContentPartPr/>
                <p14:nvPr/>
              </p14:nvContentPartPr>
              <p14:xfrm>
                <a:off x="3802269" y="1929114"/>
                <a:ext cx="48600" cy="82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3A99AB-35D0-84FA-B26B-637B16EC6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7949" y="1924794"/>
                  <a:ext cx="57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436E91-B2F0-EEBB-AC26-088303967404}"/>
                    </a:ext>
                  </a:extLst>
                </p14:cNvPr>
                <p14:cNvContentPartPr/>
                <p14:nvPr/>
              </p14:nvContentPartPr>
              <p14:xfrm>
                <a:off x="3816309" y="1918674"/>
                <a:ext cx="24840" cy="9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436E91-B2F0-EEBB-AC26-088303967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1989" y="1914354"/>
                  <a:ext cx="33480" cy="100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2608A1-F130-41A0-7AE8-A89E27E310C3}"/>
              </a:ext>
            </a:extLst>
          </p:cNvPr>
          <p:cNvSpPr txBox="1"/>
          <p:nvPr/>
        </p:nvSpPr>
        <p:spPr>
          <a:xfrm>
            <a:off x="2701048" y="5344827"/>
            <a:ext cx="1440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source_article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19689-CAC5-A987-A0E2-3073CB0B8946}"/>
              </a:ext>
            </a:extLst>
          </p:cNvPr>
          <p:cNvSpPr txBox="1"/>
          <p:nvPr/>
        </p:nvSpPr>
        <p:spPr>
          <a:xfrm>
            <a:off x="4471926" y="5328986"/>
            <a:ext cx="1440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source_date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99568-9B27-9AE0-599F-D9C20040A8ED}"/>
              </a:ext>
            </a:extLst>
          </p:cNvPr>
          <p:cNvSpPr txBox="1"/>
          <p:nvPr/>
        </p:nvSpPr>
        <p:spPr>
          <a:xfrm>
            <a:off x="6305419" y="2735420"/>
            <a:ext cx="172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source_article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CC94C3-9795-6034-2335-EF10D1A52213}"/>
              </a:ext>
            </a:extLst>
          </p:cNvPr>
          <p:cNvSpPr txBox="1"/>
          <p:nvPr/>
        </p:nvSpPr>
        <p:spPr>
          <a:xfrm>
            <a:off x="8441829" y="2747258"/>
            <a:ext cx="172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source_date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115672-BBE8-C2D8-07A9-EAF5CC4A15CF}"/>
              </a:ext>
            </a:extLst>
          </p:cNvPr>
          <p:cNvSpPr txBox="1"/>
          <p:nvPr/>
        </p:nvSpPr>
        <p:spPr>
          <a:xfrm>
            <a:off x="7204379" y="3882332"/>
            <a:ext cx="21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source_article should be matched to which source date ?</a:t>
            </a:r>
          </a:p>
        </p:txBody>
      </p:sp>
      <p:graphicFrame>
        <p:nvGraphicFramePr>
          <p:cNvPr id="56" name="Table 27">
            <a:extLst>
              <a:ext uri="{FF2B5EF4-FFF2-40B4-BE49-F238E27FC236}">
                <a16:creationId xmlns:a16="http://schemas.microsoft.com/office/drawing/2014/main" id="{B9292EF2-2DC0-1BDB-1859-35C034527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66236"/>
              </p:ext>
            </p:extLst>
          </p:nvPr>
        </p:nvGraphicFramePr>
        <p:xfrm>
          <a:off x="6180380" y="3000816"/>
          <a:ext cx="18525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0">
                  <a:extLst>
                    <a:ext uri="{9D8B030D-6E8A-4147-A177-3AD203B41FA5}">
                      <a16:colId xmlns:a16="http://schemas.microsoft.com/office/drawing/2014/main" val="892113457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Agence France Presse; Agence France Presse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Pajhwok News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78105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082C3A8-5C06-7DD8-1A1E-F25A903F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7031"/>
              </p:ext>
            </p:extLst>
          </p:nvPr>
        </p:nvGraphicFramePr>
        <p:xfrm>
          <a:off x="8430491" y="3015351"/>
          <a:ext cx="210120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04">
                  <a:extLst>
                    <a:ext uri="{9D8B030D-6E8A-4147-A177-3AD203B41FA5}">
                      <a16:colId xmlns:a16="http://schemas.microsoft.com/office/drawing/2014/main" val="892113457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2017-08-01; 2017-08-01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781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B013D5D-E460-4DF0-9156-F76CC9E81695}"/>
              </a:ext>
            </a:extLst>
          </p:cNvPr>
          <p:cNvSpPr txBox="1"/>
          <p:nvPr/>
        </p:nvSpPr>
        <p:spPr>
          <a:xfrm>
            <a:off x="5474525" y="27075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7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Matching Problem Handling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57170"/>
              </p:ext>
            </p:extLst>
          </p:nvPr>
        </p:nvGraphicFramePr>
        <p:xfrm>
          <a:off x="961915" y="1489472"/>
          <a:ext cx="4096871" cy="261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3184780851"/>
                    </a:ext>
                  </a:extLst>
                </a:gridCol>
              </a:tblGrid>
              <a:tr h="13892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source_date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29231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244657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2017-08-01;2017-08-01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B013D5D-E460-4DF0-9156-F76CC9E81695}"/>
              </a:ext>
            </a:extLst>
          </p:cNvPr>
          <p:cNvSpPr txBox="1"/>
          <p:nvPr/>
        </p:nvSpPr>
        <p:spPr>
          <a:xfrm>
            <a:off x="5474525" y="27075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FD5D6-C186-1288-0B9C-3F842F9B8346}"/>
              </a:ext>
            </a:extLst>
          </p:cNvPr>
          <p:cNvSpPr txBox="1"/>
          <p:nvPr/>
        </p:nvSpPr>
        <p:spPr>
          <a:xfrm>
            <a:off x="2167247" y="1236624"/>
            <a:ext cx="17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Original_Dataframe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9389210-F4C8-04F1-CC45-6C25BDA4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91959"/>
              </p:ext>
            </p:extLst>
          </p:nvPr>
        </p:nvGraphicFramePr>
        <p:xfrm>
          <a:off x="6259784" y="1512339"/>
          <a:ext cx="3929246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46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1659200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659200">
                  <a:extLst>
                    <a:ext uri="{9D8B030D-6E8A-4147-A177-3AD203B41FA5}">
                      <a16:colId xmlns:a16="http://schemas.microsoft.com/office/drawing/2014/main" val="3184780851"/>
                    </a:ext>
                  </a:extLst>
                </a:gridCol>
              </a:tblGrid>
              <a:tr h="21035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source_date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850173">
                <a:tc>
                  <a:txBody>
                    <a:bodyPr/>
                    <a:lstStyle/>
                    <a:p>
                      <a:r>
                        <a:rPr lang="en-US" sz="1000" dirty="0"/>
                        <a:t>244657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Herat"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  <a:tr h="85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244657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“Agence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Herat”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186059"/>
                  </a:ext>
                </a:extLst>
              </a:tr>
              <a:tr h="68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244657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51164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A9C39-C3A3-10DA-686C-CF16D8AF993C}"/>
              </a:ext>
            </a:extLst>
          </p:cNvPr>
          <p:cNvCxnSpPr>
            <a:cxnSpLocks/>
          </p:cNvCxnSpPr>
          <p:nvPr/>
        </p:nvCxnSpPr>
        <p:spPr>
          <a:xfrm>
            <a:off x="1258784" y="4369219"/>
            <a:ext cx="4026" cy="81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23B9DF-F13E-FA03-54BD-0539D512D36A}"/>
              </a:ext>
            </a:extLst>
          </p:cNvPr>
          <p:cNvCxnSpPr/>
          <p:nvPr/>
        </p:nvCxnSpPr>
        <p:spPr>
          <a:xfrm>
            <a:off x="1262810" y="5183579"/>
            <a:ext cx="5450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A60879-2D9F-E700-E626-2F0E87C10C74}"/>
              </a:ext>
            </a:extLst>
          </p:cNvPr>
          <p:cNvCxnSpPr>
            <a:cxnSpLocks/>
          </p:cNvCxnSpPr>
          <p:nvPr/>
        </p:nvCxnSpPr>
        <p:spPr>
          <a:xfrm flipV="1">
            <a:off x="6713584" y="4580026"/>
            <a:ext cx="0" cy="60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166912-5386-52CF-46CA-5F4ED7DBA7DA}"/>
              </a:ext>
            </a:extLst>
          </p:cNvPr>
          <p:cNvSpPr/>
          <p:nvPr/>
        </p:nvSpPr>
        <p:spPr>
          <a:xfrm>
            <a:off x="6654207" y="4490455"/>
            <a:ext cx="118753" cy="82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CCF5B6-DD8A-64E3-64AC-DC60527D1424}"/>
              </a:ext>
            </a:extLst>
          </p:cNvPr>
          <p:cNvCxnSpPr>
            <a:endCxn id="31" idx="1"/>
          </p:cNvCxnSpPr>
          <p:nvPr/>
        </p:nvCxnSpPr>
        <p:spPr>
          <a:xfrm>
            <a:off x="6553267" y="4308500"/>
            <a:ext cx="118331" cy="19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828C1-5BBD-95D7-ADD9-3DA19724B818}"/>
              </a:ext>
            </a:extLst>
          </p:cNvPr>
          <p:cNvCxnSpPr>
            <a:cxnSpLocks/>
          </p:cNvCxnSpPr>
          <p:nvPr/>
        </p:nvCxnSpPr>
        <p:spPr>
          <a:xfrm>
            <a:off x="6681243" y="4283070"/>
            <a:ext cx="17391" cy="19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2809AA-9C04-26B7-058E-FC81EED2BF20}"/>
              </a:ext>
            </a:extLst>
          </p:cNvPr>
          <p:cNvCxnSpPr>
            <a:cxnSpLocks/>
          </p:cNvCxnSpPr>
          <p:nvPr/>
        </p:nvCxnSpPr>
        <p:spPr>
          <a:xfrm flipV="1">
            <a:off x="6743061" y="4308389"/>
            <a:ext cx="58954" cy="1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364F9F6-1F89-E391-8D56-65D377C5BE17}"/>
              </a:ext>
            </a:extLst>
          </p:cNvPr>
          <p:cNvSpPr/>
          <p:nvPr/>
        </p:nvSpPr>
        <p:spPr>
          <a:xfrm>
            <a:off x="1193470" y="4278085"/>
            <a:ext cx="118753" cy="82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8A636F-4031-2A81-2435-873BD913572C}"/>
              </a:ext>
            </a:extLst>
          </p:cNvPr>
          <p:cNvCxnSpPr/>
          <p:nvPr/>
        </p:nvCxnSpPr>
        <p:spPr>
          <a:xfrm>
            <a:off x="1130270" y="4278085"/>
            <a:ext cx="265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401AA4-15F8-FACA-8826-9258D5DF48FB}"/>
              </a:ext>
            </a:extLst>
          </p:cNvPr>
          <p:cNvCxnSpPr/>
          <p:nvPr/>
        </p:nvCxnSpPr>
        <p:spPr>
          <a:xfrm flipV="1">
            <a:off x="1262810" y="4104926"/>
            <a:ext cx="0" cy="1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9D72E8A-6889-6483-703C-6F5E2A2EA537}"/>
              </a:ext>
            </a:extLst>
          </p:cNvPr>
          <p:cNvSpPr/>
          <p:nvPr/>
        </p:nvSpPr>
        <p:spPr>
          <a:xfrm>
            <a:off x="5058786" y="2797254"/>
            <a:ext cx="12009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C37BF-3A40-1721-6B60-3FD0914881C4}"/>
              </a:ext>
            </a:extLst>
          </p:cNvPr>
          <p:cNvSpPr txBox="1"/>
          <p:nvPr/>
        </p:nvSpPr>
        <p:spPr>
          <a:xfrm>
            <a:off x="5125427" y="2507412"/>
            <a:ext cx="117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050E35-300D-48F9-FEC7-7E1EAA9B03FC}"/>
              </a:ext>
            </a:extLst>
          </p:cNvPr>
          <p:cNvSpPr txBox="1"/>
          <p:nvPr/>
        </p:nvSpPr>
        <p:spPr>
          <a:xfrm>
            <a:off x="7461141" y="1235340"/>
            <a:ext cx="17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New_Dataframe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8326B-4C11-8A44-B7FE-2B6F69481583}"/>
              </a:ext>
            </a:extLst>
          </p:cNvPr>
          <p:cNvCxnSpPr>
            <a:cxnSpLocks/>
          </p:cNvCxnSpPr>
          <p:nvPr/>
        </p:nvCxnSpPr>
        <p:spPr>
          <a:xfrm flipH="1">
            <a:off x="8455234" y="4308389"/>
            <a:ext cx="702472" cy="69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3D8E57-DCBC-E985-245F-E95538C881DC}"/>
              </a:ext>
            </a:extLst>
          </p:cNvPr>
          <p:cNvCxnSpPr/>
          <p:nvPr/>
        </p:nvCxnSpPr>
        <p:spPr>
          <a:xfrm>
            <a:off x="9624951" y="4319198"/>
            <a:ext cx="748145" cy="68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B3EE7A-AD7F-D0B6-7D13-29A58F42D0A4}"/>
              </a:ext>
            </a:extLst>
          </p:cNvPr>
          <p:cNvSpPr txBox="1"/>
          <p:nvPr/>
        </p:nvSpPr>
        <p:spPr>
          <a:xfrm>
            <a:off x="7814021" y="4919140"/>
            <a:ext cx="134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 from source_article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38C632-3B1E-146B-A1C8-F4551392A75E}"/>
              </a:ext>
            </a:extLst>
          </p:cNvPr>
          <p:cNvSpPr txBox="1"/>
          <p:nvPr/>
        </p:nvSpPr>
        <p:spPr>
          <a:xfrm>
            <a:off x="9951778" y="4952746"/>
            <a:ext cx="134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Scrapping</a:t>
            </a:r>
          </a:p>
        </p:txBody>
      </p:sp>
    </p:spTree>
    <p:extLst>
      <p:ext uri="{BB962C8B-B14F-4D97-AF65-F5344CB8AC3E}">
        <p14:creationId xmlns:p14="http://schemas.microsoft.com/office/powerpoint/2010/main" val="1450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Problem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Identifying Duplicates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Problem :-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both the rows contains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strings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may point to same entity or in other words duplicates and we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have any unique identifier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these two records.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:-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Are “@Sahel_Seucrity” on Twitter &amp; “@Sahel_Security” are same ?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Are “Di Village” &amp; “Dissi Village” are same ?</a:t>
            </a:r>
          </a:p>
          <a:p>
            <a:pPr marL="11430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746984"/>
            <a:ext cx="9893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Removed special characters from strings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Converted all characters to lower case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all special characters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Kept one character space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Data Cleaning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better matching accuracy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746984"/>
            <a:ext cx="98933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87091-121C-2B2E-BCA5-E73D8FE2B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907" y="2785278"/>
            <a:ext cx="5302265" cy="8001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1559C6EA-DFCD-6361-172A-B77E2931AFD1}"/>
              </a:ext>
            </a:extLst>
          </p:cNvPr>
          <p:cNvSpPr/>
          <p:nvPr/>
        </p:nvSpPr>
        <p:spPr>
          <a:xfrm>
            <a:off x="8273143" y="3585378"/>
            <a:ext cx="206828" cy="92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BF578-81DB-3397-4C83-8379820F8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210" y="4506686"/>
            <a:ext cx="5281223" cy="7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C5049-05B9-3F40-F9FF-3349EA28C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821" y="3802971"/>
            <a:ext cx="3334105" cy="5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Geocoding Latitude &amp; Longitude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find the postal code for given address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Geocoding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less address variations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746984"/>
            <a:ext cx="9893300" cy="8001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1559C6EA-DFCD-6361-172A-B77E2931AFD1}"/>
              </a:ext>
            </a:extLst>
          </p:cNvPr>
          <p:cNvSpPr/>
          <p:nvPr/>
        </p:nvSpPr>
        <p:spPr>
          <a:xfrm>
            <a:off x="8262301" y="3464659"/>
            <a:ext cx="206828" cy="92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DE7DC-6E35-1C19-72BE-EAF2B2E2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032" y="3072669"/>
            <a:ext cx="6095993" cy="356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19E2B2-27A7-93ED-746C-FCA51F6D7CAB}"/>
              </a:ext>
            </a:extLst>
          </p:cNvPr>
          <p:cNvSpPr txBox="1"/>
          <p:nvPr/>
        </p:nvSpPr>
        <p:spPr>
          <a:xfrm>
            <a:off x="7421526" y="4385967"/>
            <a:ext cx="203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 for each location will be available </a:t>
            </a:r>
          </a:p>
        </p:txBody>
      </p:sp>
    </p:spTree>
    <p:extLst>
      <p:ext uri="{BB962C8B-B14F-4D97-AF65-F5344CB8AC3E}">
        <p14:creationId xmlns:p14="http://schemas.microsoft.com/office/powerpoint/2010/main" val="258294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Indexing &amp; Finding Candidate Pair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find the candidate pair for finding matches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Candidate Pair Generation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avoid full index blocking ( all records against all records)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find only those pairs that are good candidates for duplicates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503236"/>
            <a:ext cx="9223732" cy="74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E5931E-B5C6-4FE7-5E70-EC2D5DA2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355" y="3396544"/>
            <a:ext cx="5183608" cy="5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Computing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Vector Using Jarowinkler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produce the comparison vector for each pair for each column generated by indexing.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Vector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an idea , how each columns are behaving in terms of similarity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503236"/>
            <a:ext cx="9223732" cy="74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6FD76-7EB4-EC95-C823-DFE1CF75C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133" y="4240580"/>
            <a:ext cx="812061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Classifying as Matches &amp;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NonMatches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comparison vectors, we will try to classify them whether it is a match or not.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Used Threshold-Based Classification.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Vector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an idea , how each columns are behaving in terms of similarity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:- We are still working to get the thresholds over computed vectors that we got from jarowinkler, based on value, we may conclude whether it is a good match or not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503236"/>
            <a:ext cx="9223732" cy="74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889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Possible Improvements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F6B19F0-704C-2B9E-73E1-B160AB17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0406"/>
              </p:ext>
            </p:extLst>
          </p:nvPr>
        </p:nvGraphicFramePr>
        <p:xfrm>
          <a:off x="1720397" y="1915131"/>
          <a:ext cx="812799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2732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44799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04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Discrepancies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Imputing ”</a:t>
                      </a:r>
                      <a:r>
                        <a:rPr lang="en-US" b="1" dirty="0"/>
                        <a:t>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Scrapping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8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Extracting missing field from another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Scrapping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5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Resolution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Based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 Language Processing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7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06553dc7_1_8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Steps Of Data Curation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g10306553dc7_1_81"/>
          <p:cNvSpPr txBox="1">
            <a:spLocks noGrp="1"/>
          </p:cNvSpPr>
          <p:nvPr>
            <p:ph type="body" idx="1"/>
          </p:nvPr>
        </p:nvSpPr>
        <p:spPr>
          <a:xfrm>
            <a:off x="1130275" y="1661050"/>
            <a:ext cx="96912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Documenting The Data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Asking Questions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Translating Into Open Formats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Accessing FAIRness ( Findable, Accessible, Interoperable, Reusable )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Cleaning &amp; Validating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06553dc7_1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Details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A3020B-560A-393F-911D-A4D6C12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781712"/>
            <a:ext cx="9603275" cy="32945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Dataset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illustrate the conflict behavior geographically that resulted into fatal outcome.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Conflicts_Events.csv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Type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Disaggregated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Total Tuples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261865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Total Attributes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49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06553dc7_1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Fields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3539A-6AF9-F278-0DE9-25DA4180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0" y="1439841"/>
            <a:ext cx="5201750" cy="44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1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975888" y="765569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7386"/>
              </p:ext>
            </p:extLst>
          </p:nvPr>
        </p:nvGraphicFramePr>
        <p:xfrm>
          <a:off x="1886479" y="1200697"/>
          <a:ext cx="7812691" cy="455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30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3884361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active_year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:- active event, 0 :- non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7503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type_of_violence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State Based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Non-State Based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3: One Sided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code_status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=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conflict_new_id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conflict identification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conflict_name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conflict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  <a:tr h="528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dyad_new_id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identification Code of individual dyad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3388"/>
                  </a:ext>
                </a:extLst>
              </a:tr>
              <a:tr h="528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dyad_name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conflict dyad creating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7792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side_a_new_id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 of side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2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248032" y="983283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1629"/>
              </p:ext>
            </p:extLst>
          </p:nvPr>
        </p:nvGraphicFramePr>
        <p:xfrm>
          <a:off x="2008998" y="1461656"/>
          <a:ext cx="7994974" cy="44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986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3974988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289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side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side_b_new_id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 of side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side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number_of_sources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sources covering those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source_article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name,date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titles of source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source_office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 material publishing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source_date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of source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source_headline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 of source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  <a:tr h="491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source_original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or type of person or organization about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3388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where_prec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7792"/>
                  </a:ext>
                </a:extLst>
              </a:tr>
              <a:tr h="491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where_coordinates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location, to which event is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248032" y="983283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30052"/>
              </p:ext>
            </p:extLst>
          </p:nvPr>
        </p:nvGraphicFramePr>
        <p:xfrm>
          <a:off x="2008998" y="1483426"/>
          <a:ext cx="8071174" cy="450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00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4012874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302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where_description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Largest Admin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Largest Admin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5149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geom_wkt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Geospatial Consortium Textual Representation of the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country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country_id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Gleditsch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Ward number Of the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region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of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3388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date_prec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7792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date_start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248032" y="983283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47897"/>
              </p:ext>
            </p:extLst>
          </p:nvPr>
        </p:nvGraphicFramePr>
        <p:xfrm>
          <a:off x="2008997" y="1592283"/>
          <a:ext cx="817400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005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date_end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Estimate Of Deaths by Side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Estimate of Deaths by Side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deaths_civilians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deaths_unknown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Unknown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Estimate Of Total Fatalities ( Sum of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death_b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death_civilians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death_unknown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high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Highest Reliable Estimate Of Total Fatalities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low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Lowest Reliable Estimate of Total Fatalities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11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2032</Words>
  <Application>Microsoft Macintosh PowerPoint</Application>
  <PresentationFormat>Widescreen</PresentationFormat>
  <Paragraphs>413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Century Gothic</vt:lpstr>
      <vt:lpstr>Calibri</vt:lpstr>
      <vt:lpstr>Arial</vt:lpstr>
      <vt:lpstr>Gallery</vt:lpstr>
      <vt:lpstr>Data Curation</vt:lpstr>
      <vt:lpstr>Data Curation</vt:lpstr>
      <vt:lpstr>Steps Of Data Curation</vt:lpstr>
      <vt:lpstr>Dataset Details</vt:lpstr>
      <vt:lpstr>Dataset Fields Overview</vt:lpstr>
      <vt:lpstr>Meta Data Information</vt:lpstr>
      <vt:lpstr>Meta Data Information</vt:lpstr>
      <vt:lpstr>Meta Data Information</vt:lpstr>
      <vt:lpstr>Meta Data Information</vt:lpstr>
      <vt:lpstr> Data Discrepancies</vt:lpstr>
      <vt:lpstr>Master Table ( Dataframe )</vt:lpstr>
      <vt:lpstr>Missing Values Problem Description</vt:lpstr>
      <vt:lpstr>Missing Values Problem Dataset Example</vt:lpstr>
      <vt:lpstr>Missing Values Handling</vt:lpstr>
      <vt:lpstr>Missing Values Handling</vt:lpstr>
      <vt:lpstr>Irrelevant Fields Problem Description </vt:lpstr>
      <vt:lpstr>Irrelevant Fields Handling</vt:lpstr>
      <vt:lpstr>Mismatch Problem Description </vt:lpstr>
      <vt:lpstr>Mismatch Values Handling</vt:lpstr>
      <vt:lpstr>Matching Problem Description </vt:lpstr>
      <vt:lpstr>Matching Problem Handling </vt:lpstr>
      <vt:lpstr>Entity Resolution Problem ( Identifying Duplicates )</vt:lpstr>
      <vt:lpstr>Entity Resolution Handling</vt:lpstr>
      <vt:lpstr>Entity Resolution Handling</vt:lpstr>
      <vt:lpstr>Entity Resolution Handling</vt:lpstr>
      <vt:lpstr>Entity Resolution Handling</vt:lpstr>
      <vt:lpstr>Entity Resolution Handling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End-to-End Autofocus Camera for Iris on the Move</dc:title>
  <dc:creator>Yuxia Fang</dc:creator>
  <cp:lastModifiedBy>Somanshu Gupta</cp:lastModifiedBy>
  <cp:revision>50</cp:revision>
  <dcterms:created xsi:type="dcterms:W3CDTF">2021-11-25T05:50:47Z</dcterms:created>
  <dcterms:modified xsi:type="dcterms:W3CDTF">2022-04-29T12:32:21Z</dcterms:modified>
</cp:coreProperties>
</file>