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Garamond-regular.fntdata"/><Relationship Id="rId21" Type="http://schemas.openxmlformats.org/officeDocument/2006/relationships/slide" Target="slides/slide17.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632e103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6632e10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62cdf5fa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62cdf5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modifinf the slides</a:t>
            </a:r>
            <a:endParaRPr/>
          </a:p>
          <a:p>
            <a:pPr indent="0" lvl="0" marL="0" rtl="0" algn="l">
              <a:spcBef>
                <a:spcPts val="0"/>
              </a:spcBef>
              <a:spcAft>
                <a:spcPts val="0"/>
              </a:spcAft>
              <a:buNone/>
            </a:pPr>
            <a:r>
              <a:rPr lang="en-US"/>
              <a:t>after 8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spTree>
      <p:nvGrpSpPr>
        <p:cNvPr id="16"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descr="HD-PanelTitleR1.png" id="18" name="Google Shape;18;p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
            <p:cNvPicPr preferRelativeResize="0"/>
            <p:nvPr/>
          </p:nvPicPr>
          <p:blipFill rotWithShape="1">
            <a:blip r:embed="rId4">
              <a:alphaModFix/>
            </a:blip>
            <a:srcRect b="0" l="0" r="0" t="0"/>
            <a:stretch/>
          </p:blipFill>
          <p:spPr>
            <a:xfrm>
              <a:off x="9736202" y="3147609"/>
              <a:ext cx="2478024" cy="612648"/>
            </a:xfrm>
            <a:prstGeom prst="rect">
              <a:avLst/>
            </a:prstGeom>
            <a:noFill/>
            <a:ln>
              <a:noFill/>
            </a:ln>
          </p:spPr>
        </p:pic>
      </p:grpSp>
      <p:sp>
        <p:nvSpPr>
          <p:cNvPr id="22" name="Google Shape;22;p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全景图片">
  <p:cSld name="带描述的全景图片">
    <p:spTree>
      <p:nvGrpSpPr>
        <p:cNvPr id="85" name="Shape 85"/>
        <p:cNvGrpSpPr/>
        <p:nvPr/>
      </p:nvGrpSpPr>
      <p:grpSpPr>
        <a:xfrm>
          <a:off x="0" y="0"/>
          <a:ext cx="0" cy="0"/>
          <a:chOff x="0" y="0"/>
          <a:chExt cx="0" cy="0"/>
        </a:xfrm>
      </p:grpSpPr>
      <p:sp>
        <p:nvSpPr>
          <p:cNvPr id="86" name="Google Shape;86;p1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描述">
  <p:cSld name="标题和描述">
    <p:spTree>
      <p:nvGrpSpPr>
        <p:cNvPr id="92" name="Shape 92"/>
        <p:cNvGrpSpPr/>
        <p:nvPr/>
      </p:nvGrpSpPr>
      <p:grpSpPr>
        <a:xfrm>
          <a:off x="0" y="0"/>
          <a:ext cx="0" cy="0"/>
          <a:chOff x="0" y="0"/>
          <a:chExt cx="0" cy="0"/>
        </a:xfrm>
      </p:grpSpPr>
      <p:sp>
        <p:nvSpPr>
          <p:cNvPr id="93" name="Google Shape;93;p1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1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引言">
  <p:cSld name="带描述的引言">
    <p:spTree>
      <p:nvGrpSpPr>
        <p:cNvPr id="99" name="Shape 99"/>
        <p:cNvGrpSpPr/>
        <p:nvPr/>
      </p:nvGrpSpPr>
      <p:grpSpPr>
        <a:xfrm>
          <a:off x="0" y="0"/>
          <a:ext cx="0" cy="0"/>
          <a:chOff x="0" y="0"/>
          <a:chExt cx="0" cy="0"/>
        </a:xfrm>
      </p:grpSpPr>
      <p:sp>
        <p:nvSpPr>
          <p:cNvPr id="100" name="Google Shape;100;p1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1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1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1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1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09" name="Shape 109"/>
        <p:cNvGrpSpPr/>
        <p:nvPr/>
      </p:nvGrpSpPr>
      <p:grpSpPr>
        <a:xfrm>
          <a:off x="0" y="0"/>
          <a:ext cx="0" cy="0"/>
          <a:chOff x="0" y="0"/>
          <a:chExt cx="0" cy="0"/>
        </a:xfrm>
      </p:grpSpPr>
      <p:sp>
        <p:nvSpPr>
          <p:cNvPr id="110" name="Google Shape;110;p1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言名片">
  <p:cSld name="引言名片">
    <p:spTree>
      <p:nvGrpSpPr>
        <p:cNvPr id="115" name="Shape 115"/>
        <p:cNvGrpSpPr/>
        <p:nvPr/>
      </p:nvGrpSpPr>
      <p:grpSpPr>
        <a:xfrm>
          <a:off x="0" y="0"/>
          <a:ext cx="0" cy="0"/>
          <a:chOff x="0" y="0"/>
          <a:chExt cx="0" cy="0"/>
        </a:xfrm>
      </p:grpSpPr>
      <p:sp>
        <p:nvSpPr>
          <p:cNvPr id="116" name="Google Shape;116;p1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1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1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1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真或假">
  <p:cSld name="真或假">
    <p:spTree>
      <p:nvGrpSpPr>
        <p:cNvPr id="125" name="Shape 125"/>
        <p:cNvGrpSpPr/>
        <p:nvPr/>
      </p:nvGrpSpPr>
      <p:grpSpPr>
        <a:xfrm>
          <a:off x="0" y="0"/>
          <a:ext cx="0" cy="0"/>
          <a:chOff x="0" y="0"/>
          <a:chExt cx="0" cy="0"/>
        </a:xfrm>
      </p:grpSpPr>
      <p:sp>
        <p:nvSpPr>
          <p:cNvPr id="126" name="Google Shape;126;p1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1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1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1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8"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5" name="Shape 35"/>
        <p:cNvGrpSpPr/>
        <p:nvPr/>
      </p:nvGrpSpPr>
      <p:grpSpPr>
        <a:xfrm>
          <a:off x="0" y="0"/>
          <a:ext cx="0" cy="0"/>
          <a:chOff x="0" y="0"/>
          <a:chExt cx="0" cy="0"/>
        </a:xfrm>
      </p:grpSpPr>
      <p:sp>
        <p:nvSpPr>
          <p:cNvPr id="36" name="Google Shape;36;p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9" name="Shape 39"/>
        <p:cNvGrpSpPr/>
        <p:nvPr/>
      </p:nvGrpSpPr>
      <p:grpSpPr>
        <a:xfrm>
          <a:off x="0" y="0"/>
          <a:ext cx="0" cy="0"/>
          <a:chOff x="0" y="0"/>
          <a:chExt cx="0" cy="0"/>
        </a:xfrm>
      </p:grpSpPr>
      <p:sp>
        <p:nvSpPr>
          <p:cNvPr id="40" name="Google Shape;40;p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2" name="Google Shape;42;p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45" name="Google Shape;45;p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6" name="Shape 46"/>
        <p:cNvGrpSpPr/>
        <p:nvPr/>
      </p:nvGrpSpPr>
      <p:grpSpPr>
        <a:xfrm>
          <a:off x="0" y="0"/>
          <a:ext cx="0" cy="0"/>
          <a:chOff x="0" y="0"/>
          <a:chExt cx="0" cy="0"/>
        </a:xfrm>
      </p:grpSpPr>
      <p:cxnSp>
        <p:nvCxnSpPr>
          <p:cNvPr id="47" name="Google Shape;47;p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0" name="Google Shape;50;p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1" name="Google Shape;51;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4" name="Shape 54"/>
        <p:cNvGrpSpPr/>
        <p:nvPr/>
      </p:nvGrpSpPr>
      <p:grpSpPr>
        <a:xfrm>
          <a:off x="0" y="0"/>
          <a:ext cx="0" cy="0"/>
          <a:chOff x="0" y="0"/>
          <a:chExt cx="0" cy="0"/>
        </a:xfrm>
      </p:grpSpPr>
      <p:sp>
        <p:nvSpPr>
          <p:cNvPr id="55" name="Google Shape;55;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7" name="Google Shape;57;p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8" name="Google Shape;58;p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9" name="Google Shape;59;p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0" name="Google Shape;60;p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2.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jp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descr="HD-PanelContent.png" id="7" name="Google Shape;7;p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
            <p:cNvPicPr preferRelativeResize="0"/>
            <p:nvPr/>
          </p:nvPicPr>
          <p:blipFill rotWithShape="1">
            <a:blip r:embed="rId4">
              <a:alphaModFix/>
            </a:blip>
            <a:srcRect b="0" l="0" r="0" t="0"/>
            <a:stretch/>
          </p:blipFill>
          <p:spPr>
            <a:xfrm>
              <a:off x="11436986" y="3153832"/>
              <a:ext cx="777240" cy="606425"/>
            </a:xfrm>
            <a:prstGeom prst="rect">
              <a:avLst/>
            </a:prstGeom>
            <a:noFill/>
            <a:ln>
              <a:noFill/>
            </a:ln>
          </p:spPr>
        </p:pic>
      </p:grpSp>
      <p:sp>
        <p:nvSpPr>
          <p:cNvPr id="11" name="Google Shape;11;p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nvSpPr>
        <p:spPr>
          <a:xfrm>
            <a:off x="2750425" y="1926725"/>
            <a:ext cx="68799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n-US" sz="2400">
                <a:solidFill>
                  <a:schemeClr val="dk1"/>
                </a:solidFill>
                <a:latin typeface="Calibri"/>
                <a:ea typeface="Calibri"/>
                <a:cs typeface="Calibri"/>
                <a:sym typeface="Calibri"/>
              </a:rPr>
              <a:t>Literature Review on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chemeClr val="dk1"/>
                </a:solidFill>
                <a:latin typeface="Calibri"/>
                <a:ea typeface="Calibri"/>
                <a:cs typeface="Calibri"/>
                <a:sym typeface="Calibri"/>
              </a:rPr>
              <a:t>Reducing Ambiguity in JSON Schema Discovery</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i="0" lang="en-US" sz="1800" u="none" cap="none" strike="noStrike">
                <a:solidFill>
                  <a:schemeClr val="dk1"/>
                </a:solidFill>
                <a:latin typeface="Calibri"/>
                <a:ea typeface="Calibri"/>
                <a:cs typeface="Calibri"/>
                <a:sym typeface="Calibri"/>
              </a:rPr>
              <a:t>By William Spoth, Oliver Kennedy Ying Lu, Beda Hammerschmidt, Zhen Hua Liu</a:t>
            </a:r>
            <a:endParaRPr i="0" sz="1800" u="none" cap="none" strike="noStrike">
              <a:solidFill>
                <a:srgbClr val="000000"/>
              </a:solidFill>
              <a:latin typeface="Calibri"/>
              <a:ea typeface="Calibri"/>
              <a:cs typeface="Calibri"/>
              <a:sym typeface="Calibri"/>
            </a:endParaRPr>
          </a:p>
        </p:txBody>
      </p:sp>
      <p:sp>
        <p:nvSpPr>
          <p:cNvPr id="152" name="Google Shape;152;p19"/>
          <p:cNvSpPr txBox="1"/>
          <p:nvPr/>
        </p:nvSpPr>
        <p:spPr>
          <a:xfrm>
            <a:off x="7095085" y="4262176"/>
            <a:ext cx="2809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dk1"/>
                </a:solidFill>
                <a:latin typeface="Calibri"/>
                <a:ea typeface="Calibri"/>
                <a:cs typeface="Calibri"/>
                <a:sym typeface="Calibri"/>
              </a:rPr>
              <a:t>Presented By</a:t>
            </a:r>
            <a:endParaRPr b="1" i="0" sz="14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dk1"/>
                </a:solidFill>
                <a:latin typeface="Calibri"/>
                <a:ea typeface="Calibri"/>
                <a:cs typeface="Calibri"/>
                <a:sym typeface="Calibri"/>
              </a:rPr>
              <a:t>Somanshu Gupta, </a:t>
            </a:r>
            <a:r>
              <a:rPr i="0" lang="en-US" sz="1400" u="none" cap="none" strike="noStrike">
                <a:solidFill>
                  <a:srgbClr val="000000"/>
                </a:solidFill>
                <a:latin typeface="Calibri"/>
                <a:ea typeface="Calibri"/>
                <a:cs typeface="Calibri"/>
                <a:sym typeface="Calibri"/>
              </a:rPr>
              <a:t>A20499077</a:t>
            </a:r>
            <a:endParaRPr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i="0" lang="en-US" sz="1400" u="none" cap="none" strike="noStrike">
                <a:solidFill>
                  <a:schemeClr val="dk1"/>
                </a:solidFill>
                <a:latin typeface="Calibri"/>
                <a:ea typeface="Calibri"/>
                <a:cs typeface="Calibri"/>
                <a:sym typeface="Calibri"/>
              </a:rPr>
              <a:t>Shubham Tiwari,  A20499153</a:t>
            </a:r>
            <a:endParaRPr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Pradeep Thapaliya, A20473870</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400" u="none" cap="none" strike="noStrike">
              <a:solidFill>
                <a:schemeClr val="dk1"/>
              </a:solidFill>
              <a:latin typeface="Calibri"/>
              <a:ea typeface="Calibri"/>
              <a:cs typeface="Calibri"/>
              <a:sym typeface="Calibri"/>
            </a:endParaRPr>
          </a:p>
        </p:txBody>
      </p:sp>
      <p:sp>
        <p:nvSpPr>
          <p:cNvPr id="153" name="Google Shape;153;p19"/>
          <p:cNvSpPr txBox="1"/>
          <p:nvPr>
            <p:ph idx="12" type="sldNum"/>
          </p:nvPr>
        </p:nvSpPr>
        <p:spPr>
          <a:xfrm>
            <a:off x="8956900" y="5037663"/>
            <a:ext cx="5511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439800" y="1819529"/>
            <a:ext cx="9601200" cy="52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45833"/>
              <a:buFont typeface="Arial"/>
              <a:buNone/>
            </a:pPr>
            <a:r>
              <a:rPr b="1" lang="en-US" sz="2400">
                <a:latin typeface="Calibri"/>
                <a:ea typeface="Calibri"/>
                <a:cs typeface="Calibri"/>
                <a:sym typeface="Calibri"/>
              </a:rPr>
              <a:t>JXPLAIN - A System</a:t>
            </a:r>
            <a:endParaRPr b="1" sz="2400">
              <a:latin typeface="Calibri"/>
              <a:ea typeface="Calibri"/>
              <a:cs typeface="Calibri"/>
              <a:sym typeface="Calibri"/>
            </a:endParaRPr>
          </a:p>
          <a:p>
            <a:pPr indent="0" lvl="0" marL="0" rtl="0" algn="ctr">
              <a:spcBef>
                <a:spcPts val="0"/>
              </a:spcBef>
              <a:spcAft>
                <a:spcPts val="0"/>
              </a:spcAft>
              <a:buClr>
                <a:schemeClr val="dk1"/>
              </a:buClr>
              <a:buSzPct val="45833"/>
              <a:buFont typeface="Arial"/>
              <a:buNone/>
            </a:pPr>
            <a:r>
              <a:t/>
            </a:r>
            <a:endParaRPr sz="2400">
              <a:latin typeface="Calibri"/>
              <a:ea typeface="Calibri"/>
              <a:cs typeface="Calibri"/>
              <a:sym typeface="Calibri"/>
            </a:endParaRPr>
          </a:p>
          <a:p>
            <a:pPr indent="0" lvl="0" marL="0" rtl="0" algn="ctr">
              <a:spcBef>
                <a:spcPts val="0"/>
              </a:spcBef>
              <a:spcAft>
                <a:spcPts val="0"/>
              </a:spcAft>
              <a:buNone/>
            </a:pPr>
            <a:r>
              <a:t/>
            </a:r>
            <a:endParaRPr sz="2400">
              <a:latin typeface="Calibri"/>
              <a:ea typeface="Calibri"/>
              <a:cs typeface="Calibri"/>
              <a:sym typeface="Calibri"/>
            </a:endParaRPr>
          </a:p>
        </p:txBody>
      </p:sp>
      <p:sp>
        <p:nvSpPr>
          <p:cNvPr id="231" name="Google Shape;231;p28"/>
          <p:cNvSpPr txBox="1"/>
          <p:nvPr>
            <p:ph idx="1" type="body"/>
          </p:nvPr>
        </p:nvSpPr>
        <p:spPr>
          <a:xfrm>
            <a:off x="1312888" y="2574763"/>
            <a:ext cx="4332600" cy="3114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sz="1600">
                <a:latin typeface="Calibri"/>
                <a:ea typeface="Calibri"/>
                <a:cs typeface="Calibri"/>
                <a:sym typeface="Calibri"/>
              </a:rPr>
              <a:t>It is a general framework for implementing ambiguous-aware schema discovery. </a:t>
            </a:r>
            <a:endParaRPr sz="1600">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rPr b="1" lang="en-US" sz="1600">
                <a:latin typeface="Calibri"/>
                <a:ea typeface="Calibri"/>
                <a:cs typeface="Calibri"/>
                <a:sym typeface="Calibri"/>
              </a:rPr>
              <a:t>1. </a:t>
            </a:r>
            <a:r>
              <a:rPr b="1" lang="en-US" sz="1600" u="sng">
                <a:latin typeface="Calibri"/>
                <a:ea typeface="Calibri"/>
                <a:cs typeface="Calibri"/>
                <a:sym typeface="Calibri"/>
              </a:rPr>
              <a:t>Parallelization</a:t>
            </a:r>
            <a:r>
              <a:rPr lang="en-US" sz="1600">
                <a:latin typeface="Calibri"/>
                <a:ea typeface="Calibri"/>
                <a:cs typeface="Calibri"/>
                <a:sym typeface="Calibri"/>
              </a:rPr>
              <a:t> - it decouples heuristics into separate computation stage</a:t>
            </a:r>
            <a:endParaRPr sz="1600">
              <a:latin typeface="Calibri"/>
              <a:ea typeface="Calibri"/>
              <a:cs typeface="Calibri"/>
              <a:sym typeface="Calibri"/>
            </a:endParaRPr>
          </a:p>
          <a:p>
            <a:pPr indent="-330198" lvl="1" marL="914400" rtl="0" algn="l">
              <a:spcBef>
                <a:spcPts val="600"/>
              </a:spcBef>
              <a:spcAft>
                <a:spcPts val="0"/>
              </a:spcAft>
              <a:buClr>
                <a:schemeClr val="dk1"/>
              </a:buClr>
              <a:buSzPts val="1600"/>
              <a:buFont typeface="Calibri"/>
              <a:buAutoNum type="alphaLcPeriod"/>
            </a:pPr>
            <a:r>
              <a:rPr lang="en-US" sz="1600">
                <a:latin typeface="Calibri"/>
                <a:ea typeface="Calibri"/>
                <a:cs typeface="Calibri"/>
                <a:sym typeface="Calibri"/>
              </a:rPr>
              <a:t>Pass ① invokes the is_collection heuristic to determine the set of paths at which a collection is present.</a:t>
            </a:r>
            <a:endParaRPr sz="1600">
              <a:latin typeface="Calibri"/>
              <a:ea typeface="Calibri"/>
              <a:cs typeface="Calibri"/>
              <a:sym typeface="Calibri"/>
            </a:endParaRPr>
          </a:p>
          <a:p>
            <a:pPr indent="-330198" lvl="1" marL="914400" rtl="0" algn="l">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Pass ② adapts the partition heuristics to precompute a strategy for partitioning entities. </a:t>
            </a:r>
            <a:endParaRPr sz="1600">
              <a:latin typeface="Calibri"/>
              <a:ea typeface="Calibri"/>
              <a:cs typeface="Calibri"/>
              <a:sym typeface="Calibri"/>
            </a:endParaRPr>
          </a:p>
          <a:p>
            <a:pPr indent="-330198" lvl="1" marL="914400" rtl="0" algn="l">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Pass ③ to synthesize the schema.</a:t>
            </a:r>
            <a:endParaRPr sz="1600">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360"/>
              </a:spcBef>
              <a:spcAft>
                <a:spcPts val="0"/>
              </a:spcAft>
              <a:buNone/>
            </a:pPr>
            <a:r>
              <a:t/>
            </a:r>
            <a:endParaRPr sz="1600">
              <a:latin typeface="Calibri"/>
              <a:ea typeface="Calibri"/>
              <a:cs typeface="Calibri"/>
              <a:sym typeface="Calibri"/>
            </a:endParaRPr>
          </a:p>
        </p:txBody>
      </p:sp>
      <p:sp>
        <p:nvSpPr>
          <p:cNvPr id="232" name="Google Shape;232;p28"/>
          <p:cNvSpPr txBox="1"/>
          <p:nvPr>
            <p:ph idx="2" type="body"/>
          </p:nvPr>
        </p:nvSpPr>
        <p:spPr>
          <a:xfrm>
            <a:off x="6138025" y="3051150"/>
            <a:ext cx="4718400" cy="2941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sz="1600">
                <a:latin typeface="Calibri"/>
                <a:ea typeface="Calibri"/>
                <a:cs typeface="Calibri"/>
                <a:sym typeface="Calibri"/>
              </a:rPr>
              <a:t>2. </a:t>
            </a:r>
            <a:r>
              <a:rPr b="1" lang="en-US" sz="1600" u="sng">
                <a:latin typeface="Calibri"/>
                <a:ea typeface="Calibri"/>
                <a:cs typeface="Calibri"/>
                <a:sym typeface="Calibri"/>
              </a:rPr>
              <a:t>Sampling</a:t>
            </a:r>
            <a:r>
              <a:rPr lang="en-US" sz="1600">
                <a:latin typeface="Calibri"/>
                <a:ea typeface="Calibri"/>
                <a:cs typeface="Calibri"/>
                <a:sym typeface="Calibri"/>
              </a:rPr>
              <a:t> - it runs the discovery in only small set of training dataset and validates with respect to the test dataset. Following steps are the high level description of sampling steps</a:t>
            </a:r>
            <a:endParaRPr sz="1600">
              <a:latin typeface="Calibri"/>
              <a:ea typeface="Calibri"/>
              <a:cs typeface="Calibri"/>
              <a:sym typeface="Calibri"/>
            </a:endParaRPr>
          </a:p>
          <a:p>
            <a:pPr indent="-330198" lvl="1" marL="914400" rtl="0" algn="l">
              <a:spcBef>
                <a:spcPts val="600"/>
              </a:spcBef>
              <a:spcAft>
                <a:spcPts val="0"/>
              </a:spcAft>
              <a:buClr>
                <a:schemeClr val="dk1"/>
              </a:buClr>
              <a:buSzPts val="1600"/>
              <a:buFont typeface="Calibri"/>
              <a:buAutoNum type="alphaLcPeriod"/>
            </a:pPr>
            <a:r>
              <a:rPr lang="en-US" sz="1600">
                <a:latin typeface="Calibri"/>
                <a:ea typeface="Calibri"/>
                <a:cs typeface="Calibri"/>
                <a:sym typeface="Calibri"/>
              </a:rPr>
              <a:t>Derive a schema from a small sample of the training data</a:t>
            </a:r>
            <a:endParaRPr sz="1600">
              <a:latin typeface="Calibri"/>
              <a:ea typeface="Calibri"/>
              <a:cs typeface="Calibri"/>
              <a:sym typeface="Calibri"/>
            </a:endParaRPr>
          </a:p>
          <a:p>
            <a:pPr indent="-330198" lvl="1" marL="914400" rtl="0" algn="l">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Validate the remainder of the training data</a:t>
            </a:r>
            <a:endParaRPr sz="1600">
              <a:latin typeface="Calibri"/>
              <a:ea typeface="Calibri"/>
              <a:cs typeface="Calibri"/>
              <a:sym typeface="Calibri"/>
            </a:endParaRPr>
          </a:p>
          <a:p>
            <a:pPr indent="-330198" lvl="1" marL="914400" rtl="0" algn="l">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Add samples failing validation to the sample and repeat</a:t>
            </a:r>
            <a:endParaRPr sz="1600">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spcBef>
                <a:spcPts val="360"/>
              </a:spcBef>
              <a:spcAft>
                <a:spcPts val="0"/>
              </a:spcAft>
              <a:buNone/>
            </a:pPr>
            <a:r>
              <a:t/>
            </a:r>
            <a:endParaRPr sz="1600">
              <a:latin typeface="Calibri"/>
              <a:ea typeface="Calibri"/>
              <a:cs typeface="Calibri"/>
              <a:sym typeface="Calibri"/>
            </a:endParaRPr>
          </a:p>
        </p:txBody>
      </p:sp>
      <p:pic>
        <p:nvPicPr>
          <p:cNvPr id="233" name="Google Shape;233;p28"/>
          <p:cNvPicPr preferRelativeResize="0"/>
          <p:nvPr/>
        </p:nvPicPr>
        <p:blipFill rotWithShape="1">
          <a:blip r:embed="rId3">
            <a:alphaModFix/>
          </a:blip>
          <a:srcRect b="0" l="0" r="0" t="0"/>
          <a:stretch/>
        </p:blipFill>
        <p:spPr>
          <a:xfrm>
            <a:off x="8786300" y="751600"/>
            <a:ext cx="2254700" cy="1591925"/>
          </a:xfrm>
          <a:prstGeom prst="rect">
            <a:avLst/>
          </a:prstGeom>
          <a:noFill/>
          <a:ln>
            <a:noFill/>
          </a:ln>
        </p:spPr>
      </p:pic>
      <p:sp>
        <p:nvSpPr>
          <p:cNvPr id="234" name="Google Shape;234;p28"/>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Ambiguity Matrices</a:t>
            </a:r>
            <a:endParaRPr b="1" sz="2400">
              <a:latin typeface="Calibri"/>
              <a:ea typeface="Calibri"/>
              <a:cs typeface="Calibri"/>
              <a:sym typeface="Calibri"/>
            </a:endParaRPr>
          </a:p>
        </p:txBody>
      </p:sp>
      <p:sp>
        <p:nvSpPr>
          <p:cNvPr id="240" name="Google Shape;240;p29"/>
          <p:cNvSpPr txBox="1"/>
          <p:nvPr>
            <p:ph idx="1" type="body"/>
          </p:nvPr>
        </p:nvSpPr>
        <p:spPr>
          <a:xfrm>
            <a:off x="1295401" y="2556932"/>
            <a:ext cx="4935717" cy="3318936"/>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Recall</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Recall quantifies the number of positive class predictions made out of all positive examples in the dataset.</a:t>
            </a:r>
            <a:endParaRPr i="0" sz="1600" u="none" strike="noStrike">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Entity Grouping</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Number of entities output within a schema (partitioned)</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Schema Entropy</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Schema entropy is computed by treating each optional path as a binary decision, taking into account mandatory and locally mandatory paths</a:t>
            </a:r>
            <a:endParaRPr sz="1600">
              <a:latin typeface="Calibri"/>
              <a:ea typeface="Calibri"/>
              <a:cs typeface="Calibri"/>
              <a:sym typeface="Calibri"/>
            </a:endParaRPr>
          </a:p>
          <a:p>
            <a:pPr indent="-228600" lvl="0" marL="457200" rtl="0" algn="l">
              <a:lnSpc>
                <a:spcPct val="100000"/>
              </a:lnSpc>
              <a:spcBef>
                <a:spcPts val="360"/>
              </a:spcBef>
              <a:spcAft>
                <a:spcPts val="0"/>
              </a:spcAft>
              <a:buSzPts val="2070"/>
              <a:buNone/>
            </a:pPr>
            <a:r>
              <a:t/>
            </a:r>
            <a:endParaRPr sz="1600">
              <a:latin typeface="Calibri"/>
              <a:ea typeface="Calibri"/>
              <a:cs typeface="Calibri"/>
              <a:sym typeface="Calibri"/>
            </a:endParaRPr>
          </a:p>
        </p:txBody>
      </p:sp>
      <p:pic>
        <p:nvPicPr>
          <p:cNvPr id="241" name="Google Shape;241;p29"/>
          <p:cNvPicPr preferRelativeResize="0"/>
          <p:nvPr/>
        </p:nvPicPr>
        <p:blipFill rotWithShape="1">
          <a:blip r:embed="rId3">
            <a:alphaModFix/>
          </a:blip>
          <a:srcRect b="0" l="0" r="0" t="0"/>
          <a:stretch/>
        </p:blipFill>
        <p:spPr>
          <a:xfrm>
            <a:off x="6385875" y="2432115"/>
            <a:ext cx="4935717" cy="3676454"/>
          </a:xfrm>
          <a:prstGeom prst="rect">
            <a:avLst/>
          </a:prstGeom>
          <a:noFill/>
          <a:ln>
            <a:noFill/>
          </a:ln>
        </p:spPr>
      </p:pic>
      <p:cxnSp>
        <p:nvCxnSpPr>
          <p:cNvPr id="242" name="Google Shape;242;p29"/>
          <p:cNvCxnSpPr>
            <a:endCxn id="240" idx="3"/>
          </p:cNvCxnSpPr>
          <p:nvPr/>
        </p:nvCxnSpPr>
        <p:spPr>
          <a:xfrm flipH="1" rot="10800000">
            <a:off x="4549918" y="4216400"/>
            <a:ext cx="1681200" cy="443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243" name="Google Shape;243;p29"/>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1165477" y="108318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400">
                <a:latin typeface="Calibri"/>
                <a:ea typeface="Calibri"/>
                <a:cs typeface="Calibri"/>
                <a:sym typeface="Calibri"/>
              </a:rPr>
              <a:t>Ambiguous Schema Extraction</a:t>
            </a:r>
            <a:endParaRPr b="1" sz="2400">
              <a:latin typeface="Calibri"/>
              <a:ea typeface="Calibri"/>
              <a:cs typeface="Calibri"/>
              <a:sym typeface="Calibri"/>
            </a:endParaRPr>
          </a:p>
        </p:txBody>
      </p:sp>
      <p:sp>
        <p:nvSpPr>
          <p:cNvPr id="249" name="Google Shape;249;p30"/>
          <p:cNvSpPr txBox="1"/>
          <p:nvPr>
            <p:ph idx="1" type="body"/>
          </p:nvPr>
        </p:nvSpPr>
        <p:spPr>
          <a:xfrm>
            <a:off x="1351025" y="2629100"/>
            <a:ext cx="9230100" cy="3318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2070"/>
              <a:buNone/>
            </a:pPr>
            <a:r>
              <a:rPr lang="en-US" sz="1600">
                <a:solidFill>
                  <a:schemeClr val="dk1"/>
                </a:solidFill>
                <a:latin typeface="Calibri"/>
                <a:ea typeface="Calibri"/>
                <a:cs typeface="Calibri"/>
                <a:sym typeface="Calibri"/>
              </a:rPr>
              <a:t>Interpreting collection of records by the kind of records in the collection are decided by schema discovery techniques. Collections always contain a single entity.</a:t>
            </a:r>
            <a:endParaRPr sz="1600">
              <a:solidFill>
                <a:schemeClr val="dk1"/>
              </a:solidFill>
              <a:latin typeface="Calibri"/>
              <a:ea typeface="Calibri"/>
              <a:cs typeface="Calibri"/>
              <a:sym typeface="Calibri"/>
            </a:endParaRPr>
          </a:p>
          <a:p>
            <a:pPr indent="-84454"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Collection Type: - Array </a:t>
            </a:r>
            <a:endParaRPr sz="1600">
              <a:solidFill>
                <a:schemeClr val="dk1"/>
              </a:solidFill>
              <a:latin typeface="Calibri"/>
              <a:ea typeface="Calibri"/>
              <a:cs typeface="Calibri"/>
              <a:sym typeface="Calibri"/>
            </a:endParaRPr>
          </a:p>
          <a:p>
            <a:pPr indent="-84454"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Tuple Type: - Objects</a:t>
            </a:r>
            <a:endParaRPr sz="1600">
              <a:latin typeface="Calibri"/>
              <a:ea typeface="Calibri"/>
              <a:cs typeface="Calibri"/>
              <a:sym typeface="Calibri"/>
            </a:endParaRPr>
          </a:p>
          <a:p>
            <a:pPr indent="-84454"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Multi collection entity</a:t>
            </a:r>
            <a:endParaRPr sz="1600">
              <a:solidFill>
                <a:schemeClr val="dk1"/>
              </a:solidFill>
              <a:latin typeface="Calibri"/>
              <a:ea typeface="Calibri"/>
              <a:cs typeface="Calibri"/>
              <a:sym typeface="Calibri"/>
            </a:endParaRPr>
          </a:p>
          <a:p>
            <a:pPr indent="-228600" lvl="0" marL="457200" rtl="0" algn="l">
              <a:lnSpc>
                <a:spcPct val="115000"/>
              </a:lnSpc>
              <a:spcBef>
                <a:spcPts val="240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70"/>
              <a:buNone/>
            </a:pPr>
            <a:r>
              <a:t/>
            </a:r>
            <a:endParaRPr sz="1600">
              <a:latin typeface="Calibri"/>
              <a:ea typeface="Calibri"/>
              <a:cs typeface="Calibri"/>
              <a:sym typeface="Calibri"/>
            </a:endParaRPr>
          </a:p>
        </p:txBody>
      </p:sp>
      <p:sp>
        <p:nvSpPr>
          <p:cNvPr id="250" name="Google Shape;250;p30"/>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nvSpPr>
        <p:spPr>
          <a:xfrm>
            <a:off x="754145" y="886120"/>
            <a:ext cx="3026100" cy="3209100"/>
          </a:xfrm>
          <a:prstGeom prst="rect">
            <a:avLst/>
          </a:prstGeom>
          <a:noFill/>
          <a:ln>
            <a:noFill/>
          </a:ln>
        </p:spPr>
        <p:txBody>
          <a:bodyPr anchorCtr="0" anchor="t" bIns="45700" lIns="91425" spcFirstLastPara="1" rIns="91425" wrap="square" tIns="45700">
            <a:spAutoFit/>
          </a:bodyPr>
          <a:lstStyle/>
          <a:p>
            <a:pPr indent="-368300" lvl="0" marL="3429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Arrays:</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600" u="none" cap="none" strike="noStrike">
                <a:solidFill>
                  <a:srgbClr val="000000"/>
                </a:solidFill>
                <a:latin typeface="Calibri"/>
                <a:ea typeface="Calibri"/>
                <a:cs typeface="Calibri"/>
                <a:sym typeface="Calibri"/>
              </a:rPr>
              <a:t>Example geo field encoded as an array, as fields coordinates are 2-element tuple and not a collection of numbers</a:t>
            </a:r>
            <a:endParaRPr sz="1600">
              <a:latin typeface="Calibri"/>
              <a:ea typeface="Calibri"/>
              <a:cs typeface="Calibri"/>
              <a:sym typeface="Calibri"/>
            </a:endParaRPr>
          </a:p>
          <a:p>
            <a:pPr indent="0" lvl="0" marL="0" marR="0" rtl="0" algn="l">
              <a:lnSpc>
                <a:spcPct val="100000"/>
              </a:lnSpc>
              <a:spcBef>
                <a:spcPts val="0"/>
              </a:spcBef>
              <a:spcAft>
                <a:spcPts val="0"/>
              </a:spcAft>
              <a:buNone/>
            </a:pPr>
            <a:r>
              <a:rPr i="0" lang="en-US" sz="1600" u="none" cap="none" strike="noStrike">
                <a:solidFill>
                  <a:srgbClr val="000000"/>
                </a:solidFill>
                <a:latin typeface="Calibri"/>
                <a:ea typeface="Calibri"/>
                <a:cs typeface="Calibri"/>
                <a:sym typeface="Calibri"/>
              </a:rPr>
              <a:t>{</a:t>
            </a:r>
            <a:endParaRPr sz="1600">
              <a:latin typeface="Calibri"/>
              <a:ea typeface="Calibri"/>
              <a:cs typeface="Calibri"/>
              <a:sym typeface="Calibri"/>
            </a:endParaRPr>
          </a:p>
          <a:p>
            <a:pPr indent="0" lvl="0" marL="0" marR="0" rtl="0" algn="l">
              <a:lnSpc>
                <a:spcPct val="107000"/>
              </a:lnSpc>
              <a:spcBef>
                <a:spcPts val="0"/>
              </a:spcBef>
              <a:spcAft>
                <a:spcPts val="0"/>
              </a:spcAft>
              <a:buNone/>
            </a:pPr>
            <a:r>
              <a:rPr i="0" lang="en-US" sz="1600" u="none" cap="none" strike="noStrike">
                <a:solidFill>
                  <a:srgbClr val="000000"/>
                </a:solidFill>
                <a:latin typeface="Calibri"/>
                <a:ea typeface="Calibri"/>
                <a:cs typeface="Calibri"/>
                <a:sym typeface="Calibri"/>
              </a:rPr>
              <a:t>“ts”: 7,</a:t>
            </a:r>
            <a:endParaRPr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i="0" lang="en-US" sz="1600" u="none" cap="none" strike="noStrike">
                <a:solidFill>
                  <a:srgbClr val="000000"/>
                </a:solidFill>
                <a:latin typeface="Calibri"/>
                <a:ea typeface="Calibri"/>
                <a:cs typeface="Calibri"/>
                <a:sym typeface="Calibri"/>
              </a:rPr>
              <a:t>	“event”: “login”,</a:t>
            </a:r>
            <a:endParaRPr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None/>
            </a:pPr>
            <a:r>
              <a:rPr i="0" lang="en-US" sz="1600" u="none" cap="none" strike="noStrike">
                <a:solidFill>
                  <a:srgbClr val="000000"/>
                </a:solidFill>
                <a:latin typeface="Calibri"/>
                <a:ea typeface="Calibri"/>
                <a:cs typeface="Calibri"/>
                <a:sym typeface="Calibri"/>
              </a:rPr>
              <a:t>	“user”: {“geo”: [43.4, -7.2], “name”: “jbond”}</a:t>
            </a:r>
            <a:endParaRPr i="0" sz="16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i="0" lang="en-US" sz="1600" u="none" cap="none" strike="noStrike">
                <a:solidFill>
                  <a:srgbClr val="000000"/>
                </a:solidFill>
                <a:latin typeface="Calibri"/>
                <a:ea typeface="Calibri"/>
                <a:cs typeface="Calibri"/>
                <a:sym typeface="Calibri"/>
              </a:rPr>
              <a:t>}</a:t>
            </a:r>
            <a:endParaRPr i="0" sz="1600" u="none" cap="none" strike="noStrike">
              <a:solidFill>
                <a:srgbClr val="000000"/>
              </a:solidFill>
              <a:latin typeface="Calibri"/>
              <a:ea typeface="Calibri"/>
              <a:cs typeface="Calibri"/>
              <a:sym typeface="Calibri"/>
            </a:endParaRPr>
          </a:p>
        </p:txBody>
      </p:sp>
      <p:sp>
        <p:nvSpPr>
          <p:cNvPr id="256" name="Google Shape;256;p31"/>
          <p:cNvSpPr txBox="1"/>
          <p:nvPr/>
        </p:nvSpPr>
        <p:spPr>
          <a:xfrm>
            <a:off x="4326903" y="886120"/>
            <a:ext cx="26961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2</a:t>
            </a:r>
            <a:r>
              <a:rPr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Objects as collection:</a:t>
            </a:r>
            <a:endParaRPr sz="1800">
              <a:latin typeface="Calibri"/>
              <a:ea typeface="Calibri"/>
              <a:cs typeface="Calibri"/>
              <a:sym typeface="Calibri"/>
            </a:endParaRPr>
          </a:p>
          <a:p>
            <a:pPr indent="0" lvl="0" marL="0" marR="0" rtl="0" algn="l">
              <a:lnSpc>
                <a:spcPct val="100000"/>
              </a:lnSpc>
              <a:spcBef>
                <a:spcPts val="0"/>
              </a:spcBef>
              <a:spcAft>
                <a:spcPts val="0"/>
              </a:spcAft>
              <a:buNone/>
            </a:pPr>
            <a:r>
              <a:rPr i="0" lang="en-US" sz="1600" u="none" cap="none" strike="noStrike">
                <a:solidFill>
                  <a:srgbClr val="000000"/>
                </a:solidFill>
                <a:latin typeface="Calibri"/>
                <a:ea typeface="Calibri"/>
                <a:cs typeface="Calibri"/>
                <a:sym typeface="Calibri"/>
              </a:rPr>
              <a:t> Maps keys (drugs) to values (prescription counts), field is a nested collection. Example: - {“cms_prescription_counts": {"DOXAZOSIN MESYLATE": 26, "MIDODRINE HCL": 12, ...}, ...}</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1800" u="none" cap="none" strike="noStrike">
              <a:solidFill>
                <a:srgbClr val="000000"/>
              </a:solidFill>
              <a:latin typeface="Calibri"/>
              <a:ea typeface="Calibri"/>
              <a:cs typeface="Calibri"/>
              <a:sym typeface="Calibri"/>
            </a:endParaRPr>
          </a:p>
        </p:txBody>
      </p:sp>
      <p:sp>
        <p:nvSpPr>
          <p:cNvPr id="257" name="Google Shape;257;p31"/>
          <p:cNvSpPr txBox="1"/>
          <p:nvPr/>
        </p:nvSpPr>
        <p:spPr>
          <a:xfrm>
            <a:off x="7352907" y="886120"/>
            <a:ext cx="33843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3</a:t>
            </a:r>
            <a:r>
              <a:rPr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Multi Entity Collection</a:t>
            </a:r>
            <a:endParaRPr sz="1800">
              <a:latin typeface="Calibri"/>
              <a:ea typeface="Calibri"/>
              <a:cs typeface="Calibri"/>
              <a:sym typeface="Calibri"/>
            </a:endParaRPr>
          </a:p>
          <a:p>
            <a:pPr indent="0" lvl="0" marL="0" marR="0" rtl="0" algn="l">
              <a:lnSpc>
                <a:spcPct val="100000"/>
              </a:lnSpc>
              <a:spcBef>
                <a:spcPts val="0"/>
              </a:spcBef>
              <a:spcAft>
                <a:spcPts val="0"/>
              </a:spcAft>
              <a:buNone/>
            </a:pPr>
            <a:r>
              <a:rPr i="0" lang="en-US" sz="1600" u="none" cap="none" strike="noStrike">
                <a:solidFill>
                  <a:srgbClr val="000000"/>
                </a:solidFill>
                <a:latin typeface="Calibri"/>
                <a:ea typeface="Calibri"/>
                <a:cs typeface="Calibri"/>
                <a:sym typeface="Calibri"/>
              </a:rPr>
              <a:t>Log data and event-based web APIs are often composite streams of multiple data types.</a:t>
            </a:r>
            <a:endParaRPr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i="0" sz="1800" u="none" cap="none" strike="noStrike">
              <a:solidFill>
                <a:srgbClr val="000000"/>
              </a:solidFill>
              <a:latin typeface="Calibri"/>
              <a:ea typeface="Calibri"/>
              <a:cs typeface="Calibri"/>
              <a:sym typeface="Calibri"/>
            </a:endParaRPr>
          </a:p>
        </p:txBody>
      </p:sp>
      <p:pic>
        <p:nvPicPr>
          <p:cNvPr id="258" name="Google Shape;258;p31"/>
          <p:cNvPicPr preferRelativeResize="0"/>
          <p:nvPr/>
        </p:nvPicPr>
        <p:blipFill rotWithShape="1">
          <a:blip r:embed="rId3">
            <a:alphaModFix/>
          </a:blip>
          <a:srcRect b="0" l="0" r="0" t="0"/>
          <a:stretch/>
        </p:blipFill>
        <p:spPr>
          <a:xfrm>
            <a:off x="7418895" y="2082763"/>
            <a:ext cx="3464923" cy="2722439"/>
          </a:xfrm>
          <a:prstGeom prst="rect">
            <a:avLst/>
          </a:prstGeom>
          <a:noFill/>
          <a:ln>
            <a:noFill/>
          </a:ln>
        </p:spPr>
      </p:pic>
      <p:sp>
        <p:nvSpPr>
          <p:cNvPr id="259" name="Google Shape;259;p31"/>
          <p:cNvSpPr txBox="1"/>
          <p:nvPr/>
        </p:nvSpPr>
        <p:spPr>
          <a:xfrm>
            <a:off x="3459637" y="5806911"/>
            <a:ext cx="497735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rPr>
              <a:t>EXAMPLES</a:t>
            </a:r>
            <a:endParaRPr/>
          </a:p>
        </p:txBody>
      </p:sp>
      <p:cxnSp>
        <p:nvCxnSpPr>
          <p:cNvPr id="260" name="Google Shape;260;p31"/>
          <p:cNvCxnSpPr>
            <a:stCxn id="259" idx="0"/>
            <a:endCxn id="255" idx="2"/>
          </p:cNvCxnSpPr>
          <p:nvPr/>
        </p:nvCxnSpPr>
        <p:spPr>
          <a:xfrm rot="10800000">
            <a:off x="2267314" y="4095111"/>
            <a:ext cx="3681000" cy="1711800"/>
          </a:xfrm>
          <a:prstGeom prst="straightConnector1">
            <a:avLst/>
          </a:prstGeom>
          <a:noFill/>
          <a:ln cap="flat" cmpd="sng" w="9525">
            <a:solidFill>
              <a:schemeClr val="dk1"/>
            </a:solidFill>
            <a:prstDash val="solid"/>
            <a:round/>
            <a:headEnd len="sm" w="sm" type="none"/>
            <a:tailEnd len="med" w="med" type="triangle"/>
          </a:ln>
        </p:spPr>
      </p:cxnSp>
      <p:cxnSp>
        <p:nvCxnSpPr>
          <p:cNvPr id="261" name="Google Shape;261;p31"/>
          <p:cNvCxnSpPr>
            <a:stCxn id="259" idx="0"/>
            <a:endCxn id="256" idx="2"/>
          </p:cNvCxnSpPr>
          <p:nvPr/>
        </p:nvCxnSpPr>
        <p:spPr>
          <a:xfrm rot="10800000">
            <a:off x="5675014" y="3287211"/>
            <a:ext cx="273300" cy="2519700"/>
          </a:xfrm>
          <a:prstGeom prst="straightConnector1">
            <a:avLst/>
          </a:prstGeom>
          <a:noFill/>
          <a:ln cap="flat" cmpd="sng" w="9525">
            <a:solidFill>
              <a:schemeClr val="dk1"/>
            </a:solidFill>
            <a:prstDash val="solid"/>
            <a:round/>
            <a:headEnd len="sm" w="sm" type="none"/>
            <a:tailEnd len="med" w="med" type="triangle"/>
          </a:ln>
        </p:spPr>
      </p:cxnSp>
      <p:cxnSp>
        <p:nvCxnSpPr>
          <p:cNvPr id="262" name="Google Shape;262;p31"/>
          <p:cNvCxnSpPr>
            <a:stCxn id="259" idx="0"/>
            <a:endCxn id="258" idx="2"/>
          </p:cNvCxnSpPr>
          <p:nvPr/>
        </p:nvCxnSpPr>
        <p:spPr>
          <a:xfrm flipH="1" rot="10800000">
            <a:off x="5948314" y="4805211"/>
            <a:ext cx="3203100" cy="1001700"/>
          </a:xfrm>
          <a:prstGeom prst="straightConnector1">
            <a:avLst/>
          </a:prstGeom>
          <a:noFill/>
          <a:ln cap="flat" cmpd="sng" w="9525">
            <a:solidFill>
              <a:schemeClr val="dk1"/>
            </a:solidFill>
            <a:prstDash val="solid"/>
            <a:round/>
            <a:headEnd len="sm" w="sm" type="none"/>
            <a:tailEnd len="med" w="med" type="triangle"/>
          </a:ln>
        </p:spPr>
      </p:cxnSp>
      <p:cxnSp>
        <p:nvCxnSpPr>
          <p:cNvPr id="263" name="Google Shape;263;p31"/>
          <p:cNvCxnSpPr/>
          <p:nvPr/>
        </p:nvCxnSpPr>
        <p:spPr>
          <a:xfrm>
            <a:off x="3985075" y="924850"/>
            <a:ext cx="28800" cy="339300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31"/>
          <p:cNvCxnSpPr/>
          <p:nvPr/>
        </p:nvCxnSpPr>
        <p:spPr>
          <a:xfrm>
            <a:off x="7103650" y="924850"/>
            <a:ext cx="14400" cy="3378600"/>
          </a:xfrm>
          <a:prstGeom prst="straightConnector1">
            <a:avLst/>
          </a:prstGeom>
          <a:noFill/>
          <a:ln cap="flat" cmpd="sng" w="9525">
            <a:solidFill>
              <a:schemeClr val="dk1"/>
            </a:solidFill>
            <a:prstDash val="solid"/>
            <a:round/>
            <a:headEnd len="med" w="med" type="none"/>
            <a:tailEnd len="med" w="med" type="none"/>
          </a:ln>
        </p:spPr>
      </p:cxnSp>
      <p:sp>
        <p:nvSpPr>
          <p:cNvPr id="265" name="Google Shape;265;p31"/>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nvSpPr>
        <p:spPr>
          <a:xfrm>
            <a:off x="3450210" y="829559"/>
            <a:ext cx="4807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400" u="sng" cap="none" strike="noStrike">
                <a:solidFill>
                  <a:srgbClr val="000000"/>
                </a:solidFill>
                <a:latin typeface="Calibri"/>
                <a:ea typeface="Calibri"/>
                <a:cs typeface="Calibri"/>
                <a:sym typeface="Calibri"/>
              </a:rPr>
              <a:t>Algorithms</a:t>
            </a:r>
            <a:endParaRPr sz="2400">
              <a:latin typeface="Calibri"/>
              <a:ea typeface="Calibri"/>
              <a:cs typeface="Calibri"/>
              <a:sym typeface="Calibri"/>
            </a:endParaRPr>
          </a:p>
        </p:txBody>
      </p:sp>
      <p:sp>
        <p:nvSpPr>
          <p:cNvPr id="271" name="Google Shape;271;p32"/>
          <p:cNvSpPr txBox="1"/>
          <p:nvPr/>
        </p:nvSpPr>
        <p:spPr>
          <a:xfrm>
            <a:off x="1027526" y="1762800"/>
            <a:ext cx="4444500" cy="3447900"/>
          </a:xfrm>
          <a:prstGeom prst="rect">
            <a:avLst/>
          </a:prstGeom>
          <a:noFill/>
          <a:ln>
            <a:noFill/>
          </a:ln>
        </p:spPr>
        <p:txBody>
          <a:bodyPr anchorCtr="0" anchor="t" bIns="45700" lIns="91425" spcFirstLastPara="1" rIns="91425" wrap="square" tIns="45700">
            <a:spAutoFit/>
          </a:bodyPr>
          <a:lstStyle/>
          <a:p>
            <a:pPr indent="-3683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K-reduction:-</a:t>
            </a:r>
            <a:endParaRPr sz="1800"/>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1968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Array kinded types are interpreted as single-entity collections and object kinded types are always interpreted as tuples.</a:t>
            </a:r>
            <a:endParaRPr sz="1600"/>
          </a:p>
          <a:p>
            <a:pPr indent="-1968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It is implemented through helper functions and have parameter recursive merge heuristic, k-reduction.</a:t>
            </a:r>
            <a:endParaRPr b="0" i="0" sz="1600" u="none" cap="none" strike="noStrike">
              <a:solidFill>
                <a:srgbClr val="000000"/>
              </a:solidFill>
              <a:latin typeface="Calibri"/>
              <a:ea typeface="Calibri"/>
              <a:cs typeface="Calibri"/>
              <a:sym typeface="Calibri"/>
            </a:endParaRPr>
          </a:p>
          <a:p>
            <a:pPr indent="-1968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K-reduction distributivity: - merge_K (R1 U R2) = merge_K(merge_K(R1) U merge_K(R2)).</a:t>
            </a:r>
            <a:endParaRPr b="0" i="0" sz="16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800" u="none" cap="none" strike="noStrike">
              <a:solidFill>
                <a:srgbClr val="000000"/>
              </a:solidFill>
              <a:latin typeface="Calibri"/>
              <a:ea typeface="Calibri"/>
              <a:cs typeface="Calibri"/>
              <a:sym typeface="Calibri"/>
            </a:endParaRPr>
          </a:p>
          <a:p>
            <a:pPr indent="-266700" lvl="0" marL="342900" marR="0" rtl="0" algn="l">
              <a:lnSpc>
                <a:spcPct val="100000"/>
              </a:lnSpc>
              <a:spcBef>
                <a:spcPts val="0"/>
              </a:spcBef>
              <a:spcAft>
                <a:spcPts val="0"/>
              </a:spcAft>
              <a:buClr>
                <a:srgbClr val="000000"/>
              </a:buClr>
              <a:buSzPts val="12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sz="1800"/>
          </a:p>
        </p:txBody>
      </p:sp>
      <p:pic>
        <p:nvPicPr>
          <p:cNvPr descr="Text&#10;&#10;Description automatically generated" id="272" name="Google Shape;272;p32"/>
          <p:cNvPicPr preferRelativeResize="0"/>
          <p:nvPr/>
        </p:nvPicPr>
        <p:blipFill rotWithShape="1">
          <a:blip r:embed="rId3">
            <a:alphaModFix/>
          </a:blip>
          <a:srcRect b="0" l="0" r="0" t="0"/>
          <a:stretch/>
        </p:blipFill>
        <p:spPr>
          <a:xfrm>
            <a:off x="1547300" y="4953023"/>
            <a:ext cx="3522351" cy="1211625"/>
          </a:xfrm>
          <a:prstGeom prst="rect">
            <a:avLst/>
          </a:prstGeom>
          <a:noFill/>
          <a:ln>
            <a:noFill/>
          </a:ln>
        </p:spPr>
      </p:pic>
      <p:sp>
        <p:nvSpPr>
          <p:cNvPr id="273" name="Google Shape;273;p32"/>
          <p:cNvSpPr txBox="1"/>
          <p:nvPr/>
        </p:nvSpPr>
        <p:spPr>
          <a:xfrm>
            <a:off x="5963050" y="1710000"/>
            <a:ext cx="5082000" cy="298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 JXPLAIN Merge:-</a:t>
            </a:r>
            <a:endParaRPr sz="1800"/>
          </a:p>
          <a:p>
            <a:pPr indent="0" lvl="0" marL="0" marR="0" rtl="0" algn="l">
              <a:lnSpc>
                <a:spcPct val="200000"/>
              </a:lnSpc>
              <a:spcBef>
                <a:spcPts val="0"/>
              </a:spcBef>
              <a:spcAft>
                <a:spcPts val="0"/>
              </a:spcAft>
              <a:buNone/>
            </a:pPr>
            <a:r>
              <a:rPr b="0" i="0" lang="en-US" sz="1600" u="none" cap="none" strike="noStrike">
                <a:solidFill>
                  <a:srgbClr val="000000"/>
                </a:solidFill>
                <a:latin typeface="Calibri"/>
                <a:ea typeface="Calibri"/>
                <a:cs typeface="Calibri"/>
                <a:sym typeface="Calibri"/>
              </a:rPr>
              <a:t>Algorithm makes two decisions: -</a:t>
            </a:r>
            <a:endParaRPr b="0" i="0" sz="1600" u="none" cap="none" strike="noStrike">
              <a:solidFill>
                <a:srgbClr val="000000"/>
              </a:solidFill>
              <a:latin typeface="Calibri"/>
              <a:ea typeface="Calibri"/>
              <a:cs typeface="Calibri"/>
              <a:sym typeface="Calibri"/>
            </a:endParaRPr>
          </a:p>
          <a:p>
            <a:pPr indent="-368300" lvl="0" marL="342900" marR="0" rtl="0" algn="l">
              <a:lnSpc>
                <a:spcPct val="100000"/>
              </a:lnSpc>
              <a:spcBef>
                <a:spcPts val="8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Does a bag of array- or object-kinded types encode a collection or a tuple?</a:t>
            </a:r>
            <a:endParaRPr b="0" i="0" sz="1600" u="none" cap="none" strike="noStrike">
              <a:solidFill>
                <a:srgbClr val="000000"/>
              </a:solidFill>
              <a:latin typeface="Calibri"/>
              <a:ea typeface="Calibri"/>
              <a:cs typeface="Calibri"/>
              <a:sym typeface="Calibri"/>
            </a:endParaRPr>
          </a:p>
          <a:p>
            <a:pPr indent="-368300" lvl="0" marL="342900" marR="0" rtl="0" algn="l">
              <a:lnSpc>
                <a:spcPct val="100000"/>
              </a:lnSpc>
              <a:spcBef>
                <a:spcPts val="80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Given a bag of tuples, are there multiple entities represented in the bag?</a:t>
            </a:r>
            <a:endParaRPr b="0" i="0" sz="1600" u="none" cap="none" strike="noStrike">
              <a:solidFill>
                <a:srgbClr val="000000"/>
              </a:solidFill>
              <a:latin typeface="Calibri"/>
              <a:ea typeface="Calibri"/>
              <a:cs typeface="Calibri"/>
              <a:sym typeface="Calibri"/>
            </a:endParaRPr>
          </a:p>
          <a:p>
            <a:pPr indent="-95250" lvl="0" marL="171450" marR="0" rtl="0" algn="l">
              <a:lnSpc>
                <a:spcPct val="100000"/>
              </a:lnSpc>
              <a:spcBef>
                <a:spcPts val="800"/>
              </a:spcBef>
              <a:spcAft>
                <a:spcPts val="0"/>
              </a:spcAft>
              <a:buClr>
                <a:srgbClr val="000000"/>
              </a:buClr>
              <a:buSzPts val="12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sz="1800"/>
          </a:p>
        </p:txBody>
      </p:sp>
      <p:pic>
        <p:nvPicPr>
          <p:cNvPr descr="Graphical user interface, text&#10;&#10;Description automatically generated" id="274" name="Google Shape;274;p32"/>
          <p:cNvPicPr preferRelativeResize="0"/>
          <p:nvPr/>
        </p:nvPicPr>
        <p:blipFill rotWithShape="1">
          <a:blip r:embed="rId4">
            <a:alphaModFix/>
          </a:blip>
          <a:srcRect b="0" l="0" r="0" t="0"/>
          <a:stretch/>
        </p:blipFill>
        <p:spPr>
          <a:xfrm>
            <a:off x="7203125" y="4158949"/>
            <a:ext cx="2773676" cy="1773826"/>
          </a:xfrm>
          <a:prstGeom prst="rect">
            <a:avLst/>
          </a:prstGeom>
          <a:noFill/>
          <a:ln>
            <a:noFill/>
          </a:ln>
        </p:spPr>
      </p:pic>
      <p:cxnSp>
        <p:nvCxnSpPr>
          <p:cNvPr id="275" name="Google Shape;275;p32"/>
          <p:cNvCxnSpPr/>
          <p:nvPr/>
        </p:nvCxnSpPr>
        <p:spPr>
          <a:xfrm>
            <a:off x="5637229" y="1762812"/>
            <a:ext cx="0" cy="426562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
        <p:nvSpPr>
          <p:cNvPr id="276" name="Google Shape;276;p32"/>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Experiments &amp; Claims</a:t>
            </a:r>
            <a:endParaRPr sz="2400">
              <a:latin typeface="Calibri"/>
              <a:ea typeface="Calibri"/>
              <a:cs typeface="Calibri"/>
              <a:sym typeface="Calibri"/>
            </a:endParaRPr>
          </a:p>
        </p:txBody>
      </p:sp>
      <p:sp>
        <p:nvSpPr>
          <p:cNvPr id="282" name="Google Shape;282;p3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JXPLAIN produces schemas that are significantly more precise (i.e., admit fewer types) than K-reduction,  while not incorrectly rejecting types that are legitimately part of the schema,</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clustering strategy based on Bimax bi-clustering is preferable to a standard technique like k-means.</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The merge step described in Section 6 is critical for creating compact schemas, and</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The overhead of the additional steps required by Jxplain is not prohibitive.</a:t>
            </a:r>
            <a:endParaRPr sz="1600">
              <a:latin typeface="Calibri"/>
              <a:ea typeface="Calibri"/>
              <a:cs typeface="Calibri"/>
              <a:sym typeface="Calibri"/>
            </a:endParaRPr>
          </a:p>
          <a:p>
            <a:pPr indent="0" lvl="0" marL="0" rtl="0" algn="l">
              <a:lnSpc>
                <a:spcPct val="115000"/>
              </a:lnSpc>
              <a:spcBef>
                <a:spcPts val="1200"/>
              </a:spcBef>
              <a:spcAft>
                <a:spcPts val="0"/>
              </a:spcAft>
              <a:buSzPts val="2238"/>
              <a:buNone/>
            </a:pPr>
            <a:r>
              <a:t/>
            </a:r>
            <a:endParaRPr sz="1600">
              <a:solidFill>
                <a:schemeClr val="dk1"/>
              </a:solidFill>
              <a:latin typeface="Calibri"/>
              <a:ea typeface="Calibri"/>
              <a:cs typeface="Calibri"/>
              <a:sym typeface="Calibri"/>
            </a:endParaRPr>
          </a:p>
          <a:p>
            <a:pPr indent="-228600" lvl="0" marL="457200" rtl="0" algn="l">
              <a:lnSpc>
                <a:spcPct val="115000"/>
              </a:lnSpc>
              <a:spcBef>
                <a:spcPts val="2400"/>
              </a:spcBef>
              <a:spcAft>
                <a:spcPts val="0"/>
              </a:spcAft>
              <a:buClr>
                <a:schemeClr val="dk1"/>
              </a:buClr>
              <a:buSzPts val="478"/>
              <a:buFont typeface="Arial"/>
              <a:buNone/>
            </a:pPr>
            <a:r>
              <a:t/>
            </a:r>
            <a:endParaRPr b="1" sz="16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238"/>
              <a:buNone/>
            </a:pPr>
            <a:r>
              <a:t/>
            </a:r>
            <a:endParaRPr sz="1600">
              <a:latin typeface="Calibri"/>
              <a:ea typeface="Calibri"/>
              <a:cs typeface="Calibri"/>
              <a:sym typeface="Calibri"/>
            </a:endParaRPr>
          </a:p>
          <a:p>
            <a:pPr indent="-228600" lvl="0" marL="457200" rtl="0" algn="l">
              <a:lnSpc>
                <a:spcPct val="100000"/>
              </a:lnSpc>
              <a:spcBef>
                <a:spcPts val="360"/>
              </a:spcBef>
              <a:spcAft>
                <a:spcPts val="0"/>
              </a:spcAft>
              <a:buSzPts val="2238"/>
              <a:buNone/>
            </a:pPr>
            <a:r>
              <a:t/>
            </a:r>
            <a:endParaRPr sz="1600">
              <a:latin typeface="Calibri"/>
              <a:ea typeface="Calibri"/>
              <a:cs typeface="Calibri"/>
              <a:sym typeface="Calibri"/>
            </a:endParaRPr>
          </a:p>
        </p:txBody>
      </p:sp>
      <p:sp>
        <p:nvSpPr>
          <p:cNvPr id="283" name="Google Shape;283;p33"/>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Results</a:t>
            </a:r>
            <a:endParaRPr sz="2400">
              <a:latin typeface="Calibri"/>
              <a:ea typeface="Calibri"/>
              <a:cs typeface="Calibri"/>
              <a:sym typeface="Calibri"/>
            </a:endParaRPr>
          </a:p>
        </p:txBody>
      </p:sp>
      <p:sp>
        <p:nvSpPr>
          <p:cNvPr id="289" name="Google Shape;289;p34"/>
          <p:cNvSpPr txBox="1"/>
          <p:nvPr>
            <p:ph idx="1" type="body"/>
          </p:nvPr>
        </p:nvSpPr>
        <p:spPr>
          <a:xfrm>
            <a:off x="1295401" y="2556932"/>
            <a:ext cx="3747939" cy="3318936"/>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In this paper, the author compared four different algorithms, which are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K - Reduce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Bimax Naive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Bimax Merge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L - Reduce</a:t>
            </a:r>
            <a:endParaRPr sz="1600">
              <a:latin typeface="Calibri"/>
              <a:ea typeface="Calibri"/>
              <a:cs typeface="Calibri"/>
              <a:sym typeface="Calibri"/>
            </a:endParaRPr>
          </a:p>
          <a:p>
            <a:pPr indent="0" lvl="0" marL="97155" rtl="0" algn="l">
              <a:lnSpc>
                <a:spcPct val="100000"/>
              </a:lnSpc>
              <a:spcBef>
                <a:spcPts val="360"/>
              </a:spcBef>
              <a:spcAft>
                <a:spcPts val="0"/>
              </a:spcAft>
              <a:buSzPts val="2070"/>
              <a:buNone/>
            </a:pPr>
            <a:r>
              <a:t/>
            </a:r>
            <a:endParaRPr sz="1600">
              <a:latin typeface="Calibri"/>
              <a:ea typeface="Calibri"/>
              <a:cs typeface="Calibri"/>
              <a:sym typeface="Calibri"/>
            </a:endParaRPr>
          </a:p>
        </p:txBody>
      </p:sp>
      <p:pic>
        <p:nvPicPr>
          <p:cNvPr id="290" name="Google Shape;290;p34"/>
          <p:cNvPicPr preferRelativeResize="0"/>
          <p:nvPr/>
        </p:nvPicPr>
        <p:blipFill rotWithShape="1">
          <a:blip r:embed="rId3">
            <a:alphaModFix/>
          </a:blip>
          <a:srcRect b="0" l="0" r="0" t="0"/>
          <a:stretch/>
        </p:blipFill>
        <p:spPr>
          <a:xfrm>
            <a:off x="5270051" y="2639500"/>
            <a:ext cx="5759299" cy="3215874"/>
          </a:xfrm>
          <a:prstGeom prst="rect">
            <a:avLst/>
          </a:prstGeom>
          <a:noFill/>
          <a:ln>
            <a:noFill/>
          </a:ln>
        </p:spPr>
      </p:pic>
      <p:sp>
        <p:nvSpPr>
          <p:cNvPr id="291" name="Google Shape;291;p34"/>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solidFill>
                  <a:schemeClr val="dk1"/>
                </a:solidFill>
                <a:latin typeface="Calibri"/>
                <a:ea typeface="Calibri"/>
                <a:cs typeface="Calibri"/>
                <a:sym typeface="Calibri"/>
              </a:rPr>
              <a:t>Critique &amp; Conclusion</a:t>
            </a:r>
            <a:endParaRPr sz="2400">
              <a:latin typeface="Calibri"/>
              <a:ea typeface="Calibri"/>
              <a:cs typeface="Calibri"/>
              <a:sym typeface="Calibri"/>
            </a:endParaRPr>
          </a:p>
        </p:txBody>
      </p:sp>
      <p:sp>
        <p:nvSpPr>
          <p:cNvPr id="297" name="Google Shape;297;p3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Clr>
                <a:schemeClr val="dk1"/>
              </a:buClr>
              <a:buSzPts val="1800"/>
              <a:buFont typeface="Calibri"/>
              <a:buChar char="❖"/>
            </a:pPr>
            <a:r>
              <a:rPr b="1" lang="en-US" sz="1800" u="sng">
                <a:solidFill>
                  <a:schemeClr val="dk1"/>
                </a:solidFill>
                <a:latin typeface="Calibri"/>
                <a:ea typeface="Calibri"/>
                <a:cs typeface="Calibri"/>
                <a:sym typeface="Calibri"/>
              </a:rPr>
              <a:t>Critique:</a:t>
            </a:r>
            <a:endParaRPr sz="1800">
              <a:latin typeface="Calibri"/>
              <a:ea typeface="Calibri"/>
              <a:cs typeface="Calibri"/>
              <a:sym typeface="Calibri"/>
            </a:endParaRPr>
          </a:p>
          <a:p>
            <a:pPr indent="0" lvl="0" marL="97155" rtl="0" algn="just">
              <a:lnSpc>
                <a:spcPct val="100000"/>
              </a:lnSpc>
              <a:spcBef>
                <a:spcPts val="360"/>
              </a:spcBef>
              <a:spcAft>
                <a:spcPts val="0"/>
              </a:spcAft>
              <a:buSzPts val="2070"/>
              <a:buNone/>
            </a:pPr>
            <a:r>
              <a:rPr lang="en-US" sz="1600">
                <a:solidFill>
                  <a:schemeClr val="dk1"/>
                </a:solidFill>
                <a:latin typeface="Calibri"/>
                <a:ea typeface="Calibri"/>
                <a:cs typeface="Calibri"/>
                <a:sym typeface="Calibri"/>
              </a:rPr>
              <a:t>When Json data goes beyond encoding gilded csv documents, Json's capabilities for tuple and   collection layering makes maintaining schemas extremely challenging.	</a:t>
            </a:r>
            <a:endParaRPr sz="1600">
              <a:latin typeface="Calibri"/>
              <a:ea typeface="Calibri"/>
              <a:cs typeface="Calibri"/>
              <a:sym typeface="Calibri"/>
            </a:endParaRPr>
          </a:p>
          <a:p>
            <a:pPr indent="-342900" lvl="0" marL="457200" rtl="0" algn="just">
              <a:lnSpc>
                <a:spcPct val="100000"/>
              </a:lnSpc>
              <a:spcBef>
                <a:spcPts val="360"/>
              </a:spcBef>
              <a:spcAft>
                <a:spcPts val="0"/>
              </a:spcAft>
              <a:buClr>
                <a:schemeClr val="dk1"/>
              </a:buClr>
              <a:buSzPts val="1800"/>
              <a:buFont typeface="Calibri"/>
              <a:buChar char="❖"/>
            </a:pPr>
            <a:r>
              <a:rPr b="1" lang="en-US" sz="1800" u="sng">
                <a:solidFill>
                  <a:schemeClr val="dk1"/>
                </a:solidFill>
                <a:latin typeface="Calibri"/>
                <a:ea typeface="Calibri"/>
                <a:cs typeface="Calibri"/>
                <a:sym typeface="Calibri"/>
              </a:rPr>
              <a:t>Conclusion</a:t>
            </a:r>
            <a:r>
              <a:rPr b="1" lang="en-US" sz="1800">
                <a:solidFill>
                  <a:schemeClr val="dk1"/>
                </a:solidFill>
                <a:latin typeface="Calibri"/>
                <a:ea typeface="Calibri"/>
                <a:cs typeface="Calibri"/>
                <a:sym typeface="Calibri"/>
              </a:rPr>
              <a:t>:</a:t>
            </a:r>
            <a:endParaRPr sz="1800">
              <a:latin typeface="Calibri"/>
              <a:ea typeface="Calibri"/>
              <a:cs typeface="Calibri"/>
              <a:sym typeface="Calibri"/>
            </a:endParaRPr>
          </a:p>
          <a:p>
            <a:pPr indent="-330200" lvl="0" marL="457200" rtl="0" algn="just">
              <a:lnSpc>
                <a:spcPct val="100000"/>
              </a:lnSpc>
              <a:spcBef>
                <a:spcPts val="36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Jxplain avoids two assumptions concerning the creation of Json records:</a:t>
            </a:r>
            <a:endParaRPr sz="1600">
              <a:solidFill>
                <a:schemeClr val="dk1"/>
              </a:solidFill>
              <a:latin typeface="Calibri"/>
              <a:ea typeface="Calibri"/>
              <a:cs typeface="Calibri"/>
              <a:sym typeface="Calibri"/>
            </a:endParaRPr>
          </a:p>
          <a:p>
            <a:pPr indent="-313055" lvl="1" marL="800100" rtl="0" algn="just">
              <a:lnSpc>
                <a:spcPct val="100000"/>
              </a:lnSpc>
              <a:spcBef>
                <a:spcPts val="600"/>
              </a:spcBef>
              <a:spcAft>
                <a:spcPts val="0"/>
              </a:spcAft>
              <a:buClr>
                <a:schemeClr val="dk1"/>
              </a:buClr>
              <a:buSzPts val="1600"/>
              <a:buFont typeface="Calibri"/>
              <a:buAutoNum type="romanLcParenBoth"/>
            </a:pPr>
            <a:r>
              <a:rPr lang="en-US" sz="1600">
                <a:solidFill>
                  <a:schemeClr val="dk1"/>
                </a:solidFill>
                <a:latin typeface="Calibri"/>
                <a:ea typeface="Calibri"/>
                <a:cs typeface="Calibri"/>
                <a:sym typeface="Calibri"/>
              </a:rPr>
              <a:t>Which hierarchical structures encode nested collections, and </a:t>
            </a:r>
            <a:endParaRPr sz="1600">
              <a:solidFill>
                <a:schemeClr val="dk1"/>
              </a:solidFill>
              <a:latin typeface="Calibri"/>
              <a:ea typeface="Calibri"/>
              <a:cs typeface="Calibri"/>
              <a:sym typeface="Calibri"/>
            </a:endParaRPr>
          </a:p>
          <a:p>
            <a:pPr indent="-313055" lvl="1" marL="800100" rtl="0" algn="just">
              <a:lnSpc>
                <a:spcPct val="100000"/>
              </a:lnSpc>
              <a:spcBef>
                <a:spcPts val="600"/>
              </a:spcBef>
              <a:spcAft>
                <a:spcPts val="0"/>
              </a:spcAft>
              <a:buClr>
                <a:schemeClr val="dk1"/>
              </a:buClr>
              <a:buSzPts val="1600"/>
              <a:buFont typeface="Calibri"/>
              <a:buAutoNum type="romanLcParenBoth"/>
            </a:pPr>
            <a:r>
              <a:rPr lang="en-US" sz="1600">
                <a:solidFill>
                  <a:schemeClr val="dk1"/>
                </a:solidFill>
                <a:latin typeface="Calibri"/>
                <a:ea typeface="Calibri"/>
                <a:cs typeface="Calibri"/>
                <a:sym typeface="Calibri"/>
              </a:rPr>
              <a:t>how many entities exist in a Json object collection (nested or not)</a:t>
            </a:r>
            <a:endParaRPr sz="1600">
              <a:solidFill>
                <a:schemeClr val="dk1"/>
              </a:solidFill>
              <a:latin typeface="Calibri"/>
              <a:ea typeface="Calibri"/>
              <a:cs typeface="Calibri"/>
              <a:sym typeface="Calibri"/>
            </a:endParaRPr>
          </a:p>
          <a:p>
            <a:pPr indent="-634" lvl="0" marL="30480" rtl="0" algn="just">
              <a:lnSpc>
                <a:spcPct val="100000"/>
              </a:lnSpc>
              <a:spcBef>
                <a:spcPts val="36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Jxplain adds many pre-processing rounds to conventional schema discovery to avoid these assumptions. Although these passes add a significant amount of cost to the extraction process, the resultant schemas are tighter and more compact, particularly for complicated Json data models, lowering the amount of human tweaking necessary to optimize them.</a:t>
            </a:r>
            <a:endParaRPr sz="1600">
              <a:solidFill>
                <a:schemeClr val="dk1"/>
              </a:solidFill>
              <a:latin typeface="Calibri"/>
              <a:ea typeface="Calibri"/>
              <a:cs typeface="Calibri"/>
              <a:sym typeface="Calibri"/>
            </a:endParaRPr>
          </a:p>
          <a:p>
            <a:pPr indent="0" lvl="0" marL="97155" rtl="0" algn="just">
              <a:lnSpc>
                <a:spcPct val="100000"/>
              </a:lnSpc>
              <a:spcBef>
                <a:spcPts val="360"/>
              </a:spcBef>
              <a:spcAft>
                <a:spcPts val="0"/>
              </a:spcAft>
              <a:buSzPts val="2070"/>
              <a:buNone/>
            </a:pPr>
            <a:r>
              <a:t/>
            </a:r>
            <a:endParaRPr sz="1800">
              <a:solidFill>
                <a:schemeClr val="dk1"/>
              </a:solidFill>
              <a:latin typeface="Calibri"/>
              <a:ea typeface="Calibri"/>
              <a:cs typeface="Calibri"/>
              <a:sym typeface="Calibri"/>
            </a:endParaRPr>
          </a:p>
          <a:p>
            <a:pPr indent="-228600" lvl="0" marL="457200" rtl="0" algn="just">
              <a:lnSpc>
                <a:spcPct val="100000"/>
              </a:lnSpc>
              <a:spcBef>
                <a:spcPts val="360"/>
              </a:spcBef>
              <a:spcAft>
                <a:spcPts val="0"/>
              </a:spcAft>
              <a:buSzPts val="2070"/>
              <a:buNone/>
            </a:pPr>
            <a:r>
              <a:t/>
            </a:r>
            <a:endParaRPr sz="1800">
              <a:solidFill>
                <a:schemeClr val="dk1"/>
              </a:solidFill>
              <a:latin typeface="Calibri"/>
              <a:ea typeface="Calibri"/>
              <a:cs typeface="Calibri"/>
              <a:sym typeface="Calibri"/>
            </a:endParaRPr>
          </a:p>
        </p:txBody>
      </p:sp>
      <p:sp>
        <p:nvSpPr>
          <p:cNvPr id="298" name="Google Shape;298;p35"/>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1468650" y="895499"/>
            <a:ext cx="9601200" cy="1429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Agenda</a:t>
            </a:r>
            <a:endParaRPr sz="2400">
              <a:latin typeface="Calibri"/>
              <a:ea typeface="Calibri"/>
              <a:cs typeface="Calibri"/>
              <a:sym typeface="Calibri"/>
            </a:endParaRPr>
          </a:p>
        </p:txBody>
      </p:sp>
      <p:sp>
        <p:nvSpPr>
          <p:cNvPr id="159" name="Google Shape;159;p20"/>
          <p:cNvSpPr txBox="1"/>
          <p:nvPr>
            <p:ph idx="1" type="body"/>
          </p:nvPr>
        </p:nvSpPr>
        <p:spPr>
          <a:xfrm>
            <a:off x="1295400" y="2469725"/>
            <a:ext cx="9601200" cy="34062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36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Introduction to JSON and JSON Schema</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Problem in JSON Schema Discovery</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JXPLAIN as a Solution to the Schema Discovery </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Experiments &amp; Results</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Conclusion</a:t>
            </a:r>
            <a:endParaRPr i="0" sz="1600" u="none" strike="noStrike">
              <a:solidFill>
                <a:srgbClr val="83992A"/>
              </a:solidFill>
              <a:latin typeface="Calibri"/>
              <a:ea typeface="Calibri"/>
              <a:cs typeface="Calibri"/>
              <a:sym typeface="Calibri"/>
            </a:endParaRPr>
          </a:p>
          <a:p>
            <a:pPr indent="0" lvl="0" marL="97155" rtl="0" algn="l">
              <a:lnSpc>
                <a:spcPct val="100000"/>
              </a:lnSpc>
              <a:spcBef>
                <a:spcPts val="360"/>
              </a:spcBef>
              <a:spcAft>
                <a:spcPts val="0"/>
              </a:spcAft>
              <a:buSzPts val="2070"/>
              <a:buNone/>
            </a:pPr>
            <a:r>
              <a:t/>
            </a:r>
            <a:endParaRPr sz="1600">
              <a:latin typeface="Calibri"/>
              <a:ea typeface="Calibri"/>
              <a:cs typeface="Calibri"/>
              <a:sym typeface="Calibri"/>
            </a:endParaRPr>
          </a:p>
        </p:txBody>
      </p:sp>
      <p:sp>
        <p:nvSpPr>
          <p:cNvPr id="160" name="Google Shape;160;p20"/>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Abstract</a:t>
            </a:r>
            <a:endParaRPr b="1" sz="2400">
              <a:latin typeface="Calibri"/>
              <a:ea typeface="Calibri"/>
              <a:cs typeface="Calibri"/>
              <a:sym typeface="Calibri"/>
            </a:endParaRPr>
          </a:p>
        </p:txBody>
      </p:sp>
      <p:sp>
        <p:nvSpPr>
          <p:cNvPr id="166" name="Google Shape;166;p21"/>
          <p:cNvSpPr txBox="1"/>
          <p:nvPr>
            <p:ph idx="1" type="body"/>
          </p:nvPr>
        </p:nvSpPr>
        <p:spPr>
          <a:xfrm>
            <a:off x="1295400" y="2435225"/>
            <a:ext cx="9601200" cy="3813900"/>
          </a:xfrm>
          <a:prstGeom prst="rect">
            <a:avLst/>
          </a:prstGeom>
          <a:noFill/>
          <a:ln>
            <a:noFill/>
          </a:ln>
        </p:spPr>
        <p:txBody>
          <a:bodyPr anchorCtr="0" anchor="t" bIns="45700" lIns="91425" spcFirstLastPara="1" rIns="91425" wrap="square" tIns="45700">
            <a:normAutofit/>
          </a:bodyPr>
          <a:lstStyle/>
          <a:p>
            <a:pPr indent="-110490" lvl="0" marL="285750" rtl="0" algn="just">
              <a:lnSpc>
                <a:spcPct val="100000"/>
              </a:lnSpc>
              <a:spcBef>
                <a:spcPts val="0"/>
              </a:spcBef>
              <a:spcAft>
                <a:spcPts val="0"/>
              </a:spcAft>
              <a:buSzPts val="2760"/>
              <a:buNone/>
            </a:pPr>
            <a:r>
              <a:rPr lang="en-US" sz="1600">
                <a:latin typeface="Calibri"/>
                <a:ea typeface="Calibri"/>
                <a:cs typeface="Calibri"/>
                <a:sym typeface="Calibri"/>
              </a:rPr>
              <a:t>JSON data modeling connects several data sources into a single stream, and JSON flexibility depends on automated schema discovery approaches when writing data.</a:t>
            </a:r>
            <a:endParaRPr sz="1600">
              <a:latin typeface="Calibri"/>
              <a:ea typeface="Calibri"/>
              <a:cs typeface="Calibri"/>
              <a:sym typeface="Calibri"/>
            </a:endParaRPr>
          </a:p>
          <a:p>
            <a:pPr indent="-110490" lvl="0" marL="285750" rtl="0" algn="just">
              <a:lnSpc>
                <a:spcPct val="100000"/>
              </a:lnSpc>
              <a:spcBef>
                <a:spcPts val="0"/>
              </a:spcBef>
              <a:spcAft>
                <a:spcPts val="0"/>
              </a:spcAft>
              <a:buSzPts val="2760"/>
              <a:buNone/>
            </a:pPr>
            <a:r>
              <a:t/>
            </a:r>
            <a:endParaRPr sz="1600">
              <a:latin typeface="Calibri"/>
              <a:ea typeface="Calibri"/>
              <a:cs typeface="Calibri"/>
              <a:sym typeface="Calibri"/>
            </a:endParaRPr>
          </a:p>
          <a:p>
            <a:pPr indent="-110490" lvl="0" marL="285750" rtl="0" algn="just">
              <a:lnSpc>
                <a:spcPct val="100000"/>
              </a:lnSpc>
              <a:spcBef>
                <a:spcPts val="0"/>
              </a:spcBef>
              <a:spcAft>
                <a:spcPts val="0"/>
              </a:spcAft>
              <a:buSzPts val="2760"/>
              <a:buNone/>
            </a:pPr>
            <a:r>
              <a:rPr lang="en-US" sz="1600">
                <a:latin typeface="Calibri"/>
                <a:ea typeface="Calibri"/>
                <a:cs typeface="Calibri"/>
                <a:sym typeface="Calibri"/>
              </a:rPr>
              <a:t>JXPLAIN, a JSON schema discovery technique with heuristics that develops a replica of frequent kinds of ambiguity and delivers considerably correct schemas, is developed.</a:t>
            </a:r>
            <a:endParaRPr sz="1600">
              <a:latin typeface="Calibri"/>
              <a:ea typeface="Calibri"/>
              <a:cs typeface="Calibri"/>
              <a:sym typeface="Calibri"/>
            </a:endParaRPr>
          </a:p>
        </p:txBody>
      </p:sp>
      <p:sp>
        <p:nvSpPr>
          <p:cNvPr id="167" name="Google Shape;167;p21"/>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2"/>
          <p:cNvPicPr preferRelativeResize="0"/>
          <p:nvPr/>
        </p:nvPicPr>
        <p:blipFill rotWithShape="1">
          <a:blip r:embed="rId3">
            <a:alphaModFix/>
          </a:blip>
          <a:srcRect b="0" l="0" r="0" t="0"/>
          <a:stretch/>
        </p:blipFill>
        <p:spPr>
          <a:xfrm>
            <a:off x="3759662" y="1038237"/>
            <a:ext cx="7406450" cy="4121651"/>
          </a:xfrm>
          <a:prstGeom prst="rect">
            <a:avLst/>
          </a:prstGeom>
          <a:noFill/>
          <a:ln>
            <a:noFill/>
          </a:ln>
          <a:effectLst>
            <a:outerShdw blurRad="57150" rotWithShape="0" algn="bl" dir="5400000" dist="19050">
              <a:srgbClr val="000000">
                <a:alpha val="49803"/>
              </a:srgbClr>
            </a:outerShdw>
          </a:effectLst>
        </p:spPr>
      </p:pic>
      <p:sp>
        <p:nvSpPr>
          <p:cNvPr id="173" name="Google Shape;173;p22"/>
          <p:cNvSpPr txBox="1"/>
          <p:nvPr/>
        </p:nvSpPr>
        <p:spPr>
          <a:xfrm>
            <a:off x="1976073" y="2860562"/>
            <a:ext cx="16788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Garamond"/>
                <a:ea typeface="Garamond"/>
                <a:cs typeface="Garamond"/>
                <a:sym typeface="Garamond"/>
              </a:rPr>
              <a:t>JSON Data</a:t>
            </a:r>
            <a:endParaRPr b="1" i="0" sz="1900" u="none" cap="none" strike="noStrike">
              <a:solidFill>
                <a:srgbClr val="000000"/>
              </a:solidFill>
              <a:latin typeface="Garamond"/>
              <a:ea typeface="Garamond"/>
              <a:cs typeface="Garamond"/>
              <a:sym typeface="Garamond"/>
            </a:endParaRPr>
          </a:p>
        </p:txBody>
      </p:sp>
      <p:sp>
        <p:nvSpPr>
          <p:cNvPr id="174" name="Google Shape;174;p22"/>
          <p:cNvSpPr txBox="1"/>
          <p:nvPr/>
        </p:nvSpPr>
        <p:spPr>
          <a:xfrm>
            <a:off x="3358862" y="5344390"/>
            <a:ext cx="29856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Garamond"/>
                <a:ea typeface="Garamond"/>
                <a:cs typeface="Garamond"/>
                <a:sym typeface="Garamond"/>
              </a:rPr>
              <a:t>JSON Schema Generated using Online tools</a:t>
            </a:r>
            <a:endParaRPr b="1" i="0" sz="1900" u="none" cap="none" strike="noStrike">
              <a:solidFill>
                <a:srgbClr val="000000"/>
              </a:solidFill>
              <a:latin typeface="Garamond"/>
              <a:ea typeface="Garamond"/>
              <a:cs typeface="Garamond"/>
              <a:sym typeface="Garamond"/>
            </a:endParaRPr>
          </a:p>
        </p:txBody>
      </p:sp>
      <p:cxnSp>
        <p:nvCxnSpPr>
          <p:cNvPr id="175" name="Google Shape;175;p22"/>
          <p:cNvCxnSpPr>
            <a:stCxn id="173" idx="0"/>
          </p:cNvCxnSpPr>
          <p:nvPr/>
        </p:nvCxnSpPr>
        <p:spPr>
          <a:xfrm flipH="1" rot="10800000">
            <a:off x="2815473" y="2130362"/>
            <a:ext cx="1530300" cy="730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6" name="Google Shape;176;p22"/>
          <p:cNvCxnSpPr>
            <a:stCxn id="174" idx="0"/>
          </p:cNvCxnSpPr>
          <p:nvPr/>
        </p:nvCxnSpPr>
        <p:spPr>
          <a:xfrm flipH="1" rot="10800000">
            <a:off x="4851662" y="3099190"/>
            <a:ext cx="4377300" cy="2245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pic>
        <p:nvPicPr>
          <p:cNvPr id="177" name="Google Shape;177;p22"/>
          <p:cNvPicPr preferRelativeResize="0"/>
          <p:nvPr/>
        </p:nvPicPr>
        <p:blipFill rotWithShape="1">
          <a:blip r:embed="rId4">
            <a:alphaModFix/>
          </a:blip>
          <a:srcRect b="0" l="0" r="0" t="0"/>
          <a:stretch/>
        </p:blipFill>
        <p:spPr>
          <a:xfrm>
            <a:off x="6586412" y="5159888"/>
            <a:ext cx="4684489" cy="1039975"/>
          </a:xfrm>
          <a:prstGeom prst="rect">
            <a:avLst/>
          </a:prstGeom>
          <a:noFill/>
          <a:ln>
            <a:noFill/>
          </a:ln>
        </p:spPr>
      </p:pic>
      <p:sp>
        <p:nvSpPr>
          <p:cNvPr id="178" name="Google Shape;178;p22"/>
          <p:cNvSpPr txBox="1"/>
          <p:nvPr/>
        </p:nvSpPr>
        <p:spPr>
          <a:xfrm>
            <a:off x="679484" y="653516"/>
            <a:ext cx="3185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i="0" lang="en-US" sz="2400" u="sng" cap="none" strike="noStrike">
                <a:solidFill>
                  <a:srgbClr val="000000"/>
                </a:solidFill>
                <a:latin typeface="Calibri"/>
                <a:ea typeface="Calibri"/>
                <a:cs typeface="Calibri"/>
                <a:sym typeface="Calibri"/>
              </a:rPr>
              <a:t>Big Picture</a:t>
            </a:r>
            <a:endParaRPr sz="2400">
              <a:latin typeface="Calibri"/>
              <a:ea typeface="Calibri"/>
              <a:cs typeface="Calibri"/>
              <a:sym typeface="Calibri"/>
            </a:endParaRPr>
          </a:p>
        </p:txBody>
      </p:sp>
      <p:sp>
        <p:nvSpPr>
          <p:cNvPr id="179" name="Google Shape;179;p22"/>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Introduction</a:t>
            </a:r>
            <a:endParaRPr b="1" sz="2400">
              <a:latin typeface="Calibri"/>
              <a:ea typeface="Calibri"/>
              <a:cs typeface="Calibri"/>
              <a:sym typeface="Calibri"/>
            </a:endParaRPr>
          </a:p>
        </p:txBody>
      </p:sp>
      <p:sp>
        <p:nvSpPr>
          <p:cNvPr id="185" name="Google Shape;185;p23"/>
          <p:cNvSpPr txBox="1"/>
          <p:nvPr>
            <p:ph idx="1" type="body"/>
          </p:nvPr>
        </p:nvSpPr>
        <p:spPr>
          <a:xfrm>
            <a:off x="1073975" y="2436725"/>
            <a:ext cx="10471500" cy="3849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US" sz="1600">
                <a:latin typeface="Calibri"/>
                <a:ea typeface="Calibri"/>
                <a:cs typeface="Calibri"/>
                <a:sym typeface="Calibri"/>
              </a:rPr>
              <a:t>JSON schema are JSON documents that describe other JSON documents. It is used to define the structure of a JSON message and validate it. Example: - API request and response in JSON format.</a:t>
            </a:r>
            <a:endParaRPr sz="1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Primarily, JSON is used as the data exchange, information records as a database schema like Nosql databases such as mongodb, etc.</a:t>
            </a:r>
            <a:endParaRPr sz="1600">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90000"/>
              </a:lnSpc>
              <a:spcBef>
                <a:spcPts val="1200"/>
              </a:spcBef>
              <a:spcAft>
                <a:spcPts val="0"/>
              </a:spcAft>
              <a:buSzPts val="3030"/>
              <a:buNone/>
            </a:pPr>
            <a:r>
              <a:t/>
            </a:r>
            <a:endParaRPr sz="1600">
              <a:latin typeface="Calibri"/>
              <a:ea typeface="Calibri"/>
              <a:cs typeface="Calibri"/>
              <a:sym typeface="Calibri"/>
            </a:endParaRPr>
          </a:p>
        </p:txBody>
      </p:sp>
      <p:pic>
        <p:nvPicPr>
          <p:cNvPr id="186" name="Google Shape;186;p23"/>
          <p:cNvPicPr preferRelativeResize="0"/>
          <p:nvPr/>
        </p:nvPicPr>
        <p:blipFill rotWithShape="1">
          <a:blip r:embed="rId3">
            <a:alphaModFix/>
          </a:blip>
          <a:srcRect b="0" l="0" r="0" t="0"/>
          <a:stretch/>
        </p:blipFill>
        <p:spPr>
          <a:xfrm>
            <a:off x="1200150" y="4038275"/>
            <a:ext cx="9791700" cy="1466850"/>
          </a:xfrm>
          <a:prstGeom prst="rect">
            <a:avLst/>
          </a:prstGeom>
          <a:noFill/>
          <a:ln>
            <a:noFill/>
          </a:ln>
        </p:spPr>
      </p:pic>
      <p:sp>
        <p:nvSpPr>
          <p:cNvPr id="187" name="Google Shape;187;p23"/>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400">
                <a:latin typeface="Calibri"/>
                <a:ea typeface="Calibri"/>
                <a:cs typeface="Calibri"/>
                <a:sym typeface="Calibri"/>
              </a:rPr>
              <a:t>Background</a:t>
            </a:r>
            <a:endParaRPr b="1" sz="2400">
              <a:latin typeface="Calibri"/>
              <a:ea typeface="Calibri"/>
              <a:cs typeface="Calibri"/>
              <a:sym typeface="Calibri"/>
            </a:endParaRPr>
          </a:p>
        </p:txBody>
      </p:sp>
      <p:sp>
        <p:nvSpPr>
          <p:cNvPr id="193" name="Google Shape;193;p24"/>
          <p:cNvSpPr txBox="1"/>
          <p:nvPr>
            <p:ph idx="1" type="body"/>
          </p:nvPr>
        </p:nvSpPr>
        <p:spPr>
          <a:xfrm>
            <a:off x="1295401" y="2556932"/>
            <a:ext cx="9903642" cy="3318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2070"/>
              <a:buNone/>
            </a:pPr>
            <a:r>
              <a:rPr lang="en-US" sz="1600">
                <a:latin typeface="Calibri"/>
                <a:ea typeface="Calibri"/>
                <a:cs typeface="Calibri"/>
                <a:sym typeface="Calibri"/>
              </a:rPr>
              <a:t>The purpose is to re-create a hidden ground truth schema, which is a description of a set of acceptable JSON data based on a finite sampling of records taken from the set.</a:t>
            </a:r>
            <a:endParaRPr sz="1600">
              <a:latin typeface="Calibri"/>
              <a:ea typeface="Calibri"/>
              <a:cs typeface="Calibri"/>
              <a:sym typeface="Calibri"/>
            </a:endParaRPr>
          </a:p>
          <a:p>
            <a:pPr indent="0" lvl="0" marL="0" rtl="0" algn="l">
              <a:lnSpc>
                <a:spcPct val="100000"/>
              </a:lnSpc>
              <a:spcBef>
                <a:spcPts val="360"/>
              </a:spcBef>
              <a:spcAft>
                <a:spcPts val="0"/>
              </a:spcAft>
              <a:buSzPts val="2070"/>
              <a:buNone/>
            </a:pPr>
            <a:r>
              <a:t/>
            </a:r>
            <a:endParaRPr sz="1600">
              <a:latin typeface="Calibri"/>
              <a:ea typeface="Calibri"/>
              <a:cs typeface="Calibri"/>
              <a:sym typeface="Calibri"/>
            </a:endParaRPr>
          </a:p>
          <a:p>
            <a:pPr indent="-342900" lvl="0" marL="457200" rtl="0" algn="l">
              <a:lnSpc>
                <a:spcPct val="100000"/>
              </a:lnSpc>
              <a:spcBef>
                <a:spcPts val="360"/>
              </a:spcBef>
              <a:spcAft>
                <a:spcPts val="0"/>
              </a:spcAft>
              <a:buClr>
                <a:schemeClr val="dk1"/>
              </a:buClr>
              <a:buSzPts val="1800"/>
              <a:buFont typeface="Calibri"/>
              <a:buChar char="❖"/>
            </a:pPr>
            <a:r>
              <a:rPr lang="en-US" sz="1800">
                <a:latin typeface="Calibri"/>
                <a:ea typeface="Calibri"/>
                <a:cs typeface="Calibri"/>
                <a:sym typeface="Calibri"/>
              </a:rPr>
              <a:t>Notation:</a:t>
            </a:r>
            <a:endParaRPr sz="18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Primitive values - String, number, boolean, and null</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lang="en-US" sz="1600">
                <a:latin typeface="Calibri"/>
                <a:ea typeface="Calibri"/>
                <a:cs typeface="Calibri"/>
                <a:sym typeface="Calibri"/>
              </a:rPr>
              <a:t>complex values - array or object </a:t>
            </a:r>
            <a:endParaRPr sz="1600">
              <a:latin typeface="Calibri"/>
              <a:ea typeface="Calibri"/>
              <a:cs typeface="Calibri"/>
              <a:sym typeface="Calibri"/>
            </a:endParaRPr>
          </a:p>
        </p:txBody>
      </p:sp>
      <p:pic>
        <p:nvPicPr>
          <p:cNvPr id="194" name="Google Shape;194;p24"/>
          <p:cNvPicPr preferRelativeResize="0"/>
          <p:nvPr/>
        </p:nvPicPr>
        <p:blipFill>
          <a:blip r:embed="rId3">
            <a:alphaModFix/>
          </a:blip>
          <a:stretch>
            <a:fillRect/>
          </a:stretch>
        </p:blipFill>
        <p:spPr>
          <a:xfrm>
            <a:off x="4613725" y="4006932"/>
            <a:ext cx="1171575" cy="257175"/>
          </a:xfrm>
          <a:prstGeom prst="rect">
            <a:avLst/>
          </a:prstGeom>
          <a:noFill/>
          <a:ln>
            <a:noFill/>
          </a:ln>
        </p:spPr>
      </p:pic>
      <p:sp>
        <p:nvSpPr>
          <p:cNvPr id="195" name="Google Shape;195;p24"/>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1187777" y="549139"/>
            <a:ext cx="10199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2400" u="none" cap="none" strike="noStrike">
                <a:solidFill>
                  <a:srgbClr val="000000"/>
                </a:solidFill>
                <a:latin typeface="Calibri"/>
                <a:ea typeface="Calibri"/>
                <a:cs typeface="Calibri"/>
                <a:sym typeface="Calibri"/>
              </a:rPr>
              <a:t>Applications use JSON for data representation</a:t>
            </a:r>
            <a:endParaRPr b="1" i="0" sz="2400" u="none" cap="none" strike="noStrike">
              <a:solidFill>
                <a:srgbClr val="000000"/>
              </a:solidFill>
              <a:latin typeface="Calibri"/>
              <a:ea typeface="Calibri"/>
              <a:cs typeface="Calibri"/>
              <a:sym typeface="Calibri"/>
            </a:endParaRPr>
          </a:p>
        </p:txBody>
      </p:sp>
      <p:pic>
        <p:nvPicPr>
          <p:cNvPr id="201" name="Google Shape;201;p25"/>
          <p:cNvPicPr preferRelativeResize="0"/>
          <p:nvPr/>
        </p:nvPicPr>
        <p:blipFill rotWithShape="1">
          <a:blip r:embed="rId3">
            <a:alphaModFix/>
          </a:blip>
          <a:srcRect b="0" l="0" r="0" t="0"/>
          <a:stretch/>
        </p:blipFill>
        <p:spPr>
          <a:xfrm>
            <a:off x="1114925" y="1288050"/>
            <a:ext cx="9962150" cy="2784275"/>
          </a:xfrm>
          <a:prstGeom prst="rect">
            <a:avLst/>
          </a:prstGeom>
          <a:noFill/>
          <a:ln>
            <a:noFill/>
          </a:ln>
        </p:spPr>
      </p:pic>
      <p:sp>
        <p:nvSpPr>
          <p:cNvPr id="202" name="Google Shape;202;p25"/>
          <p:cNvSpPr txBox="1"/>
          <p:nvPr/>
        </p:nvSpPr>
        <p:spPr>
          <a:xfrm>
            <a:off x="866474" y="4202250"/>
            <a:ext cx="78345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000000"/>
                </a:solidFill>
                <a:latin typeface="Calibri"/>
                <a:ea typeface="Calibri"/>
                <a:cs typeface="Calibri"/>
                <a:sym typeface="Calibri"/>
              </a:rPr>
              <a:t>Types of System Approach:</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n-US" sz="1600" u="none" cap="none" strike="noStrike">
                <a:solidFill>
                  <a:srgbClr val="000000"/>
                </a:solidFill>
                <a:latin typeface="Calibri"/>
                <a:ea typeface="Calibri"/>
                <a:cs typeface="Calibri"/>
                <a:sym typeface="Calibri"/>
              </a:rPr>
              <a:t>1.</a:t>
            </a:r>
            <a:r>
              <a:rPr i="0" lang="en-US" sz="1600" u="none" cap="none" strike="noStrike">
                <a:solidFill>
                  <a:schemeClr val="dk1"/>
                </a:solidFill>
                <a:latin typeface="Calibri"/>
                <a:ea typeface="Calibri"/>
                <a:cs typeface="Calibri"/>
                <a:sym typeface="Calibri"/>
              </a:rPr>
              <a:t>   Existing Schema Discovery Approach to Resolve Ambiguity.</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i="0" lang="en-US" sz="1600" u="none" cap="none" strike="noStrike">
                <a:solidFill>
                  <a:schemeClr val="dk1"/>
                </a:solidFill>
                <a:latin typeface="Calibri"/>
                <a:ea typeface="Calibri"/>
                <a:cs typeface="Calibri"/>
                <a:sym typeface="Calibri"/>
              </a:rPr>
              <a:t>2.   </a:t>
            </a:r>
            <a:r>
              <a:rPr i="0" lang="en-US" sz="1600" u="none" cap="none" strike="noStrike">
                <a:solidFill>
                  <a:srgbClr val="000000"/>
                </a:solidFill>
                <a:latin typeface="Calibri"/>
                <a:ea typeface="Calibri"/>
                <a:cs typeface="Calibri"/>
                <a:sym typeface="Calibri"/>
              </a:rPr>
              <a:t>JXPLAIN Assumption about the JSON</a:t>
            </a:r>
            <a:r>
              <a:rPr lang="en-US" sz="1600">
                <a:latin typeface="Calibri"/>
                <a:ea typeface="Calibri"/>
                <a:cs typeface="Calibri"/>
                <a:sym typeface="Calibri"/>
              </a:rPr>
              <a:t>.</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1800" u="none" cap="none" strike="noStrike">
              <a:solidFill>
                <a:srgbClr val="000000"/>
              </a:solidFill>
              <a:latin typeface="Calibri"/>
              <a:ea typeface="Calibri"/>
              <a:cs typeface="Calibri"/>
              <a:sym typeface="Calibri"/>
            </a:endParaRPr>
          </a:p>
        </p:txBody>
      </p:sp>
      <p:sp>
        <p:nvSpPr>
          <p:cNvPr id="203" name="Google Shape;203;p25"/>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295402" y="1923068"/>
            <a:ext cx="9601196" cy="1272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2400">
                <a:latin typeface="Calibri"/>
                <a:ea typeface="Calibri"/>
                <a:cs typeface="Calibri"/>
                <a:sym typeface="Calibri"/>
              </a:rPr>
              <a:t>Schema Discovery</a:t>
            </a:r>
            <a:endParaRPr sz="2400">
              <a:latin typeface="Calibri"/>
              <a:ea typeface="Calibri"/>
              <a:cs typeface="Calibri"/>
              <a:sym typeface="Calibri"/>
            </a:endParaRPr>
          </a:p>
        </p:txBody>
      </p:sp>
      <p:sp>
        <p:nvSpPr>
          <p:cNvPr id="209" name="Google Shape;209;p2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70"/>
              <a:buNone/>
            </a:pPr>
            <a:r>
              <a:rPr lang="en-US" sz="1800">
                <a:latin typeface="Calibri"/>
                <a:ea typeface="Calibri"/>
                <a:cs typeface="Calibri"/>
                <a:sym typeface="Calibri"/>
              </a:rPr>
              <a:t>1. </a:t>
            </a:r>
            <a:r>
              <a:rPr b="1" lang="en-US" sz="1800" u="sng">
                <a:latin typeface="Calibri"/>
                <a:ea typeface="Calibri"/>
                <a:cs typeface="Calibri"/>
                <a:sym typeface="Calibri"/>
              </a:rPr>
              <a:t>Existing schema discovery techniques</a:t>
            </a:r>
            <a:r>
              <a:rPr lang="en-US" sz="1800">
                <a:latin typeface="Calibri"/>
                <a:ea typeface="Calibri"/>
                <a:cs typeface="Calibri"/>
                <a:sym typeface="Calibri"/>
              </a:rPr>
              <a:t> </a:t>
            </a:r>
            <a:br>
              <a:rPr lang="en-US" sz="1800">
                <a:latin typeface="Calibri"/>
                <a:ea typeface="Calibri"/>
                <a:cs typeface="Calibri"/>
                <a:sym typeface="Calibri"/>
              </a:rPr>
            </a:br>
            <a:endParaRPr sz="1800">
              <a:latin typeface="Calibri"/>
              <a:ea typeface="Calibri"/>
              <a:cs typeface="Calibri"/>
              <a:sym typeface="Calibri"/>
            </a:endParaRPr>
          </a:p>
          <a:p>
            <a:pPr indent="0" lvl="0" marL="0" rtl="0" algn="l">
              <a:lnSpc>
                <a:spcPct val="100000"/>
              </a:lnSpc>
              <a:spcBef>
                <a:spcPts val="0"/>
              </a:spcBef>
              <a:spcAft>
                <a:spcPts val="0"/>
              </a:spcAft>
              <a:buSzPts val="2070"/>
              <a:buNone/>
            </a:pPr>
            <a:r>
              <a:rPr lang="en-US" sz="1600">
                <a:latin typeface="Calibri"/>
                <a:ea typeface="Calibri"/>
                <a:cs typeface="Calibri"/>
                <a:sym typeface="Calibri"/>
              </a:rPr>
              <a:t>They decide how to interpret a collection of records by the kind of the records in the collection 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Arrays are always collection-like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Objects are always tuple-like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And collections always contain a single entity </a:t>
            </a:r>
            <a:endParaRPr sz="1600">
              <a:latin typeface="Calibri"/>
              <a:ea typeface="Calibri"/>
              <a:cs typeface="Calibri"/>
              <a:sym typeface="Calibri"/>
            </a:endParaRPr>
          </a:p>
          <a:p>
            <a:pPr indent="0" lvl="0" marL="0" rtl="0" algn="l">
              <a:lnSpc>
                <a:spcPct val="100000"/>
              </a:lnSpc>
              <a:spcBef>
                <a:spcPts val="0"/>
              </a:spcBef>
              <a:spcAft>
                <a:spcPts val="0"/>
              </a:spcAft>
              <a:buSzPts val="2070"/>
              <a:buNone/>
            </a:pPr>
            <a:r>
              <a:rPr lang="en-US" sz="1600">
                <a:latin typeface="Calibri"/>
                <a:ea typeface="Calibri"/>
                <a:cs typeface="Calibri"/>
                <a:sym typeface="Calibri"/>
              </a:rPr>
              <a:t>But, Here it highlights the examples of Json in the wild that, that violate these assumptions, leading to imprecise schemas</a:t>
            </a:r>
            <a:endParaRPr sz="1600">
              <a:latin typeface="Calibri"/>
              <a:ea typeface="Calibri"/>
              <a:cs typeface="Calibri"/>
              <a:sym typeface="Calibri"/>
            </a:endParaRPr>
          </a:p>
        </p:txBody>
      </p:sp>
      <p:sp>
        <p:nvSpPr>
          <p:cNvPr id="210" name="Google Shape;210;p26"/>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nvSpPr>
        <p:spPr>
          <a:xfrm>
            <a:off x="823175" y="881550"/>
            <a:ext cx="10395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2.  JXPLAIN assumption about JSON</a:t>
            </a:r>
            <a:endParaRPr b="1" sz="1800">
              <a:latin typeface="Calibri"/>
              <a:ea typeface="Calibri"/>
              <a:cs typeface="Calibri"/>
              <a:sym typeface="Calibri"/>
            </a:endParaRPr>
          </a:p>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t/>
            </a:r>
            <a:endParaRPr>
              <a:latin typeface="Garamond"/>
              <a:ea typeface="Garamond"/>
              <a:cs typeface="Garamond"/>
              <a:sym typeface="Garamond"/>
            </a:endParaRPr>
          </a:p>
          <a:p>
            <a:pPr indent="0" lvl="0" marL="0" rtl="0" algn="l">
              <a:spcBef>
                <a:spcPts val="0"/>
              </a:spcBef>
              <a:spcAft>
                <a:spcPts val="0"/>
              </a:spcAft>
              <a:buNone/>
            </a:pPr>
            <a:r>
              <a:rPr lang="en-US" sz="1600">
                <a:latin typeface="Calibri"/>
                <a:ea typeface="Calibri"/>
                <a:cs typeface="Calibri"/>
                <a:sym typeface="Calibri"/>
              </a:rPr>
              <a:t>In the JXPLAIN it </a:t>
            </a:r>
            <a:r>
              <a:rPr lang="en-US" sz="1600">
                <a:latin typeface="Calibri"/>
                <a:ea typeface="Calibri"/>
                <a:cs typeface="Calibri"/>
                <a:sym typeface="Calibri"/>
              </a:rPr>
              <a:t>interpret a collection of records by the following.</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Arrays as Tuple-Like Structure.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Objects as collections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Multi-Entity Collections</a:t>
            </a:r>
            <a:endParaRPr sz="1600">
              <a:latin typeface="Calibri"/>
              <a:ea typeface="Calibri"/>
              <a:cs typeface="Calibri"/>
              <a:sym typeface="Calibri"/>
            </a:endParaRPr>
          </a:p>
        </p:txBody>
      </p:sp>
      <p:pic>
        <p:nvPicPr>
          <p:cNvPr id="216" name="Google Shape;216;p27"/>
          <p:cNvPicPr preferRelativeResize="0"/>
          <p:nvPr/>
        </p:nvPicPr>
        <p:blipFill rotWithShape="1">
          <a:blip r:embed="rId3">
            <a:alphaModFix/>
          </a:blip>
          <a:srcRect b="0" l="0" r="0" t="0"/>
          <a:stretch/>
        </p:blipFill>
        <p:spPr>
          <a:xfrm>
            <a:off x="1101663" y="2909013"/>
            <a:ext cx="4684489" cy="1039975"/>
          </a:xfrm>
          <a:prstGeom prst="rect">
            <a:avLst/>
          </a:prstGeom>
          <a:noFill/>
          <a:ln>
            <a:noFill/>
          </a:ln>
        </p:spPr>
      </p:pic>
      <p:pic>
        <p:nvPicPr>
          <p:cNvPr id="217" name="Google Shape;217;p27"/>
          <p:cNvPicPr preferRelativeResize="0"/>
          <p:nvPr/>
        </p:nvPicPr>
        <p:blipFill rotWithShape="1">
          <a:blip r:embed="rId4">
            <a:alphaModFix/>
          </a:blip>
          <a:srcRect b="0" l="0" r="0" t="0"/>
          <a:stretch/>
        </p:blipFill>
        <p:spPr>
          <a:xfrm>
            <a:off x="7568588" y="1591613"/>
            <a:ext cx="2887128" cy="677332"/>
          </a:xfrm>
          <a:prstGeom prst="rect">
            <a:avLst/>
          </a:prstGeom>
          <a:noFill/>
          <a:ln>
            <a:noFill/>
          </a:ln>
        </p:spPr>
      </p:pic>
      <p:pic>
        <p:nvPicPr>
          <p:cNvPr id="218" name="Google Shape;218;p27"/>
          <p:cNvPicPr preferRelativeResize="0"/>
          <p:nvPr/>
        </p:nvPicPr>
        <p:blipFill rotWithShape="1">
          <a:blip r:embed="rId5">
            <a:alphaModFix/>
          </a:blip>
          <a:srcRect b="0" l="0" r="0" t="0"/>
          <a:stretch/>
        </p:blipFill>
        <p:spPr>
          <a:xfrm>
            <a:off x="7082750" y="4821950"/>
            <a:ext cx="4305300" cy="485775"/>
          </a:xfrm>
          <a:prstGeom prst="rect">
            <a:avLst/>
          </a:prstGeom>
          <a:noFill/>
          <a:ln>
            <a:noFill/>
          </a:ln>
        </p:spPr>
      </p:pic>
      <p:cxnSp>
        <p:nvCxnSpPr>
          <p:cNvPr id="219" name="Google Shape;219;p27"/>
          <p:cNvCxnSpPr>
            <a:endCxn id="216" idx="2"/>
          </p:cNvCxnSpPr>
          <p:nvPr/>
        </p:nvCxnSpPr>
        <p:spPr>
          <a:xfrm flipH="1" rot="10800000">
            <a:off x="2887707" y="3948987"/>
            <a:ext cx="556200" cy="542100"/>
          </a:xfrm>
          <a:prstGeom prst="straightConnector1">
            <a:avLst/>
          </a:prstGeom>
          <a:noFill/>
          <a:ln cap="flat" cmpd="sng" w="28575">
            <a:solidFill>
              <a:srgbClr val="212121"/>
            </a:solidFill>
            <a:prstDash val="solid"/>
            <a:round/>
            <a:headEnd len="sm" w="sm" type="none"/>
            <a:tailEnd len="med" w="med" type="triangle"/>
          </a:ln>
        </p:spPr>
      </p:cxnSp>
      <p:cxnSp>
        <p:nvCxnSpPr>
          <p:cNvPr id="220" name="Google Shape;220;p27"/>
          <p:cNvCxnSpPr/>
          <p:nvPr/>
        </p:nvCxnSpPr>
        <p:spPr>
          <a:xfrm flipH="1" rot="10800000">
            <a:off x="7349100" y="2387075"/>
            <a:ext cx="851700" cy="602400"/>
          </a:xfrm>
          <a:prstGeom prst="straightConnector1">
            <a:avLst/>
          </a:prstGeom>
          <a:noFill/>
          <a:ln cap="flat" cmpd="sng" w="28575">
            <a:solidFill>
              <a:srgbClr val="212121"/>
            </a:solidFill>
            <a:prstDash val="solid"/>
            <a:round/>
            <a:headEnd len="sm" w="sm" type="none"/>
            <a:tailEnd len="med" w="med" type="triangle"/>
          </a:ln>
        </p:spPr>
      </p:cxnSp>
      <p:cxnSp>
        <p:nvCxnSpPr>
          <p:cNvPr id="221" name="Google Shape;221;p27"/>
          <p:cNvCxnSpPr/>
          <p:nvPr/>
        </p:nvCxnSpPr>
        <p:spPr>
          <a:xfrm flipH="1" rot="10800000">
            <a:off x="5625350" y="5073300"/>
            <a:ext cx="1457400" cy="643800"/>
          </a:xfrm>
          <a:prstGeom prst="straightConnector1">
            <a:avLst/>
          </a:prstGeom>
          <a:noFill/>
          <a:ln cap="flat" cmpd="sng" w="28575">
            <a:solidFill>
              <a:srgbClr val="212121"/>
            </a:solidFill>
            <a:prstDash val="solid"/>
            <a:round/>
            <a:headEnd len="sm" w="sm" type="none"/>
            <a:tailEnd len="med" w="med" type="triangle"/>
          </a:ln>
        </p:spPr>
      </p:cxnSp>
      <p:sp>
        <p:nvSpPr>
          <p:cNvPr id="222" name="Google Shape;222;p27"/>
          <p:cNvSpPr txBox="1"/>
          <p:nvPr/>
        </p:nvSpPr>
        <p:spPr>
          <a:xfrm>
            <a:off x="2252525" y="4519900"/>
            <a:ext cx="924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JSON Data</a:t>
            </a:r>
            <a:endParaRPr b="1" sz="1600">
              <a:latin typeface="Calibri"/>
              <a:ea typeface="Calibri"/>
              <a:cs typeface="Calibri"/>
              <a:sym typeface="Calibri"/>
            </a:endParaRPr>
          </a:p>
        </p:txBody>
      </p:sp>
      <p:sp>
        <p:nvSpPr>
          <p:cNvPr id="223" name="Google Shape;223;p27"/>
          <p:cNvSpPr txBox="1"/>
          <p:nvPr/>
        </p:nvSpPr>
        <p:spPr>
          <a:xfrm>
            <a:off x="6843775" y="3090450"/>
            <a:ext cx="1457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Rules to find Type</a:t>
            </a:r>
            <a:endParaRPr b="1" sz="1600">
              <a:latin typeface="Calibri"/>
              <a:ea typeface="Calibri"/>
              <a:cs typeface="Calibri"/>
              <a:sym typeface="Calibri"/>
            </a:endParaRPr>
          </a:p>
        </p:txBody>
      </p:sp>
      <p:sp>
        <p:nvSpPr>
          <p:cNvPr id="224" name="Google Shape;224;p27"/>
          <p:cNvSpPr txBox="1"/>
          <p:nvPr/>
        </p:nvSpPr>
        <p:spPr>
          <a:xfrm>
            <a:off x="4490400" y="5307725"/>
            <a:ext cx="1134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Naive Discovery</a:t>
            </a:r>
            <a:endParaRPr b="1" sz="1600">
              <a:latin typeface="Calibri"/>
              <a:ea typeface="Calibri"/>
              <a:cs typeface="Calibri"/>
              <a:sym typeface="Calibri"/>
            </a:endParaRPr>
          </a:p>
        </p:txBody>
      </p:sp>
      <p:sp>
        <p:nvSpPr>
          <p:cNvPr id="225" name="Google Shape;225;p27"/>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环保">
  <a:themeElements>
    <a:clrScheme name="环保">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