
<file path=[Content_Types].xml><?xml version="1.0" encoding="utf-8"?>
<Types xmlns="http://schemas.openxmlformats.org/package/2006/content-types">
  <Default Extension="png" ContentType="image/png"/>
  <Default Extension="jpeg" ContentType="image/jpeg"/>
  <Default Extension="glb" ContentType="model/gltf.binary"/>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3" r:id="rId3"/>
    <p:sldId id="274" r:id="rId4"/>
    <p:sldId id="278" r:id="rId5"/>
    <p:sldId id="280" r:id="rId6"/>
    <p:sldId id="281" r:id="rId7"/>
    <p:sldId id="284" r:id="rId8"/>
    <p:sldId id="287" r:id="rId9"/>
    <p:sldId id="290" r:id="rId10"/>
    <p:sldId id="292" r:id="rId11"/>
    <p:sldId id="294" r:id="rId12"/>
    <p:sldId id="296" r:id="rId13"/>
    <p:sldId id="298" r:id="rId14"/>
    <p:sldId id="301" r:id="rId15"/>
    <p:sldId id="305" r:id="rId16"/>
    <p:sldId id="307" r:id="rId17"/>
    <p:sldId id="310" r:id="rId18"/>
    <p:sldId id="312" r:id="rId19"/>
    <p:sldId id="314" r:id="rId20"/>
    <p:sldId id="315" r:id="rId21"/>
    <p:sldId id="316" r:id="rId22"/>
    <p:sldId id="317" r:id="rId23"/>
    <p:sldId id="318" r:id="rId24"/>
    <p:sldId id="320" r:id="rId25"/>
    <p:sldId id="327" r:id="rId26"/>
    <p:sldId id="325" r:id="rId27"/>
    <p:sldId id="32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av Saha" initials="SS" lastIdx="1" clrIdx="0">
    <p:extLst>
      <p:ext uri="{19B8F6BF-5375-455C-9EA6-DF929625EA0E}">
        <p15:presenceInfo xmlns:p15="http://schemas.microsoft.com/office/powerpoint/2012/main" userId="Sourav Sa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5196" autoAdjust="0"/>
  </p:normalViewPr>
  <p:slideViewPr>
    <p:cSldViewPr snapToGrid="0">
      <p:cViewPr varScale="1">
        <p:scale>
          <a:sx n="112" d="100"/>
          <a:sy n="112" d="100"/>
        </p:scale>
        <p:origin x="103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FA7FC-A26B-4419-90AB-56A7394E45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E67756F-BA9E-4DB7-83D0-E7BDB037F67E}">
      <dgm:prSet/>
      <dgm:spPr>
        <a:solidFill>
          <a:schemeClr val="tx2">
            <a:lumMod val="50000"/>
          </a:schemeClr>
        </a:solidFill>
      </dgm:spPr>
      <dgm:t>
        <a:bodyPr/>
        <a:lstStyle/>
        <a:p>
          <a:r>
            <a:rPr lang="en-IN" dirty="0"/>
            <a:t>Extraversion (E) – Introversion (I)</a:t>
          </a:r>
        </a:p>
      </dgm:t>
    </dgm:pt>
    <dgm:pt modelId="{57BC73B8-1965-4BE3-8B7B-7F3204B2E0E4}" type="parTrans" cxnId="{BD3E294A-C90B-4EE3-B74F-FD296C442E7E}">
      <dgm:prSet/>
      <dgm:spPr/>
      <dgm:t>
        <a:bodyPr/>
        <a:lstStyle/>
        <a:p>
          <a:endParaRPr lang="en-IN"/>
        </a:p>
      </dgm:t>
    </dgm:pt>
    <dgm:pt modelId="{6B7114D5-CDC0-49DA-9E4D-F88CE4474614}" type="sibTrans" cxnId="{BD3E294A-C90B-4EE3-B74F-FD296C442E7E}">
      <dgm:prSet/>
      <dgm:spPr/>
      <dgm:t>
        <a:bodyPr/>
        <a:lstStyle/>
        <a:p>
          <a:endParaRPr lang="en-IN"/>
        </a:p>
      </dgm:t>
    </dgm:pt>
    <dgm:pt modelId="{5A2A241E-D8C7-42B3-A837-1D42E61C8636}">
      <dgm:prSet/>
      <dgm:spPr>
        <a:solidFill>
          <a:schemeClr val="tx2">
            <a:lumMod val="50000"/>
          </a:schemeClr>
        </a:solidFill>
      </dgm:spPr>
      <dgm:t>
        <a:bodyPr/>
        <a:lstStyle/>
        <a:p>
          <a:r>
            <a:rPr lang="en-IN" dirty="0"/>
            <a:t>Sensing (S) – Intuition (N)</a:t>
          </a:r>
        </a:p>
      </dgm:t>
    </dgm:pt>
    <dgm:pt modelId="{BD701D2C-54D8-4E96-9CB6-0F9DA1D7FD0B}" type="parTrans" cxnId="{2D1A4FF0-778F-48A7-B008-336C926A013D}">
      <dgm:prSet/>
      <dgm:spPr/>
      <dgm:t>
        <a:bodyPr/>
        <a:lstStyle/>
        <a:p>
          <a:endParaRPr lang="en-IN"/>
        </a:p>
      </dgm:t>
    </dgm:pt>
    <dgm:pt modelId="{2CC1AAA0-B6A0-496D-8BEE-3D8E968CBDD9}" type="sibTrans" cxnId="{2D1A4FF0-778F-48A7-B008-336C926A013D}">
      <dgm:prSet/>
      <dgm:spPr/>
      <dgm:t>
        <a:bodyPr/>
        <a:lstStyle/>
        <a:p>
          <a:endParaRPr lang="en-IN"/>
        </a:p>
      </dgm:t>
    </dgm:pt>
    <dgm:pt modelId="{3BC8CFCC-5E87-4B5F-BB36-FD4A9D1035A4}">
      <dgm:prSet/>
      <dgm:spPr>
        <a:solidFill>
          <a:schemeClr val="tx2">
            <a:lumMod val="50000"/>
          </a:schemeClr>
        </a:solidFill>
      </dgm:spPr>
      <dgm:t>
        <a:bodyPr/>
        <a:lstStyle/>
        <a:p>
          <a:r>
            <a:rPr lang="en-IN"/>
            <a:t>Thinking (T) – Feeling (F)</a:t>
          </a:r>
        </a:p>
      </dgm:t>
    </dgm:pt>
    <dgm:pt modelId="{3B277B47-DAD2-4E62-BF32-FDF35A4C3B9F}" type="parTrans" cxnId="{B3053C54-A161-4AC9-9420-A3D4E27DD94F}">
      <dgm:prSet/>
      <dgm:spPr/>
      <dgm:t>
        <a:bodyPr/>
        <a:lstStyle/>
        <a:p>
          <a:endParaRPr lang="en-IN"/>
        </a:p>
      </dgm:t>
    </dgm:pt>
    <dgm:pt modelId="{B97B759E-327E-4B18-9018-39609D600DF9}" type="sibTrans" cxnId="{B3053C54-A161-4AC9-9420-A3D4E27DD94F}">
      <dgm:prSet/>
      <dgm:spPr/>
      <dgm:t>
        <a:bodyPr/>
        <a:lstStyle/>
        <a:p>
          <a:endParaRPr lang="en-IN"/>
        </a:p>
      </dgm:t>
    </dgm:pt>
    <dgm:pt modelId="{1B3E619F-510E-4232-8444-33B6CD13212F}">
      <dgm:prSet/>
      <dgm:spPr>
        <a:solidFill>
          <a:schemeClr val="tx2">
            <a:lumMod val="50000"/>
          </a:schemeClr>
        </a:solidFill>
      </dgm:spPr>
      <dgm:t>
        <a:bodyPr/>
        <a:lstStyle/>
        <a:p>
          <a:r>
            <a:rPr lang="en-IN"/>
            <a:t>Judging (J) – Perceiving (P)</a:t>
          </a:r>
        </a:p>
      </dgm:t>
    </dgm:pt>
    <dgm:pt modelId="{70F35E57-426A-4902-81CE-3B3EB05A6F49}" type="parTrans" cxnId="{A1568ACF-C34B-4D4D-A33E-993D710FD416}">
      <dgm:prSet/>
      <dgm:spPr/>
      <dgm:t>
        <a:bodyPr/>
        <a:lstStyle/>
        <a:p>
          <a:endParaRPr lang="en-IN"/>
        </a:p>
      </dgm:t>
    </dgm:pt>
    <dgm:pt modelId="{6421C92A-D76B-4875-A2C3-FA7DAA906B3F}" type="sibTrans" cxnId="{A1568ACF-C34B-4D4D-A33E-993D710FD416}">
      <dgm:prSet/>
      <dgm:spPr/>
      <dgm:t>
        <a:bodyPr/>
        <a:lstStyle/>
        <a:p>
          <a:endParaRPr lang="en-IN"/>
        </a:p>
      </dgm:t>
    </dgm:pt>
    <dgm:pt modelId="{D55356CA-1E81-4D5F-829E-470C44C8BB8F}" type="pres">
      <dgm:prSet presAssocID="{4B3FA7FC-A26B-4419-90AB-56A7394E4528}" presName="linear" presStyleCnt="0">
        <dgm:presLayoutVars>
          <dgm:animLvl val="lvl"/>
          <dgm:resizeHandles val="exact"/>
        </dgm:presLayoutVars>
      </dgm:prSet>
      <dgm:spPr/>
    </dgm:pt>
    <dgm:pt modelId="{BD804C4D-0BAD-4953-9071-95822366965E}" type="pres">
      <dgm:prSet presAssocID="{AE67756F-BA9E-4DB7-83D0-E7BDB037F67E}" presName="parentText" presStyleLbl="node1" presStyleIdx="0" presStyleCnt="4">
        <dgm:presLayoutVars>
          <dgm:chMax val="0"/>
          <dgm:bulletEnabled val="1"/>
        </dgm:presLayoutVars>
      </dgm:prSet>
      <dgm:spPr/>
    </dgm:pt>
    <dgm:pt modelId="{F39CDF9E-3397-4126-8D7F-0C63F11C60F9}" type="pres">
      <dgm:prSet presAssocID="{6B7114D5-CDC0-49DA-9E4D-F88CE4474614}" presName="spacer" presStyleCnt="0"/>
      <dgm:spPr/>
    </dgm:pt>
    <dgm:pt modelId="{0225AC23-848F-4AAB-AF2F-A78C528E1D83}" type="pres">
      <dgm:prSet presAssocID="{5A2A241E-D8C7-42B3-A837-1D42E61C8636}" presName="parentText" presStyleLbl="node1" presStyleIdx="1" presStyleCnt="4">
        <dgm:presLayoutVars>
          <dgm:chMax val="0"/>
          <dgm:bulletEnabled val="1"/>
        </dgm:presLayoutVars>
      </dgm:prSet>
      <dgm:spPr/>
    </dgm:pt>
    <dgm:pt modelId="{BD91FC12-D6A8-4176-A4F2-630666A97A1E}" type="pres">
      <dgm:prSet presAssocID="{2CC1AAA0-B6A0-496D-8BEE-3D8E968CBDD9}" presName="spacer" presStyleCnt="0"/>
      <dgm:spPr/>
    </dgm:pt>
    <dgm:pt modelId="{AEC5F079-6737-4060-975E-27C30DCC40EE}" type="pres">
      <dgm:prSet presAssocID="{3BC8CFCC-5E87-4B5F-BB36-FD4A9D1035A4}" presName="parentText" presStyleLbl="node1" presStyleIdx="2" presStyleCnt="4">
        <dgm:presLayoutVars>
          <dgm:chMax val="0"/>
          <dgm:bulletEnabled val="1"/>
        </dgm:presLayoutVars>
      </dgm:prSet>
      <dgm:spPr/>
    </dgm:pt>
    <dgm:pt modelId="{4EE01542-9A40-47AB-84B4-258623D6950B}" type="pres">
      <dgm:prSet presAssocID="{B97B759E-327E-4B18-9018-39609D600DF9}" presName="spacer" presStyleCnt="0"/>
      <dgm:spPr/>
    </dgm:pt>
    <dgm:pt modelId="{F389DA38-A9DC-4506-AE9E-8C15E344615F}" type="pres">
      <dgm:prSet presAssocID="{1B3E619F-510E-4232-8444-33B6CD13212F}" presName="parentText" presStyleLbl="node1" presStyleIdx="3" presStyleCnt="4">
        <dgm:presLayoutVars>
          <dgm:chMax val="0"/>
          <dgm:bulletEnabled val="1"/>
        </dgm:presLayoutVars>
      </dgm:prSet>
      <dgm:spPr/>
    </dgm:pt>
  </dgm:ptLst>
  <dgm:cxnLst>
    <dgm:cxn modelId="{8949FD0A-B661-40D9-A809-DD66EDDFDF8B}" type="presOf" srcId="{5A2A241E-D8C7-42B3-A837-1D42E61C8636}" destId="{0225AC23-848F-4AAB-AF2F-A78C528E1D83}" srcOrd="0" destOrd="0" presId="urn:microsoft.com/office/officeart/2005/8/layout/vList2"/>
    <dgm:cxn modelId="{BD3E294A-C90B-4EE3-B74F-FD296C442E7E}" srcId="{4B3FA7FC-A26B-4419-90AB-56A7394E4528}" destId="{AE67756F-BA9E-4DB7-83D0-E7BDB037F67E}" srcOrd="0" destOrd="0" parTransId="{57BC73B8-1965-4BE3-8B7B-7F3204B2E0E4}" sibTransId="{6B7114D5-CDC0-49DA-9E4D-F88CE4474614}"/>
    <dgm:cxn modelId="{B3053C54-A161-4AC9-9420-A3D4E27DD94F}" srcId="{4B3FA7FC-A26B-4419-90AB-56A7394E4528}" destId="{3BC8CFCC-5E87-4B5F-BB36-FD4A9D1035A4}" srcOrd="2" destOrd="0" parTransId="{3B277B47-DAD2-4E62-BF32-FDF35A4C3B9F}" sibTransId="{B97B759E-327E-4B18-9018-39609D600DF9}"/>
    <dgm:cxn modelId="{49681C91-F0BA-4D8F-A26D-5807993F8B6E}" type="presOf" srcId="{3BC8CFCC-5E87-4B5F-BB36-FD4A9D1035A4}" destId="{AEC5F079-6737-4060-975E-27C30DCC40EE}" srcOrd="0" destOrd="0" presId="urn:microsoft.com/office/officeart/2005/8/layout/vList2"/>
    <dgm:cxn modelId="{F161C997-9940-4B32-A532-92F83EEA84B1}" type="presOf" srcId="{4B3FA7FC-A26B-4419-90AB-56A7394E4528}" destId="{D55356CA-1E81-4D5F-829E-470C44C8BB8F}" srcOrd="0" destOrd="0" presId="urn:microsoft.com/office/officeart/2005/8/layout/vList2"/>
    <dgm:cxn modelId="{A1568ACF-C34B-4D4D-A33E-993D710FD416}" srcId="{4B3FA7FC-A26B-4419-90AB-56A7394E4528}" destId="{1B3E619F-510E-4232-8444-33B6CD13212F}" srcOrd="3" destOrd="0" parTransId="{70F35E57-426A-4902-81CE-3B3EB05A6F49}" sibTransId="{6421C92A-D76B-4875-A2C3-FA7DAA906B3F}"/>
    <dgm:cxn modelId="{427DF8DF-47A2-4222-BF0B-CF57E2D8D3DE}" type="presOf" srcId="{AE67756F-BA9E-4DB7-83D0-E7BDB037F67E}" destId="{BD804C4D-0BAD-4953-9071-95822366965E}" srcOrd="0" destOrd="0" presId="urn:microsoft.com/office/officeart/2005/8/layout/vList2"/>
    <dgm:cxn modelId="{D2A12AE8-2E80-422B-83DD-CDB8E68C1A2B}" type="presOf" srcId="{1B3E619F-510E-4232-8444-33B6CD13212F}" destId="{F389DA38-A9DC-4506-AE9E-8C15E344615F}" srcOrd="0" destOrd="0" presId="urn:microsoft.com/office/officeart/2005/8/layout/vList2"/>
    <dgm:cxn modelId="{2D1A4FF0-778F-48A7-B008-336C926A013D}" srcId="{4B3FA7FC-A26B-4419-90AB-56A7394E4528}" destId="{5A2A241E-D8C7-42B3-A837-1D42E61C8636}" srcOrd="1" destOrd="0" parTransId="{BD701D2C-54D8-4E96-9CB6-0F9DA1D7FD0B}" sibTransId="{2CC1AAA0-B6A0-496D-8BEE-3D8E968CBDD9}"/>
    <dgm:cxn modelId="{A379B805-953F-46CE-9446-DA06A1F50AD9}" type="presParOf" srcId="{D55356CA-1E81-4D5F-829E-470C44C8BB8F}" destId="{BD804C4D-0BAD-4953-9071-95822366965E}" srcOrd="0" destOrd="0" presId="urn:microsoft.com/office/officeart/2005/8/layout/vList2"/>
    <dgm:cxn modelId="{5C2D7A81-492B-4DC7-8DEA-05C5DCFABDE4}" type="presParOf" srcId="{D55356CA-1E81-4D5F-829E-470C44C8BB8F}" destId="{F39CDF9E-3397-4126-8D7F-0C63F11C60F9}" srcOrd="1" destOrd="0" presId="urn:microsoft.com/office/officeart/2005/8/layout/vList2"/>
    <dgm:cxn modelId="{53CBB89C-383E-4E24-8801-94F87703DE5E}" type="presParOf" srcId="{D55356CA-1E81-4D5F-829E-470C44C8BB8F}" destId="{0225AC23-848F-4AAB-AF2F-A78C528E1D83}" srcOrd="2" destOrd="0" presId="urn:microsoft.com/office/officeart/2005/8/layout/vList2"/>
    <dgm:cxn modelId="{E4CD0BC0-E093-49EE-B430-500D7889CF51}" type="presParOf" srcId="{D55356CA-1E81-4D5F-829E-470C44C8BB8F}" destId="{BD91FC12-D6A8-4176-A4F2-630666A97A1E}" srcOrd="3" destOrd="0" presId="urn:microsoft.com/office/officeart/2005/8/layout/vList2"/>
    <dgm:cxn modelId="{680CC8A2-DA47-4C5A-A85A-A3A7492702CF}" type="presParOf" srcId="{D55356CA-1E81-4D5F-829E-470C44C8BB8F}" destId="{AEC5F079-6737-4060-975E-27C30DCC40EE}" srcOrd="4" destOrd="0" presId="urn:microsoft.com/office/officeart/2005/8/layout/vList2"/>
    <dgm:cxn modelId="{DDE111F2-AD80-4C70-BA6E-9EA8A43B05E4}" type="presParOf" srcId="{D55356CA-1E81-4D5F-829E-470C44C8BB8F}" destId="{4EE01542-9A40-47AB-84B4-258623D6950B}" srcOrd="5" destOrd="0" presId="urn:microsoft.com/office/officeart/2005/8/layout/vList2"/>
    <dgm:cxn modelId="{2B328784-3EBE-4D33-9E27-DF5A10D81D62}" type="presParOf" srcId="{D55356CA-1E81-4D5F-829E-470C44C8BB8F}" destId="{F389DA38-A9DC-4506-AE9E-8C15E344615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3FA7FC-A26B-4419-90AB-56A7394E452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E67756F-BA9E-4DB7-83D0-E7BDB037F67E}">
      <dgm:prSet/>
      <dgm:spPr/>
      <dgm:t>
        <a:bodyPr/>
        <a:lstStyle/>
        <a:p>
          <a:r>
            <a:rPr lang="en-IN" dirty="0"/>
            <a:t>Extraversion (E) – Introversion (I)</a:t>
          </a:r>
        </a:p>
      </dgm:t>
    </dgm:pt>
    <dgm:pt modelId="{57BC73B8-1965-4BE3-8B7B-7F3204B2E0E4}" type="parTrans" cxnId="{BD3E294A-C90B-4EE3-B74F-FD296C442E7E}">
      <dgm:prSet/>
      <dgm:spPr/>
      <dgm:t>
        <a:bodyPr/>
        <a:lstStyle/>
        <a:p>
          <a:endParaRPr lang="en-IN"/>
        </a:p>
      </dgm:t>
    </dgm:pt>
    <dgm:pt modelId="{6B7114D5-CDC0-49DA-9E4D-F88CE4474614}" type="sibTrans" cxnId="{BD3E294A-C90B-4EE3-B74F-FD296C442E7E}">
      <dgm:prSet/>
      <dgm:spPr/>
      <dgm:t>
        <a:bodyPr/>
        <a:lstStyle/>
        <a:p>
          <a:endParaRPr lang="en-IN"/>
        </a:p>
      </dgm:t>
    </dgm:pt>
    <dgm:pt modelId="{5A2A241E-D8C7-42B3-A837-1D42E61C8636}">
      <dgm:prSet/>
      <dgm:spPr/>
      <dgm:t>
        <a:bodyPr/>
        <a:lstStyle/>
        <a:p>
          <a:r>
            <a:rPr lang="en-IN" dirty="0"/>
            <a:t>Sensing (S) – Intuition (N)</a:t>
          </a:r>
        </a:p>
      </dgm:t>
    </dgm:pt>
    <dgm:pt modelId="{BD701D2C-54D8-4E96-9CB6-0F9DA1D7FD0B}" type="parTrans" cxnId="{2D1A4FF0-778F-48A7-B008-336C926A013D}">
      <dgm:prSet/>
      <dgm:spPr/>
      <dgm:t>
        <a:bodyPr/>
        <a:lstStyle/>
        <a:p>
          <a:endParaRPr lang="en-IN"/>
        </a:p>
      </dgm:t>
    </dgm:pt>
    <dgm:pt modelId="{2CC1AAA0-B6A0-496D-8BEE-3D8E968CBDD9}" type="sibTrans" cxnId="{2D1A4FF0-778F-48A7-B008-336C926A013D}">
      <dgm:prSet/>
      <dgm:spPr/>
      <dgm:t>
        <a:bodyPr/>
        <a:lstStyle/>
        <a:p>
          <a:endParaRPr lang="en-IN"/>
        </a:p>
      </dgm:t>
    </dgm:pt>
    <dgm:pt modelId="{3BC8CFCC-5E87-4B5F-BB36-FD4A9D1035A4}">
      <dgm:prSet/>
      <dgm:spPr/>
      <dgm:t>
        <a:bodyPr/>
        <a:lstStyle/>
        <a:p>
          <a:r>
            <a:rPr lang="en-IN"/>
            <a:t>Thinking (T) – Feeling (F)</a:t>
          </a:r>
        </a:p>
      </dgm:t>
    </dgm:pt>
    <dgm:pt modelId="{3B277B47-DAD2-4E62-BF32-FDF35A4C3B9F}" type="parTrans" cxnId="{B3053C54-A161-4AC9-9420-A3D4E27DD94F}">
      <dgm:prSet/>
      <dgm:spPr/>
      <dgm:t>
        <a:bodyPr/>
        <a:lstStyle/>
        <a:p>
          <a:endParaRPr lang="en-IN"/>
        </a:p>
      </dgm:t>
    </dgm:pt>
    <dgm:pt modelId="{B97B759E-327E-4B18-9018-39609D600DF9}" type="sibTrans" cxnId="{B3053C54-A161-4AC9-9420-A3D4E27DD94F}">
      <dgm:prSet/>
      <dgm:spPr/>
      <dgm:t>
        <a:bodyPr/>
        <a:lstStyle/>
        <a:p>
          <a:endParaRPr lang="en-IN"/>
        </a:p>
      </dgm:t>
    </dgm:pt>
    <dgm:pt modelId="{1B3E619F-510E-4232-8444-33B6CD13212F}">
      <dgm:prSet/>
      <dgm:spPr/>
      <dgm:t>
        <a:bodyPr/>
        <a:lstStyle/>
        <a:p>
          <a:r>
            <a:rPr lang="en-IN" dirty="0"/>
            <a:t>Judging (J) – Perceiving (P)</a:t>
          </a:r>
        </a:p>
      </dgm:t>
    </dgm:pt>
    <dgm:pt modelId="{70F35E57-426A-4902-81CE-3B3EB05A6F49}" type="parTrans" cxnId="{A1568ACF-C34B-4D4D-A33E-993D710FD416}">
      <dgm:prSet/>
      <dgm:spPr/>
      <dgm:t>
        <a:bodyPr/>
        <a:lstStyle/>
        <a:p>
          <a:endParaRPr lang="en-IN"/>
        </a:p>
      </dgm:t>
    </dgm:pt>
    <dgm:pt modelId="{6421C92A-D76B-4875-A2C3-FA7DAA906B3F}" type="sibTrans" cxnId="{A1568ACF-C34B-4D4D-A33E-993D710FD416}">
      <dgm:prSet/>
      <dgm:spPr/>
      <dgm:t>
        <a:bodyPr/>
        <a:lstStyle/>
        <a:p>
          <a:endParaRPr lang="en-IN"/>
        </a:p>
      </dgm:t>
    </dgm:pt>
    <dgm:pt modelId="{D55356CA-1E81-4D5F-829E-470C44C8BB8F}" type="pres">
      <dgm:prSet presAssocID="{4B3FA7FC-A26B-4419-90AB-56A7394E4528}" presName="linear" presStyleCnt="0">
        <dgm:presLayoutVars>
          <dgm:animLvl val="lvl"/>
          <dgm:resizeHandles val="exact"/>
        </dgm:presLayoutVars>
      </dgm:prSet>
      <dgm:spPr/>
    </dgm:pt>
    <dgm:pt modelId="{BD804C4D-0BAD-4953-9071-95822366965E}" type="pres">
      <dgm:prSet presAssocID="{AE67756F-BA9E-4DB7-83D0-E7BDB037F67E}" presName="parentText" presStyleLbl="node1" presStyleIdx="0" presStyleCnt="4">
        <dgm:presLayoutVars>
          <dgm:chMax val="0"/>
          <dgm:bulletEnabled val="1"/>
        </dgm:presLayoutVars>
      </dgm:prSet>
      <dgm:spPr/>
    </dgm:pt>
    <dgm:pt modelId="{F39CDF9E-3397-4126-8D7F-0C63F11C60F9}" type="pres">
      <dgm:prSet presAssocID="{6B7114D5-CDC0-49DA-9E4D-F88CE4474614}" presName="spacer" presStyleCnt="0"/>
      <dgm:spPr/>
    </dgm:pt>
    <dgm:pt modelId="{0225AC23-848F-4AAB-AF2F-A78C528E1D83}" type="pres">
      <dgm:prSet presAssocID="{5A2A241E-D8C7-42B3-A837-1D42E61C8636}" presName="parentText" presStyleLbl="node1" presStyleIdx="1" presStyleCnt="4" custLinFactNeighborX="-334">
        <dgm:presLayoutVars>
          <dgm:chMax val="0"/>
          <dgm:bulletEnabled val="1"/>
        </dgm:presLayoutVars>
      </dgm:prSet>
      <dgm:spPr/>
    </dgm:pt>
    <dgm:pt modelId="{BD91FC12-D6A8-4176-A4F2-630666A97A1E}" type="pres">
      <dgm:prSet presAssocID="{2CC1AAA0-B6A0-496D-8BEE-3D8E968CBDD9}" presName="spacer" presStyleCnt="0"/>
      <dgm:spPr/>
    </dgm:pt>
    <dgm:pt modelId="{AEC5F079-6737-4060-975E-27C30DCC40EE}" type="pres">
      <dgm:prSet presAssocID="{3BC8CFCC-5E87-4B5F-BB36-FD4A9D1035A4}" presName="parentText" presStyleLbl="node1" presStyleIdx="2" presStyleCnt="4">
        <dgm:presLayoutVars>
          <dgm:chMax val="0"/>
          <dgm:bulletEnabled val="1"/>
        </dgm:presLayoutVars>
      </dgm:prSet>
      <dgm:spPr/>
    </dgm:pt>
    <dgm:pt modelId="{4EE01542-9A40-47AB-84B4-258623D6950B}" type="pres">
      <dgm:prSet presAssocID="{B97B759E-327E-4B18-9018-39609D600DF9}" presName="spacer" presStyleCnt="0"/>
      <dgm:spPr/>
    </dgm:pt>
    <dgm:pt modelId="{F389DA38-A9DC-4506-AE9E-8C15E344615F}" type="pres">
      <dgm:prSet presAssocID="{1B3E619F-510E-4232-8444-33B6CD13212F}" presName="parentText" presStyleLbl="node1" presStyleIdx="3" presStyleCnt="4">
        <dgm:presLayoutVars>
          <dgm:chMax val="0"/>
          <dgm:bulletEnabled val="1"/>
        </dgm:presLayoutVars>
      </dgm:prSet>
      <dgm:spPr/>
    </dgm:pt>
  </dgm:ptLst>
  <dgm:cxnLst>
    <dgm:cxn modelId="{8949FD0A-B661-40D9-A809-DD66EDDFDF8B}" type="presOf" srcId="{5A2A241E-D8C7-42B3-A837-1D42E61C8636}" destId="{0225AC23-848F-4AAB-AF2F-A78C528E1D83}" srcOrd="0" destOrd="0" presId="urn:microsoft.com/office/officeart/2005/8/layout/vList2"/>
    <dgm:cxn modelId="{BD3E294A-C90B-4EE3-B74F-FD296C442E7E}" srcId="{4B3FA7FC-A26B-4419-90AB-56A7394E4528}" destId="{AE67756F-BA9E-4DB7-83D0-E7BDB037F67E}" srcOrd="0" destOrd="0" parTransId="{57BC73B8-1965-4BE3-8B7B-7F3204B2E0E4}" sibTransId="{6B7114D5-CDC0-49DA-9E4D-F88CE4474614}"/>
    <dgm:cxn modelId="{B3053C54-A161-4AC9-9420-A3D4E27DD94F}" srcId="{4B3FA7FC-A26B-4419-90AB-56A7394E4528}" destId="{3BC8CFCC-5E87-4B5F-BB36-FD4A9D1035A4}" srcOrd="2" destOrd="0" parTransId="{3B277B47-DAD2-4E62-BF32-FDF35A4C3B9F}" sibTransId="{B97B759E-327E-4B18-9018-39609D600DF9}"/>
    <dgm:cxn modelId="{49681C91-F0BA-4D8F-A26D-5807993F8B6E}" type="presOf" srcId="{3BC8CFCC-5E87-4B5F-BB36-FD4A9D1035A4}" destId="{AEC5F079-6737-4060-975E-27C30DCC40EE}" srcOrd="0" destOrd="0" presId="urn:microsoft.com/office/officeart/2005/8/layout/vList2"/>
    <dgm:cxn modelId="{F161C997-9940-4B32-A532-92F83EEA84B1}" type="presOf" srcId="{4B3FA7FC-A26B-4419-90AB-56A7394E4528}" destId="{D55356CA-1E81-4D5F-829E-470C44C8BB8F}" srcOrd="0" destOrd="0" presId="urn:microsoft.com/office/officeart/2005/8/layout/vList2"/>
    <dgm:cxn modelId="{A1568ACF-C34B-4D4D-A33E-993D710FD416}" srcId="{4B3FA7FC-A26B-4419-90AB-56A7394E4528}" destId="{1B3E619F-510E-4232-8444-33B6CD13212F}" srcOrd="3" destOrd="0" parTransId="{70F35E57-426A-4902-81CE-3B3EB05A6F49}" sibTransId="{6421C92A-D76B-4875-A2C3-FA7DAA906B3F}"/>
    <dgm:cxn modelId="{427DF8DF-47A2-4222-BF0B-CF57E2D8D3DE}" type="presOf" srcId="{AE67756F-BA9E-4DB7-83D0-E7BDB037F67E}" destId="{BD804C4D-0BAD-4953-9071-95822366965E}" srcOrd="0" destOrd="0" presId="urn:microsoft.com/office/officeart/2005/8/layout/vList2"/>
    <dgm:cxn modelId="{D2A12AE8-2E80-422B-83DD-CDB8E68C1A2B}" type="presOf" srcId="{1B3E619F-510E-4232-8444-33B6CD13212F}" destId="{F389DA38-A9DC-4506-AE9E-8C15E344615F}" srcOrd="0" destOrd="0" presId="urn:microsoft.com/office/officeart/2005/8/layout/vList2"/>
    <dgm:cxn modelId="{2D1A4FF0-778F-48A7-B008-336C926A013D}" srcId="{4B3FA7FC-A26B-4419-90AB-56A7394E4528}" destId="{5A2A241E-D8C7-42B3-A837-1D42E61C8636}" srcOrd="1" destOrd="0" parTransId="{BD701D2C-54D8-4E96-9CB6-0F9DA1D7FD0B}" sibTransId="{2CC1AAA0-B6A0-496D-8BEE-3D8E968CBDD9}"/>
    <dgm:cxn modelId="{A379B805-953F-46CE-9446-DA06A1F50AD9}" type="presParOf" srcId="{D55356CA-1E81-4D5F-829E-470C44C8BB8F}" destId="{BD804C4D-0BAD-4953-9071-95822366965E}" srcOrd="0" destOrd="0" presId="urn:microsoft.com/office/officeart/2005/8/layout/vList2"/>
    <dgm:cxn modelId="{5C2D7A81-492B-4DC7-8DEA-05C5DCFABDE4}" type="presParOf" srcId="{D55356CA-1E81-4D5F-829E-470C44C8BB8F}" destId="{F39CDF9E-3397-4126-8D7F-0C63F11C60F9}" srcOrd="1" destOrd="0" presId="urn:microsoft.com/office/officeart/2005/8/layout/vList2"/>
    <dgm:cxn modelId="{53CBB89C-383E-4E24-8801-94F87703DE5E}" type="presParOf" srcId="{D55356CA-1E81-4D5F-829E-470C44C8BB8F}" destId="{0225AC23-848F-4AAB-AF2F-A78C528E1D83}" srcOrd="2" destOrd="0" presId="urn:microsoft.com/office/officeart/2005/8/layout/vList2"/>
    <dgm:cxn modelId="{E4CD0BC0-E093-49EE-B430-500D7889CF51}" type="presParOf" srcId="{D55356CA-1E81-4D5F-829E-470C44C8BB8F}" destId="{BD91FC12-D6A8-4176-A4F2-630666A97A1E}" srcOrd="3" destOrd="0" presId="urn:microsoft.com/office/officeart/2005/8/layout/vList2"/>
    <dgm:cxn modelId="{680CC8A2-DA47-4C5A-A85A-A3A7492702CF}" type="presParOf" srcId="{D55356CA-1E81-4D5F-829E-470C44C8BB8F}" destId="{AEC5F079-6737-4060-975E-27C30DCC40EE}" srcOrd="4" destOrd="0" presId="urn:microsoft.com/office/officeart/2005/8/layout/vList2"/>
    <dgm:cxn modelId="{DDE111F2-AD80-4C70-BA6E-9EA8A43B05E4}" type="presParOf" srcId="{D55356CA-1E81-4D5F-829E-470C44C8BB8F}" destId="{4EE01542-9A40-47AB-84B4-258623D6950B}" srcOrd="5" destOrd="0" presId="urn:microsoft.com/office/officeart/2005/8/layout/vList2"/>
    <dgm:cxn modelId="{2B328784-3EBE-4D33-9E27-DF5A10D81D62}" type="presParOf" srcId="{D55356CA-1E81-4D5F-829E-470C44C8BB8F}" destId="{F389DA38-A9DC-4506-AE9E-8C15E344615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04C4D-0BAD-4953-9071-95822366965E}">
      <dsp:nvSpPr>
        <dsp:cNvPr id="0" name=""/>
        <dsp:cNvSpPr/>
      </dsp:nvSpPr>
      <dsp:spPr>
        <a:xfrm>
          <a:off x="0" y="528655"/>
          <a:ext cx="3905794" cy="503685"/>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Extraversion (E) – Introversion (I)</a:t>
          </a:r>
        </a:p>
      </dsp:txBody>
      <dsp:txXfrm>
        <a:off x="24588" y="553243"/>
        <a:ext cx="3856618" cy="454509"/>
      </dsp:txXfrm>
    </dsp:sp>
    <dsp:sp modelId="{0225AC23-848F-4AAB-AF2F-A78C528E1D83}">
      <dsp:nvSpPr>
        <dsp:cNvPr id="0" name=""/>
        <dsp:cNvSpPr/>
      </dsp:nvSpPr>
      <dsp:spPr>
        <a:xfrm>
          <a:off x="0" y="1092820"/>
          <a:ext cx="3905794" cy="503685"/>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Sensing (S) – Intuition (N)</a:t>
          </a:r>
        </a:p>
      </dsp:txBody>
      <dsp:txXfrm>
        <a:off x="24588" y="1117408"/>
        <a:ext cx="3856618" cy="454509"/>
      </dsp:txXfrm>
    </dsp:sp>
    <dsp:sp modelId="{AEC5F079-6737-4060-975E-27C30DCC40EE}">
      <dsp:nvSpPr>
        <dsp:cNvPr id="0" name=""/>
        <dsp:cNvSpPr/>
      </dsp:nvSpPr>
      <dsp:spPr>
        <a:xfrm>
          <a:off x="0" y="1656985"/>
          <a:ext cx="3905794" cy="503685"/>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Thinking (T) – Feeling (F)</a:t>
          </a:r>
        </a:p>
      </dsp:txBody>
      <dsp:txXfrm>
        <a:off x="24588" y="1681573"/>
        <a:ext cx="3856618" cy="454509"/>
      </dsp:txXfrm>
    </dsp:sp>
    <dsp:sp modelId="{F389DA38-A9DC-4506-AE9E-8C15E344615F}">
      <dsp:nvSpPr>
        <dsp:cNvPr id="0" name=""/>
        <dsp:cNvSpPr/>
      </dsp:nvSpPr>
      <dsp:spPr>
        <a:xfrm>
          <a:off x="0" y="2221150"/>
          <a:ext cx="3905794" cy="503685"/>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Judging (J) – Perceiving (P)</a:t>
          </a:r>
        </a:p>
      </dsp:txBody>
      <dsp:txXfrm>
        <a:off x="24588" y="2245738"/>
        <a:ext cx="3856618"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04C4D-0BAD-4953-9071-95822366965E}">
      <dsp:nvSpPr>
        <dsp:cNvPr id="0" name=""/>
        <dsp:cNvSpPr/>
      </dsp:nvSpPr>
      <dsp:spPr>
        <a:xfrm>
          <a:off x="0" y="528655"/>
          <a:ext cx="3905794"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Extraversion (E) – Introversion (I)</a:t>
          </a:r>
        </a:p>
      </dsp:txBody>
      <dsp:txXfrm>
        <a:off x="24588" y="553243"/>
        <a:ext cx="3856618" cy="454509"/>
      </dsp:txXfrm>
    </dsp:sp>
    <dsp:sp modelId="{0225AC23-848F-4AAB-AF2F-A78C528E1D83}">
      <dsp:nvSpPr>
        <dsp:cNvPr id="0" name=""/>
        <dsp:cNvSpPr/>
      </dsp:nvSpPr>
      <dsp:spPr>
        <a:xfrm>
          <a:off x="0" y="1092820"/>
          <a:ext cx="3905794"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Sensing (S) – Intuition (N)</a:t>
          </a:r>
        </a:p>
      </dsp:txBody>
      <dsp:txXfrm>
        <a:off x="24588" y="1117408"/>
        <a:ext cx="3856618" cy="454509"/>
      </dsp:txXfrm>
    </dsp:sp>
    <dsp:sp modelId="{AEC5F079-6737-4060-975E-27C30DCC40EE}">
      <dsp:nvSpPr>
        <dsp:cNvPr id="0" name=""/>
        <dsp:cNvSpPr/>
      </dsp:nvSpPr>
      <dsp:spPr>
        <a:xfrm>
          <a:off x="0" y="1656985"/>
          <a:ext cx="3905794"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Thinking (T) – Feeling (F)</a:t>
          </a:r>
        </a:p>
      </dsp:txBody>
      <dsp:txXfrm>
        <a:off x="24588" y="1681573"/>
        <a:ext cx="3856618" cy="454509"/>
      </dsp:txXfrm>
    </dsp:sp>
    <dsp:sp modelId="{F389DA38-A9DC-4506-AE9E-8C15E344615F}">
      <dsp:nvSpPr>
        <dsp:cNvPr id="0" name=""/>
        <dsp:cNvSpPr/>
      </dsp:nvSpPr>
      <dsp:spPr>
        <a:xfrm>
          <a:off x="0" y="2221150"/>
          <a:ext cx="3905794"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Judging (J) – Perceiving (P)</a:t>
          </a:r>
        </a:p>
      </dsp:txBody>
      <dsp:txXfrm>
        <a:off x="24588" y="2245738"/>
        <a:ext cx="3856618"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A3026-891D-4C35-A24E-9A2EFDC54F69}" type="datetimeFigureOut">
              <a:rPr lang="en-IN" smtClean="0"/>
              <a:t>07-09-2024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C4895-9CF3-4583-883D-54ED653BC02B}" type="slidenum">
              <a:rPr lang="en-IN" smtClean="0"/>
              <a:t>‹#›</a:t>
            </a:fld>
            <a:endParaRPr lang="en-IN"/>
          </a:p>
        </p:txBody>
      </p:sp>
    </p:spTree>
    <p:extLst>
      <p:ext uri="{BB962C8B-B14F-4D97-AF65-F5344CB8AC3E}">
        <p14:creationId xmlns:p14="http://schemas.microsoft.com/office/powerpoint/2010/main" val="3860680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C4895-9CF3-4583-883D-54ED653BC02B}" type="slidenum">
              <a:rPr lang="en-IN" smtClean="0"/>
              <a:t>24</a:t>
            </a:fld>
            <a:endParaRPr lang="en-IN"/>
          </a:p>
        </p:txBody>
      </p:sp>
    </p:spTree>
    <p:extLst>
      <p:ext uri="{BB962C8B-B14F-4D97-AF65-F5344CB8AC3E}">
        <p14:creationId xmlns:p14="http://schemas.microsoft.com/office/powerpoint/2010/main" val="146638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8B58-9661-45DC-953E-86E5F3A83D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3E50DF-2BA5-482D-82C1-587B14074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AAC8C9-9624-4826-A11E-9D16222E1A46}"/>
              </a:ext>
            </a:extLst>
          </p:cNvPr>
          <p:cNvSpPr>
            <a:spLocks noGrp="1"/>
          </p:cNvSpPr>
          <p:nvPr>
            <p:ph type="dt" sz="half" idx="10"/>
          </p:nvPr>
        </p:nvSpPr>
        <p:spPr/>
        <p:txBody>
          <a:bodyPr/>
          <a:lstStyle/>
          <a:p>
            <a:fld id="{BCDFB933-E177-4225-AE00-40D50D6F02B2}" type="datetime1">
              <a:rPr lang="en-IN" smtClean="0"/>
              <a:t>07-09-2024</a:t>
            </a:fld>
            <a:endParaRPr lang="en-IN"/>
          </a:p>
        </p:txBody>
      </p:sp>
      <p:sp>
        <p:nvSpPr>
          <p:cNvPr id="5" name="Footer Placeholder 4">
            <a:extLst>
              <a:ext uri="{FF2B5EF4-FFF2-40B4-BE49-F238E27FC236}">
                <a16:creationId xmlns:a16="http://schemas.microsoft.com/office/drawing/2014/main" id="{6B9E5475-C1FB-4487-81F9-729B129D6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F2B53-3DB6-461D-904A-DF979F953ACD}"/>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2395384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170B-1684-4EB6-AEA1-D39AE97939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2DBCE-64CF-4349-8C40-CA50067E00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C822F-DFE3-43AD-B895-41F5E22527F0}"/>
              </a:ext>
            </a:extLst>
          </p:cNvPr>
          <p:cNvSpPr>
            <a:spLocks noGrp="1"/>
          </p:cNvSpPr>
          <p:nvPr>
            <p:ph type="dt" sz="half" idx="10"/>
          </p:nvPr>
        </p:nvSpPr>
        <p:spPr/>
        <p:txBody>
          <a:bodyPr/>
          <a:lstStyle/>
          <a:p>
            <a:fld id="{6AAD30D3-3359-4E7E-8FE4-3987B75FCE0B}" type="datetime1">
              <a:rPr lang="en-IN" smtClean="0"/>
              <a:t>07-09-2024</a:t>
            </a:fld>
            <a:endParaRPr lang="en-IN"/>
          </a:p>
        </p:txBody>
      </p:sp>
      <p:sp>
        <p:nvSpPr>
          <p:cNvPr id="5" name="Footer Placeholder 4">
            <a:extLst>
              <a:ext uri="{FF2B5EF4-FFF2-40B4-BE49-F238E27FC236}">
                <a16:creationId xmlns:a16="http://schemas.microsoft.com/office/drawing/2014/main" id="{95BC5C15-6093-47ED-8183-81689A17C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6BDCC7-022D-405F-9AB7-19F9F548F2C7}"/>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1117056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B57E22-4A15-4FC7-A4D8-FE96D8C20C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D7264A-6038-4021-BBCA-CE8F187980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FA4E7-1996-452F-B299-C40E24A6CA02}"/>
              </a:ext>
            </a:extLst>
          </p:cNvPr>
          <p:cNvSpPr>
            <a:spLocks noGrp="1"/>
          </p:cNvSpPr>
          <p:nvPr>
            <p:ph type="dt" sz="half" idx="10"/>
          </p:nvPr>
        </p:nvSpPr>
        <p:spPr/>
        <p:txBody>
          <a:bodyPr/>
          <a:lstStyle/>
          <a:p>
            <a:fld id="{F58C7173-8ACC-4A16-B358-7B63253630F2}" type="datetime1">
              <a:rPr lang="en-IN" smtClean="0"/>
              <a:t>07-09-2024</a:t>
            </a:fld>
            <a:endParaRPr lang="en-IN"/>
          </a:p>
        </p:txBody>
      </p:sp>
      <p:sp>
        <p:nvSpPr>
          <p:cNvPr id="5" name="Footer Placeholder 4">
            <a:extLst>
              <a:ext uri="{FF2B5EF4-FFF2-40B4-BE49-F238E27FC236}">
                <a16:creationId xmlns:a16="http://schemas.microsoft.com/office/drawing/2014/main" id="{93CA19F5-D2F7-4235-AF2A-93F50E9D5F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BA8AA-6291-4198-9B9F-8BC35485081C}"/>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1898517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0BD9-78A0-405D-9E33-4688574F42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8966F6-1D23-4D78-B740-8AC9B1C8A8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06BE02-6EDF-4662-9C07-AA444E7326F7}"/>
              </a:ext>
            </a:extLst>
          </p:cNvPr>
          <p:cNvSpPr>
            <a:spLocks noGrp="1"/>
          </p:cNvSpPr>
          <p:nvPr>
            <p:ph type="dt" sz="half" idx="10"/>
          </p:nvPr>
        </p:nvSpPr>
        <p:spPr/>
        <p:txBody>
          <a:bodyPr/>
          <a:lstStyle/>
          <a:p>
            <a:fld id="{29E75D63-A8F2-4D5F-86B2-8835DD2309EC}" type="datetime1">
              <a:rPr lang="en-IN" smtClean="0"/>
              <a:t>07-09-2024</a:t>
            </a:fld>
            <a:endParaRPr lang="en-IN"/>
          </a:p>
        </p:txBody>
      </p:sp>
      <p:sp>
        <p:nvSpPr>
          <p:cNvPr id="5" name="Footer Placeholder 4">
            <a:extLst>
              <a:ext uri="{FF2B5EF4-FFF2-40B4-BE49-F238E27FC236}">
                <a16:creationId xmlns:a16="http://schemas.microsoft.com/office/drawing/2014/main" id="{7C2BFE7D-CED1-427D-A05A-4D980DC32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B209D-5D93-4058-946E-79250A83B4A9}"/>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309553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80F8-A633-437F-94E2-7C4D42C5B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9B87CC-9976-436E-B92B-F237BF1708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65C409-44D4-4515-82C2-6DA5125E8B34}"/>
              </a:ext>
            </a:extLst>
          </p:cNvPr>
          <p:cNvSpPr>
            <a:spLocks noGrp="1"/>
          </p:cNvSpPr>
          <p:nvPr>
            <p:ph type="dt" sz="half" idx="10"/>
          </p:nvPr>
        </p:nvSpPr>
        <p:spPr/>
        <p:txBody>
          <a:bodyPr/>
          <a:lstStyle/>
          <a:p>
            <a:fld id="{970D6FFB-EDBA-470E-814F-E88E98D596DF}" type="datetime1">
              <a:rPr lang="en-IN" smtClean="0"/>
              <a:t>07-09-2024</a:t>
            </a:fld>
            <a:endParaRPr lang="en-IN"/>
          </a:p>
        </p:txBody>
      </p:sp>
      <p:sp>
        <p:nvSpPr>
          <p:cNvPr id="5" name="Footer Placeholder 4">
            <a:extLst>
              <a:ext uri="{FF2B5EF4-FFF2-40B4-BE49-F238E27FC236}">
                <a16:creationId xmlns:a16="http://schemas.microsoft.com/office/drawing/2014/main" id="{B331CCD1-0BAA-42FA-9A25-50D9CC997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3E54C-C721-4388-BAAB-762AC56EA4FC}"/>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4199908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E728-BD00-429C-8678-3722F51454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5CA225-5AE5-484A-8FA6-67E6B8F6D4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1E1850-E907-4138-8D77-5A3CB98805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3C6CDF-22D8-46F4-8177-E4675698DF2E}"/>
              </a:ext>
            </a:extLst>
          </p:cNvPr>
          <p:cNvSpPr>
            <a:spLocks noGrp="1"/>
          </p:cNvSpPr>
          <p:nvPr>
            <p:ph type="dt" sz="half" idx="10"/>
          </p:nvPr>
        </p:nvSpPr>
        <p:spPr/>
        <p:txBody>
          <a:bodyPr/>
          <a:lstStyle/>
          <a:p>
            <a:fld id="{CE33D118-7B5C-43FD-8A6E-DE97558AE3C1}" type="datetime1">
              <a:rPr lang="en-IN" smtClean="0"/>
              <a:t>07-09-2024</a:t>
            </a:fld>
            <a:endParaRPr lang="en-IN"/>
          </a:p>
        </p:txBody>
      </p:sp>
      <p:sp>
        <p:nvSpPr>
          <p:cNvPr id="6" name="Footer Placeholder 5">
            <a:extLst>
              <a:ext uri="{FF2B5EF4-FFF2-40B4-BE49-F238E27FC236}">
                <a16:creationId xmlns:a16="http://schemas.microsoft.com/office/drawing/2014/main" id="{B67C4731-CAED-46FA-9A4C-73897C11A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B9B8A4-AC44-4073-A340-38BE1CADD606}"/>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148512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3679-B513-4E02-8DBD-1335AD2F55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B26A5C-3DEC-4E24-83D1-9F714A1CD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5B8DF8-AF2D-437A-8CBA-5DFACEDB2A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E2EFC-D162-4C90-8408-0CDB5AC21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44EA64-EF03-46D0-A156-BD4FAF9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37FF2D-72D2-430E-BF03-309CBCE3388B}"/>
              </a:ext>
            </a:extLst>
          </p:cNvPr>
          <p:cNvSpPr>
            <a:spLocks noGrp="1"/>
          </p:cNvSpPr>
          <p:nvPr>
            <p:ph type="dt" sz="half" idx="10"/>
          </p:nvPr>
        </p:nvSpPr>
        <p:spPr/>
        <p:txBody>
          <a:bodyPr/>
          <a:lstStyle/>
          <a:p>
            <a:fld id="{FA70DCF2-84D5-4726-9084-B031242C34A5}" type="datetime1">
              <a:rPr lang="en-IN" smtClean="0"/>
              <a:t>07-09-2024</a:t>
            </a:fld>
            <a:endParaRPr lang="en-IN"/>
          </a:p>
        </p:txBody>
      </p:sp>
      <p:sp>
        <p:nvSpPr>
          <p:cNvPr id="8" name="Footer Placeholder 7">
            <a:extLst>
              <a:ext uri="{FF2B5EF4-FFF2-40B4-BE49-F238E27FC236}">
                <a16:creationId xmlns:a16="http://schemas.microsoft.com/office/drawing/2014/main" id="{28C42113-9779-4BAB-8473-2B02F83AA9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34755A-B24D-4AF6-8DE2-CF29A6C10E27}"/>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374880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C0CB-087F-4E9F-B978-D55B929B74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5A8120-9FF1-422C-997B-069144BB009C}"/>
              </a:ext>
            </a:extLst>
          </p:cNvPr>
          <p:cNvSpPr>
            <a:spLocks noGrp="1"/>
          </p:cNvSpPr>
          <p:nvPr>
            <p:ph type="dt" sz="half" idx="10"/>
          </p:nvPr>
        </p:nvSpPr>
        <p:spPr/>
        <p:txBody>
          <a:bodyPr/>
          <a:lstStyle/>
          <a:p>
            <a:fld id="{199F42FB-AA04-496D-AFA9-5BD58C6BBDEE}" type="datetime1">
              <a:rPr lang="en-IN" smtClean="0"/>
              <a:t>07-09-2024</a:t>
            </a:fld>
            <a:endParaRPr lang="en-IN"/>
          </a:p>
        </p:txBody>
      </p:sp>
      <p:sp>
        <p:nvSpPr>
          <p:cNvPr id="4" name="Footer Placeholder 3">
            <a:extLst>
              <a:ext uri="{FF2B5EF4-FFF2-40B4-BE49-F238E27FC236}">
                <a16:creationId xmlns:a16="http://schemas.microsoft.com/office/drawing/2014/main" id="{4A2BF72B-9D33-4318-A788-AD59B5C0AE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5429C-D697-4541-8682-21AE16BC7C85}"/>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3575718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58928-3464-4522-B522-BE3E5B4FEAD8}"/>
              </a:ext>
            </a:extLst>
          </p:cNvPr>
          <p:cNvSpPr>
            <a:spLocks noGrp="1"/>
          </p:cNvSpPr>
          <p:nvPr>
            <p:ph type="dt" sz="half" idx="10"/>
          </p:nvPr>
        </p:nvSpPr>
        <p:spPr/>
        <p:txBody>
          <a:bodyPr/>
          <a:lstStyle/>
          <a:p>
            <a:fld id="{C5BBF30A-73BC-4874-A066-8A6C9AF13655}" type="datetime1">
              <a:rPr lang="en-IN" smtClean="0"/>
              <a:t>07-09-2024</a:t>
            </a:fld>
            <a:endParaRPr lang="en-IN"/>
          </a:p>
        </p:txBody>
      </p:sp>
      <p:sp>
        <p:nvSpPr>
          <p:cNvPr id="3" name="Footer Placeholder 2">
            <a:extLst>
              <a:ext uri="{FF2B5EF4-FFF2-40B4-BE49-F238E27FC236}">
                <a16:creationId xmlns:a16="http://schemas.microsoft.com/office/drawing/2014/main" id="{1F825B83-EAEC-4ADD-8D6A-4E9E53A0DA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DB36BD-B69E-4AB9-8294-4178FC29DD3A}"/>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4284266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AC5F-7595-4F5F-8800-6540156F80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41B57C-B83D-4176-840E-F2C6CE732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A5DDFE-F15E-407A-B718-262950B5F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1652EA-B938-40C3-8D6B-209B5B157A99}"/>
              </a:ext>
            </a:extLst>
          </p:cNvPr>
          <p:cNvSpPr>
            <a:spLocks noGrp="1"/>
          </p:cNvSpPr>
          <p:nvPr>
            <p:ph type="dt" sz="half" idx="10"/>
          </p:nvPr>
        </p:nvSpPr>
        <p:spPr/>
        <p:txBody>
          <a:bodyPr/>
          <a:lstStyle/>
          <a:p>
            <a:fld id="{B36FF6C5-C159-4404-AA68-7A101E57A2E3}" type="datetime1">
              <a:rPr lang="en-IN" smtClean="0"/>
              <a:t>07-09-2024</a:t>
            </a:fld>
            <a:endParaRPr lang="en-IN"/>
          </a:p>
        </p:txBody>
      </p:sp>
      <p:sp>
        <p:nvSpPr>
          <p:cNvPr id="6" name="Footer Placeholder 5">
            <a:extLst>
              <a:ext uri="{FF2B5EF4-FFF2-40B4-BE49-F238E27FC236}">
                <a16:creationId xmlns:a16="http://schemas.microsoft.com/office/drawing/2014/main" id="{7B42D6D0-E3E9-4C69-8ABF-46D818EEB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98AFE-877B-4291-BC69-AF9282BE491B}"/>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1918882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F5B8-C770-4289-98FE-5F835C906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0D4CD5-C861-4960-9152-CE40280C3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2187D4-A8A9-452C-87E4-1A30A88E8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194E3-9D53-4A49-9F11-757E68D2DF45}"/>
              </a:ext>
            </a:extLst>
          </p:cNvPr>
          <p:cNvSpPr>
            <a:spLocks noGrp="1"/>
          </p:cNvSpPr>
          <p:nvPr>
            <p:ph type="dt" sz="half" idx="10"/>
          </p:nvPr>
        </p:nvSpPr>
        <p:spPr/>
        <p:txBody>
          <a:bodyPr/>
          <a:lstStyle/>
          <a:p>
            <a:fld id="{12FCD4FB-57E9-48F9-BC4D-43B3865D22E6}" type="datetime1">
              <a:rPr lang="en-IN" smtClean="0"/>
              <a:t>07-09-2024</a:t>
            </a:fld>
            <a:endParaRPr lang="en-IN"/>
          </a:p>
        </p:txBody>
      </p:sp>
      <p:sp>
        <p:nvSpPr>
          <p:cNvPr id="6" name="Footer Placeholder 5">
            <a:extLst>
              <a:ext uri="{FF2B5EF4-FFF2-40B4-BE49-F238E27FC236}">
                <a16:creationId xmlns:a16="http://schemas.microsoft.com/office/drawing/2014/main" id="{A5762052-4D89-4482-B231-EF8BF6DA41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E97B7-CE21-485D-96AA-D2469E7D12C4}"/>
              </a:ext>
            </a:extLst>
          </p:cNvPr>
          <p:cNvSpPr>
            <a:spLocks noGrp="1"/>
          </p:cNvSpPr>
          <p:nvPr>
            <p:ph type="sldNum" sz="quarter" idx="12"/>
          </p:nvPr>
        </p:nvSpPr>
        <p:spPr/>
        <p:txBody>
          <a:bodyPr/>
          <a:lstStyle/>
          <a:p>
            <a:fld id="{E732A81D-54FA-4687-840E-1A20A2036ECC}" type="slidenum">
              <a:rPr lang="en-IN" smtClean="0"/>
              <a:t>‹#›</a:t>
            </a:fld>
            <a:endParaRPr lang="en-IN"/>
          </a:p>
        </p:txBody>
      </p:sp>
    </p:spTree>
    <p:extLst>
      <p:ext uri="{BB962C8B-B14F-4D97-AF65-F5344CB8AC3E}">
        <p14:creationId xmlns:p14="http://schemas.microsoft.com/office/powerpoint/2010/main" val="1398761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B42071-76DD-4971-8EEE-8CDEFB307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6896CB-807B-4FF5-9C30-39D0C0703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E79ACE-940D-40F8-A35E-93C0B9FD3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52985-3FEB-4445-A267-FCD70E0529F9}" type="datetime1">
              <a:rPr lang="en-IN" smtClean="0"/>
              <a:t>07-09-2024</a:t>
            </a:fld>
            <a:endParaRPr lang="en-IN"/>
          </a:p>
        </p:txBody>
      </p:sp>
      <p:sp>
        <p:nvSpPr>
          <p:cNvPr id="5" name="Footer Placeholder 4">
            <a:extLst>
              <a:ext uri="{FF2B5EF4-FFF2-40B4-BE49-F238E27FC236}">
                <a16:creationId xmlns:a16="http://schemas.microsoft.com/office/drawing/2014/main" id="{1E030070-A341-4E82-BBF1-FBC7426F5E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D444EB-550F-4064-9031-7C4683889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2A81D-54FA-4687-840E-1A20A2036ECC}" type="slidenum">
              <a:rPr lang="en-IN" smtClean="0"/>
              <a:t>‹#›</a:t>
            </a:fld>
            <a:endParaRPr lang="en-IN"/>
          </a:p>
        </p:txBody>
      </p:sp>
    </p:spTree>
    <p:extLst>
      <p:ext uri="{BB962C8B-B14F-4D97-AF65-F5344CB8AC3E}">
        <p14:creationId xmlns:p14="http://schemas.microsoft.com/office/powerpoint/2010/main" val="278270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microsoft.com/office/2017/06/relationships/model3d" Target="../media/model3d1.glb"/><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gi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microsoft.com/office/2017/06/relationships/model3d" Target="../media/model3d1.glb"/><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gi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gi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microsoft.com/office/2017/06/relationships/model3d" Target="../media/model3d1.glb"/><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gi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microsoft.com/office/2017/06/relationships/model3d" Target="../media/model3d1.glb"/><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gif"/><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hyperlink" Target="https://www.techtarget.com/searchcustomerexperience/definition/chatbot" TargetMode="External"/><Relationship Id="rId4" Type="http://schemas.openxmlformats.org/officeDocument/2006/relationships/hyperlink" Target="https://www.techtarget.com/searchenterpriseai/definition/natural-language-processing-NL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www.techtarget.com/searchcustomerexperience/definition/chatbot" TargetMode="External"/><Relationship Id="rId4" Type="http://schemas.openxmlformats.org/officeDocument/2006/relationships/hyperlink" Target="https://www.techtarget.com/searchenterpriseai/definition/natural-language-processing-NL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gif"/><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Data_science_competition_platform" TargetMode="External"/><Relationship Id="rId7" Type="http://schemas.openxmlformats.org/officeDocument/2006/relationships/hyperlink" Target="https://www.16personalities.com/free-personality-test" TargetMode="External"/><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hyperlink" Target="https://en.wikipedia.org/wiki/Google_LLC" TargetMode="Externa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Data_scienc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Data_science_competition_platform" TargetMode="External"/><Relationship Id="rId7" Type="http://schemas.openxmlformats.org/officeDocument/2006/relationships/hyperlink" Target="https://www.16personalities.com/free-personality-test" TargetMode="External"/><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hyperlink" Target="https://en.wikipedia.org/wiki/Google_LLC" TargetMode="Externa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Data_scienc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Isabel_Briggs_Myers" TargetMode="External"/><Relationship Id="rId3" Type="http://schemas.openxmlformats.org/officeDocument/2006/relationships/hyperlink" Target="https://en.wikipedia.org/wiki/Myers%E2%80%93Briggs_Type_Indicator#cite_note-:3-1" TargetMode="External"/><Relationship Id="rId7" Type="http://schemas.openxmlformats.org/officeDocument/2006/relationships/hyperlink" Target="https://en.wikipedia.org/wiki/Katharine_Cook_Briggs" TargetMode="External"/><Relationship Id="rId12" Type="http://schemas.openxmlformats.org/officeDocument/2006/relationships/hyperlink" Target="https://en.wikipedia.org/wiki/Myers%E2%80%93Briggs_Type_Indicator" TargetMode="External"/><Relationship Id="rId2" Type="http://schemas.openxmlformats.org/officeDocument/2006/relationships/hyperlink" Target="https://en.wikipedia.org/wiki/Pseudoscientific" TargetMode="External"/><Relationship Id="rId1" Type="http://schemas.openxmlformats.org/officeDocument/2006/relationships/slideLayout" Target="../slideLayouts/slideLayout1.xml"/><Relationship Id="rId6" Type="http://schemas.openxmlformats.org/officeDocument/2006/relationships/image" Target="../media/image1.gif"/><Relationship Id="rId11" Type="http://schemas.openxmlformats.org/officeDocument/2006/relationships/image" Target="../media/image6.jpg"/><Relationship Id="rId5" Type="http://schemas.openxmlformats.org/officeDocument/2006/relationships/hyperlink" Target="https://en.wikipedia.org/wiki/Psychological_type" TargetMode="External"/><Relationship Id="rId10" Type="http://schemas.openxmlformats.org/officeDocument/2006/relationships/hyperlink" Target="https://en.wikipedia.org/wiki/Carl_Jung" TargetMode="External"/><Relationship Id="rId4" Type="http://schemas.openxmlformats.org/officeDocument/2006/relationships/hyperlink" Target="https://en.wikipedia.org/wiki/Myers%E2%80%93Briggs_Type_Indicator#cite_note-:4-2" TargetMode="External"/><Relationship Id="rId9" Type="http://schemas.openxmlformats.org/officeDocument/2006/relationships/hyperlink" Target="https://en.wikipedia.org/wiki/Psychological_Type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microsoft.com/office/2017/06/relationships/model3d" Target="../media/model3d1.glb"/><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gi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p:txBody>
          <a:bodyPr>
            <a:normAutofit fontScale="90000"/>
          </a:bodyPr>
          <a:lstStyle/>
          <a:p>
            <a:br>
              <a:rPr lang="en-US" sz="4400" dirty="0">
                <a:solidFill>
                  <a:schemeClr val="tx1">
                    <a:lumMod val="95000"/>
                    <a:lumOff val="5000"/>
                  </a:schemeClr>
                </a:solidFill>
              </a:rPr>
            </a:br>
            <a:r>
              <a:rPr lang="en-US" sz="4400" dirty="0">
                <a:solidFill>
                  <a:schemeClr val="tx1">
                    <a:lumMod val="95000"/>
                    <a:lumOff val="5000"/>
                  </a:schemeClr>
                </a:solidFill>
              </a:rPr>
              <a:t>Natural Language Processing(NLP)</a:t>
            </a:r>
            <a:br>
              <a:rPr lang="en-US" sz="4400" dirty="0">
                <a:solidFill>
                  <a:schemeClr val="tx1">
                    <a:lumMod val="95000"/>
                    <a:lumOff val="5000"/>
                  </a:schemeClr>
                </a:solidFill>
              </a:rPr>
            </a:br>
            <a:r>
              <a:rPr lang="en-US" sz="2400" dirty="0">
                <a:solidFill>
                  <a:schemeClr val="tx1">
                    <a:lumMod val="95000"/>
                    <a:lumOff val="5000"/>
                  </a:schemeClr>
                </a:solidFill>
              </a:rPr>
              <a:t>Classification of personality of Human by their Social Media Post</a:t>
            </a:r>
            <a:br>
              <a:rPr lang="en-US" sz="2400" dirty="0">
                <a:solidFill>
                  <a:schemeClr val="tx1">
                    <a:lumMod val="95000"/>
                    <a:lumOff val="5000"/>
                  </a:schemeClr>
                </a:solidFill>
              </a:rPr>
            </a:br>
            <a:br>
              <a:rPr lang="en-US" sz="2400" dirty="0">
                <a:solidFill>
                  <a:schemeClr val="tx1">
                    <a:lumMod val="95000"/>
                    <a:lumOff val="5000"/>
                  </a:schemeClr>
                </a:solidFill>
              </a:rPr>
            </a:br>
            <a:br>
              <a:rPr lang="en-US" sz="2400" dirty="0">
                <a:solidFill>
                  <a:schemeClr val="tx1">
                    <a:lumMod val="95000"/>
                    <a:lumOff val="5000"/>
                  </a:schemeClr>
                </a:solidFill>
              </a:rPr>
            </a:br>
            <a:br>
              <a:rPr lang="en-US" sz="2400" dirty="0">
                <a:solidFill>
                  <a:schemeClr val="tx1">
                    <a:lumMod val="95000"/>
                    <a:lumOff val="5000"/>
                  </a:schemeClr>
                </a:solidFill>
              </a:rPr>
            </a:br>
            <a:endParaRPr lang="en-IN" sz="24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1524000" y="4015021"/>
            <a:ext cx="9144000" cy="1655762"/>
          </a:xfrm>
        </p:spPr>
        <p:txBody>
          <a:bodyPr>
            <a:normAutofit fontScale="85000" lnSpcReduction="10000"/>
          </a:bodyPr>
          <a:lstStyle/>
          <a:p>
            <a:r>
              <a:rPr lang="en-US" sz="2000" dirty="0"/>
              <a:t>Presented By: Sourav Saha</a:t>
            </a:r>
          </a:p>
          <a:p>
            <a:r>
              <a:rPr lang="en-US" sz="2000" dirty="0"/>
              <a:t>Enrollment Number: 23572014</a:t>
            </a:r>
          </a:p>
          <a:p>
            <a:r>
              <a:rPr lang="en-US" sz="2000" dirty="0"/>
              <a:t>Date: 23rd April, 2024</a:t>
            </a:r>
          </a:p>
          <a:p>
            <a:r>
              <a:rPr lang="en-US" sz="2000" dirty="0"/>
              <a:t>Supervisor Name: Prof. Millie Pant</a:t>
            </a:r>
          </a:p>
          <a:p>
            <a:r>
              <a:rPr lang="en-US" sz="2000" dirty="0"/>
              <a:t>Department of Applied Mathematics and Scientific Computing, IIT Roorkee, Saharanpur Campus</a:t>
            </a:r>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a:t>
            </a:fld>
            <a:endParaRPr lang="en-IN"/>
          </a:p>
        </p:txBody>
      </p:sp>
    </p:spTree>
    <p:extLst>
      <p:ext uri="{BB962C8B-B14F-4D97-AF65-F5344CB8AC3E}">
        <p14:creationId xmlns:p14="http://schemas.microsoft.com/office/powerpoint/2010/main" val="4028342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14" name="3D Model 13" descr="Arrow Cookie Cutter">
                <a:extLst>
                  <a:ext uri="{FF2B5EF4-FFF2-40B4-BE49-F238E27FC236}">
                    <a16:creationId xmlns:a16="http://schemas.microsoft.com/office/drawing/2014/main" id="{6C89982D-A93A-4B5A-D9AB-A5EF5574DBBD}"/>
                  </a:ext>
                </a:extLst>
              </p:cNvPr>
              <p:cNvGraphicFramePr>
                <a:graphicFrameLocks noChangeAspect="1"/>
              </p:cNvGraphicFramePr>
              <p:nvPr>
                <p:extLst>
                  <p:ext uri="{D42A27DB-BD31-4B8C-83A1-F6EECF244321}">
                    <p14:modId xmlns:p14="http://schemas.microsoft.com/office/powerpoint/2010/main" val="3896796577"/>
                  </p:ext>
                </p:extLst>
              </p:nvPr>
            </p:nvGraphicFramePr>
            <p:xfrm>
              <a:off x="5509459" y="3697129"/>
              <a:ext cx="1206844" cy="717472"/>
            </p:xfrm>
            <a:graphic>
              <a:graphicData uri="http://schemas.microsoft.com/office/drawing/2017/model3d">
                <am3d:model3d r:embed="rId2">
                  <am3d:spPr>
                    <a:xfrm>
                      <a:off x="0" y="0"/>
                      <a:ext cx="1206844" cy="717472"/>
                    </a:xfrm>
                    <a:prstGeom prst="rect">
                      <a:avLst/>
                    </a:prstGeom>
                  </am3d:spPr>
                  <am3d:camera>
                    <am3d:pos x="0" y="0" z="55288443"/>
                    <am3d:up dx="0" dy="36000000" dz="0"/>
                    <am3d:lookAt x="0" y="0" z="0"/>
                    <am3d:perspective fov="2700000"/>
                  </am3d:camera>
                  <am3d:trans>
                    <am3d:meterPerModelUnit n="934939" d="1000000"/>
                    <am3d:preTrans dx="0" dy="-3365024" dz="-1"/>
                    <am3d:scale>
                      <am3d:sx n="1000000" d="1000000"/>
                      <am3d:sy n="1000000" d="1000000"/>
                      <am3d:sz n="1000000" d="1000000"/>
                    </am3d:scale>
                    <am3d:rot ax="5397868" ay="-197184" az="-5358163"/>
                    <am3d:postTrans dx="0" dy="0" dz="0"/>
                  </am3d:trans>
                  <am3d:raster rName="Office3DRenderer" rVer="16.0.8326">
                    <am3d:blip r:embed="rId3"/>
                  </am3d:raster>
                  <am3d:objViewport viewportSz="14207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4" name="3D Model 13" descr="Arrow Cookie Cutter">
                <a:extLst>
                  <a:ext uri="{FF2B5EF4-FFF2-40B4-BE49-F238E27FC236}">
                    <a16:creationId xmlns:a16="http://schemas.microsoft.com/office/drawing/2014/main" id="{6C89982D-A93A-4B5A-D9AB-A5EF5574DBBD}"/>
                  </a:ext>
                </a:extLst>
              </p:cNvPr>
              <p:cNvPicPr>
                <a:picLocks noGrp="1" noRot="1" noChangeAspect="1" noMove="1" noResize="1" noEditPoints="1" noAdjustHandles="1" noChangeArrowheads="1" noChangeShapeType="1" noCrop="1"/>
              </p:cNvPicPr>
              <p:nvPr/>
            </p:nvPicPr>
            <p:blipFill>
              <a:blip r:embed="rId4"/>
              <a:stretch>
                <a:fillRect/>
              </a:stretch>
            </p:blipFill>
            <p:spPr>
              <a:xfrm>
                <a:off x="5509459" y="3697129"/>
                <a:ext cx="1206844" cy="717472"/>
              </a:xfrm>
              <a:prstGeom prst="rect">
                <a:avLst/>
              </a:prstGeom>
            </p:spPr>
          </p:pic>
        </mc:Fallback>
      </mc:AlternateContent>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10</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pic>
        <p:nvPicPr>
          <p:cNvPr id="12" name="Picture 11">
            <a:extLst>
              <a:ext uri="{FF2B5EF4-FFF2-40B4-BE49-F238E27FC236}">
                <a16:creationId xmlns:a16="http://schemas.microsoft.com/office/drawing/2014/main" id="{831E68AC-E254-45EC-973B-07CD4F0896CD}"/>
              </a:ext>
            </a:extLst>
          </p:cNvPr>
          <p:cNvPicPr>
            <a:picLocks noChangeAspect="1"/>
          </p:cNvPicPr>
          <p:nvPr/>
        </p:nvPicPr>
        <p:blipFill>
          <a:blip r:embed="rId6"/>
          <a:stretch>
            <a:fillRect/>
          </a:stretch>
        </p:blipFill>
        <p:spPr>
          <a:xfrm>
            <a:off x="-4695627" y="1692410"/>
            <a:ext cx="4544059" cy="4334480"/>
          </a:xfrm>
          <a:prstGeom prst="rect">
            <a:avLst/>
          </a:prstGeom>
        </p:spPr>
      </p:pic>
      <p:sp>
        <p:nvSpPr>
          <p:cNvPr id="9" name="Rectangle 8">
            <a:extLst>
              <a:ext uri="{FF2B5EF4-FFF2-40B4-BE49-F238E27FC236}">
                <a16:creationId xmlns:a16="http://schemas.microsoft.com/office/drawing/2014/main" id="{5D3BA51E-A311-4170-BD4F-BF3C8FE3DF93}"/>
              </a:ext>
            </a:extLst>
          </p:cNvPr>
          <p:cNvSpPr/>
          <p:nvPr/>
        </p:nvSpPr>
        <p:spPr>
          <a:xfrm>
            <a:off x="-39085" y="-8545"/>
            <a:ext cx="10618778" cy="129190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Lowercasing all Text</a:t>
            </a:r>
            <a:endParaRPr lang="en-IN" sz="4000" dirty="0">
              <a:solidFill>
                <a:schemeClr val="bg1"/>
              </a:solidFill>
              <a:latin typeface="+mj-lt"/>
            </a:endParaRPr>
          </a:p>
        </p:txBody>
      </p:sp>
      <p:pic>
        <p:nvPicPr>
          <p:cNvPr id="13" name="Picture 12">
            <a:extLst>
              <a:ext uri="{FF2B5EF4-FFF2-40B4-BE49-F238E27FC236}">
                <a16:creationId xmlns:a16="http://schemas.microsoft.com/office/drawing/2014/main" id="{59B6F350-63AA-40CE-9CBD-60678451E0C0}"/>
              </a:ext>
            </a:extLst>
          </p:cNvPr>
          <p:cNvPicPr>
            <a:picLocks noChangeAspect="1"/>
          </p:cNvPicPr>
          <p:nvPr/>
        </p:nvPicPr>
        <p:blipFill>
          <a:blip r:embed="rId7"/>
          <a:stretch>
            <a:fillRect/>
          </a:stretch>
        </p:blipFill>
        <p:spPr>
          <a:xfrm>
            <a:off x="334713" y="2925901"/>
            <a:ext cx="4731952" cy="2432311"/>
          </a:xfrm>
          <a:prstGeom prst="rect">
            <a:avLst/>
          </a:prstGeom>
        </p:spPr>
      </p:pic>
      <p:pic>
        <p:nvPicPr>
          <p:cNvPr id="7" name="Picture 6">
            <a:extLst>
              <a:ext uri="{FF2B5EF4-FFF2-40B4-BE49-F238E27FC236}">
                <a16:creationId xmlns:a16="http://schemas.microsoft.com/office/drawing/2014/main" id="{8CA85A11-A4D9-4323-85BC-9646F2F89FDF}"/>
              </a:ext>
            </a:extLst>
          </p:cNvPr>
          <p:cNvPicPr>
            <a:picLocks noChangeAspect="1"/>
          </p:cNvPicPr>
          <p:nvPr/>
        </p:nvPicPr>
        <p:blipFill>
          <a:blip r:embed="rId8"/>
          <a:stretch>
            <a:fillRect/>
          </a:stretch>
        </p:blipFill>
        <p:spPr>
          <a:xfrm>
            <a:off x="7248299" y="2855390"/>
            <a:ext cx="4544058" cy="2502822"/>
          </a:xfrm>
          <a:prstGeom prst="rect">
            <a:avLst/>
          </a:prstGeom>
        </p:spPr>
      </p:pic>
      <p:sp>
        <p:nvSpPr>
          <p:cNvPr id="8" name="TextBox 7">
            <a:extLst>
              <a:ext uri="{FF2B5EF4-FFF2-40B4-BE49-F238E27FC236}">
                <a16:creationId xmlns:a16="http://schemas.microsoft.com/office/drawing/2014/main" id="{D3441771-707E-459D-8C37-B3B7A32FA549}"/>
              </a:ext>
            </a:extLst>
          </p:cNvPr>
          <p:cNvSpPr txBox="1"/>
          <p:nvPr/>
        </p:nvSpPr>
        <p:spPr>
          <a:xfrm>
            <a:off x="197712" y="1753466"/>
            <a:ext cx="10195132" cy="646331"/>
          </a:xfrm>
          <a:prstGeom prst="rect">
            <a:avLst/>
          </a:prstGeom>
          <a:noFill/>
        </p:spPr>
        <p:txBody>
          <a:bodyPr wrap="square" rtlCol="0">
            <a:spAutoFit/>
          </a:bodyPr>
          <a:lstStyle/>
          <a:p>
            <a:r>
              <a:rPr lang="en-US" dirty="0"/>
              <a:t>We are making all capital letters to small one such that its will not make any difference in between ‘Good’ and ‘good’, as python is case sensitive language.</a:t>
            </a:r>
            <a:endParaRPr lang="en-IN" dirty="0"/>
          </a:p>
        </p:txBody>
      </p:sp>
    </p:spTree>
    <p:extLst>
      <p:ext uri="{BB962C8B-B14F-4D97-AF65-F5344CB8AC3E}">
        <p14:creationId xmlns:p14="http://schemas.microsoft.com/office/powerpoint/2010/main" val="10627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15" name="3D Model 14" descr="Arrow Cookie Cutter">
                <a:extLst>
                  <a:ext uri="{FF2B5EF4-FFF2-40B4-BE49-F238E27FC236}">
                    <a16:creationId xmlns:a16="http://schemas.microsoft.com/office/drawing/2014/main" id="{6BF8F3FB-C049-2B2E-D75B-12A81E576EFA}"/>
                  </a:ext>
                </a:extLst>
              </p:cNvPr>
              <p:cNvGraphicFramePr>
                <a:graphicFrameLocks noChangeAspect="1"/>
              </p:cNvGraphicFramePr>
              <p:nvPr>
                <p:extLst>
                  <p:ext uri="{D42A27DB-BD31-4B8C-83A1-F6EECF244321}">
                    <p14:modId xmlns:p14="http://schemas.microsoft.com/office/powerpoint/2010/main" val="473526056"/>
                  </p:ext>
                </p:extLst>
              </p:nvPr>
            </p:nvGraphicFramePr>
            <p:xfrm>
              <a:off x="5375129" y="3697129"/>
              <a:ext cx="1206844" cy="717472"/>
            </p:xfrm>
            <a:graphic>
              <a:graphicData uri="http://schemas.microsoft.com/office/drawing/2017/model3d">
                <am3d:model3d r:embed="rId2">
                  <am3d:spPr>
                    <a:xfrm>
                      <a:off x="0" y="0"/>
                      <a:ext cx="1206844" cy="717472"/>
                    </a:xfrm>
                    <a:prstGeom prst="rect">
                      <a:avLst/>
                    </a:prstGeom>
                  </am3d:spPr>
                  <am3d:camera>
                    <am3d:pos x="0" y="0" z="55288443"/>
                    <am3d:up dx="0" dy="36000000" dz="0"/>
                    <am3d:lookAt x="0" y="0" z="0"/>
                    <am3d:perspective fov="2700000"/>
                  </am3d:camera>
                  <am3d:trans>
                    <am3d:meterPerModelUnit n="934939" d="1000000"/>
                    <am3d:preTrans dx="0" dy="-3365024" dz="-1"/>
                    <am3d:scale>
                      <am3d:sx n="1000000" d="1000000"/>
                      <am3d:sy n="1000000" d="1000000"/>
                      <am3d:sz n="1000000" d="1000000"/>
                    </am3d:scale>
                    <am3d:rot ax="5397868" ay="-197184" az="-5358163"/>
                    <am3d:postTrans dx="0" dy="0" dz="0"/>
                  </am3d:trans>
                  <am3d:raster rName="Office3DRenderer" rVer="16.0.8326">
                    <am3d:blip r:embed="rId3"/>
                  </am3d:raster>
                  <am3d:objViewport viewportSz="14207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5" name="3D Model 14" descr="Arrow Cookie Cutter">
                <a:extLst>
                  <a:ext uri="{FF2B5EF4-FFF2-40B4-BE49-F238E27FC236}">
                    <a16:creationId xmlns:a16="http://schemas.microsoft.com/office/drawing/2014/main" id="{6BF8F3FB-C049-2B2E-D75B-12A81E576EFA}"/>
                  </a:ext>
                </a:extLst>
              </p:cNvPr>
              <p:cNvPicPr>
                <a:picLocks noGrp="1" noRot="1" noChangeAspect="1" noMove="1" noResize="1" noEditPoints="1" noAdjustHandles="1" noChangeArrowheads="1" noChangeShapeType="1" noCrop="1"/>
              </p:cNvPicPr>
              <p:nvPr/>
            </p:nvPicPr>
            <p:blipFill>
              <a:blip r:embed="rId4"/>
              <a:stretch>
                <a:fillRect/>
              </a:stretch>
            </p:blipFill>
            <p:spPr>
              <a:xfrm>
                <a:off x="5375129" y="3697129"/>
                <a:ext cx="1206844" cy="717472"/>
              </a:xfrm>
              <a:prstGeom prst="rect">
                <a:avLst/>
              </a:prstGeom>
            </p:spPr>
          </p:pic>
        </mc:Fallback>
      </mc:AlternateContent>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11</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9085" y="-8545"/>
            <a:ext cx="10618778" cy="129190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Contractions of </a:t>
            </a:r>
            <a:r>
              <a:rPr lang="en-US" sz="4000" dirty="0" err="1">
                <a:solidFill>
                  <a:schemeClr val="bg1"/>
                </a:solidFill>
                <a:latin typeface="+mj-lt"/>
              </a:rPr>
              <a:t>english</a:t>
            </a:r>
            <a:r>
              <a:rPr lang="en-US" sz="4000" dirty="0">
                <a:solidFill>
                  <a:schemeClr val="bg1"/>
                </a:solidFill>
                <a:latin typeface="+mj-lt"/>
              </a:rPr>
              <a:t> words</a:t>
            </a:r>
            <a:endParaRPr lang="en-IN" sz="4000" dirty="0">
              <a:solidFill>
                <a:schemeClr val="bg1"/>
              </a:solidFill>
              <a:latin typeface="+mj-lt"/>
            </a:endParaRPr>
          </a:p>
        </p:txBody>
      </p:sp>
      <p:pic>
        <p:nvPicPr>
          <p:cNvPr id="13" name="Picture 12">
            <a:extLst>
              <a:ext uri="{FF2B5EF4-FFF2-40B4-BE49-F238E27FC236}">
                <a16:creationId xmlns:a16="http://schemas.microsoft.com/office/drawing/2014/main" id="{59B6F350-63AA-40CE-9CBD-60678451E0C0}"/>
              </a:ext>
            </a:extLst>
          </p:cNvPr>
          <p:cNvPicPr>
            <a:picLocks noChangeAspect="1"/>
          </p:cNvPicPr>
          <p:nvPr/>
        </p:nvPicPr>
        <p:blipFill>
          <a:blip r:embed="rId6"/>
          <a:stretch>
            <a:fillRect/>
          </a:stretch>
        </p:blipFill>
        <p:spPr>
          <a:xfrm>
            <a:off x="-10913330" y="2925901"/>
            <a:ext cx="4731952" cy="2432311"/>
          </a:xfrm>
          <a:prstGeom prst="rect">
            <a:avLst/>
          </a:prstGeom>
        </p:spPr>
      </p:pic>
      <p:pic>
        <p:nvPicPr>
          <p:cNvPr id="7" name="Picture 6">
            <a:extLst>
              <a:ext uri="{FF2B5EF4-FFF2-40B4-BE49-F238E27FC236}">
                <a16:creationId xmlns:a16="http://schemas.microsoft.com/office/drawing/2014/main" id="{8CA85A11-A4D9-4323-85BC-9646F2F89FDF}"/>
              </a:ext>
            </a:extLst>
          </p:cNvPr>
          <p:cNvPicPr>
            <a:picLocks noChangeAspect="1"/>
          </p:cNvPicPr>
          <p:nvPr/>
        </p:nvPicPr>
        <p:blipFill>
          <a:blip r:embed="rId7"/>
          <a:stretch>
            <a:fillRect/>
          </a:stretch>
        </p:blipFill>
        <p:spPr>
          <a:xfrm>
            <a:off x="385839" y="2855390"/>
            <a:ext cx="4544058" cy="2502822"/>
          </a:xfrm>
          <a:prstGeom prst="rect">
            <a:avLst/>
          </a:prstGeom>
        </p:spPr>
      </p:pic>
      <p:sp>
        <p:nvSpPr>
          <p:cNvPr id="8" name="TextBox 7">
            <a:extLst>
              <a:ext uri="{FF2B5EF4-FFF2-40B4-BE49-F238E27FC236}">
                <a16:creationId xmlns:a16="http://schemas.microsoft.com/office/drawing/2014/main" id="{D3441771-707E-459D-8C37-B3B7A32FA549}"/>
              </a:ext>
            </a:extLst>
          </p:cNvPr>
          <p:cNvSpPr txBox="1"/>
          <p:nvPr/>
        </p:nvSpPr>
        <p:spPr>
          <a:xfrm>
            <a:off x="-10224698" y="1753466"/>
            <a:ext cx="10195132" cy="646331"/>
          </a:xfrm>
          <a:prstGeom prst="rect">
            <a:avLst/>
          </a:prstGeom>
          <a:noFill/>
        </p:spPr>
        <p:txBody>
          <a:bodyPr wrap="square" rtlCol="0">
            <a:spAutoFit/>
          </a:bodyPr>
          <a:lstStyle/>
          <a:p>
            <a:r>
              <a:rPr lang="en-US" dirty="0"/>
              <a:t>We are making all capital letters to small one such that its will not make any difference in between ‘Good’ and ‘good’, as python is case sensitive language.</a:t>
            </a:r>
            <a:endParaRPr lang="en-IN" dirty="0"/>
          </a:p>
        </p:txBody>
      </p:sp>
      <p:pic>
        <p:nvPicPr>
          <p:cNvPr id="14" name="Picture 13">
            <a:extLst>
              <a:ext uri="{FF2B5EF4-FFF2-40B4-BE49-F238E27FC236}">
                <a16:creationId xmlns:a16="http://schemas.microsoft.com/office/drawing/2014/main" id="{F6652023-1DD3-42C7-97A1-4A58697918B7}"/>
              </a:ext>
            </a:extLst>
          </p:cNvPr>
          <p:cNvPicPr>
            <a:picLocks noChangeAspect="1"/>
          </p:cNvPicPr>
          <p:nvPr/>
        </p:nvPicPr>
        <p:blipFill>
          <a:blip r:embed="rId8"/>
          <a:stretch>
            <a:fillRect/>
          </a:stretch>
        </p:blipFill>
        <p:spPr>
          <a:xfrm>
            <a:off x="6978012" y="2855390"/>
            <a:ext cx="4735069" cy="2502822"/>
          </a:xfrm>
          <a:prstGeom prst="rect">
            <a:avLst/>
          </a:prstGeom>
        </p:spPr>
      </p:pic>
      <p:sp>
        <p:nvSpPr>
          <p:cNvPr id="12" name="TextBox 11">
            <a:extLst>
              <a:ext uri="{FF2B5EF4-FFF2-40B4-BE49-F238E27FC236}">
                <a16:creationId xmlns:a16="http://schemas.microsoft.com/office/drawing/2014/main" id="{D4A3A68B-008F-4841-9C1D-8E292F6D9AAF}"/>
              </a:ext>
            </a:extLst>
          </p:cNvPr>
          <p:cNvSpPr txBox="1"/>
          <p:nvPr/>
        </p:nvSpPr>
        <p:spPr>
          <a:xfrm>
            <a:off x="372859" y="1775530"/>
            <a:ext cx="10484528" cy="646331"/>
          </a:xfrm>
          <a:prstGeom prst="rect">
            <a:avLst/>
          </a:prstGeom>
          <a:noFill/>
        </p:spPr>
        <p:txBody>
          <a:bodyPr wrap="square" rtlCol="0">
            <a:spAutoFit/>
          </a:bodyPr>
          <a:lstStyle/>
          <a:p>
            <a:r>
              <a:rPr lang="en-US" dirty="0"/>
              <a:t>By contraction we are making more understandable a particular word to proper word like “</a:t>
            </a:r>
            <a:r>
              <a:rPr lang="en-US" dirty="0" err="1"/>
              <a:t>i’m</a:t>
            </a:r>
            <a:r>
              <a:rPr lang="en-US" dirty="0"/>
              <a:t>” will “</a:t>
            </a:r>
            <a:r>
              <a:rPr lang="en-US" dirty="0" err="1"/>
              <a:t>i</a:t>
            </a:r>
            <a:r>
              <a:rPr lang="en-US" dirty="0"/>
              <a:t> am”, refer to document no 1, for this change we are using a dictionary of 117 words.</a:t>
            </a:r>
            <a:endParaRPr lang="en-IN" dirty="0"/>
          </a:p>
        </p:txBody>
      </p:sp>
    </p:spTree>
    <p:extLst>
      <p:ext uri="{BB962C8B-B14F-4D97-AF65-F5344CB8AC3E}">
        <p14:creationId xmlns:p14="http://schemas.microsoft.com/office/powerpoint/2010/main" val="4146057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8" name="3D Model 7" descr="Arrow Cookie Cutter">
                <a:extLst>
                  <a:ext uri="{FF2B5EF4-FFF2-40B4-BE49-F238E27FC236}">
                    <a16:creationId xmlns:a16="http://schemas.microsoft.com/office/drawing/2014/main" id="{5BE35BE7-BC2A-BB68-D48C-419C46411908}"/>
                  </a:ext>
                </a:extLst>
              </p:cNvPr>
              <p:cNvGraphicFramePr>
                <a:graphicFrameLocks noChangeAspect="1"/>
              </p:cNvGraphicFramePr>
              <p:nvPr>
                <p:extLst>
                  <p:ext uri="{D42A27DB-BD31-4B8C-83A1-F6EECF244321}">
                    <p14:modId xmlns:p14="http://schemas.microsoft.com/office/powerpoint/2010/main" val="238400696"/>
                  </p:ext>
                </p:extLst>
              </p:nvPr>
            </p:nvGraphicFramePr>
            <p:xfrm>
              <a:off x="5569999" y="3697129"/>
              <a:ext cx="1206844" cy="717472"/>
            </p:xfrm>
            <a:graphic>
              <a:graphicData uri="http://schemas.microsoft.com/office/drawing/2017/model3d">
                <am3d:model3d r:embed="rId2">
                  <am3d:spPr>
                    <a:xfrm>
                      <a:off x="0" y="0"/>
                      <a:ext cx="1206844" cy="717472"/>
                    </a:xfrm>
                    <a:prstGeom prst="rect">
                      <a:avLst/>
                    </a:prstGeom>
                  </am3d:spPr>
                  <am3d:camera>
                    <am3d:pos x="0" y="0" z="55288443"/>
                    <am3d:up dx="0" dy="36000000" dz="0"/>
                    <am3d:lookAt x="0" y="0" z="0"/>
                    <am3d:perspective fov="2700000"/>
                  </am3d:camera>
                  <am3d:trans>
                    <am3d:meterPerModelUnit n="934939" d="1000000"/>
                    <am3d:preTrans dx="0" dy="-3365024" dz="-1"/>
                    <am3d:scale>
                      <am3d:sx n="1000000" d="1000000"/>
                      <am3d:sy n="1000000" d="1000000"/>
                      <am3d:sz n="1000000" d="1000000"/>
                    </am3d:scale>
                    <am3d:rot ax="5397868" ay="-197184" az="-5358163"/>
                    <am3d:postTrans dx="0" dy="0" dz="0"/>
                  </am3d:trans>
                  <am3d:raster rName="Office3DRenderer" rVer="16.0.8326">
                    <am3d:blip r:embed="rId3"/>
                  </am3d:raster>
                  <am3d:objViewport viewportSz="14207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8" name="3D Model 7" descr="Arrow Cookie Cutter">
                <a:extLst>
                  <a:ext uri="{FF2B5EF4-FFF2-40B4-BE49-F238E27FC236}">
                    <a16:creationId xmlns:a16="http://schemas.microsoft.com/office/drawing/2014/main" id="{5BE35BE7-BC2A-BB68-D48C-419C46411908}"/>
                  </a:ext>
                </a:extLst>
              </p:cNvPr>
              <p:cNvPicPr>
                <a:picLocks noGrp="1" noRot="1" noChangeAspect="1" noMove="1" noResize="1" noEditPoints="1" noAdjustHandles="1" noChangeArrowheads="1" noChangeShapeType="1" noCrop="1"/>
              </p:cNvPicPr>
              <p:nvPr/>
            </p:nvPicPr>
            <p:blipFill>
              <a:blip r:embed="rId4"/>
              <a:stretch>
                <a:fillRect/>
              </a:stretch>
            </p:blipFill>
            <p:spPr>
              <a:xfrm>
                <a:off x="5569999" y="3697129"/>
                <a:ext cx="1206844" cy="717472"/>
              </a:xfrm>
              <a:prstGeom prst="rect">
                <a:avLst/>
              </a:prstGeom>
            </p:spPr>
          </p:pic>
        </mc:Fallback>
      </mc:AlternateContent>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12</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9085" y="-8545"/>
            <a:ext cx="10618778" cy="129190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Remove URL’s form Text</a:t>
            </a:r>
            <a:endParaRPr lang="en-IN" sz="4000" dirty="0">
              <a:solidFill>
                <a:schemeClr val="bg1"/>
              </a:solidFill>
              <a:latin typeface="+mj-lt"/>
            </a:endParaRPr>
          </a:p>
        </p:txBody>
      </p:sp>
      <p:pic>
        <p:nvPicPr>
          <p:cNvPr id="7" name="Picture 6">
            <a:extLst>
              <a:ext uri="{FF2B5EF4-FFF2-40B4-BE49-F238E27FC236}">
                <a16:creationId xmlns:a16="http://schemas.microsoft.com/office/drawing/2014/main" id="{8CA85A11-A4D9-4323-85BC-9646F2F89FDF}"/>
              </a:ext>
            </a:extLst>
          </p:cNvPr>
          <p:cNvPicPr>
            <a:picLocks noChangeAspect="1"/>
          </p:cNvPicPr>
          <p:nvPr/>
        </p:nvPicPr>
        <p:blipFill>
          <a:blip r:embed="rId6"/>
          <a:stretch>
            <a:fillRect/>
          </a:stretch>
        </p:blipFill>
        <p:spPr>
          <a:xfrm>
            <a:off x="-7737249" y="2855390"/>
            <a:ext cx="4544058" cy="2502822"/>
          </a:xfrm>
          <a:prstGeom prst="rect">
            <a:avLst/>
          </a:prstGeom>
        </p:spPr>
      </p:pic>
      <p:pic>
        <p:nvPicPr>
          <p:cNvPr id="14" name="Picture 13">
            <a:extLst>
              <a:ext uri="{FF2B5EF4-FFF2-40B4-BE49-F238E27FC236}">
                <a16:creationId xmlns:a16="http://schemas.microsoft.com/office/drawing/2014/main" id="{F6652023-1DD3-42C7-97A1-4A58697918B7}"/>
              </a:ext>
            </a:extLst>
          </p:cNvPr>
          <p:cNvPicPr>
            <a:picLocks noChangeAspect="1"/>
          </p:cNvPicPr>
          <p:nvPr/>
        </p:nvPicPr>
        <p:blipFill>
          <a:blip r:embed="rId7"/>
          <a:stretch>
            <a:fillRect/>
          </a:stretch>
        </p:blipFill>
        <p:spPr>
          <a:xfrm>
            <a:off x="293111" y="2855390"/>
            <a:ext cx="4735069" cy="2502822"/>
          </a:xfrm>
          <a:prstGeom prst="rect">
            <a:avLst/>
          </a:prstGeom>
        </p:spPr>
      </p:pic>
      <p:sp>
        <p:nvSpPr>
          <p:cNvPr id="12" name="TextBox 11">
            <a:extLst>
              <a:ext uri="{FF2B5EF4-FFF2-40B4-BE49-F238E27FC236}">
                <a16:creationId xmlns:a16="http://schemas.microsoft.com/office/drawing/2014/main" id="{D4A3A68B-008F-4841-9C1D-8E292F6D9AAF}"/>
              </a:ext>
            </a:extLst>
          </p:cNvPr>
          <p:cNvSpPr txBox="1"/>
          <p:nvPr/>
        </p:nvSpPr>
        <p:spPr>
          <a:xfrm>
            <a:off x="-10493439" y="1775530"/>
            <a:ext cx="10484528" cy="646331"/>
          </a:xfrm>
          <a:prstGeom prst="rect">
            <a:avLst/>
          </a:prstGeom>
          <a:noFill/>
        </p:spPr>
        <p:txBody>
          <a:bodyPr wrap="square" rtlCol="0">
            <a:spAutoFit/>
          </a:bodyPr>
          <a:lstStyle/>
          <a:p>
            <a:r>
              <a:rPr lang="en-US" dirty="0"/>
              <a:t>By contraction we are making more understandable a particular word to proper word like “</a:t>
            </a:r>
            <a:r>
              <a:rPr lang="en-US" dirty="0" err="1"/>
              <a:t>i’m</a:t>
            </a:r>
            <a:r>
              <a:rPr lang="en-US" dirty="0"/>
              <a:t>” will “</a:t>
            </a:r>
            <a:r>
              <a:rPr lang="en-US" dirty="0" err="1"/>
              <a:t>i</a:t>
            </a:r>
            <a:r>
              <a:rPr lang="en-US" dirty="0"/>
              <a:t> am”, refer to document no 1, for this change we are using a dictionary of 117 words.</a:t>
            </a:r>
            <a:endParaRPr lang="en-IN" dirty="0"/>
          </a:p>
        </p:txBody>
      </p:sp>
      <p:pic>
        <p:nvPicPr>
          <p:cNvPr id="15" name="Picture 14">
            <a:extLst>
              <a:ext uri="{FF2B5EF4-FFF2-40B4-BE49-F238E27FC236}">
                <a16:creationId xmlns:a16="http://schemas.microsoft.com/office/drawing/2014/main" id="{EB25A0B0-AD51-4E78-809A-74164A1BC3C0}"/>
              </a:ext>
            </a:extLst>
          </p:cNvPr>
          <p:cNvPicPr>
            <a:picLocks noChangeAspect="1"/>
          </p:cNvPicPr>
          <p:nvPr/>
        </p:nvPicPr>
        <p:blipFill>
          <a:blip r:embed="rId8"/>
          <a:stretch>
            <a:fillRect/>
          </a:stretch>
        </p:blipFill>
        <p:spPr>
          <a:xfrm>
            <a:off x="7457249" y="2833875"/>
            <a:ext cx="4305668" cy="2524789"/>
          </a:xfrm>
          <a:prstGeom prst="rect">
            <a:avLst/>
          </a:prstGeom>
        </p:spPr>
      </p:pic>
      <p:sp>
        <p:nvSpPr>
          <p:cNvPr id="13" name="TextBox 12">
            <a:extLst>
              <a:ext uri="{FF2B5EF4-FFF2-40B4-BE49-F238E27FC236}">
                <a16:creationId xmlns:a16="http://schemas.microsoft.com/office/drawing/2014/main" id="{103E89CB-F6BA-4EF1-9BFB-B5ECADBBC834}"/>
              </a:ext>
            </a:extLst>
          </p:cNvPr>
          <p:cNvSpPr txBox="1"/>
          <p:nvPr/>
        </p:nvSpPr>
        <p:spPr>
          <a:xfrm>
            <a:off x="426128" y="1775530"/>
            <a:ext cx="10468301" cy="646331"/>
          </a:xfrm>
          <a:prstGeom prst="rect">
            <a:avLst/>
          </a:prstGeom>
          <a:noFill/>
        </p:spPr>
        <p:txBody>
          <a:bodyPr wrap="square" rtlCol="0">
            <a:spAutoFit/>
          </a:bodyPr>
          <a:lstStyle/>
          <a:p>
            <a:r>
              <a:rPr lang="en-US" dirty="0"/>
              <a:t>We are removing URL’s from text like we can see in document number 1 initially we have a link, which does not contributing any meaning for the text, its better to remove the URL’s to make a text more meaningful.</a:t>
            </a:r>
            <a:endParaRPr lang="en-IN" dirty="0"/>
          </a:p>
        </p:txBody>
      </p:sp>
    </p:spTree>
    <p:extLst>
      <p:ext uri="{BB962C8B-B14F-4D97-AF65-F5344CB8AC3E}">
        <p14:creationId xmlns:p14="http://schemas.microsoft.com/office/powerpoint/2010/main" val="3862444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12" name="3D Model 11" descr="Arrow Cookie Cutter">
                <a:extLst>
                  <a:ext uri="{FF2B5EF4-FFF2-40B4-BE49-F238E27FC236}">
                    <a16:creationId xmlns:a16="http://schemas.microsoft.com/office/drawing/2014/main" id="{713BFB24-2202-BF75-8605-8FC0036A0423}"/>
                  </a:ext>
                </a:extLst>
              </p:cNvPr>
              <p:cNvGraphicFramePr>
                <a:graphicFrameLocks noChangeAspect="1"/>
              </p:cNvGraphicFramePr>
              <p:nvPr>
                <p:extLst>
                  <p:ext uri="{D42A27DB-BD31-4B8C-83A1-F6EECF244321}">
                    <p14:modId xmlns:p14="http://schemas.microsoft.com/office/powerpoint/2010/main" val="439828934"/>
                  </p:ext>
                </p:extLst>
              </p:nvPr>
            </p:nvGraphicFramePr>
            <p:xfrm>
              <a:off x="5277694" y="3697129"/>
              <a:ext cx="1206844" cy="717472"/>
            </p:xfrm>
            <a:graphic>
              <a:graphicData uri="http://schemas.microsoft.com/office/drawing/2017/model3d">
                <am3d:model3d r:embed="rId2">
                  <am3d:spPr>
                    <a:xfrm>
                      <a:off x="0" y="0"/>
                      <a:ext cx="1206844" cy="717472"/>
                    </a:xfrm>
                    <a:prstGeom prst="rect">
                      <a:avLst/>
                    </a:prstGeom>
                  </am3d:spPr>
                  <am3d:camera>
                    <am3d:pos x="0" y="0" z="55288443"/>
                    <am3d:up dx="0" dy="36000000" dz="0"/>
                    <am3d:lookAt x="0" y="0" z="0"/>
                    <am3d:perspective fov="2700000"/>
                  </am3d:camera>
                  <am3d:trans>
                    <am3d:meterPerModelUnit n="934939" d="1000000"/>
                    <am3d:preTrans dx="0" dy="-3365024" dz="-1"/>
                    <am3d:scale>
                      <am3d:sx n="1000000" d="1000000"/>
                      <am3d:sy n="1000000" d="1000000"/>
                      <am3d:sz n="1000000" d="1000000"/>
                    </am3d:scale>
                    <am3d:rot ax="5397868" ay="-197184" az="-5358163"/>
                    <am3d:postTrans dx="0" dy="0" dz="0"/>
                  </am3d:trans>
                  <am3d:raster rName="Office3DRenderer" rVer="16.0.8326">
                    <am3d:blip r:embed="rId3"/>
                  </am3d:raster>
                  <am3d:objViewport viewportSz="14207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2" name="3D Model 11" descr="Arrow Cookie Cutter">
                <a:extLst>
                  <a:ext uri="{FF2B5EF4-FFF2-40B4-BE49-F238E27FC236}">
                    <a16:creationId xmlns:a16="http://schemas.microsoft.com/office/drawing/2014/main" id="{713BFB24-2202-BF75-8605-8FC0036A0423}"/>
                  </a:ext>
                </a:extLst>
              </p:cNvPr>
              <p:cNvPicPr>
                <a:picLocks noGrp="1" noRot="1" noChangeAspect="1" noMove="1" noResize="1" noEditPoints="1" noAdjustHandles="1" noChangeArrowheads="1" noChangeShapeType="1" noCrop="1"/>
              </p:cNvPicPr>
              <p:nvPr/>
            </p:nvPicPr>
            <p:blipFill>
              <a:blip r:embed="rId4"/>
              <a:stretch>
                <a:fillRect/>
              </a:stretch>
            </p:blipFill>
            <p:spPr>
              <a:xfrm>
                <a:off x="5277694" y="3697129"/>
                <a:ext cx="1206844" cy="717472"/>
              </a:xfrm>
              <a:prstGeom prst="rect">
                <a:avLst/>
              </a:prstGeom>
            </p:spPr>
          </p:pic>
        </mc:Fallback>
      </mc:AlternateContent>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13</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9085" y="-8545"/>
            <a:ext cx="10618778" cy="129190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Remove punctuation’s form Text</a:t>
            </a:r>
            <a:endParaRPr lang="en-IN" sz="4000" dirty="0">
              <a:solidFill>
                <a:schemeClr val="bg1"/>
              </a:solidFill>
              <a:latin typeface="+mj-lt"/>
            </a:endParaRPr>
          </a:p>
        </p:txBody>
      </p:sp>
      <p:pic>
        <p:nvPicPr>
          <p:cNvPr id="15" name="Picture 14">
            <a:extLst>
              <a:ext uri="{FF2B5EF4-FFF2-40B4-BE49-F238E27FC236}">
                <a16:creationId xmlns:a16="http://schemas.microsoft.com/office/drawing/2014/main" id="{EB25A0B0-AD51-4E78-809A-74164A1BC3C0}"/>
              </a:ext>
            </a:extLst>
          </p:cNvPr>
          <p:cNvPicPr>
            <a:picLocks noChangeAspect="1"/>
          </p:cNvPicPr>
          <p:nvPr/>
        </p:nvPicPr>
        <p:blipFill>
          <a:blip r:embed="rId6"/>
          <a:stretch>
            <a:fillRect/>
          </a:stretch>
        </p:blipFill>
        <p:spPr>
          <a:xfrm>
            <a:off x="452747" y="2833875"/>
            <a:ext cx="4305668" cy="2524789"/>
          </a:xfrm>
          <a:prstGeom prst="rect">
            <a:avLst/>
          </a:prstGeom>
        </p:spPr>
      </p:pic>
      <p:pic>
        <p:nvPicPr>
          <p:cNvPr id="8" name="Picture 7">
            <a:extLst>
              <a:ext uri="{FF2B5EF4-FFF2-40B4-BE49-F238E27FC236}">
                <a16:creationId xmlns:a16="http://schemas.microsoft.com/office/drawing/2014/main" id="{82A00F42-AFB8-414B-A785-6A90B06AEBDC}"/>
              </a:ext>
            </a:extLst>
          </p:cNvPr>
          <p:cNvPicPr>
            <a:picLocks noChangeAspect="1"/>
          </p:cNvPicPr>
          <p:nvPr/>
        </p:nvPicPr>
        <p:blipFill>
          <a:blip r:embed="rId7"/>
          <a:stretch>
            <a:fillRect/>
          </a:stretch>
        </p:blipFill>
        <p:spPr>
          <a:xfrm>
            <a:off x="7004477" y="2832331"/>
            <a:ext cx="4743543" cy="2524789"/>
          </a:xfrm>
          <a:prstGeom prst="rect">
            <a:avLst/>
          </a:prstGeom>
        </p:spPr>
      </p:pic>
      <p:sp>
        <p:nvSpPr>
          <p:cNvPr id="7" name="TextBox 6">
            <a:extLst>
              <a:ext uri="{FF2B5EF4-FFF2-40B4-BE49-F238E27FC236}">
                <a16:creationId xmlns:a16="http://schemas.microsoft.com/office/drawing/2014/main" id="{64B5AEA6-9FDF-4070-9E3E-B56BD9A21DEB}"/>
              </a:ext>
            </a:extLst>
          </p:cNvPr>
          <p:cNvSpPr txBox="1"/>
          <p:nvPr/>
        </p:nvSpPr>
        <p:spPr>
          <a:xfrm>
            <a:off x="426113" y="1775530"/>
            <a:ext cx="10441682" cy="646331"/>
          </a:xfrm>
          <a:prstGeom prst="rect">
            <a:avLst/>
          </a:prstGeom>
          <a:noFill/>
        </p:spPr>
        <p:txBody>
          <a:bodyPr wrap="square" rtlCol="0">
            <a:spAutoFit/>
          </a:bodyPr>
          <a:lstStyle/>
          <a:p>
            <a:r>
              <a:rPr lang="en-US" dirty="0"/>
              <a:t>We all know that punctuation are important for English sentence to explain feelings of a sentence, but In general for machine it does not provide a semantic meaning, moreover its create complexity for algorithms.</a:t>
            </a:r>
            <a:endParaRPr lang="en-IN" dirty="0"/>
          </a:p>
        </p:txBody>
      </p:sp>
    </p:spTree>
    <p:extLst>
      <p:ext uri="{BB962C8B-B14F-4D97-AF65-F5344CB8AC3E}">
        <p14:creationId xmlns:p14="http://schemas.microsoft.com/office/powerpoint/2010/main" val="959840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16" name="3D Model 15" descr="Arrow Cookie Cutter">
                <a:extLst>
                  <a:ext uri="{FF2B5EF4-FFF2-40B4-BE49-F238E27FC236}">
                    <a16:creationId xmlns:a16="http://schemas.microsoft.com/office/drawing/2014/main" id="{3A7FC64E-6290-4DC0-15F6-2969624056C7}"/>
                  </a:ext>
                </a:extLst>
              </p:cNvPr>
              <p:cNvGraphicFramePr>
                <a:graphicFrameLocks noChangeAspect="1"/>
              </p:cNvGraphicFramePr>
              <p:nvPr>
                <p:extLst>
                  <p:ext uri="{D42A27DB-BD31-4B8C-83A1-F6EECF244321}">
                    <p14:modId xmlns:p14="http://schemas.microsoft.com/office/powerpoint/2010/main" val="3772139088"/>
                  </p:ext>
                </p:extLst>
              </p:nvPr>
            </p:nvGraphicFramePr>
            <p:xfrm>
              <a:off x="5532524" y="3906989"/>
              <a:ext cx="1206844" cy="717472"/>
            </p:xfrm>
            <a:graphic>
              <a:graphicData uri="http://schemas.microsoft.com/office/drawing/2017/model3d">
                <am3d:model3d r:embed="rId2">
                  <am3d:spPr>
                    <a:xfrm>
                      <a:off x="0" y="0"/>
                      <a:ext cx="1206844" cy="717472"/>
                    </a:xfrm>
                    <a:prstGeom prst="rect">
                      <a:avLst/>
                    </a:prstGeom>
                  </am3d:spPr>
                  <am3d:camera>
                    <am3d:pos x="0" y="0" z="55288443"/>
                    <am3d:up dx="0" dy="36000000" dz="0"/>
                    <am3d:lookAt x="0" y="0" z="0"/>
                    <am3d:perspective fov="2700000"/>
                  </am3d:camera>
                  <am3d:trans>
                    <am3d:meterPerModelUnit n="934939" d="1000000"/>
                    <am3d:preTrans dx="0" dy="-3365024" dz="-1"/>
                    <am3d:scale>
                      <am3d:sx n="1000000" d="1000000"/>
                      <am3d:sy n="1000000" d="1000000"/>
                      <am3d:sz n="1000000" d="1000000"/>
                    </am3d:scale>
                    <am3d:rot ax="5397868" ay="-197184" az="-5358163"/>
                    <am3d:postTrans dx="0" dy="0" dz="0"/>
                  </am3d:trans>
                  <am3d:raster rName="Office3DRenderer" rVer="16.0.8326">
                    <am3d:blip r:embed="rId3"/>
                  </am3d:raster>
                  <am3d:objViewport viewportSz="14207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6" name="3D Model 15" descr="Arrow Cookie Cutter">
                <a:extLst>
                  <a:ext uri="{FF2B5EF4-FFF2-40B4-BE49-F238E27FC236}">
                    <a16:creationId xmlns:a16="http://schemas.microsoft.com/office/drawing/2014/main" id="{3A7FC64E-6290-4DC0-15F6-2969624056C7}"/>
                  </a:ext>
                </a:extLst>
              </p:cNvPr>
              <p:cNvPicPr>
                <a:picLocks noGrp="1" noRot="1" noChangeAspect="1" noMove="1" noResize="1" noEditPoints="1" noAdjustHandles="1" noChangeArrowheads="1" noChangeShapeType="1" noCrop="1"/>
              </p:cNvPicPr>
              <p:nvPr/>
            </p:nvPicPr>
            <p:blipFill>
              <a:blip r:embed="rId4"/>
              <a:stretch>
                <a:fillRect/>
              </a:stretch>
            </p:blipFill>
            <p:spPr>
              <a:xfrm>
                <a:off x="5532524" y="3906989"/>
                <a:ext cx="1206844" cy="717472"/>
              </a:xfrm>
              <a:prstGeom prst="rect">
                <a:avLst/>
              </a:prstGeom>
            </p:spPr>
          </p:pic>
        </mc:Fallback>
      </mc:AlternateContent>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14</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9085" y="-8545"/>
            <a:ext cx="10618778" cy="129190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Remove stop words form Text</a:t>
            </a:r>
            <a:endParaRPr lang="en-IN" sz="4000" dirty="0">
              <a:solidFill>
                <a:schemeClr val="bg1"/>
              </a:solidFill>
              <a:latin typeface="+mj-lt"/>
            </a:endParaRPr>
          </a:p>
        </p:txBody>
      </p:sp>
      <p:pic>
        <p:nvPicPr>
          <p:cNvPr id="15" name="Picture 14">
            <a:extLst>
              <a:ext uri="{FF2B5EF4-FFF2-40B4-BE49-F238E27FC236}">
                <a16:creationId xmlns:a16="http://schemas.microsoft.com/office/drawing/2014/main" id="{EB25A0B0-AD51-4E78-809A-74164A1BC3C0}"/>
              </a:ext>
            </a:extLst>
          </p:cNvPr>
          <p:cNvPicPr>
            <a:picLocks noChangeAspect="1"/>
          </p:cNvPicPr>
          <p:nvPr/>
        </p:nvPicPr>
        <p:blipFill>
          <a:blip r:embed="rId6"/>
          <a:stretch>
            <a:fillRect/>
          </a:stretch>
        </p:blipFill>
        <p:spPr>
          <a:xfrm>
            <a:off x="-8478215" y="2833875"/>
            <a:ext cx="4305668" cy="2524789"/>
          </a:xfrm>
          <a:prstGeom prst="rect">
            <a:avLst/>
          </a:prstGeom>
        </p:spPr>
      </p:pic>
      <p:pic>
        <p:nvPicPr>
          <p:cNvPr id="8" name="Picture 7">
            <a:extLst>
              <a:ext uri="{FF2B5EF4-FFF2-40B4-BE49-F238E27FC236}">
                <a16:creationId xmlns:a16="http://schemas.microsoft.com/office/drawing/2014/main" id="{82A00F42-AFB8-414B-A785-6A90B06AEBDC}"/>
              </a:ext>
            </a:extLst>
          </p:cNvPr>
          <p:cNvPicPr>
            <a:picLocks noChangeAspect="1"/>
          </p:cNvPicPr>
          <p:nvPr/>
        </p:nvPicPr>
        <p:blipFill>
          <a:blip r:embed="rId7"/>
          <a:stretch>
            <a:fillRect/>
          </a:stretch>
        </p:blipFill>
        <p:spPr>
          <a:xfrm>
            <a:off x="363967" y="3080908"/>
            <a:ext cx="4743543" cy="2524789"/>
          </a:xfrm>
          <a:prstGeom prst="rect">
            <a:avLst/>
          </a:prstGeom>
        </p:spPr>
      </p:pic>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646331"/>
          </a:xfrm>
          <a:prstGeom prst="rect">
            <a:avLst/>
          </a:prstGeom>
          <a:noFill/>
        </p:spPr>
        <p:txBody>
          <a:bodyPr wrap="square" rtlCol="0">
            <a:spAutoFit/>
          </a:bodyPr>
          <a:lstStyle/>
          <a:p>
            <a:r>
              <a:rPr lang="en-US" dirty="0"/>
              <a:t>We all know that punctuation are important for English sentence to explain feelings of a sentence, but In general for machine it does not provide a semantic meaning, moreover its create complexity for algorithms.</a:t>
            </a:r>
            <a:endParaRPr lang="en-IN" dirty="0"/>
          </a:p>
        </p:txBody>
      </p:sp>
      <p:pic>
        <p:nvPicPr>
          <p:cNvPr id="12" name="Picture 11">
            <a:extLst>
              <a:ext uri="{FF2B5EF4-FFF2-40B4-BE49-F238E27FC236}">
                <a16:creationId xmlns:a16="http://schemas.microsoft.com/office/drawing/2014/main" id="{633D3638-06AB-4C68-9E9F-4E750E8ADA0E}"/>
              </a:ext>
            </a:extLst>
          </p:cNvPr>
          <p:cNvPicPr>
            <a:picLocks noChangeAspect="1"/>
          </p:cNvPicPr>
          <p:nvPr/>
        </p:nvPicPr>
        <p:blipFill>
          <a:blip r:embed="rId8"/>
          <a:stretch>
            <a:fillRect/>
          </a:stretch>
        </p:blipFill>
        <p:spPr>
          <a:xfrm>
            <a:off x="7428034" y="3063152"/>
            <a:ext cx="4336298" cy="2524789"/>
          </a:xfrm>
          <a:prstGeom prst="rect">
            <a:avLst/>
          </a:prstGeom>
        </p:spPr>
      </p:pic>
      <p:sp>
        <p:nvSpPr>
          <p:cNvPr id="13" name="TextBox 12">
            <a:extLst>
              <a:ext uri="{FF2B5EF4-FFF2-40B4-BE49-F238E27FC236}">
                <a16:creationId xmlns:a16="http://schemas.microsoft.com/office/drawing/2014/main" id="{92769AC0-163C-4E96-A44C-7FCBDD94DDB3}"/>
              </a:ext>
            </a:extLst>
          </p:cNvPr>
          <p:cNvSpPr txBox="1"/>
          <p:nvPr/>
        </p:nvSpPr>
        <p:spPr>
          <a:xfrm>
            <a:off x="276747" y="1509197"/>
            <a:ext cx="10618779" cy="1200329"/>
          </a:xfrm>
          <a:prstGeom prst="rect">
            <a:avLst/>
          </a:prstGeom>
          <a:noFill/>
        </p:spPr>
        <p:txBody>
          <a:bodyPr wrap="square" rtlCol="0">
            <a:spAutoFit/>
          </a:bodyPr>
          <a:lstStyle/>
          <a:p>
            <a:r>
              <a:rPr lang="en-US" dirty="0"/>
              <a:t>What are Stop words?</a:t>
            </a:r>
          </a:p>
          <a:p>
            <a:r>
              <a:rPr lang="en-US" dirty="0"/>
              <a:t>Stop words are a set of commonly used words in a language. Examples of stop words in English are “a,” “the,” “is,” “are,” etc. Stop words are commonly used in Text Mining and Natural Language Processing (NLP) to eliminate words that are so widely used that they carry very little useful information.</a:t>
            </a:r>
            <a:endParaRPr lang="en-IN" dirty="0"/>
          </a:p>
        </p:txBody>
      </p:sp>
      <p:sp>
        <p:nvSpPr>
          <p:cNvPr id="14" name="TextBox 13">
            <a:extLst>
              <a:ext uri="{FF2B5EF4-FFF2-40B4-BE49-F238E27FC236}">
                <a16:creationId xmlns:a16="http://schemas.microsoft.com/office/drawing/2014/main" id="{3C967736-2DED-4CCF-8C9E-1532673CAC38}"/>
              </a:ext>
            </a:extLst>
          </p:cNvPr>
          <p:cNvSpPr txBox="1"/>
          <p:nvPr/>
        </p:nvSpPr>
        <p:spPr>
          <a:xfrm>
            <a:off x="301840" y="5875177"/>
            <a:ext cx="7804124" cy="369332"/>
          </a:xfrm>
          <a:prstGeom prst="rect">
            <a:avLst/>
          </a:prstGeom>
          <a:noFill/>
        </p:spPr>
        <p:txBody>
          <a:bodyPr wrap="none" rtlCol="0">
            <a:spAutoFit/>
          </a:bodyPr>
          <a:lstStyle/>
          <a:p>
            <a:r>
              <a:rPr lang="en-US" dirty="0"/>
              <a:t>We are able to see all stop words from text. Check the document number 1 and 4.</a:t>
            </a:r>
            <a:endParaRPr lang="en-IN" dirty="0"/>
          </a:p>
        </p:txBody>
      </p:sp>
    </p:spTree>
    <p:extLst>
      <p:ext uri="{BB962C8B-B14F-4D97-AF65-F5344CB8AC3E}">
        <p14:creationId xmlns:p14="http://schemas.microsoft.com/office/powerpoint/2010/main" val="3137676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a:extLst>
              <a:ext uri="{FF2B5EF4-FFF2-40B4-BE49-F238E27FC236}">
                <a16:creationId xmlns:a16="http://schemas.microsoft.com/office/drawing/2014/main" id="{FA014BAD-1A60-4C44-AD61-8E58A801FBDA}"/>
              </a:ext>
            </a:extLst>
          </p:cNvPr>
          <p:cNvSpPr/>
          <p:nvPr/>
        </p:nvSpPr>
        <p:spPr>
          <a:xfrm>
            <a:off x="5547419" y="3764131"/>
            <a:ext cx="1455938" cy="630315"/>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15</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0204" y="333"/>
            <a:ext cx="10618778" cy="108274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Lemmatization of Text</a:t>
            </a:r>
            <a:endParaRPr lang="en-IN" sz="4000" dirty="0">
              <a:solidFill>
                <a:schemeClr val="bg1"/>
              </a:solidFill>
              <a:latin typeface="+mj-lt"/>
            </a:endParaRPr>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633D3638-06AB-4C68-9E9F-4E750E8ADA0E}"/>
              </a:ext>
            </a:extLst>
          </p:cNvPr>
          <p:cNvPicPr>
            <a:picLocks noChangeAspect="1"/>
          </p:cNvPicPr>
          <p:nvPr/>
        </p:nvPicPr>
        <p:blipFill>
          <a:blip r:embed="rId3"/>
          <a:stretch>
            <a:fillRect/>
          </a:stretch>
        </p:blipFill>
        <p:spPr>
          <a:xfrm>
            <a:off x="396903" y="4886391"/>
            <a:ext cx="1698228" cy="988785"/>
          </a:xfrm>
          <a:prstGeom prst="rect">
            <a:avLst/>
          </a:prstGeom>
        </p:spPr>
      </p:pic>
      <p:sp>
        <p:nvSpPr>
          <p:cNvPr id="15" name="TextBox 14">
            <a:extLst>
              <a:ext uri="{FF2B5EF4-FFF2-40B4-BE49-F238E27FC236}">
                <a16:creationId xmlns:a16="http://schemas.microsoft.com/office/drawing/2014/main" id="{3D9D17BF-AAC3-40D3-9561-811D466CCB99}"/>
              </a:ext>
            </a:extLst>
          </p:cNvPr>
          <p:cNvSpPr txBox="1"/>
          <p:nvPr/>
        </p:nvSpPr>
        <p:spPr>
          <a:xfrm>
            <a:off x="396902" y="1260632"/>
            <a:ext cx="11161823" cy="1908215"/>
          </a:xfrm>
          <a:prstGeom prst="rect">
            <a:avLst/>
          </a:prstGeom>
          <a:noFill/>
        </p:spPr>
        <p:txBody>
          <a:bodyPr wrap="square" rtlCol="0">
            <a:spAutoFit/>
          </a:bodyPr>
          <a:lstStyle/>
          <a:p>
            <a:r>
              <a:rPr lang="en-US" sz="2000" b="1" dirty="0"/>
              <a:t>What is lemmatization?</a:t>
            </a:r>
          </a:p>
          <a:p>
            <a:r>
              <a:rPr lang="en-US" sz="2000" dirty="0"/>
              <a:t>Lemmatization is the process of grouping together different inflected forms of the same word. It's used in computational linguistics, natural language processing (</a:t>
            </a:r>
            <a:r>
              <a:rPr lang="en-US" sz="2000" u="sng" dirty="0">
                <a:hlinkClick r:id="rId4"/>
              </a:rPr>
              <a:t>NLP</a:t>
            </a:r>
            <a:r>
              <a:rPr lang="en-US" sz="2000" dirty="0"/>
              <a:t>) and </a:t>
            </a:r>
            <a:r>
              <a:rPr lang="en-US" sz="2000" u="sng" dirty="0">
                <a:hlinkClick r:id="rId5"/>
              </a:rPr>
              <a:t>chatbots</a:t>
            </a:r>
            <a:r>
              <a:rPr lang="en-US" sz="2000" dirty="0"/>
              <a:t>. Lemmatization links similar meaning words as one word, making tools such as chatbots and search engine queries more effective and accurate.</a:t>
            </a:r>
          </a:p>
          <a:p>
            <a:endParaRPr lang="en-IN" dirty="0"/>
          </a:p>
        </p:txBody>
      </p:sp>
      <p:sp>
        <p:nvSpPr>
          <p:cNvPr id="4" name="TextBox 3">
            <a:extLst>
              <a:ext uri="{FF2B5EF4-FFF2-40B4-BE49-F238E27FC236}">
                <a16:creationId xmlns:a16="http://schemas.microsoft.com/office/drawing/2014/main" id="{BAFD1071-2E7B-4247-82E8-971EE620E784}"/>
              </a:ext>
            </a:extLst>
          </p:cNvPr>
          <p:cNvSpPr txBox="1"/>
          <p:nvPr/>
        </p:nvSpPr>
        <p:spPr>
          <a:xfrm>
            <a:off x="3711316" y="3307221"/>
            <a:ext cx="1455938" cy="1631216"/>
          </a:xfrm>
          <a:prstGeom prst="rect">
            <a:avLst/>
          </a:prstGeom>
          <a:noFill/>
        </p:spPr>
        <p:txBody>
          <a:bodyPr wrap="square" rtlCol="0">
            <a:spAutoFit/>
          </a:bodyPr>
          <a:lstStyle/>
          <a:p>
            <a:pPr marL="342900" indent="-342900">
              <a:buFont typeface="+mj-lt"/>
              <a:buAutoNum type="arabicPeriod"/>
            </a:pPr>
            <a:r>
              <a:rPr lang="en-US" sz="2000" dirty="0"/>
              <a:t>likes</a:t>
            </a:r>
          </a:p>
          <a:p>
            <a:pPr marL="342900" indent="-342900">
              <a:buFont typeface="+mj-lt"/>
              <a:buAutoNum type="arabicPeriod"/>
            </a:pPr>
            <a:r>
              <a:rPr lang="en-US" sz="2000" dirty="0"/>
              <a:t>enjoyed</a:t>
            </a:r>
          </a:p>
          <a:p>
            <a:pPr marL="342900" indent="-342900">
              <a:buFont typeface="+mj-lt"/>
              <a:buAutoNum type="arabicPeriod"/>
            </a:pPr>
            <a:r>
              <a:rPr lang="en-US" sz="2000" dirty="0"/>
              <a:t>playing</a:t>
            </a:r>
          </a:p>
          <a:p>
            <a:pPr marL="342900" indent="-342900">
              <a:buFont typeface="+mj-lt"/>
              <a:buAutoNum type="arabicPeriod"/>
            </a:pPr>
            <a:r>
              <a:rPr lang="en-US" sz="2000" dirty="0"/>
              <a:t>went</a:t>
            </a:r>
          </a:p>
          <a:p>
            <a:pPr marL="342900" indent="-342900">
              <a:buFont typeface="+mj-lt"/>
              <a:buAutoNum type="arabicPeriod"/>
            </a:pPr>
            <a:r>
              <a:rPr lang="en-US" sz="2000" dirty="0"/>
              <a:t>runs</a:t>
            </a:r>
            <a:endParaRPr lang="en-IN" sz="2000" dirty="0"/>
          </a:p>
        </p:txBody>
      </p:sp>
      <p:sp>
        <p:nvSpPr>
          <p:cNvPr id="8" name="TextBox 7">
            <a:extLst>
              <a:ext uri="{FF2B5EF4-FFF2-40B4-BE49-F238E27FC236}">
                <a16:creationId xmlns:a16="http://schemas.microsoft.com/office/drawing/2014/main" id="{E4BC70B1-1425-45E1-9745-B6BFF496E145}"/>
              </a:ext>
            </a:extLst>
          </p:cNvPr>
          <p:cNvSpPr txBox="1"/>
          <p:nvPr/>
        </p:nvSpPr>
        <p:spPr>
          <a:xfrm>
            <a:off x="7293289" y="3327196"/>
            <a:ext cx="1103444" cy="1631216"/>
          </a:xfrm>
          <a:prstGeom prst="rect">
            <a:avLst/>
          </a:prstGeom>
          <a:noFill/>
        </p:spPr>
        <p:txBody>
          <a:bodyPr wrap="none" rtlCol="0">
            <a:spAutoFit/>
          </a:bodyPr>
          <a:lstStyle/>
          <a:p>
            <a:pPr marL="342900" indent="-342900">
              <a:buFont typeface="+mj-lt"/>
              <a:buAutoNum type="arabicPeriod"/>
            </a:pPr>
            <a:r>
              <a:rPr lang="en-US" sz="2000" dirty="0"/>
              <a:t>like</a:t>
            </a:r>
          </a:p>
          <a:p>
            <a:pPr marL="342900" indent="-342900">
              <a:buFont typeface="+mj-lt"/>
              <a:buAutoNum type="arabicPeriod"/>
            </a:pPr>
            <a:r>
              <a:rPr lang="en-US" sz="2000" dirty="0"/>
              <a:t>enjoy</a:t>
            </a:r>
          </a:p>
          <a:p>
            <a:pPr marL="342900" indent="-342900">
              <a:buFont typeface="+mj-lt"/>
              <a:buAutoNum type="arabicPeriod"/>
            </a:pPr>
            <a:r>
              <a:rPr lang="en-US" sz="2000" dirty="0"/>
              <a:t>play</a:t>
            </a:r>
          </a:p>
          <a:p>
            <a:pPr marL="342900" indent="-342900">
              <a:buFont typeface="+mj-lt"/>
              <a:buAutoNum type="arabicPeriod"/>
            </a:pPr>
            <a:r>
              <a:rPr lang="en-US" sz="2000" dirty="0"/>
              <a:t>go</a:t>
            </a:r>
          </a:p>
          <a:p>
            <a:pPr marL="342900" indent="-342900">
              <a:buFont typeface="+mj-lt"/>
              <a:buAutoNum type="arabicPeriod"/>
            </a:pPr>
            <a:r>
              <a:rPr lang="en-US" sz="2000" dirty="0"/>
              <a:t>run</a:t>
            </a:r>
            <a:endParaRPr lang="en-IN" sz="2000" dirty="0"/>
          </a:p>
        </p:txBody>
      </p:sp>
    </p:spTree>
    <p:extLst>
      <p:ext uri="{BB962C8B-B14F-4D97-AF65-F5344CB8AC3E}">
        <p14:creationId xmlns:p14="http://schemas.microsoft.com/office/powerpoint/2010/main" val="3624803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a:extLst>
              <a:ext uri="{FF2B5EF4-FFF2-40B4-BE49-F238E27FC236}">
                <a16:creationId xmlns:a16="http://schemas.microsoft.com/office/drawing/2014/main" id="{FA014BAD-1A60-4C44-AD61-8E58A801FBDA}"/>
              </a:ext>
            </a:extLst>
          </p:cNvPr>
          <p:cNvSpPr/>
          <p:nvPr/>
        </p:nvSpPr>
        <p:spPr>
          <a:xfrm>
            <a:off x="5121628" y="4350057"/>
            <a:ext cx="1455938" cy="630315"/>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16</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0204" y="333"/>
            <a:ext cx="10618778" cy="108274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Lemmatization of Text</a:t>
            </a:r>
            <a:endParaRPr lang="en-IN" sz="4000" dirty="0">
              <a:solidFill>
                <a:schemeClr val="bg1"/>
              </a:solidFill>
              <a:latin typeface="+mj-lt"/>
            </a:endParaRPr>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633D3638-06AB-4C68-9E9F-4E750E8ADA0E}"/>
              </a:ext>
            </a:extLst>
          </p:cNvPr>
          <p:cNvPicPr>
            <a:picLocks noChangeAspect="1"/>
          </p:cNvPicPr>
          <p:nvPr/>
        </p:nvPicPr>
        <p:blipFill>
          <a:blip r:embed="rId3"/>
          <a:stretch>
            <a:fillRect/>
          </a:stretch>
        </p:blipFill>
        <p:spPr>
          <a:xfrm>
            <a:off x="530068" y="3346401"/>
            <a:ext cx="4006424" cy="2332720"/>
          </a:xfrm>
          <a:prstGeom prst="rect">
            <a:avLst/>
          </a:prstGeom>
        </p:spPr>
      </p:pic>
      <p:sp>
        <p:nvSpPr>
          <p:cNvPr id="15" name="TextBox 14">
            <a:extLst>
              <a:ext uri="{FF2B5EF4-FFF2-40B4-BE49-F238E27FC236}">
                <a16:creationId xmlns:a16="http://schemas.microsoft.com/office/drawing/2014/main" id="{3D9D17BF-AAC3-40D3-9561-811D466CCB99}"/>
              </a:ext>
            </a:extLst>
          </p:cNvPr>
          <p:cNvSpPr txBox="1"/>
          <p:nvPr/>
        </p:nvSpPr>
        <p:spPr>
          <a:xfrm>
            <a:off x="396902" y="1260632"/>
            <a:ext cx="11161823" cy="1908215"/>
          </a:xfrm>
          <a:prstGeom prst="rect">
            <a:avLst/>
          </a:prstGeom>
          <a:noFill/>
        </p:spPr>
        <p:txBody>
          <a:bodyPr wrap="square" rtlCol="0">
            <a:spAutoFit/>
          </a:bodyPr>
          <a:lstStyle/>
          <a:p>
            <a:r>
              <a:rPr lang="en-US" sz="2000" b="1" dirty="0"/>
              <a:t>What is lemmatization?</a:t>
            </a:r>
          </a:p>
          <a:p>
            <a:r>
              <a:rPr lang="en-US" sz="2000" dirty="0"/>
              <a:t>Lemmatization is the process of grouping together different inflected forms of the same word. It's used in computational linguistics, natural language processing (</a:t>
            </a:r>
            <a:r>
              <a:rPr lang="en-US" sz="2000" u="sng" dirty="0">
                <a:hlinkClick r:id="rId4"/>
              </a:rPr>
              <a:t>NLP</a:t>
            </a:r>
            <a:r>
              <a:rPr lang="en-US" sz="2000" dirty="0"/>
              <a:t>) and </a:t>
            </a:r>
            <a:r>
              <a:rPr lang="en-US" sz="2000" u="sng" dirty="0">
                <a:hlinkClick r:id="rId5"/>
              </a:rPr>
              <a:t>chatbots</a:t>
            </a:r>
            <a:r>
              <a:rPr lang="en-US" sz="2000" dirty="0"/>
              <a:t>. Lemmatization links similar meaning words as one word, making tools such as chatbots and search engine queries more effective and accurate.</a:t>
            </a:r>
          </a:p>
          <a:p>
            <a:endParaRPr lang="en-IN" dirty="0"/>
          </a:p>
        </p:txBody>
      </p:sp>
      <p:pic>
        <p:nvPicPr>
          <p:cNvPr id="14" name="Picture 13">
            <a:extLst>
              <a:ext uri="{FF2B5EF4-FFF2-40B4-BE49-F238E27FC236}">
                <a16:creationId xmlns:a16="http://schemas.microsoft.com/office/drawing/2014/main" id="{3735FDFC-D8A9-4BB9-BDEA-697E8AF704B7}"/>
              </a:ext>
            </a:extLst>
          </p:cNvPr>
          <p:cNvPicPr>
            <a:picLocks noChangeAspect="1"/>
          </p:cNvPicPr>
          <p:nvPr/>
        </p:nvPicPr>
        <p:blipFill>
          <a:blip r:embed="rId6"/>
          <a:stretch>
            <a:fillRect/>
          </a:stretch>
        </p:blipFill>
        <p:spPr>
          <a:xfrm>
            <a:off x="7177725" y="3346400"/>
            <a:ext cx="4320770" cy="2358681"/>
          </a:xfrm>
          <a:prstGeom prst="rect">
            <a:avLst/>
          </a:prstGeom>
        </p:spPr>
      </p:pic>
    </p:spTree>
    <p:extLst>
      <p:ext uri="{BB962C8B-B14F-4D97-AF65-F5344CB8AC3E}">
        <p14:creationId xmlns:p14="http://schemas.microsoft.com/office/powerpoint/2010/main" val="1774335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17</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5549" y="-18020"/>
            <a:ext cx="10618778" cy="127865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Word Tokenization of Text</a:t>
            </a:r>
            <a:endParaRPr lang="en-IN" sz="4000" dirty="0">
              <a:solidFill>
                <a:schemeClr val="bg1"/>
              </a:solidFill>
              <a:latin typeface="+mj-lt"/>
            </a:endParaRPr>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pic>
        <p:nvPicPr>
          <p:cNvPr id="14" name="Picture 13">
            <a:extLst>
              <a:ext uri="{FF2B5EF4-FFF2-40B4-BE49-F238E27FC236}">
                <a16:creationId xmlns:a16="http://schemas.microsoft.com/office/drawing/2014/main" id="{3735FDFC-D8A9-4BB9-BDEA-697E8AF704B7}"/>
              </a:ext>
            </a:extLst>
          </p:cNvPr>
          <p:cNvPicPr>
            <a:picLocks noChangeAspect="1"/>
          </p:cNvPicPr>
          <p:nvPr/>
        </p:nvPicPr>
        <p:blipFill>
          <a:blip r:embed="rId3"/>
          <a:stretch>
            <a:fillRect/>
          </a:stretch>
        </p:blipFill>
        <p:spPr>
          <a:xfrm>
            <a:off x="668463" y="4832794"/>
            <a:ext cx="1597906" cy="872287"/>
          </a:xfrm>
          <a:prstGeom prst="rect">
            <a:avLst/>
          </a:prstGeom>
        </p:spPr>
      </p:pic>
      <p:pic>
        <p:nvPicPr>
          <p:cNvPr id="8" name="Picture 7">
            <a:extLst>
              <a:ext uri="{FF2B5EF4-FFF2-40B4-BE49-F238E27FC236}">
                <a16:creationId xmlns:a16="http://schemas.microsoft.com/office/drawing/2014/main" id="{89F56B2F-DF89-4074-84B5-BBEED531D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0901" y="1471020"/>
            <a:ext cx="6013338" cy="4945086"/>
          </a:xfrm>
          <a:prstGeom prst="rect">
            <a:avLst/>
          </a:prstGeom>
        </p:spPr>
      </p:pic>
    </p:spTree>
    <p:extLst>
      <p:ext uri="{BB962C8B-B14F-4D97-AF65-F5344CB8AC3E}">
        <p14:creationId xmlns:p14="http://schemas.microsoft.com/office/powerpoint/2010/main" val="335381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18</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5549" y="-18020"/>
            <a:ext cx="10618778" cy="127865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Word Tokenization of Text</a:t>
            </a:r>
            <a:endParaRPr lang="en-IN" sz="4000" dirty="0">
              <a:solidFill>
                <a:schemeClr val="bg1"/>
              </a:solidFill>
              <a:latin typeface="+mj-lt"/>
            </a:endParaRPr>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pic>
        <p:nvPicPr>
          <p:cNvPr id="14" name="Picture 13">
            <a:extLst>
              <a:ext uri="{FF2B5EF4-FFF2-40B4-BE49-F238E27FC236}">
                <a16:creationId xmlns:a16="http://schemas.microsoft.com/office/drawing/2014/main" id="{3735FDFC-D8A9-4BB9-BDEA-697E8AF704B7}"/>
              </a:ext>
            </a:extLst>
          </p:cNvPr>
          <p:cNvPicPr>
            <a:picLocks noChangeAspect="1"/>
          </p:cNvPicPr>
          <p:nvPr/>
        </p:nvPicPr>
        <p:blipFill>
          <a:blip r:embed="rId3"/>
          <a:stretch>
            <a:fillRect/>
          </a:stretch>
        </p:blipFill>
        <p:spPr>
          <a:xfrm>
            <a:off x="227411" y="3814007"/>
            <a:ext cx="4273211" cy="2332720"/>
          </a:xfrm>
          <a:prstGeom prst="rect">
            <a:avLst/>
          </a:prstGeom>
        </p:spPr>
      </p:pic>
      <p:pic>
        <p:nvPicPr>
          <p:cNvPr id="8" name="Picture 7">
            <a:extLst>
              <a:ext uri="{FF2B5EF4-FFF2-40B4-BE49-F238E27FC236}">
                <a16:creationId xmlns:a16="http://schemas.microsoft.com/office/drawing/2014/main" id="{89F56B2F-DF89-4074-84B5-BBEED531D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818" y="3814011"/>
            <a:ext cx="2836642" cy="2332721"/>
          </a:xfrm>
          <a:prstGeom prst="rect">
            <a:avLst/>
          </a:prstGeom>
        </p:spPr>
      </p:pic>
      <p:sp>
        <p:nvSpPr>
          <p:cNvPr id="4" name="TextBox 3">
            <a:extLst>
              <a:ext uri="{FF2B5EF4-FFF2-40B4-BE49-F238E27FC236}">
                <a16:creationId xmlns:a16="http://schemas.microsoft.com/office/drawing/2014/main" id="{B2F30177-C448-4A6F-A14A-B476305B366D}"/>
              </a:ext>
            </a:extLst>
          </p:cNvPr>
          <p:cNvSpPr txBox="1"/>
          <p:nvPr/>
        </p:nvSpPr>
        <p:spPr>
          <a:xfrm>
            <a:off x="524921" y="1841415"/>
            <a:ext cx="10528177" cy="1200329"/>
          </a:xfrm>
          <a:prstGeom prst="rect">
            <a:avLst/>
          </a:prstGeom>
          <a:noFill/>
        </p:spPr>
        <p:txBody>
          <a:bodyPr wrap="square" rtlCol="0">
            <a:spAutoFit/>
          </a:bodyPr>
          <a:lstStyle/>
          <a:p>
            <a:r>
              <a:rPr lang="en-US" dirty="0"/>
              <a:t>What is word tokenize?</a:t>
            </a:r>
          </a:p>
          <a:p>
            <a:r>
              <a:rPr lang="en-US" dirty="0"/>
              <a:t>Word tokenization is the most common version of tokenization. It takes natural breaks, like pauses in speech or spaces in text, and splits the data into its respective words using delimiters</a:t>
            </a:r>
          </a:p>
          <a:p>
            <a:endParaRPr lang="en-IN" dirty="0"/>
          </a:p>
        </p:txBody>
      </p:sp>
      <p:pic>
        <p:nvPicPr>
          <p:cNvPr id="16" name="Picture 15">
            <a:extLst>
              <a:ext uri="{FF2B5EF4-FFF2-40B4-BE49-F238E27FC236}">
                <a16:creationId xmlns:a16="http://schemas.microsoft.com/office/drawing/2014/main" id="{DE2AD03C-9FA5-42E0-B00B-9D75C3FFE793}"/>
              </a:ext>
            </a:extLst>
          </p:cNvPr>
          <p:cNvPicPr>
            <a:picLocks noChangeAspect="1"/>
          </p:cNvPicPr>
          <p:nvPr/>
        </p:nvPicPr>
        <p:blipFill>
          <a:blip r:embed="rId5"/>
          <a:stretch>
            <a:fillRect/>
          </a:stretch>
        </p:blipFill>
        <p:spPr>
          <a:xfrm>
            <a:off x="4601879" y="3814006"/>
            <a:ext cx="4035813" cy="2332720"/>
          </a:xfrm>
          <a:prstGeom prst="rect">
            <a:avLst/>
          </a:prstGeom>
        </p:spPr>
      </p:pic>
      <p:sp>
        <p:nvSpPr>
          <p:cNvPr id="17" name="TextBox 16">
            <a:extLst>
              <a:ext uri="{FF2B5EF4-FFF2-40B4-BE49-F238E27FC236}">
                <a16:creationId xmlns:a16="http://schemas.microsoft.com/office/drawing/2014/main" id="{4ACFEA8A-9E1D-4855-8678-49B4D422E008}"/>
              </a:ext>
            </a:extLst>
          </p:cNvPr>
          <p:cNvSpPr txBox="1"/>
          <p:nvPr/>
        </p:nvSpPr>
        <p:spPr>
          <a:xfrm>
            <a:off x="1038688" y="3357977"/>
            <a:ext cx="2008948" cy="369332"/>
          </a:xfrm>
          <a:prstGeom prst="rect">
            <a:avLst/>
          </a:prstGeom>
          <a:noFill/>
        </p:spPr>
        <p:txBody>
          <a:bodyPr wrap="none" rtlCol="0">
            <a:spAutoFit/>
          </a:bodyPr>
          <a:lstStyle/>
          <a:p>
            <a:r>
              <a:rPr lang="en-US" dirty="0"/>
              <a:t>Before tokenization</a:t>
            </a:r>
            <a:endParaRPr lang="en-IN" dirty="0"/>
          </a:p>
        </p:txBody>
      </p:sp>
      <p:sp>
        <p:nvSpPr>
          <p:cNvPr id="18" name="TextBox 17">
            <a:extLst>
              <a:ext uri="{FF2B5EF4-FFF2-40B4-BE49-F238E27FC236}">
                <a16:creationId xmlns:a16="http://schemas.microsoft.com/office/drawing/2014/main" id="{CCC23B63-2E9C-4F85-9695-4B15D2EF6695}"/>
              </a:ext>
            </a:extLst>
          </p:cNvPr>
          <p:cNvSpPr txBox="1"/>
          <p:nvPr/>
        </p:nvSpPr>
        <p:spPr>
          <a:xfrm>
            <a:off x="5663954" y="3373515"/>
            <a:ext cx="1864100" cy="369332"/>
          </a:xfrm>
          <a:prstGeom prst="rect">
            <a:avLst/>
          </a:prstGeom>
          <a:noFill/>
        </p:spPr>
        <p:txBody>
          <a:bodyPr wrap="none" rtlCol="0">
            <a:spAutoFit/>
          </a:bodyPr>
          <a:lstStyle/>
          <a:p>
            <a:r>
              <a:rPr lang="en-US" dirty="0"/>
              <a:t>After tokenization</a:t>
            </a:r>
            <a:endParaRPr lang="en-IN" dirty="0"/>
          </a:p>
        </p:txBody>
      </p:sp>
      <p:sp>
        <p:nvSpPr>
          <p:cNvPr id="19" name="TextBox 18">
            <a:extLst>
              <a:ext uri="{FF2B5EF4-FFF2-40B4-BE49-F238E27FC236}">
                <a16:creationId xmlns:a16="http://schemas.microsoft.com/office/drawing/2014/main" id="{0F9EB3B4-598E-4476-86B6-3E7FDD2B79A8}"/>
              </a:ext>
            </a:extLst>
          </p:cNvPr>
          <p:cNvSpPr txBox="1"/>
          <p:nvPr/>
        </p:nvSpPr>
        <p:spPr>
          <a:xfrm>
            <a:off x="9756559" y="3364635"/>
            <a:ext cx="977191" cy="369332"/>
          </a:xfrm>
          <a:prstGeom prst="rect">
            <a:avLst/>
          </a:prstGeom>
          <a:noFill/>
        </p:spPr>
        <p:txBody>
          <a:bodyPr wrap="none" rtlCol="0">
            <a:spAutoFit/>
          </a:bodyPr>
          <a:lstStyle/>
          <a:p>
            <a:r>
              <a:rPr lang="en-US" dirty="0"/>
              <a:t>Example</a:t>
            </a:r>
            <a:endParaRPr lang="en-IN" dirty="0"/>
          </a:p>
        </p:txBody>
      </p:sp>
    </p:spTree>
    <p:extLst>
      <p:ext uri="{BB962C8B-B14F-4D97-AF65-F5344CB8AC3E}">
        <p14:creationId xmlns:p14="http://schemas.microsoft.com/office/powerpoint/2010/main" val="3694415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19</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5549" y="-18020"/>
            <a:ext cx="10618778" cy="127865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Word Cloud form</a:t>
            </a:r>
            <a:endParaRPr lang="en-IN" sz="4000" dirty="0">
              <a:solidFill>
                <a:schemeClr val="bg1"/>
              </a:solidFill>
              <a:latin typeface="+mj-lt"/>
            </a:endParaRPr>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pic>
        <p:nvPicPr>
          <p:cNvPr id="16" name="Picture 15">
            <a:extLst>
              <a:ext uri="{FF2B5EF4-FFF2-40B4-BE49-F238E27FC236}">
                <a16:creationId xmlns:a16="http://schemas.microsoft.com/office/drawing/2014/main" id="{DE2AD03C-9FA5-42E0-B00B-9D75C3FFE793}"/>
              </a:ext>
            </a:extLst>
          </p:cNvPr>
          <p:cNvPicPr>
            <a:picLocks noChangeAspect="1"/>
          </p:cNvPicPr>
          <p:nvPr/>
        </p:nvPicPr>
        <p:blipFill>
          <a:blip r:embed="rId3"/>
          <a:stretch>
            <a:fillRect/>
          </a:stretch>
        </p:blipFill>
        <p:spPr>
          <a:xfrm>
            <a:off x="542621" y="3814006"/>
            <a:ext cx="4035813" cy="2332720"/>
          </a:xfrm>
          <a:prstGeom prst="rect">
            <a:avLst/>
          </a:prstGeom>
        </p:spPr>
      </p:pic>
      <p:sp>
        <p:nvSpPr>
          <p:cNvPr id="17" name="TextBox 16">
            <a:extLst>
              <a:ext uri="{FF2B5EF4-FFF2-40B4-BE49-F238E27FC236}">
                <a16:creationId xmlns:a16="http://schemas.microsoft.com/office/drawing/2014/main" id="{4ACFEA8A-9E1D-4855-8678-49B4D422E008}"/>
              </a:ext>
            </a:extLst>
          </p:cNvPr>
          <p:cNvSpPr txBox="1"/>
          <p:nvPr/>
        </p:nvSpPr>
        <p:spPr>
          <a:xfrm>
            <a:off x="1038688" y="3357977"/>
            <a:ext cx="184731" cy="369332"/>
          </a:xfrm>
          <a:prstGeom prst="rect">
            <a:avLst/>
          </a:prstGeom>
          <a:noFill/>
        </p:spPr>
        <p:txBody>
          <a:bodyPr wrap="none" rtlCol="0">
            <a:spAutoFit/>
          </a:bodyPr>
          <a:lstStyle/>
          <a:p>
            <a:endParaRPr lang="en-IN" dirty="0"/>
          </a:p>
        </p:txBody>
      </p:sp>
      <p:sp>
        <p:nvSpPr>
          <p:cNvPr id="18" name="TextBox 17">
            <a:extLst>
              <a:ext uri="{FF2B5EF4-FFF2-40B4-BE49-F238E27FC236}">
                <a16:creationId xmlns:a16="http://schemas.microsoft.com/office/drawing/2014/main" id="{CCC23B63-2E9C-4F85-9695-4B15D2EF6695}"/>
              </a:ext>
            </a:extLst>
          </p:cNvPr>
          <p:cNvSpPr txBox="1"/>
          <p:nvPr/>
        </p:nvSpPr>
        <p:spPr>
          <a:xfrm>
            <a:off x="5663954" y="3373515"/>
            <a:ext cx="184731" cy="369332"/>
          </a:xfrm>
          <a:prstGeom prst="rect">
            <a:avLst/>
          </a:prstGeom>
          <a:noFill/>
        </p:spPr>
        <p:txBody>
          <a:bodyPr wrap="none" rtlCol="0">
            <a:spAutoFit/>
          </a:bodyPr>
          <a:lstStyle/>
          <a:p>
            <a:endParaRPr lang="en-IN" dirty="0"/>
          </a:p>
        </p:txBody>
      </p:sp>
      <p:sp>
        <p:nvSpPr>
          <p:cNvPr id="19" name="TextBox 18">
            <a:extLst>
              <a:ext uri="{FF2B5EF4-FFF2-40B4-BE49-F238E27FC236}">
                <a16:creationId xmlns:a16="http://schemas.microsoft.com/office/drawing/2014/main" id="{0F9EB3B4-598E-4476-86B6-3E7FDD2B79A8}"/>
              </a:ext>
            </a:extLst>
          </p:cNvPr>
          <p:cNvSpPr txBox="1"/>
          <p:nvPr/>
        </p:nvSpPr>
        <p:spPr>
          <a:xfrm>
            <a:off x="9756559" y="3364635"/>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92965A90-430A-4F05-87D4-2D489226A8E5}"/>
              </a:ext>
            </a:extLst>
          </p:cNvPr>
          <p:cNvSpPr txBox="1"/>
          <p:nvPr/>
        </p:nvSpPr>
        <p:spPr>
          <a:xfrm>
            <a:off x="440068" y="1820252"/>
            <a:ext cx="10351808" cy="646331"/>
          </a:xfrm>
          <a:prstGeom prst="rect">
            <a:avLst/>
          </a:prstGeom>
          <a:noFill/>
        </p:spPr>
        <p:txBody>
          <a:bodyPr wrap="square" rtlCol="0">
            <a:spAutoFit/>
          </a:bodyPr>
          <a:lstStyle/>
          <a:p>
            <a:r>
              <a:rPr lang="en-US" dirty="0"/>
              <a:t>Get insight into the most popular concepts or to reveal sentiment. It provides instant analysis &amp; visualization of word data and feedback. It engages &amp; sparks excitement among participants.</a:t>
            </a:r>
            <a:endParaRPr lang="en-IN" dirty="0"/>
          </a:p>
        </p:txBody>
      </p:sp>
      <p:sp>
        <p:nvSpPr>
          <p:cNvPr id="15" name="Rectangle 14">
            <a:extLst>
              <a:ext uri="{FF2B5EF4-FFF2-40B4-BE49-F238E27FC236}">
                <a16:creationId xmlns:a16="http://schemas.microsoft.com/office/drawing/2014/main" id="{1BF48976-AAF7-492B-AAC8-1066DCC3F347}"/>
              </a:ext>
            </a:extLst>
          </p:cNvPr>
          <p:cNvSpPr/>
          <p:nvPr/>
        </p:nvSpPr>
        <p:spPr>
          <a:xfrm>
            <a:off x="465712" y="2640648"/>
            <a:ext cx="10148168" cy="88021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Word clouds or tag clouds are graphical representations of word frequency that give greater prominence to words that appear more frequently in a source text.</a:t>
            </a:r>
            <a:endParaRPr lang="en-IN" sz="2000" dirty="0"/>
          </a:p>
        </p:txBody>
      </p:sp>
      <p:pic>
        <p:nvPicPr>
          <p:cNvPr id="20" name="Picture 19">
            <a:extLst>
              <a:ext uri="{FF2B5EF4-FFF2-40B4-BE49-F238E27FC236}">
                <a16:creationId xmlns:a16="http://schemas.microsoft.com/office/drawing/2014/main" id="{36B997BC-CF6C-453B-B41C-FBA277392D4B}"/>
              </a:ext>
            </a:extLst>
          </p:cNvPr>
          <p:cNvPicPr>
            <a:picLocks noChangeAspect="1"/>
          </p:cNvPicPr>
          <p:nvPr/>
        </p:nvPicPr>
        <p:blipFill>
          <a:blip r:embed="rId4"/>
          <a:stretch>
            <a:fillRect/>
          </a:stretch>
        </p:blipFill>
        <p:spPr>
          <a:xfrm>
            <a:off x="5768409" y="3811926"/>
            <a:ext cx="4802719" cy="2408718"/>
          </a:xfrm>
          <a:prstGeom prst="rect">
            <a:avLst/>
          </a:prstGeom>
        </p:spPr>
      </p:pic>
    </p:spTree>
    <p:extLst>
      <p:ext uri="{BB962C8B-B14F-4D97-AF65-F5344CB8AC3E}">
        <p14:creationId xmlns:p14="http://schemas.microsoft.com/office/powerpoint/2010/main" val="2341435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12357"/>
            <a:ext cx="9144000" cy="2387600"/>
          </a:xfrm>
        </p:spPr>
        <p:txBody>
          <a:bodyPr>
            <a:normAutofit fontScale="90000"/>
          </a:bodyPr>
          <a:lstStyle/>
          <a:p>
            <a:pPr algn="l"/>
            <a:br>
              <a:rPr lang="en-US" sz="4400" dirty="0">
                <a:solidFill>
                  <a:schemeClr val="tx1">
                    <a:lumMod val="95000"/>
                    <a:lumOff val="5000"/>
                  </a:schemeClr>
                </a:solidFill>
              </a:rPr>
            </a:br>
            <a:r>
              <a:rPr lang="en-US" sz="4400" dirty="0">
                <a:solidFill>
                  <a:schemeClr val="tx1">
                    <a:lumMod val="95000"/>
                    <a:lumOff val="5000"/>
                  </a:schemeClr>
                </a:solidFill>
              </a:rPr>
              <a:t>Natural Language Processing(NLP)</a:t>
            </a:r>
            <a:br>
              <a:rPr lang="en-US" sz="4400" dirty="0">
                <a:solidFill>
                  <a:schemeClr val="tx1">
                    <a:lumMod val="95000"/>
                    <a:lumOff val="5000"/>
                  </a:schemeClr>
                </a:solidFill>
              </a:rPr>
            </a:br>
            <a:r>
              <a:rPr lang="en-US" sz="2400" dirty="0">
                <a:solidFill>
                  <a:schemeClr val="tx1">
                    <a:lumMod val="95000"/>
                    <a:lumOff val="5000"/>
                  </a:schemeClr>
                </a:solidFill>
              </a:rPr>
              <a:t>Classification of personality of Human by their Social Media Post</a:t>
            </a:r>
            <a:br>
              <a:rPr lang="en-US" sz="2400" dirty="0">
                <a:solidFill>
                  <a:schemeClr val="tx1">
                    <a:lumMod val="95000"/>
                    <a:lumOff val="5000"/>
                  </a:schemeClr>
                </a:solidFill>
              </a:rPr>
            </a:br>
            <a:br>
              <a:rPr lang="en-US" sz="2400" dirty="0">
                <a:solidFill>
                  <a:schemeClr val="tx1">
                    <a:lumMod val="95000"/>
                    <a:lumOff val="5000"/>
                  </a:schemeClr>
                </a:solidFill>
              </a:rPr>
            </a:br>
            <a:br>
              <a:rPr lang="en-US" sz="2400" dirty="0">
                <a:solidFill>
                  <a:schemeClr val="tx1">
                    <a:lumMod val="95000"/>
                    <a:lumOff val="5000"/>
                  </a:schemeClr>
                </a:solidFill>
              </a:rPr>
            </a:br>
            <a:br>
              <a:rPr lang="en-US" sz="2400" dirty="0">
                <a:solidFill>
                  <a:schemeClr val="tx1">
                    <a:lumMod val="95000"/>
                    <a:lumOff val="5000"/>
                  </a:schemeClr>
                </a:solidFill>
              </a:rPr>
            </a:br>
            <a:endParaRPr lang="en-IN" sz="24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84203" y="1914146"/>
            <a:ext cx="11380575" cy="1655762"/>
          </a:xfrm>
        </p:spPr>
        <p:txBody>
          <a:bodyPr>
            <a:normAutofit/>
          </a:bodyPr>
          <a:lstStyle/>
          <a:p>
            <a:pPr algn="l"/>
            <a:r>
              <a:rPr lang="en-US" sz="2000" dirty="0"/>
              <a:t>Natural Language Processing (NLP) is a subfield of artificial intelligence that deals with the interaction between computers and humans in natural language. It involves the use of computational techniques to process and analyze natural language data, such as text and speech, with the goal of understanding the meaning behind the language.</a:t>
            </a:r>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2</a:t>
            </a:fld>
            <a:endParaRPr lang="en-IN"/>
          </a:p>
        </p:txBody>
      </p:sp>
      <p:sp>
        <p:nvSpPr>
          <p:cNvPr id="4" name="TextBox 3">
            <a:extLst>
              <a:ext uri="{FF2B5EF4-FFF2-40B4-BE49-F238E27FC236}">
                <a16:creationId xmlns:a16="http://schemas.microsoft.com/office/drawing/2014/main" id="{69829869-952E-4669-8177-8779E0F0C95F}"/>
              </a:ext>
            </a:extLst>
          </p:cNvPr>
          <p:cNvSpPr txBox="1"/>
          <p:nvPr/>
        </p:nvSpPr>
        <p:spPr>
          <a:xfrm>
            <a:off x="271850" y="1531598"/>
            <a:ext cx="4732638" cy="400110"/>
          </a:xfrm>
          <a:prstGeom prst="rect">
            <a:avLst/>
          </a:prstGeom>
          <a:noFill/>
        </p:spPr>
        <p:txBody>
          <a:bodyPr wrap="square" rtlCol="0">
            <a:spAutoFit/>
          </a:bodyPr>
          <a:lstStyle/>
          <a:p>
            <a:r>
              <a:rPr lang="en-US" sz="2000" dirty="0"/>
              <a:t>What is Natural Language Processing(NLP)?</a:t>
            </a:r>
            <a:endParaRPr lang="en-IN" sz="2000" dirty="0"/>
          </a:p>
        </p:txBody>
      </p:sp>
      <p:sp>
        <p:nvSpPr>
          <p:cNvPr id="6" name="TextBox 5">
            <a:extLst>
              <a:ext uri="{FF2B5EF4-FFF2-40B4-BE49-F238E27FC236}">
                <a16:creationId xmlns:a16="http://schemas.microsoft.com/office/drawing/2014/main" id="{CAAE5DC9-56C6-427F-9614-D89FD627725C}"/>
              </a:ext>
            </a:extLst>
          </p:cNvPr>
          <p:cNvSpPr txBox="1"/>
          <p:nvPr/>
        </p:nvSpPr>
        <p:spPr>
          <a:xfrm>
            <a:off x="321270" y="3385242"/>
            <a:ext cx="3723455" cy="400110"/>
          </a:xfrm>
          <a:prstGeom prst="rect">
            <a:avLst/>
          </a:prstGeom>
          <a:noFill/>
        </p:spPr>
        <p:txBody>
          <a:bodyPr wrap="none" rtlCol="0">
            <a:spAutoFit/>
          </a:bodyPr>
          <a:lstStyle/>
          <a:p>
            <a:r>
              <a:rPr lang="en-US" sz="2000" dirty="0"/>
              <a:t>What are the applications of NLP?</a:t>
            </a:r>
            <a:endParaRPr lang="en-IN" sz="2000" dirty="0"/>
          </a:p>
        </p:txBody>
      </p:sp>
      <p:sp>
        <p:nvSpPr>
          <p:cNvPr id="8" name="TextBox 7">
            <a:extLst>
              <a:ext uri="{FF2B5EF4-FFF2-40B4-BE49-F238E27FC236}">
                <a16:creationId xmlns:a16="http://schemas.microsoft.com/office/drawing/2014/main" id="{F16A93E9-4F03-4414-AF8B-B20BE19A991D}"/>
              </a:ext>
            </a:extLst>
          </p:cNvPr>
          <p:cNvSpPr txBox="1"/>
          <p:nvPr/>
        </p:nvSpPr>
        <p:spPr>
          <a:xfrm>
            <a:off x="333627" y="3741734"/>
            <a:ext cx="10495374" cy="400110"/>
          </a:xfrm>
          <a:prstGeom prst="rect">
            <a:avLst/>
          </a:prstGeom>
          <a:noFill/>
        </p:spPr>
        <p:txBody>
          <a:bodyPr wrap="none" rtlCol="0">
            <a:spAutoFit/>
          </a:bodyPr>
          <a:lstStyle/>
          <a:p>
            <a:r>
              <a:rPr lang="en-US" sz="2000" dirty="0"/>
              <a:t>Chatbots, Autocomplete in Search Engines, Voice Assistants, Sentiment Analysis, Text Translator etc.</a:t>
            </a:r>
            <a:endParaRPr lang="en-IN" sz="2000" dirty="0"/>
          </a:p>
        </p:txBody>
      </p:sp>
      <p:sp>
        <p:nvSpPr>
          <p:cNvPr id="7" name="TextBox 6">
            <a:extLst>
              <a:ext uri="{FF2B5EF4-FFF2-40B4-BE49-F238E27FC236}">
                <a16:creationId xmlns:a16="http://schemas.microsoft.com/office/drawing/2014/main" id="{B21D2051-C21A-4AFA-B861-C318E187A003}"/>
              </a:ext>
            </a:extLst>
          </p:cNvPr>
          <p:cNvSpPr txBox="1"/>
          <p:nvPr/>
        </p:nvSpPr>
        <p:spPr>
          <a:xfrm>
            <a:off x="333627" y="4361928"/>
            <a:ext cx="6054816" cy="923330"/>
          </a:xfrm>
          <a:prstGeom prst="rect">
            <a:avLst/>
          </a:prstGeom>
          <a:noFill/>
        </p:spPr>
        <p:txBody>
          <a:bodyPr wrap="square" rtlCol="0">
            <a:spAutoFit/>
          </a:bodyPr>
          <a:lstStyle/>
          <a:p>
            <a:r>
              <a:rPr lang="en-US" dirty="0"/>
              <a:t>Examples of Product:</a:t>
            </a:r>
          </a:p>
          <a:p>
            <a:r>
              <a:rPr lang="en-US" dirty="0"/>
              <a:t>Alexa by Amazon, Siri by Apple etc.</a:t>
            </a:r>
          </a:p>
          <a:p>
            <a:endParaRPr lang="en-IN" dirty="0"/>
          </a:p>
        </p:txBody>
      </p:sp>
    </p:spTree>
    <p:extLst>
      <p:ext uri="{BB962C8B-B14F-4D97-AF65-F5344CB8AC3E}">
        <p14:creationId xmlns:p14="http://schemas.microsoft.com/office/powerpoint/2010/main" val="4076888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20</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5D3BA51E-A311-4170-BD4F-BF3C8FE3DF93}"/>
              </a:ext>
            </a:extLst>
          </p:cNvPr>
          <p:cNvSpPr/>
          <p:nvPr/>
        </p:nvSpPr>
        <p:spPr>
          <a:xfrm>
            <a:off x="-35549" y="-1359706"/>
            <a:ext cx="10618778" cy="127865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Word Cloud form</a:t>
            </a:r>
            <a:endParaRPr lang="en-IN" sz="4000" dirty="0">
              <a:solidFill>
                <a:schemeClr val="bg1"/>
              </a:solidFill>
              <a:latin typeface="+mj-lt"/>
            </a:endParaRPr>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pic>
        <p:nvPicPr>
          <p:cNvPr id="16" name="Picture 15">
            <a:extLst>
              <a:ext uri="{FF2B5EF4-FFF2-40B4-BE49-F238E27FC236}">
                <a16:creationId xmlns:a16="http://schemas.microsoft.com/office/drawing/2014/main" id="{DE2AD03C-9FA5-42E0-B00B-9D75C3FFE793}"/>
              </a:ext>
            </a:extLst>
          </p:cNvPr>
          <p:cNvPicPr>
            <a:picLocks noChangeAspect="1"/>
          </p:cNvPicPr>
          <p:nvPr/>
        </p:nvPicPr>
        <p:blipFill>
          <a:blip r:embed="rId3"/>
          <a:stretch>
            <a:fillRect/>
          </a:stretch>
        </p:blipFill>
        <p:spPr>
          <a:xfrm>
            <a:off x="-8900490" y="3814006"/>
            <a:ext cx="4035813" cy="2332720"/>
          </a:xfrm>
          <a:prstGeom prst="rect">
            <a:avLst/>
          </a:prstGeom>
        </p:spPr>
      </p:pic>
      <p:sp>
        <p:nvSpPr>
          <p:cNvPr id="17" name="TextBox 16">
            <a:extLst>
              <a:ext uri="{FF2B5EF4-FFF2-40B4-BE49-F238E27FC236}">
                <a16:creationId xmlns:a16="http://schemas.microsoft.com/office/drawing/2014/main" id="{4ACFEA8A-9E1D-4855-8678-49B4D422E008}"/>
              </a:ext>
            </a:extLst>
          </p:cNvPr>
          <p:cNvSpPr txBox="1"/>
          <p:nvPr/>
        </p:nvSpPr>
        <p:spPr>
          <a:xfrm>
            <a:off x="1038688" y="3357977"/>
            <a:ext cx="184731" cy="369332"/>
          </a:xfrm>
          <a:prstGeom prst="rect">
            <a:avLst/>
          </a:prstGeom>
          <a:noFill/>
        </p:spPr>
        <p:txBody>
          <a:bodyPr wrap="none" rtlCol="0">
            <a:spAutoFit/>
          </a:bodyPr>
          <a:lstStyle/>
          <a:p>
            <a:endParaRPr lang="en-IN" dirty="0"/>
          </a:p>
        </p:txBody>
      </p:sp>
      <p:sp>
        <p:nvSpPr>
          <p:cNvPr id="18" name="TextBox 17">
            <a:extLst>
              <a:ext uri="{FF2B5EF4-FFF2-40B4-BE49-F238E27FC236}">
                <a16:creationId xmlns:a16="http://schemas.microsoft.com/office/drawing/2014/main" id="{CCC23B63-2E9C-4F85-9695-4B15D2EF6695}"/>
              </a:ext>
            </a:extLst>
          </p:cNvPr>
          <p:cNvSpPr txBox="1"/>
          <p:nvPr/>
        </p:nvSpPr>
        <p:spPr>
          <a:xfrm>
            <a:off x="5663954" y="3373515"/>
            <a:ext cx="184731" cy="369332"/>
          </a:xfrm>
          <a:prstGeom prst="rect">
            <a:avLst/>
          </a:prstGeom>
          <a:noFill/>
        </p:spPr>
        <p:txBody>
          <a:bodyPr wrap="none" rtlCol="0">
            <a:spAutoFit/>
          </a:bodyPr>
          <a:lstStyle/>
          <a:p>
            <a:endParaRPr lang="en-IN" dirty="0"/>
          </a:p>
        </p:txBody>
      </p:sp>
      <p:sp>
        <p:nvSpPr>
          <p:cNvPr id="19" name="TextBox 18">
            <a:extLst>
              <a:ext uri="{FF2B5EF4-FFF2-40B4-BE49-F238E27FC236}">
                <a16:creationId xmlns:a16="http://schemas.microsoft.com/office/drawing/2014/main" id="{0F9EB3B4-598E-4476-86B6-3E7FDD2B79A8}"/>
              </a:ext>
            </a:extLst>
          </p:cNvPr>
          <p:cNvSpPr txBox="1"/>
          <p:nvPr/>
        </p:nvSpPr>
        <p:spPr>
          <a:xfrm>
            <a:off x="9756559" y="3364635"/>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92965A90-430A-4F05-87D4-2D489226A8E5}"/>
              </a:ext>
            </a:extLst>
          </p:cNvPr>
          <p:cNvSpPr txBox="1"/>
          <p:nvPr/>
        </p:nvSpPr>
        <p:spPr>
          <a:xfrm>
            <a:off x="-10549831" y="1820252"/>
            <a:ext cx="10351808" cy="646331"/>
          </a:xfrm>
          <a:prstGeom prst="rect">
            <a:avLst/>
          </a:prstGeom>
          <a:noFill/>
        </p:spPr>
        <p:txBody>
          <a:bodyPr wrap="square" rtlCol="0">
            <a:spAutoFit/>
          </a:bodyPr>
          <a:lstStyle/>
          <a:p>
            <a:r>
              <a:rPr lang="en-US" dirty="0"/>
              <a:t>Get insight into the most popular concepts or to reveal sentiment. It provides instant analysis &amp; visualization of word data and feedback. It engages &amp; sparks excitement among participants.</a:t>
            </a:r>
            <a:endParaRPr lang="en-IN" dirty="0"/>
          </a:p>
        </p:txBody>
      </p:sp>
      <p:sp>
        <p:nvSpPr>
          <p:cNvPr id="15" name="Rectangle 14">
            <a:extLst>
              <a:ext uri="{FF2B5EF4-FFF2-40B4-BE49-F238E27FC236}">
                <a16:creationId xmlns:a16="http://schemas.microsoft.com/office/drawing/2014/main" id="{1BF48976-AAF7-492B-AAC8-1066DCC3F347}"/>
              </a:ext>
            </a:extLst>
          </p:cNvPr>
          <p:cNvSpPr/>
          <p:nvPr/>
        </p:nvSpPr>
        <p:spPr>
          <a:xfrm>
            <a:off x="-10601100" y="2640648"/>
            <a:ext cx="10148168" cy="88021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Word clouds or tag clouds are graphical representations of word frequency that give greater prominence to words that appear more frequently in a source text.</a:t>
            </a:r>
            <a:endParaRPr lang="en-IN" sz="2000" dirty="0"/>
          </a:p>
        </p:txBody>
      </p:sp>
      <p:pic>
        <p:nvPicPr>
          <p:cNvPr id="20" name="Picture 19">
            <a:extLst>
              <a:ext uri="{FF2B5EF4-FFF2-40B4-BE49-F238E27FC236}">
                <a16:creationId xmlns:a16="http://schemas.microsoft.com/office/drawing/2014/main" id="{36B997BC-CF6C-453B-B41C-FBA277392D4B}"/>
              </a:ext>
            </a:extLst>
          </p:cNvPr>
          <p:cNvPicPr>
            <a:picLocks noChangeAspect="1"/>
          </p:cNvPicPr>
          <p:nvPr/>
        </p:nvPicPr>
        <p:blipFill>
          <a:blip r:embed="rId4"/>
          <a:stretch>
            <a:fillRect/>
          </a:stretch>
        </p:blipFill>
        <p:spPr>
          <a:xfrm>
            <a:off x="-5324040" y="3811926"/>
            <a:ext cx="4802719" cy="2408718"/>
          </a:xfrm>
          <a:prstGeom prst="rect">
            <a:avLst/>
          </a:prstGeom>
        </p:spPr>
      </p:pic>
      <p:sp>
        <p:nvSpPr>
          <p:cNvPr id="4" name="Rectangle 3">
            <a:extLst>
              <a:ext uri="{FF2B5EF4-FFF2-40B4-BE49-F238E27FC236}">
                <a16:creationId xmlns:a16="http://schemas.microsoft.com/office/drawing/2014/main" id="{788B4570-B6EE-4833-95DC-F791B9D421F6}"/>
              </a:ext>
            </a:extLst>
          </p:cNvPr>
          <p:cNvSpPr/>
          <p:nvPr/>
        </p:nvSpPr>
        <p:spPr>
          <a:xfrm>
            <a:off x="12298567" y="-81054"/>
            <a:ext cx="6491712" cy="710569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lphaUcPeriod"/>
            </a:pPr>
            <a:r>
              <a:rPr lang="en-US" dirty="0"/>
              <a:t>Finally, all kind of necessary pre-processing for the textual data we have done. Now, its time to explore the column ‘types’ of dataset which is also a categorical column.</a:t>
            </a:r>
          </a:p>
          <a:p>
            <a:pPr marL="342900" indent="-342900" algn="just">
              <a:buFont typeface="+mj-lt"/>
              <a:buAutoNum type="alphaUcPeriod"/>
            </a:pPr>
            <a:endParaRPr lang="en-US" dirty="0"/>
          </a:p>
          <a:p>
            <a:pPr marL="342900" indent="-342900" algn="just">
              <a:buFont typeface="+mj-lt"/>
              <a:buAutoNum type="alphaUcPeriod"/>
            </a:pPr>
            <a:r>
              <a:rPr lang="en-US" dirty="0"/>
              <a:t>There are total 16 types for personality, which is target column for Machine Learning Algorithm.</a:t>
            </a:r>
          </a:p>
          <a:p>
            <a:pPr marL="342900" indent="-342900" algn="just">
              <a:buFont typeface="+mj-lt"/>
              <a:buAutoNum type="alphaUcPeriod"/>
            </a:pPr>
            <a:endParaRPr lang="en-US" dirty="0"/>
          </a:p>
          <a:p>
            <a:pPr marL="342900" indent="-342900" algn="just">
              <a:buFont typeface="+mj-lt"/>
              <a:buAutoNum type="alphaUcPeriod"/>
            </a:pPr>
            <a:r>
              <a:rPr lang="en-US" dirty="0"/>
              <a:t>Kindly, check the distribution of data of particular types.</a:t>
            </a:r>
          </a:p>
          <a:p>
            <a:pPr marL="342900" indent="-342900" algn="just">
              <a:buFont typeface="+mj-lt"/>
              <a:buAutoNum type="alphaUcPeriod"/>
            </a:pPr>
            <a:endParaRPr lang="en-US" dirty="0"/>
          </a:p>
          <a:p>
            <a:pPr marL="342900" indent="-342900" algn="just">
              <a:buFont typeface="+mj-lt"/>
              <a:buAutoNum type="alphaUcPeriod"/>
            </a:pPr>
            <a:r>
              <a:rPr lang="en-US" dirty="0"/>
              <a:t>Machine also unable to understand text, so I prefer to do Label Encoding for that column and that keep our dataset leaser complex.</a:t>
            </a:r>
            <a:endParaRPr lang="en-IN" dirty="0"/>
          </a:p>
        </p:txBody>
      </p:sp>
      <p:pic>
        <p:nvPicPr>
          <p:cNvPr id="8" name="Picture 7">
            <a:extLst>
              <a:ext uri="{FF2B5EF4-FFF2-40B4-BE49-F238E27FC236}">
                <a16:creationId xmlns:a16="http://schemas.microsoft.com/office/drawing/2014/main" id="{3B0C6C90-E1E3-4E7A-8B23-EEC3E7D00119}"/>
              </a:ext>
            </a:extLst>
          </p:cNvPr>
          <p:cNvPicPr>
            <a:picLocks noChangeAspect="1"/>
          </p:cNvPicPr>
          <p:nvPr/>
        </p:nvPicPr>
        <p:blipFill>
          <a:blip r:embed="rId5"/>
          <a:stretch>
            <a:fillRect/>
          </a:stretch>
        </p:blipFill>
        <p:spPr>
          <a:xfrm>
            <a:off x="19238629" y="2428746"/>
            <a:ext cx="4001058" cy="3162741"/>
          </a:xfrm>
          <a:prstGeom prst="rect">
            <a:avLst/>
          </a:prstGeom>
        </p:spPr>
      </p:pic>
      <p:sp>
        <p:nvSpPr>
          <p:cNvPr id="13" name="TextBox 12">
            <a:extLst>
              <a:ext uri="{FF2B5EF4-FFF2-40B4-BE49-F238E27FC236}">
                <a16:creationId xmlns:a16="http://schemas.microsoft.com/office/drawing/2014/main" id="{74867AE8-8860-A3E9-8BDF-13F2EB33DECB}"/>
              </a:ext>
            </a:extLst>
          </p:cNvPr>
          <p:cNvSpPr txBox="1"/>
          <p:nvPr/>
        </p:nvSpPr>
        <p:spPr>
          <a:xfrm>
            <a:off x="1024385" y="983145"/>
            <a:ext cx="6172862" cy="707886"/>
          </a:xfrm>
          <a:prstGeom prst="rect">
            <a:avLst/>
          </a:prstGeom>
          <a:noFill/>
        </p:spPr>
        <p:txBody>
          <a:bodyPr wrap="square" rtlCol="0">
            <a:spAutoFit/>
          </a:bodyPr>
          <a:lstStyle/>
          <a:p>
            <a:r>
              <a:rPr lang="en-US" sz="4000" dirty="0">
                <a:latin typeface="+mj-lt"/>
              </a:rPr>
              <a:t>TF-IDF Vectorizer of word:</a:t>
            </a:r>
            <a:endParaRPr lang="en-IN" sz="4000" dirty="0">
              <a:latin typeface="+mj-lt"/>
            </a:endParaRPr>
          </a:p>
        </p:txBody>
      </p:sp>
      <p:pic>
        <p:nvPicPr>
          <p:cNvPr id="21" name="Picture 20">
            <a:extLst>
              <a:ext uri="{FF2B5EF4-FFF2-40B4-BE49-F238E27FC236}">
                <a16:creationId xmlns:a16="http://schemas.microsoft.com/office/drawing/2014/main" id="{DDB3F9A4-B946-911F-4941-73905517A7E3}"/>
              </a:ext>
            </a:extLst>
          </p:cNvPr>
          <p:cNvPicPr>
            <a:picLocks noChangeAspect="1"/>
          </p:cNvPicPr>
          <p:nvPr/>
        </p:nvPicPr>
        <p:blipFill>
          <a:blip r:embed="rId6"/>
          <a:stretch>
            <a:fillRect/>
          </a:stretch>
        </p:blipFill>
        <p:spPr>
          <a:xfrm>
            <a:off x="1918319" y="1886939"/>
            <a:ext cx="7619956" cy="2969541"/>
          </a:xfrm>
          <a:prstGeom prst="rect">
            <a:avLst/>
          </a:prstGeom>
        </p:spPr>
      </p:pic>
      <p:pic>
        <p:nvPicPr>
          <p:cNvPr id="23" name="Picture 22">
            <a:extLst>
              <a:ext uri="{FF2B5EF4-FFF2-40B4-BE49-F238E27FC236}">
                <a16:creationId xmlns:a16="http://schemas.microsoft.com/office/drawing/2014/main" id="{91BD88F9-D361-F18B-88E1-AA9FFB4B2BB0}"/>
              </a:ext>
            </a:extLst>
          </p:cNvPr>
          <p:cNvPicPr>
            <a:picLocks noChangeAspect="1"/>
          </p:cNvPicPr>
          <p:nvPr/>
        </p:nvPicPr>
        <p:blipFill>
          <a:blip r:embed="rId7"/>
          <a:stretch>
            <a:fillRect/>
          </a:stretch>
        </p:blipFill>
        <p:spPr>
          <a:xfrm>
            <a:off x="1492109" y="5056925"/>
            <a:ext cx="8792802" cy="552527"/>
          </a:xfrm>
          <a:prstGeom prst="rect">
            <a:avLst/>
          </a:prstGeom>
        </p:spPr>
      </p:pic>
    </p:spTree>
    <p:extLst>
      <p:ext uri="{BB962C8B-B14F-4D97-AF65-F5344CB8AC3E}">
        <p14:creationId xmlns:p14="http://schemas.microsoft.com/office/powerpoint/2010/main" val="1821739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21</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pic>
        <p:nvPicPr>
          <p:cNvPr id="16" name="Picture 15">
            <a:extLst>
              <a:ext uri="{FF2B5EF4-FFF2-40B4-BE49-F238E27FC236}">
                <a16:creationId xmlns:a16="http://schemas.microsoft.com/office/drawing/2014/main" id="{DE2AD03C-9FA5-42E0-B00B-9D75C3FFE793}"/>
              </a:ext>
            </a:extLst>
          </p:cNvPr>
          <p:cNvPicPr>
            <a:picLocks noChangeAspect="1"/>
          </p:cNvPicPr>
          <p:nvPr/>
        </p:nvPicPr>
        <p:blipFill>
          <a:blip r:embed="rId3"/>
          <a:stretch>
            <a:fillRect/>
          </a:stretch>
        </p:blipFill>
        <p:spPr>
          <a:xfrm>
            <a:off x="-8900490" y="3814006"/>
            <a:ext cx="4035813" cy="2332720"/>
          </a:xfrm>
          <a:prstGeom prst="rect">
            <a:avLst/>
          </a:prstGeom>
        </p:spPr>
      </p:pic>
      <p:sp>
        <p:nvSpPr>
          <p:cNvPr id="17" name="TextBox 16">
            <a:extLst>
              <a:ext uri="{FF2B5EF4-FFF2-40B4-BE49-F238E27FC236}">
                <a16:creationId xmlns:a16="http://schemas.microsoft.com/office/drawing/2014/main" id="{4ACFEA8A-9E1D-4855-8678-49B4D422E008}"/>
              </a:ext>
            </a:extLst>
          </p:cNvPr>
          <p:cNvSpPr txBox="1"/>
          <p:nvPr/>
        </p:nvSpPr>
        <p:spPr>
          <a:xfrm>
            <a:off x="1038688" y="3357977"/>
            <a:ext cx="184731" cy="369332"/>
          </a:xfrm>
          <a:prstGeom prst="rect">
            <a:avLst/>
          </a:prstGeom>
          <a:noFill/>
        </p:spPr>
        <p:txBody>
          <a:bodyPr wrap="none" rtlCol="0">
            <a:spAutoFit/>
          </a:bodyPr>
          <a:lstStyle/>
          <a:p>
            <a:endParaRPr lang="en-IN" dirty="0"/>
          </a:p>
        </p:txBody>
      </p:sp>
      <p:sp>
        <p:nvSpPr>
          <p:cNvPr id="18" name="TextBox 17">
            <a:extLst>
              <a:ext uri="{FF2B5EF4-FFF2-40B4-BE49-F238E27FC236}">
                <a16:creationId xmlns:a16="http://schemas.microsoft.com/office/drawing/2014/main" id="{CCC23B63-2E9C-4F85-9695-4B15D2EF6695}"/>
              </a:ext>
            </a:extLst>
          </p:cNvPr>
          <p:cNvSpPr txBox="1"/>
          <p:nvPr/>
        </p:nvSpPr>
        <p:spPr>
          <a:xfrm>
            <a:off x="5663954" y="3373515"/>
            <a:ext cx="184731" cy="369332"/>
          </a:xfrm>
          <a:prstGeom prst="rect">
            <a:avLst/>
          </a:prstGeom>
          <a:noFill/>
        </p:spPr>
        <p:txBody>
          <a:bodyPr wrap="none" rtlCol="0">
            <a:spAutoFit/>
          </a:bodyPr>
          <a:lstStyle/>
          <a:p>
            <a:endParaRPr lang="en-IN" dirty="0"/>
          </a:p>
        </p:txBody>
      </p:sp>
      <p:sp>
        <p:nvSpPr>
          <p:cNvPr id="19" name="TextBox 18">
            <a:extLst>
              <a:ext uri="{FF2B5EF4-FFF2-40B4-BE49-F238E27FC236}">
                <a16:creationId xmlns:a16="http://schemas.microsoft.com/office/drawing/2014/main" id="{0F9EB3B4-598E-4476-86B6-3E7FDD2B79A8}"/>
              </a:ext>
            </a:extLst>
          </p:cNvPr>
          <p:cNvSpPr txBox="1"/>
          <p:nvPr/>
        </p:nvSpPr>
        <p:spPr>
          <a:xfrm>
            <a:off x="9756559" y="3364635"/>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92965A90-430A-4F05-87D4-2D489226A8E5}"/>
              </a:ext>
            </a:extLst>
          </p:cNvPr>
          <p:cNvSpPr txBox="1"/>
          <p:nvPr/>
        </p:nvSpPr>
        <p:spPr>
          <a:xfrm>
            <a:off x="-10549831" y="1820252"/>
            <a:ext cx="10351808" cy="646331"/>
          </a:xfrm>
          <a:prstGeom prst="rect">
            <a:avLst/>
          </a:prstGeom>
          <a:noFill/>
        </p:spPr>
        <p:txBody>
          <a:bodyPr wrap="square" rtlCol="0">
            <a:spAutoFit/>
          </a:bodyPr>
          <a:lstStyle/>
          <a:p>
            <a:r>
              <a:rPr lang="en-US" dirty="0"/>
              <a:t>Get insight into the most popular concepts or to reveal sentiment. It provides instant analysis &amp; visualization of word data and feedback. It engages &amp; sparks excitement among participants.</a:t>
            </a:r>
            <a:endParaRPr lang="en-IN" dirty="0"/>
          </a:p>
        </p:txBody>
      </p:sp>
      <p:sp>
        <p:nvSpPr>
          <p:cNvPr id="15" name="Rectangle 14">
            <a:extLst>
              <a:ext uri="{FF2B5EF4-FFF2-40B4-BE49-F238E27FC236}">
                <a16:creationId xmlns:a16="http://schemas.microsoft.com/office/drawing/2014/main" id="{1BF48976-AAF7-492B-AAC8-1066DCC3F347}"/>
              </a:ext>
            </a:extLst>
          </p:cNvPr>
          <p:cNvSpPr/>
          <p:nvPr/>
        </p:nvSpPr>
        <p:spPr>
          <a:xfrm>
            <a:off x="-10601100" y="2640648"/>
            <a:ext cx="10148168" cy="88021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Word clouds or tag clouds are graphical representations of word frequency that give greater prominence to words that appear more frequently in a source text.</a:t>
            </a:r>
            <a:endParaRPr lang="en-IN" sz="2000" dirty="0"/>
          </a:p>
        </p:txBody>
      </p:sp>
      <p:pic>
        <p:nvPicPr>
          <p:cNvPr id="20" name="Picture 19">
            <a:extLst>
              <a:ext uri="{FF2B5EF4-FFF2-40B4-BE49-F238E27FC236}">
                <a16:creationId xmlns:a16="http://schemas.microsoft.com/office/drawing/2014/main" id="{36B997BC-CF6C-453B-B41C-FBA277392D4B}"/>
              </a:ext>
            </a:extLst>
          </p:cNvPr>
          <p:cNvPicPr>
            <a:picLocks noChangeAspect="1"/>
          </p:cNvPicPr>
          <p:nvPr/>
        </p:nvPicPr>
        <p:blipFill>
          <a:blip r:embed="rId4"/>
          <a:stretch>
            <a:fillRect/>
          </a:stretch>
        </p:blipFill>
        <p:spPr>
          <a:xfrm>
            <a:off x="-5324040" y="3811926"/>
            <a:ext cx="4802719" cy="2408718"/>
          </a:xfrm>
          <a:prstGeom prst="rect">
            <a:avLst/>
          </a:prstGeom>
        </p:spPr>
      </p:pic>
      <p:sp>
        <p:nvSpPr>
          <p:cNvPr id="4" name="Rectangle 3">
            <a:extLst>
              <a:ext uri="{FF2B5EF4-FFF2-40B4-BE49-F238E27FC236}">
                <a16:creationId xmlns:a16="http://schemas.microsoft.com/office/drawing/2014/main" id="{788B4570-B6EE-4833-95DC-F791B9D421F6}"/>
              </a:ext>
            </a:extLst>
          </p:cNvPr>
          <p:cNvSpPr/>
          <p:nvPr/>
        </p:nvSpPr>
        <p:spPr>
          <a:xfrm>
            <a:off x="-7386" y="-81054"/>
            <a:ext cx="6491712" cy="710569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lphaUcPeriod"/>
            </a:pPr>
            <a:r>
              <a:rPr lang="en-US" dirty="0"/>
              <a:t>Finally, all kind of necessary pre-processing for the textual data we have done. Now, its time to explore the column ‘types’ of dataset which is also a categorical column.</a:t>
            </a:r>
          </a:p>
          <a:p>
            <a:pPr marL="342900" indent="-342900" algn="just">
              <a:buFont typeface="+mj-lt"/>
              <a:buAutoNum type="alphaUcPeriod"/>
            </a:pPr>
            <a:endParaRPr lang="en-US" dirty="0"/>
          </a:p>
          <a:p>
            <a:pPr marL="342900" indent="-342900" algn="just">
              <a:buFont typeface="+mj-lt"/>
              <a:buAutoNum type="alphaUcPeriod"/>
            </a:pPr>
            <a:r>
              <a:rPr lang="en-US" dirty="0"/>
              <a:t>There are total 16 types for personality, which is target column for Machine Learning Algorithm.</a:t>
            </a:r>
          </a:p>
          <a:p>
            <a:pPr marL="342900" indent="-342900" algn="just">
              <a:buFont typeface="+mj-lt"/>
              <a:buAutoNum type="alphaUcPeriod"/>
            </a:pPr>
            <a:endParaRPr lang="en-US" dirty="0"/>
          </a:p>
          <a:p>
            <a:pPr marL="342900" indent="-342900" algn="just">
              <a:buFont typeface="+mj-lt"/>
              <a:buAutoNum type="alphaUcPeriod"/>
            </a:pPr>
            <a:r>
              <a:rPr lang="en-US" dirty="0"/>
              <a:t>Kindly, check the distribution of data of particular types.</a:t>
            </a:r>
          </a:p>
          <a:p>
            <a:pPr marL="342900" indent="-342900" algn="just">
              <a:buFont typeface="+mj-lt"/>
              <a:buAutoNum type="alphaUcPeriod"/>
            </a:pPr>
            <a:endParaRPr lang="en-US" dirty="0"/>
          </a:p>
          <a:p>
            <a:pPr marL="342900" indent="-342900" algn="just">
              <a:buFont typeface="+mj-lt"/>
              <a:buAutoNum type="alphaUcPeriod"/>
            </a:pPr>
            <a:r>
              <a:rPr lang="en-US" dirty="0"/>
              <a:t>Machine also unable to understand text, so I prefer to do Label Encoding for that column and that keep our dataset leaser complex.</a:t>
            </a:r>
            <a:endParaRPr lang="en-IN" dirty="0"/>
          </a:p>
        </p:txBody>
      </p:sp>
      <p:pic>
        <p:nvPicPr>
          <p:cNvPr id="21" name="Picture 20">
            <a:extLst>
              <a:ext uri="{FF2B5EF4-FFF2-40B4-BE49-F238E27FC236}">
                <a16:creationId xmlns:a16="http://schemas.microsoft.com/office/drawing/2014/main" id="{F75DFCF1-1D0F-4904-B868-018B00595B19}"/>
              </a:ext>
            </a:extLst>
          </p:cNvPr>
          <p:cNvPicPr>
            <a:picLocks noChangeAspect="1"/>
          </p:cNvPicPr>
          <p:nvPr/>
        </p:nvPicPr>
        <p:blipFill>
          <a:blip r:embed="rId5"/>
          <a:stretch>
            <a:fillRect/>
          </a:stretch>
        </p:blipFill>
        <p:spPr>
          <a:xfrm>
            <a:off x="7058430" y="2047083"/>
            <a:ext cx="4001058" cy="3162741"/>
          </a:xfrm>
          <a:prstGeom prst="rect">
            <a:avLst/>
          </a:prstGeom>
        </p:spPr>
      </p:pic>
      <p:pic>
        <p:nvPicPr>
          <p:cNvPr id="8" name="Picture 7">
            <a:extLst>
              <a:ext uri="{FF2B5EF4-FFF2-40B4-BE49-F238E27FC236}">
                <a16:creationId xmlns:a16="http://schemas.microsoft.com/office/drawing/2014/main" id="{283787A3-582B-4AA7-AE56-9E3C940A12E6}"/>
              </a:ext>
            </a:extLst>
          </p:cNvPr>
          <p:cNvPicPr>
            <a:picLocks noChangeAspect="1"/>
          </p:cNvPicPr>
          <p:nvPr/>
        </p:nvPicPr>
        <p:blipFill>
          <a:blip r:embed="rId6"/>
          <a:stretch>
            <a:fillRect/>
          </a:stretch>
        </p:blipFill>
        <p:spPr>
          <a:xfrm>
            <a:off x="6606768" y="6904747"/>
            <a:ext cx="5296639" cy="1286054"/>
          </a:xfrm>
          <a:prstGeom prst="rect">
            <a:avLst/>
          </a:prstGeom>
        </p:spPr>
      </p:pic>
    </p:spTree>
    <p:extLst>
      <p:ext uri="{BB962C8B-B14F-4D97-AF65-F5344CB8AC3E}">
        <p14:creationId xmlns:p14="http://schemas.microsoft.com/office/powerpoint/2010/main" val="3313839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22</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sp>
        <p:nvSpPr>
          <p:cNvPr id="17" name="TextBox 16">
            <a:extLst>
              <a:ext uri="{FF2B5EF4-FFF2-40B4-BE49-F238E27FC236}">
                <a16:creationId xmlns:a16="http://schemas.microsoft.com/office/drawing/2014/main" id="{4ACFEA8A-9E1D-4855-8678-49B4D422E008}"/>
              </a:ext>
            </a:extLst>
          </p:cNvPr>
          <p:cNvSpPr txBox="1"/>
          <p:nvPr/>
        </p:nvSpPr>
        <p:spPr>
          <a:xfrm>
            <a:off x="1038688" y="3357977"/>
            <a:ext cx="184731" cy="369332"/>
          </a:xfrm>
          <a:prstGeom prst="rect">
            <a:avLst/>
          </a:prstGeom>
          <a:noFill/>
        </p:spPr>
        <p:txBody>
          <a:bodyPr wrap="none" rtlCol="0">
            <a:spAutoFit/>
          </a:bodyPr>
          <a:lstStyle/>
          <a:p>
            <a:endParaRPr lang="en-IN" dirty="0"/>
          </a:p>
        </p:txBody>
      </p:sp>
      <p:sp>
        <p:nvSpPr>
          <p:cNvPr id="18" name="TextBox 17">
            <a:extLst>
              <a:ext uri="{FF2B5EF4-FFF2-40B4-BE49-F238E27FC236}">
                <a16:creationId xmlns:a16="http://schemas.microsoft.com/office/drawing/2014/main" id="{CCC23B63-2E9C-4F85-9695-4B15D2EF6695}"/>
              </a:ext>
            </a:extLst>
          </p:cNvPr>
          <p:cNvSpPr txBox="1"/>
          <p:nvPr/>
        </p:nvSpPr>
        <p:spPr>
          <a:xfrm>
            <a:off x="5663954" y="3373515"/>
            <a:ext cx="184731" cy="369332"/>
          </a:xfrm>
          <a:prstGeom prst="rect">
            <a:avLst/>
          </a:prstGeom>
          <a:noFill/>
        </p:spPr>
        <p:txBody>
          <a:bodyPr wrap="none" rtlCol="0">
            <a:spAutoFit/>
          </a:bodyPr>
          <a:lstStyle/>
          <a:p>
            <a:endParaRPr lang="en-IN" dirty="0"/>
          </a:p>
        </p:txBody>
      </p:sp>
      <p:sp>
        <p:nvSpPr>
          <p:cNvPr id="19" name="TextBox 18">
            <a:extLst>
              <a:ext uri="{FF2B5EF4-FFF2-40B4-BE49-F238E27FC236}">
                <a16:creationId xmlns:a16="http://schemas.microsoft.com/office/drawing/2014/main" id="{0F9EB3B4-598E-4476-86B6-3E7FDD2B79A8}"/>
              </a:ext>
            </a:extLst>
          </p:cNvPr>
          <p:cNvSpPr txBox="1"/>
          <p:nvPr/>
        </p:nvSpPr>
        <p:spPr>
          <a:xfrm>
            <a:off x="9756559" y="3364635"/>
            <a:ext cx="184731" cy="369332"/>
          </a:xfrm>
          <a:prstGeom prst="rect">
            <a:avLst/>
          </a:prstGeom>
          <a:noFill/>
        </p:spPr>
        <p:txBody>
          <a:bodyPr wrap="none" rtlCol="0">
            <a:spAutoFit/>
          </a:bodyPr>
          <a:lstStyle/>
          <a:p>
            <a:endParaRPr lang="en-IN" dirty="0"/>
          </a:p>
        </p:txBody>
      </p:sp>
      <p:sp>
        <p:nvSpPr>
          <p:cNvPr id="4" name="Rectangle 3">
            <a:extLst>
              <a:ext uri="{FF2B5EF4-FFF2-40B4-BE49-F238E27FC236}">
                <a16:creationId xmlns:a16="http://schemas.microsoft.com/office/drawing/2014/main" id="{788B4570-B6EE-4833-95DC-F791B9D421F6}"/>
              </a:ext>
            </a:extLst>
          </p:cNvPr>
          <p:cNvSpPr/>
          <p:nvPr/>
        </p:nvSpPr>
        <p:spPr>
          <a:xfrm>
            <a:off x="-7386" y="-81054"/>
            <a:ext cx="6491712" cy="710569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lphaUcPeriod"/>
            </a:pPr>
            <a:r>
              <a:rPr lang="en-US" dirty="0"/>
              <a:t>Finally, all kind of necessary pre-processing for the textual data we have done. Now, its time to explore the column ‘types’ of dataset which is also a categorical column.</a:t>
            </a:r>
          </a:p>
          <a:p>
            <a:pPr marL="342900" indent="-342900" algn="just">
              <a:buFont typeface="+mj-lt"/>
              <a:buAutoNum type="alphaUcPeriod"/>
            </a:pPr>
            <a:endParaRPr lang="en-US" dirty="0"/>
          </a:p>
          <a:p>
            <a:pPr marL="342900" indent="-342900" algn="just">
              <a:buFont typeface="+mj-lt"/>
              <a:buAutoNum type="alphaUcPeriod"/>
            </a:pPr>
            <a:r>
              <a:rPr lang="en-US" dirty="0"/>
              <a:t>There are total 16 types for personality, which is target column for Machine Learning Algorithm.</a:t>
            </a:r>
          </a:p>
          <a:p>
            <a:pPr marL="342900" indent="-342900" algn="just">
              <a:buFont typeface="+mj-lt"/>
              <a:buAutoNum type="alphaUcPeriod"/>
            </a:pPr>
            <a:endParaRPr lang="en-US" dirty="0"/>
          </a:p>
          <a:p>
            <a:pPr marL="342900" indent="-342900" algn="just">
              <a:buFont typeface="+mj-lt"/>
              <a:buAutoNum type="alphaUcPeriod"/>
            </a:pPr>
            <a:r>
              <a:rPr lang="en-US" dirty="0"/>
              <a:t>Kindly, check the distribution of data of particular types.</a:t>
            </a:r>
          </a:p>
          <a:p>
            <a:pPr marL="342900" indent="-342900" algn="just">
              <a:buFont typeface="+mj-lt"/>
              <a:buAutoNum type="alphaUcPeriod"/>
            </a:pPr>
            <a:endParaRPr lang="en-US" dirty="0"/>
          </a:p>
          <a:p>
            <a:pPr marL="342900" indent="-342900" algn="just">
              <a:buFont typeface="+mj-lt"/>
              <a:buAutoNum type="alphaUcPeriod"/>
            </a:pPr>
            <a:r>
              <a:rPr lang="en-US" dirty="0"/>
              <a:t>Machine also unable to understand text, so I prefer to do Label Encoding for that column and that keep our dataset leaser complex.</a:t>
            </a:r>
            <a:endParaRPr lang="en-IN" dirty="0"/>
          </a:p>
        </p:txBody>
      </p:sp>
      <p:pic>
        <p:nvPicPr>
          <p:cNvPr id="21" name="Picture 20">
            <a:extLst>
              <a:ext uri="{FF2B5EF4-FFF2-40B4-BE49-F238E27FC236}">
                <a16:creationId xmlns:a16="http://schemas.microsoft.com/office/drawing/2014/main" id="{F75DFCF1-1D0F-4904-B868-018B00595B19}"/>
              </a:ext>
            </a:extLst>
          </p:cNvPr>
          <p:cNvPicPr>
            <a:picLocks noChangeAspect="1"/>
          </p:cNvPicPr>
          <p:nvPr/>
        </p:nvPicPr>
        <p:blipFill>
          <a:blip r:embed="rId3"/>
          <a:stretch>
            <a:fillRect/>
          </a:stretch>
        </p:blipFill>
        <p:spPr>
          <a:xfrm>
            <a:off x="7531839" y="-2332828"/>
            <a:ext cx="2767787" cy="2187870"/>
          </a:xfrm>
          <a:prstGeom prst="rect">
            <a:avLst/>
          </a:prstGeom>
        </p:spPr>
      </p:pic>
      <p:pic>
        <p:nvPicPr>
          <p:cNvPr id="22" name="Picture 21">
            <a:extLst>
              <a:ext uri="{FF2B5EF4-FFF2-40B4-BE49-F238E27FC236}">
                <a16:creationId xmlns:a16="http://schemas.microsoft.com/office/drawing/2014/main" id="{02DD4200-45DA-4BEF-A8EE-F55D720B761F}"/>
              </a:ext>
            </a:extLst>
          </p:cNvPr>
          <p:cNvPicPr>
            <a:picLocks noChangeAspect="1"/>
          </p:cNvPicPr>
          <p:nvPr/>
        </p:nvPicPr>
        <p:blipFill>
          <a:blip r:embed="rId4"/>
          <a:stretch>
            <a:fillRect/>
          </a:stretch>
        </p:blipFill>
        <p:spPr>
          <a:xfrm>
            <a:off x="6741306" y="3682621"/>
            <a:ext cx="5296639" cy="1286054"/>
          </a:xfrm>
          <a:prstGeom prst="rect">
            <a:avLst/>
          </a:prstGeom>
        </p:spPr>
      </p:pic>
      <p:pic>
        <p:nvPicPr>
          <p:cNvPr id="8" name="Picture 7">
            <a:extLst>
              <a:ext uri="{FF2B5EF4-FFF2-40B4-BE49-F238E27FC236}">
                <a16:creationId xmlns:a16="http://schemas.microsoft.com/office/drawing/2014/main" id="{C754D626-5E82-413B-B2F6-7817514ECA47}"/>
              </a:ext>
            </a:extLst>
          </p:cNvPr>
          <p:cNvPicPr>
            <a:picLocks noChangeAspect="1"/>
          </p:cNvPicPr>
          <p:nvPr/>
        </p:nvPicPr>
        <p:blipFill>
          <a:blip r:embed="rId5"/>
          <a:stretch>
            <a:fillRect/>
          </a:stretch>
        </p:blipFill>
        <p:spPr>
          <a:xfrm>
            <a:off x="6508497" y="6974016"/>
            <a:ext cx="5610385" cy="2978847"/>
          </a:xfrm>
          <a:prstGeom prst="rect">
            <a:avLst/>
          </a:prstGeom>
        </p:spPr>
      </p:pic>
    </p:spTree>
    <p:extLst>
      <p:ext uri="{BB962C8B-B14F-4D97-AF65-F5344CB8AC3E}">
        <p14:creationId xmlns:p14="http://schemas.microsoft.com/office/powerpoint/2010/main" val="2478121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23</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sp>
        <p:nvSpPr>
          <p:cNvPr id="17" name="TextBox 16">
            <a:extLst>
              <a:ext uri="{FF2B5EF4-FFF2-40B4-BE49-F238E27FC236}">
                <a16:creationId xmlns:a16="http://schemas.microsoft.com/office/drawing/2014/main" id="{4ACFEA8A-9E1D-4855-8678-49B4D422E008}"/>
              </a:ext>
            </a:extLst>
          </p:cNvPr>
          <p:cNvSpPr txBox="1"/>
          <p:nvPr/>
        </p:nvSpPr>
        <p:spPr>
          <a:xfrm>
            <a:off x="1038688" y="3357977"/>
            <a:ext cx="184731" cy="369332"/>
          </a:xfrm>
          <a:prstGeom prst="rect">
            <a:avLst/>
          </a:prstGeom>
          <a:noFill/>
        </p:spPr>
        <p:txBody>
          <a:bodyPr wrap="none" rtlCol="0">
            <a:spAutoFit/>
          </a:bodyPr>
          <a:lstStyle/>
          <a:p>
            <a:endParaRPr lang="en-IN" dirty="0"/>
          </a:p>
        </p:txBody>
      </p:sp>
      <p:sp>
        <p:nvSpPr>
          <p:cNvPr id="18" name="TextBox 17">
            <a:extLst>
              <a:ext uri="{FF2B5EF4-FFF2-40B4-BE49-F238E27FC236}">
                <a16:creationId xmlns:a16="http://schemas.microsoft.com/office/drawing/2014/main" id="{CCC23B63-2E9C-4F85-9695-4B15D2EF6695}"/>
              </a:ext>
            </a:extLst>
          </p:cNvPr>
          <p:cNvSpPr txBox="1"/>
          <p:nvPr/>
        </p:nvSpPr>
        <p:spPr>
          <a:xfrm>
            <a:off x="5663954" y="3373515"/>
            <a:ext cx="184731" cy="369332"/>
          </a:xfrm>
          <a:prstGeom prst="rect">
            <a:avLst/>
          </a:prstGeom>
          <a:noFill/>
        </p:spPr>
        <p:txBody>
          <a:bodyPr wrap="none" rtlCol="0">
            <a:spAutoFit/>
          </a:bodyPr>
          <a:lstStyle/>
          <a:p>
            <a:endParaRPr lang="en-IN" dirty="0"/>
          </a:p>
        </p:txBody>
      </p:sp>
      <p:sp>
        <p:nvSpPr>
          <p:cNvPr id="19" name="TextBox 18">
            <a:extLst>
              <a:ext uri="{FF2B5EF4-FFF2-40B4-BE49-F238E27FC236}">
                <a16:creationId xmlns:a16="http://schemas.microsoft.com/office/drawing/2014/main" id="{0F9EB3B4-598E-4476-86B6-3E7FDD2B79A8}"/>
              </a:ext>
            </a:extLst>
          </p:cNvPr>
          <p:cNvSpPr txBox="1"/>
          <p:nvPr/>
        </p:nvSpPr>
        <p:spPr>
          <a:xfrm>
            <a:off x="9756559" y="3364635"/>
            <a:ext cx="184731" cy="369332"/>
          </a:xfrm>
          <a:prstGeom prst="rect">
            <a:avLst/>
          </a:prstGeom>
          <a:noFill/>
        </p:spPr>
        <p:txBody>
          <a:bodyPr wrap="none" rtlCol="0">
            <a:spAutoFit/>
          </a:bodyPr>
          <a:lstStyle/>
          <a:p>
            <a:endParaRPr lang="en-IN" dirty="0"/>
          </a:p>
        </p:txBody>
      </p:sp>
      <p:sp>
        <p:nvSpPr>
          <p:cNvPr id="4" name="Rectangle 3">
            <a:extLst>
              <a:ext uri="{FF2B5EF4-FFF2-40B4-BE49-F238E27FC236}">
                <a16:creationId xmlns:a16="http://schemas.microsoft.com/office/drawing/2014/main" id="{788B4570-B6EE-4833-95DC-F791B9D421F6}"/>
              </a:ext>
            </a:extLst>
          </p:cNvPr>
          <p:cNvSpPr/>
          <p:nvPr/>
        </p:nvSpPr>
        <p:spPr>
          <a:xfrm>
            <a:off x="-7386" y="-81054"/>
            <a:ext cx="6491712" cy="710569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lphaUcPeriod"/>
            </a:pPr>
            <a:r>
              <a:rPr lang="en-US" dirty="0"/>
              <a:t>Finally, all kind of necessary pre-processing for the textual data we have done. Now, its time to explore the column ‘types’ of dataset which is also a categorical column.</a:t>
            </a:r>
          </a:p>
          <a:p>
            <a:pPr marL="342900" indent="-342900" algn="just">
              <a:buFont typeface="+mj-lt"/>
              <a:buAutoNum type="alphaUcPeriod"/>
            </a:pPr>
            <a:endParaRPr lang="en-US" dirty="0"/>
          </a:p>
          <a:p>
            <a:pPr marL="342900" indent="-342900" algn="just">
              <a:buFont typeface="+mj-lt"/>
              <a:buAutoNum type="alphaUcPeriod"/>
            </a:pPr>
            <a:r>
              <a:rPr lang="en-US" dirty="0"/>
              <a:t>There are total 16 types for personality, which is target column for Machine Learning Algorithm.</a:t>
            </a:r>
          </a:p>
          <a:p>
            <a:pPr marL="342900" indent="-342900" algn="just">
              <a:buFont typeface="+mj-lt"/>
              <a:buAutoNum type="alphaUcPeriod"/>
            </a:pPr>
            <a:endParaRPr lang="en-US" dirty="0"/>
          </a:p>
          <a:p>
            <a:pPr marL="342900" indent="-342900" algn="just">
              <a:buFont typeface="+mj-lt"/>
              <a:buAutoNum type="alphaUcPeriod"/>
            </a:pPr>
            <a:r>
              <a:rPr lang="en-US" dirty="0"/>
              <a:t>Kindly, check the distribution of data of particular types.</a:t>
            </a:r>
          </a:p>
          <a:p>
            <a:pPr marL="342900" indent="-342900" algn="just">
              <a:buFont typeface="+mj-lt"/>
              <a:buAutoNum type="alphaUcPeriod"/>
            </a:pPr>
            <a:endParaRPr lang="en-US" dirty="0"/>
          </a:p>
          <a:p>
            <a:pPr marL="342900" indent="-342900" algn="just">
              <a:buFont typeface="+mj-lt"/>
              <a:buAutoNum type="alphaUcPeriod"/>
            </a:pPr>
            <a:r>
              <a:rPr lang="en-US" dirty="0"/>
              <a:t>Machine also unable to understand text, so I prefer to do Label Encoding for that column and that keep our dataset leaser complex.</a:t>
            </a:r>
            <a:endParaRPr lang="en-IN" dirty="0"/>
          </a:p>
        </p:txBody>
      </p:sp>
      <p:pic>
        <p:nvPicPr>
          <p:cNvPr id="22" name="Picture 21">
            <a:extLst>
              <a:ext uri="{FF2B5EF4-FFF2-40B4-BE49-F238E27FC236}">
                <a16:creationId xmlns:a16="http://schemas.microsoft.com/office/drawing/2014/main" id="{02DD4200-45DA-4BEF-A8EE-F55D720B761F}"/>
              </a:ext>
            </a:extLst>
          </p:cNvPr>
          <p:cNvPicPr>
            <a:picLocks noChangeAspect="1"/>
          </p:cNvPicPr>
          <p:nvPr/>
        </p:nvPicPr>
        <p:blipFill>
          <a:blip r:embed="rId3"/>
          <a:stretch>
            <a:fillRect/>
          </a:stretch>
        </p:blipFill>
        <p:spPr>
          <a:xfrm>
            <a:off x="7074910" y="-677106"/>
            <a:ext cx="2387757" cy="579761"/>
          </a:xfrm>
          <a:prstGeom prst="rect">
            <a:avLst/>
          </a:prstGeom>
        </p:spPr>
      </p:pic>
      <p:pic>
        <p:nvPicPr>
          <p:cNvPr id="8" name="Picture 7">
            <a:extLst>
              <a:ext uri="{FF2B5EF4-FFF2-40B4-BE49-F238E27FC236}">
                <a16:creationId xmlns:a16="http://schemas.microsoft.com/office/drawing/2014/main" id="{C754D626-5E82-413B-B2F6-7817514ECA47}"/>
              </a:ext>
            </a:extLst>
          </p:cNvPr>
          <p:cNvPicPr>
            <a:picLocks noChangeAspect="1"/>
          </p:cNvPicPr>
          <p:nvPr/>
        </p:nvPicPr>
        <p:blipFill>
          <a:blip r:embed="rId4"/>
          <a:stretch>
            <a:fillRect/>
          </a:stretch>
        </p:blipFill>
        <p:spPr>
          <a:xfrm>
            <a:off x="6512489" y="1869278"/>
            <a:ext cx="5610385" cy="2978847"/>
          </a:xfrm>
          <a:prstGeom prst="rect">
            <a:avLst/>
          </a:prstGeom>
        </p:spPr>
      </p:pic>
      <p:pic>
        <p:nvPicPr>
          <p:cNvPr id="13" name="Picture 12">
            <a:extLst>
              <a:ext uri="{FF2B5EF4-FFF2-40B4-BE49-F238E27FC236}">
                <a16:creationId xmlns:a16="http://schemas.microsoft.com/office/drawing/2014/main" id="{A771A265-1E37-495C-B6A1-678DDDBBA77B}"/>
              </a:ext>
            </a:extLst>
          </p:cNvPr>
          <p:cNvPicPr>
            <a:picLocks noChangeAspect="1"/>
          </p:cNvPicPr>
          <p:nvPr/>
        </p:nvPicPr>
        <p:blipFill>
          <a:blip r:embed="rId5"/>
          <a:stretch>
            <a:fillRect/>
          </a:stretch>
        </p:blipFill>
        <p:spPr>
          <a:xfrm>
            <a:off x="6987895" y="7112693"/>
            <a:ext cx="4572638" cy="1971950"/>
          </a:xfrm>
          <a:prstGeom prst="rect">
            <a:avLst/>
          </a:prstGeom>
        </p:spPr>
      </p:pic>
    </p:spTree>
    <p:extLst>
      <p:ext uri="{BB962C8B-B14F-4D97-AF65-F5344CB8AC3E}">
        <p14:creationId xmlns:p14="http://schemas.microsoft.com/office/powerpoint/2010/main" val="2760454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24</a:t>
            </a:fld>
            <a:endParaRPr lang="en-IN"/>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64B5AEA6-9FDF-4070-9E3E-B56BD9A21DEB}"/>
              </a:ext>
            </a:extLst>
          </p:cNvPr>
          <p:cNvSpPr txBox="1"/>
          <p:nvPr/>
        </p:nvSpPr>
        <p:spPr>
          <a:xfrm>
            <a:off x="-10449066" y="1775530"/>
            <a:ext cx="10441682" cy="369332"/>
          </a:xfrm>
          <a:prstGeom prst="rect">
            <a:avLst/>
          </a:prstGeom>
          <a:noFill/>
        </p:spPr>
        <p:txBody>
          <a:bodyPr wrap="square" rtlCol="0">
            <a:spAutoFit/>
          </a:bodyPr>
          <a:lstStyle/>
          <a:p>
            <a:endParaRPr lang="en-IN" dirty="0"/>
          </a:p>
        </p:txBody>
      </p:sp>
      <p:sp>
        <p:nvSpPr>
          <p:cNvPr id="17" name="TextBox 16">
            <a:extLst>
              <a:ext uri="{FF2B5EF4-FFF2-40B4-BE49-F238E27FC236}">
                <a16:creationId xmlns:a16="http://schemas.microsoft.com/office/drawing/2014/main" id="{4ACFEA8A-9E1D-4855-8678-49B4D422E008}"/>
              </a:ext>
            </a:extLst>
          </p:cNvPr>
          <p:cNvSpPr txBox="1"/>
          <p:nvPr/>
        </p:nvSpPr>
        <p:spPr>
          <a:xfrm>
            <a:off x="1038688" y="3357977"/>
            <a:ext cx="184731" cy="369332"/>
          </a:xfrm>
          <a:prstGeom prst="rect">
            <a:avLst/>
          </a:prstGeom>
          <a:noFill/>
        </p:spPr>
        <p:txBody>
          <a:bodyPr wrap="none" rtlCol="0">
            <a:spAutoFit/>
          </a:bodyPr>
          <a:lstStyle/>
          <a:p>
            <a:endParaRPr lang="en-IN" dirty="0"/>
          </a:p>
        </p:txBody>
      </p:sp>
      <p:sp>
        <p:nvSpPr>
          <p:cNvPr id="18" name="TextBox 17">
            <a:extLst>
              <a:ext uri="{FF2B5EF4-FFF2-40B4-BE49-F238E27FC236}">
                <a16:creationId xmlns:a16="http://schemas.microsoft.com/office/drawing/2014/main" id="{CCC23B63-2E9C-4F85-9695-4B15D2EF6695}"/>
              </a:ext>
            </a:extLst>
          </p:cNvPr>
          <p:cNvSpPr txBox="1"/>
          <p:nvPr/>
        </p:nvSpPr>
        <p:spPr>
          <a:xfrm>
            <a:off x="5663954" y="3373515"/>
            <a:ext cx="184731" cy="369332"/>
          </a:xfrm>
          <a:prstGeom prst="rect">
            <a:avLst/>
          </a:prstGeom>
          <a:noFill/>
        </p:spPr>
        <p:txBody>
          <a:bodyPr wrap="none" rtlCol="0">
            <a:spAutoFit/>
          </a:bodyPr>
          <a:lstStyle/>
          <a:p>
            <a:endParaRPr lang="en-IN" dirty="0"/>
          </a:p>
        </p:txBody>
      </p:sp>
      <p:sp>
        <p:nvSpPr>
          <p:cNvPr id="19" name="TextBox 18">
            <a:extLst>
              <a:ext uri="{FF2B5EF4-FFF2-40B4-BE49-F238E27FC236}">
                <a16:creationId xmlns:a16="http://schemas.microsoft.com/office/drawing/2014/main" id="{0F9EB3B4-598E-4476-86B6-3E7FDD2B79A8}"/>
              </a:ext>
            </a:extLst>
          </p:cNvPr>
          <p:cNvSpPr txBox="1"/>
          <p:nvPr/>
        </p:nvSpPr>
        <p:spPr>
          <a:xfrm>
            <a:off x="9756559" y="3364635"/>
            <a:ext cx="184731" cy="369332"/>
          </a:xfrm>
          <a:prstGeom prst="rect">
            <a:avLst/>
          </a:prstGeom>
          <a:noFill/>
        </p:spPr>
        <p:txBody>
          <a:bodyPr wrap="none" rtlCol="0">
            <a:spAutoFit/>
          </a:bodyPr>
          <a:lstStyle/>
          <a:p>
            <a:endParaRPr lang="en-IN" dirty="0"/>
          </a:p>
        </p:txBody>
      </p:sp>
      <p:sp>
        <p:nvSpPr>
          <p:cNvPr id="4" name="Rectangle 3">
            <a:extLst>
              <a:ext uri="{FF2B5EF4-FFF2-40B4-BE49-F238E27FC236}">
                <a16:creationId xmlns:a16="http://schemas.microsoft.com/office/drawing/2014/main" id="{788B4570-B6EE-4833-95DC-F791B9D421F6}"/>
              </a:ext>
            </a:extLst>
          </p:cNvPr>
          <p:cNvSpPr/>
          <p:nvPr/>
        </p:nvSpPr>
        <p:spPr>
          <a:xfrm>
            <a:off x="-7386" y="-81054"/>
            <a:ext cx="6491712" cy="710569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lphaUcPeriod"/>
            </a:pPr>
            <a:r>
              <a:rPr lang="en-US" dirty="0"/>
              <a:t>Finally, all kind of necessary pre-processing for the textual data we have done. Now, its time to explore the column ‘types’ of dataset which is also a categorical column.</a:t>
            </a:r>
          </a:p>
          <a:p>
            <a:pPr marL="342900" indent="-342900" algn="just">
              <a:buFont typeface="+mj-lt"/>
              <a:buAutoNum type="alphaUcPeriod"/>
            </a:pPr>
            <a:endParaRPr lang="en-US" dirty="0"/>
          </a:p>
          <a:p>
            <a:pPr marL="342900" indent="-342900" algn="just">
              <a:buFont typeface="+mj-lt"/>
              <a:buAutoNum type="alphaUcPeriod"/>
            </a:pPr>
            <a:r>
              <a:rPr lang="en-US" dirty="0"/>
              <a:t>There are total 16 types for personality, which is target column for Machine Learning Algorithm.</a:t>
            </a:r>
          </a:p>
          <a:p>
            <a:pPr marL="342900" indent="-342900" algn="just">
              <a:buFont typeface="+mj-lt"/>
              <a:buAutoNum type="alphaUcPeriod"/>
            </a:pPr>
            <a:endParaRPr lang="en-US" dirty="0"/>
          </a:p>
          <a:p>
            <a:pPr marL="342900" indent="-342900" algn="just">
              <a:buFont typeface="+mj-lt"/>
              <a:buAutoNum type="alphaUcPeriod"/>
            </a:pPr>
            <a:r>
              <a:rPr lang="en-US" dirty="0"/>
              <a:t>Kindly, check the distribution of data of particular types.</a:t>
            </a:r>
          </a:p>
          <a:p>
            <a:pPr marL="342900" indent="-342900" algn="just">
              <a:buFont typeface="+mj-lt"/>
              <a:buAutoNum type="alphaUcPeriod"/>
            </a:pPr>
            <a:endParaRPr lang="en-US" dirty="0"/>
          </a:p>
          <a:p>
            <a:pPr marL="342900" indent="-342900" algn="just">
              <a:buFont typeface="+mj-lt"/>
              <a:buAutoNum type="alphaUcPeriod"/>
            </a:pPr>
            <a:r>
              <a:rPr lang="en-US" dirty="0"/>
              <a:t>Machine also unable to understand text, so I prefer to do Label Encoding for that column and that keep our dataset leaser complex.</a:t>
            </a:r>
            <a:endParaRPr lang="en-IN" dirty="0"/>
          </a:p>
        </p:txBody>
      </p:sp>
      <p:pic>
        <p:nvPicPr>
          <p:cNvPr id="8" name="Picture 7">
            <a:extLst>
              <a:ext uri="{FF2B5EF4-FFF2-40B4-BE49-F238E27FC236}">
                <a16:creationId xmlns:a16="http://schemas.microsoft.com/office/drawing/2014/main" id="{C754D626-5E82-413B-B2F6-7817514ECA47}"/>
              </a:ext>
            </a:extLst>
          </p:cNvPr>
          <p:cNvPicPr>
            <a:picLocks noChangeAspect="1"/>
          </p:cNvPicPr>
          <p:nvPr/>
        </p:nvPicPr>
        <p:blipFill>
          <a:blip r:embed="rId4"/>
          <a:stretch>
            <a:fillRect/>
          </a:stretch>
        </p:blipFill>
        <p:spPr>
          <a:xfrm>
            <a:off x="6672253" y="-1537562"/>
            <a:ext cx="2743200" cy="1456508"/>
          </a:xfrm>
          <a:prstGeom prst="rect">
            <a:avLst/>
          </a:prstGeom>
        </p:spPr>
      </p:pic>
      <p:pic>
        <p:nvPicPr>
          <p:cNvPr id="23" name="Picture 22">
            <a:extLst>
              <a:ext uri="{FF2B5EF4-FFF2-40B4-BE49-F238E27FC236}">
                <a16:creationId xmlns:a16="http://schemas.microsoft.com/office/drawing/2014/main" id="{388F960D-6C2C-486C-A9DB-18373AA8B494}"/>
              </a:ext>
            </a:extLst>
          </p:cNvPr>
          <p:cNvPicPr>
            <a:picLocks noChangeAspect="1"/>
          </p:cNvPicPr>
          <p:nvPr/>
        </p:nvPicPr>
        <p:blipFill>
          <a:blip r:embed="rId5"/>
          <a:stretch>
            <a:fillRect/>
          </a:stretch>
        </p:blipFill>
        <p:spPr>
          <a:xfrm>
            <a:off x="6891973" y="2372002"/>
            <a:ext cx="4572638" cy="1971950"/>
          </a:xfrm>
          <a:prstGeom prst="rect">
            <a:avLst/>
          </a:prstGeom>
        </p:spPr>
      </p:pic>
    </p:spTree>
    <p:extLst>
      <p:ext uri="{BB962C8B-B14F-4D97-AF65-F5344CB8AC3E}">
        <p14:creationId xmlns:p14="http://schemas.microsoft.com/office/powerpoint/2010/main" val="167508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587C63-DF8E-4D4F-9E2E-36F6838A8017}"/>
              </a:ext>
            </a:extLst>
          </p:cNvPr>
          <p:cNvSpPr>
            <a:spLocks noGrp="1"/>
          </p:cNvSpPr>
          <p:nvPr>
            <p:ph type="sldNum" sz="quarter" idx="12"/>
          </p:nvPr>
        </p:nvSpPr>
        <p:spPr/>
        <p:txBody>
          <a:bodyPr/>
          <a:lstStyle/>
          <a:p>
            <a:fld id="{E732A81D-54FA-4687-840E-1A20A2036ECC}" type="slidenum">
              <a:rPr lang="en-IN" smtClean="0"/>
              <a:t>25</a:t>
            </a:fld>
            <a:endParaRPr lang="en-IN"/>
          </a:p>
        </p:txBody>
      </p:sp>
      <p:sp>
        <p:nvSpPr>
          <p:cNvPr id="3" name="Rectangle 2">
            <a:extLst>
              <a:ext uri="{FF2B5EF4-FFF2-40B4-BE49-F238E27FC236}">
                <a16:creationId xmlns:a16="http://schemas.microsoft.com/office/drawing/2014/main" id="{3A33AFFF-919B-402E-9A44-46F33F89CA5E}"/>
              </a:ext>
            </a:extLst>
          </p:cNvPr>
          <p:cNvSpPr/>
          <p:nvPr/>
        </p:nvSpPr>
        <p:spPr>
          <a:xfrm>
            <a:off x="-8709" y="-17418"/>
            <a:ext cx="10772503" cy="140208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mj-lt"/>
              </a:rPr>
              <a:t>   Machine Learning Algorithm and Their Results</a:t>
            </a:r>
            <a:endParaRPr lang="en-IN" sz="4000" dirty="0">
              <a:latin typeface="+mj-lt"/>
            </a:endParaRPr>
          </a:p>
        </p:txBody>
      </p:sp>
      <p:pic>
        <p:nvPicPr>
          <p:cNvPr id="4" name="Picture 3">
            <a:extLst>
              <a:ext uri="{FF2B5EF4-FFF2-40B4-BE49-F238E27FC236}">
                <a16:creationId xmlns:a16="http://schemas.microsoft.com/office/drawing/2014/main" id="{BA6C37A0-2476-466D-AD77-74A9361E0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5" name="Flowchart: Process 4">
            <a:extLst>
              <a:ext uri="{FF2B5EF4-FFF2-40B4-BE49-F238E27FC236}">
                <a16:creationId xmlns:a16="http://schemas.microsoft.com/office/drawing/2014/main" id="{C2EA13C7-AD77-48E3-AE5F-919B8E9B314E}"/>
              </a:ext>
            </a:extLst>
          </p:cNvPr>
          <p:cNvSpPr/>
          <p:nvPr/>
        </p:nvSpPr>
        <p:spPr>
          <a:xfrm>
            <a:off x="357051" y="2316480"/>
            <a:ext cx="3561805" cy="4039870"/>
          </a:xfrm>
          <a:prstGeom prst="flowChartProcess">
            <a:avLst/>
          </a:prstGeom>
          <a:ln w="28575">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After apply Logistic regression with maximum iteration 3000, we are getting accuracy of model is </a:t>
            </a:r>
            <a:r>
              <a:rPr lang="en-IN" dirty="0"/>
              <a:t>0.630548</a:t>
            </a:r>
          </a:p>
        </p:txBody>
      </p:sp>
      <p:sp>
        <p:nvSpPr>
          <p:cNvPr id="7" name="Flowchart: Process 6">
            <a:extLst>
              <a:ext uri="{FF2B5EF4-FFF2-40B4-BE49-F238E27FC236}">
                <a16:creationId xmlns:a16="http://schemas.microsoft.com/office/drawing/2014/main" id="{C188E2BA-1A5A-44C5-80A3-F6767126B764}"/>
              </a:ext>
            </a:extLst>
          </p:cNvPr>
          <p:cNvSpPr/>
          <p:nvPr/>
        </p:nvSpPr>
        <p:spPr>
          <a:xfrm>
            <a:off x="4367361" y="2312124"/>
            <a:ext cx="3561805" cy="4039870"/>
          </a:xfrm>
          <a:prstGeom prst="flowChartProcess">
            <a:avLst/>
          </a:prstGeom>
          <a:ln w="28575">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After apply Decision Tree classifier with maximum depth 14, we are getting accuracy of model is </a:t>
            </a:r>
            <a:r>
              <a:rPr lang="en-IN" dirty="0"/>
              <a:t>0.537176</a:t>
            </a:r>
          </a:p>
        </p:txBody>
      </p:sp>
      <p:sp>
        <p:nvSpPr>
          <p:cNvPr id="8" name="Flowchart: Process 7">
            <a:extLst>
              <a:ext uri="{FF2B5EF4-FFF2-40B4-BE49-F238E27FC236}">
                <a16:creationId xmlns:a16="http://schemas.microsoft.com/office/drawing/2014/main" id="{BBC3F6D6-8791-42D5-9C5E-7A3B4B4BD2B6}"/>
              </a:ext>
            </a:extLst>
          </p:cNvPr>
          <p:cNvSpPr/>
          <p:nvPr/>
        </p:nvSpPr>
        <p:spPr>
          <a:xfrm>
            <a:off x="8373291" y="2312124"/>
            <a:ext cx="3561805" cy="4039870"/>
          </a:xfrm>
          <a:prstGeom prst="flowChartProcess">
            <a:avLst/>
          </a:prstGeom>
          <a:ln w="28575">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211A2537-61BD-4BFB-A9D0-A3906A02C01E}"/>
              </a:ext>
            </a:extLst>
          </p:cNvPr>
          <p:cNvSpPr txBox="1"/>
          <p:nvPr/>
        </p:nvSpPr>
        <p:spPr>
          <a:xfrm>
            <a:off x="1123406" y="1915886"/>
            <a:ext cx="1994263" cy="369332"/>
          </a:xfrm>
          <a:prstGeom prst="rect">
            <a:avLst/>
          </a:prstGeom>
          <a:noFill/>
        </p:spPr>
        <p:txBody>
          <a:bodyPr wrap="square" rtlCol="0">
            <a:spAutoFit/>
          </a:bodyPr>
          <a:lstStyle/>
          <a:p>
            <a:r>
              <a:rPr lang="en-US" dirty="0"/>
              <a:t>Logistic Regression</a:t>
            </a:r>
            <a:endParaRPr lang="en-IN" dirty="0"/>
          </a:p>
        </p:txBody>
      </p:sp>
      <p:sp>
        <p:nvSpPr>
          <p:cNvPr id="10" name="TextBox 9">
            <a:extLst>
              <a:ext uri="{FF2B5EF4-FFF2-40B4-BE49-F238E27FC236}">
                <a16:creationId xmlns:a16="http://schemas.microsoft.com/office/drawing/2014/main" id="{532DC229-07E5-40DB-95BF-4292B998C0B1}"/>
              </a:ext>
            </a:extLst>
          </p:cNvPr>
          <p:cNvSpPr txBox="1"/>
          <p:nvPr/>
        </p:nvSpPr>
        <p:spPr>
          <a:xfrm>
            <a:off x="5460281" y="1907174"/>
            <a:ext cx="1994263" cy="369332"/>
          </a:xfrm>
          <a:prstGeom prst="rect">
            <a:avLst/>
          </a:prstGeom>
          <a:noFill/>
        </p:spPr>
        <p:txBody>
          <a:bodyPr wrap="square" rtlCol="0">
            <a:spAutoFit/>
          </a:bodyPr>
          <a:lstStyle/>
          <a:p>
            <a:r>
              <a:rPr lang="en-US" dirty="0"/>
              <a:t>Decision Tree</a:t>
            </a:r>
            <a:endParaRPr lang="en-IN" dirty="0"/>
          </a:p>
        </p:txBody>
      </p:sp>
      <p:sp>
        <p:nvSpPr>
          <p:cNvPr id="11" name="TextBox 10">
            <a:extLst>
              <a:ext uri="{FF2B5EF4-FFF2-40B4-BE49-F238E27FC236}">
                <a16:creationId xmlns:a16="http://schemas.microsoft.com/office/drawing/2014/main" id="{DCC5784F-5716-48AE-9CF8-94BA6A7F19BD}"/>
              </a:ext>
            </a:extLst>
          </p:cNvPr>
          <p:cNvSpPr txBox="1"/>
          <p:nvPr/>
        </p:nvSpPr>
        <p:spPr>
          <a:xfrm>
            <a:off x="9161419" y="1915882"/>
            <a:ext cx="1994263" cy="369332"/>
          </a:xfrm>
          <a:prstGeom prst="rect">
            <a:avLst/>
          </a:prstGeom>
          <a:noFill/>
        </p:spPr>
        <p:txBody>
          <a:bodyPr wrap="square" rtlCol="0">
            <a:spAutoFit/>
          </a:bodyPr>
          <a:lstStyle/>
          <a:p>
            <a:r>
              <a:rPr lang="en-US" dirty="0" err="1"/>
              <a:t>XGBoost</a:t>
            </a:r>
            <a:r>
              <a:rPr lang="en-US" dirty="0"/>
              <a:t> Classifier</a:t>
            </a:r>
            <a:endParaRPr lang="en-IN" dirty="0"/>
          </a:p>
        </p:txBody>
      </p:sp>
      <p:pic>
        <p:nvPicPr>
          <p:cNvPr id="6" name="Picture 5">
            <a:extLst>
              <a:ext uri="{FF2B5EF4-FFF2-40B4-BE49-F238E27FC236}">
                <a16:creationId xmlns:a16="http://schemas.microsoft.com/office/drawing/2014/main" id="{DCD23199-D397-4EC5-9F77-7BE98D04B370}"/>
              </a:ext>
            </a:extLst>
          </p:cNvPr>
          <p:cNvPicPr>
            <a:picLocks noChangeAspect="1"/>
          </p:cNvPicPr>
          <p:nvPr/>
        </p:nvPicPr>
        <p:blipFill>
          <a:blip r:embed="rId3"/>
          <a:stretch>
            <a:fillRect/>
          </a:stretch>
        </p:blipFill>
        <p:spPr>
          <a:xfrm>
            <a:off x="437542" y="2500790"/>
            <a:ext cx="3411648" cy="3458844"/>
          </a:xfrm>
          <a:prstGeom prst="rect">
            <a:avLst/>
          </a:prstGeom>
        </p:spPr>
      </p:pic>
      <p:pic>
        <p:nvPicPr>
          <p:cNvPr id="12" name="Picture 11">
            <a:extLst>
              <a:ext uri="{FF2B5EF4-FFF2-40B4-BE49-F238E27FC236}">
                <a16:creationId xmlns:a16="http://schemas.microsoft.com/office/drawing/2014/main" id="{9A875D4E-697A-4821-B55A-FB38212F5110}"/>
              </a:ext>
            </a:extLst>
          </p:cNvPr>
          <p:cNvPicPr>
            <a:picLocks noChangeAspect="1"/>
          </p:cNvPicPr>
          <p:nvPr/>
        </p:nvPicPr>
        <p:blipFill>
          <a:blip r:embed="rId4"/>
          <a:stretch>
            <a:fillRect/>
          </a:stretch>
        </p:blipFill>
        <p:spPr>
          <a:xfrm>
            <a:off x="4458395" y="2447110"/>
            <a:ext cx="3396738" cy="3512924"/>
          </a:xfrm>
          <a:prstGeom prst="rect">
            <a:avLst/>
          </a:prstGeom>
        </p:spPr>
      </p:pic>
      <p:pic>
        <p:nvPicPr>
          <p:cNvPr id="13" name="Picture 12">
            <a:extLst>
              <a:ext uri="{FF2B5EF4-FFF2-40B4-BE49-F238E27FC236}">
                <a16:creationId xmlns:a16="http://schemas.microsoft.com/office/drawing/2014/main" id="{9D4E458F-4800-47E5-8801-F4505FC6A27F}"/>
              </a:ext>
            </a:extLst>
          </p:cNvPr>
          <p:cNvPicPr>
            <a:picLocks noChangeAspect="1"/>
          </p:cNvPicPr>
          <p:nvPr/>
        </p:nvPicPr>
        <p:blipFill>
          <a:blip r:embed="rId5"/>
          <a:stretch>
            <a:fillRect/>
          </a:stretch>
        </p:blipFill>
        <p:spPr>
          <a:xfrm>
            <a:off x="8458439" y="3875315"/>
            <a:ext cx="3374398" cy="894830"/>
          </a:xfrm>
          <a:prstGeom prst="rect">
            <a:avLst/>
          </a:prstGeom>
        </p:spPr>
      </p:pic>
    </p:spTree>
    <p:extLst>
      <p:ext uri="{BB962C8B-B14F-4D97-AF65-F5344CB8AC3E}">
        <p14:creationId xmlns:p14="http://schemas.microsoft.com/office/powerpoint/2010/main" val="316834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26F22E-0363-4EEC-9593-CB9B15A79261}"/>
              </a:ext>
            </a:extLst>
          </p:cNvPr>
          <p:cNvSpPr>
            <a:spLocks noGrp="1"/>
          </p:cNvSpPr>
          <p:nvPr>
            <p:ph type="sldNum" sz="quarter" idx="12"/>
          </p:nvPr>
        </p:nvSpPr>
        <p:spPr/>
        <p:txBody>
          <a:bodyPr/>
          <a:lstStyle/>
          <a:p>
            <a:fld id="{E732A81D-54FA-4687-840E-1A20A2036ECC}" type="slidenum">
              <a:rPr lang="en-IN" smtClean="0"/>
              <a:t>26</a:t>
            </a:fld>
            <a:endParaRPr lang="en-IN"/>
          </a:p>
        </p:txBody>
      </p:sp>
      <p:pic>
        <p:nvPicPr>
          <p:cNvPr id="3" name="Picture 2">
            <a:extLst>
              <a:ext uri="{FF2B5EF4-FFF2-40B4-BE49-F238E27FC236}">
                <a16:creationId xmlns:a16="http://schemas.microsoft.com/office/drawing/2014/main" id="{D64420AF-30B2-4B46-BE23-BCF250B2D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4" name="TextBox 3">
            <a:extLst>
              <a:ext uri="{FF2B5EF4-FFF2-40B4-BE49-F238E27FC236}">
                <a16:creationId xmlns:a16="http://schemas.microsoft.com/office/drawing/2014/main" id="{1D016EAD-58E3-4311-920E-5092F1691065}"/>
              </a:ext>
            </a:extLst>
          </p:cNvPr>
          <p:cNvSpPr txBox="1"/>
          <p:nvPr/>
        </p:nvSpPr>
        <p:spPr>
          <a:xfrm>
            <a:off x="252554" y="209006"/>
            <a:ext cx="5416732" cy="707886"/>
          </a:xfrm>
          <a:prstGeom prst="rect">
            <a:avLst/>
          </a:prstGeom>
          <a:noFill/>
        </p:spPr>
        <p:txBody>
          <a:bodyPr wrap="square" rtlCol="0">
            <a:spAutoFit/>
          </a:bodyPr>
          <a:lstStyle/>
          <a:p>
            <a:r>
              <a:rPr lang="en-US" sz="4000" dirty="0">
                <a:latin typeface="+mj-lt"/>
              </a:rPr>
              <a:t>References</a:t>
            </a:r>
            <a:endParaRPr lang="en-IN" sz="4000" dirty="0">
              <a:latin typeface="+mj-lt"/>
            </a:endParaRPr>
          </a:p>
        </p:txBody>
      </p:sp>
      <p:sp>
        <p:nvSpPr>
          <p:cNvPr id="5" name="TextBox 4">
            <a:extLst>
              <a:ext uri="{FF2B5EF4-FFF2-40B4-BE49-F238E27FC236}">
                <a16:creationId xmlns:a16="http://schemas.microsoft.com/office/drawing/2014/main" id="{C6F5DC93-CB3F-433A-9479-210395CCBE8E}"/>
              </a:ext>
            </a:extLst>
          </p:cNvPr>
          <p:cNvSpPr txBox="1"/>
          <p:nvPr/>
        </p:nvSpPr>
        <p:spPr>
          <a:xfrm>
            <a:off x="391886" y="1384663"/>
            <a:ext cx="10502543"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Kaggel</a:t>
            </a:r>
            <a:r>
              <a:rPr lang="en-US" sz="2000" dirty="0"/>
              <a:t> - </a:t>
            </a:r>
            <a:r>
              <a:rPr lang="en-US" sz="2000" b="1" dirty="0"/>
              <a:t>Kaggle</a:t>
            </a:r>
            <a:r>
              <a:rPr lang="en-US" sz="2000" dirty="0"/>
              <a:t> is a </a:t>
            </a:r>
            <a:r>
              <a:rPr lang="en-US" sz="2000" dirty="0">
                <a:hlinkClick r:id="rId3" tooltip="Data science competition platform"/>
              </a:rPr>
              <a:t>data science competition platform</a:t>
            </a:r>
            <a:r>
              <a:rPr lang="en-US" sz="2000" dirty="0"/>
              <a:t> and online community of </a:t>
            </a:r>
            <a:r>
              <a:rPr lang="en-US" sz="2000" dirty="0">
                <a:hlinkClick r:id="rId4" tooltip="Data science"/>
              </a:rPr>
              <a:t>data scientists</a:t>
            </a:r>
            <a:r>
              <a:rPr lang="en-US" sz="2000" dirty="0"/>
              <a:t> and </a:t>
            </a:r>
            <a:r>
              <a:rPr lang="en-US" sz="2000" dirty="0">
                <a:hlinkClick r:id="rId5" tooltip="Machine learning"/>
              </a:rPr>
              <a:t>machine learning</a:t>
            </a:r>
            <a:r>
              <a:rPr lang="en-US" sz="2000" dirty="0"/>
              <a:t> practitioners under </a:t>
            </a:r>
            <a:r>
              <a:rPr lang="en-US" sz="2000" dirty="0">
                <a:hlinkClick r:id="rId6" tooltip="Google LLC"/>
              </a:rPr>
              <a:t>Google LLC</a:t>
            </a:r>
            <a:r>
              <a:rPr lang="en-US" sz="2000" dirty="0"/>
              <a:t>. </a:t>
            </a:r>
          </a:p>
          <a:p>
            <a:endParaRPr lang="en-US" sz="2000" dirty="0"/>
          </a:p>
          <a:p>
            <a:pPr marL="285750" indent="-285750">
              <a:buFont typeface="Arial" panose="020B0604020202020204" pitchFamily="34" charset="0"/>
              <a:buChar char="•"/>
            </a:pPr>
            <a:r>
              <a:rPr lang="en-US" sz="2000" dirty="0" err="1"/>
              <a:t>CampusX</a:t>
            </a:r>
            <a:r>
              <a:rPr lang="en-US" sz="2000" dirty="0"/>
              <a:t> – YouTube channel by Nitish Singh.</a:t>
            </a:r>
          </a:p>
          <a:p>
            <a:endParaRPr lang="en-US" sz="2000" dirty="0"/>
          </a:p>
          <a:p>
            <a:pPr marL="285750" indent="-285750">
              <a:buFont typeface="Arial" panose="020B0604020202020204" pitchFamily="34" charset="0"/>
              <a:buChar char="•"/>
            </a:pPr>
            <a:r>
              <a:rPr lang="en-US" sz="2000" dirty="0"/>
              <a:t>16Personalities - </a:t>
            </a:r>
            <a:r>
              <a:rPr lang="en-US" sz="2000" dirty="0">
                <a:hlinkClick r:id="rId7"/>
              </a:rPr>
              <a:t>https://www.16personalities.com/free-personality-test</a:t>
            </a:r>
            <a:endParaRPr lang="en-US" sz="2000" dirty="0"/>
          </a:p>
          <a:p>
            <a:endParaRPr lang="en-US" sz="2000" dirty="0"/>
          </a:p>
          <a:p>
            <a:pPr marL="285750" indent="-285750">
              <a:buFont typeface="Arial" panose="020B0604020202020204" pitchFamily="34" charset="0"/>
              <a:buChar char="•"/>
            </a:pPr>
            <a:r>
              <a:rPr lang="en-IN" sz="2000" dirty="0"/>
              <a:t>Wikipedia - https://en.wikipedia.org/wiki/Myers%E2%80%93Briggs_Type_Indicator</a:t>
            </a:r>
          </a:p>
        </p:txBody>
      </p:sp>
    </p:spTree>
    <p:extLst>
      <p:ext uri="{BB962C8B-B14F-4D97-AF65-F5344CB8AC3E}">
        <p14:creationId xmlns:p14="http://schemas.microsoft.com/office/powerpoint/2010/main" val="1928986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26F22E-0363-4EEC-9593-CB9B15A79261}"/>
              </a:ext>
            </a:extLst>
          </p:cNvPr>
          <p:cNvSpPr>
            <a:spLocks noGrp="1"/>
          </p:cNvSpPr>
          <p:nvPr>
            <p:ph type="sldNum" sz="quarter" idx="12"/>
          </p:nvPr>
        </p:nvSpPr>
        <p:spPr/>
        <p:txBody>
          <a:bodyPr/>
          <a:lstStyle/>
          <a:p>
            <a:fld id="{E732A81D-54FA-4687-840E-1A20A2036ECC}" type="slidenum">
              <a:rPr lang="en-IN" smtClean="0"/>
              <a:t>27</a:t>
            </a:fld>
            <a:endParaRPr lang="en-IN"/>
          </a:p>
        </p:txBody>
      </p:sp>
      <p:pic>
        <p:nvPicPr>
          <p:cNvPr id="3" name="Picture 2">
            <a:extLst>
              <a:ext uri="{FF2B5EF4-FFF2-40B4-BE49-F238E27FC236}">
                <a16:creationId xmlns:a16="http://schemas.microsoft.com/office/drawing/2014/main" id="{D64420AF-30B2-4B46-BE23-BCF250B2D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172" y="2023687"/>
            <a:ext cx="2768320" cy="2801539"/>
          </a:xfrm>
          <a:prstGeom prst="rect">
            <a:avLst/>
          </a:prstGeom>
        </p:spPr>
      </p:pic>
      <p:sp>
        <p:nvSpPr>
          <p:cNvPr id="4" name="TextBox 3">
            <a:extLst>
              <a:ext uri="{FF2B5EF4-FFF2-40B4-BE49-F238E27FC236}">
                <a16:creationId xmlns:a16="http://schemas.microsoft.com/office/drawing/2014/main" id="{1D016EAD-58E3-4311-920E-5092F1691065}"/>
              </a:ext>
            </a:extLst>
          </p:cNvPr>
          <p:cNvSpPr txBox="1"/>
          <p:nvPr/>
        </p:nvSpPr>
        <p:spPr>
          <a:xfrm>
            <a:off x="-8412077" y="209006"/>
            <a:ext cx="5416732" cy="707886"/>
          </a:xfrm>
          <a:prstGeom prst="rect">
            <a:avLst/>
          </a:prstGeom>
          <a:noFill/>
        </p:spPr>
        <p:txBody>
          <a:bodyPr wrap="square" rtlCol="0">
            <a:spAutoFit/>
          </a:bodyPr>
          <a:lstStyle/>
          <a:p>
            <a:r>
              <a:rPr lang="en-US" sz="4000" dirty="0">
                <a:latin typeface="+mj-lt"/>
              </a:rPr>
              <a:t>References</a:t>
            </a:r>
            <a:endParaRPr lang="en-IN" sz="4000" dirty="0">
              <a:latin typeface="+mj-lt"/>
            </a:endParaRPr>
          </a:p>
        </p:txBody>
      </p:sp>
      <p:sp>
        <p:nvSpPr>
          <p:cNvPr id="5" name="TextBox 4">
            <a:extLst>
              <a:ext uri="{FF2B5EF4-FFF2-40B4-BE49-F238E27FC236}">
                <a16:creationId xmlns:a16="http://schemas.microsoft.com/office/drawing/2014/main" id="{C6F5DC93-CB3F-433A-9479-210395CCBE8E}"/>
              </a:ext>
            </a:extLst>
          </p:cNvPr>
          <p:cNvSpPr txBox="1"/>
          <p:nvPr/>
        </p:nvSpPr>
        <p:spPr>
          <a:xfrm>
            <a:off x="-10532165" y="1384663"/>
            <a:ext cx="10502543"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Kaggel</a:t>
            </a:r>
            <a:r>
              <a:rPr lang="en-US" sz="2000" dirty="0"/>
              <a:t> - </a:t>
            </a:r>
            <a:r>
              <a:rPr lang="en-US" sz="2000" b="1" dirty="0"/>
              <a:t>Kaggle</a:t>
            </a:r>
            <a:r>
              <a:rPr lang="en-US" sz="2000" dirty="0"/>
              <a:t> is a </a:t>
            </a:r>
            <a:r>
              <a:rPr lang="en-US" sz="2000" dirty="0">
                <a:hlinkClick r:id="rId3" tooltip="Data science competition platform"/>
              </a:rPr>
              <a:t>data science competition platform</a:t>
            </a:r>
            <a:r>
              <a:rPr lang="en-US" sz="2000" dirty="0"/>
              <a:t> and online community of </a:t>
            </a:r>
            <a:r>
              <a:rPr lang="en-US" sz="2000" dirty="0">
                <a:hlinkClick r:id="rId4" tooltip="Data science"/>
              </a:rPr>
              <a:t>data scientists</a:t>
            </a:r>
            <a:r>
              <a:rPr lang="en-US" sz="2000" dirty="0"/>
              <a:t> and </a:t>
            </a:r>
            <a:r>
              <a:rPr lang="en-US" sz="2000" dirty="0">
                <a:hlinkClick r:id="rId5" tooltip="Machine learning"/>
              </a:rPr>
              <a:t>machine learning</a:t>
            </a:r>
            <a:r>
              <a:rPr lang="en-US" sz="2000" dirty="0"/>
              <a:t> practitioners under </a:t>
            </a:r>
            <a:r>
              <a:rPr lang="en-US" sz="2000" dirty="0">
                <a:hlinkClick r:id="rId6" tooltip="Google LLC"/>
              </a:rPr>
              <a:t>Google LLC</a:t>
            </a:r>
            <a:r>
              <a:rPr lang="en-US" sz="2000" dirty="0"/>
              <a:t>. </a:t>
            </a:r>
          </a:p>
          <a:p>
            <a:endParaRPr lang="en-US" sz="2000" dirty="0"/>
          </a:p>
          <a:p>
            <a:pPr marL="285750" indent="-285750">
              <a:buFont typeface="Arial" panose="020B0604020202020204" pitchFamily="34" charset="0"/>
              <a:buChar char="•"/>
            </a:pPr>
            <a:r>
              <a:rPr lang="en-US" sz="2000" dirty="0" err="1"/>
              <a:t>CampusX</a:t>
            </a:r>
            <a:r>
              <a:rPr lang="en-US" sz="2000" dirty="0"/>
              <a:t> – YouTube channel by Nitish Singh.</a:t>
            </a:r>
          </a:p>
          <a:p>
            <a:endParaRPr lang="en-US" sz="2000" dirty="0"/>
          </a:p>
          <a:p>
            <a:pPr marL="285750" indent="-285750">
              <a:buFont typeface="Arial" panose="020B0604020202020204" pitchFamily="34" charset="0"/>
              <a:buChar char="•"/>
            </a:pPr>
            <a:r>
              <a:rPr lang="en-US" sz="2000" dirty="0"/>
              <a:t>16Personalities - </a:t>
            </a:r>
            <a:r>
              <a:rPr lang="en-US" sz="2000" dirty="0">
                <a:hlinkClick r:id="rId7"/>
              </a:rPr>
              <a:t>https://www.16personalities.com/free-personality-test</a:t>
            </a:r>
            <a:endParaRPr lang="en-US" sz="2000" dirty="0"/>
          </a:p>
          <a:p>
            <a:endParaRPr lang="en-US" sz="2000" dirty="0"/>
          </a:p>
          <a:p>
            <a:pPr marL="285750" indent="-285750">
              <a:buFont typeface="Arial" panose="020B0604020202020204" pitchFamily="34" charset="0"/>
              <a:buChar char="•"/>
            </a:pPr>
            <a:r>
              <a:rPr lang="en-IN" sz="2000" dirty="0"/>
              <a:t>Wikipedia - https://en.wikipedia.org/wiki/Myers%E2%80%93Briggs_Type_Indicator</a:t>
            </a:r>
          </a:p>
        </p:txBody>
      </p:sp>
      <p:sp>
        <p:nvSpPr>
          <p:cNvPr id="6" name="TextBox 5">
            <a:extLst>
              <a:ext uri="{FF2B5EF4-FFF2-40B4-BE49-F238E27FC236}">
                <a16:creationId xmlns:a16="http://schemas.microsoft.com/office/drawing/2014/main" id="{FE0B717D-72E1-4DA5-9FF6-2B280C0F9964}"/>
              </a:ext>
            </a:extLst>
          </p:cNvPr>
          <p:cNvSpPr txBox="1"/>
          <p:nvPr/>
        </p:nvSpPr>
        <p:spPr>
          <a:xfrm>
            <a:off x="0" y="5086910"/>
            <a:ext cx="12192000" cy="461665"/>
          </a:xfrm>
          <a:prstGeom prst="rect">
            <a:avLst/>
          </a:prstGeom>
          <a:noFill/>
        </p:spPr>
        <p:txBody>
          <a:bodyPr wrap="square" rtlCol="0">
            <a:spAutoFit/>
          </a:bodyPr>
          <a:lstStyle/>
          <a:p>
            <a:pPr algn="ctr"/>
            <a:r>
              <a:rPr lang="en-US" sz="2400" dirty="0">
                <a:latin typeface="Bookman Old Style" panose="02050604050505020204" pitchFamily="18" charset="0"/>
              </a:rPr>
              <a:t>Thank You for your patience and if you have any doubt you can ask to me.</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1103251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2419558"/>
            <a:ext cx="9144000" cy="2387600"/>
          </a:xfrm>
        </p:spPr>
        <p:txBody>
          <a:bodyPr>
            <a:normAutofit fontScale="90000"/>
          </a:bodyPr>
          <a:lstStyle/>
          <a:p>
            <a:pPr algn="l"/>
            <a:br>
              <a:rPr lang="en-US" sz="4400" dirty="0">
                <a:solidFill>
                  <a:schemeClr val="tx1">
                    <a:lumMod val="95000"/>
                    <a:lumOff val="5000"/>
                  </a:schemeClr>
                </a:solidFill>
              </a:rPr>
            </a:br>
            <a:r>
              <a:rPr lang="en-US" sz="4400" dirty="0">
                <a:solidFill>
                  <a:schemeClr val="tx1">
                    <a:lumMod val="95000"/>
                    <a:lumOff val="5000"/>
                  </a:schemeClr>
                </a:solidFill>
              </a:rPr>
              <a:t>Natural Language Processing(NLP)</a:t>
            </a:r>
            <a:br>
              <a:rPr lang="en-US" sz="4400" dirty="0">
                <a:solidFill>
                  <a:schemeClr val="tx1">
                    <a:lumMod val="95000"/>
                    <a:lumOff val="5000"/>
                  </a:schemeClr>
                </a:solidFill>
              </a:rPr>
            </a:br>
            <a:r>
              <a:rPr lang="en-US" sz="2400" dirty="0">
                <a:solidFill>
                  <a:schemeClr val="tx1">
                    <a:lumMod val="95000"/>
                    <a:lumOff val="5000"/>
                  </a:schemeClr>
                </a:solidFill>
              </a:rPr>
              <a:t>Classification of personality of Human by their Social Media Post</a:t>
            </a:r>
            <a:br>
              <a:rPr lang="en-US" sz="2400" dirty="0">
                <a:solidFill>
                  <a:schemeClr val="tx1">
                    <a:lumMod val="95000"/>
                    <a:lumOff val="5000"/>
                  </a:schemeClr>
                </a:solidFill>
              </a:rPr>
            </a:br>
            <a:br>
              <a:rPr lang="en-US" sz="2400" dirty="0">
                <a:solidFill>
                  <a:schemeClr val="tx1">
                    <a:lumMod val="95000"/>
                    <a:lumOff val="5000"/>
                  </a:schemeClr>
                </a:solidFill>
              </a:rPr>
            </a:br>
            <a:br>
              <a:rPr lang="en-US" sz="2400" dirty="0">
                <a:solidFill>
                  <a:schemeClr val="tx1">
                    <a:lumMod val="95000"/>
                    <a:lumOff val="5000"/>
                  </a:schemeClr>
                </a:solidFill>
              </a:rPr>
            </a:br>
            <a:br>
              <a:rPr lang="en-US" sz="2400" dirty="0">
                <a:solidFill>
                  <a:schemeClr val="tx1">
                    <a:lumMod val="95000"/>
                    <a:lumOff val="5000"/>
                  </a:schemeClr>
                </a:solidFill>
              </a:rPr>
            </a:br>
            <a:endParaRPr lang="en-IN" sz="24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11408483" y="1914146"/>
            <a:ext cx="11380575" cy="1655762"/>
          </a:xfrm>
        </p:spPr>
        <p:txBody>
          <a:bodyPr>
            <a:normAutofit/>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3</a:t>
            </a:fld>
            <a:endParaRPr lang="en-IN"/>
          </a:p>
        </p:txBody>
      </p:sp>
      <p:sp>
        <p:nvSpPr>
          <p:cNvPr id="6" name="TextBox 5">
            <a:extLst>
              <a:ext uri="{FF2B5EF4-FFF2-40B4-BE49-F238E27FC236}">
                <a16:creationId xmlns:a16="http://schemas.microsoft.com/office/drawing/2014/main" id="{CAAE5DC9-56C6-427F-9614-D89FD627725C}"/>
              </a:ext>
            </a:extLst>
          </p:cNvPr>
          <p:cNvSpPr txBox="1"/>
          <p:nvPr/>
        </p:nvSpPr>
        <p:spPr>
          <a:xfrm>
            <a:off x="321270" y="214016"/>
            <a:ext cx="7165680" cy="707886"/>
          </a:xfrm>
          <a:prstGeom prst="rect">
            <a:avLst/>
          </a:prstGeom>
          <a:noFill/>
        </p:spPr>
        <p:txBody>
          <a:bodyPr wrap="none" rtlCol="0">
            <a:spAutoFit/>
          </a:bodyPr>
          <a:lstStyle/>
          <a:p>
            <a:r>
              <a:rPr lang="en-US" sz="4000" dirty="0">
                <a:latin typeface="+mj-lt"/>
              </a:rPr>
              <a:t>What are the applications of NLP?</a:t>
            </a:r>
            <a:endParaRPr lang="en-IN" sz="4000" dirty="0">
              <a:latin typeface="+mj-lt"/>
            </a:endParaRPr>
          </a:p>
        </p:txBody>
      </p:sp>
      <p:pic>
        <p:nvPicPr>
          <p:cNvPr id="9" name="Picture 8">
            <a:extLst>
              <a:ext uri="{FF2B5EF4-FFF2-40B4-BE49-F238E27FC236}">
                <a16:creationId xmlns:a16="http://schemas.microsoft.com/office/drawing/2014/main" id="{F6679C79-22A1-4671-BB24-AC6D72613B81}"/>
              </a:ext>
            </a:extLst>
          </p:cNvPr>
          <p:cNvPicPr>
            <a:picLocks noChangeAspect="1"/>
          </p:cNvPicPr>
          <p:nvPr/>
        </p:nvPicPr>
        <p:blipFill>
          <a:blip r:embed="rId3"/>
          <a:stretch>
            <a:fillRect/>
          </a:stretch>
        </p:blipFill>
        <p:spPr>
          <a:xfrm>
            <a:off x="256413" y="1899642"/>
            <a:ext cx="4560041" cy="4227104"/>
          </a:xfrm>
          <a:prstGeom prst="rect">
            <a:avLst/>
          </a:prstGeom>
        </p:spPr>
      </p:pic>
      <p:pic>
        <p:nvPicPr>
          <p:cNvPr id="11" name="Picture 10">
            <a:extLst>
              <a:ext uri="{FF2B5EF4-FFF2-40B4-BE49-F238E27FC236}">
                <a16:creationId xmlns:a16="http://schemas.microsoft.com/office/drawing/2014/main" id="{9EC58857-21AA-42D4-A9A9-36BCC7A198B7}"/>
              </a:ext>
            </a:extLst>
          </p:cNvPr>
          <p:cNvPicPr>
            <a:picLocks noChangeAspect="1"/>
          </p:cNvPicPr>
          <p:nvPr/>
        </p:nvPicPr>
        <p:blipFill>
          <a:blip r:embed="rId4"/>
          <a:stretch>
            <a:fillRect/>
          </a:stretch>
        </p:blipFill>
        <p:spPr>
          <a:xfrm>
            <a:off x="5009004" y="2926080"/>
            <a:ext cx="6742687" cy="3200666"/>
          </a:xfrm>
          <a:prstGeom prst="rect">
            <a:avLst/>
          </a:prstGeom>
        </p:spPr>
      </p:pic>
      <p:pic>
        <p:nvPicPr>
          <p:cNvPr id="13" name="Picture 12">
            <a:extLst>
              <a:ext uri="{FF2B5EF4-FFF2-40B4-BE49-F238E27FC236}">
                <a16:creationId xmlns:a16="http://schemas.microsoft.com/office/drawing/2014/main" id="{9C3C91BA-31B4-49DA-AC02-C45E292EAA3C}"/>
              </a:ext>
            </a:extLst>
          </p:cNvPr>
          <p:cNvPicPr>
            <a:picLocks noChangeAspect="1"/>
          </p:cNvPicPr>
          <p:nvPr/>
        </p:nvPicPr>
        <p:blipFill rotWithShape="1">
          <a:blip r:embed="rId5">
            <a:extLst>
              <a:ext uri="{28A0092B-C50C-407E-A947-70E740481C1C}">
                <a14:useLocalDpi xmlns:a14="http://schemas.microsoft.com/office/drawing/2010/main" val="0"/>
              </a:ext>
            </a:extLst>
          </a:blip>
          <a:srcRect l="9096" t="15178" r="4561" b="13496"/>
          <a:stretch/>
        </p:blipFill>
        <p:spPr>
          <a:xfrm>
            <a:off x="5245118" y="1027476"/>
            <a:ext cx="1850417" cy="1528600"/>
          </a:xfrm>
          <a:prstGeom prst="rect">
            <a:avLst/>
          </a:prstGeom>
        </p:spPr>
      </p:pic>
      <p:pic>
        <p:nvPicPr>
          <p:cNvPr id="15" name="Picture 14">
            <a:extLst>
              <a:ext uri="{FF2B5EF4-FFF2-40B4-BE49-F238E27FC236}">
                <a16:creationId xmlns:a16="http://schemas.microsoft.com/office/drawing/2014/main" id="{D2D9AD5C-8767-4968-A6AF-7EC2FF6B1CC7}"/>
              </a:ext>
            </a:extLst>
          </p:cNvPr>
          <p:cNvPicPr>
            <a:picLocks noChangeAspect="1"/>
          </p:cNvPicPr>
          <p:nvPr/>
        </p:nvPicPr>
        <p:blipFill rotWithShape="1">
          <a:blip r:embed="rId6">
            <a:extLst>
              <a:ext uri="{28A0092B-C50C-407E-A947-70E740481C1C}">
                <a14:useLocalDpi xmlns:a14="http://schemas.microsoft.com/office/drawing/2010/main" val="0"/>
              </a:ext>
            </a:extLst>
          </a:blip>
          <a:srcRect l="16206" r="12544"/>
          <a:stretch/>
        </p:blipFill>
        <p:spPr>
          <a:xfrm>
            <a:off x="7524199" y="183938"/>
            <a:ext cx="2978815" cy="2387600"/>
          </a:xfrm>
          <a:prstGeom prst="rect">
            <a:avLst/>
          </a:prstGeom>
        </p:spPr>
      </p:pic>
      <p:sp>
        <p:nvSpPr>
          <p:cNvPr id="4" name="TextBox 3">
            <a:extLst>
              <a:ext uri="{FF2B5EF4-FFF2-40B4-BE49-F238E27FC236}">
                <a16:creationId xmlns:a16="http://schemas.microsoft.com/office/drawing/2014/main" id="{579E2039-4061-4542-9DA5-3B57C6F6308F}"/>
              </a:ext>
            </a:extLst>
          </p:cNvPr>
          <p:cNvSpPr txBox="1"/>
          <p:nvPr/>
        </p:nvSpPr>
        <p:spPr>
          <a:xfrm>
            <a:off x="5628440" y="2298621"/>
            <a:ext cx="1118587" cy="369332"/>
          </a:xfrm>
          <a:prstGeom prst="rect">
            <a:avLst/>
          </a:prstGeom>
          <a:noFill/>
        </p:spPr>
        <p:txBody>
          <a:bodyPr wrap="square" rtlCol="0">
            <a:spAutoFit/>
          </a:bodyPr>
          <a:lstStyle/>
          <a:p>
            <a:pPr algn="ctr"/>
            <a:r>
              <a:rPr lang="en-US" dirty="0"/>
              <a:t>Alexa</a:t>
            </a:r>
            <a:endParaRPr lang="en-IN" dirty="0"/>
          </a:p>
        </p:txBody>
      </p:sp>
    </p:spTree>
    <p:extLst>
      <p:ext uri="{BB962C8B-B14F-4D97-AF65-F5344CB8AC3E}">
        <p14:creationId xmlns:p14="http://schemas.microsoft.com/office/powerpoint/2010/main" val="4206649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2419558"/>
            <a:ext cx="9144000" cy="2387600"/>
          </a:xfrm>
        </p:spPr>
        <p:txBody>
          <a:bodyPr>
            <a:normAutofit/>
          </a:bodyPr>
          <a:lstStyle/>
          <a:p>
            <a:pPr algn="l"/>
            <a:endParaRPr lang="en-IN" sz="24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361181" y="1914146"/>
            <a:ext cx="11380575" cy="1655762"/>
          </a:xfrm>
        </p:spPr>
        <p:txBody>
          <a:bodyPr>
            <a:normAutofit/>
          </a:bodyPr>
          <a:lstStyle/>
          <a:p>
            <a:pPr algn="l"/>
            <a:r>
              <a:rPr lang="en-US" sz="2000" dirty="0"/>
              <a:t>The </a:t>
            </a:r>
            <a:r>
              <a:rPr lang="en-US" sz="2000" b="1" dirty="0"/>
              <a:t>Myers–Briggs Type Indicator</a:t>
            </a:r>
            <a:r>
              <a:rPr lang="en-US" sz="2000" dirty="0"/>
              <a:t> (</a:t>
            </a:r>
            <a:r>
              <a:rPr lang="en-US" sz="2000" b="1" dirty="0"/>
              <a:t>MBTI</a:t>
            </a:r>
            <a:r>
              <a:rPr lang="en-US" sz="2000" dirty="0"/>
              <a:t>) is a </a:t>
            </a:r>
            <a:r>
              <a:rPr lang="en-US" sz="2000" dirty="0">
                <a:hlinkClick r:id="rId2" tooltip="Pseudoscientific"/>
              </a:rPr>
              <a:t>pseudoscientific</a:t>
            </a:r>
            <a:r>
              <a:rPr lang="en-US" sz="2000" baseline="30000" dirty="0">
                <a:hlinkClick r:id="rId3"/>
              </a:rPr>
              <a:t>[1]</a:t>
            </a:r>
            <a:r>
              <a:rPr lang="en-US" sz="2000" baseline="30000" dirty="0">
                <a:hlinkClick r:id="rId4"/>
              </a:rPr>
              <a:t>[2]</a:t>
            </a:r>
            <a:r>
              <a:rPr lang="en-US" sz="2000" dirty="0"/>
              <a:t> self-report questionnaire that claims to indicate differing "</a:t>
            </a:r>
            <a:r>
              <a:rPr lang="en-US" sz="2000" dirty="0">
                <a:hlinkClick r:id="rId5" tooltip="Psychological type"/>
              </a:rPr>
              <a:t>psychological types</a:t>
            </a:r>
            <a:r>
              <a:rPr lang="en-US" sz="2000" dirty="0"/>
              <a:t>" (often commonly called "personality types"). The test attempts to assign a binary value to each of four categories: introversion or extraversion, sensing or intuition, thinking or feeling, and judging or perceiving. One letter from each category is taken to produce a four-letter test result representing one of sixteen possible types, such as "INFP" or "ESTJ"</a:t>
            </a:r>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4</a:t>
            </a:fld>
            <a:endParaRPr lang="en-IN"/>
          </a:p>
        </p:txBody>
      </p:sp>
      <p:sp>
        <p:nvSpPr>
          <p:cNvPr id="4" name="TextBox 3">
            <a:extLst>
              <a:ext uri="{FF2B5EF4-FFF2-40B4-BE49-F238E27FC236}">
                <a16:creationId xmlns:a16="http://schemas.microsoft.com/office/drawing/2014/main" id="{DB4312CE-3BE1-451E-99BC-5D0CFC5E90AE}"/>
              </a:ext>
            </a:extLst>
          </p:cNvPr>
          <p:cNvSpPr txBox="1"/>
          <p:nvPr/>
        </p:nvSpPr>
        <p:spPr>
          <a:xfrm>
            <a:off x="321270" y="248192"/>
            <a:ext cx="8337282" cy="707886"/>
          </a:xfrm>
          <a:prstGeom prst="rect">
            <a:avLst/>
          </a:prstGeom>
          <a:noFill/>
        </p:spPr>
        <p:txBody>
          <a:bodyPr wrap="none" rtlCol="0">
            <a:spAutoFit/>
          </a:bodyPr>
          <a:lstStyle/>
          <a:p>
            <a:r>
              <a:rPr lang="en-US" sz="4000" dirty="0">
                <a:latin typeface="+mj-lt"/>
              </a:rPr>
              <a:t>How to analysis someone’s personality?</a:t>
            </a:r>
            <a:endParaRPr lang="en-IN" sz="4000" dirty="0">
              <a:latin typeface="+mj-lt"/>
            </a:endParaRPr>
          </a:p>
        </p:txBody>
      </p:sp>
      <p:sp>
        <p:nvSpPr>
          <p:cNvPr id="7" name="TextBox 6">
            <a:extLst>
              <a:ext uri="{FF2B5EF4-FFF2-40B4-BE49-F238E27FC236}">
                <a16:creationId xmlns:a16="http://schemas.microsoft.com/office/drawing/2014/main" id="{35A6E638-08ED-4B5C-8900-893B2D1416A1}"/>
              </a:ext>
            </a:extLst>
          </p:cNvPr>
          <p:cNvSpPr txBox="1"/>
          <p:nvPr/>
        </p:nvSpPr>
        <p:spPr>
          <a:xfrm>
            <a:off x="352694" y="1227906"/>
            <a:ext cx="9900018" cy="400110"/>
          </a:xfrm>
          <a:prstGeom prst="rect">
            <a:avLst/>
          </a:prstGeom>
          <a:noFill/>
        </p:spPr>
        <p:txBody>
          <a:bodyPr wrap="none" rtlCol="0">
            <a:spAutoFit/>
          </a:bodyPr>
          <a:lstStyle/>
          <a:p>
            <a:r>
              <a:rPr lang="en-US" sz="2000" dirty="0"/>
              <a:t>I’m using MBTI scaling method by reading someone’s social media post with maintain privacy.</a:t>
            </a:r>
            <a:endParaRPr lang="en-IN" sz="2000" dirty="0"/>
          </a:p>
        </p:txBody>
      </p:sp>
      <p:sp>
        <p:nvSpPr>
          <p:cNvPr id="6" name="TextBox 5">
            <a:extLst>
              <a:ext uri="{FF2B5EF4-FFF2-40B4-BE49-F238E27FC236}">
                <a16:creationId xmlns:a16="http://schemas.microsoft.com/office/drawing/2014/main" id="{1343B0BC-512A-4B7D-B683-3E5CAA0D016B}"/>
              </a:ext>
            </a:extLst>
          </p:cNvPr>
          <p:cNvSpPr txBox="1"/>
          <p:nvPr/>
        </p:nvSpPr>
        <p:spPr>
          <a:xfrm>
            <a:off x="348118" y="4127861"/>
            <a:ext cx="7532481" cy="923330"/>
          </a:xfrm>
          <a:prstGeom prst="rect">
            <a:avLst/>
          </a:prstGeom>
          <a:noFill/>
        </p:spPr>
        <p:txBody>
          <a:bodyPr wrap="square" rtlCol="0">
            <a:spAutoFit/>
          </a:bodyPr>
          <a:lstStyle/>
          <a:p>
            <a:r>
              <a:rPr lang="en-US" dirty="0"/>
              <a:t>The MBTI was constructed by two Americans: </a:t>
            </a:r>
            <a:r>
              <a:rPr lang="en-US" dirty="0">
                <a:hlinkClick r:id="rId7" tooltip="Katharine Cook Briggs"/>
              </a:rPr>
              <a:t>Katharine Cook Briggs</a:t>
            </a:r>
            <a:r>
              <a:rPr lang="en-US" dirty="0"/>
              <a:t> and her daughter </a:t>
            </a:r>
            <a:r>
              <a:rPr lang="en-US" dirty="0">
                <a:hlinkClick r:id="rId8" tooltip="Isabel Briggs Myers"/>
              </a:rPr>
              <a:t>Isabel Briggs Myers</a:t>
            </a:r>
            <a:r>
              <a:rPr lang="en-US" dirty="0"/>
              <a:t>, who were inspired by the book </a:t>
            </a:r>
            <a:r>
              <a:rPr lang="en-US" i="1" dirty="0">
                <a:hlinkClick r:id="rId9" tooltip="Psychological Types"/>
              </a:rPr>
              <a:t>Psychological Types</a:t>
            </a:r>
            <a:r>
              <a:rPr lang="en-US" dirty="0"/>
              <a:t> by Swiss psychiatrist </a:t>
            </a:r>
            <a:r>
              <a:rPr lang="en-US" dirty="0">
                <a:hlinkClick r:id="rId10" tooltip="Carl Jung"/>
              </a:rPr>
              <a:t>Carl Jung</a:t>
            </a:r>
            <a:r>
              <a:rPr lang="en-US" dirty="0"/>
              <a:t>.</a:t>
            </a:r>
            <a:endParaRPr lang="en-IN" dirty="0"/>
          </a:p>
        </p:txBody>
      </p:sp>
      <p:pic>
        <p:nvPicPr>
          <p:cNvPr id="9" name="Picture 8">
            <a:extLst>
              <a:ext uri="{FF2B5EF4-FFF2-40B4-BE49-F238E27FC236}">
                <a16:creationId xmlns:a16="http://schemas.microsoft.com/office/drawing/2014/main" id="{BFB35998-229D-4372-A265-BBAEB83643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50864" y="3613239"/>
            <a:ext cx="1914913" cy="2743111"/>
          </a:xfrm>
          <a:prstGeom prst="rect">
            <a:avLst/>
          </a:prstGeom>
        </p:spPr>
      </p:pic>
      <p:sp>
        <p:nvSpPr>
          <p:cNvPr id="11" name="TextBox 10">
            <a:extLst>
              <a:ext uri="{FF2B5EF4-FFF2-40B4-BE49-F238E27FC236}">
                <a16:creationId xmlns:a16="http://schemas.microsoft.com/office/drawing/2014/main" id="{97D026CB-8ADF-4BE3-BFFD-4658749235AB}"/>
              </a:ext>
            </a:extLst>
          </p:cNvPr>
          <p:cNvSpPr txBox="1"/>
          <p:nvPr/>
        </p:nvSpPr>
        <p:spPr>
          <a:xfrm>
            <a:off x="348118" y="5990587"/>
            <a:ext cx="5902000" cy="369332"/>
          </a:xfrm>
          <a:prstGeom prst="rect">
            <a:avLst/>
          </a:prstGeom>
          <a:noFill/>
        </p:spPr>
        <p:txBody>
          <a:bodyPr wrap="none" rtlCol="0">
            <a:spAutoFit/>
          </a:bodyPr>
          <a:lstStyle/>
          <a:p>
            <a:r>
              <a:rPr lang="en-US" dirty="0">
                <a:hlinkClick r:id="rId12"/>
              </a:rPr>
              <a:t>This page refer to Wikipedia, for more information click here.</a:t>
            </a:r>
            <a:endParaRPr lang="en-IN" dirty="0"/>
          </a:p>
        </p:txBody>
      </p:sp>
    </p:spTree>
    <p:extLst>
      <p:ext uri="{BB962C8B-B14F-4D97-AF65-F5344CB8AC3E}">
        <p14:creationId xmlns:p14="http://schemas.microsoft.com/office/powerpoint/2010/main" val="3510669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2419558"/>
            <a:ext cx="9144000" cy="2387600"/>
          </a:xfrm>
        </p:spPr>
        <p:txBody>
          <a:bodyPr>
            <a:normAutofit/>
          </a:bodyPr>
          <a:lstStyle/>
          <a:p>
            <a:pPr algn="l"/>
            <a:endParaRPr lang="en-IN" sz="24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11382359" y="1914146"/>
            <a:ext cx="11380575" cy="1655762"/>
          </a:xfrm>
        </p:spPr>
        <p:txBody>
          <a:bodyPr>
            <a:normAutofit/>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5</a:t>
            </a:fld>
            <a:endParaRPr lang="en-IN"/>
          </a:p>
        </p:txBody>
      </p:sp>
      <p:sp>
        <p:nvSpPr>
          <p:cNvPr id="4" name="TextBox 3">
            <a:extLst>
              <a:ext uri="{FF2B5EF4-FFF2-40B4-BE49-F238E27FC236}">
                <a16:creationId xmlns:a16="http://schemas.microsoft.com/office/drawing/2014/main" id="{DB4312CE-3BE1-451E-99BC-5D0CFC5E90AE}"/>
              </a:ext>
            </a:extLst>
          </p:cNvPr>
          <p:cNvSpPr txBox="1"/>
          <p:nvPr/>
        </p:nvSpPr>
        <p:spPr>
          <a:xfrm>
            <a:off x="321270" y="248192"/>
            <a:ext cx="8337282" cy="707886"/>
          </a:xfrm>
          <a:prstGeom prst="rect">
            <a:avLst/>
          </a:prstGeom>
          <a:noFill/>
        </p:spPr>
        <p:txBody>
          <a:bodyPr wrap="none" rtlCol="0">
            <a:spAutoFit/>
          </a:bodyPr>
          <a:lstStyle/>
          <a:p>
            <a:r>
              <a:rPr lang="en-US" sz="4000" dirty="0">
                <a:latin typeface="+mj-lt"/>
              </a:rPr>
              <a:t>How to analysis someone’s personality?</a:t>
            </a:r>
            <a:endParaRPr lang="en-IN" sz="4000" dirty="0">
              <a:latin typeface="+mj-lt"/>
            </a:endParaRPr>
          </a:p>
        </p:txBody>
      </p:sp>
      <p:sp>
        <p:nvSpPr>
          <p:cNvPr id="7" name="TextBox 6">
            <a:extLst>
              <a:ext uri="{FF2B5EF4-FFF2-40B4-BE49-F238E27FC236}">
                <a16:creationId xmlns:a16="http://schemas.microsoft.com/office/drawing/2014/main" id="{35A6E638-08ED-4B5C-8900-893B2D1416A1}"/>
              </a:ext>
            </a:extLst>
          </p:cNvPr>
          <p:cNvSpPr txBox="1"/>
          <p:nvPr/>
        </p:nvSpPr>
        <p:spPr>
          <a:xfrm>
            <a:off x="352694" y="1227906"/>
            <a:ext cx="9900018" cy="400110"/>
          </a:xfrm>
          <a:prstGeom prst="rect">
            <a:avLst/>
          </a:prstGeom>
          <a:noFill/>
        </p:spPr>
        <p:txBody>
          <a:bodyPr wrap="none" rtlCol="0">
            <a:spAutoFit/>
          </a:bodyPr>
          <a:lstStyle/>
          <a:p>
            <a:r>
              <a:rPr lang="en-US" sz="2000" dirty="0"/>
              <a:t>I’m using MBTI scaling method by reading someone’s social media post with maintain privacy.</a:t>
            </a:r>
            <a:endParaRPr lang="en-IN" sz="2000" dirty="0"/>
          </a:p>
        </p:txBody>
      </p:sp>
      <p:sp>
        <p:nvSpPr>
          <p:cNvPr id="6" name="TextBox 5">
            <a:extLst>
              <a:ext uri="{FF2B5EF4-FFF2-40B4-BE49-F238E27FC236}">
                <a16:creationId xmlns:a16="http://schemas.microsoft.com/office/drawing/2014/main" id="{1343B0BC-512A-4B7D-B683-3E5CAA0D016B}"/>
              </a:ext>
            </a:extLst>
          </p:cNvPr>
          <p:cNvSpPr txBox="1"/>
          <p:nvPr/>
        </p:nvSpPr>
        <p:spPr>
          <a:xfrm>
            <a:off x="-7554928" y="4127861"/>
            <a:ext cx="7532481"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graphicFrame>
        <p:nvGraphicFramePr>
          <p:cNvPr id="13" name="Diagram 12">
            <a:extLst>
              <a:ext uri="{FF2B5EF4-FFF2-40B4-BE49-F238E27FC236}">
                <a16:creationId xmlns:a16="http://schemas.microsoft.com/office/drawing/2014/main" id="{0B96F680-1925-4CD4-80B4-AED371751965}"/>
              </a:ext>
            </a:extLst>
          </p:cNvPr>
          <p:cNvGraphicFramePr/>
          <p:nvPr>
            <p:extLst>
              <p:ext uri="{D42A27DB-BD31-4B8C-83A1-F6EECF244321}">
                <p14:modId xmlns:p14="http://schemas.microsoft.com/office/powerpoint/2010/main" val="3286217205"/>
              </p:ext>
            </p:extLst>
          </p:nvPr>
        </p:nvGraphicFramePr>
        <p:xfrm>
          <a:off x="483326" y="2272094"/>
          <a:ext cx="3905794" cy="3253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A13DAC47-10A6-4544-A1D8-45A46B6669CD}"/>
              </a:ext>
            </a:extLst>
          </p:cNvPr>
          <p:cNvSpPr txBox="1"/>
          <p:nvPr/>
        </p:nvSpPr>
        <p:spPr>
          <a:xfrm>
            <a:off x="1149533" y="2193720"/>
            <a:ext cx="2154244" cy="400110"/>
          </a:xfrm>
          <a:prstGeom prst="rect">
            <a:avLst/>
          </a:prstGeom>
          <a:noFill/>
        </p:spPr>
        <p:txBody>
          <a:bodyPr wrap="none" rtlCol="0">
            <a:spAutoFit/>
          </a:bodyPr>
          <a:lstStyle/>
          <a:p>
            <a:r>
              <a:rPr lang="en-US" sz="2000" dirty="0"/>
              <a:t>Scaling Parameters</a:t>
            </a:r>
            <a:endParaRPr lang="en-IN" sz="2000" dirty="0"/>
          </a:p>
        </p:txBody>
      </p:sp>
      <p:pic>
        <p:nvPicPr>
          <p:cNvPr id="18" name="Picture 17">
            <a:extLst>
              <a:ext uri="{FF2B5EF4-FFF2-40B4-BE49-F238E27FC236}">
                <a16:creationId xmlns:a16="http://schemas.microsoft.com/office/drawing/2014/main" id="{40D2F615-C3F8-4565-BD84-0B02059F22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78285" y="1866860"/>
            <a:ext cx="4428319" cy="4428319"/>
          </a:xfrm>
          <a:prstGeom prst="rect">
            <a:avLst/>
          </a:prstGeom>
        </p:spPr>
      </p:pic>
      <p:sp>
        <p:nvSpPr>
          <p:cNvPr id="8" name="Arrow: Right 7">
            <a:extLst>
              <a:ext uri="{FF2B5EF4-FFF2-40B4-BE49-F238E27FC236}">
                <a16:creationId xmlns:a16="http://schemas.microsoft.com/office/drawing/2014/main" id="{82337A2E-5284-46C2-B6CE-98A44D6E86E6}"/>
              </a:ext>
            </a:extLst>
          </p:cNvPr>
          <p:cNvSpPr/>
          <p:nvPr/>
        </p:nvSpPr>
        <p:spPr>
          <a:xfrm>
            <a:off x="4717474" y="3566158"/>
            <a:ext cx="768924" cy="761216"/>
          </a:xfrm>
          <a:prstGeom prst="righ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04413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825397"/>
            <a:ext cx="8071077" cy="799764"/>
          </a:xfrm>
        </p:spPr>
        <p:txBody>
          <a:bodyPr>
            <a:normAutofit/>
          </a:bodyPr>
          <a:lstStyle/>
          <a:p>
            <a:pPr algn="l"/>
            <a:r>
              <a:rPr lang="en-US" sz="4000" dirty="0">
                <a:solidFill>
                  <a:schemeClr val="tx1">
                    <a:lumMod val="95000"/>
                    <a:lumOff val="5000"/>
                  </a:schemeClr>
                </a:solidFill>
              </a:rPr>
              <a:t>Introduction to Data Set</a:t>
            </a:r>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11382359" y="1914146"/>
            <a:ext cx="11380575" cy="1655762"/>
          </a:xfrm>
        </p:spPr>
        <p:txBody>
          <a:bodyPr>
            <a:normAutofit/>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6</a:t>
            </a:fld>
            <a:endParaRPr lang="en-IN"/>
          </a:p>
        </p:txBody>
      </p:sp>
      <p:sp>
        <p:nvSpPr>
          <p:cNvPr id="4" name="TextBox 3">
            <a:extLst>
              <a:ext uri="{FF2B5EF4-FFF2-40B4-BE49-F238E27FC236}">
                <a16:creationId xmlns:a16="http://schemas.microsoft.com/office/drawing/2014/main" id="{DB4312CE-3BE1-451E-99BC-5D0CFC5E90AE}"/>
              </a:ext>
            </a:extLst>
          </p:cNvPr>
          <p:cNvSpPr txBox="1"/>
          <p:nvPr/>
        </p:nvSpPr>
        <p:spPr>
          <a:xfrm>
            <a:off x="-10024543" y="248192"/>
            <a:ext cx="8337282" cy="707886"/>
          </a:xfrm>
          <a:prstGeom prst="rect">
            <a:avLst/>
          </a:prstGeom>
          <a:noFill/>
        </p:spPr>
        <p:txBody>
          <a:bodyPr wrap="none" rtlCol="0">
            <a:spAutoFit/>
          </a:bodyPr>
          <a:lstStyle/>
          <a:p>
            <a:r>
              <a:rPr lang="en-US" sz="4000" dirty="0">
                <a:latin typeface="+mj-lt"/>
              </a:rPr>
              <a:t>How to analysis someone’s personality?</a:t>
            </a:r>
            <a:endParaRPr lang="en-IN" sz="4000" dirty="0">
              <a:latin typeface="+mj-lt"/>
            </a:endParaRPr>
          </a:p>
        </p:txBody>
      </p:sp>
      <p:sp>
        <p:nvSpPr>
          <p:cNvPr id="7" name="TextBox 6">
            <a:extLst>
              <a:ext uri="{FF2B5EF4-FFF2-40B4-BE49-F238E27FC236}">
                <a16:creationId xmlns:a16="http://schemas.microsoft.com/office/drawing/2014/main" id="{35A6E638-08ED-4B5C-8900-893B2D1416A1}"/>
              </a:ext>
            </a:extLst>
          </p:cNvPr>
          <p:cNvSpPr txBox="1"/>
          <p:nvPr/>
        </p:nvSpPr>
        <p:spPr>
          <a:xfrm>
            <a:off x="-10045368" y="1227906"/>
            <a:ext cx="9900018" cy="400110"/>
          </a:xfrm>
          <a:prstGeom prst="rect">
            <a:avLst/>
          </a:prstGeom>
          <a:noFill/>
        </p:spPr>
        <p:txBody>
          <a:bodyPr wrap="none" rtlCol="0">
            <a:spAutoFit/>
          </a:bodyPr>
          <a:lstStyle/>
          <a:p>
            <a:r>
              <a:rPr lang="en-US" sz="2000" dirty="0"/>
              <a:t>I’m using MBTI scaling method by reading someone’s social media post with maintain privacy.</a:t>
            </a:r>
            <a:endParaRPr lang="en-IN" sz="2000" dirty="0"/>
          </a:p>
        </p:txBody>
      </p:sp>
      <p:sp>
        <p:nvSpPr>
          <p:cNvPr id="6" name="TextBox 5">
            <a:extLst>
              <a:ext uri="{FF2B5EF4-FFF2-40B4-BE49-F238E27FC236}">
                <a16:creationId xmlns:a16="http://schemas.microsoft.com/office/drawing/2014/main" id="{1343B0BC-512A-4B7D-B683-3E5CAA0D016B}"/>
              </a:ext>
            </a:extLst>
          </p:cNvPr>
          <p:cNvSpPr txBox="1"/>
          <p:nvPr/>
        </p:nvSpPr>
        <p:spPr>
          <a:xfrm>
            <a:off x="-7554928" y="4127861"/>
            <a:ext cx="7532481"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graphicFrame>
        <p:nvGraphicFramePr>
          <p:cNvPr id="13" name="Diagram 12">
            <a:extLst>
              <a:ext uri="{FF2B5EF4-FFF2-40B4-BE49-F238E27FC236}">
                <a16:creationId xmlns:a16="http://schemas.microsoft.com/office/drawing/2014/main" id="{0B96F680-1925-4CD4-80B4-AED371751965}"/>
              </a:ext>
            </a:extLst>
          </p:cNvPr>
          <p:cNvGraphicFramePr/>
          <p:nvPr>
            <p:extLst>
              <p:ext uri="{D42A27DB-BD31-4B8C-83A1-F6EECF244321}">
                <p14:modId xmlns:p14="http://schemas.microsoft.com/office/powerpoint/2010/main" val="117901117"/>
              </p:ext>
            </p:extLst>
          </p:nvPr>
        </p:nvGraphicFramePr>
        <p:xfrm>
          <a:off x="-9849423" y="2272094"/>
          <a:ext cx="3905794" cy="3253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Picture 17">
            <a:extLst>
              <a:ext uri="{FF2B5EF4-FFF2-40B4-BE49-F238E27FC236}">
                <a16:creationId xmlns:a16="http://schemas.microsoft.com/office/drawing/2014/main" id="{40D2F615-C3F8-4565-BD84-0B02059F22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63466" y="1866860"/>
            <a:ext cx="4428319" cy="4428319"/>
          </a:xfrm>
          <a:prstGeom prst="rect">
            <a:avLst/>
          </a:prstGeom>
        </p:spPr>
      </p:pic>
      <p:sp>
        <p:nvSpPr>
          <p:cNvPr id="8" name="Arrow: Right 7">
            <a:extLst>
              <a:ext uri="{FF2B5EF4-FFF2-40B4-BE49-F238E27FC236}">
                <a16:creationId xmlns:a16="http://schemas.microsoft.com/office/drawing/2014/main" id="{82337A2E-5284-46C2-B6CE-98A44D6E86E6}"/>
              </a:ext>
            </a:extLst>
          </p:cNvPr>
          <p:cNvSpPr/>
          <p:nvPr/>
        </p:nvSpPr>
        <p:spPr>
          <a:xfrm>
            <a:off x="-5680596" y="3566158"/>
            <a:ext cx="768924" cy="761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CA8DEA46-CDD8-4470-890E-3C586BD684F3}"/>
              </a:ext>
            </a:extLst>
          </p:cNvPr>
          <p:cNvSpPr/>
          <p:nvPr/>
        </p:nvSpPr>
        <p:spPr>
          <a:xfrm>
            <a:off x="-5355" y="6961548"/>
            <a:ext cx="6789007" cy="521621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t>This Dataset is known as MBTI Dataset, available over </a:t>
            </a:r>
            <a:r>
              <a:rPr lang="en-US" sz="2000" dirty="0" err="1"/>
              <a:t>Kaggel</a:t>
            </a:r>
            <a:r>
              <a:rPr lang="en-US" sz="2000" dirty="0"/>
              <a:t> and many other platforms in csv(Comma Separated Values) file.</a:t>
            </a:r>
          </a:p>
          <a:p>
            <a:pPr marL="342900" indent="-342900">
              <a:buFont typeface="Wingdings" panose="05000000000000000000" pitchFamily="2" charset="2"/>
              <a:buChar char="Ø"/>
            </a:pPr>
            <a:r>
              <a:rPr lang="en-US" sz="2000" dirty="0"/>
              <a:t>B</a:t>
            </a:r>
            <a:r>
              <a:rPr lang="en-IN" sz="2000" dirty="0"/>
              <a:t>y using Python Pandas library importing Dataset for further task.</a:t>
            </a:r>
          </a:p>
          <a:p>
            <a:pPr marL="342900" indent="-342900">
              <a:buFont typeface="Wingdings" panose="05000000000000000000" pitchFamily="2" charset="2"/>
              <a:buChar char="Ø"/>
            </a:pPr>
            <a:r>
              <a:rPr lang="en-US" sz="2000" dirty="0"/>
              <a:t>O</a:t>
            </a:r>
            <a:r>
              <a:rPr lang="en-IN" sz="2000" dirty="0"/>
              <a:t>n right side the visualization is for top 10 documents for the MBTI Dataset, where each single row is called a single document.</a:t>
            </a:r>
          </a:p>
          <a:p>
            <a:pPr marL="342900" indent="-342900">
              <a:buFont typeface="Wingdings" panose="05000000000000000000" pitchFamily="2" charset="2"/>
              <a:buChar char="Ø"/>
            </a:pPr>
            <a:r>
              <a:rPr lang="en-US" sz="2000" dirty="0"/>
              <a:t>T</a:t>
            </a:r>
            <a:r>
              <a:rPr lang="en-IN" sz="2000" dirty="0"/>
              <a:t>his Dataset contains 2 columns namely ‘type’ and ‘posts’.</a:t>
            </a:r>
          </a:p>
          <a:p>
            <a:pPr marL="342900" indent="-342900">
              <a:buFont typeface="Wingdings" panose="05000000000000000000" pitchFamily="2" charset="2"/>
              <a:buChar char="Ø"/>
            </a:pPr>
            <a:r>
              <a:rPr lang="en-US" sz="2000" dirty="0"/>
              <a:t>T</a:t>
            </a:r>
            <a:r>
              <a:rPr lang="en-IN" sz="2000" dirty="0"/>
              <a:t>he Dataset contains 8675 documents(rows).</a:t>
            </a:r>
          </a:p>
          <a:p>
            <a:pPr marL="342900" indent="-342900">
              <a:buFont typeface="Wingdings" panose="05000000000000000000" pitchFamily="2" charset="2"/>
              <a:buChar char="Ø"/>
            </a:pPr>
            <a:r>
              <a:rPr lang="en-US" sz="2000" dirty="0"/>
              <a:t>T</a:t>
            </a:r>
            <a:r>
              <a:rPr lang="en-IN" sz="2000" dirty="0"/>
              <a:t>he Dataset contains no null values as we as no duplicate columns.</a:t>
            </a:r>
          </a:p>
          <a:p>
            <a:pPr marL="342900" indent="-342900">
              <a:buFont typeface="Wingdings" panose="05000000000000000000" pitchFamily="2" charset="2"/>
              <a:buChar char="Ø"/>
            </a:pPr>
            <a:r>
              <a:rPr lang="en-US" sz="2000" dirty="0"/>
              <a:t>T</a:t>
            </a:r>
            <a:r>
              <a:rPr lang="en-IN" sz="2000" dirty="0"/>
              <a:t>here are total 16 unique types as per MBTI types in type column.</a:t>
            </a:r>
          </a:p>
          <a:p>
            <a:pPr algn="ctr"/>
            <a:endParaRPr lang="en-IN" sz="2000" dirty="0"/>
          </a:p>
        </p:txBody>
      </p:sp>
      <p:pic>
        <p:nvPicPr>
          <p:cNvPr id="12" name="Picture 11">
            <a:extLst>
              <a:ext uri="{FF2B5EF4-FFF2-40B4-BE49-F238E27FC236}">
                <a16:creationId xmlns:a16="http://schemas.microsoft.com/office/drawing/2014/main" id="{831E68AC-E254-45EC-973B-07CD4F0896CD}"/>
              </a:ext>
            </a:extLst>
          </p:cNvPr>
          <p:cNvPicPr>
            <a:picLocks noChangeAspect="1"/>
          </p:cNvPicPr>
          <p:nvPr/>
        </p:nvPicPr>
        <p:blipFill>
          <a:blip r:embed="rId9"/>
          <a:stretch>
            <a:fillRect/>
          </a:stretch>
        </p:blipFill>
        <p:spPr>
          <a:xfrm>
            <a:off x="12276338" y="1692410"/>
            <a:ext cx="4544059" cy="4334480"/>
          </a:xfrm>
          <a:prstGeom prst="rect">
            <a:avLst/>
          </a:prstGeom>
        </p:spPr>
      </p:pic>
      <p:sp>
        <p:nvSpPr>
          <p:cNvPr id="14" name="TextBox 13">
            <a:extLst>
              <a:ext uri="{FF2B5EF4-FFF2-40B4-BE49-F238E27FC236}">
                <a16:creationId xmlns:a16="http://schemas.microsoft.com/office/drawing/2014/main" id="{036F1A49-4041-B2AE-C9A8-FD616F294E7F}"/>
              </a:ext>
            </a:extLst>
          </p:cNvPr>
          <p:cNvSpPr txBox="1"/>
          <p:nvPr/>
        </p:nvSpPr>
        <p:spPr>
          <a:xfrm>
            <a:off x="1134813" y="1887107"/>
            <a:ext cx="4155440" cy="707886"/>
          </a:xfrm>
          <a:prstGeom prst="rect">
            <a:avLst/>
          </a:prstGeom>
          <a:noFill/>
        </p:spPr>
        <p:txBody>
          <a:bodyPr wrap="square" rtlCol="0">
            <a:spAutoFit/>
          </a:bodyPr>
          <a:lstStyle/>
          <a:p>
            <a:r>
              <a:rPr lang="en-US" sz="4000" dirty="0">
                <a:latin typeface="+mj-lt"/>
              </a:rPr>
              <a:t>Motivation</a:t>
            </a:r>
            <a:endParaRPr lang="en-IN" sz="4000" dirty="0">
              <a:latin typeface="+mj-lt"/>
            </a:endParaRPr>
          </a:p>
        </p:txBody>
      </p:sp>
      <p:sp>
        <p:nvSpPr>
          <p:cNvPr id="15" name="TextBox 14">
            <a:extLst>
              <a:ext uri="{FF2B5EF4-FFF2-40B4-BE49-F238E27FC236}">
                <a16:creationId xmlns:a16="http://schemas.microsoft.com/office/drawing/2014/main" id="{FB1489C9-EE4C-99F0-1B8E-7FD7583D768C}"/>
              </a:ext>
            </a:extLst>
          </p:cNvPr>
          <p:cNvSpPr txBox="1"/>
          <p:nvPr/>
        </p:nvSpPr>
        <p:spPr>
          <a:xfrm>
            <a:off x="1134813" y="2909761"/>
            <a:ext cx="9543346" cy="2862322"/>
          </a:xfrm>
          <a:prstGeom prst="rect">
            <a:avLst/>
          </a:prstGeom>
          <a:noFill/>
        </p:spPr>
        <p:txBody>
          <a:bodyPr wrap="square" rtlCol="0">
            <a:spAutoFit/>
          </a:bodyPr>
          <a:lstStyle/>
          <a:p>
            <a:r>
              <a:rPr lang="en-US" sz="2000" dirty="0"/>
              <a:t>My main motive to pre process the data for further application of Machine Learning models, Deep Learning Models like RNN ,LSTM and Transformers. It’s a very important task as we know for any kind of ML and DL algorithm a good input always ensure a good output in generally.</a:t>
            </a:r>
          </a:p>
          <a:p>
            <a:endParaRPr lang="en-US" sz="2000" dirty="0"/>
          </a:p>
          <a:p>
            <a:r>
              <a:rPr lang="en-US" sz="2000" dirty="0"/>
              <a:t>Outline of presentation:</a:t>
            </a:r>
          </a:p>
          <a:p>
            <a:pPr marL="457200" indent="-457200">
              <a:buFont typeface="+mj-lt"/>
              <a:buAutoNum type="arabicPeriod"/>
            </a:pPr>
            <a:r>
              <a:rPr lang="en-US" sz="2000" dirty="0"/>
              <a:t>Introduction to Data Set.</a:t>
            </a:r>
          </a:p>
          <a:p>
            <a:pPr marL="457200" indent="-457200">
              <a:buFont typeface="+mj-lt"/>
              <a:buAutoNum type="arabicPeriod"/>
            </a:pPr>
            <a:r>
              <a:rPr lang="en-US" sz="2000" dirty="0"/>
              <a:t>Pre-Process of Data.</a:t>
            </a:r>
          </a:p>
          <a:p>
            <a:pPr marL="457200" indent="-457200">
              <a:buFont typeface="+mj-lt"/>
              <a:buAutoNum type="arabicPeriod"/>
            </a:pPr>
            <a:r>
              <a:rPr lang="en-US" sz="2000" dirty="0"/>
              <a:t>Apply few basic Machine Learning Algorithms.</a:t>
            </a:r>
            <a:endParaRPr lang="en-IN" sz="2000" dirty="0"/>
          </a:p>
        </p:txBody>
      </p:sp>
    </p:spTree>
    <p:extLst>
      <p:ext uri="{BB962C8B-B14F-4D97-AF65-F5344CB8AC3E}">
        <p14:creationId xmlns:p14="http://schemas.microsoft.com/office/powerpoint/2010/main" val="2467309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3545"/>
            <a:ext cx="8071077" cy="799764"/>
          </a:xfrm>
        </p:spPr>
        <p:txBody>
          <a:bodyPr>
            <a:normAutofit/>
          </a:bodyPr>
          <a:lstStyle/>
          <a:p>
            <a:pPr algn="l"/>
            <a:r>
              <a:rPr lang="en-US" sz="4000" dirty="0">
                <a:solidFill>
                  <a:schemeClr val="tx1">
                    <a:lumMod val="95000"/>
                    <a:lumOff val="5000"/>
                  </a:schemeClr>
                </a:solidFill>
              </a:rPr>
              <a:t>Introduction to Data Set</a:t>
            </a:r>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7</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sp>
        <p:nvSpPr>
          <p:cNvPr id="9" name="Rectangle 8">
            <a:extLst>
              <a:ext uri="{FF2B5EF4-FFF2-40B4-BE49-F238E27FC236}">
                <a16:creationId xmlns:a16="http://schemas.microsoft.com/office/drawing/2014/main" id="{CA8DEA46-CDD8-4470-890E-3C586BD684F3}"/>
              </a:ext>
            </a:extLst>
          </p:cNvPr>
          <p:cNvSpPr/>
          <p:nvPr/>
        </p:nvSpPr>
        <p:spPr>
          <a:xfrm>
            <a:off x="-5355" y="1059678"/>
            <a:ext cx="6789007" cy="579832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t>This Dataset is known as MBTI Dataset, available over </a:t>
            </a:r>
            <a:r>
              <a:rPr lang="en-US" sz="2000" dirty="0" err="1"/>
              <a:t>Kaggel</a:t>
            </a:r>
            <a:r>
              <a:rPr lang="en-US" sz="2000" dirty="0"/>
              <a:t> and many other platforms in csv(Comma Separated Values) file.</a:t>
            </a:r>
          </a:p>
          <a:p>
            <a:pPr marL="342900" indent="-342900">
              <a:buFont typeface="Wingdings" panose="05000000000000000000" pitchFamily="2" charset="2"/>
              <a:buChar char="Ø"/>
            </a:pPr>
            <a:r>
              <a:rPr lang="en-US" sz="2000" dirty="0"/>
              <a:t>B</a:t>
            </a:r>
            <a:r>
              <a:rPr lang="en-IN" sz="2000" dirty="0"/>
              <a:t>y using Python Pandas library importing Dataset for further task.</a:t>
            </a:r>
          </a:p>
          <a:p>
            <a:pPr marL="342900" indent="-342900">
              <a:buFont typeface="Wingdings" panose="05000000000000000000" pitchFamily="2" charset="2"/>
              <a:buChar char="Ø"/>
            </a:pPr>
            <a:r>
              <a:rPr lang="en-US" sz="2000" dirty="0"/>
              <a:t>O</a:t>
            </a:r>
            <a:r>
              <a:rPr lang="en-IN" sz="2000" dirty="0"/>
              <a:t>n right side the visualization is for top 10 documents for the MBTI Dataset, where each single row is called a single document.</a:t>
            </a:r>
          </a:p>
          <a:p>
            <a:pPr marL="342900" indent="-342900">
              <a:buFont typeface="Wingdings" panose="05000000000000000000" pitchFamily="2" charset="2"/>
              <a:buChar char="Ø"/>
            </a:pPr>
            <a:r>
              <a:rPr lang="en-US" sz="2000" dirty="0"/>
              <a:t>T</a:t>
            </a:r>
            <a:r>
              <a:rPr lang="en-IN" sz="2000" dirty="0"/>
              <a:t>his Dataset contains 2 columns namely ‘type’ and ‘posts’.</a:t>
            </a:r>
          </a:p>
          <a:p>
            <a:pPr marL="342900" indent="-342900">
              <a:buFont typeface="Wingdings" panose="05000000000000000000" pitchFamily="2" charset="2"/>
              <a:buChar char="Ø"/>
            </a:pPr>
            <a:r>
              <a:rPr lang="en-US" sz="2000" dirty="0"/>
              <a:t>T</a:t>
            </a:r>
            <a:r>
              <a:rPr lang="en-IN" sz="2000" dirty="0"/>
              <a:t>he Dataset contains 8675 documents(rows).</a:t>
            </a:r>
          </a:p>
          <a:p>
            <a:pPr marL="342900" indent="-342900">
              <a:buFont typeface="Wingdings" panose="05000000000000000000" pitchFamily="2" charset="2"/>
              <a:buChar char="Ø"/>
            </a:pPr>
            <a:r>
              <a:rPr lang="en-US" sz="2000" dirty="0"/>
              <a:t>T</a:t>
            </a:r>
            <a:r>
              <a:rPr lang="en-IN" sz="2000" dirty="0"/>
              <a:t>he Dataset contains no null values as we as no duplicate columns.</a:t>
            </a:r>
          </a:p>
          <a:p>
            <a:pPr marL="342900" indent="-342900">
              <a:buFont typeface="Wingdings" panose="05000000000000000000" pitchFamily="2" charset="2"/>
              <a:buChar char="Ø"/>
            </a:pPr>
            <a:r>
              <a:rPr lang="en-US" sz="2000" dirty="0"/>
              <a:t>T</a:t>
            </a:r>
            <a:r>
              <a:rPr lang="en-IN" sz="2000" dirty="0"/>
              <a:t>here are total 16 unique types as per MBTI types in type column.</a:t>
            </a:r>
          </a:p>
          <a:p>
            <a:pPr algn="ctr"/>
            <a:endParaRPr lang="en-IN" sz="2000" dirty="0"/>
          </a:p>
        </p:txBody>
      </p:sp>
      <p:pic>
        <p:nvPicPr>
          <p:cNvPr id="12" name="Picture 11">
            <a:extLst>
              <a:ext uri="{FF2B5EF4-FFF2-40B4-BE49-F238E27FC236}">
                <a16:creationId xmlns:a16="http://schemas.microsoft.com/office/drawing/2014/main" id="{831E68AC-E254-45EC-973B-07CD4F0896CD}"/>
              </a:ext>
            </a:extLst>
          </p:cNvPr>
          <p:cNvPicPr>
            <a:picLocks noChangeAspect="1"/>
          </p:cNvPicPr>
          <p:nvPr/>
        </p:nvPicPr>
        <p:blipFill>
          <a:blip r:embed="rId3"/>
          <a:stretch>
            <a:fillRect/>
          </a:stretch>
        </p:blipFill>
        <p:spPr>
          <a:xfrm>
            <a:off x="7268494" y="1692410"/>
            <a:ext cx="4544059" cy="4334480"/>
          </a:xfrm>
          <a:prstGeom prst="rect">
            <a:avLst/>
          </a:prstGeom>
        </p:spPr>
      </p:pic>
    </p:spTree>
    <p:extLst>
      <p:ext uri="{BB962C8B-B14F-4D97-AF65-F5344CB8AC3E}">
        <p14:creationId xmlns:p14="http://schemas.microsoft.com/office/powerpoint/2010/main" val="1926472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r>
              <a:rPr lang="en-US" sz="4000" dirty="0">
                <a:solidFill>
                  <a:schemeClr val="tx1">
                    <a:lumMod val="95000"/>
                    <a:lumOff val="5000"/>
                  </a:schemeClr>
                </a:solidFill>
              </a:rPr>
              <a:t>Introduction to Data Set</a:t>
            </a:r>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8</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pic>
        <p:nvPicPr>
          <p:cNvPr id="12" name="Picture 11">
            <a:extLst>
              <a:ext uri="{FF2B5EF4-FFF2-40B4-BE49-F238E27FC236}">
                <a16:creationId xmlns:a16="http://schemas.microsoft.com/office/drawing/2014/main" id="{831E68AC-E254-45EC-973B-07CD4F0896CD}"/>
              </a:ext>
            </a:extLst>
          </p:cNvPr>
          <p:cNvPicPr>
            <a:picLocks noChangeAspect="1"/>
          </p:cNvPicPr>
          <p:nvPr/>
        </p:nvPicPr>
        <p:blipFill>
          <a:blip r:embed="rId3"/>
          <a:stretch>
            <a:fillRect/>
          </a:stretch>
        </p:blipFill>
        <p:spPr>
          <a:xfrm>
            <a:off x="7268494" y="1692410"/>
            <a:ext cx="4544059" cy="4334480"/>
          </a:xfrm>
          <a:prstGeom prst="rect">
            <a:avLst/>
          </a:prstGeom>
        </p:spPr>
      </p:pic>
      <p:sp>
        <p:nvSpPr>
          <p:cNvPr id="7" name="Rectangle 6">
            <a:extLst>
              <a:ext uri="{FF2B5EF4-FFF2-40B4-BE49-F238E27FC236}">
                <a16:creationId xmlns:a16="http://schemas.microsoft.com/office/drawing/2014/main" id="{1834467A-11C9-49E4-8901-A1BBB04F3891}"/>
              </a:ext>
            </a:extLst>
          </p:cNvPr>
          <p:cNvSpPr/>
          <p:nvPr/>
        </p:nvSpPr>
        <p:spPr>
          <a:xfrm>
            <a:off x="0" y="1"/>
            <a:ext cx="6789007" cy="6857999"/>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For applying Machine Learning Model to this textual data we have to preprocess the as per necessary, this is one kind of sequential step to clean your data to get a better performance by any kind of algorithm. </a:t>
            </a:r>
          </a:p>
          <a:p>
            <a:endParaRPr lang="en-US" sz="2000" dirty="0"/>
          </a:p>
          <a:p>
            <a:r>
              <a:rPr lang="en-US" sz="2000" dirty="0"/>
              <a:t>What is pre-processing for textual data?</a:t>
            </a:r>
          </a:p>
          <a:p>
            <a:pPr marL="285750" indent="-285750">
              <a:buFont typeface="Arial" panose="020B0604020202020204" pitchFamily="34" charset="0"/>
              <a:buChar char="•"/>
            </a:pPr>
            <a:r>
              <a:rPr lang="en-US" sz="2000" dirty="0"/>
              <a:t>Remove quotes.</a:t>
            </a:r>
          </a:p>
          <a:p>
            <a:pPr marL="285750" indent="-285750">
              <a:buFont typeface="Arial" panose="020B0604020202020204" pitchFamily="34" charset="0"/>
              <a:buChar char="•"/>
            </a:pPr>
            <a:r>
              <a:rPr lang="en-US" sz="2000" dirty="0"/>
              <a:t>Remove URL’s from dataset.</a:t>
            </a:r>
          </a:p>
          <a:p>
            <a:pPr marL="285750" indent="-285750">
              <a:buFont typeface="Arial" panose="020B0604020202020204" pitchFamily="34" charset="0"/>
              <a:buChar char="•"/>
            </a:pPr>
            <a:r>
              <a:rPr lang="en-US" sz="2000" dirty="0"/>
              <a:t>Remove punctuation from dataset.</a:t>
            </a:r>
          </a:p>
          <a:p>
            <a:pPr marL="285750" indent="-285750">
              <a:buFont typeface="Arial" panose="020B0604020202020204" pitchFamily="34" charset="0"/>
              <a:buChar char="•"/>
            </a:pPr>
            <a:r>
              <a:rPr lang="en-US" sz="2000" dirty="0"/>
              <a:t>Lowercasing all words.</a:t>
            </a:r>
          </a:p>
          <a:p>
            <a:pPr marL="285750" indent="-285750">
              <a:buFont typeface="Arial" panose="020B0604020202020204" pitchFamily="34" charset="0"/>
              <a:buChar char="•"/>
            </a:pPr>
            <a:r>
              <a:rPr lang="en-US" sz="2000" dirty="0"/>
              <a:t>Contractions of English words.</a:t>
            </a:r>
          </a:p>
          <a:p>
            <a:pPr marL="285750" indent="-285750">
              <a:buFont typeface="Arial" panose="020B0604020202020204" pitchFamily="34" charset="0"/>
              <a:buChar char="•"/>
            </a:pPr>
            <a:r>
              <a:rPr lang="en-US" sz="2000" dirty="0"/>
              <a:t>Chat words to Normal text.</a:t>
            </a:r>
          </a:p>
          <a:p>
            <a:pPr marL="285750" indent="-285750">
              <a:buFont typeface="Arial" panose="020B0604020202020204" pitchFamily="34" charset="0"/>
              <a:buChar char="•"/>
            </a:pPr>
            <a:r>
              <a:rPr lang="en-US" sz="2000" dirty="0"/>
              <a:t>Lemmatization</a:t>
            </a:r>
          </a:p>
          <a:p>
            <a:pPr marL="285750" indent="-285750">
              <a:buFont typeface="Arial" panose="020B0604020202020204" pitchFamily="34" charset="0"/>
              <a:buChar char="•"/>
            </a:pPr>
            <a:r>
              <a:rPr lang="en-US" sz="2000" dirty="0"/>
              <a:t>Text to Vectorization</a:t>
            </a:r>
            <a:endParaRPr lang="en-IN" sz="2000" dirty="0"/>
          </a:p>
          <a:p>
            <a:endParaRPr lang="en-IN" sz="2000" dirty="0"/>
          </a:p>
        </p:txBody>
      </p:sp>
    </p:spTree>
    <p:extLst>
      <p:ext uri="{BB962C8B-B14F-4D97-AF65-F5344CB8AC3E}">
        <p14:creationId xmlns:p14="http://schemas.microsoft.com/office/powerpoint/2010/main" val="2525646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15" name="3D Model 14" descr="Arrow Cookie Cutter">
                <a:extLst>
                  <a:ext uri="{FF2B5EF4-FFF2-40B4-BE49-F238E27FC236}">
                    <a16:creationId xmlns:a16="http://schemas.microsoft.com/office/drawing/2014/main" id="{9A78473E-5165-795A-5723-B51B5E628B5E}"/>
                  </a:ext>
                </a:extLst>
              </p:cNvPr>
              <p:cNvGraphicFramePr>
                <a:graphicFrameLocks noChangeAspect="1"/>
              </p:cNvGraphicFramePr>
              <p:nvPr>
                <p:extLst>
                  <p:ext uri="{D42A27DB-BD31-4B8C-83A1-F6EECF244321}">
                    <p14:modId xmlns:p14="http://schemas.microsoft.com/office/powerpoint/2010/main" val="1603782106"/>
                  </p:ext>
                </p:extLst>
              </p:nvPr>
            </p:nvGraphicFramePr>
            <p:xfrm>
              <a:off x="5397614" y="3502259"/>
              <a:ext cx="1206844" cy="717472"/>
            </p:xfrm>
            <a:graphic>
              <a:graphicData uri="http://schemas.microsoft.com/office/drawing/2017/model3d">
                <am3d:model3d r:embed="rId2">
                  <am3d:spPr>
                    <a:xfrm>
                      <a:off x="0" y="0"/>
                      <a:ext cx="1206844" cy="717472"/>
                    </a:xfrm>
                    <a:prstGeom prst="rect">
                      <a:avLst/>
                    </a:prstGeom>
                  </am3d:spPr>
                  <am3d:camera>
                    <am3d:pos x="0" y="0" z="55288443"/>
                    <am3d:up dx="0" dy="36000000" dz="0"/>
                    <am3d:lookAt x="0" y="0" z="0"/>
                    <am3d:perspective fov="2700000"/>
                  </am3d:camera>
                  <am3d:trans>
                    <am3d:meterPerModelUnit n="934939" d="1000000"/>
                    <am3d:preTrans dx="0" dy="-3365024" dz="-1"/>
                    <am3d:scale>
                      <am3d:sx n="1000000" d="1000000"/>
                      <am3d:sy n="1000000" d="1000000"/>
                      <am3d:sz n="1000000" d="1000000"/>
                    </am3d:scale>
                    <am3d:rot ax="5397868" ay="-197184" az="-5358163"/>
                    <am3d:postTrans dx="0" dy="0" dz="0"/>
                  </am3d:trans>
                  <am3d:raster rName="Office3DRenderer" rVer="16.0.8326">
                    <am3d:blip r:embed="rId3"/>
                  </am3d:raster>
                  <am3d:objViewport viewportSz="14207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5" name="3D Model 14" descr="Arrow Cookie Cutter">
                <a:extLst>
                  <a:ext uri="{FF2B5EF4-FFF2-40B4-BE49-F238E27FC236}">
                    <a16:creationId xmlns:a16="http://schemas.microsoft.com/office/drawing/2014/main" id="{9A78473E-5165-795A-5723-B51B5E628B5E}"/>
                  </a:ext>
                </a:extLst>
              </p:cNvPr>
              <p:cNvPicPr>
                <a:picLocks noGrp="1" noRot="1" noChangeAspect="1" noMove="1" noResize="1" noEditPoints="1" noAdjustHandles="1" noChangeArrowheads="1" noChangeShapeType="1" noCrop="1"/>
              </p:cNvPicPr>
              <p:nvPr/>
            </p:nvPicPr>
            <p:blipFill>
              <a:blip r:embed="rId4"/>
              <a:stretch>
                <a:fillRect/>
              </a:stretch>
            </p:blipFill>
            <p:spPr>
              <a:xfrm>
                <a:off x="5397614" y="3502259"/>
                <a:ext cx="1206844" cy="717472"/>
              </a:xfrm>
              <a:prstGeom prst="rect">
                <a:avLst/>
              </a:prstGeom>
            </p:spPr>
          </p:pic>
        </mc:Fallback>
      </mc:AlternateContent>
      <p:sp>
        <p:nvSpPr>
          <p:cNvPr id="2" name="Title 1">
            <a:extLst>
              <a:ext uri="{FF2B5EF4-FFF2-40B4-BE49-F238E27FC236}">
                <a16:creationId xmlns:a16="http://schemas.microsoft.com/office/drawing/2014/main" id="{FD717C04-5F9D-4074-8A5D-63176E2DE285}"/>
              </a:ext>
            </a:extLst>
          </p:cNvPr>
          <p:cNvSpPr>
            <a:spLocks noGrp="1"/>
          </p:cNvSpPr>
          <p:nvPr>
            <p:ph type="ctrTitle"/>
          </p:nvPr>
        </p:nvSpPr>
        <p:spPr>
          <a:xfrm>
            <a:off x="197712" y="-791216"/>
            <a:ext cx="8071077" cy="799764"/>
          </a:xfrm>
        </p:spPr>
        <p:txBody>
          <a:bodyPr>
            <a:normAutofit/>
          </a:bodyPr>
          <a:lstStyle/>
          <a:p>
            <a:pPr algn="l"/>
            <a:endParaRPr lang="en-IN" sz="4000" dirty="0">
              <a:solidFill>
                <a:schemeClr val="tx1">
                  <a:lumMod val="95000"/>
                  <a:lumOff val="5000"/>
                </a:schemeClr>
              </a:solidFill>
            </a:endParaRPr>
          </a:p>
        </p:txBody>
      </p:sp>
      <p:sp>
        <p:nvSpPr>
          <p:cNvPr id="3" name="Subtitle 2">
            <a:extLst>
              <a:ext uri="{FF2B5EF4-FFF2-40B4-BE49-F238E27FC236}">
                <a16:creationId xmlns:a16="http://schemas.microsoft.com/office/drawing/2014/main" id="{6B77F29E-6885-497E-AFD2-5B483B2D9C5B}"/>
              </a:ext>
            </a:extLst>
          </p:cNvPr>
          <p:cNvSpPr>
            <a:spLocks noGrp="1"/>
          </p:cNvSpPr>
          <p:nvPr>
            <p:ph type="subTitle" idx="1"/>
          </p:nvPr>
        </p:nvSpPr>
        <p:spPr>
          <a:xfrm>
            <a:off x="-2768837" y="3031769"/>
            <a:ext cx="2353516" cy="275453"/>
          </a:xfrm>
        </p:spPr>
        <p:txBody>
          <a:bodyPr>
            <a:normAutofit fontScale="77500" lnSpcReduction="20000"/>
          </a:bodyPr>
          <a:lstStyle/>
          <a:p>
            <a:pPr algn="l"/>
            <a:endParaRPr lang="en-IN" sz="2000" dirty="0"/>
          </a:p>
        </p:txBody>
      </p:sp>
      <p:pic>
        <p:nvPicPr>
          <p:cNvPr id="5" name="Picture 4">
            <a:extLst>
              <a:ext uri="{FF2B5EF4-FFF2-40B4-BE49-F238E27FC236}">
                <a16:creationId xmlns:a16="http://schemas.microsoft.com/office/drawing/2014/main" id="{464F5D51-12E0-40C2-BB03-0048BB08B5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4429" y="137858"/>
            <a:ext cx="1140364" cy="1154048"/>
          </a:xfrm>
          <a:prstGeom prst="rect">
            <a:avLst/>
          </a:prstGeom>
        </p:spPr>
      </p:pic>
      <p:sp>
        <p:nvSpPr>
          <p:cNvPr id="10" name="Slide Number Placeholder 9">
            <a:extLst>
              <a:ext uri="{FF2B5EF4-FFF2-40B4-BE49-F238E27FC236}">
                <a16:creationId xmlns:a16="http://schemas.microsoft.com/office/drawing/2014/main" id="{7C809ECC-D9C7-422F-860A-204F86E5ED75}"/>
              </a:ext>
            </a:extLst>
          </p:cNvPr>
          <p:cNvSpPr>
            <a:spLocks noGrp="1"/>
          </p:cNvSpPr>
          <p:nvPr>
            <p:ph type="sldNum" sz="quarter" idx="12"/>
          </p:nvPr>
        </p:nvSpPr>
        <p:spPr/>
        <p:txBody>
          <a:bodyPr/>
          <a:lstStyle/>
          <a:p>
            <a:fld id="{E732A81D-54FA-4687-840E-1A20A2036ECC}" type="slidenum">
              <a:rPr lang="en-IN" smtClean="0"/>
              <a:t>9</a:t>
            </a:fld>
            <a:endParaRPr lang="en-IN"/>
          </a:p>
        </p:txBody>
      </p:sp>
      <p:sp>
        <p:nvSpPr>
          <p:cNvPr id="6" name="TextBox 5">
            <a:extLst>
              <a:ext uri="{FF2B5EF4-FFF2-40B4-BE49-F238E27FC236}">
                <a16:creationId xmlns:a16="http://schemas.microsoft.com/office/drawing/2014/main" id="{1343B0BC-512A-4B7D-B683-3E5CAA0D016B}"/>
              </a:ext>
            </a:extLst>
          </p:cNvPr>
          <p:cNvSpPr txBox="1"/>
          <p:nvPr/>
        </p:nvSpPr>
        <p:spPr>
          <a:xfrm flipH="1">
            <a:off x="-1779500" y="5222767"/>
            <a:ext cx="176272"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7D026CB-8ADF-4BE3-BFFD-4658749235AB}"/>
              </a:ext>
            </a:extLst>
          </p:cNvPr>
          <p:cNvSpPr txBox="1"/>
          <p:nvPr/>
        </p:nvSpPr>
        <p:spPr>
          <a:xfrm>
            <a:off x="-5922066" y="5990587"/>
            <a:ext cx="184731" cy="369332"/>
          </a:xfrm>
          <a:prstGeom prst="rect">
            <a:avLst/>
          </a:prstGeom>
          <a:noFill/>
        </p:spPr>
        <p:txBody>
          <a:bodyPr wrap="none" rtlCol="0">
            <a:spAutoFit/>
          </a:bodyPr>
          <a:lstStyle/>
          <a:p>
            <a:endParaRPr lang="en-IN" dirty="0"/>
          </a:p>
        </p:txBody>
      </p:sp>
      <p:pic>
        <p:nvPicPr>
          <p:cNvPr id="12" name="Picture 11">
            <a:extLst>
              <a:ext uri="{FF2B5EF4-FFF2-40B4-BE49-F238E27FC236}">
                <a16:creationId xmlns:a16="http://schemas.microsoft.com/office/drawing/2014/main" id="{831E68AC-E254-45EC-973B-07CD4F0896CD}"/>
              </a:ext>
            </a:extLst>
          </p:cNvPr>
          <p:cNvPicPr>
            <a:picLocks noChangeAspect="1"/>
          </p:cNvPicPr>
          <p:nvPr/>
        </p:nvPicPr>
        <p:blipFill>
          <a:blip r:embed="rId6"/>
          <a:stretch>
            <a:fillRect/>
          </a:stretch>
        </p:blipFill>
        <p:spPr>
          <a:xfrm>
            <a:off x="320758" y="1692410"/>
            <a:ext cx="4544059" cy="4334480"/>
          </a:xfrm>
          <a:prstGeom prst="rect">
            <a:avLst/>
          </a:prstGeom>
        </p:spPr>
      </p:pic>
      <p:sp>
        <p:nvSpPr>
          <p:cNvPr id="9" name="Rectangle 8">
            <a:extLst>
              <a:ext uri="{FF2B5EF4-FFF2-40B4-BE49-F238E27FC236}">
                <a16:creationId xmlns:a16="http://schemas.microsoft.com/office/drawing/2014/main" id="{5D3BA51E-A311-4170-BD4F-BF3C8FE3DF93}"/>
              </a:ext>
            </a:extLst>
          </p:cNvPr>
          <p:cNvSpPr/>
          <p:nvPr/>
        </p:nvSpPr>
        <p:spPr>
          <a:xfrm>
            <a:off x="-39085" y="-8545"/>
            <a:ext cx="10618778" cy="129190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bg1"/>
                </a:solidFill>
                <a:latin typeface="+mj-lt"/>
              </a:rPr>
              <a:t>   Remove Quotes from all Text</a:t>
            </a:r>
            <a:endParaRPr lang="en-IN" sz="4000" dirty="0">
              <a:solidFill>
                <a:schemeClr val="bg1"/>
              </a:solidFill>
              <a:latin typeface="+mj-lt"/>
            </a:endParaRPr>
          </a:p>
        </p:txBody>
      </p:sp>
      <p:pic>
        <p:nvPicPr>
          <p:cNvPr id="13" name="Picture 12">
            <a:extLst>
              <a:ext uri="{FF2B5EF4-FFF2-40B4-BE49-F238E27FC236}">
                <a16:creationId xmlns:a16="http://schemas.microsoft.com/office/drawing/2014/main" id="{59B6F350-63AA-40CE-9CBD-60678451E0C0}"/>
              </a:ext>
            </a:extLst>
          </p:cNvPr>
          <p:cNvPicPr>
            <a:picLocks noChangeAspect="1"/>
          </p:cNvPicPr>
          <p:nvPr/>
        </p:nvPicPr>
        <p:blipFill>
          <a:blip r:embed="rId7"/>
          <a:stretch>
            <a:fillRect/>
          </a:stretch>
        </p:blipFill>
        <p:spPr>
          <a:xfrm>
            <a:off x="7749147" y="2925902"/>
            <a:ext cx="4077269" cy="2095792"/>
          </a:xfrm>
          <a:prstGeom prst="rect">
            <a:avLst/>
          </a:prstGeom>
        </p:spPr>
      </p:pic>
      <p:sp>
        <p:nvSpPr>
          <p:cNvPr id="8" name="TextBox 7">
            <a:extLst>
              <a:ext uri="{FF2B5EF4-FFF2-40B4-BE49-F238E27FC236}">
                <a16:creationId xmlns:a16="http://schemas.microsoft.com/office/drawing/2014/main" id="{359ECCE1-65C8-437E-81CF-023848894FAD}"/>
              </a:ext>
            </a:extLst>
          </p:cNvPr>
          <p:cNvSpPr txBox="1"/>
          <p:nvPr/>
        </p:nvSpPr>
        <p:spPr>
          <a:xfrm>
            <a:off x="7749147" y="5183025"/>
            <a:ext cx="4077269" cy="923330"/>
          </a:xfrm>
          <a:prstGeom prst="rect">
            <a:avLst/>
          </a:prstGeom>
          <a:noFill/>
        </p:spPr>
        <p:txBody>
          <a:bodyPr wrap="square" rtlCol="0">
            <a:spAutoFit/>
          </a:bodyPr>
          <a:lstStyle/>
          <a:p>
            <a:r>
              <a:rPr lang="en-US" dirty="0"/>
              <a:t>Remove all the quotes from the text, its make simple the data for further pre-processing.</a:t>
            </a:r>
            <a:endParaRPr lang="en-IN" dirty="0"/>
          </a:p>
        </p:txBody>
      </p:sp>
    </p:spTree>
    <p:extLst>
      <p:ext uri="{BB962C8B-B14F-4D97-AF65-F5344CB8AC3E}">
        <p14:creationId xmlns:p14="http://schemas.microsoft.com/office/powerpoint/2010/main" val="313776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TotalTime>
  <Words>2343</Words>
  <Application>Microsoft Office PowerPoint</Application>
  <PresentationFormat>Widescreen</PresentationFormat>
  <Paragraphs>204</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Bookman Old Style</vt:lpstr>
      <vt:lpstr>Calibri</vt:lpstr>
      <vt:lpstr>Calibri Light</vt:lpstr>
      <vt:lpstr>Wingdings</vt:lpstr>
      <vt:lpstr>Office Theme</vt:lpstr>
      <vt:lpstr> Natural Language Processing(NLP) Classification of personality of Human by their Social Media Post    </vt:lpstr>
      <vt:lpstr> Natural Language Processing(NLP) Classification of personality of Human by their Social Media Post    </vt:lpstr>
      <vt:lpstr> Natural Language Processing(NLP) Classification of personality of Human by their Social Media Post    </vt:lpstr>
      <vt:lpstr>PowerPoint Presentation</vt:lpstr>
      <vt:lpstr>PowerPoint Presentation</vt:lpstr>
      <vt:lpstr>Introduction to Data Set</vt:lpstr>
      <vt:lpstr>Introduction to Data Set</vt:lpstr>
      <vt:lpstr>Introduction to 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Processing(NLP) Classification of personality of Human by their Social Media Post</dc:title>
  <dc:creator>Sourav Saha</dc:creator>
  <cp:lastModifiedBy>Sourav Saha</cp:lastModifiedBy>
  <cp:revision>78</cp:revision>
  <dcterms:created xsi:type="dcterms:W3CDTF">2024-04-02T09:46:37Z</dcterms:created>
  <dcterms:modified xsi:type="dcterms:W3CDTF">2024-09-06T19:43:03Z</dcterms:modified>
</cp:coreProperties>
</file>