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266" r:id="rId3"/>
    <p:sldId id="257" r:id="rId4"/>
    <p:sldId id="270" r:id="rId5"/>
    <p:sldId id="267" r:id="rId6"/>
    <p:sldId id="261" r:id="rId7"/>
    <p:sldId id="263" r:id="rId8"/>
    <p:sldId id="265" r:id="rId9"/>
    <p:sldId id="264" r:id="rId10"/>
    <p:sldId id="268" r:id="rId11"/>
    <p:sldId id="269" r:id="rId12"/>
    <p:sldId id="272" r:id="rId13"/>
    <p:sldId id="273" r:id="rId14"/>
    <p:sldId id="259" r:id="rId15"/>
    <p:sldId id="271" r:id="rId16"/>
    <p:sldId id="274" r:id="rId17"/>
    <p:sldId id="262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C6F07-D667-4DF5-9592-8EDAEA68D358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7181C-ADC7-4B94-8CC1-F0E6060EA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79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2E01-F74E-491D-A191-9B1D1A2F4941}" type="datetime1">
              <a:rPr lang="fr-FR" smtClean="0"/>
              <a:t>16/03/2015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6773ABE-47DA-4864-9390-16A3DBA5CBF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C1BC-2798-466F-BA65-F248DEC08D11}" type="datetime1">
              <a:rPr lang="fr-FR" smtClean="0"/>
              <a:t>16/03/2015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3ABE-47DA-4864-9390-16A3DBA5CBF3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6773ABE-47DA-4864-9390-16A3DBA5CBF3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4306-E511-4273-A554-A718C56D6E0A}" type="datetime1">
              <a:rPr lang="fr-FR" smtClean="0"/>
              <a:t>16/03/2015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3E5-A6D8-4F54-82FB-69E9C56383BD}" type="datetime1">
              <a:rPr lang="fr-FR" smtClean="0"/>
              <a:t>16/03/2015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6773ABE-47DA-4864-9390-16A3DBA5CBF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9E14-CE36-4FAA-BB01-9C29976FB112}" type="datetime1">
              <a:rPr lang="fr-FR" smtClean="0"/>
              <a:t>16/03/2015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6773ABE-47DA-4864-9390-16A3DBA5CBF3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D759FA3-F9FE-491A-8D39-04B64F1C4780}" type="datetime1">
              <a:rPr lang="fr-FR" smtClean="0"/>
              <a:t>16/03/2015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3ABE-47DA-4864-9390-16A3DBA5CBF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7BC-1F3E-47EA-B0FF-F353D45B485F}" type="datetime1">
              <a:rPr lang="fr-FR" smtClean="0"/>
              <a:t>16/03/2015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6773ABE-47DA-4864-9390-16A3DBA5CBF3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D217-1A46-4EAD-8A1E-1D632E240E36}" type="datetime1">
              <a:rPr lang="fr-FR" smtClean="0"/>
              <a:t>16/03/2015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6773ABE-47DA-4864-9390-16A3DBA5CB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0C9A-8C7A-4222-88E8-25503C8F23D7}" type="datetime1">
              <a:rPr lang="fr-FR" smtClean="0"/>
              <a:t>16/03/2015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773ABE-47DA-4864-9390-16A3DBA5CB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6773ABE-47DA-4864-9390-16A3DBA5CBF3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A486-9EDC-4A1F-ACB0-110604439D33}" type="datetime1">
              <a:rPr lang="fr-FR" smtClean="0"/>
              <a:t>16/03/2015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6773ABE-47DA-4864-9390-16A3DBA5CBF3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707DDE8-3417-488E-8B5A-691588236E94}" type="datetime1">
              <a:rPr lang="fr-FR" smtClean="0"/>
              <a:t>16/03/2015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870D1B4-DD85-4880-A30F-15A926711F66}" type="datetime1">
              <a:rPr lang="fr-FR" smtClean="0"/>
              <a:t>16/03/2015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6773ABE-47DA-4864-9390-16A3DBA5CBF3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193776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Romain Le Bail – Nathalie </a:t>
            </a:r>
            <a:r>
              <a:rPr lang="fr-FR" dirty="0" err="1" smtClean="0"/>
              <a:t>Lurin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>
                <a:solidFill>
                  <a:schemeClr val="accent1"/>
                </a:solidFill>
              </a:rPr>
              <a:t>Encadre par :</a:t>
            </a:r>
          </a:p>
          <a:p>
            <a:endParaRPr lang="fr-FR" dirty="0" smtClean="0"/>
          </a:p>
          <a:p>
            <a:r>
              <a:rPr lang="fr-FR" dirty="0" smtClean="0"/>
              <a:t>Sébastien </a:t>
            </a:r>
            <a:r>
              <a:rPr lang="fr-FR" dirty="0" err="1" smtClean="0"/>
              <a:t>Denjean</a:t>
            </a:r>
            <a:r>
              <a:rPr lang="fr-FR" dirty="0" smtClean="0"/>
              <a:t> – Vincent </a:t>
            </a:r>
            <a:r>
              <a:rPr lang="fr-FR" dirty="0" err="1" smtClean="0"/>
              <a:t>Roussarie</a:t>
            </a:r>
            <a:r>
              <a:rPr lang="fr-FR" dirty="0" smtClean="0"/>
              <a:t> – Jean-François Petiot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: </a:t>
            </a:r>
            <a:r>
              <a:rPr lang="fr-FR" dirty="0" err="1" smtClean="0"/>
              <a:t>sonification</a:t>
            </a:r>
            <a:r>
              <a:rPr lang="fr-FR" dirty="0" smtClean="0"/>
              <a:t> d’interface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3ABE-47DA-4864-9390-16A3DBA5CBF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0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Modulation des sons : </a:t>
            </a:r>
            <a:r>
              <a:rPr lang="fr-FR" dirty="0" smtClean="0"/>
              <a:t>mixer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 volume de chaque son est contrôlé par un mixer général dans Pure Data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Les volumes sont envoyés aux différents sous-patch grâce aux fonctions </a:t>
            </a:r>
            <a:r>
              <a:rPr lang="fr-FR" dirty="0" err="1" smtClean="0"/>
              <a:t>send</a:t>
            </a:r>
            <a:r>
              <a:rPr lang="fr-FR" dirty="0" smtClean="0"/>
              <a:t> et </a:t>
            </a:r>
            <a:r>
              <a:rPr lang="fr-FR" dirty="0" err="1" smtClean="0"/>
              <a:t>receive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4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411760" y="2492896"/>
            <a:ext cx="4176464" cy="2482974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3ABE-47DA-4864-9390-16A3DBA5CBF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8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III- Traitement des données du </a:t>
            </a:r>
            <a:r>
              <a:rPr lang="fr-FR" dirty="0" err="1" smtClean="0"/>
              <a:t>Leap</a:t>
            </a:r>
            <a:r>
              <a:rPr lang="fr-FR" dirty="0" smtClean="0"/>
              <a:t> Motion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Interface de programmation choisie : Python</a:t>
            </a:r>
          </a:p>
          <a:p>
            <a:endParaRPr lang="fr-FR" dirty="0"/>
          </a:p>
        </p:txBody>
      </p:sp>
      <p:pic>
        <p:nvPicPr>
          <p:cNvPr id="4" name="image3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31639" y="2132856"/>
            <a:ext cx="6250305" cy="404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3ABE-47DA-4864-9390-16A3DBA5CBF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98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III- Traitement des données du </a:t>
            </a:r>
            <a:r>
              <a:rPr lang="fr-FR" dirty="0" err="1" smtClean="0"/>
              <a:t>Leap</a:t>
            </a:r>
            <a:r>
              <a:rPr lang="fr-FR" dirty="0" smtClean="0"/>
              <a:t> Motion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Communication avec Pure Data</a:t>
            </a:r>
          </a:p>
          <a:p>
            <a:pPr lvl="1"/>
            <a:r>
              <a:rPr lang="fr-FR" dirty="0" smtClean="0"/>
              <a:t>Protocole OSC implémenté dans plusieurs langages</a:t>
            </a:r>
          </a:p>
          <a:p>
            <a:pPr lvl="1"/>
            <a:r>
              <a:rPr lang="fr-FR" dirty="0" smtClean="0"/>
              <a:t>Envoie des données sur un port écouté par Pure Data</a:t>
            </a:r>
          </a:p>
          <a:p>
            <a:pPr lvl="1"/>
            <a:r>
              <a:rPr lang="fr-FR" dirty="0" smtClean="0"/>
              <a:t>Routage des données en fonction des informations qu’elles contiennent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Prise en compte de la zone</a:t>
            </a:r>
          </a:p>
          <a:p>
            <a:pPr lvl="1"/>
            <a:r>
              <a:rPr lang="fr-FR" dirty="0"/>
              <a:t>Savoir si un point est dans la zone en face de l’écran </a:t>
            </a:r>
            <a:r>
              <a:rPr lang="fr-FR" dirty="0" smtClean="0"/>
              <a:t>(</a:t>
            </a:r>
            <a:r>
              <a:rPr lang="fr-FR" dirty="0" err="1" smtClean="0"/>
              <a:t>isFacingTheScreen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Savoir la distance d’un point à l’écran </a:t>
            </a:r>
            <a:r>
              <a:rPr lang="fr-FR" dirty="0" smtClean="0"/>
              <a:t>(</a:t>
            </a:r>
            <a:r>
              <a:rPr lang="fr-FR" dirty="0" err="1" smtClean="0"/>
              <a:t>distanceFromScreen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Savoir quelle zone l’utilisateur pointe avec son doigt </a:t>
            </a:r>
            <a:r>
              <a:rPr lang="fr-FR" dirty="0" smtClean="0"/>
              <a:t>(</a:t>
            </a:r>
            <a:r>
              <a:rPr lang="fr-FR" dirty="0" err="1" smtClean="0"/>
              <a:t>getScreenZonePointedAt</a:t>
            </a:r>
            <a:r>
              <a:rPr lang="fr-FR" dirty="0"/>
              <a:t>)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3ABE-47DA-4864-9390-16A3DBA5CBF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14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III- Traitement des données du </a:t>
            </a:r>
            <a:r>
              <a:rPr lang="fr-FR" dirty="0" err="1" smtClean="0"/>
              <a:t>Leap</a:t>
            </a:r>
            <a:r>
              <a:rPr lang="fr-FR" dirty="0" smtClean="0"/>
              <a:t> Motion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Gestions des </a:t>
            </a:r>
            <a:r>
              <a:rPr lang="fr-FR" dirty="0" smtClean="0"/>
              <a:t>événements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Utilisation des gestes déjà fournis avec le </a:t>
            </a:r>
            <a:r>
              <a:rPr lang="fr-FR" dirty="0" err="1" smtClean="0"/>
              <a:t>Leap</a:t>
            </a:r>
            <a:r>
              <a:rPr lang="fr-FR" dirty="0" smtClean="0"/>
              <a:t> Motion</a:t>
            </a:r>
          </a:p>
          <a:p>
            <a:pPr lvl="2"/>
            <a:r>
              <a:rPr lang="fr-FR" dirty="0" smtClean="0"/>
              <a:t>Réglage des paramètres du </a:t>
            </a:r>
            <a:r>
              <a:rPr lang="fr-FR" dirty="0" err="1" smtClean="0"/>
              <a:t>Leap</a:t>
            </a:r>
            <a:r>
              <a:rPr lang="fr-FR" dirty="0" smtClean="0"/>
              <a:t> Motion pour qu’il soit plus </a:t>
            </a:r>
            <a:r>
              <a:rPr lang="fr-FR" dirty="0" smtClean="0"/>
              <a:t>sensible</a:t>
            </a:r>
          </a:p>
          <a:p>
            <a:pPr lvl="2"/>
            <a:r>
              <a:rPr lang="fr-FR" dirty="0"/>
              <a:t>moins de faux-positifs par l’ajout d’un </a:t>
            </a:r>
            <a:r>
              <a:rPr lang="fr-FR" dirty="0" err="1"/>
              <a:t>timer</a:t>
            </a:r>
            <a:r>
              <a:rPr lang="fr-FR" dirty="0"/>
              <a:t> après chaque geste</a:t>
            </a:r>
          </a:p>
          <a:p>
            <a:pPr lvl="2"/>
            <a:r>
              <a:rPr lang="fr-FR" dirty="0"/>
              <a:t>Geste reconnu uniquement à partir du mouvement de l’index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Possibilité d’améliorer la reconnaissance des gestes </a:t>
            </a:r>
            <a:r>
              <a:rPr lang="fr-FR" dirty="0" smtClean="0"/>
              <a:t>par d’autres moyens</a:t>
            </a:r>
          </a:p>
          <a:p>
            <a:pPr lvl="2"/>
            <a:r>
              <a:rPr lang="fr-FR" dirty="0" smtClean="0"/>
              <a:t>Réseau de neurones</a:t>
            </a:r>
          </a:p>
          <a:p>
            <a:pPr lvl="2"/>
            <a:r>
              <a:rPr lang="fr-FR" dirty="0" smtClean="0"/>
              <a:t>Algorithmes plus simples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3ABE-47DA-4864-9390-16A3DBA5CBF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34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IV. Le futur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Amélioration de la reconnaissance des gestes existants / ajout de nouveaux gestes :</a:t>
            </a:r>
            <a:endParaRPr lang="fr-FR" dirty="0"/>
          </a:p>
          <a:p>
            <a:pPr lvl="1"/>
            <a:r>
              <a:rPr lang="fr-FR" dirty="0" smtClean="0"/>
              <a:t>Possibilité d’utiliser le réseau de neurones inclus dans le projet</a:t>
            </a:r>
            <a:endParaRPr lang="fr-FR" dirty="0"/>
          </a:p>
          <a:p>
            <a:pPr lvl="1"/>
            <a:r>
              <a:rPr lang="fr-FR" dirty="0" smtClean="0"/>
              <a:t>Script de capture de données fonctionnel</a:t>
            </a:r>
          </a:p>
          <a:p>
            <a:pPr marL="274320" lvl="1" indent="0">
              <a:buNone/>
            </a:pPr>
            <a:endParaRPr lang="fr-FR" dirty="0" smtClean="0"/>
          </a:p>
          <a:p>
            <a:r>
              <a:rPr lang="fr-FR" dirty="0" smtClean="0"/>
              <a:t>Ajout de nouveau thèmes </a:t>
            </a:r>
          </a:p>
          <a:p>
            <a:endParaRPr lang="fr-FR" dirty="0"/>
          </a:p>
          <a:p>
            <a:r>
              <a:rPr lang="fr-FR" dirty="0" smtClean="0"/>
              <a:t>Utilisation de plus d’informations pour moduler les sons : position, vitesse au cours du temps…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pPr marL="27432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3ABE-47DA-4864-9390-16A3DBA5CBF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3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3ABE-47DA-4864-9390-16A3DBA5CBF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7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</a:t>
            </a:r>
            <a:r>
              <a:rPr lang="fr-FR" dirty="0" smtClean="0"/>
              <a:t>onclusion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3ABE-47DA-4864-9390-16A3DBA5CBF3}" type="slidenum">
              <a:rPr lang="fr-FR" smtClean="0"/>
              <a:t>16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smtClean="0"/>
              <a:t>Réalisé :</a:t>
            </a:r>
          </a:p>
          <a:p>
            <a:pPr lvl="1"/>
            <a:r>
              <a:rPr lang="fr-FR" dirty="0" smtClean="0"/>
              <a:t>Amélioration </a:t>
            </a:r>
            <a:r>
              <a:rPr lang="fr-FR" dirty="0"/>
              <a:t>de l’API du </a:t>
            </a:r>
            <a:r>
              <a:rPr lang="fr-FR" dirty="0" err="1"/>
              <a:t>Leap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/>
              <a:t>M</a:t>
            </a:r>
            <a:r>
              <a:rPr lang="fr-FR" dirty="0" smtClean="0"/>
              <a:t>odulation </a:t>
            </a:r>
            <a:r>
              <a:rPr lang="fr-FR" dirty="0"/>
              <a:t>des différents </a:t>
            </a:r>
            <a:r>
              <a:rPr lang="fr-FR" dirty="0" smtClean="0"/>
              <a:t>sons </a:t>
            </a:r>
            <a:r>
              <a:rPr lang="fr-FR" dirty="0"/>
              <a:t>: spatialisation, variation de vitesse de lecture et d’amplitude</a:t>
            </a:r>
          </a:p>
          <a:p>
            <a:pPr lvl="1"/>
            <a:r>
              <a:rPr lang="fr-FR" dirty="0"/>
              <a:t>Deux thèmes sonores </a:t>
            </a:r>
            <a:r>
              <a:rPr lang="fr-FR" dirty="0" smtClean="0"/>
              <a:t>cohérents</a:t>
            </a:r>
            <a:endParaRPr lang="fr-FR" dirty="0"/>
          </a:p>
          <a:p>
            <a:r>
              <a:rPr lang="fr-FR" dirty="0" smtClean="0"/>
              <a:t>A faire :</a:t>
            </a:r>
            <a:endParaRPr lang="fr-FR" dirty="0"/>
          </a:p>
          <a:p>
            <a:pPr lvl="1"/>
            <a:r>
              <a:rPr lang="fr-FR" dirty="0" smtClean="0"/>
              <a:t>Explorer d’autres modulations </a:t>
            </a:r>
          </a:p>
          <a:p>
            <a:pPr lvl="1"/>
            <a:r>
              <a:rPr lang="fr-FR" dirty="0" smtClean="0"/>
              <a:t>Prendre </a:t>
            </a:r>
            <a:r>
              <a:rPr lang="fr-FR" dirty="0"/>
              <a:t>en compte </a:t>
            </a:r>
            <a:r>
              <a:rPr lang="fr-FR" dirty="0" smtClean="0"/>
              <a:t>l’environnement </a:t>
            </a:r>
            <a:r>
              <a:rPr lang="fr-FR" dirty="0"/>
              <a:t>sonore réel de la voiture</a:t>
            </a:r>
          </a:p>
          <a:p>
            <a:pPr lvl="1"/>
            <a:r>
              <a:rPr lang="fr-FR" dirty="0"/>
              <a:t>Continuer l’amélioration de la reconnaissance des </a:t>
            </a:r>
            <a:r>
              <a:rPr lang="fr-FR" dirty="0" smtClean="0"/>
              <a:t>gestes</a:t>
            </a:r>
            <a:endParaRPr lang="fr-FR" dirty="0"/>
          </a:p>
          <a:p>
            <a:pPr lvl="1"/>
            <a:r>
              <a:rPr lang="fr-FR" dirty="0" smtClean="0"/>
              <a:t>Travailler les sons plus finement</a:t>
            </a:r>
            <a:endParaRPr lang="fr-FR" dirty="0"/>
          </a:p>
          <a:p>
            <a:pPr lvl="1"/>
            <a:r>
              <a:rPr lang="fr-FR" dirty="0" smtClean="0"/>
              <a:t>Tester le </a:t>
            </a:r>
            <a:r>
              <a:rPr lang="fr-FR" dirty="0"/>
              <a:t>prototype sur un panel </a:t>
            </a:r>
            <a:r>
              <a:rPr lang="fr-FR"/>
              <a:t>d’utilisateurs </a:t>
            </a:r>
            <a:r>
              <a:rPr lang="fr-FR" smtClean="0"/>
              <a:t>potentiels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66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sz="4000" dirty="0" smtClean="0"/>
              <a:t>Merci!</a:t>
            </a:r>
            <a:endParaRPr lang="fr-FR" sz="40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questions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3ABE-47DA-4864-9390-16A3DBA5CBF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1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2400" dirty="0" err="1" smtClean="0"/>
              <a:t>Sonification</a:t>
            </a:r>
            <a:r>
              <a:rPr lang="fr-FR" sz="2400" dirty="0" smtClean="0"/>
              <a:t> de la commande gestuelle d’une interface</a:t>
            </a:r>
            <a:endParaRPr lang="fr-FR" sz="2400" dirty="0"/>
          </a:p>
        </p:txBody>
      </p:sp>
      <p:pic>
        <p:nvPicPr>
          <p:cNvPr id="1026" name="Picture 2" descr="http://www.peugeot.fr/media/showrooms/showroom-peugeot-2008-crossover-kppv3/medias/Visuel/Heading/Interior_design/Peugeot_2008_confort1_450x31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29" b="6864"/>
          <a:stretch/>
        </p:blipFill>
        <p:spPr bwMode="auto">
          <a:xfrm>
            <a:off x="611560" y="2204865"/>
            <a:ext cx="4862140" cy="364983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be 3"/>
          <p:cNvSpPr/>
          <p:nvPr/>
        </p:nvSpPr>
        <p:spPr>
          <a:xfrm>
            <a:off x="2231740" y="3624222"/>
            <a:ext cx="1224136" cy="1080120"/>
          </a:xfrm>
          <a:prstGeom prst="cube">
            <a:avLst>
              <a:gd name="adj" fmla="val 25001"/>
            </a:avLst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627784" y="3467506"/>
            <a:ext cx="648072" cy="144016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641588" y="2869687"/>
            <a:ext cx="360040" cy="3985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3031666" y="3279085"/>
            <a:ext cx="360040" cy="3985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" name="Ellipse 8"/>
          <p:cNvSpPr/>
          <p:nvPr/>
        </p:nvSpPr>
        <p:spPr>
          <a:xfrm>
            <a:off x="2267744" y="4305796"/>
            <a:ext cx="360040" cy="3985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640784" y="2907167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1: Ecran de contrôle des utilitaires du véhicule</a:t>
            </a:r>
          </a:p>
          <a:p>
            <a:pPr algn="just"/>
            <a:r>
              <a:rPr lang="fr-FR" dirty="0" smtClean="0"/>
              <a:t>2: capteur vidéo</a:t>
            </a:r>
          </a:p>
          <a:p>
            <a:pPr algn="just"/>
            <a:r>
              <a:rPr lang="fr-FR" dirty="0" smtClean="0"/>
              <a:t>3: zone de détection de gestes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3ABE-47DA-4864-9390-16A3DBA5CBF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2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Présentation générale de la solution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243907" y="1484784"/>
            <a:ext cx="1800200" cy="1152128"/>
            <a:chOff x="395536" y="1844824"/>
            <a:chExt cx="1800200" cy="1152128"/>
          </a:xfrm>
        </p:grpSpPr>
        <p:sp>
          <p:nvSpPr>
            <p:cNvPr id="4" name="Rectangle 3"/>
            <p:cNvSpPr/>
            <p:nvPr/>
          </p:nvSpPr>
          <p:spPr>
            <a:xfrm>
              <a:off x="395536" y="1844824"/>
              <a:ext cx="1800200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881590" y="2060848"/>
              <a:ext cx="828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LEAP</a:t>
              </a:r>
              <a:endParaRPr lang="fr-FR" dirty="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3562537" y="2910021"/>
            <a:ext cx="1800200" cy="1152128"/>
            <a:chOff x="395536" y="1844824"/>
            <a:chExt cx="1800200" cy="1152128"/>
          </a:xfrm>
        </p:grpSpPr>
        <p:sp>
          <p:nvSpPr>
            <p:cNvPr id="8" name="Rectangle 7"/>
            <p:cNvSpPr/>
            <p:nvPr/>
          </p:nvSpPr>
          <p:spPr>
            <a:xfrm>
              <a:off x="395536" y="1844824"/>
              <a:ext cx="1800200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2060848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SCRIPT PYTHON</a:t>
              </a:r>
              <a:endParaRPr lang="fr-FR" dirty="0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6660232" y="4755400"/>
            <a:ext cx="2088232" cy="1152128"/>
            <a:chOff x="395536" y="1844824"/>
            <a:chExt cx="1800200" cy="1152128"/>
          </a:xfrm>
        </p:grpSpPr>
        <p:sp>
          <p:nvSpPr>
            <p:cNvPr id="11" name="Rectangle 10"/>
            <p:cNvSpPr/>
            <p:nvPr/>
          </p:nvSpPr>
          <p:spPr>
            <a:xfrm>
              <a:off x="395536" y="1844824"/>
              <a:ext cx="1800200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00639" y="2060848"/>
              <a:ext cx="118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PATCH PD</a:t>
              </a:r>
              <a:endParaRPr lang="fr-FR" dirty="0"/>
            </a:p>
          </p:txBody>
        </p:sp>
      </p:grpSp>
      <p:cxnSp>
        <p:nvCxnSpPr>
          <p:cNvPr id="14" name="Connecteur en angle 13"/>
          <p:cNvCxnSpPr>
            <a:stCxn id="4" idx="3"/>
            <a:endCxn id="8" idx="0"/>
          </p:cNvCxnSpPr>
          <p:nvPr/>
        </p:nvCxnSpPr>
        <p:spPr>
          <a:xfrm>
            <a:off x="2044107" y="2060848"/>
            <a:ext cx="2418530" cy="8491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5"/>
          <p:cNvCxnSpPr>
            <a:stCxn id="8" idx="2"/>
            <a:endCxn id="11" idx="1"/>
          </p:cNvCxnSpPr>
          <p:nvPr/>
        </p:nvCxnSpPr>
        <p:spPr>
          <a:xfrm rot="16200000" flipH="1">
            <a:off x="4926777" y="3598008"/>
            <a:ext cx="1269315" cy="21975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141730" y="1727278"/>
            <a:ext cx="2160240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Gestes par défaut</a:t>
            </a:r>
            <a:endParaRPr lang="fr-FR" dirty="0"/>
          </a:p>
          <a:p>
            <a:r>
              <a:rPr lang="fr-FR" dirty="0" smtClean="0"/>
              <a:t>Positions absolues</a:t>
            </a:r>
          </a:p>
          <a:p>
            <a:r>
              <a:rPr lang="fr-FR" dirty="0" smtClean="0"/>
              <a:t>Vitesses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682816" y="4722563"/>
            <a:ext cx="2631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Gestes améliorés</a:t>
            </a:r>
            <a:endParaRPr lang="fr-FR" dirty="0"/>
          </a:p>
          <a:p>
            <a:r>
              <a:rPr lang="fr-FR" dirty="0" smtClean="0"/>
              <a:t>Positions / écran virtuel</a:t>
            </a:r>
          </a:p>
          <a:p>
            <a:r>
              <a:rPr lang="fr-FR" dirty="0" smtClean="0"/>
              <a:t>Evènements</a:t>
            </a:r>
          </a:p>
          <a:p>
            <a:r>
              <a:rPr lang="fr-FR" dirty="0" smtClean="0"/>
              <a:t>Vitesses</a:t>
            </a:r>
            <a:endParaRPr lang="fr-FR" dirty="0"/>
          </a:p>
        </p:txBody>
      </p:sp>
      <p:grpSp>
        <p:nvGrpSpPr>
          <p:cNvPr id="24" name="Groupe 23"/>
          <p:cNvGrpSpPr/>
          <p:nvPr/>
        </p:nvGrpSpPr>
        <p:grpSpPr>
          <a:xfrm>
            <a:off x="7452751" y="2636912"/>
            <a:ext cx="740572" cy="2118488"/>
            <a:chOff x="7452751" y="2636912"/>
            <a:chExt cx="740572" cy="2118488"/>
          </a:xfrm>
        </p:grpSpPr>
        <p:sp>
          <p:nvSpPr>
            <p:cNvPr id="23" name="Flèche vers le bas 22"/>
            <p:cNvSpPr/>
            <p:nvPr/>
          </p:nvSpPr>
          <p:spPr>
            <a:xfrm rot="10800000">
              <a:off x="7452752" y="2636912"/>
              <a:ext cx="565818" cy="2118488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7452751" y="3459761"/>
              <a:ext cx="740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SON</a:t>
              </a:r>
              <a:endParaRPr lang="fr-FR" dirty="0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6835560" y="1483434"/>
            <a:ext cx="1825959" cy="1152128"/>
            <a:chOff x="395536" y="1844824"/>
            <a:chExt cx="1825959" cy="1152128"/>
          </a:xfrm>
        </p:grpSpPr>
        <p:sp>
          <p:nvSpPr>
            <p:cNvPr id="26" name="Rectangle 25"/>
            <p:cNvSpPr/>
            <p:nvPr/>
          </p:nvSpPr>
          <p:spPr>
            <a:xfrm>
              <a:off x="395536" y="1844824"/>
              <a:ext cx="1800200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21295" y="206084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UTILISATEUR</a:t>
              </a:r>
              <a:endParaRPr lang="fr-FR" dirty="0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3ABE-47DA-4864-9390-16A3DBA5CBF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5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 Présentation générale de la </a:t>
            </a:r>
            <a:r>
              <a:rPr lang="fr-FR" dirty="0" smtClean="0"/>
              <a:t>solution: capteur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846312" cy="4572000"/>
          </a:xfrm>
        </p:spPr>
        <p:txBody>
          <a:bodyPr/>
          <a:lstStyle/>
          <a:p>
            <a:r>
              <a:rPr lang="fr-FR" dirty="0" smtClean="0"/>
              <a:t>Capteur </a:t>
            </a:r>
            <a:r>
              <a:rPr lang="fr-FR" dirty="0" err="1" smtClean="0"/>
              <a:t>Leap</a:t>
            </a:r>
            <a:r>
              <a:rPr lang="fr-FR" dirty="0" smtClean="0"/>
              <a:t> Motion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3 capteurs vidéo + 2 infrarouge</a:t>
            </a:r>
          </a:p>
          <a:p>
            <a:pPr lvl="1"/>
            <a:r>
              <a:rPr lang="fr-FR" dirty="0" smtClean="0"/>
              <a:t>Position et vitesse des différents éléments de la main (articulations, os…)</a:t>
            </a:r>
          </a:p>
          <a:p>
            <a:pPr lvl="1"/>
            <a:r>
              <a:rPr lang="fr-FR" dirty="0" smtClean="0"/>
              <a:t>Précision de l’ordre du mm</a:t>
            </a:r>
          </a:p>
          <a:p>
            <a:pPr lvl="1"/>
            <a:r>
              <a:rPr lang="fr-FR" dirty="0" smtClean="0"/>
              <a:t>Reconnaissance de certains gestes de base</a:t>
            </a:r>
            <a:endParaRPr lang="fr-FR" dirty="0"/>
          </a:p>
        </p:txBody>
      </p:sp>
      <p:pic>
        <p:nvPicPr>
          <p:cNvPr id="4" name="Image 3" descr="http://www.robotshop.com/media/files/images2/leap-motion-3d-motion-gesture-controller-10-larg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736" y="2420888"/>
            <a:ext cx="3409950" cy="292290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3ABE-47DA-4864-9390-16A3DBA5CBF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0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</a:t>
            </a:r>
            <a:r>
              <a:rPr lang="fr-FR" dirty="0"/>
              <a:t>générale de la </a:t>
            </a:r>
            <a:r>
              <a:rPr lang="fr-FR" dirty="0" smtClean="0"/>
              <a:t>solution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Gestes </a:t>
            </a:r>
            <a:r>
              <a:rPr lang="fr-FR" dirty="0" err="1" smtClean="0"/>
              <a:t>sonifiés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Swipe</a:t>
            </a:r>
            <a:r>
              <a:rPr lang="fr-FR" dirty="0" smtClean="0"/>
              <a:t> gauche/droite et haut/bas</a:t>
            </a:r>
          </a:p>
          <a:p>
            <a:pPr lvl="1"/>
            <a:r>
              <a:rPr lang="fr-FR" dirty="0" smtClean="0"/>
              <a:t>Cercle</a:t>
            </a:r>
          </a:p>
          <a:p>
            <a:pPr lvl="1"/>
            <a:r>
              <a:rPr lang="fr-FR" dirty="0" err="1" smtClean="0"/>
              <a:t>Screentap</a:t>
            </a:r>
            <a:r>
              <a:rPr lang="fr-FR" dirty="0" smtClean="0"/>
              <a:t>/</a:t>
            </a:r>
            <a:r>
              <a:rPr lang="fr-FR" dirty="0" err="1" smtClean="0"/>
              <a:t>keytap</a:t>
            </a:r>
            <a:endParaRPr lang="fr-FR" dirty="0" smtClean="0"/>
          </a:p>
          <a:p>
            <a:pPr lvl="1"/>
            <a:r>
              <a:rPr lang="fr-FR" dirty="0" smtClean="0"/>
              <a:t>Sortie de la zone</a:t>
            </a:r>
          </a:p>
          <a:p>
            <a:endParaRPr lang="fr-FR" dirty="0"/>
          </a:p>
          <a:p>
            <a:r>
              <a:rPr lang="fr-FR" dirty="0" smtClean="0"/>
              <a:t>Proposition de 2 thèmes:</a:t>
            </a:r>
          </a:p>
          <a:p>
            <a:pPr lvl="1"/>
            <a:r>
              <a:rPr lang="fr-FR" dirty="0" smtClean="0"/>
              <a:t>Mécanique</a:t>
            </a:r>
          </a:p>
          <a:p>
            <a:pPr lvl="1"/>
            <a:r>
              <a:rPr lang="fr-FR" dirty="0" smtClean="0"/>
              <a:t>Papier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3ABE-47DA-4864-9390-16A3DBA5CBF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48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Modulation des sons : cercle et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Pour le cercle :</a:t>
            </a:r>
          </a:p>
          <a:p>
            <a:pPr lvl="1"/>
            <a:r>
              <a:rPr lang="fr-FR" dirty="0" smtClean="0"/>
              <a:t>Spatialisation droite/gauche ou gauche/droite suivant l’orientation du cercle</a:t>
            </a:r>
          </a:p>
          <a:p>
            <a:pPr lvl="1"/>
            <a:r>
              <a:rPr lang="fr-FR" dirty="0" smtClean="0"/>
              <a:t>Durée fixe, suivi d’un son de validation</a:t>
            </a:r>
          </a:p>
          <a:p>
            <a:pPr lvl="1"/>
            <a:r>
              <a:rPr lang="fr-FR" dirty="0" smtClean="0"/>
              <a:t>Sensibilité de la reconnaissance du cercle réglable</a:t>
            </a:r>
          </a:p>
          <a:p>
            <a:endParaRPr lang="fr-FR" dirty="0"/>
          </a:p>
          <a:p>
            <a:r>
              <a:rPr lang="fr-FR" dirty="0" smtClean="0"/>
              <a:t>Pour le son de validation :</a:t>
            </a:r>
          </a:p>
          <a:p>
            <a:pPr lvl="1"/>
            <a:r>
              <a:rPr lang="fr-FR" dirty="0" smtClean="0"/>
              <a:t>Pas de modulation : simple son ponctuel</a:t>
            </a:r>
          </a:p>
          <a:p>
            <a:pPr lvl="1"/>
            <a:r>
              <a:rPr lang="fr-FR" dirty="0" smtClean="0"/>
              <a:t>Se déclenche lors de gestes de confirmation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3ABE-47DA-4864-9390-16A3DBA5CBF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79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Modulation des sons : </a:t>
            </a:r>
            <a:r>
              <a:rPr lang="fr-FR" dirty="0" err="1" smtClean="0"/>
              <a:t>swipe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Gauche / Droite :</a:t>
            </a:r>
          </a:p>
          <a:p>
            <a:pPr lvl="1"/>
            <a:r>
              <a:rPr lang="fr-FR" dirty="0" smtClean="0"/>
              <a:t>Spatialisation (</a:t>
            </a:r>
            <a:r>
              <a:rPr lang="fr-FR" dirty="0" err="1" smtClean="0"/>
              <a:t>panning</a:t>
            </a:r>
            <a:r>
              <a:rPr lang="fr-FR" dirty="0" smtClean="0"/>
              <a:t> + </a:t>
            </a:r>
            <a:r>
              <a:rPr lang="fr-FR" dirty="0" err="1" smtClean="0"/>
              <a:t>delay</a:t>
            </a:r>
            <a:r>
              <a:rPr lang="fr-FR" dirty="0" smtClean="0"/>
              <a:t>)  suivant la direction du geste</a:t>
            </a:r>
          </a:p>
          <a:p>
            <a:endParaRPr lang="fr-FR" dirty="0"/>
          </a:p>
          <a:p>
            <a:r>
              <a:rPr lang="fr-FR" dirty="0" smtClean="0"/>
              <a:t>Haut / Bas :</a:t>
            </a:r>
          </a:p>
          <a:p>
            <a:pPr lvl="1"/>
            <a:r>
              <a:rPr lang="fr-FR" dirty="0" smtClean="0"/>
              <a:t>Amplitude croissante/décroissante suivant la direction du geste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Commun à tous les gestes </a:t>
            </a:r>
            <a:r>
              <a:rPr lang="fr-FR" dirty="0"/>
              <a:t>:</a:t>
            </a:r>
          </a:p>
          <a:p>
            <a:pPr lvl="1"/>
            <a:r>
              <a:rPr lang="fr-FR" dirty="0" smtClean="0"/>
              <a:t>La vitesse de lecture du son dépend de la vitesse du geste</a:t>
            </a:r>
          </a:p>
          <a:p>
            <a:pPr lvl="1"/>
            <a:r>
              <a:rPr lang="fr-FR" dirty="0" smtClean="0"/>
              <a:t>Pas de son de confirmation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3ABE-47DA-4864-9390-16A3DBA5CBF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45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Modulation des sons : zone</a:t>
            </a:r>
            <a:endParaRPr lang="fr-FR" dirty="0"/>
          </a:p>
        </p:txBody>
      </p:sp>
      <p:sp>
        <p:nvSpPr>
          <p:cNvPr id="7" name="Parallélogramme 6"/>
          <p:cNvSpPr/>
          <p:nvPr/>
        </p:nvSpPr>
        <p:spPr>
          <a:xfrm>
            <a:off x="1022216" y="5451661"/>
            <a:ext cx="6192688" cy="1152128"/>
          </a:xfrm>
          <a:prstGeom prst="parallelogram">
            <a:avLst>
              <a:gd name="adj" fmla="val 1315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3470488" y="5307645"/>
            <a:ext cx="1905294" cy="720080"/>
            <a:chOff x="5449049" y="2204864"/>
            <a:chExt cx="1905294" cy="720080"/>
          </a:xfrm>
        </p:grpSpPr>
        <p:sp>
          <p:nvSpPr>
            <p:cNvPr id="10" name="Parallélogramme 9"/>
            <p:cNvSpPr/>
            <p:nvPr/>
          </p:nvSpPr>
          <p:spPr>
            <a:xfrm>
              <a:off x="5449049" y="2204864"/>
              <a:ext cx="1728192" cy="309927"/>
            </a:xfrm>
            <a:prstGeom prst="parallelogram">
              <a:avLst>
                <a:gd name="adj" fmla="val 13159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49049" y="2514791"/>
              <a:ext cx="1333570" cy="410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Parallélogramme 12"/>
            <p:cNvSpPr/>
            <p:nvPr/>
          </p:nvSpPr>
          <p:spPr>
            <a:xfrm rot="8532862">
              <a:off x="6605749" y="2405921"/>
              <a:ext cx="748594" cy="323771"/>
            </a:xfrm>
            <a:prstGeom prst="parallelogram">
              <a:avLst>
                <a:gd name="adj" fmla="val 8186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3758520" y="567058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LEAP</a:t>
            </a:r>
            <a:endParaRPr lang="fr-FR" dirty="0"/>
          </a:p>
        </p:txBody>
      </p:sp>
      <p:sp>
        <p:nvSpPr>
          <p:cNvPr id="16" name="Parallélogramme 15"/>
          <p:cNvSpPr/>
          <p:nvPr/>
        </p:nvSpPr>
        <p:spPr>
          <a:xfrm rot="8532862">
            <a:off x="4758487" y="5569589"/>
            <a:ext cx="485996" cy="188436"/>
          </a:xfrm>
          <a:prstGeom prst="parallelogram">
            <a:avLst>
              <a:gd name="adj" fmla="val 818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007557" y="5656474"/>
            <a:ext cx="2919219" cy="0"/>
          </a:xfrm>
          <a:prstGeom prst="line">
            <a:avLst/>
          </a:prstGeom>
          <a:ln w="12382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7249144" y="5453316"/>
            <a:ext cx="63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USB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645349" y="1978763"/>
            <a:ext cx="4807199" cy="28906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4064118" y="2532999"/>
            <a:ext cx="209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ECRAN VIRTUEL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533659" y="3209511"/>
            <a:ext cx="82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30 cm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4761214" y="4355027"/>
            <a:ext cx="112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35 cm</a:t>
            </a:r>
            <a:endParaRPr lang="fr-FR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2645349" y="4724359"/>
            <a:ext cx="480719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7322181" y="1978763"/>
            <a:ext cx="3814" cy="28906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1600501" y="1972802"/>
            <a:ext cx="1044848" cy="7789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721697" y="2105473"/>
            <a:ext cx="100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22 cm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1600501" y="2717665"/>
            <a:ext cx="4807199" cy="2890676"/>
          </a:xfrm>
          <a:prstGeom prst="rect">
            <a:avLst/>
          </a:prstGeom>
          <a:solidFill>
            <a:srgbClr val="FFFFFF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avec flèche 36"/>
          <p:cNvCxnSpPr/>
          <p:nvPr/>
        </p:nvCxnSpPr>
        <p:spPr>
          <a:xfrm flipH="1">
            <a:off x="6424523" y="1978763"/>
            <a:ext cx="1044848" cy="7789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>
            <a:off x="6412724" y="4868819"/>
            <a:ext cx="1044848" cy="7789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>
            <a:off x="1600501" y="4869439"/>
            <a:ext cx="1044848" cy="7789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562135" y="5073623"/>
            <a:ext cx="100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22 cm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3ABE-47DA-4864-9390-16A3DBA5CBF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89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Modulation des sons : zone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 de la zone :</a:t>
            </a:r>
          </a:p>
          <a:p>
            <a:pPr lvl="1"/>
            <a:r>
              <a:rPr lang="fr-FR" dirty="0" smtClean="0"/>
              <a:t>Parallélépipède devant l’écran virtuel, de taille réglable</a:t>
            </a:r>
          </a:p>
          <a:p>
            <a:pPr lvl="1"/>
            <a:r>
              <a:rPr lang="fr-FR" dirty="0" smtClean="0"/>
              <a:t>Définie par défaut à 35cm de large, 30cm de haut, 22cm de profondeur</a:t>
            </a:r>
            <a:endParaRPr lang="fr-FR" dirty="0"/>
          </a:p>
          <a:p>
            <a:r>
              <a:rPr lang="fr-FR" dirty="0" smtClean="0"/>
              <a:t>Son associés :</a:t>
            </a:r>
          </a:p>
          <a:p>
            <a:pPr lvl="1"/>
            <a:r>
              <a:rPr lang="fr-FR" dirty="0" smtClean="0"/>
              <a:t>Début de sortie de zone : simple son ponctuel</a:t>
            </a:r>
          </a:p>
          <a:p>
            <a:pPr lvl="1"/>
            <a:r>
              <a:rPr lang="fr-FR" dirty="0" smtClean="0"/>
              <a:t>Son continu : </a:t>
            </a:r>
          </a:p>
          <a:p>
            <a:pPr lvl="2"/>
            <a:r>
              <a:rPr lang="fr-FR" dirty="0" smtClean="0"/>
              <a:t>Silence hors de portée du </a:t>
            </a:r>
            <a:r>
              <a:rPr lang="fr-FR" dirty="0" err="1" smtClean="0"/>
              <a:t>LeapMotion</a:t>
            </a:r>
            <a:endParaRPr lang="fr-FR" dirty="0" smtClean="0"/>
          </a:p>
          <a:p>
            <a:pPr lvl="2"/>
            <a:r>
              <a:rPr lang="fr-FR" dirty="0"/>
              <a:t>A</a:t>
            </a:r>
            <a:r>
              <a:rPr lang="fr-FR" dirty="0" smtClean="0"/>
              <a:t>ccord inharmonique + bruit au plus éloigné qui se transforme progressivement en accord harmonique sans bruit dans la zone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3ABE-47DA-4864-9390-16A3DBA5CBF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639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1114</TotalTime>
  <Words>688</Words>
  <Application>Microsoft Office PowerPoint</Application>
  <PresentationFormat>Affichage à l'écran (4:3)</PresentationFormat>
  <Paragraphs>156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Civil</vt:lpstr>
      <vt:lpstr>Projet : sonification d’interface</vt:lpstr>
      <vt:lpstr>Contexte du projet</vt:lpstr>
      <vt:lpstr>I. Présentation générale de la solution</vt:lpstr>
      <vt:lpstr>I. Présentation générale de la solution: capteur</vt:lpstr>
      <vt:lpstr>Présentation générale de la solution (suite)</vt:lpstr>
      <vt:lpstr>II. Modulation des sons : cercle et validation</vt:lpstr>
      <vt:lpstr>II. Modulation des sons : swipe</vt:lpstr>
      <vt:lpstr>II. Modulation des sons : zone</vt:lpstr>
      <vt:lpstr>II. Modulation des sons : zone</vt:lpstr>
      <vt:lpstr>II. Modulation des sons : mixer</vt:lpstr>
      <vt:lpstr>III- Traitement des données du Leap Motion</vt:lpstr>
      <vt:lpstr>III- Traitement des données du Leap Motion</vt:lpstr>
      <vt:lpstr>III- Traitement des données du Leap Motion</vt:lpstr>
      <vt:lpstr>IV. Le futur du projet</vt:lpstr>
      <vt:lpstr>Démonstration</vt:lpstr>
      <vt:lpstr>Conclusion</vt:lpstr>
      <vt:lpstr>Des 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sonification d’interface</dc:title>
  <dc:creator>Nathalie Lurin</dc:creator>
  <cp:lastModifiedBy>Nathalie Lurin</cp:lastModifiedBy>
  <cp:revision>24</cp:revision>
  <dcterms:created xsi:type="dcterms:W3CDTF">2015-03-09T18:41:18Z</dcterms:created>
  <dcterms:modified xsi:type="dcterms:W3CDTF">2015-03-16T20:36:01Z</dcterms:modified>
</cp:coreProperties>
</file>