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92" r:id="rId4"/>
    <p:sldId id="257" r:id="rId5"/>
    <p:sldId id="295" r:id="rId6"/>
    <p:sldId id="293" r:id="rId7"/>
    <p:sldId id="294" r:id="rId8"/>
    <p:sldId id="296" r:id="rId9"/>
    <p:sldId id="297" r:id="rId10"/>
    <p:sldId id="299" r:id="rId11"/>
    <p:sldId id="298" r:id="rId12"/>
    <p:sldId id="300" r:id="rId13"/>
    <p:sldId id="302" r:id="rId14"/>
    <p:sldId id="303" r:id="rId15"/>
    <p:sldId id="305" r:id="rId16"/>
    <p:sldId id="304" r:id="rId17"/>
    <p:sldId id="306" r:id="rId18"/>
    <p:sldId id="290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BISH" initials="R" lastIdx="1" clrIdx="0">
    <p:extLst>
      <p:ext uri="{19B8F6BF-5375-455C-9EA6-DF929625EA0E}">
        <p15:presenceInfo xmlns:p15="http://schemas.microsoft.com/office/powerpoint/2012/main" userId="RUBBI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BBD06"/>
    <a:srgbClr val="4384F1"/>
    <a:srgbClr val="33A952"/>
    <a:srgbClr val="E94236"/>
    <a:srgbClr val="E6E6E6"/>
    <a:srgbClr val="F0F0F0"/>
    <a:srgbClr val="FFFFFF"/>
    <a:srgbClr val="EE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3" autoAdjust="0"/>
    <p:restoredTop sz="96529" autoAdjust="0"/>
  </p:normalViewPr>
  <p:slideViewPr>
    <p:cSldViewPr snapToGrid="0" showGuides="1">
      <p:cViewPr varScale="1">
        <p:scale>
          <a:sx n="69" d="100"/>
          <a:sy n="69" d="100"/>
        </p:scale>
        <p:origin x="84" y="106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85DD-D063-4B01-A714-60316038D75D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66DE-B94F-48C8-B499-9EED89F4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7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01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10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50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56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63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15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95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02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86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2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2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2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2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5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0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3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5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8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8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7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1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071228" y="559715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400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7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hidden="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0" y="1"/>
            <a:ext cx="12138054" cy="6858000"/>
          </a:xfrm>
          <a:prstGeom prst="rect">
            <a:avLst/>
          </a:prstGeom>
        </p:spPr>
      </p:pic>
      <p:cxnSp>
        <p:nvCxnSpPr>
          <p:cNvPr id="36" name="直接连接符 35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59027" y="2513720"/>
            <a:ext cx="6308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SCAN:</a:t>
            </a:r>
            <a:r>
              <a:rPr lang="zh-CN" altLang="en-US" sz="2800" dirty="0"/>
              <a:t>一种用于网络的结构化聚类算法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7851" y="3727650"/>
            <a:ext cx="62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SCAN: A Structural Clustering Algorithm for Networks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12441"/>
      </p:ext>
    </p:extLst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具体算法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SCAN algorithm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414296-5EF3-4D71-AA13-BEC8245B709B}"/>
              </a:ext>
            </a:extLst>
          </p:cNvPr>
          <p:cNvSpPr txBox="1"/>
          <p:nvPr/>
        </p:nvSpPr>
        <p:spPr>
          <a:xfrm>
            <a:off x="1288446" y="1459221"/>
            <a:ext cx="10695557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、对于每个未分配社团的节点 </a:t>
            </a:r>
            <a:r>
              <a:rPr lang="en-US" altLang="zh-CN" dirty="0">
                <a:latin typeface="+mj-ea"/>
                <a:ea typeface="+mj-ea"/>
              </a:rPr>
              <a:t>v</a:t>
            </a:r>
            <a:r>
              <a:rPr lang="zh-CN" altLang="en-US" dirty="0">
                <a:latin typeface="+mj-ea"/>
                <a:ea typeface="+mj-ea"/>
              </a:rPr>
              <a:t>，检查 </a:t>
            </a:r>
            <a:r>
              <a:rPr lang="en-US" altLang="zh-CN" dirty="0">
                <a:latin typeface="+mj-ea"/>
                <a:ea typeface="+mj-ea"/>
              </a:rPr>
              <a:t>v </a:t>
            </a:r>
            <a:r>
              <a:rPr lang="zh-CN" altLang="en-US" dirty="0">
                <a:latin typeface="+mj-ea"/>
                <a:ea typeface="+mj-ea"/>
              </a:rPr>
              <a:t>是否为核节点，是核节点则将其直接可达节点分配到一个社团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中（社团标号记为该节点），并将其 </a:t>
            </a:r>
            <a:r>
              <a:rPr lang="zh-CN" altLang="en-US" dirty="0">
                <a:latin typeface="+mn-ea"/>
              </a:rPr>
              <a:t>𝜖 邻居放进队列中，重复进行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步骤。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6648AE-6650-457B-85FD-6B08628C6FFA}"/>
              </a:ext>
            </a:extLst>
          </p:cNvPr>
          <p:cNvSpPr txBox="1"/>
          <p:nvPr/>
        </p:nvSpPr>
        <p:spPr>
          <a:xfrm>
            <a:off x="1342723" y="2749126"/>
            <a:ext cx="5343129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、若 </a:t>
            </a:r>
            <a:r>
              <a:rPr lang="en-US" altLang="zh-CN" dirty="0">
                <a:latin typeface="+mn-ea"/>
              </a:rPr>
              <a:t>v </a:t>
            </a:r>
            <a:r>
              <a:rPr lang="zh-CN" altLang="en-US" dirty="0">
                <a:latin typeface="+mn-ea"/>
              </a:rPr>
              <a:t>不是核节点则将其标志为 </a:t>
            </a:r>
            <a:r>
              <a:rPr lang="en-US" altLang="zh-CN" dirty="0">
                <a:latin typeface="+mn-ea"/>
              </a:rPr>
              <a:t>non-member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F8679C-C718-4B0B-AC6A-93DEC9B7CBB0}"/>
              </a:ext>
            </a:extLst>
          </p:cNvPr>
          <p:cNvSpPr txBox="1"/>
          <p:nvPr/>
        </p:nvSpPr>
        <p:spPr>
          <a:xfrm>
            <a:off x="1342723" y="4108874"/>
            <a:ext cx="10594567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、最后检查所有的 </a:t>
            </a:r>
            <a:r>
              <a:rPr lang="en-US" altLang="zh-CN" dirty="0">
                <a:latin typeface="+mn-ea"/>
              </a:rPr>
              <a:t>non-member</a:t>
            </a:r>
            <a:r>
              <a:rPr lang="zh-CN" altLang="en-US" dirty="0">
                <a:latin typeface="+mn-ea"/>
              </a:rPr>
              <a:t>节点，若其相邻节点存在两个及以上的社团中，则将其标为</a:t>
            </a:r>
            <a:r>
              <a:rPr lang="en-US" altLang="zh-CN" dirty="0">
                <a:latin typeface="+mn-ea"/>
              </a:rPr>
              <a:t>hub</a:t>
            </a:r>
            <a:r>
              <a:rPr lang="zh-CN" altLang="en-US" dirty="0">
                <a:latin typeface="+mn-ea"/>
              </a:rPr>
              <a:t>节点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否则标为</a:t>
            </a:r>
            <a:r>
              <a:rPr lang="en-US" altLang="zh-CN" dirty="0">
                <a:latin typeface="+mn-ea"/>
              </a:rPr>
              <a:t>outlier</a:t>
            </a:r>
            <a:r>
              <a:rPr lang="zh-CN" altLang="en-US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35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伪代码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Pseudo code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92A6B2-14B4-4E53-92DF-EE5D9E6939F5}"/>
              </a:ext>
            </a:extLst>
          </p:cNvPr>
          <p:cNvSpPr txBox="1"/>
          <p:nvPr/>
        </p:nvSpPr>
        <p:spPr>
          <a:xfrm>
            <a:off x="544438" y="1502688"/>
            <a:ext cx="5551562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ALGORITHM SCAN(G=&lt;V, E&gt;, ε, μ)</a:t>
            </a:r>
          </a:p>
          <a:p>
            <a:endParaRPr lang="zh-CN" altLang="en-US" dirty="0"/>
          </a:p>
          <a:p>
            <a:r>
              <a:rPr lang="zh-CN" altLang="en-US" dirty="0"/>
              <a:t>// all vertices in V are labeled as unclassified;</a:t>
            </a:r>
          </a:p>
          <a:p>
            <a:r>
              <a:rPr lang="zh-CN" altLang="en-US" dirty="0"/>
              <a:t>for each unclassified vertex v ∈ V do</a:t>
            </a:r>
          </a:p>
          <a:p>
            <a:r>
              <a:rPr lang="zh-CN" altLang="en-US" dirty="0"/>
              <a:t>// STEP 1. check whether v is a core;</a:t>
            </a:r>
          </a:p>
          <a:p>
            <a:r>
              <a:rPr lang="zh-CN" altLang="en-US" dirty="0"/>
              <a:t>    if COREε,μ(v) then</a:t>
            </a:r>
          </a:p>
          <a:p>
            <a:r>
              <a:rPr lang="zh-CN" altLang="en-US" dirty="0"/>
              <a:t>// STEP 2.1. if v is a core, a new cluster is expanded;</a:t>
            </a:r>
          </a:p>
          <a:p>
            <a:r>
              <a:rPr lang="zh-CN" altLang="en-US" dirty="0"/>
              <a:t>        generate new clusterID;</a:t>
            </a:r>
          </a:p>
          <a:p>
            <a:r>
              <a:rPr lang="zh-CN" altLang="en-US" dirty="0"/>
              <a:t>        insert all x ∈ Nε (v) into queue Q;</a:t>
            </a:r>
          </a:p>
          <a:p>
            <a:r>
              <a:rPr lang="zh-CN" altLang="en-US" dirty="0"/>
              <a:t>        while Q ≠ 0 do</a:t>
            </a:r>
          </a:p>
          <a:p>
            <a:r>
              <a:rPr lang="zh-CN" altLang="en-US" dirty="0"/>
              <a:t>            y = first vertex in Q;</a:t>
            </a:r>
          </a:p>
          <a:p>
            <a:r>
              <a:rPr lang="zh-CN" altLang="en-US" dirty="0"/>
              <a:t>            R = {x ∈ V | DirREACHε,μ(y, x)};</a:t>
            </a:r>
          </a:p>
          <a:p>
            <a:r>
              <a:rPr lang="zh-CN" altLang="en-US" dirty="0"/>
              <a:t>            for each x ∈ R do</a:t>
            </a:r>
          </a:p>
          <a:p>
            <a:r>
              <a:rPr lang="zh-CN" altLang="en-US" dirty="0"/>
              <a:t>                if x is unclassified or non-member then</a:t>
            </a:r>
          </a:p>
          <a:p>
            <a:r>
              <a:rPr lang="zh-CN" altLang="en-US" dirty="0"/>
              <a:t>                    assign current clusterID to x;</a:t>
            </a:r>
          </a:p>
          <a:p>
            <a:r>
              <a:rPr lang="zh-CN" altLang="en-US" dirty="0"/>
              <a:t>                if x is unclassified then</a:t>
            </a:r>
          </a:p>
          <a:p>
            <a:r>
              <a:rPr lang="zh-CN" altLang="en-US" dirty="0"/>
              <a:t>                    insert x into queue Q;</a:t>
            </a:r>
          </a:p>
          <a:p>
            <a:r>
              <a:rPr lang="zh-CN" altLang="en-US" dirty="0"/>
              <a:t>            remove y from Q;</a:t>
            </a:r>
          </a:p>
          <a:p>
            <a:r>
              <a:rPr lang="zh-CN" altLang="en-US" dirty="0"/>
              <a:t>    else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6413C8-A33A-473B-8541-4E00DC6EF75A}"/>
              </a:ext>
            </a:extLst>
          </p:cNvPr>
          <p:cNvSpPr txBox="1"/>
          <p:nvPr/>
        </p:nvSpPr>
        <p:spPr>
          <a:xfrm>
            <a:off x="6096001" y="1502688"/>
            <a:ext cx="5979885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// STEP 2.2. if v is not a core, it is labeled as non-member</a:t>
            </a:r>
          </a:p>
          <a:p>
            <a:r>
              <a:rPr lang="zh-CN" altLang="en-US" dirty="0"/>
              <a:t>        label v as non-member;</a:t>
            </a:r>
          </a:p>
          <a:p>
            <a:r>
              <a:rPr lang="zh-CN" altLang="en-US" dirty="0"/>
              <a:t>end for.</a:t>
            </a:r>
          </a:p>
          <a:p>
            <a:r>
              <a:rPr lang="zh-CN" altLang="en-US" dirty="0"/>
              <a:t>// STEP 3. further classifies non-members</a:t>
            </a:r>
          </a:p>
          <a:p>
            <a:r>
              <a:rPr lang="zh-CN" altLang="en-US" dirty="0"/>
              <a:t>for each non-member vertex v do</a:t>
            </a:r>
          </a:p>
          <a:p>
            <a:r>
              <a:rPr lang="zh-CN" altLang="en-US" dirty="0"/>
              <a:t>    if (∃ x, y ∈ Γ(v) ( x.clusterID ≠ y.clusterID) then</a:t>
            </a:r>
          </a:p>
          <a:p>
            <a:r>
              <a:rPr lang="zh-CN" altLang="en-US" dirty="0"/>
              <a:t>        label v as hub</a:t>
            </a:r>
          </a:p>
          <a:p>
            <a:r>
              <a:rPr lang="zh-CN" altLang="en-US" dirty="0"/>
              <a:t>    else</a:t>
            </a:r>
          </a:p>
          <a:p>
            <a:r>
              <a:rPr lang="zh-CN" altLang="en-US" dirty="0"/>
              <a:t>        label v as outlier;</a:t>
            </a:r>
          </a:p>
          <a:p>
            <a:r>
              <a:rPr lang="zh-CN" altLang="en-US" dirty="0"/>
              <a:t>end for.</a:t>
            </a:r>
          </a:p>
          <a:p>
            <a:r>
              <a:rPr lang="zh-CN" altLang="en-US" dirty="0"/>
              <a:t>end SCAN.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09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图解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XLt" panose="020B0302020202020204" pitchFamily="34" charset="0"/>
              </a:rPr>
              <a:t>The illustration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B5798FD-588F-4543-9033-196411E6314D}"/>
              </a:ext>
            </a:extLst>
          </p:cNvPr>
          <p:cNvSpPr/>
          <p:nvPr/>
        </p:nvSpPr>
        <p:spPr>
          <a:xfrm>
            <a:off x="5142927" y="230933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AC35A60-2576-4251-8406-1ECD034AB068}"/>
              </a:ext>
            </a:extLst>
          </p:cNvPr>
          <p:cNvSpPr/>
          <p:nvPr/>
        </p:nvSpPr>
        <p:spPr>
          <a:xfrm>
            <a:off x="4330127" y="3059668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B926D95-5E69-4941-96DB-B4C9C51A8715}"/>
              </a:ext>
            </a:extLst>
          </p:cNvPr>
          <p:cNvSpPr/>
          <p:nvPr/>
        </p:nvSpPr>
        <p:spPr>
          <a:xfrm>
            <a:off x="5932745" y="286127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517EC9-6B9C-4820-A14C-51E394C111D2}"/>
              </a:ext>
            </a:extLst>
          </p:cNvPr>
          <p:cNvSpPr/>
          <p:nvPr/>
        </p:nvSpPr>
        <p:spPr>
          <a:xfrm>
            <a:off x="5142927" y="342900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AF9A0F8-2C4D-40F7-B5F2-484A16CB3F1E}"/>
              </a:ext>
            </a:extLst>
          </p:cNvPr>
          <p:cNvSpPr/>
          <p:nvPr/>
        </p:nvSpPr>
        <p:spPr>
          <a:xfrm>
            <a:off x="4787327" y="4276804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2B6090-BFDB-437D-B389-5988513AD8E7}"/>
              </a:ext>
            </a:extLst>
          </p:cNvPr>
          <p:cNvSpPr/>
          <p:nvPr/>
        </p:nvSpPr>
        <p:spPr>
          <a:xfrm>
            <a:off x="5828727" y="3832671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E0D886-8372-49E4-8257-F923D8F65F45}"/>
              </a:ext>
            </a:extLst>
          </p:cNvPr>
          <p:cNvSpPr/>
          <p:nvPr/>
        </p:nvSpPr>
        <p:spPr>
          <a:xfrm>
            <a:off x="3999927" y="516173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873F5C-F327-41D8-8B6C-F606AD1EE571}"/>
              </a:ext>
            </a:extLst>
          </p:cNvPr>
          <p:cNvSpPr/>
          <p:nvPr/>
        </p:nvSpPr>
        <p:spPr>
          <a:xfrm>
            <a:off x="6745545" y="2621872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FF3CEE9-0910-4931-BD7D-3982BF1F2666}"/>
              </a:ext>
            </a:extLst>
          </p:cNvPr>
          <p:cNvSpPr/>
          <p:nvPr/>
        </p:nvSpPr>
        <p:spPr>
          <a:xfrm>
            <a:off x="7457804" y="16244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4673D58-D540-4E69-9F00-00977CF99FAE}"/>
              </a:ext>
            </a:extLst>
          </p:cNvPr>
          <p:cNvSpPr/>
          <p:nvPr/>
        </p:nvSpPr>
        <p:spPr>
          <a:xfrm>
            <a:off x="7498686" y="24851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F00926-B9CF-4C11-A375-AC33F83BE881}"/>
              </a:ext>
            </a:extLst>
          </p:cNvPr>
          <p:cNvSpPr/>
          <p:nvPr/>
        </p:nvSpPr>
        <p:spPr>
          <a:xfrm>
            <a:off x="7930261" y="316917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717C7F-3497-42CF-87E8-D0BDEB171E36}"/>
              </a:ext>
            </a:extLst>
          </p:cNvPr>
          <p:cNvSpPr/>
          <p:nvPr/>
        </p:nvSpPr>
        <p:spPr>
          <a:xfrm>
            <a:off x="8202775" y="22338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308CE6D-5BE1-4577-AF58-019A00222F7F}"/>
              </a:ext>
            </a:extLst>
          </p:cNvPr>
          <p:cNvSpPr/>
          <p:nvPr/>
        </p:nvSpPr>
        <p:spPr>
          <a:xfrm>
            <a:off x="8501761" y="1415863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1CFAA7-D6A3-4747-ACAB-BC3C623C0F27}"/>
              </a:ext>
            </a:extLst>
          </p:cNvPr>
          <p:cNvSpPr/>
          <p:nvPr/>
        </p:nvSpPr>
        <p:spPr>
          <a:xfrm>
            <a:off x="8831822" y="258822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0CFDB77-2D92-45DF-B198-53D5D22F5498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4558727" y="3429000"/>
            <a:ext cx="457200" cy="847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644AB6C-3E46-440E-97E0-65DAE9537DFF}"/>
              </a:ext>
            </a:extLst>
          </p:cNvPr>
          <p:cNvCxnSpPr/>
          <p:nvPr/>
        </p:nvCxnSpPr>
        <p:spPr>
          <a:xfrm flipH="1">
            <a:off x="4457127" y="4646136"/>
            <a:ext cx="330200" cy="51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BC3D81E-CF1B-4BC7-B58A-8330ACF2FFE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371527" y="2678668"/>
            <a:ext cx="0" cy="75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9944661-54BE-4C3B-AF69-AC86B4274F2E}"/>
              </a:ext>
            </a:extLst>
          </p:cNvPr>
          <p:cNvCxnSpPr/>
          <p:nvPr/>
        </p:nvCxnSpPr>
        <p:spPr>
          <a:xfrm>
            <a:off x="5600127" y="2676604"/>
            <a:ext cx="332618" cy="19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C6F30A1-081C-4304-A419-3FDC63F84488}"/>
              </a:ext>
            </a:extLst>
          </p:cNvPr>
          <p:cNvCxnSpPr>
            <a:cxnSpLocks/>
          </p:cNvCxnSpPr>
          <p:nvPr/>
        </p:nvCxnSpPr>
        <p:spPr>
          <a:xfrm flipH="1">
            <a:off x="5600127" y="3230602"/>
            <a:ext cx="332618" cy="19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C5779BC-AB56-4CBF-82BF-87D5307CF1C4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6057327" y="3230602"/>
            <a:ext cx="104018" cy="602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A625DCC-D2B3-4045-B61F-3A526116C985}"/>
              </a:ext>
            </a:extLst>
          </p:cNvPr>
          <p:cNvCxnSpPr>
            <a:cxnSpLocks/>
            <a:stCxn id="53" idx="1"/>
            <a:endCxn id="51" idx="3"/>
          </p:cNvCxnSpPr>
          <p:nvPr/>
        </p:nvCxnSpPr>
        <p:spPr>
          <a:xfrm flipH="1" flipV="1">
            <a:off x="4787327" y="3244334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6F7622B-E9F4-475A-B269-6848A1CAC110}"/>
              </a:ext>
            </a:extLst>
          </p:cNvPr>
          <p:cNvCxnSpPr/>
          <p:nvPr/>
        </p:nvCxnSpPr>
        <p:spPr>
          <a:xfrm flipH="1">
            <a:off x="4787327" y="2676604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A069B21-5A5F-4930-8C63-B322DB8EBE16}"/>
              </a:ext>
            </a:extLst>
          </p:cNvPr>
          <p:cNvCxnSpPr>
            <a:cxnSpLocks/>
            <a:stCxn id="53" idx="2"/>
            <a:endCxn id="55" idx="1"/>
          </p:cNvCxnSpPr>
          <p:nvPr/>
        </p:nvCxnSpPr>
        <p:spPr>
          <a:xfrm>
            <a:off x="5371527" y="3798332"/>
            <a:ext cx="457200" cy="2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DB4AE06-FE8F-43E5-88FD-5BE7F3E474D6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5244527" y="4017337"/>
            <a:ext cx="584200" cy="444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BDA2D32-6F50-432F-ACA4-5B7BEAD82680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5600127" y="2494002"/>
            <a:ext cx="1145418" cy="312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B337CDC-CCB6-4100-9001-09AB589067CF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6389945" y="2806538"/>
            <a:ext cx="3556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870FAED-9340-4B34-9367-953C6B4A2926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6285927" y="2806538"/>
            <a:ext cx="459618" cy="12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5F0C3AD-F1EF-4979-81EE-FD48C9F8E7AD}"/>
              </a:ext>
            </a:extLst>
          </p:cNvPr>
          <p:cNvCxnSpPr>
            <a:cxnSpLocks/>
            <a:stCxn id="58" idx="2"/>
            <a:endCxn id="57" idx="3"/>
          </p:cNvCxnSpPr>
          <p:nvPr/>
        </p:nvCxnSpPr>
        <p:spPr>
          <a:xfrm flipH="1">
            <a:off x="7202745" y="1993738"/>
            <a:ext cx="483659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F87BEB5-FAFB-4992-B00C-C653DDDDC3E3}"/>
              </a:ext>
            </a:extLst>
          </p:cNvPr>
          <p:cNvCxnSpPr>
            <a:cxnSpLocks/>
            <a:stCxn id="59" idx="1"/>
            <a:endCxn id="57" idx="3"/>
          </p:cNvCxnSpPr>
          <p:nvPr/>
        </p:nvCxnSpPr>
        <p:spPr>
          <a:xfrm flipH="1">
            <a:off x="7202745" y="2669772"/>
            <a:ext cx="295941" cy="136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2808636-4BBA-4004-A7F9-371130D7F56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7202745" y="2806538"/>
            <a:ext cx="727516" cy="547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21F4DC-66F8-448C-A0B8-7DCC2A11733B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686404" y="1993738"/>
            <a:ext cx="40882" cy="49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CB1D50F-EEE7-4BA5-BBBD-9BC0730535DA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7915004" y="1600529"/>
            <a:ext cx="586757" cy="20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6E23771-668A-4E78-8E3E-2C8F892A6579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8730361" y="1785195"/>
            <a:ext cx="330061" cy="80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3FD3C50-1141-4392-88CF-5D2723F15ACE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727286" y="2854438"/>
            <a:ext cx="313884" cy="35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03B8D99-8152-47E7-A2FD-DEE2376B4A6C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955886" y="2418472"/>
            <a:ext cx="246889" cy="117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1B2D54C-0F34-4AED-BD4C-0C0B74A15859}"/>
              </a:ext>
            </a:extLst>
          </p:cNvPr>
          <p:cNvCxnSpPr>
            <a:cxnSpLocks/>
          </p:cNvCxnSpPr>
          <p:nvPr/>
        </p:nvCxnSpPr>
        <p:spPr>
          <a:xfrm>
            <a:off x="7787492" y="1981451"/>
            <a:ext cx="4572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304BC81-3CE0-4E2E-AA6D-BBFA59814187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8431375" y="1769433"/>
            <a:ext cx="165031" cy="464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F22C221-95DF-4ED3-98A7-BDFCA31967D8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 flipH="1">
            <a:off x="8158861" y="2603138"/>
            <a:ext cx="272514" cy="566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2D64BEC-01E6-47C7-A90C-7615D3E3C3EE}"/>
              </a:ext>
            </a:extLst>
          </p:cNvPr>
          <p:cNvCxnSpPr>
            <a:cxnSpLocks/>
            <a:stCxn id="60" idx="3"/>
            <a:endCxn id="63" idx="2"/>
          </p:cNvCxnSpPr>
          <p:nvPr/>
        </p:nvCxnSpPr>
        <p:spPr>
          <a:xfrm flipV="1">
            <a:off x="8387461" y="2957552"/>
            <a:ext cx="672961" cy="396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51A29BE-0A9B-48F9-842C-2928DF913B55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8598422" y="2588220"/>
            <a:ext cx="23340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96B92F2-0646-46B0-B59D-857FF7299C21}"/>
              </a:ext>
            </a:extLst>
          </p:cNvPr>
          <p:cNvSpPr txBox="1"/>
          <p:nvPr/>
        </p:nvSpPr>
        <p:spPr>
          <a:xfrm>
            <a:off x="1342723" y="1598717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i="1" dirty="0">
                <a:latin typeface="+mn-ea"/>
              </a:rPr>
              <a:t>μ</a:t>
            </a:r>
            <a:r>
              <a:rPr lang="en-US" altLang="zh-CN" sz="2000" i="1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=</a:t>
            </a:r>
            <a:r>
              <a:rPr lang="en-US" altLang="zh-CN" sz="2000" i="1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2</a:t>
            </a:r>
          </a:p>
          <a:p>
            <a:r>
              <a:rPr lang="zh-CN" altLang="en-US" sz="2000" dirty="0">
                <a:latin typeface="+mn-ea"/>
              </a:rPr>
              <a:t>𝜖 </a:t>
            </a:r>
            <a:r>
              <a:rPr lang="en-US" altLang="zh-CN" sz="2000" dirty="0">
                <a:latin typeface="+mn-ea"/>
              </a:rPr>
              <a:t>= 0.7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5EAACDA-F59A-43DD-8AD6-6F7B56CC9010}"/>
              </a:ext>
            </a:extLst>
          </p:cNvPr>
          <p:cNvCxnSpPr>
            <a:cxnSpLocks/>
          </p:cNvCxnSpPr>
          <p:nvPr/>
        </p:nvCxnSpPr>
        <p:spPr>
          <a:xfrm flipH="1">
            <a:off x="5055236" y="3798332"/>
            <a:ext cx="355600" cy="47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图解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XLt" panose="020B0302020202020204" pitchFamily="34" charset="0"/>
              </a:rPr>
              <a:t>The illustration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B5798FD-588F-4543-9033-196411E6314D}"/>
              </a:ext>
            </a:extLst>
          </p:cNvPr>
          <p:cNvSpPr/>
          <p:nvPr/>
        </p:nvSpPr>
        <p:spPr>
          <a:xfrm>
            <a:off x="5142927" y="230933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AC35A60-2576-4251-8406-1ECD034AB068}"/>
              </a:ext>
            </a:extLst>
          </p:cNvPr>
          <p:cNvSpPr/>
          <p:nvPr/>
        </p:nvSpPr>
        <p:spPr>
          <a:xfrm>
            <a:off x="4330127" y="3059668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B926D95-5E69-4941-96DB-B4C9C51A8715}"/>
              </a:ext>
            </a:extLst>
          </p:cNvPr>
          <p:cNvSpPr/>
          <p:nvPr/>
        </p:nvSpPr>
        <p:spPr>
          <a:xfrm>
            <a:off x="5932745" y="286127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517EC9-6B9C-4820-A14C-51E394C111D2}"/>
              </a:ext>
            </a:extLst>
          </p:cNvPr>
          <p:cNvSpPr/>
          <p:nvPr/>
        </p:nvSpPr>
        <p:spPr>
          <a:xfrm>
            <a:off x="5142927" y="342900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AF9A0F8-2C4D-40F7-B5F2-484A16CB3F1E}"/>
              </a:ext>
            </a:extLst>
          </p:cNvPr>
          <p:cNvSpPr/>
          <p:nvPr/>
        </p:nvSpPr>
        <p:spPr>
          <a:xfrm>
            <a:off x="4787327" y="4276804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2B6090-BFDB-437D-B389-5988513AD8E7}"/>
              </a:ext>
            </a:extLst>
          </p:cNvPr>
          <p:cNvSpPr/>
          <p:nvPr/>
        </p:nvSpPr>
        <p:spPr>
          <a:xfrm>
            <a:off x="5828727" y="3832671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E0D886-8372-49E4-8257-F923D8F65F45}"/>
              </a:ext>
            </a:extLst>
          </p:cNvPr>
          <p:cNvSpPr/>
          <p:nvPr/>
        </p:nvSpPr>
        <p:spPr>
          <a:xfrm>
            <a:off x="3999927" y="5161736"/>
            <a:ext cx="4572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873F5C-F327-41D8-8B6C-F606AD1EE571}"/>
              </a:ext>
            </a:extLst>
          </p:cNvPr>
          <p:cNvSpPr/>
          <p:nvPr/>
        </p:nvSpPr>
        <p:spPr>
          <a:xfrm>
            <a:off x="6745545" y="2621872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FF3CEE9-0910-4931-BD7D-3982BF1F2666}"/>
              </a:ext>
            </a:extLst>
          </p:cNvPr>
          <p:cNvSpPr/>
          <p:nvPr/>
        </p:nvSpPr>
        <p:spPr>
          <a:xfrm>
            <a:off x="7457804" y="16244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4673D58-D540-4E69-9F00-00977CF99FAE}"/>
              </a:ext>
            </a:extLst>
          </p:cNvPr>
          <p:cNvSpPr/>
          <p:nvPr/>
        </p:nvSpPr>
        <p:spPr>
          <a:xfrm>
            <a:off x="7498686" y="24851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F00926-B9CF-4C11-A375-AC33F83BE881}"/>
              </a:ext>
            </a:extLst>
          </p:cNvPr>
          <p:cNvSpPr/>
          <p:nvPr/>
        </p:nvSpPr>
        <p:spPr>
          <a:xfrm>
            <a:off x="7930261" y="316917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717C7F-3497-42CF-87E8-D0BDEB171E36}"/>
              </a:ext>
            </a:extLst>
          </p:cNvPr>
          <p:cNvSpPr/>
          <p:nvPr/>
        </p:nvSpPr>
        <p:spPr>
          <a:xfrm>
            <a:off x="8202775" y="22338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308CE6D-5BE1-4577-AF58-019A00222F7F}"/>
              </a:ext>
            </a:extLst>
          </p:cNvPr>
          <p:cNvSpPr/>
          <p:nvPr/>
        </p:nvSpPr>
        <p:spPr>
          <a:xfrm>
            <a:off x="8501761" y="1415863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1CFAA7-D6A3-4747-ACAB-BC3C623C0F27}"/>
              </a:ext>
            </a:extLst>
          </p:cNvPr>
          <p:cNvSpPr/>
          <p:nvPr/>
        </p:nvSpPr>
        <p:spPr>
          <a:xfrm>
            <a:off x="8831822" y="258822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0CFDB77-2D92-45DF-B198-53D5D22F5498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4558727" y="3429000"/>
            <a:ext cx="457200" cy="847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644AB6C-3E46-440E-97E0-65DAE9537DFF}"/>
              </a:ext>
            </a:extLst>
          </p:cNvPr>
          <p:cNvCxnSpPr/>
          <p:nvPr/>
        </p:nvCxnSpPr>
        <p:spPr>
          <a:xfrm flipH="1">
            <a:off x="4457127" y="4646136"/>
            <a:ext cx="330200" cy="51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BC3D81E-CF1B-4BC7-B58A-8330ACF2FFE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371527" y="2678668"/>
            <a:ext cx="0" cy="75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9944661-54BE-4C3B-AF69-AC86B4274F2E}"/>
              </a:ext>
            </a:extLst>
          </p:cNvPr>
          <p:cNvCxnSpPr/>
          <p:nvPr/>
        </p:nvCxnSpPr>
        <p:spPr>
          <a:xfrm>
            <a:off x="5600127" y="2676604"/>
            <a:ext cx="332618" cy="19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C6F30A1-081C-4304-A419-3FDC63F84488}"/>
              </a:ext>
            </a:extLst>
          </p:cNvPr>
          <p:cNvCxnSpPr>
            <a:cxnSpLocks/>
          </p:cNvCxnSpPr>
          <p:nvPr/>
        </p:nvCxnSpPr>
        <p:spPr>
          <a:xfrm flipH="1">
            <a:off x="5600127" y="3230602"/>
            <a:ext cx="332618" cy="19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C5779BC-AB56-4CBF-82BF-87D5307CF1C4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6057327" y="3230602"/>
            <a:ext cx="104018" cy="602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A625DCC-D2B3-4045-B61F-3A526116C985}"/>
              </a:ext>
            </a:extLst>
          </p:cNvPr>
          <p:cNvCxnSpPr>
            <a:cxnSpLocks/>
            <a:stCxn id="53" idx="1"/>
            <a:endCxn id="51" idx="3"/>
          </p:cNvCxnSpPr>
          <p:nvPr/>
        </p:nvCxnSpPr>
        <p:spPr>
          <a:xfrm flipH="1" flipV="1">
            <a:off x="4787327" y="3244334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6F7622B-E9F4-475A-B269-6848A1CAC110}"/>
              </a:ext>
            </a:extLst>
          </p:cNvPr>
          <p:cNvCxnSpPr/>
          <p:nvPr/>
        </p:nvCxnSpPr>
        <p:spPr>
          <a:xfrm flipH="1">
            <a:off x="4787327" y="2676604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A069B21-5A5F-4930-8C63-B322DB8EBE16}"/>
              </a:ext>
            </a:extLst>
          </p:cNvPr>
          <p:cNvCxnSpPr>
            <a:cxnSpLocks/>
            <a:stCxn id="53" idx="2"/>
            <a:endCxn id="55" idx="1"/>
          </p:cNvCxnSpPr>
          <p:nvPr/>
        </p:nvCxnSpPr>
        <p:spPr>
          <a:xfrm>
            <a:off x="5371527" y="3798332"/>
            <a:ext cx="457200" cy="2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DB4AE06-FE8F-43E5-88FD-5BE7F3E474D6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5244527" y="4017337"/>
            <a:ext cx="584200" cy="444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BDA2D32-6F50-432F-ACA4-5B7BEAD82680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5600127" y="2494002"/>
            <a:ext cx="1145418" cy="312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B337CDC-CCB6-4100-9001-09AB589067CF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6389945" y="2806538"/>
            <a:ext cx="3556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870FAED-9340-4B34-9367-953C6B4A2926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6285927" y="2806538"/>
            <a:ext cx="459618" cy="12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5F0C3AD-F1EF-4979-81EE-FD48C9F8E7AD}"/>
              </a:ext>
            </a:extLst>
          </p:cNvPr>
          <p:cNvCxnSpPr>
            <a:cxnSpLocks/>
            <a:stCxn id="58" idx="2"/>
            <a:endCxn id="57" idx="3"/>
          </p:cNvCxnSpPr>
          <p:nvPr/>
        </p:nvCxnSpPr>
        <p:spPr>
          <a:xfrm flipH="1">
            <a:off x="7202745" y="1993738"/>
            <a:ext cx="483659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F87BEB5-FAFB-4992-B00C-C653DDDDC3E3}"/>
              </a:ext>
            </a:extLst>
          </p:cNvPr>
          <p:cNvCxnSpPr>
            <a:cxnSpLocks/>
            <a:stCxn id="59" idx="1"/>
            <a:endCxn id="57" idx="3"/>
          </p:cNvCxnSpPr>
          <p:nvPr/>
        </p:nvCxnSpPr>
        <p:spPr>
          <a:xfrm flipH="1">
            <a:off x="7202745" y="2669772"/>
            <a:ext cx="295941" cy="136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2808636-4BBA-4004-A7F9-371130D7F56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7202745" y="2806538"/>
            <a:ext cx="727516" cy="547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21F4DC-66F8-448C-A0B8-7DCC2A11733B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686404" y="1993738"/>
            <a:ext cx="40882" cy="49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CB1D50F-EEE7-4BA5-BBBD-9BC0730535DA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7915004" y="1600529"/>
            <a:ext cx="586757" cy="20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6E23771-668A-4E78-8E3E-2C8F892A6579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8730361" y="1785195"/>
            <a:ext cx="330061" cy="80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3FD3C50-1141-4392-88CF-5D2723F15ACE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727286" y="2854438"/>
            <a:ext cx="313884" cy="35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03B8D99-8152-47E7-A2FD-DEE2376B4A6C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955886" y="2418472"/>
            <a:ext cx="246889" cy="117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1B2D54C-0F34-4AED-BD4C-0C0B74A15859}"/>
              </a:ext>
            </a:extLst>
          </p:cNvPr>
          <p:cNvCxnSpPr>
            <a:cxnSpLocks/>
          </p:cNvCxnSpPr>
          <p:nvPr/>
        </p:nvCxnSpPr>
        <p:spPr>
          <a:xfrm>
            <a:off x="7787492" y="1981451"/>
            <a:ext cx="4572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304BC81-3CE0-4E2E-AA6D-BBFA59814187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8431375" y="1769433"/>
            <a:ext cx="165031" cy="464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F22C221-95DF-4ED3-98A7-BDFCA31967D8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 flipH="1">
            <a:off x="8158861" y="2603138"/>
            <a:ext cx="272514" cy="566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2D64BEC-01E6-47C7-A90C-7615D3E3C3EE}"/>
              </a:ext>
            </a:extLst>
          </p:cNvPr>
          <p:cNvCxnSpPr>
            <a:cxnSpLocks/>
            <a:stCxn id="60" idx="3"/>
            <a:endCxn id="63" idx="2"/>
          </p:cNvCxnSpPr>
          <p:nvPr/>
        </p:nvCxnSpPr>
        <p:spPr>
          <a:xfrm flipV="1">
            <a:off x="8387461" y="2957552"/>
            <a:ext cx="672961" cy="396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51A29BE-0A9B-48F9-842C-2928DF913B55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8598422" y="2588220"/>
            <a:ext cx="23340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96B92F2-0646-46B0-B59D-857FF7299C21}"/>
              </a:ext>
            </a:extLst>
          </p:cNvPr>
          <p:cNvSpPr txBox="1"/>
          <p:nvPr/>
        </p:nvSpPr>
        <p:spPr>
          <a:xfrm>
            <a:off x="1342723" y="1598717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i="1" dirty="0">
                <a:latin typeface="+mn-ea"/>
              </a:rPr>
              <a:t>μ</a:t>
            </a:r>
            <a:r>
              <a:rPr lang="en-US" altLang="zh-CN" sz="2000" i="1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=</a:t>
            </a:r>
            <a:r>
              <a:rPr lang="en-US" altLang="zh-CN" sz="2000" i="1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2</a:t>
            </a:r>
          </a:p>
          <a:p>
            <a:r>
              <a:rPr lang="zh-CN" altLang="en-US" sz="2000" dirty="0">
                <a:latin typeface="+mn-ea"/>
              </a:rPr>
              <a:t>𝜖 </a:t>
            </a:r>
            <a:r>
              <a:rPr lang="en-US" altLang="zh-CN" sz="2000" dirty="0">
                <a:latin typeface="+mn-ea"/>
              </a:rPr>
              <a:t>= 0.7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5EAACDA-F59A-43DD-8AD6-6F7B56CC9010}"/>
              </a:ext>
            </a:extLst>
          </p:cNvPr>
          <p:cNvCxnSpPr>
            <a:cxnSpLocks/>
          </p:cNvCxnSpPr>
          <p:nvPr/>
        </p:nvCxnSpPr>
        <p:spPr>
          <a:xfrm flipH="1">
            <a:off x="5055236" y="3798332"/>
            <a:ext cx="355600" cy="47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4249D8F-2EC0-4661-BF47-59E13A64A555}"/>
              </a:ext>
            </a:extLst>
          </p:cNvPr>
          <p:cNvSpPr txBox="1"/>
          <p:nvPr/>
        </p:nvSpPr>
        <p:spPr>
          <a:xfrm>
            <a:off x="4571427" y="480740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图解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XLt" panose="020B0302020202020204" pitchFamily="34" charset="0"/>
              </a:rPr>
              <a:t>The illustration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B5798FD-588F-4543-9033-196411E6314D}"/>
              </a:ext>
            </a:extLst>
          </p:cNvPr>
          <p:cNvSpPr/>
          <p:nvPr/>
        </p:nvSpPr>
        <p:spPr>
          <a:xfrm>
            <a:off x="5142927" y="230933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AC35A60-2576-4251-8406-1ECD034AB068}"/>
              </a:ext>
            </a:extLst>
          </p:cNvPr>
          <p:cNvSpPr/>
          <p:nvPr/>
        </p:nvSpPr>
        <p:spPr>
          <a:xfrm>
            <a:off x="4330127" y="3059668"/>
            <a:ext cx="457200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B926D95-5E69-4941-96DB-B4C9C51A8715}"/>
              </a:ext>
            </a:extLst>
          </p:cNvPr>
          <p:cNvSpPr/>
          <p:nvPr/>
        </p:nvSpPr>
        <p:spPr>
          <a:xfrm>
            <a:off x="5932745" y="286127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517EC9-6B9C-4820-A14C-51E394C111D2}"/>
              </a:ext>
            </a:extLst>
          </p:cNvPr>
          <p:cNvSpPr/>
          <p:nvPr/>
        </p:nvSpPr>
        <p:spPr>
          <a:xfrm>
            <a:off x="5142927" y="342900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AF9A0F8-2C4D-40F7-B5F2-484A16CB3F1E}"/>
              </a:ext>
            </a:extLst>
          </p:cNvPr>
          <p:cNvSpPr/>
          <p:nvPr/>
        </p:nvSpPr>
        <p:spPr>
          <a:xfrm>
            <a:off x="4787327" y="4276804"/>
            <a:ext cx="457200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2B6090-BFDB-437D-B389-5988513AD8E7}"/>
              </a:ext>
            </a:extLst>
          </p:cNvPr>
          <p:cNvSpPr/>
          <p:nvPr/>
        </p:nvSpPr>
        <p:spPr>
          <a:xfrm>
            <a:off x="5828727" y="3832671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E0D886-8372-49E4-8257-F923D8F65F45}"/>
              </a:ext>
            </a:extLst>
          </p:cNvPr>
          <p:cNvSpPr/>
          <p:nvPr/>
        </p:nvSpPr>
        <p:spPr>
          <a:xfrm>
            <a:off x="3999927" y="5161736"/>
            <a:ext cx="4572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873F5C-F327-41D8-8B6C-F606AD1EE571}"/>
              </a:ext>
            </a:extLst>
          </p:cNvPr>
          <p:cNvSpPr/>
          <p:nvPr/>
        </p:nvSpPr>
        <p:spPr>
          <a:xfrm>
            <a:off x="6745545" y="2621872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FF3CEE9-0910-4931-BD7D-3982BF1F2666}"/>
              </a:ext>
            </a:extLst>
          </p:cNvPr>
          <p:cNvSpPr/>
          <p:nvPr/>
        </p:nvSpPr>
        <p:spPr>
          <a:xfrm>
            <a:off x="7457804" y="16244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4673D58-D540-4E69-9F00-00977CF99FAE}"/>
              </a:ext>
            </a:extLst>
          </p:cNvPr>
          <p:cNvSpPr/>
          <p:nvPr/>
        </p:nvSpPr>
        <p:spPr>
          <a:xfrm>
            <a:off x="7498686" y="24851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F00926-B9CF-4C11-A375-AC33F83BE881}"/>
              </a:ext>
            </a:extLst>
          </p:cNvPr>
          <p:cNvSpPr/>
          <p:nvPr/>
        </p:nvSpPr>
        <p:spPr>
          <a:xfrm>
            <a:off x="7930261" y="316917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717C7F-3497-42CF-87E8-D0BDEB171E36}"/>
              </a:ext>
            </a:extLst>
          </p:cNvPr>
          <p:cNvSpPr/>
          <p:nvPr/>
        </p:nvSpPr>
        <p:spPr>
          <a:xfrm>
            <a:off x="8202775" y="22338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308CE6D-5BE1-4577-AF58-019A00222F7F}"/>
              </a:ext>
            </a:extLst>
          </p:cNvPr>
          <p:cNvSpPr/>
          <p:nvPr/>
        </p:nvSpPr>
        <p:spPr>
          <a:xfrm>
            <a:off x="8501761" y="1415863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1CFAA7-D6A3-4747-ACAB-BC3C623C0F27}"/>
              </a:ext>
            </a:extLst>
          </p:cNvPr>
          <p:cNvSpPr/>
          <p:nvPr/>
        </p:nvSpPr>
        <p:spPr>
          <a:xfrm>
            <a:off x="8831822" y="258822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0CFDB77-2D92-45DF-B198-53D5D22F5498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4558727" y="3429000"/>
            <a:ext cx="457200" cy="847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644AB6C-3E46-440E-97E0-65DAE9537DFF}"/>
              </a:ext>
            </a:extLst>
          </p:cNvPr>
          <p:cNvCxnSpPr/>
          <p:nvPr/>
        </p:nvCxnSpPr>
        <p:spPr>
          <a:xfrm flipH="1">
            <a:off x="4457127" y="4646136"/>
            <a:ext cx="330200" cy="51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BC3D81E-CF1B-4BC7-B58A-8330ACF2FFE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371527" y="2678668"/>
            <a:ext cx="0" cy="75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9944661-54BE-4C3B-AF69-AC86B4274F2E}"/>
              </a:ext>
            </a:extLst>
          </p:cNvPr>
          <p:cNvCxnSpPr/>
          <p:nvPr/>
        </p:nvCxnSpPr>
        <p:spPr>
          <a:xfrm>
            <a:off x="5600127" y="2676604"/>
            <a:ext cx="332618" cy="19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C6F30A1-081C-4304-A419-3FDC63F84488}"/>
              </a:ext>
            </a:extLst>
          </p:cNvPr>
          <p:cNvCxnSpPr>
            <a:cxnSpLocks/>
          </p:cNvCxnSpPr>
          <p:nvPr/>
        </p:nvCxnSpPr>
        <p:spPr>
          <a:xfrm flipH="1">
            <a:off x="5600127" y="3230602"/>
            <a:ext cx="332618" cy="19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C5779BC-AB56-4CBF-82BF-87D5307CF1C4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6057327" y="3230602"/>
            <a:ext cx="104018" cy="602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A625DCC-D2B3-4045-B61F-3A526116C985}"/>
              </a:ext>
            </a:extLst>
          </p:cNvPr>
          <p:cNvCxnSpPr>
            <a:cxnSpLocks/>
            <a:stCxn id="53" idx="1"/>
            <a:endCxn id="51" idx="3"/>
          </p:cNvCxnSpPr>
          <p:nvPr/>
        </p:nvCxnSpPr>
        <p:spPr>
          <a:xfrm flipH="1" flipV="1">
            <a:off x="4787327" y="3244334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6F7622B-E9F4-475A-B269-6848A1CAC110}"/>
              </a:ext>
            </a:extLst>
          </p:cNvPr>
          <p:cNvCxnSpPr/>
          <p:nvPr/>
        </p:nvCxnSpPr>
        <p:spPr>
          <a:xfrm flipH="1">
            <a:off x="4787327" y="2676604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A069B21-5A5F-4930-8C63-B322DB8EBE16}"/>
              </a:ext>
            </a:extLst>
          </p:cNvPr>
          <p:cNvCxnSpPr>
            <a:cxnSpLocks/>
            <a:stCxn id="53" idx="2"/>
            <a:endCxn id="55" idx="1"/>
          </p:cNvCxnSpPr>
          <p:nvPr/>
        </p:nvCxnSpPr>
        <p:spPr>
          <a:xfrm>
            <a:off x="5371527" y="3798332"/>
            <a:ext cx="457200" cy="2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DB4AE06-FE8F-43E5-88FD-5BE7F3E474D6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5244527" y="4017337"/>
            <a:ext cx="584200" cy="444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BDA2D32-6F50-432F-ACA4-5B7BEAD82680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5600127" y="2494002"/>
            <a:ext cx="1145418" cy="312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B337CDC-CCB6-4100-9001-09AB589067CF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6389945" y="2806538"/>
            <a:ext cx="3556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870FAED-9340-4B34-9367-953C6B4A2926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6285927" y="2806538"/>
            <a:ext cx="459618" cy="12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5F0C3AD-F1EF-4979-81EE-FD48C9F8E7AD}"/>
              </a:ext>
            </a:extLst>
          </p:cNvPr>
          <p:cNvCxnSpPr>
            <a:cxnSpLocks/>
            <a:stCxn id="58" idx="2"/>
            <a:endCxn id="57" idx="3"/>
          </p:cNvCxnSpPr>
          <p:nvPr/>
        </p:nvCxnSpPr>
        <p:spPr>
          <a:xfrm flipH="1">
            <a:off x="7202745" y="1993738"/>
            <a:ext cx="483659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F87BEB5-FAFB-4992-B00C-C653DDDDC3E3}"/>
              </a:ext>
            </a:extLst>
          </p:cNvPr>
          <p:cNvCxnSpPr>
            <a:cxnSpLocks/>
            <a:stCxn id="59" idx="1"/>
            <a:endCxn id="57" idx="3"/>
          </p:cNvCxnSpPr>
          <p:nvPr/>
        </p:nvCxnSpPr>
        <p:spPr>
          <a:xfrm flipH="1">
            <a:off x="7202745" y="2669772"/>
            <a:ext cx="295941" cy="136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2808636-4BBA-4004-A7F9-371130D7F56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7202745" y="2806538"/>
            <a:ext cx="727516" cy="547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21F4DC-66F8-448C-A0B8-7DCC2A11733B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686404" y="1993738"/>
            <a:ext cx="40882" cy="49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CB1D50F-EEE7-4BA5-BBBD-9BC0730535DA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7915004" y="1600529"/>
            <a:ext cx="586757" cy="20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6E23771-668A-4E78-8E3E-2C8F892A6579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8730361" y="1785195"/>
            <a:ext cx="330061" cy="80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3FD3C50-1141-4392-88CF-5D2723F15ACE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727286" y="2854438"/>
            <a:ext cx="313884" cy="35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03B8D99-8152-47E7-A2FD-DEE2376B4A6C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955886" y="2418472"/>
            <a:ext cx="246889" cy="117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1B2D54C-0F34-4AED-BD4C-0C0B74A15859}"/>
              </a:ext>
            </a:extLst>
          </p:cNvPr>
          <p:cNvCxnSpPr>
            <a:cxnSpLocks/>
          </p:cNvCxnSpPr>
          <p:nvPr/>
        </p:nvCxnSpPr>
        <p:spPr>
          <a:xfrm>
            <a:off x="7787492" y="1981451"/>
            <a:ext cx="4572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304BC81-3CE0-4E2E-AA6D-BBFA59814187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8431375" y="1769433"/>
            <a:ext cx="165031" cy="464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F22C221-95DF-4ED3-98A7-BDFCA31967D8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 flipH="1">
            <a:off x="8158861" y="2603138"/>
            <a:ext cx="272514" cy="566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2D64BEC-01E6-47C7-A90C-7615D3E3C3EE}"/>
              </a:ext>
            </a:extLst>
          </p:cNvPr>
          <p:cNvCxnSpPr>
            <a:cxnSpLocks/>
            <a:stCxn id="60" idx="3"/>
            <a:endCxn id="63" idx="2"/>
          </p:cNvCxnSpPr>
          <p:nvPr/>
        </p:nvCxnSpPr>
        <p:spPr>
          <a:xfrm flipV="1">
            <a:off x="8387461" y="2957552"/>
            <a:ext cx="672961" cy="396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51A29BE-0A9B-48F9-842C-2928DF913B55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8598422" y="2588220"/>
            <a:ext cx="23340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96B92F2-0646-46B0-B59D-857FF7299C21}"/>
              </a:ext>
            </a:extLst>
          </p:cNvPr>
          <p:cNvSpPr txBox="1"/>
          <p:nvPr/>
        </p:nvSpPr>
        <p:spPr>
          <a:xfrm>
            <a:off x="1342723" y="1598717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i="1" dirty="0">
                <a:latin typeface="+mn-ea"/>
              </a:rPr>
              <a:t>μ</a:t>
            </a:r>
            <a:r>
              <a:rPr lang="en-US" altLang="zh-CN" sz="2000" i="1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=</a:t>
            </a:r>
            <a:r>
              <a:rPr lang="en-US" altLang="zh-CN" sz="2000" i="1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2</a:t>
            </a:r>
          </a:p>
          <a:p>
            <a:r>
              <a:rPr lang="zh-CN" altLang="en-US" sz="2000" dirty="0">
                <a:latin typeface="+mn-ea"/>
              </a:rPr>
              <a:t>𝜖 </a:t>
            </a:r>
            <a:r>
              <a:rPr lang="en-US" altLang="zh-CN" sz="2000" dirty="0">
                <a:latin typeface="+mn-ea"/>
              </a:rPr>
              <a:t>= 0.7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5EAACDA-F59A-43DD-8AD6-6F7B56CC9010}"/>
              </a:ext>
            </a:extLst>
          </p:cNvPr>
          <p:cNvCxnSpPr>
            <a:cxnSpLocks/>
          </p:cNvCxnSpPr>
          <p:nvPr/>
        </p:nvCxnSpPr>
        <p:spPr>
          <a:xfrm flipH="1">
            <a:off x="5055236" y="3798332"/>
            <a:ext cx="355600" cy="47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E2350F7-9CD1-4D8E-9129-A5350E2AA95E}"/>
              </a:ext>
            </a:extLst>
          </p:cNvPr>
          <p:cNvSpPr txBox="1"/>
          <p:nvPr/>
        </p:nvSpPr>
        <p:spPr>
          <a:xfrm>
            <a:off x="4214153" y="3668236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0.67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FD3B93-B089-41D9-BA9F-547F82001C63}"/>
              </a:ext>
            </a:extLst>
          </p:cNvPr>
          <p:cNvSpPr txBox="1"/>
          <p:nvPr/>
        </p:nvSpPr>
        <p:spPr>
          <a:xfrm>
            <a:off x="4468121" y="2601441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0.67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51B87FB-0F84-49FC-AA28-0FA7D79FAB00}"/>
              </a:ext>
            </a:extLst>
          </p:cNvPr>
          <p:cNvSpPr txBox="1"/>
          <p:nvPr/>
        </p:nvSpPr>
        <p:spPr>
          <a:xfrm>
            <a:off x="4815621" y="3123795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0.82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32B92EE-F3A2-4722-9800-39FCF2079A4A}"/>
              </a:ext>
            </a:extLst>
          </p:cNvPr>
          <p:cNvSpPr txBox="1"/>
          <p:nvPr/>
        </p:nvSpPr>
        <p:spPr>
          <a:xfrm>
            <a:off x="4965127" y="3839686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0.73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B313D12-DC4B-41DE-B91C-6547A36AF099}"/>
              </a:ext>
            </a:extLst>
          </p:cNvPr>
          <p:cNvSpPr txBox="1"/>
          <p:nvPr/>
        </p:nvSpPr>
        <p:spPr>
          <a:xfrm>
            <a:off x="5331396" y="4126031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图解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XLt" panose="020B0302020202020204" pitchFamily="34" charset="0"/>
              </a:rPr>
              <a:t>The illustration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B5798FD-588F-4543-9033-196411E6314D}"/>
              </a:ext>
            </a:extLst>
          </p:cNvPr>
          <p:cNvSpPr/>
          <p:nvPr/>
        </p:nvSpPr>
        <p:spPr>
          <a:xfrm>
            <a:off x="5142927" y="2309336"/>
            <a:ext cx="45720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AC35A60-2576-4251-8406-1ECD034AB068}"/>
              </a:ext>
            </a:extLst>
          </p:cNvPr>
          <p:cNvSpPr/>
          <p:nvPr/>
        </p:nvSpPr>
        <p:spPr>
          <a:xfrm>
            <a:off x="4330127" y="3059668"/>
            <a:ext cx="4572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B926D95-5E69-4941-96DB-B4C9C51A8715}"/>
              </a:ext>
            </a:extLst>
          </p:cNvPr>
          <p:cNvSpPr/>
          <p:nvPr/>
        </p:nvSpPr>
        <p:spPr>
          <a:xfrm>
            <a:off x="5932745" y="2861270"/>
            <a:ext cx="4572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517EC9-6B9C-4820-A14C-51E394C111D2}"/>
              </a:ext>
            </a:extLst>
          </p:cNvPr>
          <p:cNvSpPr/>
          <p:nvPr/>
        </p:nvSpPr>
        <p:spPr>
          <a:xfrm>
            <a:off x="5142927" y="3429000"/>
            <a:ext cx="4572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AF9A0F8-2C4D-40F7-B5F2-484A16CB3F1E}"/>
              </a:ext>
            </a:extLst>
          </p:cNvPr>
          <p:cNvSpPr/>
          <p:nvPr/>
        </p:nvSpPr>
        <p:spPr>
          <a:xfrm>
            <a:off x="4787327" y="4276804"/>
            <a:ext cx="4572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2B6090-BFDB-437D-B389-5988513AD8E7}"/>
              </a:ext>
            </a:extLst>
          </p:cNvPr>
          <p:cNvSpPr/>
          <p:nvPr/>
        </p:nvSpPr>
        <p:spPr>
          <a:xfrm>
            <a:off x="5828727" y="3832671"/>
            <a:ext cx="4572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E0D886-8372-49E4-8257-F923D8F65F45}"/>
              </a:ext>
            </a:extLst>
          </p:cNvPr>
          <p:cNvSpPr/>
          <p:nvPr/>
        </p:nvSpPr>
        <p:spPr>
          <a:xfrm>
            <a:off x="3999927" y="5161736"/>
            <a:ext cx="4572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873F5C-F327-41D8-8B6C-F606AD1EE571}"/>
              </a:ext>
            </a:extLst>
          </p:cNvPr>
          <p:cNvSpPr/>
          <p:nvPr/>
        </p:nvSpPr>
        <p:spPr>
          <a:xfrm>
            <a:off x="6745545" y="2621872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FF3CEE9-0910-4931-BD7D-3982BF1F2666}"/>
              </a:ext>
            </a:extLst>
          </p:cNvPr>
          <p:cNvSpPr/>
          <p:nvPr/>
        </p:nvSpPr>
        <p:spPr>
          <a:xfrm>
            <a:off x="7457804" y="16244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4673D58-D540-4E69-9F00-00977CF99FAE}"/>
              </a:ext>
            </a:extLst>
          </p:cNvPr>
          <p:cNvSpPr/>
          <p:nvPr/>
        </p:nvSpPr>
        <p:spPr>
          <a:xfrm>
            <a:off x="7498686" y="24851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F00926-B9CF-4C11-A375-AC33F83BE881}"/>
              </a:ext>
            </a:extLst>
          </p:cNvPr>
          <p:cNvSpPr/>
          <p:nvPr/>
        </p:nvSpPr>
        <p:spPr>
          <a:xfrm>
            <a:off x="7930261" y="316917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717C7F-3497-42CF-87E8-D0BDEB171E36}"/>
              </a:ext>
            </a:extLst>
          </p:cNvPr>
          <p:cNvSpPr/>
          <p:nvPr/>
        </p:nvSpPr>
        <p:spPr>
          <a:xfrm>
            <a:off x="8202775" y="22338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308CE6D-5BE1-4577-AF58-019A00222F7F}"/>
              </a:ext>
            </a:extLst>
          </p:cNvPr>
          <p:cNvSpPr/>
          <p:nvPr/>
        </p:nvSpPr>
        <p:spPr>
          <a:xfrm>
            <a:off x="8501761" y="1415863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1CFAA7-D6A3-4747-ACAB-BC3C623C0F27}"/>
              </a:ext>
            </a:extLst>
          </p:cNvPr>
          <p:cNvSpPr/>
          <p:nvPr/>
        </p:nvSpPr>
        <p:spPr>
          <a:xfrm>
            <a:off x="8831822" y="258822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0CFDB77-2D92-45DF-B198-53D5D22F5498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4558727" y="3429000"/>
            <a:ext cx="457200" cy="847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644AB6C-3E46-440E-97E0-65DAE9537DFF}"/>
              </a:ext>
            </a:extLst>
          </p:cNvPr>
          <p:cNvCxnSpPr/>
          <p:nvPr/>
        </p:nvCxnSpPr>
        <p:spPr>
          <a:xfrm flipH="1">
            <a:off x="4457127" y="4646136"/>
            <a:ext cx="330200" cy="51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BC3D81E-CF1B-4BC7-B58A-8330ACF2FFE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371527" y="2678668"/>
            <a:ext cx="0" cy="75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9944661-54BE-4C3B-AF69-AC86B4274F2E}"/>
              </a:ext>
            </a:extLst>
          </p:cNvPr>
          <p:cNvCxnSpPr/>
          <p:nvPr/>
        </p:nvCxnSpPr>
        <p:spPr>
          <a:xfrm>
            <a:off x="5600127" y="2676604"/>
            <a:ext cx="332618" cy="19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C6F30A1-081C-4304-A419-3FDC63F84488}"/>
              </a:ext>
            </a:extLst>
          </p:cNvPr>
          <p:cNvCxnSpPr>
            <a:cxnSpLocks/>
          </p:cNvCxnSpPr>
          <p:nvPr/>
        </p:nvCxnSpPr>
        <p:spPr>
          <a:xfrm flipH="1">
            <a:off x="5600127" y="3230602"/>
            <a:ext cx="332618" cy="19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C5779BC-AB56-4CBF-82BF-87D5307CF1C4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6057327" y="3230602"/>
            <a:ext cx="104018" cy="602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A625DCC-D2B3-4045-B61F-3A526116C985}"/>
              </a:ext>
            </a:extLst>
          </p:cNvPr>
          <p:cNvCxnSpPr>
            <a:cxnSpLocks/>
            <a:stCxn id="53" idx="1"/>
            <a:endCxn id="51" idx="3"/>
          </p:cNvCxnSpPr>
          <p:nvPr/>
        </p:nvCxnSpPr>
        <p:spPr>
          <a:xfrm flipH="1" flipV="1">
            <a:off x="4787327" y="3244334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6F7622B-E9F4-475A-B269-6848A1CAC110}"/>
              </a:ext>
            </a:extLst>
          </p:cNvPr>
          <p:cNvCxnSpPr/>
          <p:nvPr/>
        </p:nvCxnSpPr>
        <p:spPr>
          <a:xfrm flipH="1">
            <a:off x="4787327" y="2676604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A069B21-5A5F-4930-8C63-B322DB8EBE16}"/>
              </a:ext>
            </a:extLst>
          </p:cNvPr>
          <p:cNvCxnSpPr>
            <a:cxnSpLocks/>
            <a:stCxn id="53" idx="2"/>
            <a:endCxn id="55" idx="1"/>
          </p:cNvCxnSpPr>
          <p:nvPr/>
        </p:nvCxnSpPr>
        <p:spPr>
          <a:xfrm>
            <a:off x="5371527" y="3798332"/>
            <a:ext cx="457200" cy="2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DB4AE06-FE8F-43E5-88FD-5BE7F3E474D6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5244527" y="4017337"/>
            <a:ext cx="584200" cy="444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BDA2D32-6F50-432F-ACA4-5B7BEAD82680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5600127" y="2494002"/>
            <a:ext cx="1145418" cy="312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B337CDC-CCB6-4100-9001-09AB589067CF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6389945" y="2806538"/>
            <a:ext cx="3556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870FAED-9340-4B34-9367-953C6B4A2926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6285927" y="2806538"/>
            <a:ext cx="459618" cy="12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5F0C3AD-F1EF-4979-81EE-FD48C9F8E7AD}"/>
              </a:ext>
            </a:extLst>
          </p:cNvPr>
          <p:cNvCxnSpPr>
            <a:cxnSpLocks/>
            <a:stCxn id="58" idx="2"/>
            <a:endCxn id="57" idx="3"/>
          </p:cNvCxnSpPr>
          <p:nvPr/>
        </p:nvCxnSpPr>
        <p:spPr>
          <a:xfrm flipH="1">
            <a:off x="7202745" y="1993738"/>
            <a:ext cx="483659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F87BEB5-FAFB-4992-B00C-C653DDDDC3E3}"/>
              </a:ext>
            </a:extLst>
          </p:cNvPr>
          <p:cNvCxnSpPr>
            <a:cxnSpLocks/>
            <a:stCxn id="59" idx="1"/>
            <a:endCxn id="57" idx="3"/>
          </p:cNvCxnSpPr>
          <p:nvPr/>
        </p:nvCxnSpPr>
        <p:spPr>
          <a:xfrm flipH="1">
            <a:off x="7202745" y="2669772"/>
            <a:ext cx="295941" cy="136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2808636-4BBA-4004-A7F9-371130D7F56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7202745" y="2806538"/>
            <a:ext cx="727516" cy="547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21F4DC-66F8-448C-A0B8-7DCC2A11733B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686404" y="1993738"/>
            <a:ext cx="40882" cy="49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CB1D50F-EEE7-4BA5-BBBD-9BC0730535DA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7915004" y="1600529"/>
            <a:ext cx="586757" cy="20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6E23771-668A-4E78-8E3E-2C8F892A6579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8730361" y="1785195"/>
            <a:ext cx="330061" cy="80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3FD3C50-1141-4392-88CF-5D2723F15ACE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727286" y="2854438"/>
            <a:ext cx="313884" cy="35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03B8D99-8152-47E7-A2FD-DEE2376B4A6C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955886" y="2418472"/>
            <a:ext cx="246889" cy="117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1B2D54C-0F34-4AED-BD4C-0C0B74A15859}"/>
              </a:ext>
            </a:extLst>
          </p:cNvPr>
          <p:cNvCxnSpPr>
            <a:cxnSpLocks/>
          </p:cNvCxnSpPr>
          <p:nvPr/>
        </p:nvCxnSpPr>
        <p:spPr>
          <a:xfrm>
            <a:off x="7787492" y="1981451"/>
            <a:ext cx="4572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304BC81-3CE0-4E2E-AA6D-BBFA59814187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8431375" y="1769433"/>
            <a:ext cx="165031" cy="464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F22C221-95DF-4ED3-98A7-BDFCA31967D8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 flipH="1">
            <a:off x="8158861" y="2603138"/>
            <a:ext cx="272514" cy="566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2D64BEC-01E6-47C7-A90C-7615D3E3C3EE}"/>
              </a:ext>
            </a:extLst>
          </p:cNvPr>
          <p:cNvCxnSpPr>
            <a:cxnSpLocks/>
            <a:stCxn id="60" idx="3"/>
            <a:endCxn id="63" idx="2"/>
          </p:cNvCxnSpPr>
          <p:nvPr/>
        </p:nvCxnSpPr>
        <p:spPr>
          <a:xfrm flipV="1">
            <a:off x="8387461" y="2957552"/>
            <a:ext cx="672961" cy="396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51A29BE-0A9B-48F9-842C-2928DF913B55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8598422" y="2588220"/>
            <a:ext cx="23340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96B92F2-0646-46B0-B59D-857FF7299C21}"/>
              </a:ext>
            </a:extLst>
          </p:cNvPr>
          <p:cNvSpPr txBox="1"/>
          <p:nvPr/>
        </p:nvSpPr>
        <p:spPr>
          <a:xfrm>
            <a:off x="1342723" y="1598717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i="1" dirty="0">
                <a:latin typeface="+mn-ea"/>
              </a:rPr>
              <a:t>μ</a:t>
            </a:r>
            <a:r>
              <a:rPr lang="en-US" altLang="zh-CN" sz="2000" i="1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=</a:t>
            </a:r>
            <a:r>
              <a:rPr lang="en-US" altLang="zh-CN" sz="2000" i="1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2</a:t>
            </a:r>
          </a:p>
          <a:p>
            <a:r>
              <a:rPr lang="zh-CN" altLang="en-US" sz="2000" dirty="0">
                <a:latin typeface="+mn-ea"/>
              </a:rPr>
              <a:t>𝜖 </a:t>
            </a:r>
            <a:r>
              <a:rPr lang="en-US" altLang="zh-CN" sz="2000" dirty="0">
                <a:latin typeface="+mn-ea"/>
              </a:rPr>
              <a:t>= 0.7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5EAACDA-F59A-43DD-8AD6-6F7B56CC9010}"/>
              </a:ext>
            </a:extLst>
          </p:cNvPr>
          <p:cNvCxnSpPr>
            <a:cxnSpLocks/>
          </p:cNvCxnSpPr>
          <p:nvPr/>
        </p:nvCxnSpPr>
        <p:spPr>
          <a:xfrm flipH="1">
            <a:off x="5055236" y="3798332"/>
            <a:ext cx="355600" cy="47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F3DD1D8-38F4-4911-8A17-87CA587E544A}"/>
              </a:ext>
            </a:extLst>
          </p:cNvPr>
          <p:cNvSpPr txBox="1"/>
          <p:nvPr/>
        </p:nvSpPr>
        <p:spPr>
          <a:xfrm>
            <a:off x="5044278" y="2718841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0.73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4931C1-C1D5-4A29-866F-6DC2CB7F9A4D}"/>
              </a:ext>
            </a:extLst>
          </p:cNvPr>
          <p:cNvSpPr txBox="1"/>
          <p:nvPr/>
        </p:nvSpPr>
        <p:spPr>
          <a:xfrm>
            <a:off x="5470176" y="3180751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0.73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7D95B91-03EC-404C-9156-03EB5A25C21C}"/>
              </a:ext>
            </a:extLst>
          </p:cNvPr>
          <p:cNvSpPr txBox="1"/>
          <p:nvPr/>
        </p:nvSpPr>
        <p:spPr>
          <a:xfrm>
            <a:off x="5280392" y="3720889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0.73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8018595-3F1A-452B-B851-860BC4FD7092}"/>
              </a:ext>
            </a:extLst>
          </p:cNvPr>
          <p:cNvSpPr txBox="1"/>
          <p:nvPr/>
        </p:nvSpPr>
        <p:spPr>
          <a:xfrm>
            <a:off x="4726256" y="3224533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0.82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2F40DED-634C-4AF9-921E-B01DEC52701F}"/>
              </a:ext>
            </a:extLst>
          </p:cNvPr>
          <p:cNvSpPr txBox="1"/>
          <p:nvPr/>
        </p:nvSpPr>
        <p:spPr>
          <a:xfrm>
            <a:off x="4912086" y="3887671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0.73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6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图解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XLt" panose="020B0302020202020204" pitchFamily="34" charset="0"/>
              </a:rPr>
              <a:t>The illustration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B5798FD-588F-4543-9033-196411E6314D}"/>
              </a:ext>
            </a:extLst>
          </p:cNvPr>
          <p:cNvSpPr/>
          <p:nvPr/>
        </p:nvSpPr>
        <p:spPr>
          <a:xfrm>
            <a:off x="5142927" y="2309336"/>
            <a:ext cx="45720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AC35A60-2576-4251-8406-1ECD034AB068}"/>
              </a:ext>
            </a:extLst>
          </p:cNvPr>
          <p:cNvSpPr/>
          <p:nvPr/>
        </p:nvSpPr>
        <p:spPr>
          <a:xfrm>
            <a:off x="4330127" y="3059668"/>
            <a:ext cx="4572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B926D95-5E69-4941-96DB-B4C9C51A8715}"/>
              </a:ext>
            </a:extLst>
          </p:cNvPr>
          <p:cNvSpPr/>
          <p:nvPr/>
        </p:nvSpPr>
        <p:spPr>
          <a:xfrm>
            <a:off x="5932745" y="2861270"/>
            <a:ext cx="4572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517EC9-6B9C-4820-A14C-51E394C111D2}"/>
              </a:ext>
            </a:extLst>
          </p:cNvPr>
          <p:cNvSpPr/>
          <p:nvPr/>
        </p:nvSpPr>
        <p:spPr>
          <a:xfrm>
            <a:off x="5142927" y="3429000"/>
            <a:ext cx="4572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AF9A0F8-2C4D-40F7-B5F2-484A16CB3F1E}"/>
              </a:ext>
            </a:extLst>
          </p:cNvPr>
          <p:cNvSpPr/>
          <p:nvPr/>
        </p:nvSpPr>
        <p:spPr>
          <a:xfrm>
            <a:off x="4787327" y="4276804"/>
            <a:ext cx="4572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2B6090-BFDB-437D-B389-5988513AD8E7}"/>
              </a:ext>
            </a:extLst>
          </p:cNvPr>
          <p:cNvSpPr/>
          <p:nvPr/>
        </p:nvSpPr>
        <p:spPr>
          <a:xfrm>
            <a:off x="5828727" y="3832671"/>
            <a:ext cx="4572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E0D886-8372-49E4-8257-F923D8F65F45}"/>
              </a:ext>
            </a:extLst>
          </p:cNvPr>
          <p:cNvSpPr/>
          <p:nvPr/>
        </p:nvSpPr>
        <p:spPr>
          <a:xfrm>
            <a:off x="3999927" y="5161736"/>
            <a:ext cx="4572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873F5C-F327-41D8-8B6C-F606AD1EE571}"/>
              </a:ext>
            </a:extLst>
          </p:cNvPr>
          <p:cNvSpPr/>
          <p:nvPr/>
        </p:nvSpPr>
        <p:spPr>
          <a:xfrm>
            <a:off x="6745545" y="2621872"/>
            <a:ext cx="4572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FF3CEE9-0910-4931-BD7D-3982BF1F2666}"/>
              </a:ext>
            </a:extLst>
          </p:cNvPr>
          <p:cNvSpPr/>
          <p:nvPr/>
        </p:nvSpPr>
        <p:spPr>
          <a:xfrm>
            <a:off x="7457804" y="16244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4673D58-D540-4E69-9F00-00977CF99FAE}"/>
              </a:ext>
            </a:extLst>
          </p:cNvPr>
          <p:cNvSpPr/>
          <p:nvPr/>
        </p:nvSpPr>
        <p:spPr>
          <a:xfrm>
            <a:off x="7498686" y="24851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F00926-B9CF-4C11-A375-AC33F83BE881}"/>
              </a:ext>
            </a:extLst>
          </p:cNvPr>
          <p:cNvSpPr/>
          <p:nvPr/>
        </p:nvSpPr>
        <p:spPr>
          <a:xfrm>
            <a:off x="7930261" y="316917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717C7F-3497-42CF-87E8-D0BDEB171E36}"/>
              </a:ext>
            </a:extLst>
          </p:cNvPr>
          <p:cNvSpPr/>
          <p:nvPr/>
        </p:nvSpPr>
        <p:spPr>
          <a:xfrm>
            <a:off x="8202775" y="22338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308CE6D-5BE1-4577-AF58-019A00222F7F}"/>
              </a:ext>
            </a:extLst>
          </p:cNvPr>
          <p:cNvSpPr/>
          <p:nvPr/>
        </p:nvSpPr>
        <p:spPr>
          <a:xfrm>
            <a:off x="8501761" y="1415863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1CFAA7-D6A3-4747-ACAB-BC3C623C0F27}"/>
              </a:ext>
            </a:extLst>
          </p:cNvPr>
          <p:cNvSpPr/>
          <p:nvPr/>
        </p:nvSpPr>
        <p:spPr>
          <a:xfrm>
            <a:off x="8831822" y="258822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0CFDB77-2D92-45DF-B198-53D5D22F5498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4558727" y="3429000"/>
            <a:ext cx="457200" cy="847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644AB6C-3E46-440E-97E0-65DAE9537DFF}"/>
              </a:ext>
            </a:extLst>
          </p:cNvPr>
          <p:cNvCxnSpPr/>
          <p:nvPr/>
        </p:nvCxnSpPr>
        <p:spPr>
          <a:xfrm flipH="1">
            <a:off x="4457127" y="4646136"/>
            <a:ext cx="330200" cy="51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BC3D81E-CF1B-4BC7-B58A-8330ACF2FFE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371527" y="2678668"/>
            <a:ext cx="0" cy="75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9944661-54BE-4C3B-AF69-AC86B4274F2E}"/>
              </a:ext>
            </a:extLst>
          </p:cNvPr>
          <p:cNvCxnSpPr/>
          <p:nvPr/>
        </p:nvCxnSpPr>
        <p:spPr>
          <a:xfrm>
            <a:off x="5600127" y="2676604"/>
            <a:ext cx="332618" cy="19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C6F30A1-081C-4304-A419-3FDC63F84488}"/>
              </a:ext>
            </a:extLst>
          </p:cNvPr>
          <p:cNvCxnSpPr>
            <a:cxnSpLocks/>
          </p:cNvCxnSpPr>
          <p:nvPr/>
        </p:nvCxnSpPr>
        <p:spPr>
          <a:xfrm flipH="1">
            <a:off x="5600127" y="3230602"/>
            <a:ext cx="332618" cy="19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C5779BC-AB56-4CBF-82BF-87D5307CF1C4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6057327" y="3230602"/>
            <a:ext cx="104018" cy="602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A625DCC-D2B3-4045-B61F-3A526116C985}"/>
              </a:ext>
            </a:extLst>
          </p:cNvPr>
          <p:cNvCxnSpPr>
            <a:cxnSpLocks/>
            <a:stCxn id="53" idx="1"/>
            <a:endCxn id="51" idx="3"/>
          </p:cNvCxnSpPr>
          <p:nvPr/>
        </p:nvCxnSpPr>
        <p:spPr>
          <a:xfrm flipH="1" flipV="1">
            <a:off x="4787327" y="3244334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6F7622B-E9F4-475A-B269-6848A1CAC110}"/>
              </a:ext>
            </a:extLst>
          </p:cNvPr>
          <p:cNvCxnSpPr/>
          <p:nvPr/>
        </p:nvCxnSpPr>
        <p:spPr>
          <a:xfrm flipH="1">
            <a:off x="4787327" y="2676604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A069B21-5A5F-4930-8C63-B322DB8EBE16}"/>
              </a:ext>
            </a:extLst>
          </p:cNvPr>
          <p:cNvCxnSpPr>
            <a:cxnSpLocks/>
            <a:stCxn id="53" idx="2"/>
            <a:endCxn id="55" idx="1"/>
          </p:cNvCxnSpPr>
          <p:nvPr/>
        </p:nvCxnSpPr>
        <p:spPr>
          <a:xfrm>
            <a:off x="5371527" y="3798332"/>
            <a:ext cx="457200" cy="2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DB4AE06-FE8F-43E5-88FD-5BE7F3E474D6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5244527" y="4017337"/>
            <a:ext cx="584200" cy="444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BDA2D32-6F50-432F-ACA4-5B7BEAD82680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5600127" y="2494002"/>
            <a:ext cx="1145418" cy="312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B337CDC-CCB6-4100-9001-09AB589067CF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6389945" y="2806538"/>
            <a:ext cx="3556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870FAED-9340-4B34-9367-953C6B4A2926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6285927" y="2806538"/>
            <a:ext cx="459618" cy="12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5F0C3AD-F1EF-4979-81EE-FD48C9F8E7AD}"/>
              </a:ext>
            </a:extLst>
          </p:cNvPr>
          <p:cNvCxnSpPr>
            <a:cxnSpLocks/>
            <a:stCxn id="58" idx="2"/>
            <a:endCxn id="57" idx="3"/>
          </p:cNvCxnSpPr>
          <p:nvPr/>
        </p:nvCxnSpPr>
        <p:spPr>
          <a:xfrm flipH="1">
            <a:off x="7202745" y="1993738"/>
            <a:ext cx="483659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F87BEB5-FAFB-4992-B00C-C653DDDDC3E3}"/>
              </a:ext>
            </a:extLst>
          </p:cNvPr>
          <p:cNvCxnSpPr>
            <a:cxnSpLocks/>
            <a:stCxn id="59" idx="1"/>
            <a:endCxn id="57" idx="3"/>
          </p:cNvCxnSpPr>
          <p:nvPr/>
        </p:nvCxnSpPr>
        <p:spPr>
          <a:xfrm flipH="1">
            <a:off x="7202745" y="2669772"/>
            <a:ext cx="295941" cy="136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2808636-4BBA-4004-A7F9-371130D7F56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7202745" y="2806538"/>
            <a:ext cx="727516" cy="547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021F4DC-66F8-448C-A0B8-7DCC2A11733B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686404" y="1993738"/>
            <a:ext cx="40882" cy="49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CB1D50F-EEE7-4BA5-BBBD-9BC0730535DA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7915004" y="1600529"/>
            <a:ext cx="586757" cy="20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6E23771-668A-4E78-8E3E-2C8F892A6579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8730361" y="1785195"/>
            <a:ext cx="330061" cy="80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3FD3C50-1141-4392-88CF-5D2723F15ACE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727286" y="2854438"/>
            <a:ext cx="313884" cy="35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03B8D99-8152-47E7-A2FD-DEE2376B4A6C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955886" y="2418472"/>
            <a:ext cx="246889" cy="117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1B2D54C-0F34-4AED-BD4C-0C0B74A15859}"/>
              </a:ext>
            </a:extLst>
          </p:cNvPr>
          <p:cNvCxnSpPr>
            <a:cxnSpLocks/>
          </p:cNvCxnSpPr>
          <p:nvPr/>
        </p:nvCxnSpPr>
        <p:spPr>
          <a:xfrm>
            <a:off x="7787492" y="1981451"/>
            <a:ext cx="4572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304BC81-3CE0-4E2E-AA6D-BBFA59814187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8431375" y="1769433"/>
            <a:ext cx="165031" cy="464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F22C221-95DF-4ED3-98A7-BDFCA31967D8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 flipH="1">
            <a:off x="8158861" y="2603138"/>
            <a:ext cx="272514" cy="566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2D64BEC-01E6-47C7-A90C-7615D3E3C3EE}"/>
              </a:ext>
            </a:extLst>
          </p:cNvPr>
          <p:cNvCxnSpPr>
            <a:cxnSpLocks/>
            <a:stCxn id="60" idx="3"/>
            <a:endCxn id="63" idx="2"/>
          </p:cNvCxnSpPr>
          <p:nvPr/>
        </p:nvCxnSpPr>
        <p:spPr>
          <a:xfrm flipV="1">
            <a:off x="8387461" y="2957552"/>
            <a:ext cx="672961" cy="396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51A29BE-0A9B-48F9-842C-2928DF913B55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8598422" y="2588220"/>
            <a:ext cx="23340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96B92F2-0646-46B0-B59D-857FF7299C21}"/>
              </a:ext>
            </a:extLst>
          </p:cNvPr>
          <p:cNvSpPr txBox="1"/>
          <p:nvPr/>
        </p:nvSpPr>
        <p:spPr>
          <a:xfrm>
            <a:off x="1342723" y="1598717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i="1" dirty="0">
                <a:latin typeface="+mn-ea"/>
              </a:rPr>
              <a:t>μ</a:t>
            </a:r>
            <a:r>
              <a:rPr lang="en-US" altLang="zh-CN" sz="2000" i="1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=</a:t>
            </a:r>
            <a:r>
              <a:rPr lang="en-US" altLang="zh-CN" sz="2000" i="1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2</a:t>
            </a:r>
          </a:p>
          <a:p>
            <a:r>
              <a:rPr lang="zh-CN" altLang="en-US" sz="2000" dirty="0">
                <a:latin typeface="+mn-ea"/>
              </a:rPr>
              <a:t>𝜖 </a:t>
            </a:r>
            <a:r>
              <a:rPr lang="en-US" altLang="zh-CN" sz="2000" dirty="0">
                <a:latin typeface="+mn-ea"/>
              </a:rPr>
              <a:t>= 0.7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5EAACDA-F59A-43DD-8AD6-6F7B56CC9010}"/>
              </a:ext>
            </a:extLst>
          </p:cNvPr>
          <p:cNvCxnSpPr>
            <a:cxnSpLocks/>
          </p:cNvCxnSpPr>
          <p:nvPr/>
        </p:nvCxnSpPr>
        <p:spPr>
          <a:xfrm flipH="1">
            <a:off x="5055236" y="3798332"/>
            <a:ext cx="355600" cy="47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1E6CB15-E1EF-4EE4-A382-62042A779250}"/>
              </a:ext>
            </a:extLst>
          </p:cNvPr>
          <p:cNvSpPr txBox="1"/>
          <p:nvPr/>
        </p:nvSpPr>
        <p:spPr>
          <a:xfrm>
            <a:off x="5814903" y="2344640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0.51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7C89155-4956-4EEE-ABFA-15DBA9736D1B}"/>
              </a:ext>
            </a:extLst>
          </p:cNvPr>
          <p:cNvSpPr txBox="1"/>
          <p:nvPr/>
        </p:nvSpPr>
        <p:spPr>
          <a:xfrm>
            <a:off x="6356002" y="3292238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0.51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7A3C068-EB11-4472-AC2F-804F1F4257C1}"/>
              </a:ext>
            </a:extLst>
          </p:cNvPr>
          <p:cNvSpPr txBox="1"/>
          <p:nvPr/>
        </p:nvSpPr>
        <p:spPr>
          <a:xfrm>
            <a:off x="6257645" y="2786362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0.68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0524275-DC55-4D5A-935A-2073493900E2}"/>
              </a:ext>
            </a:extLst>
          </p:cNvPr>
          <p:cNvSpPr txBox="1"/>
          <p:nvPr/>
        </p:nvSpPr>
        <p:spPr>
          <a:xfrm>
            <a:off x="6965924" y="2120412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0.51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0766695-E267-4D11-AAFC-9F6911FEF9C8}"/>
              </a:ext>
            </a:extLst>
          </p:cNvPr>
          <p:cNvSpPr txBox="1"/>
          <p:nvPr/>
        </p:nvSpPr>
        <p:spPr>
          <a:xfrm>
            <a:off x="7256664" y="3034466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0.51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22C70D6-0F7D-4751-A46E-DEB862A8C7B4}"/>
              </a:ext>
            </a:extLst>
          </p:cNvPr>
          <p:cNvSpPr txBox="1"/>
          <p:nvPr/>
        </p:nvSpPr>
        <p:spPr>
          <a:xfrm>
            <a:off x="7161887" y="2635623"/>
            <a:ext cx="67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8EF925-A938-41C0-B2A7-15AE0921E52A}"/>
              </a:ext>
            </a:extLst>
          </p:cNvPr>
          <p:cNvSpPr txBox="1"/>
          <p:nvPr/>
        </p:nvSpPr>
        <p:spPr>
          <a:xfrm>
            <a:off x="1342723" y="2368955"/>
            <a:ext cx="2858475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、运行时间短，速度快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9CB627-0D81-4E02-A951-048F3D7BC5F7}"/>
              </a:ext>
            </a:extLst>
          </p:cNvPr>
          <p:cNvSpPr txBox="1"/>
          <p:nvPr/>
        </p:nvSpPr>
        <p:spPr>
          <a:xfrm>
            <a:off x="1342723" y="3713622"/>
            <a:ext cx="3320140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、聚出的类可以是任意形状。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5E9129-EFA7-4BAC-B7BD-02A9743A0179}"/>
              </a:ext>
            </a:extLst>
          </p:cNvPr>
          <p:cNvSpPr txBox="1"/>
          <p:nvPr/>
        </p:nvSpPr>
        <p:spPr>
          <a:xfrm>
            <a:off x="1342723" y="5058289"/>
            <a:ext cx="5149230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、可以很好地聚类，并划分出</a:t>
            </a:r>
            <a:r>
              <a:rPr lang="en-US" altLang="zh-CN" dirty="0">
                <a:latin typeface="+mn-ea"/>
              </a:rPr>
              <a:t>hubs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outliers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891747-EE71-4FF2-B232-A1CE2A82A60A}"/>
              </a:ext>
            </a:extLst>
          </p:cNvPr>
          <p:cNvSpPr txBox="1"/>
          <p:nvPr/>
        </p:nvSpPr>
        <p:spPr>
          <a:xfrm>
            <a:off x="1248531" y="1439297"/>
            <a:ext cx="2880917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SCAN</a:t>
            </a:r>
            <a:r>
              <a:rPr lang="zh-CN" altLang="en-US" sz="2400" dirty="0">
                <a:latin typeface="+mn-ea"/>
              </a:rPr>
              <a:t>算法的优点。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160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951823" y="2767280"/>
            <a:ext cx="428835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000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zh-CN" altLang="en-US" sz="8000" b="1" dirty="0">
                <a:effectLst>
                  <a:outerShdw blurRad="254000" dist="152400" dir="2700000" algn="tl" rotWithShape="0">
                    <a:prstClr val="black">
                      <a:alpha val="40000"/>
                    </a:prstClr>
                  </a:outerShdw>
                </a:effectLst>
              </a:rPr>
              <a:t>感谢观看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网络聚类实例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network clustering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D8AF00-51DD-44C7-915D-A21F4399924F}"/>
              </a:ext>
            </a:extLst>
          </p:cNvPr>
          <p:cNvSpPr txBox="1"/>
          <p:nvPr/>
        </p:nvSpPr>
        <p:spPr>
          <a:xfrm>
            <a:off x="1396251" y="18288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、有多少个类？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835BC0-259C-448D-A6AB-4A215AD72D38}"/>
              </a:ext>
            </a:extLst>
          </p:cNvPr>
          <p:cNvSpPr txBox="1"/>
          <p:nvPr/>
        </p:nvSpPr>
        <p:spPr>
          <a:xfrm>
            <a:off x="1396250" y="2794367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、每个类的大小应该是多少？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5C3EFA-BFD7-467B-A76D-F050C4BD73D6}"/>
              </a:ext>
            </a:extLst>
          </p:cNvPr>
          <p:cNvSpPr txBox="1"/>
          <p:nvPr/>
        </p:nvSpPr>
        <p:spPr>
          <a:xfrm>
            <a:off x="1396250" y="3759934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、怎样才能更好的分割图？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1609D7-386A-4372-BFA0-8EEAFB675411}"/>
              </a:ext>
            </a:extLst>
          </p:cNvPr>
          <p:cNvSpPr txBox="1"/>
          <p:nvPr/>
        </p:nvSpPr>
        <p:spPr>
          <a:xfrm>
            <a:off x="1396250" y="4725501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、一些顶点是否应该从类中分割出来？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2F8DC7-61DE-4366-A7A3-5B1B77D7E487}"/>
              </a:ext>
            </a:extLst>
          </p:cNvPr>
          <p:cNvSpPr/>
          <p:nvPr/>
        </p:nvSpPr>
        <p:spPr>
          <a:xfrm>
            <a:off x="7371495" y="1859369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4DBFD3C-644B-466E-9BDE-F8AFCEF15989}"/>
              </a:ext>
            </a:extLst>
          </p:cNvPr>
          <p:cNvSpPr/>
          <p:nvPr/>
        </p:nvSpPr>
        <p:spPr>
          <a:xfrm>
            <a:off x="6558695" y="2609701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D04B288-26C5-4F34-A66A-4685E097A76C}"/>
              </a:ext>
            </a:extLst>
          </p:cNvPr>
          <p:cNvSpPr/>
          <p:nvPr/>
        </p:nvSpPr>
        <p:spPr>
          <a:xfrm>
            <a:off x="8161313" y="2411303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340E2E-42C6-4E89-B169-1BD811650010}"/>
              </a:ext>
            </a:extLst>
          </p:cNvPr>
          <p:cNvSpPr/>
          <p:nvPr/>
        </p:nvSpPr>
        <p:spPr>
          <a:xfrm>
            <a:off x="7371495" y="2979033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868FA7-04FD-4001-8F99-CC78065A27FB}"/>
              </a:ext>
            </a:extLst>
          </p:cNvPr>
          <p:cNvSpPr/>
          <p:nvPr/>
        </p:nvSpPr>
        <p:spPr>
          <a:xfrm>
            <a:off x="7015895" y="3826837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C96E74-6016-403F-9F8F-2CA77C277100}"/>
              </a:ext>
            </a:extLst>
          </p:cNvPr>
          <p:cNvSpPr/>
          <p:nvPr/>
        </p:nvSpPr>
        <p:spPr>
          <a:xfrm>
            <a:off x="8057295" y="3382704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E7D8AF-DA75-4BDA-9DD9-3B59EE7B3D28}"/>
              </a:ext>
            </a:extLst>
          </p:cNvPr>
          <p:cNvSpPr/>
          <p:nvPr/>
        </p:nvSpPr>
        <p:spPr>
          <a:xfrm>
            <a:off x="6228495" y="4711769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6349FC-445A-4074-BBB3-F0E475378EC9}"/>
              </a:ext>
            </a:extLst>
          </p:cNvPr>
          <p:cNvSpPr/>
          <p:nvPr/>
        </p:nvSpPr>
        <p:spPr>
          <a:xfrm>
            <a:off x="8974113" y="2171905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82B37E3-BC9F-4D3C-B29B-086AE8E08B84}"/>
              </a:ext>
            </a:extLst>
          </p:cNvPr>
          <p:cNvSpPr/>
          <p:nvPr/>
        </p:nvSpPr>
        <p:spPr>
          <a:xfrm>
            <a:off x="9686372" y="1174439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C56F77-F8E3-4684-A0F3-DD555D148D52}"/>
              </a:ext>
            </a:extLst>
          </p:cNvPr>
          <p:cNvSpPr/>
          <p:nvPr/>
        </p:nvSpPr>
        <p:spPr>
          <a:xfrm>
            <a:off x="9727254" y="2035139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137E4B-A3E0-428D-A8B3-83CCF4A0A6D0}"/>
              </a:ext>
            </a:extLst>
          </p:cNvPr>
          <p:cNvSpPr/>
          <p:nvPr/>
        </p:nvSpPr>
        <p:spPr>
          <a:xfrm>
            <a:off x="10158829" y="2719203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BEE1DD4-ACBC-4C71-8CD3-9192DCE0383F}"/>
              </a:ext>
            </a:extLst>
          </p:cNvPr>
          <p:cNvSpPr/>
          <p:nvPr/>
        </p:nvSpPr>
        <p:spPr>
          <a:xfrm>
            <a:off x="10431343" y="1783839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FDCACB9-7C1C-4ECC-8D67-7D4CB03E9153}"/>
              </a:ext>
            </a:extLst>
          </p:cNvPr>
          <p:cNvSpPr/>
          <p:nvPr/>
        </p:nvSpPr>
        <p:spPr>
          <a:xfrm>
            <a:off x="10730329" y="96589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70D7552-CD80-4DB7-9FFB-348285BEEC8E}"/>
              </a:ext>
            </a:extLst>
          </p:cNvPr>
          <p:cNvSpPr/>
          <p:nvPr/>
        </p:nvSpPr>
        <p:spPr>
          <a:xfrm>
            <a:off x="11060390" y="2138253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95766C-FC8F-4ED8-BD0E-4EF0B180F08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6787295" y="2979033"/>
            <a:ext cx="457200" cy="847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3AB54D4-486D-4246-BF20-50822B4991A7}"/>
              </a:ext>
            </a:extLst>
          </p:cNvPr>
          <p:cNvCxnSpPr/>
          <p:nvPr/>
        </p:nvCxnSpPr>
        <p:spPr>
          <a:xfrm flipH="1">
            <a:off x="6685695" y="4196169"/>
            <a:ext cx="330200" cy="51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0024BE6-760C-4BB4-A930-E46A3C548071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7600095" y="2228701"/>
            <a:ext cx="0" cy="75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BD32BCE-2DA4-4314-BB94-CBE617DB6B19}"/>
              </a:ext>
            </a:extLst>
          </p:cNvPr>
          <p:cNvCxnSpPr/>
          <p:nvPr/>
        </p:nvCxnSpPr>
        <p:spPr>
          <a:xfrm>
            <a:off x="7828695" y="2226637"/>
            <a:ext cx="332618" cy="19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3DCEE72-BE6C-413A-83E4-15BC9EECB716}"/>
              </a:ext>
            </a:extLst>
          </p:cNvPr>
          <p:cNvCxnSpPr>
            <a:cxnSpLocks/>
          </p:cNvCxnSpPr>
          <p:nvPr/>
        </p:nvCxnSpPr>
        <p:spPr>
          <a:xfrm flipH="1">
            <a:off x="7828695" y="2780635"/>
            <a:ext cx="332618" cy="19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5F87328-992D-4BF8-8394-D3EF1D8E8138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8285895" y="2780635"/>
            <a:ext cx="104018" cy="602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E301C22-952C-4CEB-A018-10FA9BF03F6D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 flipV="1">
            <a:off x="7015895" y="2794367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8D003DC-AF27-4C92-803A-BD8DC2A53DD6}"/>
              </a:ext>
            </a:extLst>
          </p:cNvPr>
          <p:cNvCxnSpPr/>
          <p:nvPr/>
        </p:nvCxnSpPr>
        <p:spPr>
          <a:xfrm flipH="1">
            <a:off x="7015895" y="2226637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BC93141-F4F9-449B-AA93-13AD3B18686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7244495" y="3348365"/>
            <a:ext cx="355600" cy="47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00208E7-E733-4C44-A8BB-08687AF3E591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>
            <a:off x="7600095" y="3348365"/>
            <a:ext cx="457200" cy="2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E50E484-B0A7-40A9-8D1B-ECB80CA5A86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7473095" y="3567370"/>
            <a:ext cx="584200" cy="444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CAE5B27-7087-43FE-91BB-000DAB5B79D2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7828695" y="2044035"/>
            <a:ext cx="1145418" cy="3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B3C964A-13F5-4F24-A1D5-E50528F5E2CE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 flipV="1">
            <a:off x="8618513" y="2356571"/>
            <a:ext cx="355600" cy="23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B73924B-F267-4209-99B7-CB4946B2EFC9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8514495" y="2356571"/>
            <a:ext cx="459618" cy="121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A35E3E0-4449-4A5A-BCF3-4E055BAE288A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flipH="1">
            <a:off x="9431313" y="1543771"/>
            <a:ext cx="483659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97EC23F-EB4D-4343-9275-2DCAE6FA12B9}"/>
              </a:ext>
            </a:extLst>
          </p:cNvPr>
          <p:cNvCxnSpPr>
            <a:cxnSpLocks/>
            <a:stCxn id="34" idx="1"/>
            <a:endCxn id="32" idx="3"/>
          </p:cNvCxnSpPr>
          <p:nvPr/>
        </p:nvCxnSpPr>
        <p:spPr>
          <a:xfrm flipH="1">
            <a:off x="9431313" y="2219805"/>
            <a:ext cx="295941" cy="136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4AD016C-FB09-4DAE-BA60-7EF0EE988081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9431313" y="2356571"/>
            <a:ext cx="727516" cy="54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2B39B0A-7CBA-40C5-BB3F-2F90CEBC769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9914972" y="1543771"/>
            <a:ext cx="40882" cy="49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08336FE-BB2F-41C4-BD82-413C61855F51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10143572" y="1150562"/>
            <a:ext cx="586757" cy="20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BB8A05F-FBEF-4676-B428-8BBB7BB3F0F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0958929" y="1335228"/>
            <a:ext cx="330061" cy="80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9AAD07A-A726-4B38-8EC7-CAD47C1AE5D0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955854" y="2404471"/>
            <a:ext cx="313884" cy="35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A8A8AFE8-F21B-4FE1-B709-12E817352DD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0184454" y="1968505"/>
            <a:ext cx="246889" cy="117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4A1B3F1-5FC8-4891-ACA2-E468110CD2EA}"/>
              </a:ext>
            </a:extLst>
          </p:cNvPr>
          <p:cNvCxnSpPr>
            <a:cxnSpLocks/>
          </p:cNvCxnSpPr>
          <p:nvPr/>
        </p:nvCxnSpPr>
        <p:spPr>
          <a:xfrm>
            <a:off x="10016060" y="1531484"/>
            <a:ext cx="4572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5D176B8-4082-470B-A6A7-CC3CB272A506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0659943" y="1319466"/>
            <a:ext cx="165031" cy="464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1F35931-2513-4F55-B0F7-395A4DBA478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flipH="1">
            <a:off x="10387429" y="2153171"/>
            <a:ext cx="272514" cy="566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ECAD2C6-FE4D-4A28-AAE6-6825A85FD0B8}"/>
              </a:ext>
            </a:extLst>
          </p:cNvPr>
          <p:cNvCxnSpPr>
            <a:cxnSpLocks/>
            <a:stCxn id="35" idx="3"/>
            <a:endCxn id="38" idx="2"/>
          </p:cNvCxnSpPr>
          <p:nvPr/>
        </p:nvCxnSpPr>
        <p:spPr>
          <a:xfrm flipV="1">
            <a:off x="10616029" y="2507585"/>
            <a:ext cx="672961" cy="396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6D72AA00-7DAE-4509-BD53-93B0EC82309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0826990" y="2138253"/>
            <a:ext cx="23340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5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社交网络模型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network model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D8AF00-51DD-44C7-915D-A21F4399924F}"/>
              </a:ext>
            </a:extLst>
          </p:cNvPr>
          <p:cNvSpPr txBox="1"/>
          <p:nvPr/>
        </p:nvSpPr>
        <p:spPr>
          <a:xfrm>
            <a:off x="1396251" y="182880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、在社会群体中有那么一些人：他们认识许多相同的朋友并聚集成一个社区。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835BC0-259C-448D-A6AB-4A215AD72D38}"/>
              </a:ext>
            </a:extLst>
          </p:cNvPr>
          <p:cNvSpPr txBox="1"/>
          <p:nvPr/>
        </p:nvSpPr>
        <p:spPr>
          <a:xfrm>
            <a:off x="1396250" y="2794367"/>
            <a:ext cx="1050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、一些人，他们认识许多处于不同群组的人，但是却不属于其中任何一个群体。我们称之为</a:t>
            </a:r>
            <a:r>
              <a:rPr lang="en-US" altLang="zh-CN" dirty="0"/>
              <a:t>hubs</a:t>
            </a:r>
            <a:r>
              <a:rPr lang="zh-CN" altLang="en-US" dirty="0"/>
              <a:t>。如</a:t>
            </a:r>
            <a:endParaRPr lang="en-US" altLang="zh-CN" dirty="0"/>
          </a:p>
          <a:p>
            <a:r>
              <a:rPr lang="zh-CN" altLang="en-US" dirty="0"/>
              <a:t>政治家，他们与多个群组有联系，但又不属于这些群组。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5C3EFA-BFD7-467B-A76D-F050C4BD73D6}"/>
              </a:ext>
            </a:extLst>
          </p:cNvPr>
          <p:cNvSpPr txBox="1"/>
          <p:nvPr/>
        </p:nvSpPr>
        <p:spPr>
          <a:xfrm>
            <a:off x="1396250" y="4036933"/>
            <a:ext cx="107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、一些人，他们处于社交网络的边缘，认识很少的朋友，且不属于任何一个群体，我们称之为</a:t>
            </a:r>
            <a:r>
              <a:rPr lang="en-US" altLang="zh-CN" dirty="0"/>
              <a:t>outliers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375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2436027" y="1648607"/>
            <a:ext cx="42206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384F1"/>
                </a:solidFill>
                <a:latin typeface="+mj-ea"/>
                <a:ea typeface="+mj-ea"/>
              </a:rPr>
              <a:t>顶点的邻居</a:t>
            </a:r>
            <a:endParaRPr lang="en-US" altLang="zh-CN" sz="1200" dirty="0">
              <a:solidFill>
                <a:srgbClr val="4384F1"/>
              </a:solidFill>
              <a:latin typeface="+mj-ea"/>
              <a:ea typeface="+mj-ea"/>
            </a:endParaRPr>
          </a:p>
          <a:p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Neighbors of vertices. 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436027" y="3096125"/>
            <a:ext cx="42206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E94236"/>
                </a:solidFill>
                <a:latin typeface="+mj-ea"/>
                <a:ea typeface="+mj-ea"/>
              </a:rPr>
              <a:t>结构的相似性</a:t>
            </a:r>
            <a:endParaRPr lang="en-US" altLang="zh-CN" dirty="0">
              <a:solidFill>
                <a:srgbClr val="E94236"/>
              </a:solidFill>
              <a:latin typeface="+mj-ea"/>
              <a:ea typeface="+mj-ea"/>
            </a:endParaRPr>
          </a:p>
          <a:p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Structural similarity. 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436027" y="4543643"/>
            <a:ext cx="42206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BBD06"/>
                </a:solidFill>
                <a:latin typeface="+mj-ea"/>
                <a:ea typeface="+mj-ea"/>
              </a:rPr>
              <a:t>结构化连接</a:t>
            </a:r>
            <a:endParaRPr lang="en-US" altLang="zh-CN" dirty="0">
              <a:solidFill>
                <a:srgbClr val="FBBD06"/>
              </a:solidFill>
              <a:latin typeface="+mj-ea"/>
              <a:ea typeface="+mj-ea"/>
            </a:endParaRPr>
          </a:p>
          <a:p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Structured connection. 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436027" y="5987244"/>
            <a:ext cx="42206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A952"/>
                </a:solidFill>
                <a:latin typeface="+mj-ea"/>
                <a:ea typeface="+mj-ea"/>
              </a:rPr>
              <a:t>结构相连的聚类</a:t>
            </a:r>
            <a:endParaRPr lang="en-US" altLang="zh-CN" dirty="0">
              <a:solidFill>
                <a:srgbClr val="33A952"/>
              </a:solidFill>
              <a:latin typeface="+mj-ea"/>
              <a:ea typeface="+mj-ea"/>
            </a:endParaRPr>
          </a:p>
          <a:p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Structure-dependent clustering. </a:t>
            </a:r>
            <a:endParaRPr lang="zh-CN" alt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1342723" y="1411240"/>
            <a:ext cx="720000" cy="923330"/>
            <a:chOff x="5736000" y="742784"/>
            <a:chExt cx="720000" cy="923330"/>
          </a:xfrm>
        </p:grpSpPr>
        <p:sp>
          <p:nvSpPr>
            <p:cNvPr id="44" name="圆角矩形 43"/>
            <p:cNvSpPr>
              <a:spLocks noChangeAspect="1"/>
            </p:cNvSpPr>
            <p:nvPr/>
          </p:nvSpPr>
          <p:spPr>
            <a:xfrm rot="2700000">
              <a:off x="5736000" y="891901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>
              <a:spLocks noChangeAspect="1"/>
            </p:cNvSpPr>
            <p:nvPr/>
          </p:nvSpPr>
          <p:spPr>
            <a:xfrm rot="2700000">
              <a:off x="5825169" y="981901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860198" y="742784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4384F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zh-CN" altLang="en-US" sz="5400" dirty="0">
                <a:solidFill>
                  <a:srgbClr val="4384F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342723" y="2864007"/>
            <a:ext cx="720000" cy="923330"/>
            <a:chOff x="5736000" y="2195551"/>
            <a:chExt cx="720000" cy="923330"/>
          </a:xfrm>
        </p:grpSpPr>
        <p:sp>
          <p:nvSpPr>
            <p:cNvPr id="45" name="圆角矩形 44"/>
            <p:cNvSpPr>
              <a:spLocks noChangeAspect="1"/>
            </p:cNvSpPr>
            <p:nvPr/>
          </p:nvSpPr>
          <p:spPr>
            <a:xfrm rot="2700000">
              <a:off x="5736000" y="2344668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>
              <a:spLocks noChangeAspect="1"/>
            </p:cNvSpPr>
            <p:nvPr/>
          </p:nvSpPr>
          <p:spPr>
            <a:xfrm rot="2700000">
              <a:off x="5825169" y="2434668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860198" y="2195551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E9423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zh-CN" altLang="en-US" sz="5400" dirty="0">
                <a:solidFill>
                  <a:srgbClr val="E94236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342723" y="4316774"/>
            <a:ext cx="720000" cy="923330"/>
            <a:chOff x="5736000" y="3648318"/>
            <a:chExt cx="720000" cy="923330"/>
          </a:xfrm>
        </p:grpSpPr>
        <p:sp>
          <p:nvSpPr>
            <p:cNvPr id="46" name="圆角矩形 45"/>
            <p:cNvSpPr>
              <a:spLocks noChangeAspect="1"/>
            </p:cNvSpPr>
            <p:nvPr/>
          </p:nvSpPr>
          <p:spPr>
            <a:xfrm rot="2700000">
              <a:off x="5736000" y="3797435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>
              <a:spLocks noChangeAspect="1"/>
            </p:cNvSpPr>
            <p:nvPr/>
          </p:nvSpPr>
          <p:spPr>
            <a:xfrm rot="2700000">
              <a:off x="5825169" y="3887435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860198" y="3648318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FBBD0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zh-CN" altLang="en-US" sz="5400" dirty="0">
                <a:solidFill>
                  <a:srgbClr val="FBBD06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342723" y="5756294"/>
            <a:ext cx="720000" cy="923330"/>
            <a:chOff x="5736000" y="5087838"/>
            <a:chExt cx="720000" cy="923330"/>
          </a:xfrm>
        </p:grpSpPr>
        <p:sp>
          <p:nvSpPr>
            <p:cNvPr id="47" name="圆角矩形 46"/>
            <p:cNvSpPr>
              <a:spLocks noChangeAspect="1"/>
            </p:cNvSpPr>
            <p:nvPr/>
          </p:nvSpPr>
          <p:spPr>
            <a:xfrm rot="2700000">
              <a:off x="5736000" y="5250203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>
              <a:spLocks noChangeAspect="1"/>
            </p:cNvSpPr>
            <p:nvPr/>
          </p:nvSpPr>
          <p:spPr>
            <a:xfrm rot="2700000">
              <a:off x="5825169" y="5340203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60198" y="5087838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33A95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4</a:t>
              </a:r>
              <a:endParaRPr lang="zh-CN" altLang="en-US" sz="5400" dirty="0">
                <a:solidFill>
                  <a:srgbClr val="33A95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42" name="矩形 4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D53150B-7F96-4EED-BB76-271F472F8EDE}"/>
              </a:ext>
            </a:extLst>
          </p:cNvPr>
          <p:cNvSpPr txBox="1"/>
          <p:nvPr/>
        </p:nvSpPr>
        <p:spPr>
          <a:xfrm>
            <a:off x="1342722" y="178376"/>
            <a:ext cx="460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算法的相关定义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0954E8F-3BCF-4BF5-97E3-41578C7850AA}"/>
              </a:ext>
            </a:extLst>
          </p:cNvPr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SCAN algorithm related definitions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5F4D79-84C9-4466-B38A-184A2965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73576"/>
            <a:ext cx="5334462" cy="42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顶点的邻居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Neighbors of vertices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D8AF00-51DD-44C7-915D-A21F4399924F}"/>
              </a:ext>
            </a:extLst>
          </p:cNvPr>
          <p:cNvSpPr txBox="1"/>
          <p:nvPr/>
        </p:nvSpPr>
        <p:spPr>
          <a:xfrm>
            <a:off x="1396251" y="1828800"/>
            <a:ext cx="5040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定义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𝛤(v) </a:t>
            </a:r>
            <a:r>
              <a:rPr lang="zh-CN" altLang="en-US" sz="2400" dirty="0">
                <a:latin typeface="+mn-ea"/>
              </a:rPr>
              <a:t>作为顶点的直接邻居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400" dirty="0">
                <a:latin typeface="+mn-ea"/>
              </a:rPr>
              <a:t>𝛤(v) = {</a:t>
            </a:r>
            <a:r>
              <a:rPr lang="en-US" altLang="zh-CN" sz="2400" i="1" dirty="0">
                <a:latin typeface="+mn-ea"/>
              </a:rPr>
              <a:t>w</a:t>
            </a:r>
            <a:r>
              <a:rPr lang="en-US" altLang="zh-CN" sz="2400" dirty="0">
                <a:latin typeface="+mn-ea"/>
              </a:rPr>
              <a:t> ∈ V | (v , </a:t>
            </a:r>
            <a:r>
              <a:rPr lang="en-US" altLang="zh-CN" sz="2400" i="1" dirty="0">
                <a:latin typeface="+mn-ea"/>
              </a:rPr>
              <a:t>w</a:t>
            </a:r>
            <a:r>
              <a:rPr lang="en-US" altLang="zh-CN" sz="2400" dirty="0">
                <a:latin typeface="+mn-ea"/>
              </a:rPr>
              <a:t>) ∈ E } ∪ {v}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60B77B2-37F2-4CE1-836D-9BD0A91C6181}"/>
              </a:ext>
            </a:extLst>
          </p:cNvPr>
          <p:cNvSpPr/>
          <p:nvPr/>
        </p:nvSpPr>
        <p:spPr>
          <a:xfrm>
            <a:off x="7371495" y="1859369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F5CC121-404D-4641-89A4-EAFFB7104EAF}"/>
              </a:ext>
            </a:extLst>
          </p:cNvPr>
          <p:cNvSpPr/>
          <p:nvPr/>
        </p:nvSpPr>
        <p:spPr>
          <a:xfrm>
            <a:off x="6558695" y="2609701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D4F48E0-8CE4-4DB0-AE0C-27F3EE344C6F}"/>
              </a:ext>
            </a:extLst>
          </p:cNvPr>
          <p:cNvSpPr/>
          <p:nvPr/>
        </p:nvSpPr>
        <p:spPr>
          <a:xfrm>
            <a:off x="8161313" y="2411303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574C555-416A-4B9D-9471-32E58D794918}"/>
              </a:ext>
            </a:extLst>
          </p:cNvPr>
          <p:cNvSpPr/>
          <p:nvPr/>
        </p:nvSpPr>
        <p:spPr>
          <a:xfrm>
            <a:off x="7371495" y="2979033"/>
            <a:ext cx="4572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DEE073B-3D3F-457E-813C-8C93FF9A6EF2}"/>
              </a:ext>
            </a:extLst>
          </p:cNvPr>
          <p:cNvSpPr/>
          <p:nvPr/>
        </p:nvSpPr>
        <p:spPr>
          <a:xfrm>
            <a:off x="7015895" y="3826837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1998113-8EF8-4EA5-ADA6-BA3499D4982D}"/>
              </a:ext>
            </a:extLst>
          </p:cNvPr>
          <p:cNvSpPr/>
          <p:nvPr/>
        </p:nvSpPr>
        <p:spPr>
          <a:xfrm>
            <a:off x="8057295" y="3382704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33D4128-3788-4B2F-86A4-E52CE99774B9}"/>
              </a:ext>
            </a:extLst>
          </p:cNvPr>
          <p:cNvSpPr/>
          <p:nvPr/>
        </p:nvSpPr>
        <p:spPr>
          <a:xfrm>
            <a:off x="6228495" y="4711769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4699B59-19D3-4B1E-96E4-8FF9AC51C0F5}"/>
              </a:ext>
            </a:extLst>
          </p:cNvPr>
          <p:cNvSpPr/>
          <p:nvPr/>
        </p:nvSpPr>
        <p:spPr>
          <a:xfrm>
            <a:off x="8974113" y="2171905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3449423-A86F-4016-AA9B-BE6A1928067C}"/>
              </a:ext>
            </a:extLst>
          </p:cNvPr>
          <p:cNvSpPr/>
          <p:nvPr/>
        </p:nvSpPr>
        <p:spPr>
          <a:xfrm>
            <a:off x="9686372" y="1174439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2547027-B9EC-4D19-8E03-7600B8230741}"/>
              </a:ext>
            </a:extLst>
          </p:cNvPr>
          <p:cNvSpPr/>
          <p:nvPr/>
        </p:nvSpPr>
        <p:spPr>
          <a:xfrm>
            <a:off x="9727254" y="2035139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5D3D04-8155-469C-AF4D-838DF431539A}"/>
              </a:ext>
            </a:extLst>
          </p:cNvPr>
          <p:cNvSpPr/>
          <p:nvPr/>
        </p:nvSpPr>
        <p:spPr>
          <a:xfrm>
            <a:off x="10158829" y="2719203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0A531D3-7A41-407D-976E-CC4480C56BA7}"/>
              </a:ext>
            </a:extLst>
          </p:cNvPr>
          <p:cNvSpPr/>
          <p:nvPr/>
        </p:nvSpPr>
        <p:spPr>
          <a:xfrm>
            <a:off x="10431343" y="1783839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AED42FF-5D17-434F-9AB3-AAA3FC6DDA50}"/>
              </a:ext>
            </a:extLst>
          </p:cNvPr>
          <p:cNvSpPr/>
          <p:nvPr/>
        </p:nvSpPr>
        <p:spPr>
          <a:xfrm>
            <a:off x="10730329" y="96589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42F107A-8150-4148-94D6-4CE491BD722A}"/>
              </a:ext>
            </a:extLst>
          </p:cNvPr>
          <p:cNvSpPr/>
          <p:nvPr/>
        </p:nvSpPr>
        <p:spPr>
          <a:xfrm>
            <a:off x="11060390" y="2138253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7398AD8-2DF0-419A-9952-223ACBDFB184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>
            <a:off x="6787295" y="2979033"/>
            <a:ext cx="457200" cy="847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2D76C52-4A29-4C20-AEE9-8463BD234ED0}"/>
              </a:ext>
            </a:extLst>
          </p:cNvPr>
          <p:cNvCxnSpPr/>
          <p:nvPr/>
        </p:nvCxnSpPr>
        <p:spPr>
          <a:xfrm flipH="1">
            <a:off x="6685695" y="4196169"/>
            <a:ext cx="330200" cy="51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BDEBA65-3BB9-4A4B-A554-E2A012877D7F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7600095" y="2228701"/>
            <a:ext cx="0" cy="7503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CCA0C4F-6181-4B26-8D06-9594C8E5AA0E}"/>
              </a:ext>
            </a:extLst>
          </p:cNvPr>
          <p:cNvCxnSpPr/>
          <p:nvPr/>
        </p:nvCxnSpPr>
        <p:spPr>
          <a:xfrm>
            <a:off x="7828695" y="2226637"/>
            <a:ext cx="332618" cy="19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E696BF0-1C60-4126-8EDB-DF97B308E7B9}"/>
              </a:ext>
            </a:extLst>
          </p:cNvPr>
          <p:cNvCxnSpPr>
            <a:cxnSpLocks/>
          </p:cNvCxnSpPr>
          <p:nvPr/>
        </p:nvCxnSpPr>
        <p:spPr>
          <a:xfrm flipH="1">
            <a:off x="7828695" y="2780635"/>
            <a:ext cx="332618" cy="19839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B884A358-9996-4CB6-864C-AB175BDAE823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flipH="1">
            <a:off x="8285895" y="2780635"/>
            <a:ext cx="104018" cy="602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909BC16-DD2F-4C29-B596-E6069A85E14A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flipH="1" flipV="1">
            <a:off x="7015895" y="2794367"/>
            <a:ext cx="355600" cy="3693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1A0244C-D7B1-4D5D-9317-FE00EFA5BD68}"/>
              </a:ext>
            </a:extLst>
          </p:cNvPr>
          <p:cNvCxnSpPr/>
          <p:nvPr/>
        </p:nvCxnSpPr>
        <p:spPr>
          <a:xfrm flipH="1">
            <a:off x="7015895" y="2226637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A813B8D-2377-4BD8-87C3-69C9A23C851B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 flipH="1">
            <a:off x="7244495" y="3348365"/>
            <a:ext cx="355600" cy="4784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C64264A-57CA-4511-AA26-0EF42716C67F}"/>
              </a:ext>
            </a:extLst>
          </p:cNvPr>
          <p:cNvCxnSpPr>
            <a:cxnSpLocks/>
            <a:stCxn id="68" idx="2"/>
            <a:endCxn id="70" idx="1"/>
          </p:cNvCxnSpPr>
          <p:nvPr/>
        </p:nvCxnSpPr>
        <p:spPr>
          <a:xfrm>
            <a:off x="7600095" y="3348365"/>
            <a:ext cx="457200" cy="2190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0A3DB24-14AE-4299-8401-C1421FA7860C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7473095" y="3567370"/>
            <a:ext cx="584200" cy="444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AB4ED95-3344-4B8E-8829-0CBE767ED9EA}"/>
              </a:ext>
            </a:extLst>
          </p:cNvPr>
          <p:cNvCxnSpPr>
            <a:cxnSpLocks/>
            <a:stCxn id="65" idx="3"/>
            <a:endCxn id="72" idx="1"/>
          </p:cNvCxnSpPr>
          <p:nvPr/>
        </p:nvCxnSpPr>
        <p:spPr>
          <a:xfrm>
            <a:off x="7828695" y="2044035"/>
            <a:ext cx="1145418" cy="312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511D749-DBDE-4F6E-AB63-A02BC63DE00F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 flipV="1">
            <a:off x="8618513" y="2356571"/>
            <a:ext cx="3556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23A828FD-8AFF-44E5-ACD2-96920EB069F4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 flipV="1">
            <a:off x="8514495" y="2356571"/>
            <a:ext cx="459618" cy="12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BCFE492-7357-4BE5-B03F-539B9F182FA5}"/>
              </a:ext>
            </a:extLst>
          </p:cNvPr>
          <p:cNvCxnSpPr>
            <a:cxnSpLocks/>
            <a:stCxn id="73" idx="2"/>
            <a:endCxn id="72" idx="3"/>
          </p:cNvCxnSpPr>
          <p:nvPr/>
        </p:nvCxnSpPr>
        <p:spPr>
          <a:xfrm flipH="1">
            <a:off x="9431313" y="1543771"/>
            <a:ext cx="483659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253A8B0-FEC1-4A85-9667-6229AAD9703C}"/>
              </a:ext>
            </a:extLst>
          </p:cNvPr>
          <p:cNvCxnSpPr>
            <a:cxnSpLocks/>
            <a:stCxn id="74" idx="1"/>
            <a:endCxn id="72" idx="3"/>
          </p:cNvCxnSpPr>
          <p:nvPr/>
        </p:nvCxnSpPr>
        <p:spPr>
          <a:xfrm flipH="1">
            <a:off x="9431313" y="2219805"/>
            <a:ext cx="295941" cy="136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F5F1CA5-D765-456B-A96D-C3DFD065DEDE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9431313" y="2356571"/>
            <a:ext cx="727516" cy="547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D60FBCA-3EAC-47AC-82C3-512AEFD9750F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9914972" y="1543771"/>
            <a:ext cx="40882" cy="49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633DCF60-411E-4BE6-A94E-580270F7AF30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 flipV="1">
            <a:off x="10143572" y="1150562"/>
            <a:ext cx="586757" cy="20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BF92AFD-86D9-4D9E-9A1B-6AF9C78F43DA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0958929" y="1335228"/>
            <a:ext cx="330061" cy="80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EEA16C2C-5E5C-4A55-A3C7-54940DADA51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9955854" y="2404471"/>
            <a:ext cx="313884" cy="35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5B5A7B9-7D44-4FA0-8217-4A3F04A44F1D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10184454" y="1968505"/>
            <a:ext cx="246889" cy="117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ADE2B6B-DFDB-457D-9DE8-B8719B6968FD}"/>
              </a:ext>
            </a:extLst>
          </p:cNvPr>
          <p:cNvCxnSpPr>
            <a:cxnSpLocks/>
          </p:cNvCxnSpPr>
          <p:nvPr/>
        </p:nvCxnSpPr>
        <p:spPr>
          <a:xfrm>
            <a:off x="10016060" y="1531484"/>
            <a:ext cx="4572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1315B02-C80C-4E0F-A8B9-ABFFC14E36C0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10659943" y="1319466"/>
            <a:ext cx="165031" cy="464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F9DCB6D-144A-46B2-A545-021F713841BE}"/>
              </a:ext>
            </a:extLst>
          </p:cNvPr>
          <p:cNvCxnSpPr>
            <a:cxnSpLocks/>
            <a:stCxn id="76" idx="2"/>
            <a:endCxn id="75" idx="0"/>
          </p:cNvCxnSpPr>
          <p:nvPr/>
        </p:nvCxnSpPr>
        <p:spPr>
          <a:xfrm flipH="1">
            <a:off x="10387429" y="2153171"/>
            <a:ext cx="272514" cy="566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7BAEDA15-BC56-434C-BF01-100635D69309}"/>
              </a:ext>
            </a:extLst>
          </p:cNvPr>
          <p:cNvCxnSpPr>
            <a:cxnSpLocks/>
            <a:stCxn id="75" idx="3"/>
            <a:endCxn id="78" idx="2"/>
          </p:cNvCxnSpPr>
          <p:nvPr/>
        </p:nvCxnSpPr>
        <p:spPr>
          <a:xfrm flipV="1">
            <a:off x="10616029" y="2507585"/>
            <a:ext cx="672961" cy="396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DC9C27C-ACC7-4391-9A06-EC0BF43D4221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0826990" y="2138253"/>
            <a:ext cx="23340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结构相似性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3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Structural similarity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ED8AF00-51DD-44C7-915D-A21F4399924F}"/>
                  </a:ext>
                </a:extLst>
              </p:cNvPr>
              <p:cNvSpPr txBox="1"/>
              <p:nvPr/>
            </p:nvSpPr>
            <p:spPr>
              <a:xfrm>
                <a:off x="1396251" y="1828800"/>
                <a:ext cx="5767926" cy="1081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𝜎</a:t>
                </a:r>
                <a:r>
                  <a:rPr lang="zh-CN" altLang="en-US" sz="2400" dirty="0"/>
                  <a:t>用来衡量两个顶点之间的结构相似性：</a:t>
                </a:r>
                <a:endParaRPr lang="en-US" altLang="zh-CN" sz="2400" dirty="0"/>
              </a:p>
              <a:p>
                <a:r>
                  <a:rPr lang="en-US" altLang="zh-CN" sz="2400" dirty="0"/>
                  <a:t>	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𝜎</a:t>
                </a:r>
                <a:r>
                  <a:rPr lang="en-US" altLang="zh-CN" sz="2400" dirty="0"/>
                  <a:t> (v , </a:t>
                </a:r>
                <a:r>
                  <a:rPr lang="en-US" altLang="zh-CN" sz="2400" i="1" dirty="0"/>
                  <a:t>w</a:t>
                </a:r>
                <a:r>
                  <a:rPr lang="en-US" altLang="zh-CN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)∩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)||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ED8AF00-51DD-44C7-915D-A21F43999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51" y="1828800"/>
                <a:ext cx="5767926" cy="1081258"/>
              </a:xfrm>
              <a:prstGeom prst="rect">
                <a:avLst/>
              </a:prstGeom>
              <a:blipFill>
                <a:blip r:embed="rId4"/>
                <a:stretch>
                  <a:fillRect l="-1586" t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9835BC0-259C-448D-A6AB-4A215AD72D38}"/>
              </a:ext>
            </a:extLst>
          </p:cNvPr>
          <p:cNvSpPr txBox="1"/>
          <p:nvPr/>
        </p:nvSpPr>
        <p:spPr>
          <a:xfrm>
            <a:off x="1396251" y="3488559"/>
            <a:ext cx="719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注：一个群体内部的成员的节点相似性大，而与</a:t>
            </a:r>
            <a:r>
              <a:rPr lang="en-US" altLang="zh-CN" dirty="0">
                <a:solidFill>
                  <a:srgbClr val="FF0000"/>
                </a:solidFill>
              </a:rPr>
              <a:t>hubs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outliers</a:t>
            </a:r>
            <a:r>
              <a:rPr lang="zh-CN" altLang="en-US" dirty="0">
                <a:solidFill>
                  <a:srgbClr val="FF0000"/>
                </a:solidFill>
              </a:rPr>
              <a:t>的结构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相似性比较小</a:t>
            </a:r>
          </a:p>
        </p:txBody>
      </p:sp>
    </p:spTree>
    <p:extLst>
      <p:ext uri="{BB962C8B-B14F-4D97-AF65-F5344CB8AC3E}">
        <p14:creationId xmlns:p14="http://schemas.microsoft.com/office/powerpoint/2010/main" val="29188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结构化连接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Structured connection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D8AF00-51DD-44C7-915D-A21F4399924F}"/>
              </a:ext>
            </a:extLst>
          </p:cNvPr>
          <p:cNvSpPr txBox="1"/>
          <p:nvPr/>
        </p:nvSpPr>
        <p:spPr>
          <a:xfrm>
            <a:off x="1288446" y="1459221"/>
            <a:ext cx="10190610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𝜖-Neighborhood</a:t>
            </a:r>
            <a:r>
              <a:rPr lang="zh-CN" altLang="en-US" dirty="0">
                <a:latin typeface="+mj-ea"/>
                <a:ea typeface="+mj-ea"/>
              </a:rPr>
              <a:t>：节点的</a:t>
            </a:r>
            <a:r>
              <a:rPr lang="zh-CN" altLang="en-US" dirty="0">
                <a:latin typeface="+mj-ea"/>
              </a:rPr>
              <a:t>𝜖</a:t>
            </a:r>
            <a:r>
              <a:rPr lang="en-US" altLang="zh-CN" dirty="0">
                <a:latin typeface="+mj-ea"/>
              </a:rPr>
              <a:t>- Neighborhood</a:t>
            </a:r>
            <a:r>
              <a:rPr lang="zh-CN" altLang="en-US" dirty="0">
                <a:latin typeface="+mj-ea"/>
                <a:ea typeface="+mj-ea"/>
              </a:rPr>
              <a:t>定义为与其相似度不小于 </a:t>
            </a:r>
            <a:r>
              <a:rPr lang="zh-CN" altLang="en-US" dirty="0">
                <a:latin typeface="+mj-ea"/>
              </a:rPr>
              <a:t>𝜖 的所有节点组成的集合。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i="1" dirty="0"/>
              <a:t>N</a:t>
            </a:r>
            <a:r>
              <a:rPr lang="el-GR" altLang="zh-CN" i="1" dirty="0"/>
              <a:t>ϵ</a:t>
            </a:r>
            <a:r>
              <a:rPr lang="el-GR" altLang="zh-CN" dirty="0"/>
              <a:t>={</a:t>
            </a:r>
            <a:r>
              <a:rPr lang="en-US" altLang="zh-CN" i="1" dirty="0"/>
              <a:t>w</a:t>
            </a:r>
            <a:r>
              <a:rPr lang="en-US" altLang="zh-CN" dirty="0"/>
              <a:t>∈</a:t>
            </a:r>
            <a:r>
              <a:rPr lang="el-GR" altLang="zh-CN" dirty="0"/>
              <a:t>Γ(</a:t>
            </a:r>
            <a:r>
              <a:rPr lang="en-US" altLang="zh-CN" i="1" dirty="0"/>
              <a:t>v</a:t>
            </a:r>
            <a:r>
              <a:rPr lang="en-US" altLang="zh-CN" dirty="0"/>
              <a:t>)|</a:t>
            </a:r>
            <a:r>
              <a:rPr lang="el-GR" altLang="zh-CN" i="1" dirty="0"/>
              <a:t>σ</a:t>
            </a:r>
            <a:r>
              <a:rPr lang="el-GR" altLang="zh-CN" dirty="0"/>
              <a:t>(</a:t>
            </a:r>
            <a:r>
              <a:rPr lang="en-US" altLang="zh-CN" i="1" dirty="0" err="1"/>
              <a:t>v</a:t>
            </a:r>
            <a:r>
              <a:rPr lang="en-US" altLang="zh-CN" dirty="0" err="1"/>
              <a:t>,</a:t>
            </a:r>
            <a:r>
              <a:rPr lang="en-US" altLang="zh-CN" i="1" dirty="0" err="1"/>
              <a:t>w</a:t>
            </a:r>
            <a:r>
              <a:rPr lang="en-US" altLang="zh-CN" dirty="0"/>
              <a:t>)≥</a:t>
            </a:r>
            <a:r>
              <a:rPr lang="el-GR" altLang="zh-CN" i="1" dirty="0"/>
              <a:t>ϵ</a:t>
            </a:r>
            <a:r>
              <a:rPr lang="el-GR" altLang="zh-CN" dirty="0"/>
              <a:t>}</a:t>
            </a:r>
            <a:br>
              <a:rPr lang="el-GR" altLang="zh-CN" dirty="0"/>
            </a:b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835BC0-259C-448D-A6AB-4A215AD72D38}"/>
              </a:ext>
            </a:extLst>
          </p:cNvPr>
          <p:cNvSpPr txBox="1"/>
          <p:nvPr/>
        </p:nvSpPr>
        <p:spPr>
          <a:xfrm>
            <a:off x="1342723" y="2749126"/>
            <a:ext cx="4618572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核节点：指的是 𝜖 邻居数目大于 𝜇 的节点。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i="1" dirty="0"/>
              <a:t>CORE</a:t>
            </a:r>
            <a:r>
              <a:rPr lang="el-GR" altLang="zh-CN" i="1" dirty="0"/>
              <a:t>ϵ</a:t>
            </a:r>
            <a:r>
              <a:rPr lang="el-GR" altLang="zh-CN" dirty="0"/>
              <a:t>,</a:t>
            </a:r>
            <a:r>
              <a:rPr lang="el-GR" altLang="zh-CN" i="1" dirty="0"/>
              <a:t>μ</a:t>
            </a:r>
            <a:r>
              <a:rPr lang="el-GR" altLang="zh-CN" dirty="0"/>
              <a:t>(</a:t>
            </a:r>
            <a:r>
              <a:rPr lang="en-US" altLang="zh-CN" i="1" dirty="0"/>
              <a:t>v</a:t>
            </a:r>
            <a:r>
              <a:rPr lang="en-US" altLang="zh-CN" dirty="0"/>
              <a:t>)⇔|</a:t>
            </a:r>
            <a:r>
              <a:rPr lang="en-US" altLang="zh-CN" i="1" dirty="0"/>
              <a:t>N</a:t>
            </a:r>
            <a:r>
              <a:rPr lang="el-GR" altLang="zh-CN" i="1" dirty="0"/>
              <a:t>ϵ</a:t>
            </a:r>
            <a:r>
              <a:rPr lang="el-GR" altLang="zh-CN" dirty="0"/>
              <a:t>(</a:t>
            </a:r>
            <a:r>
              <a:rPr lang="en-US" altLang="zh-CN" i="1" dirty="0"/>
              <a:t>v</a:t>
            </a:r>
            <a:r>
              <a:rPr lang="en-US" altLang="zh-CN" dirty="0"/>
              <a:t>)|≥</a:t>
            </a:r>
            <a:r>
              <a:rPr lang="el-GR" altLang="zh-CN" i="1" dirty="0"/>
              <a:t>μ</a:t>
            </a:r>
            <a:endParaRPr lang="zh-CN" altLang="en-US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5C3EFA-BFD7-467B-A76D-F050C4BD73D6}"/>
              </a:ext>
            </a:extLst>
          </p:cNvPr>
          <p:cNvSpPr txBox="1"/>
          <p:nvPr/>
        </p:nvSpPr>
        <p:spPr>
          <a:xfrm>
            <a:off x="1342723" y="4108874"/>
            <a:ext cx="6357831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直接可达：节点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是核节点</a:t>
            </a:r>
            <a:r>
              <a:rPr lang="en-US" altLang="zh-CN" dirty="0">
                <a:latin typeface="+mn-ea"/>
              </a:rPr>
              <a:t>v</a:t>
            </a:r>
            <a:r>
              <a:rPr lang="zh-CN" altLang="en-US" dirty="0">
                <a:latin typeface="+mn-ea"/>
              </a:rPr>
              <a:t>的 </a:t>
            </a:r>
            <a:r>
              <a:rPr lang="el-GR" altLang="zh-CN" i="1" dirty="0">
                <a:latin typeface="+mn-ea"/>
              </a:rPr>
              <a:t>ϵ</a:t>
            </a:r>
            <a:r>
              <a:rPr lang="en-US" altLang="zh-CN" i="1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邻居，那么称</a:t>
            </a:r>
            <a:r>
              <a:rPr lang="en-US" altLang="zh-CN" dirty="0">
                <a:latin typeface="+mn-ea"/>
              </a:rPr>
              <a:t>v</a:t>
            </a:r>
            <a:r>
              <a:rPr lang="zh-CN" altLang="en-US" dirty="0">
                <a:latin typeface="+mn-ea"/>
              </a:rPr>
              <a:t>直接可达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i="1" dirty="0"/>
              <a:t>Dir-REACH </a:t>
            </a:r>
            <a:r>
              <a:rPr lang="el-GR" altLang="zh-CN" i="1" dirty="0"/>
              <a:t>ϵ</a:t>
            </a:r>
            <a:r>
              <a:rPr lang="el-GR" altLang="zh-CN" dirty="0"/>
              <a:t>,</a:t>
            </a:r>
            <a:r>
              <a:rPr lang="el-GR" altLang="zh-CN" i="1" dirty="0"/>
              <a:t>μ</a:t>
            </a:r>
            <a:r>
              <a:rPr lang="el-GR" altLang="zh-CN" dirty="0"/>
              <a:t>(</a:t>
            </a:r>
            <a:r>
              <a:rPr lang="en-US" altLang="zh-CN" i="1" dirty="0"/>
              <a:t>v </a:t>
            </a:r>
            <a:r>
              <a:rPr lang="en-US" altLang="zh-CN" dirty="0"/>
              <a:t>, </a:t>
            </a:r>
            <a:r>
              <a:rPr lang="en-US" altLang="zh-CN" i="1" dirty="0"/>
              <a:t>w</a:t>
            </a:r>
            <a:r>
              <a:rPr lang="en-US" altLang="zh-CN" dirty="0"/>
              <a:t>)⇔</a:t>
            </a:r>
            <a:r>
              <a:rPr lang="en-US" altLang="zh-CN" i="1" dirty="0"/>
              <a:t>CORE</a:t>
            </a:r>
            <a:r>
              <a:rPr lang="el-GR" altLang="zh-CN" i="1" dirty="0"/>
              <a:t>ϵ</a:t>
            </a:r>
            <a:r>
              <a:rPr lang="el-GR" altLang="zh-CN" dirty="0"/>
              <a:t>,</a:t>
            </a:r>
            <a:r>
              <a:rPr lang="el-GR" altLang="zh-CN" i="1" dirty="0"/>
              <a:t>μ</a:t>
            </a:r>
            <a:r>
              <a:rPr lang="el-GR" altLang="zh-CN" dirty="0"/>
              <a:t>(</a:t>
            </a:r>
            <a:r>
              <a:rPr lang="en-US" altLang="zh-CN" i="1" dirty="0"/>
              <a:t>v</a:t>
            </a:r>
            <a:r>
              <a:rPr lang="en-US" altLang="zh-CN" dirty="0"/>
              <a:t>)∧ </a:t>
            </a:r>
            <a:r>
              <a:rPr lang="en-US" altLang="zh-CN" i="1" dirty="0"/>
              <a:t>w </a:t>
            </a:r>
            <a:r>
              <a:rPr lang="en-US" altLang="zh-CN" dirty="0"/>
              <a:t>∈ </a:t>
            </a:r>
            <a:r>
              <a:rPr lang="en-US" altLang="zh-CN" i="1" dirty="0"/>
              <a:t>N</a:t>
            </a:r>
            <a:r>
              <a:rPr lang="el-GR" altLang="zh-CN" i="1" dirty="0"/>
              <a:t>ϵ</a:t>
            </a:r>
            <a:r>
              <a:rPr lang="el-GR" altLang="zh-CN" dirty="0"/>
              <a:t>(</a:t>
            </a:r>
            <a:r>
              <a:rPr lang="en-US" altLang="zh-CN" i="1" dirty="0"/>
              <a:t>v</a:t>
            </a:r>
            <a:r>
              <a:rPr lang="en-US" altLang="zh-CN" dirty="0"/>
              <a:t>)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12DDA7-7DA6-40A3-9B78-388D80DEC5FE}"/>
              </a:ext>
            </a:extLst>
          </p:cNvPr>
          <p:cNvSpPr/>
          <p:nvPr/>
        </p:nvSpPr>
        <p:spPr>
          <a:xfrm>
            <a:off x="7917760" y="2564460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AACF00-7984-4EC7-9945-830A1F226B8B}"/>
              </a:ext>
            </a:extLst>
          </p:cNvPr>
          <p:cNvSpPr/>
          <p:nvPr/>
        </p:nvSpPr>
        <p:spPr>
          <a:xfrm>
            <a:off x="7104960" y="3314792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FB2527-0D1C-4870-B8F1-8233B1785719}"/>
              </a:ext>
            </a:extLst>
          </p:cNvPr>
          <p:cNvSpPr/>
          <p:nvPr/>
        </p:nvSpPr>
        <p:spPr>
          <a:xfrm>
            <a:off x="8707578" y="3116394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53767F-8A77-4FD6-8897-4263561210FA}"/>
              </a:ext>
            </a:extLst>
          </p:cNvPr>
          <p:cNvSpPr/>
          <p:nvPr/>
        </p:nvSpPr>
        <p:spPr>
          <a:xfrm>
            <a:off x="7917760" y="3684124"/>
            <a:ext cx="4572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BF3DD2-E040-4AAC-94F9-163BCFFDF422}"/>
              </a:ext>
            </a:extLst>
          </p:cNvPr>
          <p:cNvSpPr/>
          <p:nvPr/>
        </p:nvSpPr>
        <p:spPr>
          <a:xfrm>
            <a:off x="7562160" y="4531928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09C9D7-0F22-4D7A-B14E-A5A019B1CE5B}"/>
              </a:ext>
            </a:extLst>
          </p:cNvPr>
          <p:cNvSpPr/>
          <p:nvPr/>
        </p:nvSpPr>
        <p:spPr>
          <a:xfrm>
            <a:off x="8603560" y="4087795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270454-3C7A-4176-9819-759630180D93}"/>
              </a:ext>
            </a:extLst>
          </p:cNvPr>
          <p:cNvSpPr/>
          <p:nvPr/>
        </p:nvSpPr>
        <p:spPr>
          <a:xfrm>
            <a:off x="6774760" y="541686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A97AEA-9465-4B2C-B637-382182DC7A73}"/>
              </a:ext>
            </a:extLst>
          </p:cNvPr>
          <p:cNvSpPr/>
          <p:nvPr/>
        </p:nvSpPr>
        <p:spPr>
          <a:xfrm>
            <a:off x="9520378" y="287699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6C6928-8817-4F27-A59E-986D4D3AE62B}"/>
              </a:ext>
            </a:extLst>
          </p:cNvPr>
          <p:cNvSpPr/>
          <p:nvPr/>
        </p:nvSpPr>
        <p:spPr>
          <a:xfrm>
            <a:off x="10232637" y="187953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B9DCD8-5B40-4CA7-B005-D91D06D22C86}"/>
              </a:ext>
            </a:extLst>
          </p:cNvPr>
          <p:cNvSpPr/>
          <p:nvPr/>
        </p:nvSpPr>
        <p:spPr>
          <a:xfrm>
            <a:off x="10273519" y="274023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06C600-38D1-4283-B30D-3DD0F22493EA}"/>
              </a:ext>
            </a:extLst>
          </p:cNvPr>
          <p:cNvSpPr/>
          <p:nvPr/>
        </p:nvSpPr>
        <p:spPr>
          <a:xfrm>
            <a:off x="10705094" y="3424294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05423A-6438-4FDD-BBAF-704F8E896752}"/>
              </a:ext>
            </a:extLst>
          </p:cNvPr>
          <p:cNvSpPr/>
          <p:nvPr/>
        </p:nvSpPr>
        <p:spPr>
          <a:xfrm>
            <a:off x="10977608" y="248893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EB0CD55-DA1F-4E9B-8916-8C3E851E9996}"/>
              </a:ext>
            </a:extLst>
          </p:cNvPr>
          <p:cNvSpPr/>
          <p:nvPr/>
        </p:nvSpPr>
        <p:spPr>
          <a:xfrm>
            <a:off x="11276594" y="1670987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DDC4A3-08EE-466C-81F8-2F7A49503612}"/>
              </a:ext>
            </a:extLst>
          </p:cNvPr>
          <p:cNvSpPr/>
          <p:nvPr/>
        </p:nvSpPr>
        <p:spPr>
          <a:xfrm>
            <a:off x="11606655" y="2843344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34AC3B-FD5E-4122-A633-3E3F317D3979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7333560" y="3684124"/>
            <a:ext cx="457200" cy="847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D6A3E07-BD8A-4E33-95EB-14E888550A1E}"/>
              </a:ext>
            </a:extLst>
          </p:cNvPr>
          <p:cNvCxnSpPr/>
          <p:nvPr/>
        </p:nvCxnSpPr>
        <p:spPr>
          <a:xfrm flipH="1">
            <a:off x="7231960" y="4901260"/>
            <a:ext cx="330200" cy="51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29F3745-3D33-4708-8558-8A1E3EC5484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146360" y="2933792"/>
            <a:ext cx="0" cy="7503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00FD0E6-5A61-4FD3-A7D3-463E1DBE5478}"/>
              </a:ext>
            </a:extLst>
          </p:cNvPr>
          <p:cNvCxnSpPr/>
          <p:nvPr/>
        </p:nvCxnSpPr>
        <p:spPr>
          <a:xfrm>
            <a:off x="8374960" y="2931728"/>
            <a:ext cx="332618" cy="19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752C57A-DE65-4D85-8131-F950E47E1EAE}"/>
              </a:ext>
            </a:extLst>
          </p:cNvPr>
          <p:cNvCxnSpPr>
            <a:cxnSpLocks/>
          </p:cNvCxnSpPr>
          <p:nvPr/>
        </p:nvCxnSpPr>
        <p:spPr>
          <a:xfrm flipH="1">
            <a:off x="8374960" y="3485726"/>
            <a:ext cx="332618" cy="19839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E104F46-89E4-4AB2-99C9-59C63F4E064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8832160" y="3485726"/>
            <a:ext cx="104018" cy="602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469AB28-75A3-443F-A8D6-807D0B1F5F3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7562160" y="3499458"/>
            <a:ext cx="355600" cy="3693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EABE220-EEBD-4BC2-AED7-D2843B43BAAA}"/>
              </a:ext>
            </a:extLst>
          </p:cNvPr>
          <p:cNvCxnSpPr/>
          <p:nvPr/>
        </p:nvCxnSpPr>
        <p:spPr>
          <a:xfrm flipH="1">
            <a:off x="7562160" y="2931728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89AC1D-432E-4243-9C40-5C7817E127B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7790760" y="4053456"/>
            <a:ext cx="355600" cy="4784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187978F-4219-4178-B2D4-FC14D0D3CF55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>
            <a:off x="8146360" y="4053456"/>
            <a:ext cx="457200" cy="2190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6DF415B-49AF-4EB1-8E45-CFAA3A72719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8019360" y="4272461"/>
            <a:ext cx="584200" cy="444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1344AD0-7F09-4EEB-8AE8-AE1F893050C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8374960" y="2749126"/>
            <a:ext cx="1145418" cy="312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A89902E-3CD2-49A7-9C60-938206A14B47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9164778" y="3061662"/>
            <a:ext cx="3556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B6BA424-79AB-46E0-A8F9-7D71FD4B886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9060760" y="3061662"/>
            <a:ext cx="459618" cy="12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F5A0EC4-B666-4538-859F-085D346AB65C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9977578" y="2248862"/>
            <a:ext cx="483659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D7C0CDD-45E7-4269-8198-AE57B385682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9977578" y="2924896"/>
            <a:ext cx="295941" cy="136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6FE6893-40D6-41A8-B3AB-E51289A4B4F7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9977578" y="3061662"/>
            <a:ext cx="727516" cy="547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BB3A788-7B51-4C52-AEC1-5320C378780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0461237" y="2248862"/>
            <a:ext cx="40882" cy="49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75A6BD4-951F-4D10-9865-CD14266BF5C1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10689837" y="1855653"/>
            <a:ext cx="586757" cy="20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39B4FC1-CD18-45A5-B478-12C478AE797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1505194" y="2040319"/>
            <a:ext cx="330061" cy="80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3762071-8624-4738-89A3-3F90703F6B3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502119" y="3109562"/>
            <a:ext cx="313884" cy="35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50B4718-F0DD-4185-A86B-0E17C68E9A2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0730719" y="2673596"/>
            <a:ext cx="246889" cy="117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FF9DBDD-BC75-4A6B-9DF1-68CE5F16CF0D}"/>
              </a:ext>
            </a:extLst>
          </p:cNvPr>
          <p:cNvCxnSpPr>
            <a:cxnSpLocks/>
          </p:cNvCxnSpPr>
          <p:nvPr/>
        </p:nvCxnSpPr>
        <p:spPr>
          <a:xfrm>
            <a:off x="10562325" y="2236575"/>
            <a:ext cx="4572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009C4D5-5BA5-4A4A-BB7E-ECC7915AE60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1206208" y="2024557"/>
            <a:ext cx="165031" cy="464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FE61ABE-C334-4D6F-B453-A28F0ECC72CC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10933694" y="2858262"/>
            <a:ext cx="272514" cy="566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E0D68B4-8BB6-4458-A986-2EA612D5C2CD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 flipV="1">
            <a:off x="11162294" y="3212676"/>
            <a:ext cx="672961" cy="396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8CA3ABB-B863-4389-BCBD-102D4C94BC8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1373255" y="2843344"/>
            <a:ext cx="23340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8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结构化连接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Structured connection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D8AF00-51DD-44C7-915D-A21F4399924F}"/>
              </a:ext>
            </a:extLst>
          </p:cNvPr>
          <p:cNvSpPr txBox="1"/>
          <p:nvPr/>
        </p:nvSpPr>
        <p:spPr>
          <a:xfrm>
            <a:off x="1342723" y="1830599"/>
            <a:ext cx="1037460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可达：节点 </a:t>
            </a:r>
            <a:r>
              <a:rPr lang="en-US" altLang="zh-CN" dirty="0">
                <a:latin typeface="+mj-ea"/>
                <a:ea typeface="+mj-ea"/>
              </a:rPr>
              <a:t>v </a:t>
            </a:r>
            <a:r>
              <a:rPr lang="zh-CN" altLang="en-US" dirty="0">
                <a:latin typeface="+mj-ea"/>
                <a:ea typeface="+mj-ea"/>
              </a:rPr>
              <a:t>可达 </a:t>
            </a:r>
            <a:r>
              <a:rPr lang="en-US" altLang="zh-CN" dirty="0">
                <a:latin typeface="+mj-ea"/>
                <a:ea typeface="+mj-ea"/>
              </a:rPr>
              <a:t>w </a:t>
            </a:r>
            <a:r>
              <a:rPr lang="zh-CN" altLang="en-US" dirty="0">
                <a:latin typeface="+mj-ea"/>
                <a:ea typeface="+mj-ea"/>
              </a:rPr>
              <a:t>，当且仅当存在一个节点链 </a:t>
            </a:r>
            <a:r>
              <a:rPr lang="en-US" altLang="zh-CN" dirty="0">
                <a:latin typeface="+mj-ea"/>
                <a:ea typeface="+mj-ea"/>
              </a:rPr>
              <a:t>v1,…,vn∈V,v1=v , </a:t>
            </a:r>
            <a:r>
              <a:rPr lang="en-US" altLang="zh-CN" dirty="0" err="1">
                <a:latin typeface="+mj-ea"/>
                <a:ea typeface="+mj-ea"/>
              </a:rPr>
              <a:t>vn</a:t>
            </a:r>
            <a:r>
              <a:rPr lang="en-US" altLang="zh-CN" dirty="0">
                <a:latin typeface="+mj-ea"/>
                <a:ea typeface="+mj-ea"/>
              </a:rPr>
              <a:t>= w,</a:t>
            </a:r>
            <a:r>
              <a:rPr lang="zh-CN" altLang="en-US" dirty="0">
                <a:latin typeface="+mj-ea"/>
                <a:ea typeface="+mj-ea"/>
              </a:rPr>
              <a:t>使得 </a:t>
            </a:r>
            <a:r>
              <a:rPr lang="en-US" altLang="zh-CN" dirty="0">
                <a:latin typeface="+mj-ea"/>
                <a:ea typeface="+mj-ea"/>
              </a:rPr>
              <a:t>vi+1</a:t>
            </a:r>
            <a:r>
              <a:rPr lang="zh-CN" altLang="en-US" dirty="0">
                <a:latin typeface="+mj-ea"/>
                <a:ea typeface="+mj-ea"/>
              </a:rPr>
              <a:t>是 从</a:t>
            </a:r>
            <a:r>
              <a:rPr lang="en-US" altLang="zh-CN" dirty="0">
                <a:latin typeface="+mj-ea"/>
                <a:ea typeface="+mj-ea"/>
              </a:rPr>
              <a:t>vi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直接可达的 。</a:t>
            </a:r>
          </a:p>
          <a:p>
            <a:pPr>
              <a:lnSpc>
                <a:spcPct val="150000"/>
              </a:lnSpc>
            </a:pPr>
            <a:r>
              <a:rPr lang="en-US" altLang="zh-CN" i="1" dirty="0"/>
              <a:t>REACH</a:t>
            </a:r>
            <a:r>
              <a:rPr lang="el-GR" altLang="zh-CN" i="1" dirty="0"/>
              <a:t>ϵ</a:t>
            </a:r>
            <a:r>
              <a:rPr lang="el-GR" altLang="zh-CN" dirty="0"/>
              <a:t>,</a:t>
            </a:r>
            <a:r>
              <a:rPr lang="el-GR" altLang="zh-CN" i="1" dirty="0"/>
              <a:t>μ</a:t>
            </a:r>
            <a:r>
              <a:rPr lang="el-GR" altLang="zh-CN" dirty="0"/>
              <a:t>(</a:t>
            </a:r>
            <a:r>
              <a:rPr lang="en-US" altLang="zh-CN" i="1" dirty="0"/>
              <a:t>v , w</a:t>
            </a:r>
            <a:r>
              <a:rPr lang="en-US" altLang="zh-CN" dirty="0"/>
              <a:t>)⇔∃</a:t>
            </a:r>
            <a:r>
              <a:rPr lang="en-US" altLang="zh-CN" i="1" dirty="0"/>
              <a:t>v</a:t>
            </a:r>
            <a:r>
              <a:rPr lang="en-US" altLang="zh-CN" dirty="0"/>
              <a:t>1,…,</a:t>
            </a:r>
            <a:r>
              <a:rPr lang="en-US" altLang="zh-CN" i="1" dirty="0"/>
              <a:t>vn</a:t>
            </a:r>
            <a:r>
              <a:rPr lang="en-US" altLang="zh-CN" dirty="0"/>
              <a:t>∈</a:t>
            </a:r>
            <a:r>
              <a:rPr lang="en-US" altLang="zh-CN" i="1" dirty="0"/>
              <a:t>V</a:t>
            </a:r>
            <a:r>
              <a:rPr lang="en-US" altLang="zh-CN" dirty="0"/>
              <a:t>:</a:t>
            </a:r>
            <a:r>
              <a:rPr lang="en-US" altLang="zh-CN" i="1" dirty="0"/>
              <a:t>v</a:t>
            </a:r>
            <a:r>
              <a:rPr lang="en-US" altLang="zh-CN" dirty="0"/>
              <a:t>1=</a:t>
            </a:r>
            <a:r>
              <a:rPr lang="en-US" altLang="zh-CN" i="1" dirty="0"/>
              <a:t>v </a:t>
            </a:r>
            <a:r>
              <a:rPr lang="en-US" altLang="zh-CN" dirty="0"/>
              <a:t>∧ </a:t>
            </a:r>
            <a:r>
              <a:rPr lang="en-US" altLang="zh-CN" i="1" dirty="0" err="1"/>
              <a:t>vn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w</a:t>
            </a:r>
            <a:r>
              <a:rPr lang="en-US" altLang="zh-CN" dirty="0"/>
              <a:t>∧∀</a:t>
            </a:r>
            <a:r>
              <a:rPr lang="en-US" altLang="zh-CN" i="1" dirty="0" err="1"/>
              <a:t>i</a:t>
            </a:r>
            <a:r>
              <a:rPr lang="en-US" altLang="zh-CN" dirty="0"/>
              <a:t>∈{1,…,</a:t>
            </a:r>
            <a:r>
              <a:rPr lang="en-US" altLang="zh-CN" i="1" dirty="0" err="1"/>
              <a:t>vn</a:t>
            </a:r>
            <a:r>
              <a:rPr lang="en-US" altLang="zh-CN" dirty="0"/>
              <a:t>}:</a:t>
            </a:r>
            <a:r>
              <a:rPr lang="en-US" altLang="zh-CN" i="1" dirty="0"/>
              <a:t>Dir-REACH</a:t>
            </a:r>
            <a:r>
              <a:rPr lang="el-GR" altLang="zh-CN" i="1" dirty="0"/>
              <a:t>ϵ</a:t>
            </a:r>
            <a:r>
              <a:rPr lang="el-GR" altLang="zh-CN" dirty="0"/>
              <a:t>,</a:t>
            </a:r>
            <a:r>
              <a:rPr lang="el-GR" altLang="zh-CN" i="1" dirty="0"/>
              <a:t>μ</a:t>
            </a:r>
            <a:r>
              <a:rPr lang="el-GR" altLang="zh-CN" dirty="0"/>
              <a:t>(</a:t>
            </a:r>
            <a:r>
              <a:rPr lang="en-US" altLang="zh-CN" i="1" dirty="0"/>
              <a:t>vi</a:t>
            </a:r>
            <a:r>
              <a:rPr lang="en-US" altLang="zh-CN" dirty="0"/>
              <a:t>,</a:t>
            </a:r>
            <a:r>
              <a:rPr lang="en-US" altLang="zh-CN" i="1" dirty="0"/>
              <a:t>vi</a:t>
            </a:r>
            <a:r>
              <a:rPr lang="en-US" altLang="zh-CN" dirty="0"/>
              <a:t>+1)</a:t>
            </a:r>
            <a:br>
              <a:rPr lang="el-GR" altLang="zh-CN" dirty="0"/>
            </a:b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835BC0-259C-448D-A6AB-4A215AD72D38}"/>
              </a:ext>
            </a:extLst>
          </p:cNvPr>
          <p:cNvSpPr txBox="1"/>
          <p:nvPr/>
        </p:nvSpPr>
        <p:spPr>
          <a:xfrm>
            <a:off x="1342723" y="4437737"/>
            <a:ext cx="6712094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相连：</a:t>
            </a:r>
            <a:r>
              <a:rPr lang="zh-CN" altLang="en-US" dirty="0"/>
              <a:t>若核节点</a:t>
            </a:r>
            <a:r>
              <a:rPr lang="en-US" altLang="zh-CN" dirty="0"/>
              <a:t>u</a:t>
            </a:r>
            <a:r>
              <a:rPr lang="zh-CN" altLang="en-US" dirty="0"/>
              <a:t>可达节点</a:t>
            </a:r>
            <a:r>
              <a:rPr lang="en-US" altLang="zh-CN" dirty="0"/>
              <a:t>v</a:t>
            </a:r>
            <a:r>
              <a:rPr lang="zh-CN" altLang="en-US" dirty="0"/>
              <a:t>和节点</a:t>
            </a:r>
            <a:r>
              <a:rPr lang="en-US" altLang="zh-CN" dirty="0"/>
              <a:t>w</a:t>
            </a:r>
            <a:r>
              <a:rPr lang="zh-CN" altLang="en-US" dirty="0"/>
              <a:t>，则称节点</a:t>
            </a:r>
            <a:r>
              <a:rPr lang="en-US" altLang="zh-CN" dirty="0"/>
              <a:t>v</a:t>
            </a:r>
            <a:r>
              <a:rPr lang="zh-CN" altLang="en-US" dirty="0"/>
              <a:t>和节点</a:t>
            </a:r>
            <a:r>
              <a:rPr lang="en-US" altLang="zh-CN" dirty="0"/>
              <a:t>w</a:t>
            </a:r>
            <a:r>
              <a:rPr lang="zh-CN" altLang="en-US" dirty="0"/>
              <a:t>相连。</a:t>
            </a:r>
            <a:r>
              <a:rPr lang="en-US" altLang="zh-CN" dirty="0"/>
              <a:t> 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i="1" dirty="0"/>
              <a:t>CONNECT</a:t>
            </a:r>
            <a:r>
              <a:rPr lang="el-GR" altLang="zh-CN" i="1" dirty="0"/>
              <a:t>ϵ,μ</a:t>
            </a:r>
            <a:r>
              <a:rPr lang="el-GR" altLang="zh-CN" dirty="0"/>
              <a:t>(</a:t>
            </a:r>
            <a:r>
              <a:rPr lang="en-US" altLang="zh-CN" i="1" dirty="0" err="1"/>
              <a:t>v,w</a:t>
            </a:r>
            <a:r>
              <a:rPr lang="en-US" altLang="zh-CN" dirty="0"/>
              <a:t>)⇔∃</a:t>
            </a:r>
            <a:r>
              <a:rPr lang="en-US" altLang="zh-CN" i="1" dirty="0" err="1"/>
              <a:t>u</a:t>
            </a:r>
            <a:r>
              <a:rPr lang="en-US" altLang="zh-CN" dirty="0" err="1"/>
              <a:t>∈V:</a:t>
            </a:r>
            <a:r>
              <a:rPr lang="en-US" altLang="zh-CN" i="1" dirty="0" err="1"/>
              <a:t>REACH</a:t>
            </a:r>
            <a:r>
              <a:rPr lang="el-GR" altLang="zh-CN" i="1" dirty="0"/>
              <a:t>ϵ,μ</a:t>
            </a:r>
            <a:r>
              <a:rPr lang="el-GR" altLang="zh-CN" dirty="0"/>
              <a:t>(</a:t>
            </a:r>
            <a:r>
              <a:rPr lang="en-US" altLang="zh-CN" dirty="0" err="1"/>
              <a:t>u,</a:t>
            </a:r>
            <a:r>
              <a:rPr lang="en-US" altLang="zh-CN" i="1" dirty="0" err="1"/>
              <a:t>v</a:t>
            </a:r>
            <a:r>
              <a:rPr lang="en-US" altLang="zh-CN" dirty="0"/>
              <a:t>)∧</a:t>
            </a:r>
            <a:r>
              <a:rPr lang="en-US" altLang="zh-CN" i="1" dirty="0"/>
              <a:t>REACH</a:t>
            </a:r>
            <a:r>
              <a:rPr lang="el-GR" altLang="zh-CN" i="1" dirty="0"/>
              <a:t>ϵ,μ</a:t>
            </a:r>
            <a:r>
              <a:rPr lang="el-GR" altLang="zh-CN" dirty="0"/>
              <a:t>(</a:t>
            </a:r>
            <a:r>
              <a:rPr lang="en-US" altLang="zh-CN" dirty="0" err="1"/>
              <a:t>u,</a:t>
            </a:r>
            <a:r>
              <a:rPr lang="en-US" altLang="zh-CN" i="1" dirty="0" err="1"/>
              <a:t>w</a:t>
            </a:r>
            <a:r>
              <a:rPr lang="en-US" altLang="zh-CN" dirty="0"/>
              <a:t>)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DA86E1-1D16-4555-ABCF-AEF9F809CACF}"/>
              </a:ext>
            </a:extLst>
          </p:cNvPr>
          <p:cNvSpPr/>
          <p:nvPr/>
        </p:nvSpPr>
        <p:spPr>
          <a:xfrm>
            <a:off x="8045905" y="3166670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5B569C-5789-424B-8717-0A995E26D62F}"/>
              </a:ext>
            </a:extLst>
          </p:cNvPr>
          <p:cNvSpPr/>
          <p:nvPr/>
        </p:nvSpPr>
        <p:spPr>
          <a:xfrm>
            <a:off x="7233105" y="3917002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6A12E3-C41D-4F06-AFE3-C33883EFF96F}"/>
              </a:ext>
            </a:extLst>
          </p:cNvPr>
          <p:cNvSpPr/>
          <p:nvPr/>
        </p:nvSpPr>
        <p:spPr>
          <a:xfrm>
            <a:off x="8835723" y="3718604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F8BD3E-59E8-4E2A-A17A-595FB15FB1A0}"/>
              </a:ext>
            </a:extLst>
          </p:cNvPr>
          <p:cNvSpPr/>
          <p:nvPr/>
        </p:nvSpPr>
        <p:spPr>
          <a:xfrm>
            <a:off x="8045905" y="4286334"/>
            <a:ext cx="4572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05BA4C-5AC0-4B80-8323-DCECB43F2B18}"/>
              </a:ext>
            </a:extLst>
          </p:cNvPr>
          <p:cNvSpPr/>
          <p:nvPr/>
        </p:nvSpPr>
        <p:spPr>
          <a:xfrm>
            <a:off x="7690305" y="5134138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8C397B-B466-45A1-AB17-647B7A67E957}"/>
              </a:ext>
            </a:extLst>
          </p:cNvPr>
          <p:cNvSpPr/>
          <p:nvPr/>
        </p:nvSpPr>
        <p:spPr>
          <a:xfrm>
            <a:off x="8731705" y="4690005"/>
            <a:ext cx="4572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7E61D7-64F2-4CF8-821A-A5F6D79D675A}"/>
              </a:ext>
            </a:extLst>
          </p:cNvPr>
          <p:cNvSpPr/>
          <p:nvPr/>
        </p:nvSpPr>
        <p:spPr>
          <a:xfrm>
            <a:off x="6902905" y="601907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76A26B-5B28-4360-BDFB-13ABC8B238F8}"/>
              </a:ext>
            </a:extLst>
          </p:cNvPr>
          <p:cNvSpPr/>
          <p:nvPr/>
        </p:nvSpPr>
        <p:spPr>
          <a:xfrm>
            <a:off x="9648523" y="3479206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0B3A76-1601-437C-90D7-16BA03208FCA}"/>
              </a:ext>
            </a:extLst>
          </p:cNvPr>
          <p:cNvSpPr/>
          <p:nvPr/>
        </p:nvSpPr>
        <p:spPr>
          <a:xfrm>
            <a:off x="10360782" y="248174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B3CD7C-CF1A-4B24-B40C-9BE949C22AD3}"/>
              </a:ext>
            </a:extLst>
          </p:cNvPr>
          <p:cNvSpPr/>
          <p:nvPr/>
        </p:nvSpPr>
        <p:spPr>
          <a:xfrm>
            <a:off x="10401664" y="334244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00EB88-24A7-4D45-A9E2-42ADAE60EE78}"/>
              </a:ext>
            </a:extLst>
          </p:cNvPr>
          <p:cNvSpPr/>
          <p:nvPr/>
        </p:nvSpPr>
        <p:spPr>
          <a:xfrm>
            <a:off x="10833239" y="4026504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E696621-EA05-4507-9839-F4304A3F6532}"/>
              </a:ext>
            </a:extLst>
          </p:cNvPr>
          <p:cNvSpPr/>
          <p:nvPr/>
        </p:nvSpPr>
        <p:spPr>
          <a:xfrm>
            <a:off x="11105753" y="3091140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56ED8E-5CBB-4AF6-BF4C-46A9B33BD109}"/>
              </a:ext>
            </a:extLst>
          </p:cNvPr>
          <p:cNvSpPr/>
          <p:nvPr/>
        </p:nvSpPr>
        <p:spPr>
          <a:xfrm>
            <a:off x="11404739" y="2273197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A6B77D-4AE1-4D5D-A57C-AE87D88664D9}"/>
              </a:ext>
            </a:extLst>
          </p:cNvPr>
          <p:cNvSpPr/>
          <p:nvPr/>
        </p:nvSpPr>
        <p:spPr>
          <a:xfrm>
            <a:off x="11734800" y="3445554"/>
            <a:ext cx="457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8329B24-C195-41B9-A168-C6840510ED8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461705" y="4286334"/>
            <a:ext cx="457200" cy="847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860D347-B9D6-4E0A-9F1A-DB48FC61E1DC}"/>
              </a:ext>
            </a:extLst>
          </p:cNvPr>
          <p:cNvCxnSpPr/>
          <p:nvPr/>
        </p:nvCxnSpPr>
        <p:spPr>
          <a:xfrm flipH="1">
            <a:off x="7360105" y="5503470"/>
            <a:ext cx="330200" cy="51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8AAE584-055E-4D2D-963B-0A51AA6281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8274505" y="3536002"/>
            <a:ext cx="0" cy="7503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D1453F1-8433-4F13-A74D-7978E3E36262}"/>
              </a:ext>
            </a:extLst>
          </p:cNvPr>
          <p:cNvCxnSpPr/>
          <p:nvPr/>
        </p:nvCxnSpPr>
        <p:spPr>
          <a:xfrm>
            <a:off x="8503105" y="3533938"/>
            <a:ext cx="332618" cy="19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D9F665C-68C4-4CF2-A438-4AA396C00AA3}"/>
              </a:ext>
            </a:extLst>
          </p:cNvPr>
          <p:cNvCxnSpPr>
            <a:cxnSpLocks/>
          </p:cNvCxnSpPr>
          <p:nvPr/>
        </p:nvCxnSpPr>
        <p:spPr>
          <a:xfrm flipH="1">
            <a:off x="8503105" y="4087936"/>
            <a:ext cx="332618" cy="19839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4D31D54-343E-4156-A17F-696060E85D3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8960305" y="4087936"/>
            <a:ext cx="104018" cy="602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FF84656-AB3A-4222-A028-CCF99535CC78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7690305" y="4101668"/>
            <a:ext cx="355600" cy="3693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2A1F7B0-9E51-45CE-B44D-A6AC80E9B1A7}"/>
              </a:ext>
            </a:extLst>
          </p:cNvPr>
          <p:cNvCxnSpPr/>
          <p:nvPr/>
        </p:nvCxnSpPr>
        <p:spPr>
          <a:xfrm flipH="1">
            <a:off x="7690305" y="3533938"/>
            <a:ext cx="3556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12ABCBE-E706-484B-BBC7-E9F399D32DF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7918905" y="4655666"/>
            <a:ext cx="355600" cy="4784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2ED7C4F-F729-438E-81B6-930B3EE48599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>
            <a:off x="8274505" y="4655666"/>
            <a:ext cx="457200" cy="2190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8AAFCB3-4908-46D4-93FA-0CEF7AC926A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147505" y="4874671"/>
            <a:ext cx="584200" cy="444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B5D19B8-653F-446F-8E73-62A19C95E0C8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8503105" y="3351336"/>
            <a:ext cx="1145418" cy="312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0A0B861-4FFC-4BFF-BC66-EAA17D9AB323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9292923" y="3663872"/>
            <a:ext cx="3556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7477EFF-6A55-4516-B243-3353E792AE3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9188905" y="3663872"/>
            <a:ext cx="459618" cy="12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C28E30-3A2D-42A5-816F-A337311F8418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flipH="1">
            <a:off x="10105723" y="2851072"/>
            <a:ext cx="483659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C6707E6-1757-458D-BE5A-EBCF9AA8A55E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10105723" y="3527106"/>
            <a:ext cx="295941" cy="136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9BB73DF-58B2-410F-AA0E-583D3DA566F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10105723" y="3663872"/>
            <a:ext cx="727516" cy="547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1E524F2-E824-4656-BC8F-DB8706067D4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589382" y="2851072"/>
            <a:ext cx="40882" cy="491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9C0781B-423A-470D-9611-25CD40EEC79A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10817982" y="2457863"/>
            <a:ext cx="586757" cy="20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A9D55B6-B185-40C8-81CD-EF58FDEFA5F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1633339" y="2642529"/>
            <a:ext cx="330061" cy="80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2A6D09F-7F5E-4F56-A6FB-68CB1D6644D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0630264" y="3711772"/>
            <a:ext cx="313884" cy="35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E3DF6FB-6C22-43BD-8F6A-CF968114D76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0858864" y="3275806"/>
            <a:ext cx="246889" cy="117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4EAC8AE-1CEC-4F85-8E3F-E14A2068FA0A}"/>
              </a:ext>
            </a:extLst>
          </p:cNvPr>
          <p:cNvCxnSpPr>
            <a:cxnSpLocks/>
          </p:cNvCxnSpPr>
          <p:nvPr/>
        </p:nvCxnSpPr>
        <p:spPr>
          <a:xfrm>
            <a:off x="10690470" y="2838785"/>
            <a:ext cx="45720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6DF63AB-7856-449F-846F-4AEA7F51600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1334353" y="2626767"/>
            <a:ext cx="165031" cy="464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9673E50-6EFD-4276-9A92-6920FA17294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flipH="1">
            <a:off x="11061839" y="3460472"/>
            <a:ext cx="272514" cy="566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973B2DE-9E24-4229-94C3-85EFD90D8225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 flipV="1">
            <a:off x="11290439" y="3814886"/>
            <a:ext cx="672961" cy="396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841CE16-770E-4B71-85F3-D54D7DF1CC6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501400" y="3445554"/>
            <a:ext cx="23340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342723" y="178376"/>
            <a:ext cx="3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结构相连的聚类</a:t>
            </a:r>
          </a:p>
        </p:txBody>
      </p:sp>
      <p:sp>
        <p:nvSpPr>
          <p:cNvPr id="31" name="矩形 30"/>
          <p:cNvSpPr/>
          <p:nvPr/>
        </p:nvSpPr>
        <p:spPr>
          <a:xfrm>
            <a:off x="1342723" y="663471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Structure-dependent clustering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D8AF00-51DD-44C7-915D-A21F4399924F}"/>
              </a:ext>
            </a:extLst>
          </p:cNvPr>
          <p:cNvSpPr txBox="1"/>
          <p:nvPr/>
        </p:nvSpPr>
        <p:spPr>
          <a:xfrm>
            <a:off x="1288446" y="1459221"/>
            <a:ext cx="9812302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结构相连的聚类 </a:t>
            </a:r>
            <a:r>
              <a:rPr lang="en-US" altLang="zh-CN" dirty="0">
                <a:latin typeface="+mj-ea"/>
                <a:ea typeface="+mj-ea"/>
              </a:rPr>
              <a:t>C 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zh-CN" altLang="en-US" dirty="0"/>
              <a:t>如果一个非空子图</a:t>
            </a:r>
            <a:r>
              <a:rPr lang="en-US" altLang="zh-CN" dirty="0"/>
              <a:t>C</a:t>
            </a:r>
            <a:r>
              <a:rPr lang="zh-CN" altLang="en-US" dirty="0"/>
              <a:t>中的所有节点是相连的，并且</a:t>
            </a:r>
            <a:r>
              <a:rPr lang="en-US" altLang="zh-CN" dirty="0"/>
              <a:t>C</a:t>
            </a:r>
            <a:r>
              <a:rPr lang="zh-CN" altLang="en-US" dirty="0"/>
              <a:t>是满足可达的最大子图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那么称</a:t>
            </a:r>
            <a:r>
              <a:rPr lang="en-US" altLang="zh-CN" dirty="0"/>
              <a:t>C</a:t>
            </a:r>
            <a:r>
              <a:rPr lang="zh-CN" altLang="en-US" dirty="0"/>
              <a:t>是一个相连聚类。</a:t>
            </a:r>
            <a:br>
              <a:rPr lang="el-GR" altLang="zh-CN" dirty="0"/>
            </a:br>
            <a:r>
              <a:rPr lang="zh-CN" altLang="en-US" dirty="0"/>
              <a:t>连接性：</a:t>
            </a:r>
            <a:r>
              <a:rPr lang="en-US" altLang="zh-CN" dirty="0"/>
              <a:t>∀</a:t>
            </a:r>
            <a:r>
              <a:rPr lang="en-US" altLang="zh-CN" i="1" dirty="0"/>
              <a:t>v </a:t>
            </a:r>
            <a:r>
              <a:rPr lang="en-US" altLang="zh-CN" dirty="0"/>
              <a:t>, </a:t>
            </a:r>
            <a:r>
              <a:rPr lang="en-US" altLang="zh-CN" i="1" dirty="0"/>
              <a:t>w </a:t>
            </a:r>
            <a:r>
              <a:rPr lang="en-US" altLang="zh-CN" dirty="0"/>
              <a:t>∈ </a:t>
            </a:r>
            <a:r>
              <a:rPr lang="en-US" altLang="zh-CN" i="1" dirty="0"/>
              <a:t>C </a:t>
            </a:r>
            <a:r>
              <a:rPr lang="en-US" altLang="zh-CN" dirty="0"/>
              <a:t>: </a:t>
            </a:r>
            <a:r>
              <a:rPr lang="en-US" altLang="zh-CN" i="1" dirty="0"/>
              <a:t>CONNECT</a:t>
            </a:r>
            <a:r>
              <a:rPr lang="el-GR" altLang="zh-CN" i="1" dirty="0"/>
              <a:t>ϵ</a:t>
            </a:r>
            <a:r>
              <a:rPr lang="el-GR" altLang="zh-CN" dirty="0"/>
              <a:t>,</a:t>
            </a:r>
            <a:r>
              <a:rPr lang="el-GR" altLang="zh-CN" i="1" dirty="0"/>
              <a:t>μ</a:t>
            </a:r>
            <a:r>
              <a:rPr lang="el-GR" altLang="zh-CN" dirty="0"/>
              <a:t>(</a:t>
            </a:r>
            <a:r>
              <a:rPr lang="en-US" altLang="zh-CN" i="1" dirty="0"/>
              <a:t>v </a:t>
            </a:r>
            <a:r>
              <a:rPr lang="en-US" altLang="zh-CN" dirty="0"/>
              <a:t>, </a:t>
            </a:r>
            <a:r>
              <a:rPr lang="en-US" altLang="zh-CN" i="1" dirty="0"/>
              <a:t>w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极大性：</a:t>
            </a:r>
            <a:r>
              <a:rPr lang="en-US" altLang="zh-CN" dirty="0"/>
              <a:t>∀</a:t>
            </a:r>
            <a:r>
              <a:rPr lang="en-US" altLang="zh-CN" i="1" dirty="0"/>
              <a:t>v </a:t>
            </a:r>
            <a:r>
              <a:rPr lang="en-US" altLang="zh-CN" dirty="0"/>
              <a:t>, </a:t>
            </a:r>
            <a:r>
              <a:rPr lang="en-US" altLang="zh-CN" i="1" dirty="0"/>
              <a:t>w </a:t>
            </a:r>
            <a:r>
              <a:rPr lang="en-US" altLang="zh-CN" dirty="0"/>
              <a:t>∈ </a:t>
            </a:r>
            <a:r>
              <a:rPr lang="en-US" altLang="zh-CN" i="1" dirty="0"/>
              <a:t>V </a:t>
            </a:r>
            <a:r>
              <a:rPr lang="en-US" altLang="zh-CN" dirty="0"/>
              <a:t>: </a:t>
            </a:r>
            <a:r>
              <a:rPr lang="en-US" altLang="zh-CN" i="1" dirty="0"/>
              <a:t>v </a:t>
            </a:r>
            <a:r>
              <a:rPr lang="en-US" altLang="zh-CN" dirty="0"/>
              <a:t>∈ </a:t>
            </a:r>
            <a:r>
              <a:rPr lang="en-US" altLang="zh-CN" i="1" dirty="0"/>
              <a:t>C </a:t>
            </a:r>
            <a:r>
              <a:rPr lang="en-US" altLang="zh-CN" dirty="0"/>
              <a:t>∧ </a:t>
            </a:r>
            <a:r>
              <a:rPr lang="en-US" altLang="zh-CN" i="1" dirty="0"/>
              <a:t>REACH</a:t>
            </a:r>
            <a:r>
              <a:rPr lang="el-GR" altLang="zh-CN" i="1" dirty="0"/>
              <a:t>ϵ</a:t>
            </a:r>
            <a:r>
              <a:rPr lang="el-GR" altLang="zh-CN" dirty="0"/>
              <a:t>,</a:t>
            </a:r>
            <a:r>
              <a:rPr lang="el-GR" altLang="zh-CN" i="1" dirty="0"/>
              <a:t>μ</a:t>
            </a:r>
            <a:r>
              <a:rPr lang="el-GR" altLang="zh-CN" dirty="0"/>
              <a:t>(</a:t>
            </a:r>
            <a:r>
              <a:rPr lang="en-US" altLang="zh-CN" i="1" dirty="0"/>
              <a:t>v </a:t>
            </a:r>
            <a:r>
              <a:rPr lang="en-US" altLang="zh-CN" dirty="0"/>
              <a:t>, </a:t>
            </a:r>
            <a:r>
              <a:rPr lang="en-US" altLang="zh-CN" i="1" dirty="0"/>
              <a:t>w</a:t>
            </a:r>
            <a:r>
              <a:rPr lang="en-US" altLang="zh-CN" dirty="0"/>
              <a:t>)⇒</a:t>
            </a:r>
            <a:r>
              <a:rPr lang="en-US" altLang="zh-CN" i="1" dirty="0"/>
              <a:t>w </a:t>
            </a:r>
            <a:r>
              <a:rPr lang="en-US" altLang="zh-CN" dirty="0"/>
              <a:t>∈ </a:t>
            </a:r>
            <a:r>
              <a:rPr lang="en-US" altLang="zh-CN" i="1" dirty="0"/>
              <a:t>C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835BC0-259C-448D-A6AB-4A215AD72D38}"/>
              </a:ext>
            </a:extLst>
          </p:cNvPr>
          <p:cNvSpPr txBox="1"/>
          <p:nvPr/>
        </p:nvSpPr>
        <p:spPr>
          <a:xfrm>
            <a:off x="1342723" y="4013144"/>
            <a:ext cx="714813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桥节点</a:t>
            </a:r>
            <a:r>
              <a:rPr lang="en-US" altLang="zh-CN" dirty="0">
                <a:latin typeface="+mn-ea"/>
              </a:rPr>
              <a:t>(hubs)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/>
              <a:t>与至少两个聚类相邻的孤立节点。</a:t>
            </a:r>
            <a:endParaRPr lang="en-US" altLang="zh-CN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5C3EFA-BFD7-467B-A76D-F050C4BD73D6}"/>
              </a:ext>
            </a:extLst>
          </p:cNvPr>
          <p:cNvSpPr txBox="1"/>
          <p:nvPr/>
        </p:nvSpPr>
        <p:spPr>
          <a:xfrm>
            <a:off x="1342723" y="5320572"/>
            <a:ext cx="718898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离群点</a:t>
            </a:r>
            <a:r>
              <a:rPr lang="en-US" altLang="zh-CN" dirty="0">
                <a:latin typeface="+mn-ea"/>
              </a:rPr>
              <a:t>(outliers)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/>
              <a:t>只与一个聚类相邻或不与任何聚类相邻的孤立节点。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58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81A452A-234A-4E0B-9B6D-F8F88C8EBCF0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LAYERS_CUSTOMIZATION" val="UEsDBBQAAgAIABS9OU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vTlJJGX/Cx0DAAA2DAAAJwAAAHVuaXZlcnNhbC9mbGFzaF9wdWJsaXNoaW5nX3NldHRpbmdzLnhtbNVW3W7aMBS+5yksT70sabt261CgqgpoVVtAhWnrVWViQ6z6J4ttKL3a0+zB9iQ7joGC2nXpD9ImFBEfn/OdX39xfHQrBZqw3HCt6ni3uoMRU4mmXI3r+MugvX2IkbFEUSK0YnWsNEZHjUqcuaHgJu0za0HVIIBRppbZOk6tzWpRNJ1Oq9xkud/VwlnAN9VEyyjLmWHKsjzKBJnBn51lzOA5QgkAeKRWc7NGpYJQHJAuNHWCIU4hcsV9UkS0BTEpjoLakCQ341w7RU+00DnKx8M6fnd47H8LnQDV5JIpXxPTAKEX2xqhlPsoiOjzO4ZSxscphLu3j9GUU5sWr5HXj6OHKAV2SJ14lBMNNVB2Di+ZJZRYEpbBn2W31iwEQURnikieDGAH+fzruDm4/nzVa12en3bOrgfd7vngtBeCKGyidZw4WncUQ0Da5Qlb+omJtSRJIW6wGRFhWBytihZqI63WgvNrNNQCal9YwRjJIaMdItlKN/o3XLVBcxejESQiZnV8nHMiMOKWCJ4sjY0bGstt0fX2qiYCLBhPhi76+N59qE6Sktyw1bAWO8bXPGl81U5QNNMOCX7DkNUI8ncS3lKGVpuDRrmWhRTGxyIjOHiccDZl9Kio6RzwT46uwIV0YAmzmglmg4fvjt+hIRvpHHAZmcBkg5ybgF99FnBGjLkHJYsYt/rnp83W9Wmn2fq25RMkdEJU8kxwaDiTmd0IPpkhpe3CDsqREGdY0RTKabFXJrfqy9tguHQitPmtm7ECvcGWbMbLcxrz1whKu03JpDiI/nAV0HAEObQkYMJGAnTBlWNlAROikFZihkgCtGb8sZ5w7QxIwgEO0OblEQZ7xFWxGgO1gcecsrwU5M7u3vv9gw8fDz/VqtGvHz+3nzSaE35PEO8uMP7Jk5S/pP2HbBhHnqUfJ22bu3+Ts69a/TJl7XTLaHXPymhdho9Cb+WDUCoEIJFxOBRAI4JLbhl9y5F4QVtf9S0OM7GZtm4w59eM8n+Tclgtr3Vr97g4evSi6XckV1xCITyFLW+njYP9HbgZPrpVqQDa+l2/UfkNUEsDBBQAAgAIABS9OUlYCaByugIAAFUKAAAhAAAAdW5pdmVyc2FsL2ZsYXNoX3NraW5fc2V0dGluZ3MueG1slVZtb+IwDP5+vwJx3+nulZ2UITHGSZN2t+k27XvamjYiTarEZce/vyRNaQJ09LAmEft5bMexzYjeMrH4MJmQTHKpngGRiUJbTaebsPxmmjaIUswyKRAEzoRUFeXTxcef7kMSh7zEkjtQYzkbmkEfZu4+Yyg+xre5lSFCJquaiv2DLOQspdm2ULIR+cXUyn0NijOxNcirH/PVejAAZxrvEaoop/W1lXGUWoHWYFP6vrZykcVpCryLdOU+Izl9qPdvf0TbMc3Q0ZafrAzRalpAXOTrpZVhvDDe41eZW3mfgPAXDfTLZyuDUE73oGLnd1+tDDJk3dT/0yO1koUtaMx5/xEPHC5pbsbPZnVl5SLBXsgGuvgKvjzurncByH8N557YcVWSP9m6Hi0E++gph8WGcg0k6Y6tUZfy7bFBMyAHQKjqQU8m6yfaaFigajyq1/W4P/DGRB768poe8ip5U8GqzThwF+t7/Gp165ZF6PSgCzJUsPPKIMVe2SN/m8KeIANlj3zmLIdHwfcn8GNLy+ke+Zb65wzq33Kj8hsrCGqOubd2p85qIz3Y0dVBaK/oMJXMYaFtOi+sAvtsJHG6NqXkJCci6I4VFJkUvywu3bvLaJIcGXyvne8sggw5nGs4l6NZ0+F7ufOIfmx/FvrLtecJmi1+M6WINCsr87OkpxPPM2NiCjNNzjPsnjRwUPdiIwOOiz1EqqjagnqRko8NIySCHutetrM1BCdJUAOSnK8y8U7OlV80VQpqbV6Nge6qHCtbYMmKkps/fGXwBvkRY8DaUrE0/gRlh74MFL4JgKqs7Lq2PbSWquHIOOygm/1A4a48dDeiTZcONdwSH2CDYct5zaie9Kui75V4hQT6M/hXk1bk+Mgyou2RptrdLJr8bgv3uUR7udtmtvnCRebOvpcix8Z+WkGjtP9O/gNQSwMEFAACAAgAFL05SUZ2oPzyAgAARwsAACYAAAB1bml2ZXJzYWwvaHRtbF9wdWJsaXNoaW5nX3NldHRpbmdzLnhtbM1W3U7bMBS+71NYnrikAcY2VqVFiIJAY7SinTau0GnsNhaOndlOS7na0+zB9iQ7jtvSCtYFRKepihofn/OdP58vjg/vMknG3FihVZPu1nco4SrRTKhRk37pn24fUGIdKAZSK96kSlNy2KrFeTGQwqY97hyqWoIwyjZy16Spc3kjiiaTSV3Y3PhdLQuH+Lae6CzKDbdcOW6iXMIU/9w055bOECoA4JNpNTNr1WqExAHps2aF5EQwjFwJnxTIM5dJGgWtASS3I6MLxY611IaY0aBJ3xwc+d9cJyC1RcaVL4ltodCLXQMYEz4IkD1xz0nKxSjFaPf2KZkI5tLyNfL6cfQYpcQOmYNHOdZYAuVm8Bl3wMBBWAZ/jt85OxcEEZsqyETSxx3i02/Sdv/m7Lp7cnVxfvnppt/pXPTPuyGI0iZaxYmjVUcxBqQLk/CFnxicgyTFuNFmCNLyOFoWzdWGWq0E59dkoCWWvrSiZIiRymmTHhkBkhLhQIpksevAjLg7FRJz8La79aFy9AEw5JukYCxfdjTfsb6KSeurLiQjU10QKW45cZpgRkWGbykny+UmQ6OzUirBOmKlYJyMBZ9wdlhWaQb4J0fX6CIr0BIPXy65Cx6+F+KeDPhQG8TlMMajinJhA379WcA5WPsACvMYt3oX5+2Tm/PL9sm3LZ8gsDGo5Jng2EKe5W4j+DAlSru5HZYjgcLysilMsHKvSm71l7fBiqyQoc2v3Ywl6A22ZDNentOYv0ZQ2W0K43IQ/XCV0DiCAlsSMHEjwXEXquBVARNQRCs5JZAgUVk/1mOhC4uSMMAB2r48wmBPhCpXI/xyoEfDuKkEubO793b/3fsPBx8b9ejXj5/ba41mFN6V4N0FDj9eS+ILIn/MhnHkufNpGnam+FcsfH3Sq1Koy04Vrc6nKlpXgea7SxRfKQSkhVE45kgMUmTCcfaaTX5Bo9Z/L0MbX6lRG8xi7XH7f5MIq8X1aOU+FEdPXthqKF+9/LZqvwFQSwMEFAACAAgAFL05SRypIBCZAQAAHwYAAB8AAAB1bml2ZXJzYWwvaHRtbF9za2luX3NldHRpbmdzLmpzjZRNb8IwDIbv/AqUXSfEPmG7ocGkSRwmjdu0QyimVKRJlaQdDPHfV4ePNqk7Fl/Iy5PXsat41+mWi0Ws+9zdud9u/+7vnQaoWZ3Dta+LFj1FnRmRLGCWpCASCSxAitPRs7yvCMqYSWc6336gran5MYX/LLkwdTwjLDShGepwQYnfxOkNBf54tR3rOtRUa/Q8t1bJXqSkBWl7UumUO4ZdvbpVLzGAVQH6ArrkEXimA7fayMrxYYBR5yKVZlxupypWvTmP1rFWuVy05V9tM9DlJ18fgP7T4GXi2YnE2DcLaZh4MsRoJzMNxsAx7+MEg4QFn4Oo+fbd+gP1jJsFBXSRmMSe6NENRp3OeAyNLg1HGD4mS69GNwcYTc7Cxh6Iu1sMjxB8C7phNb7H8ECV5dk/PmCmVYwdaaDNnp9RofgikfExdR+D5PCyaNvWvapQd/0x856QCp7Qinp9advsCEFDgJZ8uibIO6XsBCVKIociNGpaVUPIu4wN5wjuP7uMW8ujVVqOh3I4lm3geg16ppQob/916Z5hrs7+F1BLAwQUAAIACAAUvTl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UvTlJNfmkRGYAAABrAAAAHAAAAHVuaXZlcnNhbC9sb2NhbF9zZXR0aW5ncy54bWwNyjsOg0AMBcCeU1ju8+tSsFBESkkKyAEssCIk73PEWlG4PdtNMW3/z0Y/3crqSHw7X5kUsy8rPonf0/N0ZyohWMQcmhjO1HdNaz6LjRpRY6Gvya7bpLkidJBc58MRiqAXbOdL1xx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FL05SW42vD5uAQAA9wIAACkAAAB1bml2ZXJzYWwvc2tpbl9jdXN0b21pemF0aW9uX3NldHRpbmdzLnhtbI1S22obMRB9z1eI/IAljW4LW4NuWwzFKcQQ8lQWrxKWOtqyUmgp+vhqkxjHrUureZo5Z84wo9Omr2O0zylPT+PPPo9TvA05j/Exra8QavfTYZo/zyGFnFanyt0Yh+n7Jj5MS61WU+7j0M+DXdC0xqh7eUhJrZyqGTOMIsk89Qo5z23FGnAN2Io5Smy7+k3iVXcO+xDzZdV2dYb+2bCJKcx5E4fwYw3n7PfQ+QYf534YKy+tBVuiHKcWx5ZAjHDJfaEaAASy3BGHi5SN1AR5zDiGYhQFCohwThpRiKQcatY1oqow3wjEJGPUFepp7UZaG0dtkdAQous0rxpbus5IjBEhBJgrXEBnMKpsqBoa1HJAcGBAFG00UYA625mOFe+8sBwp6gXGhRkDGJ+Oe9ru/blO1f9e53jOfwhe/IKL6OKt1QVztfvnea7kXXj6duhzQOPw4drebHd+u/tys/10f/3myxcPH1mLWevWf/X2L1BLAwQUAAIACAAUvTlJpeGFFHkCAADzVwAAFwAAAHVuaXZlcnNhbC91bml2ZXJzYWwucG5n7dzda1JhHAfwxzSxpWJ1czZsXnUxsqU2lsVam/gyGRsihisq3chmF81KL1zY0qjWKxbUYNHWwhGywJFBUTSTDQpmNKQXYbZcrC27sBEUFdPW2eU8p+gP+B44v4fnPM/v+TznH/ieNzUbRCVlJYQQkbFBayaEFySEe1TAp78cHu+dpQeO22zQkMhL6Wd6wmuvb6on5F5wdb51JT1fdaRht5sQ8djSy3nuCh8gxHrOqK23ePfn0srGMROl/5BfzKQ2NN6RZM3ZtVnLyPUejaTm7olKj+lmrUwqHn5VyOUWumyp7zF5Ysa9vc/3zs/hU/bl5ecnfv8mp+d2svt95lu+LV0t+b2NpzQJHcV7A08pqi/7q/xr9tgjgWF0DVeoiJPlJZ6IZ3UzTQ/TIqGi2FkqYr5+641ni9GCI/Kx/cUkc0tgQqV4nKyauO8dlKuKT6eLVHipo6ri7K1dwkKsECst7h+gJEGLztHL8pdv/F5e904J885+r2WupeutL8jSpLR3DsqHEixNs1f3hKktzBtO0SvRcCXLSo9hvG3zxY65g4zT/oGYh66pgAABAgQIECBAgAABAgQIECBAgAABAgQIECBAgAABAgQIECBAgAABAgQIECBAgAABAgQIECBAgAABAgQIECBAgAABAgQIECBAgAABAgQIECBAgAABAgQIECBAgAABAuR/kPh8ItTZz+GcZoat2qftdk/o0D6repolOZZSU9SUc/LHerH6r8GyXzKudHUdaWXp9pZSI84nhpqyeV8td4WALbo2tG5HZmP5Zdfe4dRCVH6lbpSZPusbCCTP6GXHT9oqbBqr7PWFB4R+jLpmbURjP/UHUEsDBBQAAgAIABS9OUnsHTlbSgAAAGsAAAAbAAAAdW5pdmVyc2FsL3VuaXZlcnNhbC5wbmcueG1ss7GvyM1RKEstKs7Mz7NVMtQzULK34+WyKShKLctMLVeoAIoZ6RlAgJJCJSq3PDOlJAMoZGhijBDMSM1MzyixVbIwNYcL6gPNBABQSwECAAAUAAIACAAUvTlJFQ6tKGQEAAAHEQAAHQAAAAAAAAABAAAAAAAAAAAAdW5pdmVyc2FsL2NvbW1vbl9tZXNzYWdlcy5sbmdQSwECAAAUAAIACAAUvTlJJGX/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/xAAAHVuaXZlcnNhbC9sb2NhbF9zZXR0aW5ncy54bWxQSwECAAAUAAIACABElFdHI7RO+/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=="/>
  <p:tag name="ISPRING_PRESENTATION_TITLE" val="演示文稿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heme/theme1.xml><?xml version="1.0" encoding="utf-8"?>
<a:theme xmlns:a="http://schemas.openxmlformats.org/drawingml/2006/main" name="第一PPT，www.1ppt.com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1215</Words>
  <Application>Microsoft Office PowerPoint</Application>
  <PresentationFormat>宽屏</PresentationFormat>
  <Paragraphs>293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ITC Avant Garde Std XLt</vt:lpstr>
      <vt:lpstr>微软雅黑</vt:lpstr>
      <vt:lpstr>Aharoni</vt:lpstr>
      <vt:lpstr>Arial</vt:lpstr>
      <vt:lpstr>Arial Black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白色极简</dc:title>
  <dc:creator>第一PPT</dc:creator>
  <cp:keywords>www.1ppt.com</cp:keywords>
  <dc:description>www.1ppt.com</dc:description>
  <cp:lastModifiedBy>z walker</cp:lastModifiedBy>
  <cp:revision>214</cp:revision>
  <dcterms:created xsi:type="dcterms:W3CDTF">2016-09-14T22:36:34Z</dcterms:created>
  <dcterms:modified xsi:type="dcterms:W3CDTF">2018-12-11T09:08:09Z</dcterms:modified>
</cp:coreProperties>
</file>