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50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61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397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7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7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9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9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66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11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03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4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56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61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1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917C40-EC0E-4557-9771-126C86AC3946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3085-618C-4B1A-B2BD-543D6C267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99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авиарейсов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5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предоставленных для анализа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9" y="1999567"/>
            <a:ext cx="8394852" cy="4493383"/>
          </a:xfrm>
        </p:spPr>
      </p:pic>
    </p:spTree>
    <p:extLst>
      <p:ext uri="{BB962C8B-B14F-4D97-AF65-F5344CB8AC3E}">
        <p14:creationId xmlns:p14="http://schemas.microsoft.com/office/powerpoint/2010/main" val="23824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8825660" cy="657045"/>
          </a:xfrm>
        </p:spPr>
        <p:txBody>
          <a:bodyPr/>
          <a:lstStyle/>
          <a:p>
            <a:r>
              <a:rPr lang="ru-RU" dirty="0" smtClean="0"/>
              <a:t>Данные для анализа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967968"/>
              </p:ext>
            </p:extLst>
          </p:nvPr>
        </p:nvGraphicFramePr>
        <p:xfrm>
          <a:off x="690114" y="2293936"/>
          <a:ext cx="10506972" cy="101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81"/>
                <a:gridCol w="875581"/>
                <a:gridCol w="875581"/>
                <a:gridCol w="875581"/>
                <a:gridCol w="875581"/>
                <a:gridCol w="875581"/>
                <a:gridCol w="875581"/>
                <a:gridCol w="875581"/>
                <a:gridCol w="875581"/>
                <a:gridCol w="875581"/>
                <a:gridCol w="843830"/>
                <a:gridCol w="907332"/>
              </a:tblGrid>
              <a:tr h="509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flight_id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flight_no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flying_time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departure_city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arrival_city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profit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total_seats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boarding_seats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seats_percent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093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PG0480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Anapa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Belgorod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Sukhoi Superjet-100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54296,381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765300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711003,62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503364"/>
            <a:ext cx="8825660" cy="2952520"/>
          </a:xfrm>
        </p:spPr>
        <p:txBody>
          <a:bodyPr>
            <a:normAutofit/>
          </a:bodyPr>
          <a:lstStyle/>
          <a:p>
            <a:r>
              <a:rPr lang="ru-RU" dirty="0" smtClean="0"/>
              <a:t>Для анализа данных был составлен запрос, извлекший из предоставленных данных сведения, необходимые для дальнейшего изучения. Первая строка (с наименованием колонок) представлена выше.</a:t>
            </a:r>
          </a:p>
          <a:p>
            <a:r>
              <a:rPr lang="ru-RU" dirty="0" smtClean="0"/>
              <a:t>Время в полете (</a:t>
            </a:r>
            <a:r>
              <a:rPr lang="en-US" dirty="0" err="1" smtClean="0"/>
              <a:t>flying_time</a:t>
            </a:r>
            <a:r>
              <a:rPr lang="ru-RU" dirty="0" smtClean="0"/>
              <a:t>), города отбытия (</a:t>
            </a:r>
            <a:r>
              <a:rPr lang="en-US" dirty="0" err="1" smtClean="0"/>
              <a:t>departure_city</a:t>
            </a:r>
            <a:r>
              <a:rPr lang="ru-RU" dirty="0" smtClean="0"/>
              <a:t>) и прибытия (</a:t>
            </a:r>
            <a:r>
              <a:rPr lang="en-US" dirty="0" err="1" smtClean="0"/>
              <a:t>arrival_city</a:t>
            </a:r>
            <a:r>
              <a:rPr lang="ru-RU" dirty="0" smtClean="0"/>
              <a:t>), модель самолета (</a:t>
            </a:r>
            <a:r>
              <a:rPr lang="en-US" dirty="0" smtClean="0"/>
              <a:t>model</a:t>
            </a:r>
            <a:r>
              <a:rPr lang="ru-RU" dirty="0" smtClean="0"/>
              <a:t>) и количество мест (</a:t>
            </a:r>
            <a:r>
              <a:rPr lang="en-US" dirty="0" err="1" smtClean="0"/>
              <a:t>total_seats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smtClean="0"/>
              <a:t>в данной модели  были непосредственно взяты из имеющихся данных.</a:t>
            </a:r>
          </a:p>
          <a:p>
            <a:r>
              <a:rPr lang="ru-RU" dirty="0" smtClean="0"/>
              <a:t>Количество мест , на которые была произведена посадка пассажиров (</a:t>
            </a:r>
            <a:r>
              <a:rPr lang="en-US" dirty="0" err="1" smtClean="0"/>
              <a:t>boarding_seats</a:t>
            </a:r>
            <a:r>
              <a:rPr lang="ru-RU" dirty="0" smtClean="0"/>
              <a:t>), и их отношение общему количеству мест (</a:t>
            </a:r>
            <a:r>
              <a:rPr lang="en-US" dirty="0" err="1" smtClean="0"/>
              <a:t>seats_percent</a:t>
            </a:r>
            <a:r>
              <a:rPr lang="ru-RU" dirty="0" smtClean="0"/>
              <a:t>) рассчитано на основании информации из посадочных талонов.</a:t>
            </a:r>
          </a:p>
          <a:p>
            <a:r>
              <a:rPr lang="ru-RU" dirty="0" smtClean="0"/>
              <a:t>На основании информации о количестве посадочных талонов вычислена валовая прибыль (</a:t>
            </a:r>
            <a:r>
              <a:rPr lang="en-US" dirty="0" smtClean="0"/>
              <a:t>income).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49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8825660" cy="657045"/>
          </a:xfrm>
        </p:spPr>
        <p:txBody>
          <a:bodyPr/>
          <a:lstStyle/>
          <a:p>
            <a:r>
              <a:rPr lang="ru-RU" dirty="0" smtClean="0"/>
              <a:t>Данные для анализа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967968"/>
              </p:ext>
            </p:extLst>
          </p:nvPr>
        </p:nvGraphicFramePr>
        <p:xfrm>
          <a:off x="690114" y="2293936"/>
          <a:ext cx="10506972" cy="101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81"/>
                <a:gridCol w="875581"/>
                <a:gridCol w="875581"/>
                <a:gridCol w="875581"/>
                <a:gridCol w="875581"/>
                <a:gridCol w="875581"/>
                <a:gridCol w="875581"/>
                <a:gridCol w="875581"/>
                <a:gridCol w="875581"/>
                <a:gridCol w="875581"/>
                <a:gridCol w="843830"/>
                <a:gridCol w="907332"/>
              </a:tblGrid>
              <a:tr h="509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flight_id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flight_no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flying_time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departure_city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arrival_city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profit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total_seats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boarding_seats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seats_percent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093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PG0480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Anapa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Belgorod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Sukhoi Superjet-100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54296,381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765300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711003,62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503364"/>
            <a:ext cx="8825660" cy="2952520"/>
          </a:xfrm>
        </p:spPr>
        <p:txBody>
          <a:bodyPr>
            <a:normAutofit/>
          </a:bodyPr>
          <a:lstStyle/>
          <a:p>
            <a:r>
              <a:rPr lang="ru-RU" dirty="0" smtClean="0"/>
              <a:t>Расчет затрат (</a:t>
            </a:r>
            <a:r>
              <a:rPr lang="en-US" dirty="0" smtClean="0"/>
              <a:t>spent</a:t>
            </a:r>
            <a:r>
              <a:rPr lang="ru-RU" dirty="0" smtClean="0"/>
              <a:t>) потребовал дополнительной информации о расходе авиационного топлива данными моделями самолетов на один час полета и стоимости авиационного топлива в рассматриваемый период.</a:t>
            </a:r>
          </a:p>
          <a:p>
            <a:endParaRPr lang="ru-RU" dirty="0" smtClean="0"/>
          </a:p>
          <a:p>
            <a:r>
              <a:rPr lang="ru-RU" dirty="0" smtClean="0"/>
              <a:t>Исходя из полученных значений затрат и валовой прибыли по каждому рейсу была определена прибыль (</a:t>
            </a:r>
            <a:r>
              <a:rPr lang="en-US" dirty="0" smtClean="0"/>
              <a:t>profit</a:t>
            </a:r>
            <a:r>
              <a:rPr lang="ru-RU" dirty="0" smtClean="0"/>
              <a:t>).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38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по рейсам из Анапы за зиму 2017 года.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Всего затраты составили 18427307.55 </a:t>
            </a:r>
            <a:r>
              <a:rPr lang="ru-RU" dirty="0" smtClean="0"/>
              <a:t>рублей.</a:t>
            </a:r>
          </a:p>
          <a:p>
            <a:endParaRPr lang="ru-RU" dirty="0"/>
          </a:p>
          <a:p>
            <a:r>
              <a:rPr lang="ru-RU" dirty="0"/>
              <a:t>Валовая прибыль - 138827700 </a:t>
            </a:r>
            <a:r>
              <a:rPr lang="ru-RU" dirty="0" smtClean="0"/>
              <a:t>рублей.</a:t>
            </a:r>
          </a:p>
          <a:p>
            <a:endParaRPr lang="ru-RU" dirty="0"/>
          </a:p>
          <a:p>
            <a:r>
              <a:rPr lang="ru-RU" dirty="0"/>
              <a:t>Чистая прибыль за период - 120400392.45 </a:t>
            </a:r>
            <a:r>
              <a:rPr lang="ru-RU" dirty="0" smtClean="0"/>
              <a:t>рублей.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Средние затраты на рейс -  145096.91 </a:t>
            </a:r>
            <a:r>
              <a:rPr lang="ru-RU" dirty="0" smtClean="0"/>
              <a:t>рублей.</a:t>
            </a:r>
          </a:p>
          <a:p>
            <a:endParaRPr lang="ru-RU" dirty="0"/>
          </a:p>
          <a:p>
            <a:r>
              <a:rPr lang="ru-RU" dirty="0"/>
              <a:t>Средняя прибыль с </a:t>
            </a:r>
            <a:r>
              <a:rPr lang="ru-RU" dirty="0" smtClean="0"/>
              <a:t>рейса </a:t>
            </a:r>
            <a:r>
              <a:rPr lang="ru-RU" dirty="0"/>
              <a:t>- 1093131.5 </a:t>
            </a:r>
            <a:r>
              <a:rPr lang="ru-RU" dirty="0" smtClean="0"/>
              <a:t>рублей.</a:t>
            </a:r>
          </a:p>
          <a:p>
            <a:endParaRPr lang="ru-RU" dirty="0"/>
          </a:p>
          <a:p>
            <a:r>
              <a:rPr lang="ru-RU" dirty="0"/>
              <a:t>Чистая прибыль с рейса  - 948034.59 </a:t>
            </a:r>
            <a:r>
              <a:rPr lang="ru-RU" dirty="0" smtClean="0"/>
              <a:t>рублей.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1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8825660" cy="657045"/>
          </a:xfrm>
        </p:spPr>
        <p:txBody>
          <a:bodyPr/>
          <a:lstStyle/>
          <a:p>
            <a:r>
              <a:rPr lang="ru-RU" dirty="0" smtClean="0"/>
              <a:t>Расходы 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375539"/>
              </p:ext>
            </p:extLst>
          </p:nvPr>
        </p:nvGraphicFramePr>
        <p:xfrm>
          <a:off x="668080" y="2315970"/>
          <a:ext cx="10506972" cy="101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81"/>
                <a:gridCol w="875581"/>
                <a:gridCol w="875581"/>
                <a:gridCol w="869553"/>
                <a:gridCol w="969484"/>
                <a:gridCol w="1167788"/>
                <a:gridCol w="749147"/>
                <a:gridCol w="621933"/>
                <a:gridCol w="1030597"/>
                <a:gridCol w="771181"/>
                <a:gridCol w="793214"/>
                <a:gridCol w="907332"/>
              </a:tblGrid>
              <a:tr h="509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flight_id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flight_no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flying_time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departure_city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arrival_city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profit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total_seats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boarding_seats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seats_percent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093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PG0194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Anapa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Novokuznetsk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Boeing 737-300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547632.58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547632.58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2029" y="3503364"/>
            <a:ext cx="8449937" cy="2952520"/>
          </a:xfrm>
        </p:spPr>
        <p:txBody>
          <a:bodyPr>
            <a:normAutofit/>
          </a:bodyPr>
          <a:lstStyle/>
          <a:p>
            <a:r>
              <a:rPr lang="ru-RU" dirty="0" smtClean="0"/>
              <a:t>Максимальные затраты представлены рейсами в Новокузнецк (9 полетов за зиму).</a:t>
            </a:r>
          </a:p>
          <a:p>
            <a:r>
              <a:rPr lang="ru-RU" dirty="0" smtClean="0"/>
              <a:t>Каждый полет  приводил к примерно 547 000 рублей убытков и при этом вовсе не приносил прибыли: видны нулевые продажи билетов.</a:t>
            </a:r>
            <a:endParaRPr lang="ru-RU" dirty="0"/>
          </a:p>
          <a:p>
            <a:r>
              <a:rPr lang="ru-RU" dirty="0"/>
              <a:t>Скорее всего, у этих рейсов не было цели получить прибыль, но была иная цель (например, сохранить за самолетом авиакомпании время прилета в аэропорту</a:t>
            </a:r>
            <a:r>
              <a:rPr lang="ru-RU" dirty="0" smtClean="0"/>
              <a:t>). Если же это не так, то все рейсы указанного направления рекомендуется отменить.</a:t>
            </a:r>
            <a:endParaRPr lang="ru-RU" dirty="0"/>
          </a:p>
          <a:p>
            <a:r>
              <a:rPr lang="ru-RU" dirty="0"/>
              <a:t>Из дальнейшего анализа экономической целесообразности все рейсы в </a:t>
            </a:r>
            <a:r>
              <a:rPr lang="ru-RU" dirty="0"/>
              <a:t>Новокузнецк </a:t>
            </a:r>
            <a:r>
              <a:rPr lang="ru-RU" dirty="0" smtClean="0"/>
              <a:t>исключены. Остальные рейсы не имеют выбросов по затратам или валовой прибыли не имеют.</a:t>
            </a:r>
            <a:endParaRPr lang="ru-RU" dirty="0"/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966" y="3426245"/>
            <a:ext cx="2798285" cy="16525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966" y="5078776"/>
            <a:ext cx="2798285" cy="15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701040"/>
          </a:xfrm>
        </p:spPr>
        <p:txBody>
          <a:bodyPr/>
          <a:lstStyle/>
          <a:p>
            <a:r>
              <a:rPr lang="ru-RU" dirty="0" smtClean="0"/>
              <a:t>Анализ экономической эффективности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2481262"/>
            <a:ext cx="3401063" cy="3543617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Для такого анализа предлагаю взять сведения об отношении заполненных мест к общему их числу, поскольку все остальные показатели имеют слишком высокий коэффициент корреляции ( </a:t>
            </a:r>
            <a:r>
              <a:rPr lang="en-US" dirty="0" smtClean="0"/>
              <a:t>&gt; 0.7).</a:t>
            </a:r>
          </a:p>
          <a:p>
            <a:r>
              <a:rPr lang="ru-RU" dirty="0" smtClean="0"/>
              <a:t>В среднем  90% мест занято пассажирами, но на графике видно, что этот показатель может падать до 66 % (минимум).</a:t>
            </a:r>
          </a:p>
          <a:p>
            <a:r>
              <a:rPr lang="ru-RU" dirty="0" smtClean="0"/>
              <a:t>Предлагаю все рейсы (35 рейсов), на которых загрузка попала в первый квартиль (менее 84 %) отменить, что позволит снизить расходы и увеличить доходность имеющихся рейсов.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744" y="2481262"/>
            <a:ext cx="3721576" cy="257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480</Words>
  <Application>Microsoft Office PowerPoint</Application>
  <PresentationFormat>Широкоэкранный</PresentationFormat>
  <Paragraphs>104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Ион</vt:lpstr>
      <vt:lpstr>Анализ авиарейсов</vt:lpstr>
      <vt:lpstr>Структура предоставленных для анализа данных</vt:lpstr>
      <vt:lpstr>Данные для анализа</vt:lpstr>
      <vt:lpstr>Данные для анализа</vt:lpstr>
      <vt:lpstr>Сведения по рейсам из Анапы за зиму 2017 года.</vt:lpstr>
      <vt:lpstr>Расходы </vt:lpstr>
      <vt:lpstr>Анализ экономической эффективности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авиарейсов</dc:title>
  <dc:creator>User</dc:creator>
  <cp:lastModifiedBy>User</cp:lastModifiedBy>
  <cp:revision>13</cp:revision>
  <dcterms:created xsi:type="dcterms:W3CDTF">2021-08-12T04:58:54Z</dcterms:created>
  <dcterms:modified xsi:type="dcterms:W3CDTF">2021-08-12T06:23:21Z</dcterms:modified>
</cp:coreProperties>
</file>