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مقترح لـ: تطبيق تطبيقات الذكاء الاصطناعي للمراقبة الذكية لعمليات المسالخ خلال موسم الحج</a:t>
            </a:r>
          </a:p>
          <a:p>
            <a:pPr algn="r">
              <a:defRPr sz="1800"/>
            </a:pPr>
            <a:r>
              <a:t>رقم المنافسة: 220325061704</a:t>
            </a:r>
          </a:p>
          <a:p>
            <a:pPr algn="r">
              <a:defRPr sz="1800"/>
            </a:pPr>
            <a:r>
              <a:t>تاريخ التقديم: 23 يوليو 2025</a:t>
            </a:r>
          </a:p>
          <a:p>
            <a:pPr algn="r">
              <a:defRPr sz="1800"/>
            </a:pPr>
            <a:r>
              <a:t>مُقدَّم إلى:</a:t>
            </a:r>
          </a:p>
          <a:p>
            <a:pPr algn="r">
              <a:defRPr sz="1800"/>
            </a:pPr>
            <a:r>
              <a:t>وزارة البيئة والمياه والزراعة</a:t>
            </a:r>
          </a:p>
          <a:p>
            <a:pPr algn="r">
              <a:defRPr sz="1800"/>
            </a:pPr>
            <a:r>
              <a:t>مُقدَّم من:</a:t>
            </a:r>
          </a:p>
          <a:p>
            <a:pPr algn="r">
              <a:defRPr sz="1800"/>
            </a:pPr>
            <a:r>
              <a:t>شركة إتمام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مجموعة تقنياتنا</a:t>
            </a:r>
          </a:p>
          <a:p>
            <a:pPr algn="r">
              <a:defRPr sz="1800"/>
            </a:pPr>
            <a:r>
              <a:t>سيتم بناء حلنا باستخدام مجموعة تقنيات حديثة وموثوقة وآمنة، مع الالتزام بمتطلبات كراسة الشروط بعدم وجود مكتبات برمجية مغلقة المصدر.</a:t>
            </a:r>
          </a:p>
          <a:p>
            <a:pPr algn="r">
              <a:defRPr sz="1800"/>
            </a:pPr>
            <a:r>
              <a:t>- الواجهة الأمامية (Front-End): React &amp; Deck.gl</a:t>
            </a:r>
          </a:p>
          <a:p>
            <a:pPr algn="r">
              <a:defRPr sz="1800"/>
            </a:pPr>
            <a:r>
              <a:t>- الواجهة الخلفية (Back-End): Python (FastAPI)</a:t>
            </a:r>
          </a:p>
          <a:p>
            <a:pPr algn="r">
              <a:defRPr sz="1800"/>
            </a:pPr>
            <a:r>
              <a:t>- تطوير نماذج الذكاء الاصطناعي: PyTorch &amp; TensorFlow</a:t>
            </a:r>
          </a:p>
          <a:p>
            <a:pPr algn="r">
              <a:defRPr sz="1800"/>
            </a:pPr>
            <a:r>
              <a:t>- قاعدة البيانات: PostgreSQL &amp; TimeScaleDB</a:t>
            </a:r>
          </a:p>
          <a:p>
            <a:pPr algn="r">
              <a:defRPr sz="1800"/>
            </a:pPr>
            <a:r>
              <a:t>- الاتصالات: REST APIs &amp; MQTT</a:t>
            </a:r>
          </a:p>
          <a:p>
            <a:pPr algn="r">
              <a:defRPr sz="1800"/>
            </a:pPr>
            <a:r>
              <a:t>- النشر (Deployment): Docker &amp; Kubernetes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1: العد الآلي وتصنيف الماشية</a:t>
            </a:r>
          </a:p>
          <a:p>
            <a:pPr algn="r">
              <a:defRPr sz="1800"/>
            </a:pPr>
            <a:r>
              <a:t>- الغرض: المراقبة الدقيقة وتصنيف الماشية في الوقت الفعلي، وتوفير تقارير يومية عن الأعداد والأنواع ومعدلات التدفق لتحسين العمليات.</a:t>
            </a:r>
          </a:p>
          <a:p>
            <a:pPr algn="r">
              <a:defRPr sz="1800"/>
            </a:pPr>
            <a:r>
              <a:t>- العملية: سيقوم نموذج YOLOv8 على جهاز الحافة بإجراء العد والتصنيف الأولي. سيتم بث البيانات الوصفية المنظمة إلى الخادم المركزي لإنشاء التقارير اليومية.</a:t>
            </a:r>
          </a:p>
          <a:p>
            <a:pPr algn="r">
              <a:defRPr sz="1800"/>
            </a:pPr>
            <a:r>
              <a:t>- نموذج الذكاء الاصطناعي: كشف الأجسام (YOLOv8).</a:t>
            </a:r>
          </a:p>
          <a:p>
            <a:pPr algn="r">
              <a:defRPr sz="1800"/>
            </a:pPr>
            <a:r>
              <a:t>- مؤشرات الأداء الرئيسية: دقة العد &gt; 95%؛ دقة التصنيف &gt; 95%.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2: تحديد الجنس</a:t>
            </a:r>
          </a:p>
          <a:p>
            <a:pPr algn="r">
              <a:defRPr sz="1800"/>
            </a:pPr>
            <a:r>
              <a:t>- الغرض: تطبيق نماذج التعلم العميق لتحليل الخصائص الفيزيائية وتحديد جنس الماشية بدقة.</a:t>
            </a:r>
          </a:p>
          <a:p>
            <a:pPr algn="r">
              <a:defRPr sz="1800"/>
            </a:pPr>
            <a:r>
              <a:t>- العملية: سيتم إرسال إطار عالي الدقة إلى الخادم المركزي، حيث سيقوم نموذج تجزئة (SAM2) ونموذج تصنيف (ResNet) بتحديد الجنس.</a:t>
            </a:r>
          </a:p>
          <a:p>
            <a:pPr algn="r">
              <a:defRPr sz="1800"/>
            </a:pPr>
            <a:r>
              <a:t>- نموذج الذكاء الاصطناعي: تصنيف الصور (ResNet) وتجزئة الصور (SAM2).</a:t>
            </a:r>
          </a:p>
          <a:p>
            <a:pPr algn="r">
              <a:defRPr sz="1800"/>
            </a:pPr>
            <a:r>
              <a:t>- مؤشرات الأداء الرئيسية: الدقة &gt; 92%؛ وقت المعالجة &lt; 2 ثانية.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3: الكشف عن الأمراض</a:t>
            </a:r>
          </a:p>
          <a:p>
            <a:pPr algn="r">
              <a:defRPr sz="1800"/>
            </a:pPr>
            <a:r>
              <a:t>- الغرض: استخدام رؤية الحاسوب لمراقبة مؤشرات الأمراض في الحيوانات، قبل وبعد الذبح، لضمان سلامة الغذاء.</a:t>
            </a:r>
          </a:p>
          <a:p>
            <a:pPr algn="r">
              <a:defRPr sz="1800"/>
            </a:pPr>
            <a:r>
              <a:t>- العملية: سيعمل نموذجان بالتوازي: نموذج سلوكي لتحليل المشية ونموذج سطحي للكشف عن الآفات. ستؤدي الحالات الشاذة إلى إطلاق "علامة صحية" لمراجعتها من قبل الطبيب البيطري.</a:t>
            </a:r>
          </a:p>
          <a:p>
            <a:pPr algn="r">
              <a:defRPr sz="1800"/>
            </a:pPr>
            <a:r>
              <a:t>- نموذج الذكاء الاصطناعي: تحليل سلوكي ونسيجي.</a:t>
            </a:r>
          </a:p>
          <a:p>
            <a:pPr algn="r">
              <a:defRPr sz="1800"/>
            </a:pPr>
            <a:r>
              <a:t>- مؤشرات الأداء الرئيسية: معدل الكشف &gt; 90% للمؤشرات الرئيسية؛ إنشاء تنبيهات في الوقت الفعلي.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4: التحقق من عملية الذبح</a:t>
            </a:r>
          </a:p>
          <a:p>
            <a:pPr algn="r">
              <a:defRPr sz="1800"/>
            </a:pPr>
            <a:r>
              <a:t>- الغرض: التحقق من أن جميع عمليات الذبح تتم وفقًا للمتطلبات الصحية والدينية المحددة.</a:t>
            </a:r>
          </a:p>
          <a:p>
            <a:pPr algn="r">
              <a:defRPr sz="1800"/>
            </a:pPr>
            <a:r>
              <a:t>- العملية: سيقوم تقدير الوضعية بتتبع حركات العمال. سيتحقق نموذج التعرف على الإجراءات من أن تسلسل الإجراءات يشكل "ذبحًا متوافقًا" وينبه عند الانحرافات.</a:t>
            </a:r>
          </a:p>
          <a:p>
            <a:pPr algn="r">
              <a:defRPr sz="1800"/>
            </a:pPr>
            <a:r>
              <a:t>- نموذج الذكاء الاصطناعي: التعرف على الإجراءات (3D ConvNet).</a:t>
            </a:r>
          </a:p>
          <a:p>
            <a:pPr algn="r">
              <a:defRPr sz="1800"/>
            </a:pPr>
            <a:r>
              <a:t>- مؤشرات الأداء الرئيسية: كشف الامتثال &gt; 98%؛ تنبيهات في الوقت الفعلي للإجراءات غير المتوافقة.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5: مراقبة الفحص البيطري</a:t>
            </a:r>
          </a:p>
          <a:p>
            <a:pPr algn="r">
              <a:defRPr sz="1800"/>
            </a:pPr>
            <a:r>
              <a:t>- الغرض: مراقبة وتأكيد أن الفحوصات البيطرية لجميع الذبائح تتم وفقًا للوائح.</a:t>
            </a:r>
          </a:p>
          <a:p>
            <a:pPr algn="r">
              <a:defRPr sz="1800"/>
            </a:pPr>
            <a:r>
              <a:t>- العملية: سيتعرف نموذج التعرف على الإجراءات على أحداث "الفحص البيطري". ستضمن خوارزمية تتبع أن كل ذبيحة تمر بحدث فحص مؤكد.</a:t>
            </a:r>
          </a:p>
          <a:p>
            <a:pPr algn="r">
              <a:defRPr sz="1800"/>
            </a:pPr>
            <a:r>
              <a:t>- نموذج الذكاء الاصطناعي: التعرف على الإجراءات وتتبع الأجسام.</a:t>
            </a:r>
          </a:p>
          <a:p>
            <a:pPr algn="r">
              <a:defRPr sz="1800"/>
            </a:pPr>
            <a:r>
              <a:t>- مؤشرات الأداء الرئيسية: كشف 100% من الفحوصات الفائتة؛ تسجيل دقيق لمدة الفحص.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6: مناولة الذبائح والإعدام</a:t>
            </a:r>
          </a:p>
          <a:p>
            <a:pPr algn="r">
              <a:defRPr sz="1800"/>
            </a:pPr>
            <a:r>
              <a:t>- الغرض: مراقبة تسليم الذبائح المعتمدة وعملية الإعدام لضمان الالتزام باللوائح.</a:t>
            </a:r>
          </a:p>
          <a:p>
            <a:pPr algn="r">
              <a:defRPr sz="1800"/>
            </a:pPr>
            <a:r>
              <a:t>- العملية: ستقوم "آلة الحالة" بتحديد انتقالات الموقع الصالحة للذبائح. سيتتبع النظام جميع الذبائح لضمان اتباعها المسار الصحيح وإطلاق تنبيهات للانحرافات.</a:t>
            </a:r>
          </a:p>
          <a:p>
            <a:pPr algn="r">
              <a:defRPr sz="1800"/>
            </a:pPr>
            <a:r>
              <a:t>- نموذج الذكاء الاصطناعي: كشف الأجسام وتتبع الأجسام.</a:t>
            </a:r>
          </a:p>
          <a:p>
            <a:pPr algn="r">
              <a:defRPr sz="1800"/>
            </a:pPr>
            <a:r>
              <a:t>- مؤشرات الأداء الرئيسية: كشف 100% من التحركات غير المصرح بها؛ مراقبة دقيقة لوقت المكوث.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7: تتبع التخلص من النفايات</a:t>
            </a:r>
          </a:p>
          <a:p>
            <a:pPr algn="r">
              <a:defRPr sz="1800"/>
            </a:pPr>
            <a:r>
              <a:t>- الغرض: تتبع سير العمل الكامل للتخلص من النفايات لضمان التزامه بالمتطلبات البيئية والصحية.</a:t>
            </a:r>
          </a:p>
          <a:p>
            <a:pPr algn="r">
              <a:defRPr sz="1800"/>
            </a:pPr>
            <a:r>
              <a:t>- العملية: ستحدد "آلة الحالة" سير العمل الصالح لحاويات النفايات. سيراقب النظام انحرافات المسار أو أوقات المكوث المفرطة، مما يشير إلى اختناقات أو إجراءات غير سليمة.</a:t>
            </a:r>
          </a:p>
          <a:p>
            <a:pPr algn="r">
              <a:defRPr sz="1800"/>
            </a:pPr>
            <a:r>
              <a:t>- نموذج الذكاء الاصطناعي: كشف الأجسام وتتبع الأجسام.</a:t>
            </a:r>
          </a:p>
          <a:p>
            <a:pPr algn="r">
              <a:defRPr sz="1800"/>
            </a:pPr>
            <a:r>
              <a:t>- مؤشرات الأداء الرئيسية: الالتزام بالعملية &gt; 99%؛ تنبيهات في الوقت الفعلي للاختناقات.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8: مراقبة الرفق بالحيوان</a:t>
            </a:r>
          </a:p>
          <a:p>
            <a:pPr algn="r">
              <a:defRPr sz="1800"/>
            </a:pPr>
            <a:r>
              <a:t>- الغرض: مراقبة التعامل مع الماشية لضمان تطبيق جميع قواعد الرفق بالحيوان والمبادئ التوجيهية الإسلامية.</a:t>
            </a:r>
          </a:p>
          <a:p>
            <a:pPr algn="r">
              <a:defRPr sz="1800"/>
            </a:pPr>
            <a:r>
              <a:t>- العملية: سيتم تدريب نموذج التعرف على الإجراءات لتحديد الإيماءات المصنفة على أنها "تعامل غير لائق"، مثل حركات الضرب أو استخدام الأدوات في المناطق المحظورة.</a:t>
            </a:r>
          </a:p>
          <a:p>
            <a:pPr algn="r">
              <a:defRPr sz="1800"/>
            </a:pPr>
            <a:r>
              <a:t>- نموذج الذكاء الاصطناعي: التعرف على الإجراءات (3D ConvNet).</a:t>
            </a:r>
          </a:p>
          <a:p>
            <a:pPr algn="r">
              <a:defRPr sz="1800"/>
            </a:pPr>
            <a:r>
              <a:t>- مؤشرات الأداء الرئيسية: كشف المخالفات &gt; 95%؛ تنبيهات فورية ذات أولوية عالية للمشرفين.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9: الامتثال لزي العمل</a:t>
            </a:r>
          </a:p>
          <a:p>
            <a:pPr algn="r">
              <a:defRPr sz="1800"/>
            </a:pPr>
            <a:r>
              <a:t>- الغرض: التحقق من أن جميع الموظفين يلتزمون بمتطلبات الزي الرسمي والملابس.</a:t>
            </a:r>
          </a:p>
          <a:p>
            <a:pPr algn="r">
              <a:defRPr sz="1800"/>
            </a:pPr>
            <a:r>
              <a:t>- العملية: سيتم تدريب نموذج رؤية الحاسوب للتعرف على الزي الرسمي. سيتحقق محرك القواعد مما إذا كان الشخص المكتشف في منطقة العمل ممتثلاً.</a:t>
            </a:r>
          </a:p>
          <a:p>
            <a:pPr algn="r">
              <a:defRPr sz="1800"/>
            </a:pPr>
            <a:r>
              <a:t>- نموذج الذكاء الاصطناعي: تصنيف الصور أو كشف الأجسام.</a:t>
            </a:r>
          </a:p>
          <a:p>
            <a:pPr algn="r">
              <a:defRPr sz="1800"/>
            </a:pPr>
            <a:r>
              <a:t>- مؤشرات الأداء الرئيسية: معدل الامتثال &gt; 99%؛ دقة الكشف &gt; 97%.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خطاب التقديم</a:t>
            </a:r>
          </a:p>
          <a:p>
            <a:pPr algn="r">
              <a:defRPr sz="1800"/>
            </a:pPr>
            <a:r>
              <a:t>إلى السادة الكرام في وزارة البيئة والمياه والزراعة،</a:t>
            </a:r>
          </a:p>
          <a:p>
            <a:pPr algn="r">
              <a:defRPr sz="1800"/>
            </a:pPr>
            <a:r>
              <a:t>تقدم هذه الوثيقة عرضنا الرسمي لمشروع "تطبيق تطبيقات الذكاء الاصطناعي للمراقبة الذكية لعمليات المسالخ خلال موسم الحج" (رقم المنافسة: 220325061704).</a:t>
            </a:r>
          </a:p>
          <a:p>
            <a:pPr algn="r">
              <a:defRPr sz="1800"/>
            </a:pPr>
            <a:r>
              <a:t>تُعد شركة إتمام رائدة في تطوير ونشر حلول الذكاء الاصطناعي المتقدمة ورؤية الحاسوب.</a:t>
            </a:r>
          </a:p>
          <a:p>
            <a:pPr algn="r">
              <a:defRPr sz="1800"/>
            </a:pPr>
            <a:r>
              <a:t>إن خبرتنا الواسعة في المشاريع الضخمة والحيوية للجهات الحكومية تجعلنا مؤهلين بشكل فريد للشراكة مع الوزارة في هذه المبادرة التحويلية.</a:t>
            </a:r>
          </a:p>
          <a:p>
            <a:pPr algn="r">
              <a:defRPr sz="1800"/>
            </a:pPr>
            <a:r>
              <a:t>نحن متحمسون لفرصة المساهمة في نجاح موسم الحج من خلال تعزيز الكفاءة التشغيلية والسلامة والامتثال عبر أحدث التقنيات.</a:t>
            </a:r>
          </a:p>
          <a:p>
            <a:pPr algn="r">
              <a:defRPr sz="1800"/>
            </a:pPr>
            <a:r>
              <a:t>نلتزم بتقديم حل قوي وقابل للتطوير ومستدام يتوافق تمامًا مع أهداف الوزارة.</a:t>
            </a:r>
          </a:p>
          <a:p>
            <a:pPr algn="r">
              <a:defRPr sz="1800"/>
            </a:pPr>
            <a:r>
              <a:t>ونحن على ثقة في قدرتنا على تجاوز توقعاتكم ونتطلع إلى إمكانية العمل معًا.</a:t>
            </a:r>
          </a:p>
          <a:p>
            <a:pPr algn="r">
              <a:defRPr sz="1800"/>
            </a:pPr>
            <a:r>
              <a:t>لأية استفسارات بخصوص هذا المقترح، يرجى التواصل معنا عبر [البريد الإلكتروني لشركة إتمام] أو [رقم هاتف شركة إتمام].</a:t>
            </a:r>
          </a:p>
          <a:p>
            <a:pPr algn="r">
              <a:defRPr sz="1800"/>
            </a:pPr>
            <a:r>
              <a:t>وتفضلوا بقبول فائق الاحترام والتقدير،،</a:t>
            </a:r>
          </a:p>
          <a:p>
            <a:pPr algn="r">
              <a:defRPr sz="1800"/>
            </a:pPr>
            <a:r>
              <a:t>[اسم الرئيس التنفيذي]، الرئيس التنفيذي</a:t>
            </a:r>
          </a:p>
          <a:p>
            <a:pPr algn="r">
              <a:defRPr sz="1800"/>
            </a:pPr>
            <a:r>
              <a:t>شركة إتمام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10: تحليل وقت إنجاز المهام</a:t>
            </a:r>
          </a:p>
          <a:p>
            <a:pPr algn="r">
              <a:defRPr sz="1800"/>
            </a:pPr>
            <a:r>
              <a:t>- الغرض: تحليل الوقت المستغرق لتنفيذ مهام محددة لتقييم كفاءة الأداء وتحديد فرص زيادة الإنتاجية.</a:t>
            </a:r>
          </a:p>
          <a:p>
            <a:pPr algn="r">
              <a:defRPr sz="1800"/>
            </a:pPr>
            <a:r>
              <a:t>- العملية: سيتعرف نموذج التعرف على الإجراءات على "بداية" و "نهاية" المهام الرئيسية لتسجيل الوقت الإجمالي المستغرق. سيتم تجميع هذه البيانات لتقارير الإدارة.</a:t>
            </a:r>
          </a:p>
          <a:p>
            <a:pPr algn="r">
              <a:defRPr sz="1800"/>
            </a:pPr>
            <a:r>
              <a:t>- نموذج الذكاء الاصطناعي: التعرف على الإجراءات (3D ConvNet).</a:t>
            </a:r>
          </a:p>
          <a:p>
            <a:pPr algn="r">
              <a:defRPr sz="1800"/>
            </a:pPr>
            <a:r>
              <a:t>- مؤشرات الأداء الرئيسية: تسجيل دقيق للوقت لأكثر من 95% من المهام؛ تقارير أسبوعية عن اتجاهات الأداء.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11: مراقبة استخدام معدات الوقاية الشخصية</a:t>
            </a:r>
          </a:p>
          <a:p>
            <a:pPr algn="r">
              <a:defRPr sz="1800"/>
            </a:pPr>
            <a:r>
              <a:t>- الغرض: مراقبة العمال لضمان ارتدائهم لمعدات الوقاية الشخصية (PPE) المطلوبة.</a:t>
            </a:r>
          </a:p>
          <a:p>
            <a:pPr algn="r">
              <a:defRPr sz="1800"/>
            </a:pPr>
            <a:r>
              <a:t>- العملية: سيكتشف نموذج كشف الأجسام الأشخاص والمعدات المطلوبة (مثل الخوذة، القناع). سيتحقق محرك القواعد من الامتثال بناءً على منطقة العامل.</a:t>
            </a:r>
          </a:p>
          <a:p>
            <a:pPr algn="r">
              <a:defRPr sz="1800"/>
            </a:pPr>
            <a:r>
              <a:t>- نموذج الذكاء الاصطناعي: كشف الأجسام (YOLOv8).</a:t>
            </a:r>
          </a:p>
          <a:p>
            <a:pPr algn="r">
              <a:defRPr sz="1800"/>
            </a:pPr>
            <a:r>
              <a:t>- مؤشرات الأداء الرئيسية: معدل الكشف &gt; 98% لعدم الامتثال؛ معدل التنبيهات الخاطئة &lt; 2%.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12: الكشف عن مخالفات التدخين</a:t>
            </a:r>
          </a:p>
          <a:p>
            <a:pPr algn="r">
              <a:defRPr sz="1800"/>
            </a:pPr>
            <a:r>
              <a:t>- الغرض: المراقبة النشطة لجميع المرافق للكشف عن مخالفات التدخين والإبلاغ عنها في المناطق غير المخصصة.</a:t>
            </a:r>
          </a:p>
          <a:p>
            <a:pPr algn="r">
              <a:defRPr sz="1800"/>
            </a:pPr>
            <a:r>
              <a:t>- العملية: سيتم استخدام عملية تأكيد من عاملين: 1) كشف جسم السيجارة و 2) التعرف على إيماءة التدخين. ستؤدي المخالفة المؤكدة إلى إطلاق تنبيه.</a:t>
            </a:r>
          </a:p>
          <a:p>
            <a:pPr algn="r">
              <a:defRPr sz="1800"/>
            </a:pPr>
            <a:r>
              <a:t>- نموذج الذكاء الاصطناعي: كشف الأجسام والتعرف على الإيماءات.</a:t>
            </a:r>
          </a:p>
          <a:p>
            <a:pPr algn="r">
              <a:defRPr sz="1800"/>
            </a:pPr>
            <a:r>
              <a:t>- مؤشرات الأداء الرئيسية: دقة الكشف &gt; 99%؛ خرائط حرارية أسبوعية لمواقع المخالفات.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13: تحليل استهلاك المياه والطاقة</a:t>
            </a:r>
          </a:p>
          <a:p>
            <a:pPr algn="r">
              <a:defRPr sz="1800"/>
            </a:pPr>
            <a:r>
              <a:t>- الغرض: تحليل أنماط استهلاك المياه والطاقة للكشف عن الهدر وتحسين كفاءة استخدام الموارد.</a:t>
            </a:r>
          </a:p>
          <a:p>
            <a:pPr algn="r">
              <a:defRPr sz="1800"/>
            </a:pPr>
            <a:r>
              <a:t>- العملية: سيتم تدريب نموذج الكشف عن الحالات الشاذة على البيانات التاريخية من العدادات الذكية للإبلاغ عن أي انحراف كبير عن الاستهلاك المتوقع، مما يشير إلى تسرب أو عطل.</a:t>
            </a:r>
          </a:p>
          <a:p>
            <a:pPr algn="r">
              <a:defRPr sz="1800"/>
            </a:pPr>
            <a:r>
              <a:t>- نموذج الذكاء الاصطناعي: الكشف عن الحالات الشاذة في السلاسل الزمنية (LSTM).</a:t>
            </a:r>
          </a:p>
          <a:p>
            <a:pPr algn="r">
              <a:defRPr sz="1800"/>
            </a:pPr>
            <a:r>
              <a:t>- مؤشرات الأداء الرئيسية: كشف الانحرافات &gt; 3 انحرافات معيارية عن المعتاد؛ تحديد كمية توفير الموارد.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14: التعرف الضوئي على أحرف لوحات ترخيص المركبات</a:t>
            </a:r>
          </a:p>
          <a:p>
            <a:pPr algn="r">
              <a:defRPr sz="1800"/>
            </a:pPr>
            <a:r>
              <a:t>- الغرض: تنفيذ نظام التعرف الضوئي على الحروف (OCR) لتحليل لوحات ترخيص المركبات تلقائيًا لإدارة وتسجيل الدخول والخروج بشكل آمن.</a:t>
            </a:r>
          </a:p>
          <a:p>
            <a:pPr algn="r">
              <a:defRPr sz="1800"/>
            </a:pPr>
            <a:r>
              <a:t>- العملية: سيكتشف نموذج كشف الأجسام لوحة الترخيص، وسيقوم نموذج OCR بقراءة النص. سيتم التحقق من النتيجة مقابل قاعدة بيانات للمركبات المصرح بها.</a:t>
            </a:r>
          </a:p>
          <a:p>
            <a:pPr algn="r">
              <a:defRPr sz="1800"/>
            </a:pPr>
            <a:r>
              <a:t>- نموذج الذكاء الاصطناعي: كشف الأجسام والتعرف الضوئي على الحروف (OCR).</a:t>
            </a:r>
          </a:p>
          <a:p>
            <a:pPr algn="r">
              <a:defRPr sz="1800"/>
            </a:pPr>
            <a:r>
              <a:t>- مؤشرات الأداء الرئيسية: دقة OCR &gt; 95%؛ الإبلاغ التلقائي عن متوسط أوقات دوران الشاحنات.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15: مراقبة الحشود والتجمعات</a:t>
            </a:r>
          </a:p>
          <a:p>
            <a:pPr algn="r">
              <a:defRPr sz="1800"/>
            </a:pPr>
            <a:r>
              <a:t>- الغرض: مراقبة مناطق التجمع لضمان الامتثال لإجراءات السلامة ومنع الاكتظاظ والازدحام.</a:t>
            </a:r>
          </a:p>
          <a:p>
            <a:pPr algn="r">
              <a:defRPr sz="1800"/>
            </a:pPr>
            <a:r>
              <a:t>- العملية: سيقوم جهاز الحافة بتشغيل نموذج للكشف عن الأشخاص في الوقت الفعلي، مع الحفاظ على عدد ثابت داخل مناطق محددة مسبقًا والتنبيه عند تجاوز الحد الأقصى.</a:t>
            </a:r>
          </a:p>
          <a:p>
            <a:pPr algn="r">
              <a:defRPr sz="1800"/>
            </a:pPr>
            <a:r>
              <a:t>- نموذج الذكاء الاصطناعي: كشف الأجسام (YOLOv8).</a:t>
            </a:r>
          </a:p>
          <a:p>
            <a:pPr algn="r">
              <a:defRPr sz="1800"/>
            </a:pPr>
            <a:r>
              <a:t>- مؤشرات الأداء الرئيسية: دقة العد &gt; 95%؛ زمن استجابة التنبيه &lt; 1 ثانية.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16: الكشف عن السلوك العدواني</a:t>
            </a:r>
          </a:p>
          <a:p>
            <a:pPr algn="r">
              <a:defRPr sz="1800"/>
            </a:pPr>
            <a:r>
              <a:t>- الغرض: الكشف عن الأنشطة أو السلوكيات العدوانية بين الأفراد وتمكين اتخاذ الإجراءات التصحيحية لضمان السلامة.</a:t>
            </a:r>
          </a:p>
          <a:p>
            <a:pPr algn="r">
              <a:defRPr sz="1800"/>
            </a:pPr>
            <a:r>
              <a:t>- العملية: سيقوم نموذج التعرف على الإجراءات بتحليل البيانات الهيكلية لتصنيف السلوكيات العدوانية مثل "القتال" بناءً على الحركات السريعة وغير المنتظمة، مما يؤدي إلى إطلاق تنبيه أمني.</a:t>
            </a:r>
          </a:p>
          <a:p>
            <a:pPr algn="r">
              <a:defRPr sz="1800"/>
            </a:pPr>
            <a:r>
              <a:t>- نموذج الذكاء الاصطناعي: التعرف على الإجراءات (3D ConvNet).</a:t>
            </a:r>
          </a:p>
          <a:p>
            <a:pPr algn="r">
              <a:defRPr sz="1800"/>
            </a:pPr>
            <a:r>
              <a:t>- مؤشرات الأداء الرئيسية: دقة الكشف &gt; 90% للحالات الواضحة من العدوانية؛ إرسال أمني آلي.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17: الكشف عن النزاعات</a:t>
            </a:r>
          </a:p>
          <a:p>
            <a:pPr algn="r">
              <a:defRPr sz="1800"/>
            </a:pPr>
            <a:r>
              <a:t>- الغرض: الكشف عن النزاعات أو الخلافات في مناطق الخدمة واتخاذ إجراءات فورية لمعالجتها والحفاظ على النظام.</a:t>
            </a:r>
          </a:p>
          <a:p>
            <a:pPr algn="r">
              <a:defRPr sz="1800"/>
            </a:pPr>
            <a:r>
              <a:t>- العملية: سيقوم نموذج التعرف على الإجراءات بتحليل بيانات الوضعية لمؤشرات أكثر دقة للنزاع، مثل "الوضعية المهددة"، للسماح بالتدخل الاستباقي.</a:t>
            </a:r>
          </a:p>
          <a:p>
            <a:pPr algn="r">
              <a:defRPr sz="1800"/>
            </a:pPr>
            <a:r>
              <a:t>- نموذج الذكاء الاصطناعي: التعرف على الإجراءات (3D ConvNet).</a:t>
            </a:r>
          </a:p>
          <a:p>
            <a:pPr algn="r">
              <a:defRPr sz="1800"/>
            </a:pPr>
            <a:r>
              <a:t>- مؤشرات الأداء الرئيسية: تحديد النزاعات المحتملة قبل أن تصبح جسدية؛ إنشاء تقارير عن النقاط الساخنة للتوتر.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18: تحليل رضا العملاء</a:t>
            </a:r>
          </a:p>
          <a:p>
            <a:pPr algn="r">
              <a:defRPr sz="1800"/>
            </a:pPr>
            <a:r>
              <a:t>- الغرض: قياس مستويات رضا العملاء كميًا مع التركيز الصارم على الخصوصية.</a:t>
            </a:r>
          </a:p>
          <a:p>
            <a:pPr algn="r">
              <a:defRPr sz="1800"/>
            </a:pPr>
            <a:r>
              <a:t>- العملية: سيعمل نموذج التعرف على المشاعر الوجهية (FER) بالكامل على جهاز الحافة. سيتم التخلص من الصورة على الفور، وسيتم إرسال البيانات المجمعة والمجهولة فقط إلى الخادم المركزي.</a:t>
            </a:r>
          </a:p>
          <a:p>
            <a:pPr algn="r">
              <a:defRPr sz="1800"/>
            </a:pPr>
            <a:r>
              <a:t>- نموذج الذكاء الاصطناعي: التعرف على المشاعر الوجهية (FER).</a:t>
            </a:r>
          </a:p>
          <a:p>
            <a:pPr algn="r">
              <a:defRPr sz="1800"/>
            </a:pPr>
            <a:r>
              <a:t>- مؤشرات الأداء الرئيسية: 100% من الصور تتم معالجتها على الحافة ويتم التخلص منها؛ لوحة تحكم لدرجة الرضا في الوقت الفعلي.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حالة الاستخدام 19: مراقبة وقت الانتظار</a:t>
            </a:r>
          </a:p>
          <a:p>
            <a:pPr algn="r">
              <a:defRPr sz="1800"/>
            </a:pPr>
            <a:r>
              <a:t>- الغرض: مراقبة سير العمل لتحديد الاختناقات وتقليل أوقات الانتظار وتحسين تجربة المستفيد.</a:t>
            </a:r>
          </a:p>
          <a:p>
            <a:pPr algn="r">
              <a:defRPr sz="1800"/>
            </a:pPr>
            <a:r>
              <a:t>- العملية: سيعمل نموذج تتبع الأجسام بالكامل على جهاز الحافة لتتبع رحلة شخص ما بشكل مجهول عبر قائمة انتظار. سيتم إرسال رقم المدة النهائية فقط إلى الخادم.</a:t>
            </a:r>
          </a:p>
          <a:p>
            <a:pPr algn="r">
              <a:defRPr sz="1800"/>
            </a:pPr>
            <a:r>
              <a:t>- نموذج الذكاء الاصطناعي: كشف وتتبع الأجسام.</a:t>
            </a:r>
          </a:p>
          <a:p>
            <a:pPr algn="r">
              <a:defRPr sz="1800"/>
            </a:pPr>
            <a:r>
              <a:t>- مؤشرات الأداء الرئيسية: 100% من التتبع مجهول الهوية؛ تنبيهات في الوقت الفعلي عندما تتجاوز أوقات الانتظار الأهداف.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جدول المحتويات</a:t>
            </a:r>
          </a:p>
          <a:p>
            <a:pPr algn="r">
              <a:defRPr sz="1800"/>
            </a:pPr>
            <a:r>
              <a:t>- مقدمة المشروع</a:t>
            </a:r>
          </a:p>
          <a:p>
            <a:pPr algn="r">
              <a:defRPr sz="1800"/>
            </a:pPr>
            <a:r>
              <a:t>- الحل المقترح من قبلنا</a:t>
            </a:r>
          </a:p>
          <a:p>
            <a:pPr algn="r">
              <a:defRPr sz="1800"/>
            </a:pPr>
            <a:r>
              <a:t>- منهجية البيانات والتدريب</a:t>
            </a:r>
          </a:p>
          <a:p>
            <a:pPr algn="r">
              <a:defRPr sz="1800"/>
            </a:pPr>
            <a:r>
              <a:t>- نهج تشاركي لتدريب النماذج</a:t>
            </a:r>
          </a:p>
          <a:p>
            <a:pPr algn="r">
              <a:defRPr sz="1800"/>
            </a:pPr>
            <a:r>
              <a:t>- هيكلية النظام 1: نموذج REST API المعتمد</a:t>
            </a:r>
          </a:p>
          <a:p>
            <a:pPr algn="r">
              <a:defRPr sz="1800"/>
            </a:pPr>
            <a:r>
              <a:t>- هيكلية النظام 2: النموذج المتقدم الموصى به (UNS)</a:t>
            </a:r>
          </a:p>
          <a:p>
            <a:pPr algn="r">
              <a:defRPr sz="1800"/>
            </a:pPr>
            <a:r>
              <a:t>- مجموعة تقنياتنا</a:t>
            </a:r>
          </a:p>
          <a:p>
            <a:pPr algn="r">
              <a:defRPr sz="1800"/>
            </a:pPr>
            <a:r>
              <a:t>- تنفيذ حالات استخدام الذكاء الاصطناعي</a:t>
            </a:r>
          </a:p>
          <a:p>
            <a:pPr algn="r">
              <a:defRPr sz="1800"/>
            </a:pPr>
            <a:r>
              <a:t>- التحسينات المستقبلية وقابلية التوسع</a:t>
            </a:r>
          </a:p>
          <a:p>
            <a:pPr algn="r">
              <a:defRPr sz="1800"/>
            </a:pPr>
            <a:r>
              <a:t>- نقل المعرفة وبرنامج التدريب</a:t>
            </a:r>
          </a:p>
          <a:p>
            <a:pPr algn="r">
              <a:defRPr sz="1800"/>
            </a:pPr>
            <a:r>
              <a:t>- إدارة المشروع والحوكمة</a:t>
            </a:r>
          </a:p>
          <a:p>
            <a:pPr algn="r">
              <a:defRPr sz="1800"/>
            </a:pPr>
            <a:r>
              <a:t>- مؤهلات الشركة</a:t>
            </a:r>
          </a:p>
          <a:p>
            <a:pPr algn="r">
              <a:defRPr sz="1800"/>
            </a:pPr>
            <a:r>
              <a:t>- الخاتمة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التحسينات المستقبلية: تكامل أعمق للبيانات</a:t>
            </a:r>
          </a:p>
          <a:p>
            <a:pPr algn="r">
              <a:defRPr sz="1800"/>
            </a:pPr>
            <a:r>
              <a:t>بينما يلتزم عرضنا بشكل صارم بنطاق كراسة الشروط، فإن هيكلية فضاء الأسماء الموحد (UNS) الموصى بها مصممة للتوسع المستقبلي البسيط والفعال من حيث التكلفة.</a:t>
            </a:r>
          </a:p>
          <a:p>
            <a:pPr algn="r">
              <a:defRPr sz="1800"/>
            </a:pPr>
            <a:r>
              <a:t>دمج أجهزة الاستشعار لرؤى أثرى:</a:t>
            </a:r>
          </a:p>
          <a:p>
            <a:pPr algn="r">
              <a:defRPr sz="1800"/>
            </a:pPr>
            <a:r>
              <a:t>- يسهل UNS إضافة مصادر بيانات جديدة. بدلاً من بناء واجهات برمجة تطبيقات معقدة لكل مستشعر جديد، يمكنهم ببساطة "التوصيل والتشغيل" عن طريق نشر بياناتهم في المحور المركزي.</a:t>
            </a:r>
          </a:p>
          <a:p>
            <a:pPr algn="r">
              <a:defRPr sz="1800"/>
            </a:pPr>
            <a:r>
              <a:t>- الكاميرات الحرارية: للكشف عن الحمى في الماشية بشكل أفضل وغير جراحي، مما يحسن بشكل كبير حالة استخدام "الكشف عن الأمراض".</a:t>
            </a:r>
          </a:p>
          <a:p>
            <a:pPr algn="r">
              <a:defRPr sz="1800"/>
            </a:pPr>
            <a:r>
              <a:t>- تتبع RFID: لتتبع الذبائح والمعدات بنسبة 100%، مما يوفر طبقة ثانية قوية من البيانات للتحقق من رؤية الحاسوب.</a:t>
            </a:r>
          </a:p>
          <a:p>
            <a:pPr algn="r">
              <a:defRPr sz="1800"/>
            </a:pPr>
            <a:r>
              <a:t>- أجهزة الاستشعار البيئية: لمراقبة جودة الهواء ودرجات حرارة المبردات، مما يضمن الامتثال الشامل بما يتجاوز ما يمكن للكاميرات رؤيته.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التحسينات المستقبلية: ملاحظات وتحليلات أثرى</a:t>
            </a:r>
          </a:p>
          <a:p>
            <a:pPr algn="r">
              <a:defRPr sz="1800"/>
            </a:pPr>
            <a:r>
              <a:t>تسمح هيكلية فضاء الأسماء الموحد (UNS) بإضافة تدفقات بيانات جديدة بسلاسة، مما يتيح تحليلات أكثر تقدمًا.</a:t>
            </a:r>
          </a:p>
          <a:p>
            <a:pPr algn="r">
              <a:defRPr sz="1800"/>
            </a:pPr>
            <a:r>
              <a:t>ملاحظات أثرى من المستفيدين:</a:t>
            </a:r>
          </a:p>
          <a:p>
            <a:pPr algn="r">
              <a:defRPr sz="1800"/>
            </a:pPr>
            <a:r>
              <a:t>- استبيانات العملاء: يمكن دمج المحطات الطرفية البسيطة القائمة على الأكشاك عند المخارج بسهولة.</a:t>
            </a:r>
          </a:p>
          <a:p>
            <a:pPr algn="r">
              <a:defRPr sz="1800"/>
            </a:pPr>
            <a:r>
              <a:t>- سينشر كل كشك ملاحظات مباشرة (مثل سعيد/محايد/حزين) إلى UNS، مما يوفر طبقة كمية قوية من الملاحظات لتكملة تحليل المشاعر البصري المجهول.</a:t>
            </a:r>
          </a:p>
          <a:p>
            <a:pPr algn="r">
              <a:defRPr sz="1800"/>
            </a:pPr>
            <a:r>
              <a:t>التحليلات التنبؤية:</a:t>
            </a:r>
          </a:p>
          <a:p>
            <a:pPr algn="r">
              <a:defRPr sz="1800"/>
            </a:pPr>
            <a:r>
              <a:t>- التدفق التنبؤي للحشود: من خلال تحليل البيانات التاريخية من الكاميرات والاستطلاعات، يمكن للنظام أن يتعلم التنبؤ باختناقات الحشود قبل حدوثها، مما يسمح للإدارة بتخصيص الموارد بشكل استباقي.</a:t>
            </a:r>
          </a:p>
          <a:p>
            <a:pPr algn="r">
              <a:defRPr sz="1800"/>
            </a:pPr>
            <a:r>
              <a:t>- الصيانة التنبؤية: يمكن أن يؤدي تحليل بيانات استخدام المعدات إلى إطلاق تنبيهات للصيانة التنبؤية، مما يقلل من فترات التوقف المكلفة.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التحسينات المستقبلية: الذكاء الاصطناعي التوليدي للعمليات</a:t>
            </a:r>
          </a:p>
          <a:p>
            <a:pPr algn="r">
              <a:defRPr sz="1800"/>
            </a:pPr>
            <a:r>
              <a:t>يمكن أن تتطور المنصة من أداة مراقبة إلى مساعد تشغيلي تفاعلي، بالاستفادة من المفاهيم من دراسة حالتنا مع مدينة الملك عبدالعزيز للعلوم والتقنية.</a:t>
            </a:r>
          </a:p>
          <a:p>
            <a:pPr algn="r">
              <a:defRPr sz="1800"/>
            </a:pPr>
            <a:r>
              <a:t>إحاطات يومية آلية:</a:t>
            </a:r>
          </a:p>
          <a:p>
            <a:pPr algn="r">
              <a:defRPr sz="1800"/>
            </a:pPr>
            <a:r>
              <a:t>- يمكن لمساعد الذكاء الاصطناعي التوليدي تحليل جميع البيانات التي تم جمعها في UNS وإنشاء ملخصات باللغة الطبيعية تلقائيًا للأحداث الرئيسية والمخالفات ومقاييس الأداء اليومية للإدارة العليا.</a:t>
            </a:r>
          </a:p>
          <a:p>
            <a:pPr algn="r">
              <a:defRPr sz="1800"/>
            </a:pPr>
            <a:r>
              <a:t>مساعد إجراءات التشغيل القياسية التفاعلي:</a:t>
            </a:r>
          </a:p>
          <a:p>
            <a:pPr algn="r">
              <a:defRPr sz="1800"/>
            </a:pPr>
            <a:r>
              <a:t>- يمكن للعمال الجدد طرح أسئلة على مساعد الذكاء الاصطناعي بلغة بسيطة ("ما هي الطريقة الصحيحة لتنظيف هذه المحطة؟").</a:t>
            </a:r>
          </a:p>
          <a:p>
            <a:pPr algn="r">
              <a:defRPr sz="1800"/>
            </a:pPr>
            <a:r>
              <a:t>- سيقدم المساعد إجابات فورية ودقيقة مستمدة مباشرة من وثائق إجراءات التشغيل القياسية الرسمية للوزارة.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نقل المعرفة والتدريب</a:t>
            </a:r>
          </a:p>
          <a:p>
            <a:pPr algn="r">
              <a:defRPr sz="1800"/>
            </a:pPr>
            <a:r>
              <a:t>يمتد التزامنا إلى ما بعد التسليم. سننفذ برنامجًا شاملاً لنقل المعرفة والتدريب كما هو مطلوب في كراسة الشروط.</a:t>
            </a:r>
          </a:p>
          <a:p>
            <a:pPr algn="r">
              <a:defRPr sz="1800"/>
            </a:pPr>
            <a:r>
              <a:t>- ورش عمل تدريبية: جلسات عملية للفرق التشغيلية حول استخدام النظام ولوحة التحكم وإدارة التنبيهات.</a:t>
            </a:r>
          </a:p>
          <a:p>
            <a:pPr algn="r">
              <a:defRPr sz="1800"/>
            </a:pPr>
            <a:r>
              <a:t>- وثائق شاملة: أدلة مستخدم مفصلة، وأدلة فنية، ووثائق نشر الحلول. سيتم توفير الشيفرة المصدرية الكاملة للوزارة.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الدعم المخصص والتحسين المستمر</a:t>
            </a:r>
          </a:p>
          <a:p>
            <a:pPr algn="r">
              <a:defRPr sz="1800"/>
            </a:pPr>
            <a:r>
              <a:t>- دعم مخصص وتدريب على الصيانة: سيكون فريق دعم فني متاحًا في الموقع في الوزارة والمسالخ.</a:t>
            </a:r>
          </a:p>
          <a:p>
            <a:pPr algn="r">
              <a:defRPr sz="1800"/>
            </a:pPr>
            <a:r>
              <a:t>- سنوفر أيضًا تدريبًا متخصصًا لفريق الصيانة الداخلي بالوزارة.</a:t>
            </a:r>
          </a:p>
          <a:p>
            <a:pPr algn="r">
              <a:defRPr sz="1800"/>
            </a:pPr>
            <a:r>
              <a:t>- التحسين المستمر: سنوفر توصيات لتحسين الأداء بناءً على تقارير تحليل البيانات والمساعدة في تنفيذ حالات استخدام جديدة عند ظهورها.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منهجية إدارة المشروع</a:t>
            </a:r>
          </a:p>
          <a:p>
            <a:pPr algn="r">
              <a:defRPr sz="1800"/>
            </a:pPr>
            <a:r>
              <a:t>لضمان كل من السلامة الهيكلية والمرونة، سنستخدم منهجية إدارة مشاريع هجينة.</a:t>
            </a:r>
          </a:p>
          <a:p>
            <a:pPr algn="r">
              <a:defRPr sz="1800"/>
            </a:pPr>
            <a:r>
              <a:t>- منهجية الشلال (Waterfall) للمراحل الأساسية: ستتبع مراحل المشروع الرئيسية (التخطيط، التطوير، الإطلاق، التشغيل) عملية تسلسلية منظمة لضمان تسليم المكونات الأساسية بقوة وفي الموعد المحدد.</a:t>
            </a:r>
          </a:p>
          <a:p>
            <a:pPr algn="r">
              <a:defRPr sz="1800"/>
            </a:pPr>
            <a:r>
              <a:t>- منهجية رشيقة (Agile) لحالات الاستخدام: ستتم إدارة تنفيذ ما يقرب من 40 حالة استخدام للذكاء الاصطناعي باستخدام إطار عمل رشيق، مما يسمح بالمرونة والتطوير التكراري والتغذية الراجعة المستمرة من أصحاب المصلحة في الوزارة.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الجدول الزمني للمشروع</a:t>
            </a:r>
          </a:p>
          <a:p>
            <a:pPr algn="r">
              <a:defRPr sz="1800"/>
            </a:pPr>
            <a:r>
              <a:t>سيتم تنفيذ المشروع على مدى 24 شهرًا ميلاديًا، بدءًا من تاريخ الإشعار.</a:t>
            </a:r>
          </a:p>
          <a:p>
            <a:pPr algn="r">
              <a:defRPr sz="1800"/>
            </a:pPr>
            <a:r>
              <a:t>[عنصر نائب لمخطط جانت عالي المستوى]</a:t>
            </a:r>
          </a:p>
          <a:p>
            <a:pPr algn="r">
              <a:defRPr sz="1800"/>
            </a:pPr>
            <a:r>
              <a:t>مراحل المشروع:</a:t>
            </a:r>
          </a:p>
          <a:p>
            <a:pPr algn="r">
              <a:defRPr sz="1800"/>
            </a:pPr>
            <a:r>
              <a:t>- تخطيط وتصميم المنصة: 4 أسابيع</a:t>
            </a:r>
          </a:p>
          <a:p>
            <a:pPr algn="r">
              <a:defRPr sz="1800"/>
            </a:pPr>
            <a:r>
              <a:t>- تطوير واختبار المنصة: 8 أسابيع</a:t>
            </a:r>
          </a:p>
          <a:p>
            <a:pPr algn="r">
              <a:defRPr sz="1800"/>
            </a:pPr>
            <a:r>
              <a:t>- تنفيذ نماذج الذكاء الاصطناعي: 36 أسبوعًا</a:t>
            </a:r>
          </a:p>
          <a:p>
            <a:pPr algn="r">
              <a:defRPr sz="1800"/>
            </a:pPr>
            <a:r>
              <a:t>- مرحلة الإطلاق: 4 أسابيع</a:t>
            </a:r>
          </a:p>
          <a:p>
            <a:pPr algn="r">
              <a:defRPr sz="1800"/>
            </a:pPr>
            <a:r>
              <a:t>- التشغيل والدعم الفني: 52 أسبوعًا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هيكل فريق المشروع والموظفون الرئيسيون</a:t>
            </a:r>
          </a:p>
          <a:p>
            <a:pPr algn="r">
              <a:defRPr sz="1800"/>
            </a:pPr>
            <a:r>
              <a:t>لقد قمنا بتجميع فريق من المهنيين المعتمدين الذين تتوافق مؤهلاتهم مع المتطلبات الموضحة في الملحق 4 من كراسة الشروط أو تتجاوزها.</a:t>
            </a:r>
          </a:p>
          <a:p>
            <a:pPr algn="r">
              <a:defRPr sz="1800"/>
            </a:pPr>
            <a:r>
              <a:t>سيكون الفريق حاضرًا في الموقع حسب الحاجة.</a:t>
            </a:r>
          </a:p>
          <a:p>
            <a:pPr algn="r">
              <a:defRPr sz="1800"/>
            </a:pPr>
            <a:r>
              <a:t>[عنصر نائب للمخطط التنظيمي لحوكمة المشروع]</a:t>
            </a:r>
          </a:p>
          <a:p>
            <a:pPr algn="r">
              <a:defRPr sz="1800"/>
            </a:pPr>
            <a:r>
              <a:t>ملاحظة: نلتزم بتلبية جميع متطلبات السعودة كما نصت عليها وزارة الموارد البشرية.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الامتثال والشروط الخاصة</a:t>
            </a:r>
          </a:p>
          <a:p>
            <a:pPr algn="r">
              <a:defRPr sz="1800"/>
            </a:pPr>
            <a:r>
              <a:t>نؤكد فهمنا وامتثالنا الكامل لجميع الشروط الخاصة والمتطلبات الفنية الموضحة في كراسة الشروط.</a:t>
            </a:r>
          </a:p>
          <a:p>
            <a:pPr algn="r">
              <a:defRPr sz="1800"/>
            </a:pPr>
            <a:r>
              <a:t>- السجل التجاري: يشمل سجلنا التجاري نشاط "تقنيات الذكاء الاصطناعي" (رمز 620113).</a:t>
            </a:r>
          </a:p>
          <a:p>
            <a:pPr algn="r">
              <a:defRPr sz="1800"/>
            </a:pPr>
            <a:r>
              <a:t>- سيادة البيانات: سيتم نشر الحل على بيئة سحابية داخل المملكة العربية السعودية.</a:t>
            </a:r>
          </a:p>
          <a:p>
            <a:pPr algn="r">
              <a:defRPr sz="1800"/>
            </a:pPr>
            <a:r>
              <a:t>- الملكية الفكرية: سيتم تسليم جميع الشيفرات المصدرية ونماذج الذكاء الاصطناعي المدربة إلى الوزارة عند اكتمال المشروع.</a:t>
            </a:r>
          </a:p>
          <a:p>
            <a:pPr algn="r">
              <a:defRPr sz="1800"/>
            </a:pPr>
            <a:r>
              <a:t>- المعايير المفتوحة: الحل المقترح لا يحتوي على مكتبات مغلقة المصدر أو تراخيص تشغيل خاصة.</a:t>
            </a:r>
          </a:p>
          <a:p>
            <a:pPr algn="r">
              <a:defRPr sz="1800"/>
            </a:pPr>
            <a:r>
              <a:t>- الأمن السيبراني: نلتزم بالالتزام الكامل بجميع سياسات الوزارة والهيئة الوطنية للأمن السيبراني.</a:t>
            </a:r>
          </a:p>
          <a:p>
            <a:pPr algn="r">
              <a:defRPr sz="1800"/>
            </a:pPr>
            <a:r>
              <a:t>- المحتوى المحلي: سنلتزم بجميع اللوائح الخاصة بتفضيل المحتوى المحلي.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عن إتمام</a:t>
            </a:r>
          </a:p>
          <a:p>
            <a:pPr algn="r">
              <a:defRPr sz="1800"/>
            </a:pPr>
            <a:r>
              <a:t>تكرس إتمام جهودها لتمكين المنظمات من خلال التكنولوجيا الذكية، ودفع الأداء والنمو والاستدامة.</a:t>
            </a:r>
          </a:p>
          <a:p>
            <a:pPr algn="r">
              <a:defRPr sz="1800"/>
            </a:pPr>
            <a:r>
              <a:t>نقاط قوتنا وإثباتاتنا:</a:t>
            </a:r>
          </a:p>
          <a:p>
            <a:pPr algn="r">
              <a:defRPr sz="1800"/>
            </a:pPr>
            <a:r>
              <a:t>- استدامة الأداء والنمو: نركز على تقديم حلول توفر قيمة دائمة وعائدًا واضحًا على الاستثمار.</a:t>
            </a:r>
          </a:p>
          <a:p>
            <a:pPr algn="r">
              <a:defRPr sz="1800"/>
            </a:pPr>
            <a:r>
              <a:t>- إثبات: [أدخل مقياسًا، على سبيل المثال، عدد X من العملاء الراضين]</a:t>
            </a:r>
          </a:p>
          <a:p>
            <a:pPr algn="r">
              <a:defRPr sz="1800"/>
            </a:pPr>
            <a:r>
              <a:t>- إثبات: [أدخل مقياسًا، على سبيل المثال، متوسط نمو العملاء بنسبة Y%]</a:t>
            </a:r>
          </a:p>
          <a:p>
            <a:pPr algn="r">
              <a:defRPr sz="1800"/>
            </a:pPr>
            <a:r>
              <a:t>- مرونة على قوة: يسمح لنا نموذجنا التشغيلي القوي بالتكيف مع احتياجات العملاء مع الحفاظ على معايير عالية.</a:t>
            </a:r>
          </a:p>
          <a:p>
            <a:pPr algn="r">
              <a:defRPr sz="1800"/>
            </a:pPr>
            <a:r>
              <a:t>- إثبات: [أدخل مقياسًا، على سبيل المثال، تغطية عبر جميع المناطق الرئيسية]</a:t>
            </a:r>
          </a:p>
          <a:p>
            <a:pPr algn="r">
              <a:defRPr sz="1800"/>
            </a:pPr>
            <a:r>
              <a:t>- إثبات: [أدخل مقياسًا، على سبيل المثال، عدد Z من المشاريع المكتملة]</a:t>
            </a:r>
          </a:p>
          <a:p>
            <a:pPr algn="r">
              <a:defRPr sz="1800"/>
            </a:pPr>
            <a:r>
              <a:t>- جودة المعرفة: نقدم خبرة عميقة ونظامًا بيئيًا قويًا للشركاء في كل مشروع.</a:t>
            </a:r>
          </a:p>
          <a:p>
            <a:pPr algn="r">
              <a:defRPr sz="1800"/>
            </a:pPr>
            <a:r>
              <a:t>- إثبات: الوصول إلى شبكة واسعة من شركاء التكنولوجيا</a:t>
            </a:r>
          </a:p>
          <a:p>
            <a:pPr algn="r">
              <a:defRPr sz="1800"/>
            </a:pPr>
            <a:r>
              <a:t>- إثبات: أدوات ومنصات رقمية خاصة</a:t>
            </a:r>
          </a:p>
          <a:p>
            <a:pPr algn="r">
              <a:defRPr sz="1800"/>
            </a:pPr>
            <a:r>
              <a:t>عملاؤنا:</a:t>
            </a:r>
          </a:p>
          <a:p>
            <a:pPr algn="r">
              <a:defRPr sz="1800"/>
            </a:pPr>
            <a:r>
              <a:t>[عنصر نائب لشعارات العملاء]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عن مبادرة الوزارة</a:t>
            </a:r>
          </a:p>
          <a:p>
            <a:pPr algn="r">
              <a:defRPr sz="1800"/>
            </a:pPr>
            <a:r>
              <a:t>نتفهم أن هدف الوزارة هو تطوير وتحسين نظام المراقبة الحالي للمسالخ العاملة على مدار العام، مع التركيز بشكل حيوي على موسم الحج.</a:t>
            </a:r>
          </a:p>
          <a:p>
            <a:pPr algn="r">
              <a:defRPr sz="1800"/>
            </a:pPr>
            <a:r>
              <a:t>الأهداف الأساسية للمشروع:</a:t>
            </a:r>
          </a:p>
          <a:p>
            <a:pPr algn="r">
              <a:defRPr sz="1800"/>
            </a:pPr>
            <a:r>
              <a:t>- تحسين الكفاءة: تعزيز إدارة المسالخ، وتقليل هدر الموارد، وزيادة الإنتاجية الإجمالية.</a:t>
            </a:r>
          </a:p>
          <a:p>
            <a:pPr algn="r">
              <a:defRPr sz="1800"/>
            </a:pPr>
            <a:r>
              <a:t>- ضمان الامتثال: ضمان الالتزام بجميع المعايير الصحية والبيئية والإسلامية المحلية والدولية.</a:t>
            </a:r>
          </a:p>
          <a:p>
            <a:pPr algn="r">
              <a:defRPr sz="1800"/>
            </a:pPr>
            <a:r>
              <a:t>- الاستفادة من التكنولوجيا المتقدمة: تطبيق أحدث تقنيات الذكاء الاصطناعي لتقليل الخطأ البشري وتوفير رؤى فورية قائمة على البيانات.</a:t>
            </a:r>
          </a:p>
          <a:p>
            <a:pPr algn="r">
              <a:defRPr sz="1800"/>
            </a:pPr>
            <a:r>
              <a:t>- تعزيز التجربة: تحسين جودة الخدمات لجميع المستفيدين، بما في ذلك الحجاج والموظفين والإدارة.</a:t>
            </a:r>
          </a:p>
          <a:p>
            <a:pPr algn="r">
              <a:defRPr sz="1800"/>
            </a:pPr>
            <a:r>
              <a:t>- تعزيز السلامة والاستدامة: مراقبة المخالفات لضمان بيئة عمل آمنة ومستدامة.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دراسات حالة ذات صلة</a:t>
            </a:r>
          </a:p>
          <a:p>
            <a:pPr algn="r">
              <a:defRPr sz="1800"/>
            </a:pPr>
            <a:r>
              <a:t>خبرة إتمام المثبتة في تقديم حلول الذكاء الاصطناعي المعقدة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دراسة حالة 1: حارس البوابة الذكي لمدينة الملك عبدالعزيز للعلوم والتقنية</a:t>
            </a:r>
          </a:p>
          <a:p>
            <a:pPr algn="r">
              <a:defRPr sz="1800"/>
            </a:pPr>
            <a:r>
              <a:t>- العميل: مدينة الملك عبد العزيز للعلوم والتقنية (KACST)</a:t>
            </a:r>
          </a:p>
          <a:p>
            <a:pPr algn="r">
              <a:defRPr sz="1800"/>
            </a:pPr>
            <a:r>
              <a:t>- نطاق العمل: نشر نظام تحليلات فيديو متقدم يعمل بالذكاء الاصطناعي للمراقبة الأمنية الآلية. يستفيد النظام من YOLOv8 و ByteTrack للكشف عن الأفراد الذين يمرون عبر المداخل الآمنة وتتبعهم وعدهم في الوقت الفعلي، مما ينشئ سجلاً مرئيًا عالي الدقة لجميع أحداث الدخول والخروج.</a:t>
            </a:r>
          </a:p>
          <a:p>
            <a:pPr algn="r">
              <a:defRPr sz="1800"/>
            </a:pPr>
            <a:r>
              <a:t>- النتائج الرئيسية: أمان معزز، بيانات قابلة للتنفيذ، زيادة الكفاءة التشغيلية.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دراسة حالة 2: مساعد الذكاء الاصطناعي للمصانع في مدينة الملك عبدالعزيز للعلوم والتقنية</a:t>
            </a:r>
          </a:p>
          <a:p>
            <a:pPr algn="r">
              <a:defRPr sz="1800"/>
            </a:pPr>
            <a:r>
              <a:t>- العميل: مدينة الملك عبد العزيز للعلوم والتقنية (KACST)</a:t>
            </a:r>
          </a:p>
          <a:p>
            <a:pPr algn="r">
              <a:defRPr sz="1800"/>
            </a:pPr>
            <a:r>
              <a:t>- نطاق العمل: تطوير منصة متخصصة لاكتشاف المعرفة لتحويل مكتبة KACST الواسعة من الكتيبات الفنية للآلات إلى قاعدة معرفية تفاعلية، باستخدام تقنيات RAG المتقدمة لتزويد الفنيين بإجابات فورية ودقيقة.</a:t>
            </a:r>
          </a:p>
          <a:p>
            <a:pPr algn="r">
              <a:defRPr sz="1800"/>
            </a:pPr>
            <a:r>
              <a:t>- النتائج الرئيسية: تسريع استكشاف الأخطاء وإصلاحها، تعزيز نقل المعرفة، الحفاظ على المعرفة المؤسسية.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الخاتمة</a:t>
            </a:r>
          </a:p>
          <a:p>
            <a:pPr algn="r">
              <a:defRPr sz="1800"/>
            </a:pPr>
            <a:r>
              <a:t>شراكة من أجل حج أذكى وأكثر أمانًا</a:t>
            </a:r>
          </a:p>
          <a:p>
            <a:pPr algn="r">
              <a:defRPr sz="1800"/>
            </a:pPr>
            <a:r>
              <a:t>نحن على ثقة من أن الحل المقترح من إتمام وفريق الخبراء والالتزام بالشراكة سيقدم قيمة استثنائية لوزارة البيئة والمياه والزراعة.</a:t>
            </a:r>
          </a:p>
          <a:p>
            <a:pPr algn="r">
              <a:defRPr sz="1800"/>
            </a:pPr>
            <a:r>
              <a:t>نلتزم بـ:</a:t>
            </a:r>
          </a:p>
          <a:p>
            <a:pPr algn="r">
              <a:defRPr sz="1800"/>
            </a:pPr>
            <a:r>
              <a:t>- الامتثال الكامل</a:t>
            </a:r>
          </a:p>
          <a:p>
            <a:pPr algn="r">
              <a:defRPr sz="1800"/>
            </a:pPr>
            <a:r>
              <a:t>- التسليم في الوقت المحدد</a:t>
            </a:r>
          </a:p>
          <a:p>
            <a:pPr algn="r">
              <a:defRPr sz="1800"/>
            </a:pPr>
            <a:r>
              <a:t>- التميز التقني</a:t>
            </a:r>
          </a:p>
          <a:p>
            <a:pPr algn="r">
              <a:defRPr sz="1800"/>
            </a:pPr>
            <a:r>
              <a:t>- شراكة حقيقية</a:t>
            </a:r>
          </a:p>
          <a:p>
            <a:pPr algn="r">
              <a:defRPr sz="1800"/>
            </a:pPr>
            <a:r>
              <a:t>شكرًا لكم</a:t>
            </a:r>
          </a:p>
          <a:p>
            <a:pPr algn="r">
              <a:defRPr sz="1800"/>
            </a:pPr>
            <a:r>
              <a:t>شركة إتمام</a:t>
            </a:r>
          </a:p>
          <a:p>
            <a:pPr algn="r">
              <a:defRPr sz="1800"/>
            </a:pPr>
            <a:r>
              <a:t>[معلومات الاتصال بشركة إتمام]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قيمتنا المقترحة: لماذا إتمام؟</a:t>
            </a:r>
          </a:p>
          <a:p>
            <a:pPr algn="r">
              <a:defRPr sz="1800"/>
            </a:pPr>
            <a:r>
              <a:t>نحن الشريك المثالي لتحقيق رؤية الوزارة. يعتمد نهجنا على ثلاث ركائز أساسية تلبي احتياجات هذا المشروع بشكل مباشر.</a:t>
            </a:r>
          </a:p>
          <a:p>
            <a:pPr algn="r">
              <a:defRPr sz="1800"/>
            </a:pPr>
            <a:r>
              <a:t>- خبرة مثبتة في الذكاء الاصطناعي: لدينا سجل حافل في تقديم حلول ذكاء اصطناعي عالية الدقة وقابلة للتطوير لبيئات معقدة في العالم الحقيقي. التزامنا: سنوفر نماذج ذكاء اصطناعي بدقة تزيد عن 85% ومنصة مبنية على تقنيات مجربة مثل YOLOv8 و Vision Transformers.</a:t>
            </a:r>
          </a:p>
          <a:p>
            <a:pPr algn="r">
              <a:defRPr sz="1800"/>
            </a:pPr>
            <a:r>
              <a:t>- هيكلية قوية وقابلة للتطوير: نقوم بتصميم وتنفيذ أنظمة مرنة وآمنة ومبنية للنمو المستقبلي والموثوقية في المهام الحيوية. التزامنا: يلتزم الحل المقترح بشكل صارم بالهيكلية الهجينة (Edge-Cloud) التي حددتها الوزارة، مما يضمن قابلية التوسع لـ 4 مواقع وأكثر من 1100 كاميرا.</a:t>
            </a:r>
          </a:p>
          <a:p>
            <a:pPr algn="r">
              <a:defRPr sz="1800"/>
            </a:pPr>
            <a:r>
              <a:t>- الالتزام بالشراكة والاستدامة: نؤمن بتمكين عملائنا من خلال نقل المعرفة الشامل وتقديم حلول توفر قيمة طويلة الأجل. التزامنا: سنسلم جميع الشيفرات المصدرية ونماذج الذكاء الاصطناعي للوزارة وننفذ خطة مفصلة لنقل المعرفة لضمان الاستقلالية التشغيلية.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منهجية البيانات والتدريب</a:t>
            </a:r>
          </a:p>
          <a:p>
            <a:pPr algn="r">
              <a:defRPr sz="1800"/>
            </a:pPr>
            <a:r>
              <a:t>تبدأ عمليتنا باستراتيجية صارمة لمعالجة البيانات وتدريب النماذج. ستقدم الوزارة أكثر من 10 تيرابايت من الصور والفيديو، والتي تشكل أساس تطوير الذكاء الاصطناعي لدينا.</a:t>
            </a:r>
          </a:p>
          <a:p>
            <a:pPr algn="r">
              <a:defRPr sz="1800"/>
            </a:pPr>
            <a:r>
              <a:t>منهجيتنا:</a:t>
            </a:r>
          </a:p>
          <a:p>
            <a:pPr algn="r">
              <a:defRPr sz="1800"/>
            </a:pPr>
            <a:r>
              <a:t>- استيعاب البيانات وإعدادها: سيتم استيعاب وفهرسة ومعالجة جميع البيانات الخام التي تزيد عن 10 تيرابايت بشكل آمن لإنشاء مجموعة بيانات عالية الجودة.</a:t>
            </a:r>
          </a:p>
          <a:p>
            <a:pPr algn="r">
              <a:defRPr sz="1800"/>
            </a:pPr>
            <a:r>
              <a:t>- التصنيف بمساعدة الإنسان (Human-in-the-Loop): سيقوم فريق متخصص بتصنيف الصور ومقاطع الفيديو بدقة، ورسم مربعات التحديد، وإنشاء أقنعة التجزئة، وتسمية تسلسلات الإجراءات.</a:t>
            </a:r>
          </a:p>
          <a:p>
            <a:pPr algn="r">
              <a:defRPr sz="1800"/>
            </a:pPr>
            <a:r>
              <a:t>- التقسيم الاستراتيجي للبيانات: لضمان أداء قوي، سنقوم بتقسيم مجموعة البيانات: 70% للتدريب, 20% للتحقق, 10% للاختبار.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نهج تشاركي لتدريب النماذج</a:t>
            </a:r>
          </a:p>
          <a:p>
            <a:pPr algn="r">
              <a:defRPr sz="1800"/>
            </a:pPr>
            <a:r>
              <a:t>يعتمد نجاح نماذج الذكاء الاصطناعي المتخصصة على شراكة حقيقية بين التكنولوجيا والخبرة في المجال.</a:t>
            </a:r>
          </a:p>
          <a:p>
            <a:pPr algn="r">
              <a:defRPr sz="1800"/>
            </a:pPr>
            <a:r>
              <a:t>- التصنيف الموجه بالخبراء: سيعمل أخصائي استشارات الأعمال لدينا مباشرة مع خبراء وزارة البيئة والمياه والزراعة (مثل الأطباء البيطريين ومسؤولي الامتثال).</a:t>
            </a:r>
          </a:p>
          <a:p>
            <a:pPr algn="r">
              <a:defRPr sz="1800"/>
            </a:pPr>
            <a:r>
              <a:t>- سيقوم هؤلاء الخبراء بتوجيه عملية تصنيف البيانات، وتوفير "الحقيقة المرجعية" الحاسمة لتدريب نماذجنا.</a:t>
            </a:r>
          </a:p>
          <a:p>
            <a:pPr algn="r">
              <a:defRPr sz="1800"/>
            </a:pPr>
            <a:r>
              <a:t>- تكامل المعرفة: تضمن هذه العملية أن يتعلم الذكاء الاصطناعي لدينا ليس فقط التعرف على الأشياء، ولكن على المعلومات الصحيحة سياقيًا - مثل المؤشرات البصرية المحددة لمرض ما كما يحددها الطبيب البيطري.</a:t>
            </a:r>
          </a:p>
          <a:p>
            <a:pPr algn="r">
              <a:defRPr sz="1800"/>
            </a:pPr>
            <a:r>
              <a:t>- التحقق التعاوني: طوال المشروع، سيكون خبراء الوزارة جزءًا لا يتجزأ من التحقق من أداء النموذج، مما يضمن أن مخرجات النظام موثوقة ومعتمدة.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هيكلية النظام 1: نموذج REST API المعتمد</a:t>
            </a:r>
          </a:p>
          <a:p>
            <a:pPr algn="r">
              <a:defRPr sz="1800"/>
            </a:pPr>
            <a:r>
              <a:t>سنقدم حلاً يتوافق تمامًا مع الهيكلية الهجينة (Edge-Cloud) المحددة في كراسة الشروط، والتي تتمحور حول بروتوكول اتصال REST API.</a:t>
            </a:r>
          </a:p>
          <a:p>
            <a:pPr algn="r">
              <a:defRPr sz="1800"/>
            </a:pPr>
            <a:r>
              <a:t>[مخطط لهيكلية REST API المعتمدة]</a:t>
            </a:r>
          </a:p>
          <a:p>
            <a:pPr algn="r">
              <a:defRPr sz="1800"/>
            </a:pPr>
            <a:r>
              <a:t>آلية العمل:</a:t>
            </a:r>
          </a:p>
          <a:p>
            <a:pPr algn="r">
              <a:defRPr sz="1800"/>
            </a:pPr>
            <a:r>
              <a:t>- أجهزة الحافة (Edge Devices): تقوم الكاميرات ببث الفيديو إلى أجهزة الحافة في الموقع للتحليل الأولي.</a:t>
            </a:r>
          </a:p>
          <a:p>
            <a:pPr algn="r">
              <a:defRPr sz="1800"/>
            </a:pPr>
            <a:r>
              <a:t>- استدعاءات API: يرسل جهاز الحافة بيانات وصفية منظمة وإطارات صور ذات صلة إلى الخادم المركزي عبر طلبات HTTP.</a:t>
            </a:r>
          </a:p>
          <a:p>
            <a:pPr algn="r">
              <a:defRPr sz="1800"/>
            </a:pPr>
            <a:r>
              <a:t>- المعالجة المركزية: تستقبل الأجهزة الافتراضية المزودة بوحدات معالجة الرسومات (GPU VMs) في مركز البيانات هذه الاستدعاءات، وتشغل نماذج الذكاء الاصطناعي المتقدمة، وتحدث تطبيق الواجهة الأمامية.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b="1" sz="2800"/>
            </a:pPr>
            <a:r>
              <a:t>هيكلية النظام 2: النموذج المتقدم الموصى به (UNS)</a:t>
            </a:r>
          </a:p>
          <a:p>
            <a:pPr algn="r">
              <a:defRPr sz="1800"/>
            </a:pPr>
            <a:r>
              <a:t>لتعزيز الأداء في الوقت الفعلي وقابلية التوسع المستقبلية، نوصي باستكشاف هيكلية فضاء الأسماء الموحد (Unified Namespace - UNS) خلال مرحلة التحليل.</a:t>
            </a:r>
          </a:p>
          <a:p>
            <a:pPr algn="r">
              <a:defRPr sz="1800"/>
            </a:pPr>
            <a:r>
              <a:t>[مخطط لهيكلية فضاء الأسماء الموحد (UNS) الموصى بها مع وسيط MQTT]</a:t>
            </a:r>
          </a:p>
          <a:p>
            <a:pPr algn="r">
              <a:defRPr sz="1800"/>
            </a:pPr>
            <a:r>
              <a:t>لماذا هي أفضل؟</a:t>
            </a:r>
          </a:p>
          <a:p>
            <a:pPr algn="r">
              <a:defRPr sz="1800"/>
            </a:pPr>
            <a:r>
              <a:t>- اتصال غير مترابط: تنشر الأجهزة البيانات إلى محور مركزي (وسيط MQTT) بدلاً من إجراء استدعاءات API مباشرة، وهو أكثر كفاءة بكثير على نطاق واسع.</a:t>
            </a:r>
          </a:p>
          <a:p>
            <a:pPr algn="r">
              <a:defRPr sz="1800"/>
            </a:pPr>
            <a:r>
              <a:t>- مصدر واحد للحقيقة: يوفر UNS بنية موحدة لجميع البيانات، مما يسهل إدارتها وتأمينها وتوسيعها.</a:t>
            </a:r>
          </a:p>
          <a:p>
            <a:pPr algn="r">
              <a:defRPr sz="1800"/>
            </a:pPr>
            <a:r>
              <a:t>- سرعة محسنة في الوقت الفعلي: يقلل نموذج النشر/الاشتراك بشكل كبير من زمن الاستجابة، وهو أمر حاسم للتنبيهات الفورية.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