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2800"/>
            </a:pPr>
            <a:r>
              <a:t>Proposal for: Implementation of Artificial Intelligence Applications for Smart Monitoring of Slaughterhouse Operations during Hajj</a:t>
            </a:r>
          </a:p>
          <a:p>
            <a:pPr>
              <a:defRPr sz="1800"/>
            </a:pPr>
            <a:r>
              <a:t>Competition Number: 220325061704</a:t>
            </a:r>
          </a:p>
          <a:p>
            <a:pPr>
              <a:defRPr sz="1800"/>
            </a:pPr>
            <a:r>
              <a:t>Submission Date: July 23, 2025</a:t>
            </a:r>
          </a:p>
          <a:p>
            <a:pPr>
              <a:defRPr sz="1800"/>
            </a:pPr>
            <a:r>
              <a:t>Submitted to:</a:t>
            </a:r>
          </a:p>
          <a:p>
            <a:pPr>
              <a:defRPr sz="1800"/>
            </a:pPr>
            <a:r>
              <a:t>Ministry of Environment, Water, and Agriculture (MEWA)</a:t>
            </a:r>
          </a:p>
          <a:p>
            <a:pPr>
              <a:defRPr sz="1800"/>
            </a:pPr>
            <a:r>
              <a:t>Submitted by:</a:t>
            </a:r>
          </a:p>
          <a:p>
            <a:pPr>
              <a:defRPr sz="1800"/>
            </a:pPr>
            <a:r>
              <a:t>Itmam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2800"/>
            </a:pPr>
            <a:r>
              <a:t>Our Technology Stack</a:t>
            </a:r>
          </a:p>
          <a:p>
            <a:pPr>
              <a:defRPr sz="1800"/>
            </a:pPr>
            <a:r>
              <a:t>Our solution will be built using a modern, reliable, and secure technology stack, adhering to the RFP's requirement of having no closed-source software libraries.</a:t>
            </a:r>
          </a:p>
          <a:p>
            <a:pPr>
              <a:defRPr sz="1800"/>
            </a:pPr>
            <a:r>
              <a:t>- Front-End: React &amp; Deck.gl</a:t>
            </a:r>
          </a:p>
          <a:p>
            <a:pPr>
              <a:defRPr sz="1800"/>
            </a:pPr>
            <a:r>
              <a:t>- Back-End: Python (FastAPI)</a:t>
            </a:r>
          </a:p>
          <a:p>
            <a:pPr>
              <a:defRPr sz="1800"/>
            </a:pPr>
            <a:r>
              <a:t>- AI Model Development: PyTorch &amp; TensorFlow</a:t>
            </a:r>
          </a:p>
          <a:p>
            <a:pPr>
              <a:defRPr sz="1800"/>
            </a:pPr>
            <a:r>
              <a:t>- Database: PostgreSQL &amp; TimeScaleDB</a:t>
            </a:r>
          </a:p>
          <a:p>
            <a:pPr>
              <a:defRPr sz="1800"/>
            </a:pPr>
            <a:r>
              <a:t>- Communication: REST APIs &amp; MQTT</a:t>
            </a:r>
          </a:p>
          <a:p>
            <a:pPr>
              <a:defRPr sz="1800"/>
            </a:pPr>
            <a:r>
              <a:t>- Deployment: Docker &amp; Kubernetes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2800"/>
            </a:pPr>
            <a:r>
              <a:t>Use Case 1: Automated Livestock Counting &amp; Classification</a:t>
            </a:r>
          </a:p>
          <a:p>
            <a:pPr>
              <a:defRPr sz="1800"/>
            </a:pPr>
            <a:r>
              <a:t>- Purpose: To accurately monitor and classify livestock in real-time, providing daily reports on numbers, types, and flow rates to optimize operations.</a:t>
            </a:r>
          </a:p>
          <a:p>
            <a:pPr>
              <a:defRPr sz="1800"/>
            </a:pPr>
            <a:r>
              <a:t>- Process: A YOLOv8 model on the Edge device will perform initial counting and classification. Structured metadata will be streamed to the central server for daily report generation.</a:t>
            </a:r>
          </a:p>
          <a:p>
            <a:pPr>
              <a:defRPr sz="1800"/>
            </a:pPr>
            <a:r>
              <a:t>- AI Model: Object Detection (YOLOv8).</a:t>
            </a:r>
          </a:p>
          <a:p>
            <a:pPr>
              <a:defRPr sz="1800"/>
            </a:pPr>
            <a:r>
              <a:t>- KPIs: Counting Accuracy &gt; 95%; Classification Accuracy &gt; 95%.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2800"/>
            </a:pPr>
            <a:r>
              <a:t>Use Case 2: Gender Identification</a:t>
            </a:r>
          </a:p>
          <a:p>
            <a:pPr>
              <a:defRPr sz="1800"/>
            </a:pPr>
            <a:r>
              <a:t>- Purpose: To apply deep learning models to analyze physical characteristics and accurately determine the gender of livestock.</a:t>
            </a:r>
          </a:p>
          <a:p>
            <a:pPr>
              <a:defRPr sz="1800"/>
            </a:pPr>
            <a:r>
              <a:t>- Process: A high-resolution frame will be sent to the central server, where a segmentation model (SAM2) and a classification model (ResNet) will determine gender.</a:t>
            </a:r>
          </a:p>
          <a:p>
            <a:pPr>
              <a:defRPr sz="1800"/>
            </a:pPr>
            <a:r>
              <a:t>- AI Model: Image Classification (ResNet) &amp; Image Segmentation (SAM2).</a:t>
            </a:r>
          </a:p>
          <a:p>
            <a:pPr>
              <a:defRPr sz="1800"/>
            </a:pPr>
            <a:r>
              <a:t>- KPIs: Accuracy &gt; 92%; Processing Time &lt; 2 seconds.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2800"/>
            </a:pPr>
            <a:r>
              <a:t>Use Case 3: Disease Detection</a:t>
            </a:r>
          </a:p>
          <a:p>
            <a:pPr>
              <a:defRPr sz="1800"/>
            </a:pPr>
            <a:r>
              <a:t>- Purpose: To utilize computer vision to monitor for indicators of diseases in animals, both before and after slaughter, to ensure food safety.</a:t>
            </a:r>
          </a:p>
          <a:p>
            <a:pPr>
              <a:defRPr sz="1800"/>
            </a:pPr>
            <a:r>
              <a:t>- Process: Two models will run in parallel: a behavioral model for gait analysis and a surface model for lesion detection. Anomalies will trigger a "Health Flag" for veterinary review.</a:t>
            </a:r>
          </a:p>
          <a:p>
            <a:pPr>
              <a:defRPr sz="1800"/>
            </a:pPr>
            <a:r>
              <a:t>- AI Model: Behavioral &amp; Texture Analysis.</a:t>
            </a:r>
          </a:p>
          <a:p>
            <a:pPr>
              <a:defRPr sz="1800"/>
            </a:pPr>
            <a:r>
              <a:t>- KPIs: Detection Rate &gt; 90% for key indicators; Real-time alert generation.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2800"/>
            </a:pPr>
            <a:r>
              <a:t>Use Case 4: Slaughtering Process Verification</a:t>
            </a:r>
          </a:p>
          <a:p>
            <a:pPr>
              <a:defRPr sz="1800"/>
            </a:pPr>
            <a:r>
              <a:t>- Purpose: To verify that all slaughtering operations are implemented according to specific health and religious requirements.</a:t>
            </a:r>
          </a:p>
          <a:p>
            <a:pPr>
              <a:defRPr sz="1800"/>
            </a:pPr>
            <a:r>
              <a:t>- Process: Pose estimation will track worker movements. An Action Recognition model will verify that the sequence of actions constitutes a "compliant slaughter" and alert on deviations.</a:t>
            </a:r>
          </a:p>
          <a:p>
            <a:pPr>
              <a:defRPr sz="1800"/>
            </a:pPr>
            <a:r>
              <a:t>- AI Model: Action Recognition (3D ConvNet).</a:t>
            </a:r>
          </a:p>
          <a:p>
            <a:pPr>
              <a:defRPr sz="1800"/>
            </a:pPr>
            <a:r>
              <a:t>- KPIs: Compliance Detection &gt; 98%; Real-time alerts for non-compliant actions.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2800"/>
            </a:pPr>
            <a:r>
              <a:t>Use Case 5: Veterinary Inspection Monitoring</a:t>
            </a:r>
          </a:p>
          <a:p>
            <a:pPr>
              <a:defRPr sz="1800"/>
            </a:pPr>
            <a:r>
              <a:t>- Purpose: To monitor and confirm that veterinary inspections of all carcasses are being carried out according to regulations.</a:t>
            </a:r>
          </a:p>
          <a:p>
            <a:pPr>
              <a:defRPr sz="1800"/>
            </a:pPr>
            <a:r>
              <a:t>- Process: An Action Recognition model will identify "veterinary inspection" events. A tracking algorithm will ensure every carcass passes through a confirmed inspection event.</a:t>
            </a:r>
          </a:p>
          <a:p>
            <a:pPr>
              <a:defRPr sz="1800"/>
            </a:pPr>
            <a:r>
              <a:t>- AI Model: Action Recognition &amp; Object Tracking.</a:t>
            </a:r>
          </a:p>
          <a:p>
            <a:pPr>
              <a:defRPr sz="1800"/>
            </a:pPr>
            <a:r>
              <a:t>- KPIs: 100% detection of missed inspections; Accurate logging of inspection durations.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2800"/>
            </a:pPr>
            <a:r>
              <a:t>Use Case 6: Carcass Handling &amp; Condemnation</a:t>
            </a:r>
          </a:p>
          <a:p>
            <a:pPr>
              <a:defRPr sz="1800"/>
            </a:pPr>
            <a:r>
              <a:t>- Purpose: To monitor the delivery of approved carcasses and the process for condemnation to ensure adherence to regulations.</a:t>
            </a:r>
          </a:p>
          <a:p>
            <a:pPr>
              <a:defRPr sz="1800"/>
            </a:pPr>
            <a:r>
              <a:t>- Process: A "state machine" will map the valid location transitions for carcasses. The system will track all carcasses to ensure they follow the correct path and trigger alerts for deviations.</a:t>
            </a:r>
          </a:p>
          <a:p>
            <a:pPr>
              <a:defRPr sz="1800"/>
            </a:pPr>
            <a:r>
              <a:t>- AI Model: Object Detection &amp; Object Tracking.</a:t>
            </a:r>
          </a:p>
          <a:p>
            <a:pPr>
              <a:defRPr sz="1800"/>
            </a:pPr>
            <a:r>
              <a:t>- KPIs: 100% detection of unauthorized movements; Accurate dwell time monitoring.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2800"/>
            </a:pPr>
            <a:r>
              <a:t>Use Case 7: Waste Disposal Tracking</a:t>
            </a:r>
          </a:p>
          <a:p>
            <a:pPr>
              <a:defRPr sz="1800"/>
            </a:pPr>
            <a:r>
              <a:t>- Purpose: To track the complete workflow of waste disposal to ensure it adheres to environmental and health requirements.</a:t>
            </a:r>
          </a:p>
          <a:p>
            <a:pPr>
              <a:defRPr sz="1800"/>
            </a:pPr>
            <a:r>
              <a:t>- Process: A state machine will define the valid workflow for waste bins. The system will monitor for path deviations or excessive dwell times, indicating bottlenecks or improper procedures.</a:t>
            </a:r>
          </a:p>
          <a:p>
            <a:pPr>
              <a:defRPr sz="1800"/>
            </a:pPr>
            <a:r>
              <a:t>- AI Model: Object Detection &amp; Object Tracking.</a:t>
            </a:r>
          </a:p>
          <a:p>
            <a:pPr>
              <a:defRPr sz="1800"/>
            </a:pPr>
            <a:r>
              <a:t>- KPIs: Process Adherence &gt; 99%; Real-time alerts for bottlenecks.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2800"/>
            </a:pPr>
            <a:r>
              <a:t>Use Case 8: Animal Welfare Monitoring</a:t>
            </a:r>
          </a:p>
          <a:p>
            <a:pPr>
              <a:defRPr sz="1800"/>
            </a:pPr>
            <a:r>
              <a:t>- Purpose: To monitor the handling of livestock to ensure the application of all animal welfare rules and Islamic guidelines.</a:t>
            </a:r>
          </a:p>
          <a:p>
            <a:pPr>
              <a:defRPr sz="1800"/>
            </a:pPr>
            <a:r>
              <a:t>- Process: An Action Recognition model will be trained to identify gestures classified as "improper handling," such as striking motions or the use of tools in restricted areas.</a:t>
            </a:r>
          </a:p>
          <a:p>
            <a:pPr>
              <a:defRPr sz="1800"/>
            </a:pPr>
            <a:r>
              <a:t>- AI Model: Action Recognition (3D ConvNet).</a:t>
            </a:r>
          </a:p>
          <a:p>
            <a:pPr>
              <a:defRPr sz="1800"/>
            </a:pPr>
            <a:r>
              <a:t>- KPIs: Violation Detection &gt; 95%; Immediate, high-priority alerts to supervisors.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2800"/>
            </a:pPr>
            <a:r>
              <a:t>Use Case 9: Work Attire Compliance</a:t>
            </a:r>
          </a:p>
          <a:p>
            <a:pPr>
              <a:defRPr sz="1800"/>
            </a:pPr>
            <a:r>
              <a:t>- Purpose: To verify that all personnel are in compliance with the official work uniform and attire requirements.</a:t>
            </a:r>
          </a:p>
          <a:p>
            <a:pPr>
              <a:defRPr sz="1800"/>
            </a:pPr>
            <a:r>
              <a:t>- Process: A computer vision model will be trained to recognize the official work uniform. A rules engine will check if a person detected in a work zone is compliant.</a:t>
            </a:r>
          </a:p>
          <a:p>
            <a:pPr>
              <a:defRPr sz="1800"/>
            </a:pPr>
            <a:r>
              <a:t>- AI Model: Image Classification or Object Detection.</a:t>
            </a:r>
          </a:p>
          <a:p>
            <a:pPr>
              <a:defRPr sz="1800"/>
            </a:pPr>
            <a:r>
              <a:t>- KPIs: Compliance Rate &gt; 99%; Detection Accuracy &gt; 97%.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2800"/>
            </a:pPr>
            <a:r>
              <a:t>Cover Letter</a:t>
            </a:r>
          </a:p>
          <a:p>
            <a:pPr>
              <a:defRPr sz="1800"/>
            </a:pPr>
            <a:r>
              <a:t>To the esteemed Ministry of Environment, Water, and Agriculture,</a:t>
            </a:r>
          </a:p>
          <a:p>
            <a:pPr>
              <a:defRPr sz="1800"/>
            </a:pPr>
            <a:r>
              <a:t>This document presents our formal proposal for the "Implementation of Artificial Intelligence Applications for Smart Monitoring of Slaughterhouse Operations during Hajj" (Competition No: 220325061704).</a:t>
            </a:r>
          </a:p>
          <a:p>
            <a:pPr>
              <a:defRPr sz="1800"/>
            </a:pPr>
            <a:r>
              <a:t>Itmam is a leader in developing and deploying advanced artificial intelligence and computer vision solutions. Our extensive experience in large-scale, mission-critical projects for government entities makes us uniquely qualified to partner with the Ministry on this transformative initiative.</a:t>
            </a:r>
          </a:p>
          <a:p>
            <a:pPr>
              <a:defRPr sz="1800"/>
            </a:pPr>
            <a:r>
              <a:t>We are enthusiastic about the opportunity to contribute to the success of the Hajj season by enhancing operational efficiency, safety, and compliance through cutting-edge technology. We are committed to delivering a robust, scalable, and sustainable solution that aligns perfectly with the Ministry's objectives.</a:t>
            </a:r>
          </a:p>
          <a:p>
            <a:pPr>
              <a:defRPr sz="1800"/>
            </a:pPr>
            <a:r>
              <a:t>We are confident in our ability to exceed your expectations and look forward to the possibility of working together.</a:t>
            </a:r>
          </a:p>
          <a:p>
            <a:pPr>
              <a:defRPr sz="1800"/>
            </a:pPr>
            <a:r>
              <a:t>For any inquiries regarding this proposal, please contact us at [Itmam Contact Email] or [Itmam Phone Number].</a:t>
            </a:r>
          </a:p>
          <a:p>
            <a:pPr>
              <a:defRPr sz="1800"/>
            </a:pPr>
            <a:r>
              <a:t>Respectfully,</a:t>
            </a:r>
          </a:p>
          <a:p>
            <a:pPr>
              <a:defRPr sz="1800"/>
            </a:pPr>
            <a:r>
              <a:t>[Name of CEO], CEO</a:t>
            </a:r>
          </a:p>
          <a:p>
            <a:pPr>
              <a:defRPr sz="1800"/>
            </a:pPr>
            <a:r>
              <a:t>Itmam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2800"/>
            </a:pPr>
            <a:r>
              <a:t>Use Case 10: Task Completion Time Analysis</a:t>
            </a:r>
          </a:p>
          <a:p>
            <a:pPr>
              <a:defRPr sz="1800"/>
            </a:pPr>
            <a:r>
              <a:t>- Purpose: To analyze the time taken to execute specific tasks to evaluate performance efficiency and identify opportunities to increase productivity.</a:t>
            </a:r>
          </a:p>
          <a:p>
            <a:pPr>
              <a:defRPr sz="1800"/>
            </a:pPr>
            <a:r>
              <a:t>- Process: An Action Recognition model will identify the "start" and "end" of key tasks to log the total time taken. This data will be aggregated for management reports.</a:t>
            </a:r>
          </a:p>
          <a:p>
            <a:pPr>
              <a:defRPr sz="1800"/>
            </a:pPr>
            <a:r>
              <a:t>- AI Model: Action Recognition (3D ConvNet).</a:t>
            </a:r>
          </a:p>
          <a:p>
            <a:pPr>
              <a:defRPr sz="1800"/>
            </a:pPr>
            <a:r>
              <a:t>- KPIs: Accurate time logging for &gt; 95% of tasks; Weekly reports on performance trends.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2800"/>
            </a:pPr>
            <a:r>
              <a:t>Use Case 11: PPE Usage Monitoring</a:t>
            </a:r>
          </a:p>
          <a:p>
            <a:pPr>
              <a:defRPr sz="1800"/>
            </a:pPr>
            <a:r>
              <a:t>- Purpose: To monitor workers to ensure they are wearing required Personal Protective Equipment (PPE).</a:t>
            </a:r>
          </a:p>
          <a:p>
            <a:pPr>
              <a:defRPr sz="1800"/>
            </a:pPr>
            <a:r>
              <a:t>- Process: An object detection model will identify persons and required gear (e.g., helmet, mask). A rules engine will check for compliance based on the worker's zone.</a:t>
            </a:r>
          </a:p>
          <a:p>
            <a:pPr>
              <a:defRPr sz="1800"/>
            </a:pPr>
            <a:r>
              <a:t>- AI Model: Object Detection (YOLOv8).</a:t>
            </a:r>
          </a:p>
          <a:p>
            <a:pPr>
              <a:defRPr sz="1800"/>
            </a:pPr>
            <a:r>
              <a:t>- KPIs: Detection Rate &gt; 98% for non-compliance; False Alert Rate &lt; 2%.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2800"/>
            </a:pPr>
            <a:r>
              <a:t>Use Case 12: Smoking Violation Detection</a:t>
            </a:r>
          </a:p>
          <a:p>
            <a:pPr>
              <a:defRPr sz="1800"/>
            </a:pPr>
            <a:r>
              <a:t>- Purpose: To actively monitor all facilities to detect and report smoking violations in non-designated areas.</a:t>
            </a:r>
          </a:p>
          <a:p>
            <a:pPr>
              <a:defRPr sz="1800"/>
            </a:pPr>
            <a:r>
              <a:t>- Process: A two-factor confirmation process will be used: 1) object detection of a cigarette and 2) gesture recognition of smoking. A confirmed violation will trigger an alert.</a:t>
            </a:r>
          </a:p>
          <a:p>
            <a:pPr>
              <a:defRPr sz="1800"/>
            </a:pPr>
            <a:r>
              <a:t>- AI Model: Object Detection &amp; Gesture Recognition.</a:t>
            </a:r>
          </a:p>
          <a:p>
            <a:pPr>
              <a:defRPr sz="1800"/>
            </a:pPr>
            <a:r>
              <a:t>- KPIs: Detection Accuracy &gt; 99%; Weekly heat maps of violation locations.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2800"/>
            </a:pPr>
            <a:r>
              <a:t>Use Case 13: Water &amp; Energy Consumption Analysis</a:t>
            </a:r>
          </a:p>
          <a:p>
            <a:pPr>
              <a:defRPr sz="1800"/>
            </a:pPr>
            <a:r>
              <a:t>- Purpose: To analyze water and energy consumption patterns to detect waste and improve the efficiency of resource use.</a:t>
            </a:r>
          </a:p>
          <a:p>
            <a:pPr>
              <a:defRPr sz="1800"/>
            </a:pPr>
            <a:r>
              <a:t>- Process: An anomaly detection model will be trained on historical data from smart meters to flag any significant deviation from expected consumption, indicating a leak or malfunction.</a:t>
            </a:r>
          </a:p>
          <a:p>
            <a:pPr>
              <a:defRPr sz="1800"/>
            </a:pPr>
            <a:r>
              <a:t>- AI Model: Time-Series Anomaly Detection (LSTM).</a:t>
            </a:r>
          </a:p>
          <a:p>
            <a:pPr>
              <a:defRPr sz="1800"/>
            </a:pPr>
            <a:r>
              <a:t>- KPIs: Detect deviations &gt; 3 standard deviations from the norm; Quantify resource savings.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2800"/>
            </a:pPr>
            <a:r>
              <a:t>Use Case 14: Vehicle License Plate OCR</a:t>
            </a:r>
          </a:p>
          <a:p>
            <a:pPr>
              <a:defRPr sz="1800"/>
            </a:pPr>
            <a:r>
              <a:t>- Purpose: To implement an OCR system to automatically analyze vehicle license plates to securely manage and log entry and exit.</a:t>
            </a:r>
          </a:p>
          <a:p>
            <a:pPr>
              <a:defRPr sz="1800"/>
            </a:pPr>
            <a:r>
              <a:t>- Process: An object detection model will find the license_plate, and an OCR model will read the text. The result will be checked against a database of authorized vehicles.</a:t>
            </a:r>
          </a:p>
          <a:p>
            <a:pPr>
              <a:defRPr sz="1800"/>
            </a:pPr>
            <a:r>
              <a:t>- AI Model: Object Detection &amp; Optical Character Recognition (OCR).</a:t>
            </a:r>
          </a:p>
          <a:p>
            <a:pPr>
              <a:defRPr sz="1800"/>
            </a:pPr>
            <a:r>
              <a:t>- KPIs: OCR Accuracy &gt; 95%; Automatically report average truck turnaround times.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2800"/>
            </a:pPr>
            <a:r>
              <a:t>Use Case 15: Crowd &amp; Assembly Monitoring</a:t>
            </a:r>
          </a:p>
          <a:p>
            <a:pPr>
              <a:defRPr sz="1800"/>
            </a:pPr>
            <a:r>
              <a:t>- Purpose: To monitor assembly areas to ensure compliance with safety procedures and to prevent overcrowding and congestion.</a:t>
            </a:r>
          </a:p>
          <a:p>
            <a:pPr>
              <a:defRPr sz="1800"/>
            </a:pPr>
            <a:r>
              <a:t>- Process: The Edge device will run a real-time person detection model, maintaining a constant count within predefined zones and alerting when a threshold is exceeded.</a:t>
            </a:r>
          </a:p>
          <a:p>
            <a:pPr>
              <a:defRPr sz="1800"/>
            </a:pPr>
            <a:r>
              <a:t>- AI Model: Object Detection (YOLOv8).</a:t>
            </a:r>
          </a:p>
          <a:p>
            <a:pPr>
              <a:defRPr sz="1800"/>
            </a:pPr>
            <a:r>
              <a:t>- KPIs: Counting Accuracy &gt; 95%; Alert Latency &lt; 1 second.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2800"/>
            </a:pPr>
            <a:r>
              <a:t>Use Case 16: Aggressive Activity Detection</a:t>
            </a:r>
          </a:p>
          <a:p>
            <a:pPr>
              <a:defRPr sz="1800"/>
            </a:pPr>
            <a:r>
              <a:t>- Purpose: To detect aggressive activities or behavior among individuals and enable corrective actions to ensure safety.</a:t>
            </a:r>
          </a:p>
          <a:p>
            <a:pPr>
              <a:defRPr sz="1800"/>
            </a:pPr>
            <a:r>
              <a:t>- Process: An Action Recognition model will analyze skeletal data to classify aggressive behaviors like "fighting" based on rapid, erratic movements, triggering a security alert.</a:t>
            </a:r>
          </a:p>
          <a:p>
            <a:pPr>
              <a:defRPr sz="1800"/>
            </a:pPr>
            <a:r>
              <a:t>- AI Model: Action Recognition (3D ConvNet).</a:t>
            </a:r>
          </a:p>
          <a:p>
            <a:pPr>
              <a:defRPr sz="1800"/>
            </a:pPr>
            <a:r>
              <a:t>- KPIs: Detection Accuracy &gt; 90% for clear instances of aggression; Automated security dispatch.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2800"/>
            </a:pPr>
            <a:r>
              <a:t>Use Case 17: Conflict Detection</a:t>
            </a:r>
          </a:p>
          <a:p>
            <a:pPr>
              <a:defRPr sz="1800"/>
            </a:pPr>
            <a:r>
              <a:t>- Purpose: To detect conflicts or disputes in service areas and take immediate action to address them and maintain order.</a:t>
            </a:r>
          </a:p>
          <a:p>
            <a:pPr>
              <a:defRPr sz="1800"/>
            </a:pPr>
            <a:r>
              <a:t>- Process: An Action Recognition model will analyze pose data for more subtle indicators of conflict, such as threatening_posture, to allow for proactive intervention.</a:t>
            </a:r>
          </a:p>
          <a:p>
            <a:pPr>
              <a:defRPr sz="1800"/>
            </a:pPr>
            <a:r>
              <a:t>- AI Model: Action Recognition (3D ConvNet).</a:t>
            </a:r>
          </a:p>
          <a:p>
            <a:pPr>
              <a:defRPr sz="1800"/>
            </a:pPr>
            <a:r>
              <a:t>- KPIs: Identify potential conflicts before they become physical; Generate stress hotspot reports.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2800"/>
            </a:pPr>
            <a:r>
              <a:t>Use Case 18: Customer Satisfaction Analysis</a:t>
            </a:r>
          </a:p>
          <a:p>
            <a:pPr>
              <a:defRPr sz="1800"/>
            </a:pPr>
            <a:r>
              <a:t>- Purpose: To quantitatively measure customer satisfaction levels with a strict focus on privacy.</a:t>
            </a:r>
          </a:p>
          <a:p>
            <a:pPr>
              <a:defRPr sz="1800"/>
            </a:pPr>
            <a:r>
              <a:t>- Process: A Facial Emotion Recognition model will run entirely on the Edge device. The image will be instantly discarded, and only anonymous, aggregated data will be sent to the central server.</a:t>
            </a:r>
          </a:p>
          <a:p>
            <a:pPr>
              <a:defRPr sz="1800"/>
            </a:pPr>
            <a:r>
              <a:t>- AI Model: Facial Emotion Recognition (FER).</a:t>
            </a:r>
          </a:p>
          <a:p>
            <a:pPr>
              <a:defRPr sz="1800"/>
            </a:pPr>
            <a:r>
              <a:t>- KPIs: 100% of images processed on the edge and discarded; Real-time satisfaction score dashboard.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2800"/>
            </a:pPr>
            <a:r>
              <a:t>Use Case 19: Wait Time Monitoring</a:t>
            </a:r>
          </a:p>
          <a:p>
            <a:pPr>
              <a:defRPr sz="1800"/>
            </a:pPr>
            <a:r>
              <a:t>- Purpose: To monitor workflow to identify bottlenecks, reduce waiting times, and improve the beneficiary experience.</a:t>
            </a:r>
          </a:p>
          <a:p>
            <a:pPr>
              <a:defRPr sz="1800"/>
            </a:pPr>
            <a:r>
              <a:t>- Process: An object tracking model will run entirely on the Edge device to anonymously track a person's journey through a queue. Only the final duration number will be sent to the server.</a:t>
            </a:r>
          </a:p>
          <a:p>
            <a:pPr>
              <a:defRPr sz="1800"/>
            </a:pPr>
            <a:r>
              <a:t>- AI Model: Object Detection &amp; Tracking.</a:t>
            </a:r>
          </a:p>
          <a:p>
            <a:pPr>
              <a:defRPr sz="1800"/>
            </a:pPr>
            <a:r>
              <a:t>- KPIs: 100% of tracking is anonymous; Real-time alerts when wait times exceed targets.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2800"/>
            </a:pPr>
            <a:r>
              <a:t>Table of Contents</a:t>
            </a:r>
          </a:p>
          <a:p>
            <a:pPr>
              <a:defRPr sz="1800"/>
            </a:pPr>
            <a:r>
              <a:t>- Project Introduction</a:t>
            </a:r>
          </a:p>
          <a:p>
            <a:pPr>
              <a:defRPr sz="1800"/>
            </a:pPr>
            <a:r>
              <a:t>- Our Proposed Solution</a:t>
            </a:r>
          </a:p>
          <a:p>
            <a:pPr>
              <a:defRPr sz="1800"/>
            </a:pPr>
            <a:r>
              <a:t>- Data &amp; Training Methodology</a:t>
            </a:r>
          </a:p>
          <a:p>
            <a:pPr>
              <a:defRPr sz="1800"/>
            </a:pPr>
            <a:r>
              <a:t>- A Partnership Approach to Model Training</a:t>
            </a:r>
          </a:p>
          <a:p>
            <a:pPr>
              <a:defRPr sz="1800"/>
            </a:pPr>
            <a:r>
              <a:t>- System Architecture 1: Mandated REST API Model</a:t>
            </a:r>
          </a:p>
          <a:p>
            <a:pPr>
              <a:defRPr sz="1800"/>
            </a:pPr>
            <a:r>
              <a:t>- System Architecture 2: Recommended Advanced Model (UNS)</a:t>
            </a:r>
          </a:p>
          <a:p>
            <a:pPr>
              <a:defRPr sz="1800"/>
            </a:pPr>
            <a:r>
              <a:t>- Our Technology Stack</a:t>
            </a:r>
          </a:p>
          <a:p>
            <a:pPr>
              <a:defRPr sz="1800"/>
            </a:pPr>
            <a:r>
              <a:t>- AI Use Case Implementation</a:t>
            </a:r>
          </a:p>
          <a:p>
            <a:pPr>
              <a:defRPr sz="1800"/>
            </a:pPr>
            <a:r>
              <a:t>- Future Enhancements &amp; Scalability</a:t>
            </a:r>
          </a:p>
          <a:p>
            <a:pPr>
              <a:defRPr sz="1800"/>
            </a:pPr>
            <a:r>
              <a:t>- Knowledge Transfer &amp; Training Program</a:t>
            </a:r>
          </a:p>
          <a:p>
            <a:pPr>
              <a:defRPr sz="1800"/>
            </a:pPr>
            <a:r>
              <a:t>- Project Management &amp; Governance</a:t>
            </a:r>
          </a:p>
          <a:p>
            <a:pPr>
              <a:defRPr sz="1800"/>
            </a:pPr>
            <a:r>
              <a:t>- Company Credentials</a:t>
            </a:r>
          </a:p>
          <a:p>
            <a:pPr>
              <a:defRPr sz="1800"/>
            </a:pPr>
            <a:r>
              <a:t>- Conclusion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2800"/>
            </a:pPr>
            <a:r>
              <a:t>Future Enhancements: Deeper Data Integration</a:t>
            </a:r>
          </a:p>
          <a:p>
            <a:pPr>
              <a:defRPr sz="1800"/>
            </a:pPr>
            <a:r>
              <a:t>While our proposal strictly adheres to the RFP's scope, our recommended Unified Namespace (UNS) architecture is designed for simple, cost-effective future expansion.</a:t>
            </a:r>
          </a:p>
          <a:p>
            <a:pPr>
              <a:defRPr sz="1800"/>
            </a:pPr>
            <a:r>
              <a:t>Sensor Fusion for Richer Insights:</a:t>
            </a:r>
          </a:p>
          <a:p>
            <a:pPr>
              <a:defRPr sz="1800"/>
            </a:pPr>
            <a:r>
              <a:t>- The UNS makes it easy to add new data sources.</a:t>
            </a:r>
          </a:p>
          <a:p>
            <a:pPr>
              <a:defRPr sz="1800"/>
            </a:pPr>
            <a:r>
              <a:t>- Instead of building complex, point-to-point APIs for each new sensor, they can simply "plug-and-play" by publishing their data to the central hub.</a:t>
            </a:r>
          </a:p>
          <a:p>
            <a:pPr>
              <a:defRPr sz="1800"/>
            </a:pPr>
            <a:r>
              <a:t>- Thermal Cameras: For superior, non-invasive fever detection in livestock, dramatically improving the "Disease Detection" use case.</a:t>
            </a:r>
          </a:p>
          <a:p>
            <a:pPr>
              <a:defRPr sz="1800"/>
            </a:pPr>
            <a:r>
              <a:t>- RFID Tracking: For 100% guaranteed tracking of carcasses and equipment, providing a powerful second layer of data to validate computer vision.</a:t>
            </a:r>
          </a:p>
          <a:p>
            <a:pPr>
              <a:defRPr sz="1800"/>
            </a:pPr>
            <a:r>
              <a:t>- Environmental Sensors: To monitor air quality and chiller temperatures, ensuring end-to-end compliance beyond what cameras can see.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2800"/>
            </a:pPr>
            <a:r>
              <a:t>Future Enhancements: Richer Feedback &amp; Analytics</a:t>
            </a:r>
          </a:p>
          <a:p>
            <a:pPr>
              <a:defRPr sz="1800"/>
            </a:pPr>
            <a:r>
              <a:t>The Unified Namespace (UNS) architecture allows new data streams to be added seamlessly, enabling more advanced analytics.</a:t>
            </a:r>
          </a:p>
          <a:p>
            <a:pPr>
              <a:defRPr sz="1800"/>
            </a:pPr>
            <a:r>
              <a:t>Richer Beneficiary Feedback:</a:t>
            </a:r>
          </a:p>
          <a:p>
            <a:pPr>
              <a:defRPr sz="1800"/>
            </a:pPr>
            <a:r>
              <a:t>- Customer Surveys: Simple kiosk-based terminals at exits can be easily integrated.</a:t>
            </a:r>
          </a:p>
          <a:p>
            <a:pPr>
              <a:defRPr sz="1800"/>
            </a:pPr>
            <a:r>
              <a:t>- Each kiosk would publish direct feedback (e.g., happy/neutral/sad) to the UNS, providing a powerful, quantitative layer of feedback to complement the anonymous visual sentiment analysis.</a:t>
            </a:r>
          </a:p>
          <a:p>
            <a:pPr>
              <a:defRPr sz="1800"/>
            </a:pPr>
            <a:r>
              <a:t>Predictive Analytics:</a:t>
            </a:r>
          </a:p>
          <a:p>
            <a:pPr>
              <a:defRPr sz="1800"/>
            </a:pPr>
            <a:r>
              <a:t>- Predictive Crowd Flow: By analyzing historical data from both cameras and surveys, the system can learn to forecast crowd bottlenecks before they happen, allowing management to proactively allocate resources.</a:t>
            </a:r>
          </a:p>
          <a:p>
            <a:pPr>
              <a:defRPr sz="1800"/>
            </a:pPr>
            <a:r>
              <a:t>- Predictive Maintenance: Analyzing equipment usage data can trigger alerts for predictive maintenance, reducing costly downtime.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2800"/>
            </a:pPr>
            <a:r>
              <a:t>Future Enhancements: Generative AI for Operations</a:t>
            </a:r>
          </a:p>
          <a:p>
            <a:pPr>
              <a:defRPr sz="1800"/>
            </a:pPr>
            <a:r>
              <a:t>The platform can evolve from a monitoring tool into an interactive operational assistant, leveraging the concepts from our KACST case study.</a:t>
            </a:r>
          </a:p>
          <a:p>
            <a:pPr>
              <a:defRPr sz="1800"/>
            </a:pPr>
            <a:r>
              <a:t>Automated Daily Briefings:</a:t>
            </a:r>
          </a:p>
          <a:p>
            <a:pPr>
              <a:defRPr sz="1800"/>
            </a:pPr>
            <a:r>
              <a:t>- A Generative AI assistant can analyze all the data collected in the UNS and automatically generate natural language summaries of the day's key events, violations, and performance metrics for senior management.</a:t>
            </a:r>
          </a:p>
          <a:p>
            <a:pPr>
              <a:defRPr sz="1800"/>
            </a:pPr>
            <a:r>
              <a:t>Interactive SOP Assistant:</a:t>
            </a:r>
          </a:p>
          <a:p>
            <a:pPr>
              <a:defRPr sz="1800"/>
            </a:pPr>
            <a:r>
              <a:t>- New workers could ask an AI assistant questions in plain language ("What is the correct way to clean this station?").</a:t>
            </a:r>
          </a:p>
          <a:p>
            <a:pPr>
              <a:defRPr sz="1800"/>
            </a:pPr>
            <a:r>
              <a:t>- The assistant would provide instant, accurate answers drawn directly from the Ministry's official Standard Operating Procedure (SOP) documents.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2800"/>
            </a:pPr>
            <a:r>
              <a:t>Knowledge Transfer &amp; Training</a:t>
            </a:r>
          </a:p>
          <a:p>
            <a:pPr>
              <a:defRPr sz="1800"/>
            </a:pPr>
            <a:r>
              <a:t>Our commitment extends beyond delivery. We will execute a comprehensive knowledge transfer and training program as mandated by the RFP.</a:t>
            </a:r>
          </a:p>
          <a:p>
            <a:pPr>
              <a:defRPr sz="1800"/>
            </a:pPr>
            <a:r>
              <a:t>- Training Workshops: Hands-on sessions for operational teams on using the system, control panel, and alert management.</a:t>
            </a:r>
          </a:p>
          <a:p>
            <a:pPr>
              <a:defRPr sz="1800"/>
            </a:pPr>
            <a:r>
              <a:t>- Comprehensive Documentation: Detailed user manuals, technical guides, and solution deployment documents.</a:t>
            </a:r>
          </a:p>
          <a:p>
            <a:pPr>
              <a:defRPr sz="1800"/>
            </a:pPr>
            <a:r>
              <a:t>- The full source code will be provided to the Ministry.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2800"/>
            </a:pPr>
            <a:r>
              <a:t>Dedicated Support &amp; Continuous Improvement</a:t>
            </a:r>
          </a:p>
          <a:p>
            <a:pPr>
              <a:defRPr sz="1800"/>
            </a:pPr>
            <a:r>
              <a:t>- Dedicated Support &amp; Maintenance Training: A technical support team will be available on-site at the Ministry and slaughterhouses.</a:t>
            </a:r>
          </a:p>
          <a:p>
            <a:pPr>
              <a:defRPr sz="1800"/>
            </a:pPr>
            <a:r>
              <a:t>- We will also provide specialized training for the Ministry's internal maintenance team.</a:t>
            </a:r>
          </a:p>
          <a:p>
            <a:pPr>
              <a:defRPr sz="1800"/>
            </a:pPr>
            <a:r>
              <a:t>- Continuous Improvement: We will provide recommendations to improve performance based on data analysis reports and assist in implementing new use cases as they arise.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2800"/>
            </a:pPr>
            <a:r>
              <a:t>Project Management Methodology</a:t>
            </a:r>
          </a:p>
          <a:p>
            <a:pPr>
              <a:defRPr sz="1800"/>
            </a:pPr>
            <a:r>
              <a:t>To ensure both structural integrity and flexibility, we will employ a hybrid project management methodology.</a:t>
            </a:r>
          </a:p>
          <a:p>
            <a:pPr>
              <a:defRPr sz="1800"/>
            </a:pPr>
            <a:r>
              <a:t>- Waterfall for Core Phases: The main project phases (Planning, Development, Launch, Operation) will follow a structured, sequential process to ensure foundational components are delivered robustly and on schedule.</a:t>
            </a:r>
          </a:p>
          <a:p>
            <a:pPr>
              <a:defRPr sz="1800"/>
            </a:pPr>
            <a:r>
              <a:t>- Agile for Use Cases: The implementation of the ~40 AI use cases will be managed using an Agile framework, allowing for flexibility, iterative development, and continuous feedback from Ministry stakeholders.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2800"/>
            </a:pPr>
            <a:r>
              <a:t>Project Timeline</a:t>
            </a:r>
          </a:p>
          <a:p>
            <a:pPr>
              <a:defRPr sz="1800"/>
            </a:pPr>
            <a:r>
              <a:t>The project will be executed over 24 calendar months, starting from the date of notification.</a:t>
            </a:r>
          </a:p>
          <a:p>
            <a:pPr>
              <a:defRPr sz="1800"/>
            </a:pPr>
            <a:r>
              <a:t>[High-Level Gantt Chart Placeholder]</a:t>
            </a:r>
          </a:p>
          <a:p>
            <a:pPr>
              <a:defRPr sz="1800"/>
            </a:pPr>
            <a:r>
              <a:t>Project Phases:</a:t>
            </a:r>
          </a:p>
          <a:p>
            <a:pPr>
              <a:defRPr sz="1800"/>
            </a:pPr>
            <a:r>
              <a:t>- Platform Planning &amp; Design: 4 Weeks</a:t>
            </a:r>
          </a:p>
          <a:p>
            <a:pPr>
              <a:defRPr sz="1800"/>
            </a:pPr>
            <a:r>
              <a:t>- Platform Development &amp; Testing: 8 Weeks</a:t>
            </a:r>
          </a:p>
          <a:p>
            <a:pPr>
              <a:defRPr sz="1800"/>
            </a:pPr>
            <a:r>
              <a:t>- AI Models Implementation: 36 Weeks</a:t>
            </a:r>
          </a:p>
          <a:p>
            <a:pPr>
              <a:defRPr sz="1800"/>
            </a:pPr>
            <a:r>
              <a:t>- Launch Phase: 4 Weeks</a:t>
            </a:r>
          </a:p>
          <a:p>
            <a:pPr>
              <a:defRPr sz="1800"/>
            </a:pPr>
            <a:r>
              <a:t>- Operation &amp; Technical Support: 52 Weeks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2800"/>
            </a:pPr>
            <a:r>
              <a:t>Project Team Structure &amp; Key Personnel</a:t>
            </a:r>
          </a:p>
          <a:p>
            <a:pPr>
              <a:defRPr sz="1800"/>
            </a:pPr>
            <a:r>
              <a:t>We have assembled a team of certified professionals whose qualifications meet or exceed the requirements outlined in Appendix 4 of the RFP. The team will be present on-site as required.</a:t>
            </a:r>
          </a:p>
          <a:p>
            <a:pPr>
              <a:defRPr sz="1800"/>
            </a:pPr>
            <a:r>
              <a:t>[Project Governance Organizational Chart Placeholder]</a:t>
            </a:r>
          </a:p>
          <a:p>
            <a:pPr>
              <a:defRPr sz="1800"/>
            </a:pPr>
            <a:r>
              <a:t>Note: We commit to meeting all Saudization requirements as stipulated by the Ministry of Human Resources.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2800"/>
            </a:pPr>
            <a:r>
              <a:t>Compliance &amp; Special Conditions</a:t>
            </a:r>
          </a:p>
          <a:p>
            <a:pPr>
              <a:defRPr sz="1800"/>
            </a:pPr>
            <a:r>
              <a:t>We confirm our understanding and full compliance with all special conditions and technical requirements outlined in the RFP.</a:t>
            </a:r>
          </a:p>
          <a:p>
            <a:pPr>
              <a:defRPr sz="1800"/>
            </a:pPr>
            <a:r>
              <a:t>- Commercial Registration: Our CR includes the activity "Artificial Intelligence Technologies" (code 620113).</a:t>
            </a:r>
          </a:p>
          <a:p>
            <a:pPr>
              <a:defRPr sz="1800"/>
            </a:pPr>
            <a:r>
              <a:t>- Data Sovereignty: The solution will be deployed on a cloud environment within the Kingdom of Saudi Arabia.</a:t>
            </a:r>
          </a:p>
          <a:p>
            <a:pPr>
              <a:defRPr sz="1800"/>
            </a:pPr>
            <a:r>
              <a:t>- Intellectual Property: All source codes and trained AI models will be delivered to the Ministry upon project completion.</a:t>
            </a:r>
          </a:p>
          <a:p>
            <a:pPr>
              <a:defRPr sz="1800"/>
            </a:pPr>
            <a:r>
              <a:t>- Open Standards: The proposed solution does not contain closed-source libraries or proprietary operating licenses.</a:t>
            </a:r>
          </a:p>
          <a:p>
            <a:pPr>
              <a:defRPr sz="1800"/>
            </a:pPr>
            <a:r>
              <a:t>- Cybersecurity: We commit to full adherence to all Ministry and National Cybersecurity Authority policies.</a:t>
            </a:r>
          </a:p>
          <a:p>
            <a:pPr>
              <a:defRPr sz="1800"/>
            </a:pPr>
            <a:r>
              <a:t>- Local Content: We will comply with all regulations for preferring local content.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2800"/>
            </a:pPr>
            <a:r>
              <a:t>About Itmam</a:t>
            </a:r>
          </a:p>
          <a:p>
            <a:pPr>
              <a:defRPr sz="1800"/>
            </a:pPr>
            <a:r>
              <a:t>Itmam is dedicated to empowering organizations through intelligent technology, driving performance, growth, and sustainability.</a:t>
            </a:r>
          </a:p>
          <a:p>
            <a:pPr>
              <a:defRPr sz="1800"/>
            </a:pPr>
            <a:r>
              <a:t>Our Strengths &amp; Proof Points:</a:t>
            </a:r>
          </a:p>
          <a:p>
            <a:pPr>
              <a:defRPr sz="1800"/>
            </a:pPr>
            <a:r>
              <a:t>- Performance and Growth Sustainability</a:t>
            </a:r>
          </a:p>
          <a:p>
            <a:pPr>
              <a:defRPr sz="1800"/>
            </a:pPr>
            <a:r>
              <a:t>- We focus on delivering solutions that provide lasting value and a clear return on investment.</a:t>
            </a:r>
          </a:p>
          <a:p>
            <a:pPr>
              <a:defRPr sz="1800"/>
            </a:pPr>
            <a:r>
              <a:t>- Proof: [Insert Metric, e.g., X number of satisfied clients]</a:t>
            </a:r>
          </a:p>
          <a:p>
            <a:pPr>
              <a:defRPr sz="1800"/>
            </a:pPr>
            <a:r>
              <a:t>- Proof: [Insert Metric, e.g., Y% average client growth]</a:t>
            </a:r>
          </a:p>
          <a:p>
            <a:pPr>
              <a:defRPr sz="1800"/>
            </a:pPr>
            <a:r>
              <a:t>- Flexibility on Strength</a:t>
            </a:r>
          </a:p>
          <a:p>
            <a:pPr>
              <a:defRPr sz="1800"/>
            </a:pPr>
            <a:r>
              <a:t>- Our robust operational model allows us to adapt to client needs while maintaining high standards.</a:t>
            </a:r>
          </a:p>
          <a:p>
            <a:pPr>
              <a:defRPr sz="1800"/>
            </a:pPr>
            <a:r>
              <a:t>- Proof: [Insert Metric, e.g., Coverage across all major regions]</a:t>
            </a:r>
          </a:p>
          <a:p>
            <a:pPr>
              <a:defRPr sz="1800"/>
            </a:pPr>
            <a:r>
              <a:t>- Proof: [Insert Metric, e.g., Z number of projects completed]</a:t>
            </a:r>
          </a:p>
          <a:p>
            <a:pPr>
              <a:defRPr sz="1800"/>
            </a:pPr>
            <a:r>
              <a:t>- Quality of Knowledge</a:t>
            </a:r>
          </a:p>
          <a:p>
            <a:pPr>
              <a:defRPr sz="1800"/>
            </a:pPr>
            <a:r>
              <a:t>- We bring deep expertise and a strong partner ecosystem to every project.</a:t>
            </a:r>
          </a:p>
          <a:p>
            <a:pPr>
              <a:defRPr sz="1800"/>
            </a:pPr>
            <a:r>
              <a:t>- Proof: Access to a wide network of technology partners</a:t>
            </a:r>
          </a:p>
          <a:p>
            <a:pPr>
              <a:defRPr sz="1800"/>
            </a:pPr>
            <a:r>
              <a:t>- Proof: Proprietary digital tools and platforms</a:t>
            </a:r>
          </a:p>
          <a:p>
            <a:pPr>
              <a:defRPr sz="1800"/>
            </a:pPr>
            <a:r>
              <a:t>Our Clients:</a:t>
            </a:r>
          </a:p>
          <a:p>
            <a:pPr>
              <a:defRPr sz="1800"/>
            </a:pPr>
            <a:r>
              <a:t>[Client Logos Placeholder]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2800"/>
            </a:pPr>
            <a:r>
              <a:t>About the Ministry's Initiative</a:t>
            </a:r>
          </a:p>
          <a:p>
            <a:pPr>
              <a:defRPr sz="1800"/>
            </a:pPr>
            <a:r>
              <a:t>We understand the Ministry's goal is to develop and improve the current monitoring system for slaughterhouses operating year-round, with a critical focus on the Hajj season.</a:t>
            </a:r>
          </a:p>
          <a:p>
            <a:pPr>
              <a:defRPr sz="1800"/>
            </a:pPr>
            <a:r>
              <a:t>Core Objectives of the Project:</a:t>
            </a:r>
          </a:p>
          <a:p>
            <a:pPr>
              <a:defRPr sz="1800"/>
            </a:pPr>
            <a:r>
              <a:t>- Improve Efficiency: Enhance slaughterhouse management, reduce resource waste, and increase overall productivity.</a:t>
            </a:r>
          </a:p>
          <a:p>
            <a:pPr>
              <a:defRPr sz="1800"/>
            </a:pPr>
            <a:r>
              <a:t>- Ensure Compliance: Guarantee adherence to all local and international health, environmental, and Islamic standards.</a:t>
            </a:r>
          </a:p>
          <a:p>
            <a:pPr>
              <a:defRPr sz="1800"/>
            </a:pPr>
            <a:r>
              <a:t>- Leverage Advanced Technology: Apply the latest in AI to reduce human error and provide real-time, data-driven insights.</a:t>
            </a:r>
          </a:p>
          <a:p>
            <a:pPr>
              <a:defRPr sz="1800"/>
            </a:pPr>
            <a:r>
              <a:t>- Enhance Experience: Improve the quality of services for all beneficiaries, including pilgrims, staff, and management.</a:t>
            </a:r>
          </a:p>
          <a:p>
            <a:pPr>
              <a:defRPr sz="1800"/>
            </a:pPr>
            <a:r>
              <a:t>- Promote Safety &amp; Sustainability: Monitor for violations to ensure a safe, sustainable work environment.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2800"/>
            </a:pPr>
            <a:r>
              <a:t>Relevant Case Studies</a:t>
            </a:r>
          </a:p>
          <a:p>
            <a:pPr>
              <a:defRPr sz="1800"/>
            </a:pPr>
            <a:r>
              <a:t>Itmam's Proven Experience in Delivering Complex AI Solutions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2800"/>
            </a:pPr>
            <a:r>
              <a:t>Case Study 1: KACST Smart Gate Sentry</a:t>
            </a:r>
          </a:p>
          <a:p>
            <a:pPr>
              <a:defRPr sz="1800"/>
            </a:pPr>
            <a:r>
              <a:t>- Client: King Abdulaziz City for Science and Technology (KACST)</a:t>
            </a:r>
          </a:p>
          <a:p>
            <a:pPr>
              <a:defRPr sz="1800"/>
            </a:pPr>
            <a:r>
              <a:t>- Scope of Work: Deployed an advanced AI video analytics system for automated security monitoring. The system leverages YOLOv8 and ByteTrack to detect, track, and count individuals passing through secure doorways in real-time, creating a high-fidelity visual log of all entry and exit events.</a:t>
            </a:r>
          </a:p>
          <a:p>
            <a:pPr>
              <a:defRPr sz="1800"/>
            </a:pPr>
            <a:r>
              <a:t>- Key Outcomes:</a:t>
            </a:r>
          </a:p>
          <a:p>
            <a:pPr>
              <a:defRPr sz="1800"/>
            </a:pPr>
            <a:r>
              <a:t>- Enhanced Security: Provided automated, 24/7 monitoring of critical access points with an indisputable event log.</a:t>
            </a:r>
          </a:p>
          <a:p>
            <a:pPr>
              <a:defRPr sz="1800"/>
            </a:pPr>
            <a:r>
              <a:t>- Actionable Data: Delivered real-time entry/exit counts, offering valuable insights for facility usage and space optimization.</a:t>
            </a:r>
          </a:p>
          <a:p>
            <a:pPr>
              <a:defRPr sz="1800"/>
            </a:pPr>
            <a:r>
              <a:t>- Increased Operational Efficiency: Drastically reduced incident review time by providing pre-organized, clearly marked images of every event.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2800"/>
            </a:pPr>
            <a:r>
              <a:t>Case Study 2: KACST Plant AI Assistant</a:t>
            </a:r>
          </a:p>
          <a:p>
            <a:pPr>
              <a:defRPr sz="1800"/>
            </a:pPr>
            <a:r>
              <a:t>- Client: King Abdulaziz City for Science and Technology (KACST)</a:t>
            </a:r>
          </a:p>
          <a:p>
            <a:pPr>
              <a:defRPr sz="1800"/>
            </a:pPr>
            <a:r>
              <a:t>- Scope of Work: Developed a specialized knowledge discovery platform to transform KACST's extensive library of technical machine manuals into an interactive knowledge base, using advanced RAG techniques to provide technicians with instant, accurate answers.</a:t>
            </a:r>
          </a:p>
          <a:p>
            <a:pPr>
              <a:defRPr sz="1800"/>
            </a:pPr>
            <a:r>
              <a:t>- Key Outcomes:</a:t>
            </a:r>
          </a:p>
          <a:p>
            <a:pPr>
              <a:defRPr sz="1800"/>
            </a:pPr>
            <a:r>
              <a:t>- Accelerated Troubleshooting: Drastically reduced equipment downtime by providing technicians with instant answers to diagnostic and repair questions.</a:t>
            </a:r>
          </a:p>
          <a:p>
            <a:pPr>
              <a:defRPr sz="1800"/>
            </a:pPr>
            <a:r>
              <a:t>- Enhanced Knowledge Transfer: Empowered junior technicians by providing an AI assistant that acts as an expert on every machine.</a:t>
            </a:r>
          </a:p>
          <a:p>
            <a:pPr>
              <a:defRPr sz="1800"/>
            </a:pPr>
            <a:r>
              <a:t>- Preservation of Institutional Knowledge: Centralized critical information into a persistent and evolving knowledge base.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2800"/>
            </a:pPr>
            <a:r>
              <a:t>Conclusion</a:t>
            </a:r>
          </a:p>
          <a:p>
            <a:pPr>
              <a:defRPr sz="1800"/>
            </a:pPr>
            <a:r>
              <a:t>A Partnership for a Smarter, Safer Hajj</a:t>
            </a:r>
          </a:p>
          <a:p>
            <a:pPr>
              <a:defRPr sz="1800"/>
            </a:pPr>
            <a:r>
              <a:t>We are confident that Itmam's proposed solution, expert team, and commitment to partnership will deliver exceptional value to the Ministry of Environment, Water, and Agriculture.</a:t>
            </a:r>
          </a:p>
          <a:p>
            <a:pPr>
              <a:defRPr sz="1800"/>
            </a:pPr>
            <a:r>
              <a:t>We commit to:</a:t>
            </a:r>
          </a:p>
          <a:p>
            <a:pPr>
              <a:defRPr sz="1800"/>
            </a:pPr>
            <a:r>
              <a:t>- Full Compliance</a:t>
            </a:r>
          </a:p>
          <a:p>
            <a:pPr>
              <a:defRPr sz="1800"/>
            </a:pPr>
            <a:r>
              <a:t>- On-Time Delivery</a:t>
            </a:r>
          </a:p>
          <a:p>
            <a:pPr>
              <a:defRPr sz="1800"/>
            </a:pPr>
            <a:r>
              <a:t>- Technical Excellence</a:t>
            </a:r>
          </a:p>
          <a:p>
            <a:pPr>
              <a:defRPr sz="1800"/>
            </a:pPr>
            <a:r>
              <a:t>- True Partnership</a:t>
            </a:r>
          </a:p>
          <a:p>
            <a:pPr>
              <a:defRPr sz="1800"/>
            </a:pPr>
            <a:r>
              <a:t>Thank You</a:t>
            </a:r>
          </a:p>
          <a:p>
            <a:pPr>
              <a:defRPr sz="1800"/>
            </a:pPr>
            <a:r>
              <a:t>Itmam</a:t>
            </a:r>
          </a:p>
          <a:p>
            <a:pPr>
              <a:defRPr sz="1800"/>
            </a:pPr>
            <a:r>
              <a:t>[Itmam Contact Information]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2800"/>
            </a:pPr>
            <a:r>
              <a:t>Our Value Proposition: Why Itmam?</a:t>
            </a:r>
          </a:p>
          <a:p>
            <a:pPr>
              <a:defRPr sz="1800"/>
            </a:pPr>
            <a:r>
              <a:t>We are the ideal partner to bring the Ministry's vision to life.</a:t>
            </a:r>
          </a:p>
          <a:p>
            <a:pPr>
              <a:defRPr sz="1800"/>
            </a:pPr>
            <a:r>
              <a:t>Our approach is built on three core pillars that directly address the needs of this project.</a:t>
            </a:r>
          </a:p>
          <a:p>
            <a:pPr>
              <a:defRPr sz="1800"/>
            </a:pPr>
            <a:r>
              <a:t>- Proven AI Expertise: We have a track record of delivering high-accuracy, scalable AI solutions for complex, real-world environments. Our Commitment: We will provide AI models with &gt;85% accuracy and a platform built on proven technologies like YOLOv8 and Vision Transformers.</a:t>
            </a:r>
          </a:p>
          <a:p>
            <a:pPr>
              <a:defRPr sz="1800"/>
            </a:pPr>
            <a:r>
              <a:t>- Robust &amp; Scalable Architecture: We design and implement resilient, secure, and flexible systems built for future growth and mission-critical reliability. Our Commitment: The proposed solution adheres strictly to the Ministry's hybrid Edge-Cloud architecture, ensuring scalability for 4 sites and 1100+ cameras.</a:t>
            </a:r>
          </a:p>
          <a:p>
            <a:pPr>
              <a:defRPr sz="1800"/>
            </a:pPr>
            <a:r>
              <a:t>- Commitment to Partnership &amp; Sustainability: We believe in empowering our clients through comprehensive knowledge transfer and delivering solutions that provide long-term value. Our Commitment: We will deliver all source code and AI models to the Ministry and execute a detailed knowledge transfer plan to ensure operational independence.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2800"/>
            </a:pPr>
            <a:r>
              <a:t>Data &amp; Training Methodology</a:t>
            </a:r>
          </a:p>
          <a:p>
            <a:pPr>
              <a:defRPr sz="1800"/>
            </a:pPr>
            <a:r>
              <a:t>Our process begins with a rigorous data handling and model training strategy.</a:t>
            </a:r>
          </a:p>
          <a:p>
            <a:pPr>
              <a:defRPr sz="1800"/>
            </a:pPr>
            <a:r>
              <a:t>The Ministry will provide over 10 terabytes of images and video, which forms the foundation of our AI development.</a:t>
            </a:r>
          </a:p>
          <a:p>
            <a:pPr>
              <a:defRPr sz="1800"/>
            </a:pPr>
            <a:r>
              <a:t>Our Methodology:</a:t>
            </a:r>
          </a:p>
          <a:p>
            <a:pPr>
              <a:defRPr sz="1800"/>
            </a:pPr>
            <a:r>
              <a:t>- Data Ingestion &amp; Preparation: All 10+ TB of raw data will be securely ingested, cataloged, and preprocessed to create a high-quality dataset.</a:t>
            </a:r>
          </a:p>
          <a:p>
            <a:pPr>
              <a:defRPr sz="1800"/>
            </a:pPr>
            <a:r>
              <a:t>- Human-in-the-Loop Annotation: A dedicated team will meticulously annotate images and videos, drawing bounding boxes, creating segmentation masks, and labeling action sequences.</a:t>
            </a:r>
          </a:p>
          <a:p>
            <a:pPr>
              <a:defRPr sz="1800"/>
            </a:pPr>
            <a:r>
              <a:t>- Strategic Data Split: To ensure robust performance, we will partition the dataset: 70% for Training, 20% for Validation, 10% for Testing.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2800"/>
            </a:pPr>
            <a:r>
              <a:t>A Partnership Approach to Model Training</a:t>
            </a:r>
          </a:p>
          <a:p>
            <a:pPr>
              <a:defRPr sz="1800"/>
            </a:pPr>
            <a:r>
              <a:t>The success of specialized AI models depends on a true partnership between technology and subject matter expertise.</a:t>
            </a:r>
          </a:p>
          <a:p>
            <a:pPr>
              <a:defRPr sz="1800"/>
            </a:pPr>
            <a:r>
              <a:t>- Expert-Led Annotation: Our Business Consulting Specialist will work directly with MEWA's subject matter experts (e.g., veterinarians, compliance officers).</a:t>
            </a:r>
          </a:p>
          <a:p>
            <a:pPr>
              <a:defRPr sz="1800"/>
            </a:pPr>
            <a:r>
              <a:t>- These experts will guide the data annotation process, providing the critical "ground truth" for training our models.</a:t>
            </a:r>
          </a:p>
          <a:p>
            <a:pPr>
              <a:defRPr sz="1800"/>
            </a:pPr>
            <a:r>
              <a:t>- Knowledge Integration: This process ensures our AI learns to identify not just objects, but contextually correct information—such as the specific visual indicators of a disease as identified by a veterinarian.</a:t>
            </a:r>
          </a:p>
          <a:p>
            <a:pPr>
              <a:defRPr sz="1800"/>
            </a:pPr>
            <a:r>
              <a:t>- Collaborative Validation: Throughout the project, MEWA's experts will be integral to validating the model's performance, ensuring the system's outputs are reliable and trusted.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2800"/>
            </a:pPr>
            <a:r>
              <a:t>System Architecture 1: Mandated REST API Model</a:t>
            </a:r>
          </a:p>
          <a:p>
            <a:pPr>
              <a:defRPr sz="1800"/>
            </a:pPr>
            <a:r>
              <a:t>We will deliver a solution that fully complies with the hybrid Edge-Cloud architecture specified in the RFP, centered around a REST API communication protocol.</a:t>
            </a:r>
          </a:p>
          <a:p>
            <a:pPr>
              <a:defRPr sz="1800"/>
            </a:pPr>
            <a:r>
              <a:t>[Diagram of Mandated REST API Architecture]</a:t>
            </a:r>
          </a:p>
          <a:p>
            <a:pPr>
              <a:defRPr sz="1800"/>
            </a:pPr>
            <a:r>
              <a:t>How It Works:</a:t>
            </a:r>
          </a:p>
          <a:p>
            <a:pPr>
              <a:defRPr sz="1800"/>
            </a:pPr>
            <a:r>
              <a:t>- Edge Devices: Cameras stream video to on-site Edge devices for initial analysis.</a:t>
            </a:r>
          </a:p>
          <a:p>
            <a:pPr>
              <a:defRPr sz="1800"/>
            </a:pPr>
            <a:r>
              <a:t>- API Calls: The Edge device sends structured metadata and relevant image frames to the central server via point-to-point HTTP requests.</a:t>
            </a:r>
          </a:p>
          <a:p>
            <a:pPr>
              <a:defRPr sz="1800"/>
            </a:pPr>
            <a:r>
              <a:t>- Central Processing: GPU VMs in the data center receive these calls, run advanced AI models, and update the front-end application.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2800"/>
            </a:pPr>
            <a:r>
              <a:t>System Architecture 2: Recommended Advanced Model (UNS)</a:t>
            </a:r>
          </a:p>
          <a:p>
            <a:pPr>
              <a:defRPr sz="1800"/>
            </a:pPr>
            <a:r>
              <a:t>To enhance real-time performance and future scalability, we recommend exploring a Unified Namespace (UNS) architecture during the analysis phase.</a:t>
            </a:r>
          </a:p>
          <a:p>
            <a:pPr>
              <a:defRPr sz="1800"/>
            </a:pPr>
            <a:r>
              <a:t>[Diagram of Recommended Unified Namespace (UNS) Architecture with MQTT Broker]</a:t>
            </a:r>
          </a:p>
          <a:p>
            <a:pPr>
              <a:defRPr sz="1800"/>
            </a:pPr>
            <a:r>
              <a:t>How It's Better:</a:t>
            </a:r>
          </a:p>
          <a:p>
            <a:pPr>
              <a:defRPr sz="1800"/>
            </a:pPr>
            <a:r>
              <a:t>- Decoupled Communication: Devices publish data to a central hub (MQTT Broker) instead of making direct API calls, which is vastly more efficient at scale.</a:t>
            </a:r>
          </a:p>
          <a:p>
            <a:pPr>
              <a:defRPr sz="1800"/>
            </a:pPr>
            <a:r>
              <a:t>- Single Source of Truth: The UNS provides a unified structure for all data, making it easier to manage, secure, and expand.</a:t>
            </a:r>
          </a:p>
          <a:p>
            <a:pPr>
              <a:defRPr sz="1800"/>
            </a:pPr>
            <a:r>
              <a:t>- Enhanced Real-Time Speed: The publish/subscribe model significantly reduces latency, which is critical for real-time alerts.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