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4" r:id="rId16"/>
    <p:sldId id="278" r:id="rId17"/>
    <p:sldId id="279" r:id="rId18"/>
    <p:sldId id="281" r:id="rId19"/>
    <p:sldId id="282" r:id="rId20"/>
    <p:sldId id="280" r:id="rId21"/>
    <p:sldId id="283" r:id="rId22"/>
    <p:sldId id="284" r:id="rId23"/>
    <p:sldId id="263" r:id="rId24"/>
    <p:sldId id="268" r:id="rId25"/>
    <p:sldId id="265" r:id="rId26"/>
    <p:sldId id="264" r:id="rId27"/>
    <p:sldId id="26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Kupplmayr" userId="a39a6b77377dae31" providerId="LiveId" clId="{3FC5D09A-256A-4B5F-AB64-722AB191BA98}"/>
    <pc:docChg chg="modSld">
      <pc:chgData name="Julien Kupplmayr" userId="a39a6b77377dae31" providerId="LiveId" clId="{3FC5D09A-256A-4B5F-AB64-722AB191BA98}" dt="2022-03-02T12:10:22.598" v="0" actId="1076"/>
      <pc:docMkLst>
        <pc:docMk/>
      </pc:docMkLst>
      <pc:sldChg chg="modSp mod">
        <pc:chgData name="Julien Kupplmayr" userId="a39a6b77377dae31" providerId="LiveId" clId="{3FC5D09A-256A-4B5F-AB64-722AB191BA98}" dt="2022-03-02T12:10:22.598" v="0" actId="1076"/>
        <pc:sldMkLst>
          <pc:docMk/>
          <pc:sldMk cId="2010328932" sldId="266"/>
        </pc:sldMkLst>
        <pc:spChg chg="mod">
          <ac:chgData name="Julien Kupplmayr" userId="a39a6b77377dae31" providerId="LiveId" clId="{3FC5D09A-256A-4B5F-AB64-722AB191BA98}" dt="2022-03-02T12:10:22.598" v="0" actId="1076"/>
          <ac:spMkLst>
            <pc:docMk/>
            <pc:sldMk cId="2010328932" sldId="266"/>
            <ac:spMk id="6" creationId="{4F10B3B5-C021-401F-853A-47FB20074B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37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297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09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577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5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469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31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03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50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23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82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42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72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F41-A7AB-4987-BCC8-1A5F87747868}" type="datetimeFigureOut">
              <a:rPr lang="de-DE" smtClean="0"/>
              <a:t>23.09.2022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9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56F41-A7AB-4987-BCC8-1A5F87747868}" type="datetimeFigureOut">
              <a:rPr lang="de-DE" smtClean="0"/>
              <a:t>23.09.2022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188E0D-4FF6-4A67-979E-204B270A2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17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72F83-8677-41F4-8CD9-F790B8D90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499" y="1727103"/>
            <a:ext cx="7766936" cy="1646302"/>
          </a:xfrm>
        </p:spPr>
        <p:txBody>
          <a:bodyPr/>
          <a:lstStyle/>
          <a:p>
            <a:pPr algn="l"/>
            <a:r>
              <a:rPr lang="de-DE" b="1" dirty="0">
                <a:solidFill>
                  <a:schemeClr val="bg2">
                    <a:lumMod val="25000"/>
                  </a:schemeClr>
                </a:solidFill>
              </a:rPr>
              <a:t>Data Science </a:t>
            </a:r>
            <a:br>
              <a:rPr lang="de-DE" sz="48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de-DE" sz="4800" b="1" dirty="0">
                <a:solidFill>
                  <a:schemeClr val="bg2">
                    <a:lumMod val="25000"/>
                  </a:schemeClr>
                </a:solidFill>
              </a:rPr>
              <a:t>Data </a:t>
            </a:r>
            <a:r>
              <a:rPr lang="de-DE" sz="4800" b="1" dirty="0" err="1">
                <a:solidFill>
                  <a:schemeClr val="bg2">
                    <a:lumMod val="25000"/>
                  </a:schemeClr>
                </a:solidFill>
              </a:rPr>
              <a:t>based</a:t>
            </a:r>
            <a:r>
              <a:rPr lang="de-DE" sz="4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4800" b="1" dirty="0" err="1">
                <a:solidFill>
                  <a:schemeClr val="bg2">
                    <a:lumMod val="25000"/>
                  </a:schemeClr>
                </a:solidFill>
              </a:rPr>
              <a:t>production</a:t>
            </a:r>
            <a:r>
              <a:rPr lang="de-DE" sz="4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4800" b="1" dirty="0" err="1">
                <a:solidFill>
                  <a:schemeClr val="bg2">
                    <a:lumMod val="25000"/>
                  </a:schemeClr>
                </a:solidFill>
              </a:rPr>
              <a:t>optimization</a:t>
            </a:r>
            <a:endParaRPr lang="de-DE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FD5CA3E-E1BF-4FD0-90EA-4FD1869578F9}"/>
              </a:ext>
            </a:extLst>
          </p:cNvPr>
          <p:cNvCxnSpPr/>
          <p:nvPr/>
        </p:nvCxnSpPr>
        <p:spPr>
          <a:xfrm>
            <a:off x="657053" y="3580944"/>
            <a:ext cx="9007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1408DA-CC30-40E9-A1C2-D4F8670A6138}"/>
              </a:ext>
            </a:extLst>
          </p:cNvPr>
          <p:cNvSpPr txBox="1"/>
          <p:nvPr/>
        </p:nvSpPr>
        <p:spPr>
          <a:xfrm>
            <a:off x="897973" y="3783008"/>
            <a:ext cx="196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83237B0-D3AD-4CB8-AB43-07608C95A592}"/>
              </a:ext>
            </a:extLst>
          </p:cNvPr>
          <p:cNvSpPr txBox="1"/>
          <p:nvPr/>
        </p:nvSpPr>
        <p:spPr>
          <a:xfrm>
            <a:off x="6320374" y="4598413"/>
            <a:ext cx="2421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Niklas Dicks</a:t>
            </a:r>
          </a:p>
          <a:p>
            <a:r>
              <a:rPr lang="de-DE" sz="2000" dirty="0"/>
              <a:t>Jens Rosenkranz</a:t>
            </a:r>
          </a:p>
          <a:p>
            <a:r>
              <a:rPr lang="de-DE" sz="2000" dirty="0"/>
              <a:t>Yara </a:t>
            </a:r>
            <a:r>
              <a:rPr lang="de-DE" sz="2000" dirty="0" err="1"/>
              <a:t>Mleis</a:t>
            </a:r>
            <a:endParaRPr lang="de-DE" sz="2000" dirty="0"/>
          </a:p>
          <a:p>
            <a:r>
              <a:rPr lang="de-DE" sz="2000" dirty="0"/>
              <a:t>Julien Kupplmayr </a:t>
            </a:r>
          </a:p>
          <a:p>
            <a:r>
              <a:rPr lang="de-DE" sz="2000" dirty="0"/>
              <a:t>23.09.2022 </a:t>
            </a:r>
          </a:p>
        </p:txBody>
      </p:sp>
      <p:pic>
        <p:nvPicPr>
          <p:cNvPr id="1026" name="Picture 2" descr="Plattform Industrie 4.0 - HTW Dresden: Industrial Internet of Things (IIoT) Test  Bed">
            <a:extLst>
              <a:ext uri="{FF2B5EF4-FFF2-40B4-BE49-F238E27FC236}">
                <a16:creationId xmlns:a16="http://schemas.microsoft.com/office/drawing/2014/main" id="{2A877B1E-8DF0-4DF0-3C20-F5A569C04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53" y="4598413"/>
            <a:ext cx="3414712" cy="199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39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EA1169-94A8-4450-B31E-3C480503E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597"/>
            <a:ext cx="12192000" cy="40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0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7309E2-74AE-4773-8D8D-2D67F0F89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532"/>
            <a:ext cx="12103046" cy="4031308"/>
          </a:xfrm>
          <a:prstGeom prst="rect">
            <a:avLst/>
          </a:prstGeom>
        </p:spPr>
      </p:pic>
      <p:sp>
        <p:nvSpPr>
          <p:cNvPr id="2" name="Rahmen 1">
            <a:extLst>
              <a:ext uri="{FF2B5EF4-FFF2-40B4-BE49-F238E27FC236}">
                <a16:creationId xmlns:a16="http://schemas.microsoft.com/office/drawing/2014/main" id="{91AC2AF7-BC22-4F83-A68D-8AA1BB75F561}"/>
              </a:ext>
            </a:extLst>
          </p:cNvPr>
          <p:cNvSpPr/>
          <p:nvPr/>
        </p:nvSpPr>
        <p:spPr>
          <a:xfrm>
            <a:off x="11142482" y="1234911"/>
            <a:ext cx="1128075" cy="439289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7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B1C77C-0881-47F2-B630-AE6AC822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042987"/>
            <a:ext cx="93535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9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F090A0-1C12-4AA6-B332-CCFD0DDD7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1152525"/>
            <a:ext cx="93440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1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8790F8-C09C-4346-BDAA-31D0AA90A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147762"/>
            <a:ext cx="93345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3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99E5DC-9ECC-4046-A683-B8B1CB18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2" y="1089898"/>
            <a:ext cx="94011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4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14D6B3C-E58D-4467-86EF-5416A5645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1089898"/>
            <a:ext cx="93440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80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CECCB7B-F903-41FC-8EF0-7887E48BF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089898"/>
            <a:ext cx="9372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69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161E9E3-918E-4491-B654-3DC1562D0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1089898"/>
            <a:ext cx="93630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88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B7C78C-B767-4D2D-A7F2-C1DFB1F6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1089898"/>
            <a:ext cx="93249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3134248" y="370623"/>
            <a:ext cx="3892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Agenda</a:t>
            </a:r>
            <a:r>
              <a:rPr lang="de-DE" dirty="0"/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10B3B5-C021-401F-853A-47FB20074B5E}"/>
              </a:ext>
            </a:extLst>
          </p:cNvPr>
          <p:cNvSpPr txBox="1"/>
          <p:nvPr/>
        </p:nvSpPr>
        <p:spPr>
          <a:xfrm>
            <a:off x="885578" y="1859340"/>
            <a:ext cx="8389833" cy="369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 Science – Content and </a:t>
            </a:r>
            <a:r>
              <a:rPr lang="de-DE" sz="32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Application</a:t>
            </a:r>
            <a:r>
              <a:rPr lang="de-DE" sz="3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Practical</a:t>
            </a:r>
            <a:r>
              <a:rPr lang="de-DE" sz="3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32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Example</a:t>
            </a:r>
            <a:r>
              <a:rPr lang="de-DE" sz="3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– Task 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de-DE" sz="32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r>
              <a:rPr lang="de-DE" sz="3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 Analysis 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de-DE" sz="32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Visualization</a:t>
            </a:r>
            <a:r>
              <a:rPr lang="de-DE" sz="3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de-DE" sz="32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Results</a:t>
            </a:r>
            <a:r>
              <a:rPr lang="de-DE" sz="3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0288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B9D54F7-DF40-40FB-AE07-42FC131D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1089898"/>
            <a:ext cx="93249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5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A534843-CCB0-477D-A4D8-037A469DB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597"/>
            <a:ext cx="12192000" cy="40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59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94B4348-CF09-4911-BA94-06FCA217D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" y="1866900"/>
            <a:ext cx="104108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3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4.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analysis</a:t>
            </a:r>
            <a:endParaRPr lang="de-DE" sz="1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10B3B5-C021-401F-853A-47FB20074B5E}"/>
              </a:ext>
            </a:extLst>
          </p:cNvPr>
          <p:cNvSpPr txBox="1"/>
          <p:nvPr/>
        </p:nvSpPr>
        <p:spPr>
          <a:xfrm>
            <a:off x="811068" y="1330601"/>
            <a:ext cx="977931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Lead time</a:t>
            </a:r>
          </a:p>
          <a:p>
            <a:pPr>
              <a:lnSpc>
                <a:spcPct val="150000"/>
              </a:lnSpc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295A4DA-B932-4678-854E-53220BFC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26" y="2871759"/>
            <a:ext cx="11612598" cy="10845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639E5D9-F796-4156-AE47-DF4FC3E1E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25" y="3956349"/>
            <a:ext cx="11612598" cy="18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65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4.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analysis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0CE90E-35DB-4DF8-95A7-4CDD26C00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021" y="735954"/>
            <a:ext cx="7289892" cy="5476309"/>
          </a:xfrm>
          <a:prstGeom prst="rect">
            <a:avLst/>
          </a:prstGeom>
        </p:spPr>
      </p:pic>
      <p:sp>
        <p:nvSpPr>
          <p:cNvPr id="4" name="Rahmen 3">
            <a:extLst>
              <a:ext uri="{FF2B5EF4-FFF2-40B4-BE49-F238E27FC236}">
                <a16:creationId xmlns:a16="http://schemas.microsoft.com/office/drawing/2014/main" id="{07667668-8512-4EF9-B4CD-7D48A9ABD7D3}"/>
              </a:ext>
            </a:extLst>
          </p:cNvPr>
          <p:cNvSpPr/>
          <p:nvPr/>
        </p:nvSpPr>
        <p:spPr>
          <a:xfrm>
            <a:off x="11464925" y="4927340"/>
            <a:ext cx="544137" cy="37173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10B3B5-C021-401F-853A-47FB20074B5E}"/>
              </a:ext>
            </a:extLst>
          </p:cNvPr>
          <p:cNvSpPr txBox="1"/>
          <p:nvPr/>
        </p:nvSpPr>
        <p:spPr>
          <a:xfrm>
            <a:off x="811068" y="1330601"/>
            <a:ext cx="977931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Bottleneck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analysis</a:t>
            </a:r>
            <a:endParaRPr lang="de-DE" sz="28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9F7666-86E0-472E-8B8B-05B869187419}"/>
              </a:ext>
            </a:extLst>
          </p:cNvPr>
          <p:cNvSpPr txBox="1"/>
          <p:nvPr/>
        </p:nvSpPr>
        <p:spPr>
          <a:xfrm>
            <a:off x="811068" y="2032731"/>
            <a:ext cx="977931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Detect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Anomalies</a:t>
            </a:r>
            <a:endParaRPr lang="de-DE" sz="28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ahmen 8">
            <a:extLst>
              <a:ext uri="{FF2B5EF4-FFF2-40B4-BE49-F238E27FC236}">
                <a16:creationId xmlns:a16="http://schemas.microsoft.com/office/drawing/2014/main" id="{22BFD260-328A-48C1-8D5D-76287B2AF625}"/>
              </a:ext>
            </a:extLst>
          </p:cNvPr>
          <p:cNvSpPr/>
          <p:nvPr/>
        </p:nvSpPr>
        <p:spPr>
          <a:xfrm>
            <a:off x="10496397" y="735954"/>
            <a:ext cx="544137" cy="547630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DD61E18-D433-4466-9362-CB140F764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7" y="4402611"/>
            <a:ext cx="9083907" cy="100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9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FB49F78-8EAE-4CCD-944F-189A49713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58" y="2426790"/>
            <a:ext cx="6051763" cy="427537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5.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visualization</a:t>
            </a:r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Results</a:t>
            </a:r>
            <a:endParaRPr lang="de-DE" sz="1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10B3B5-C021-401F-853A-47FB20074B5E}"/>
              </a:ext>
            </a:extLst>
          </p:cNvPr>
          <p:cNvSpPr txBox="1"/>
          <p:nvPr/>
        </p:nvSpPr>
        <p:spPr>
          <a:xfrm>
            <a:off x="811068" y="1330601"/>
            <a:ext cx="97793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Bar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chart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for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processing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times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per </a:t>
            </a:r>
          </a:p>
          <a:p>
            <a:pPr>
              <a:lnSpc>
                <a:spcPct val="150000"/>
              </a:lnSpc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variant</a:t>
            </a: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7785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5.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visualization</a:t>
            </a:r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Results</a:t>
            </a:r>
            <a:endParaRPr lang="de-DE" sz="1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10B3B5-C021-401F-853A-47FB20074B5E}"/>
              </a:ext>
            </a:extLst>
          </p:cNvPr>
          <p:cNvSpPr txBox="1"/>
          <p:nvPr/>
        </p:nvSpPr>
        <p:spPr>
          <a:xfrm>
            <a:off x="811068" y="1330601"/>
            <a:ext cx="977931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Processing time per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process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step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and </a:t>
            </a:r>
          </a:p>
          <a:p>
            <a:pPr>
              <a:lnSpc>
                <a:spcPct val="150000"/>
              </a:lnSpc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variation</a:t>
            </a: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ADF9EBA-D34A-429B-A325-D9E9C12FB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03" y="2599307"/>
            <a:ext cx="5249508" cy="41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96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A622CD-B778-4003-ACB5-4BB269CB2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50" y="1847654"/>
            <a:ext cx="6272960" cy="493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5.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visualization</a:t>
            </a:r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Results</a:t>
            </a:r>
            <a:endParaRPr lang="de-DE" sz="1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10B3B5-C021-401F-853A-47FB20074B5E}"/>
              </a:ext>
            </a:extLst>
          </p:cNvPr>
          <p:cNvSpPr txBox="1"/>
          <p:nvPr/>
        </p:nvSpPr>
        <p:spPr>
          <a:xfrm>
            <a:off x="811068" y="1330601"/>
            <a:ext cx="97793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Processing time per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variant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for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step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30 </a:t>
            </a: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5418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24A0B-72A8-4816-B3B6-7E9EA5857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AB2EA4-FB46-4B5F-A32C-36E776DC4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10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1. Data Science – Content and      		 	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Application</a:t>
            </a:r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</a:t>
            </a:r>
            <a:r>
              <a:rPr lang="de-DE" sz="1600" dirty="0"/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10B3B5-C021-401F-853A-47FB20074B5E}"/>
              </a:ext>
            </a:extLst>
          </p:cNvPr>
          <p:cNvSpPr txBox="1"/>
          <p:nvPr/>
        </p:nvSpPr>
        <p:spPr>
          <a:xfrm>
            <a:off x="593869" y="1872935"/>
            <a:ext cx="977931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Extraction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of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knowledge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from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collection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cleaning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	and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analysis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Identification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of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anomalies</a:t>
            </a:r>
            <a:endParaRPr lang="de-DE" sz="28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Optimize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decision-making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processes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„Python“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or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„R“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are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usual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programming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languages</a:t>
            </a:r>
            <a:endParaRPr lang="de-DE" sz="28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Visualization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of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163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2.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Practical</a:t>
            </a:r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example</a:t>
            </a:r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– Task  </a:t>
            </a:r>
            <a:r>
              <a:rPr lang="de-DE" sz="1600" dirty="0"/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10B3B5-C021-401F-853A-47FB20074B5E}"/>
              </a:ext>
            </a:extLst>
          </p:cNvPr>
          <p:cNvSpPr txBox="1"/>
          <p:nvPr/>
        </p:nvSpPr>
        <p:spPr>
          <a:xfrm>
            <a:off x="811068" y="1415830"/>
            <a:ext cx="977931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Entrepreneur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hires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a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consulting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firm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Show potential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for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improvement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Production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are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already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given</a:t>
            </a:r>
            <a:endParaRPr lang="de-DE" sz="28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„Python“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as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programming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language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„Pandas“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as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program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8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library</a:t>
            </a:r>
            <a:r>
              <a:rPr lang="de-DE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</a:t>
            </a: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7C0396E-A546-1528-268F-1C802FF92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42" y="4753707"/>
            <a:ext cx="2176491" cy="217649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66618E3-A218-7532-FA80-4EEB1919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315" y="4753707"/>
            <a:ext cx="5450353" cy="220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7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2.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Practical</a:t>
            </a:r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example</a:t>
            </a:r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– Task  </a:t>
            </a:r>
            <a:r>
              <a:rPr lang="de-DE" sz="1600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F4785DD-B08A-CF51-AF86-90E271BC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012" y="-129473"/>
            <a:ext cx="12356538" cy="708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2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10B3B5-C021-401F-853A-47FB20074B5E}"/>
              </a:ext>
            </a:extLst>
          </p:cNvPr>
          <p:cNvSpPr txBox="1"/>
          <p:nvPr/>
        </p:nvSpPr>
        <p:spPr>
          <a:xfrm>
            <a:off x="811068" y="1330601"/>
            <a:ext cx="9779312" cy="453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Tidying up data includes cleansing and manipulation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i.e. harmonizing Datatypes, removing leading spaces, adding calculated data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 consistent structure allows to focus on the data analysis</a:t>
            </a:r>
            <a:endParaRPr lang="de-DE" sz="3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965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5A1E313-CF21-4EF9-8B85-26487C892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0" y="1358829"/>
            <a:ext cx="11849493" cy="391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2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4CDFC4D-7462-4F9E-A4E9-7EBE23F3A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719"/>
            <a:ext cx="12192000" cy="40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0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A426313-7054-40AE-A6DD-32B1632BCEAE}"/>
              </a:ext>
            </a:extLst>
          </p:cNvPr>
          <p:cNvSpPr txBox="1"/>
          <p:nvPr/>
        </p:nvSpPr>
        <p:spPr>
          <a:xfrm>
            <a:off x="811068" y="382012"/>
            <a:ext cx="902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3. Data </a:t>
            </a:r>
            <a:r>
              <a:rPr lang="de-DE" sz="4000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preperation</a:t>
            </a:r>
            <a:endParaRPr lang="de-DE" sz="1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F7AF987-29DB-45BF-A8C3-23745C8E0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531"/>
            <a:ext cx="12192000" cy="40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517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D7F3617CEAD714BB8EE95FA576225F4" ma:contentTypeVersion="38" ma:contentTypeDescription="Ein neues Dokument erstellen." ma:contentTypeScope="" ma:versionID="fef53cb0e975beda59d8f32c06cb1137">
  <xsd:schema xmlns:xsd="http://www.w3.org/2001/XMLSchema" xmlns:xs="http://www.w3.org/2001/XMLSchema" xmlns:p="http://schemas.microsoft.com/office/2006/metadata/properties" xmlns:ns2="1ad110a8-dbcb-4006-9ad9-6e24c22d7fce" xmlns:ns3="41f6613d-4791-41f6-9cd2-2ea76c2e12b2" targetNamespace="http://schemas.microsoft.com/office/2006/metadata/properties" ma:root="true" ma:fieldsID="ede60b4f8eb2ba5d58422637555ef8d1" ns2:_="" ns3:_="">
    <xsd:import namespace="1ad110a8-dbcb-4006-9ad9-6e24c22d7fce"/>
    <xsd:import namespace="41f6613d-4791-41f6-9cd2-2ea76c2e12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d110a8-dbcb-4006-9ad9-6e24c22d7f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26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27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28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0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31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2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33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34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35" nillable="true" ma:displayName="Is Collaboration Space Locked" ma:internalName="Is_Collaboration_Space_Locked">
      <xsd:simpleType>
        <xsd:restriction base="dms:Boolean"/>
      </xsd:simpleType>
    </xsd:element>
    <xsd:element name="IsNotebookLocked" ma:index="36" nillable="true" ma:displayName="Is Notebook Locked" ma:internalName="IsNotebookLocked">
      <xsd:simpleType>
        <xsd:restriction base="dms:Boolean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39" nillable="true" ma:displayName="Location" ma:internalName="MediaServiceLocation" ma:readOnly="true">
      <xsd:simpleType>
        <xsd:restriction base="dms:Text"/>
      </xsd:simpleType>
    </xsd:element>
    <xsd:element name="MediaLengthInSeconds" ma:index="4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43" nillable="true" ma:taxonomy="true" ma:internalName="lcf76f155ced4ddcb4097134ff3c332f" ma:taxonomyFieldName="MediaServiceImageTags" ma:displayName="Bildmarkierungen" ma:readOnly="false" ma:fieldId="{5cf76f15-5ced-4ddc-b409-7134ff3c332f}" ma:taxonomyMulti="true" ma:sspId="ab98b3f0-59e7-4037-9bde-be0220ce9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f6613d-4791-41f6-9cd2-2ea76c2e12b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41" nillable="true" ma:displayName="Taxonomy Catch All Column" ma:hidden="true" ma:list="{4116ddfe-b50b-4c12-8e35-ff5ffee1961f}" ma:internalName="TaxCatchAll" ma:showField="CatchAllData" ma:web="41f6613d-4791-41f6-9cd2-2ea76c2e12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h_Settings xmlns="1ad110a8-dbcb-4006-9ad9-6e24c22d7fce" xsi:nil="true"/>
    <Templates xmlns="1ad110a8-dbcb-4006-9ad9-6e24c22d7fce" xsi:nil="true"/>
    <Members xmlns="1ad110a8-dbcb-4006-9ad9-6e24c22d7fce">
      <UserInfo>
        <DisplayName/>
        <AccountId xsi:nil="true"/>
        <AccountType/>
      </UserInfo>
    </Members>
    <Self_Registration_Enabled xmlns="1ad110a8-dbcb-4006-9ad9-6e24c22d7fce" xsi:nil="true"/>
    <Has_Leaders_Only_SectionGroup xmlns="1ad110a8-dbcb-4006-9ad9-6e24c22d7fce" xsi:nil="true"/>
    <Distribution_Groups xmlns="1ad110a8-dbcb-4006-9ad9-6e24c22d7fce" xsi:nil="true"/>
    <TeamsChannelId xmlns="1ad110a8-dbcb-4006-9ad9-6e24c22d7fce" xsi:nil="true"/>
    <Invited_Leaders xmlns="1ad110a8-dbcb-4006-9ad9-6e24c22d7fce" xsi:nil="true"/>
    <IsNotebookLocked xmlns="1ad110a8-dbcb-4006-9ad9-6e24c22d7fce" xsi:nil="true"/>
    <DefaultSectionNames xmlns="1ad110a8-dbcb-4006-9ad9-6e24c22d7fce" xsi:nil="true"/>
    <LMS_Mappings xmlns="1ad110a8-dbcb-4006-9ad9-6e24c22d7fce" xsi:nil="true"/>
    <Is_Collaboration_Space_Locked xmlns="1ad110a8-dbcb-4006-9ad9-6e24c22d7fce" xsi:nil="true"/>
    <NotebookType xmlns="1ad110a8-dbcb-4006-9ad9-6e24c22d7fce" xsi:nil="true"/>
    <Leaders xmlns="1ad110a8-dbcb-4006-9ad9-6e24c22d7fce">
      <UserInfo>
        <DisplayName/>
        <AccountId xsi:nil="true"/>
        <AccountType/>
      </UserInfo>
    </Leaders>
    <lcf76f155ced4ddcb4097134ff3c332f xmlns="1ad110a8-dbcb-4006-9ad9-6e24c22d7fce">
      <Terms xmlns="http://schemas.microsoft.com/office/infopath/2007/PartnerControls"/>
    </lcf76f155ced4ddcb4097134ff3c332f>
    <Member_Groups xmlns="1ad110a8-dbcb-4006-9ad9-6e24c22d7fce">
      <UserInfo>
        <DisplayName/>
        <AccountId xsi:nil="true"/>
        <AccountType/>
      </UserInfo>
    </Member_Groups>
    <TaxCatchAll xmlns="41f6613d-4791-41f6-9cd2-2ea76c2e12b2" xsi:nil="true"/>
    <Owner xmlns="1ad110a8-dbcb-4006-9ad9-6e24c22d7fce">
      <UserInfo>
        <DisplayName/>
        <AccountId xsi:nil="true"/>
        <AccountType/>
      </UserInfo>
    </Owner>
    <AppVersion xmlns="1ad110a8-dbcb-4006-9ad9-6e24c22d7fce" xsi:nil="true"/>
    <Invited_Members xmlns="1ad110a8-dbcb-4006-9ad9-6e24c22d7fce" xsi:nil="true"/>
    <FolderType xmlns="1ad110a8-dbcb-4006-9ad9-6e24c22d7fce" xsi:nil="true"/>
    <CultureName xmlns="1ad110a8-dbcb-4006-9ad9-6e24c22d7fce" xsi:nil="true"/>
  </documentManagement>
</p:properties>
</file>

<file path=customXml/itemProps1.xml><?xml version="1.0" encoding="utf-8"?>
<ds:datastoreItem xmlns:ds="http://schemas.openxmlformats.org/officeDocument/2006/customXml" ds:itemID="{9E3AE0A3-6402-4336-B330-678224B0A97A}"/>
</file>

<file path=customXml/itemProps2.xml><?xml version="1.0" encoding="utf-8"?>
<ds:datastoreItem xmlns:ds="http://schemas.openxmlformats.org/officeDocument/2006/customXml" ds:itemID="{BB2F197B-A1E0-4B50-BC95-2F8999376785}"/>
</file>

<file path=customXml/itemProps3.xml><?xml version="1.0" encoding="utf-8"?>
<ds:datastoreItem xmlns:ds="http://schemas.openxmlformats.org/officeDocument/2006/customXml" ds:itemID="{337B6B82-4E72-4CB2-A6AB-0A14B6658010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247</Words>
  <Application>Microsoft Office PowerPoint</Application>
  <PresentationFormat>Breitbild</PresentationFormat>
  <Paragraphs>68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Trebuchet MS</vt:lpstr>
      <vt:lpstr>Wingdings 3</vt:lpstr>
      <vt:lpstr>Facette</vt:lpstr>
      <vt:lpstr>Data Science  Data based production optimization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Auswirkungen des Lieferkettengesetzes auf das Unternehmen VTD</dc:title>
  <dc:creator>Julien Kupplmayr</dc:creator>
  <cp:lastModifiedBy>Workshop</cp:lastModifiedBy>
  <cp:revision>68</cp:revision>
  <dcterms:created xsi:type="dcterms:W3CDTF">2022-03-01T17:17:47Z</dcterms:created>
  <dcterms:modified xsi:type="dcterms:W3CDTF">2022-09-23T13:04:00Z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0x0101007D7F3617CEAD714BB8EE95FA576225F4</vt:lpwstr>
  </property>
</Properties>
</file>