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uli"/>
      <p:regular r:id="rId26"/>
      <p:bold r:id="rId27"/>
      <p:italic r:id="rId28"/>
      <p:boldItalic r:id="rId29"/>
    </p:embeddedFont>
    <p:embeddedFont>
      <p:font typeface="Lexend Deca"/>
      <p:regular r:id="rId30"/>
    </p:embeddedFont>
    <p:embeddedFont>
      <p:font typeface="Muli Light"/>
      <p:regular r:id="rId31"/>
      <p:bold r:id="rId32"/>
      <p:italic r:id="rId33"/>
      <p:boldItalic r:id="rId34"/>
    </p:embeddedFont>
    <p:embeddedFont>
      <p:font typeface="Muli ExtraBold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ibJq32z77wF2UtyDNbUzGCJppp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-regular.fntdata"/><Relationship Id="rId25" Type="http://schemas.openxmlformats.org/officeDocument/2006/relationships/slide" Target="slides/slide21.xml"/><Relationship Id="rId28" Type="http://schemas.openxmlformats.org/officeDocument/2006/relationships/font" Target="fonts/Muli-italic.fntdata"/><Relationship Id="rId27" Type="http://schemas.openxmlformats.org/officeDocument/2006/relationships/font" Target="fonts/Muli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uliLight-regular.fntdata"/><Relationship Id="rId30" Type="http://schemas.openxmlformats.org/officeDocument/2006/relationships/font" Target="fonts/LexendDeca-regular.fntdata"/><Relationship Id="rId11" Type="http://schemas.openxmlformats.org/officeDocument/2006/relationships/slide" Target="slides/slide7.xml"/><Relationship Id="rId33" Type="http://schemas.openxmlformats.org/officeDocument/2006/relationships/font" Target="fonts/MuliLight-italic.fntdata"/><Relationship Id="rId10" Type="http://schemas.openxmlformats.org/officeDocument/2006/relationships/slide" Target="slides/slide6.xml"/><Relationship Id="rId32" Type="http://schemas.openxmlformats.org/officeDocument/2006/relationships/font" Target="fonts/MuliLight-bold.fntdata"/><Relationship Id="rId13" Type="http://schemas.openxmlformats.org/officeDocument/2006/relationships/slide" Target="slides/slide9.xml"/><Relationship Id="rId35" Type="http://schemas.openxmlformats.org/officeDocument/2006/relationships/font" Target="fonts/MuliExtraBold-bold.fntdata"/><Relationship Id="rId12" Type="http://schemas.openxmlformats.org/officeDocument/2006/relationships/slide" Target="slides/slide8.xml"/><Relationship Id="rId34" Type="http://schemas.openxmlformats.org/officeDocument/2006/relationships/font" Target="fonts/MuliLight-boldItalic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MuliExtraBol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d54a0c25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d54a0c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d54a0c25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ad54a0c2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ad54a0c25_4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ad54a0c25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40387bb5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40387bb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40387bb5f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40387bb5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40387bb5f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40387bb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ad54a0c25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ad54a0c2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ad54a0c25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ad54a0c2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ad54a0c25_1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ad54a0c2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ad54a0c25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ad54a0c2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1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8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5" name="Google Shape;25;p18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SG" sz="7200" u="none" cap="none" strike="noStrike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0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20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2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22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b="0" i="0" sz="2400" u="none" cap="none" strike="noStrik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b="0" i="0" sz="2400" u="none" cap="none" strike="noStrik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b="0" i="0" sz="2400" u="none" cap="none" strike="noStrik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b="0" i="0" sz="2400" u="none" cap="none" strike="noStrik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b="0" i="0" sz="2400" u="none" cap="none" strike="noStrik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b="0" i="0" sz="2400" u="none" cap="none" strike="noStrik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b="0" i="0" sz="2400" u="none" cap="none" strike="noStrik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b="0" i="0" sz="2400" u="none" cap="none" strike="noStrik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b="0" i="0" sz="2400" u="none" cap="none" strike="noStrik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215750" y="266050"/>
            <a:ext cx="6549600" cy="44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SG" sz="4800"/>
              <a:t>Data Science and </a:t>
            </a:r>
            <a:br>
              <a:rPr lang="en-SG" sz="4800"/>
            </a:br>
            <a:r>
              <a:rPr lang="en-SG" sz="4800"/>
              <a:t>Artificial Intelligence (EE0005)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SG" u="sng"/>
              <a:t>PANDAS</a:t>
            </a:r>
            <a:endParaRPr u="sng"/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6152413" y="3810275"/>
            <a:ext cx="33648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Jain Shlok </a:t>
            </a:r>
            <a:endParaRPr b="1"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(U1822687F)</a:t>
            </a:r>
            <a:endParaRPr b="1"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Siddesh Sambasivam Suseela (U1822929B)</a:t>
            </a:r>
            <a:endParaRPr b="1"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ctrTitle"/>
          </p:nvPr>
        </p:nvSpPr>
        <p:spPr>
          <a:xfrm>
            <a:off x="-24800" y="1444578"/>
            <a:ext cx="4318800" cy="92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SG">
                <a:solidFill>
                  <a:srgbClr val="434343"/>
                </a:solidFill>
              </a:rPr>
              <a:t> </a:t>
            </a:r>
            <a:r>
              <a:rPr lang="en-SG">
                <a:solidFill>
                  <a:srgbClr val="434343"/>
                </a:solidFill>
              </a:rPr>
              <a:t>ML Problem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-21850" y="2756300"/>
            <a:ext cx="5067000" cy="62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>
                <a:latin typeface="Muli"/>
                <a:ea typeface="Muli"/>
                <a:cs typeface="Muli"/>
                <a:sym typeface="Muli"/>
              </a:rPr>
              <a:t>Classifying </a:t>
            </a: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text </a:t>
            </a: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recipes into different cuisine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(Classification task)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ad54a0c25_2_0"/>
          <p:cNvSpPr txBox="1"/>
          <p:nvPr>
            <p:ph type="ctrTitle"/>
          </p:nvPr>
        </p:nvSpPr>
        <p:spPr>
          <a:xfrm>
            <a:off x="228600" y="1811950"/>
            <a:ext cx="6798000" cy="17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-SG" sz="4000"/>
              <a:t>How did we prepare the data for training?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ad54a0c25_2_0"/>
          <p:cNvSpPr txBox="1"/>
          <p:nvPr/>
        </p:nvSpPr>
        <p:spPr>
          <a:xfrm>
            <a:off x="1044025" y="1884025"/>
            <a:ext cx="7353000" cy="114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>
                <a:latin typeface="Muli"/>
                <a:ea typeface="Muli"/>
                <a:cs typeface="Muli"/>
                <a:sym typeface="Muli"/>
              </a:rPr>
              <a:t>Cuisine :</a:t>
            </a: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 indian, chinese. etc…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>
                <a:latin typeface="Muli"/>
                <a:ea typeface="Muli"/>
                <a:cs typeface="Muli"/>
                <a:sym typeface="Muli"/>
              </a:rPr>
              <a:t>Recipe:</a:t>
            </a: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 “ plain flour ground pepper salt tomatoes ground black pepper thyme eggs green tomatoes yellow corn meal milk vegetable oil ”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ad54a0c25_2_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141" name="Google Shape;141;g6ad54a0c25_2_6"/>
          <p:cNvSpPr/>
          <p:nvPr/>
        </p:nvSpPr>
        <p:spPr>
          <a:xfrm>
            <a:off x="104400" y="440950"/>
            <a:ext cx="8853300" cy="185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6ad54a0c25_2_6"/>
          <p:cNvSpPr txBox="1"/>
          <p:nvPr/>
        </p:nvSpPr>
        <p:spPr>
          <a:xfrm>
            <a:off x="285375" y="1505275"/>
            <a:ext cx="1440600" cy="393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Cuisine values 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43" name="Google Shape;143;g6ad54a0c25_2_6"/>
          <p:cNvSpPr txBox="1"/>
          <p:nvPr/>
        </p:nvSpPr>
        <p:spPr>
          <a:xfrm>
            <a:off x="4316675" y="1414375"/>
            <a:ext cx="1898400" cy="57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Labels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44" name="Google Shape;144;g6ad54a0c25_2_6"/>
          <p:cNvSpPr txBox="1"/>
          <p:nvPr/>
        </p:nvSpPr>
        <p:spPr>
          <a:xfrm>
            <a:off x="2288875" y="1210075"/>
            <a:ext cx="1611000" cy="89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Label Encoder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45" name="Google Shape;145;g6ad54a0c25_2_6"/>
          <p:cNvSpPr txBox="1"/>
          <p:nvPr/>
        </p:nvSpPr>
        <p:spPr>
          <a:xfrm>
            <a:off x="163100" y="495975"/>
            <a:ext cx="227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400">
                <a:latin typeface="Muli"/>
                <a:ea typeface="Muli"/>
                <a:cs typeface="Muli"/>
                <a:sym typeface="Muli"/>
              </a:rPr>
              <a:t>Cuisine labels</a:t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400">
                <a:latin typeface="Muli"/>
                <a:ea typeface="Muli"/>
                <a:cs typeface="Muli"/>
                <a:sym typeface="Muli"/>
              </a:rPr>
              <a:t> </a:t>
            </a:r>
            <a:endParaRPr b="1"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6" name="Google Shape;146;g6ad54a0c25_2_6"/>
          <p:cNvSpPr/>
          <p:nvPr/>
        </p:nvSpPr>
        <p:spPr>
          <a:xfrm>
            <a:off x="1936800" y="1656700"/>
            <a:ext cx="1728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ad54a0c25_2_6"/>
          <p:cNvSpPr/>
          <p:nvPr/>
        </p:nvSpPr>
        <p:spPr>
          <a:xfrm>
            <a:off x="3994200" y="1656700"/>
            <a:ext cx="1728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ad54a0c25_2_6"/>
          <p:cNvSpPr txBox="1"/>
          <p:nvPr/>
        </p:nvSpPr>
        <p:spPr>
          <a:xfrm>
            <a:off x="7500050" y="55430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49" name="Google Shape;149;g6ad54a0c25_2_6"/>
          <p:cNvSpPr/>
          <p:nvPr/>
        </p:nvSpPr>
        <p:spPr>
          <a:xfrm>
            <a:off x="104400" y="2726950"/>
            <a:ext cx="8853300" cy="185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0" name="Google Shape;150;g6ad54a0c25_2_6"/>
          <p:cNvSpPr txBox="1"/>
          <p:nvPr/>
        </p:nvSpPr>
        <p:spPr>
          <a:xfrm>
            <a:off x="1169800" y="2851850"/>
            <a:ext cx="6477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['brazilian', 'british',  'russian', 'southern_us', 'spanish']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1" name="Google Shape;151;g6ad54a0c25_2_6"/>
          <p:cNvSpPr txBox="1"/>
          <p:nvPr/>
        </p:nvSpPr>
        <p:spPr>
          <a:xfrm>
            <a:off x="860775" y="3228350"/>
            <a:ext cx="64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‘brazilian’ →       [        1             0               0                   0                   0      ]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2" name="Google Shape;152;g6ad54a0c25_2_6"/>
          <p:cNvSpPr txBox="1"/>
          <p:nvPr/>
        </p:nvSpPr>
        <p:spPr>
          <a:xfrm>
            <a:off x="860775" y="3722250"/>
            <a:ext cx="60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'british'     →       [        0             1               0                   0                   0      ]    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3" name="Google Shape;153;g6ad54a0c25_2_6"/>
          <p:cNvSpPr txBox="1"/>
          <p:nvPr/>
        </p:nvSpPr>
        <p:spPr>
          <a:xfrm>
            <a:off x="1154300" y="4020000"/>
            <a:ext cx="31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4" name="Google Shape;154;g6ad54a0c25_2_6"/>
          <p:cNvSpPr txBox="1"/>
          <p:nvPr/>
        </p:nvSpPr>
        <p:spPr>
          <a:xfrm>
            <a:off x="2602100" y="4020000"/>
            <a:ext cx="31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5" name="Google Shape;155;g6ad54a0c25_2_6"/>
          <p:cNvSpPr txBox="1"/>
          <p:nvPr/>
        </p:nvSpPr>
        <p:spPr>
          <a:xfrm>
            <a:off x="3287900" y="4020000"/>
            <a:ext cx="31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6" name="Google Shape;156;g6ad54a0c25_2_6"/>
          <p:cNvSpPr txBox="1"/>
          <p:nvPr/>
        </p:nvSpPr>
        <p:spPr>
          <a:xfrm>
            <a:off x="4049900" y="4020000"/>
            <a:ext cx="31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7" name="Google Shape;157;g6ad54a0c25_2_6"/>
          <p:cNvSpPr txBox="1"/>
          <p:nvPr/>
        </p:nvSpPr>
        <p:spPr>
          <a:xfrm>
            <a:off x="5040500" y="4020000"/>
            <a:ext cx="31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8" name="Google Shape;158;g6ad54a0c25_2_6"/>
          <p:cNvSpPr txBox="1"/>
          <p:nvPr/>
        </p:nvSpPr>
        <p:spPr>
          <a:xfrm>
            <a:off x="6031100" y="4020000"/>
            <a:ext cx="31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9" name="Google Shape;159;g6ad54a0c25_2_6"/>
          <p:cNvSpPr txBox="1"/>
          <p:nvPr/>
        </p:nvSpPr>
        <p:spPr>
          <a:xfrm>
            <a:off x="249775" y="2809525"/>
            <a:ext cx="4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eg: 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ad54a0c25_4_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grpSp>
        <p:nvGrpSpPr>
          <p:cNvPr id="165" name="Google Shape;165;g6ad54a0c25_4_20"/>
          <p:cNvGrpSpPr/>
          <p:nvPr/>
        </p:nvGrpSpPr>
        <p:grpSpPr>
          <a:xfrm>
            <a:off x="10700" y="212350"/>
            <a:ext cx="8947000" cy="1858200"/>
            <a:chOff x="10700" y="212350"/>
            <a:chExt cx="8947000" cy="1858200"/>
          </a:xfrm>
        </p:grpSpPr>
        <p:sp>
          <p:nvSpPr>
            <p:cNvPr id="166" name="Google Shape;166;g6ad54a0c25_4_20"/>
            <p:cNvSpPr/>
            <p:nvPr/>
          </p:nvSpPr>
          <p:spPr>
            <a:xfrm>
              <a:off x="104400" y="212350"/>
              <a:ext cx="8853300" cy="18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6ad54a0c25_4_20"/>
            <p:cNvSpPr txBox="1"/>
            <p:nvPr/>
          </p:nvSpPr>
          <p:spPr>
            <a:xfrm>
              <a:off x="430475" y="1200475"/>
              <a:ext cx="1018800" cy="393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latin typeface="Muli Light"/>
                  <a:ea typeface="Muli Light"/>
                  <a:cs typeface="Muli Light"/>
                  <a:sym typeface="Muli Light"/>
                </a:rPr>
                <a:t>Text data</a:t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68" name="Google Shape;168;g6ad54a0c25_4_20"/>
            <p:cNvSpPr txBox="1"/>
            <p:nvPr/>
          </p:nvSpPr>
          <p:spPr>
            <a:xfrm>
              <a:off x="3707075" y="1185775"/>
              <a:ext cx="1898400" cy="5748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latin typeface="Muli Light"/>
                  <a:ea typeface="Muli Light"/>
                  <a:cs typeface="Muli Light"/>
                  <a:sym typeface="Muli Light"/>
                </a:rPr>
                <a:t>words → Tokens         </a:t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latin typeface="Muli Light"/>
                  <a:ea typeface="Muli Light"/>
                  <a:cs typeface="Muli Light"/>
                  <a:sym typeface="Muli Light"/>
                </a:rPr>
                <a:t>String → Sequences </a:t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69" name="Google Shape;169;g6ad54a0c25_4_20"/>
            <p:cNvSpPr txBox="1"/>
            <p:nvPr/>
          </p:nvSpPr>
          <p:spPr>
            <a:xfrm>
              <a:off x="1856875" y="1045400"/>
              <a:ext cx="1509600" cy="759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latin typeface="Muli Light"/>
                  <a:ea typeface="Muli Light"/>
                  <a:cs typeface="Muli Light"/>
                  <a:sym typeface="Muli Light"/>
                </a:rPr>
                <a:t>Tokenizer</a:t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70" name="Google Shape;170;g6ad54a0c25_4_20"/>
            <p:cNvSpPr txBox="1"/>
            <p:nvPr/>
          </p:nvSpPr>
          <p:spPr>
            <a:xfrm>
              <a:off x="10700" y="267375"/>
              <a:ext cx="2272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2400">
                  <a:latin typeface="Muli"/>
                  <a:ea typeface="Muli"/>
                  <a:cs typeface="Muli"/>
                  <a:sym typeface="Muli"/>
                </a:rPr>
                <a:t>Ingredients</a:t>
              </a:r>
              <a:endParaRPr b="1" sz="2400"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1" name="Google Shape;171;g6ad54a0c25_4_20"/>
            <p:cNvSpPr txBox="1"/>
            <p:nvPr/>
          </p:nvSpPr>
          <p:spPr>
            <a:xfrm>
              <a:off x="6072275" y="1163050"/>
              <a:ext cx="1062600" cy="445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latin typeface="Muli Light"/>
                  <a:ea typeface="Muli Light"/>
                  <a:cs typeface="Muli Light"/>
                  <a:sym typeface="Muli Light"/>
                </a:rPr>
                <a:t>Padded </a:t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72" name="Google Shape;172;g6ad54a0c25_4_20"/>
            <p:cNvSpPr txBox="1"/>
            <p:nvPr/>
          </p:nvSpPr>
          <p:spPr>
            <a:xfrm>
              <a:off x="7579475" y="1054150"/>
              <a:ext cx="1100400" cy="6549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latin typeface="Muli Light"/>
                  <a:ea typeface="Muli Light"/>
                  <a:cs typeface="Muli Light"/>
                  <a:sym typeface="Muli Light"/>
                </a:rPr>
                <a:t>Padded Sequences</a:t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73" name="Google Shape;173;g6ad54a0c25_4_20"/>
            <p:cNvSpPr/>
            <p:nvPr/>
          </p:nvSpPr>
          <p:spPr>
            <a:xfrm>
              <a:off x="1555800" y="1428100"/>
              <a:ext cx="172800" cy="139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6ad54a0c25_4_20"/>
            <p:cNvSpPr/>
            <p:nvPr/>
          </p:nvSpPr>
          <p:spPr>
            <a:xfrm>
              <a:off x="3460800" y="1428100"/>
              <a:ext cx="172800" cy="139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6ad54a0c25_4_20"/>
            <p:cNvSpPr/>
            <p:nvPr/>
          </p:nvSpPr>
          <p:spPr>
            <a:xfrm>
              <a:off x="5746800" y="1351900"/>
              <a:ext cx="172800" cy="139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6ad54a0c25_4_20"/>
            <p:cNvSpPr/>
            <p:nvPr/>
          </p:nvSpPr>
          <p:spPr>
            <a:xfrm>
              <a:off x="7270800" y="1351900"/>
              <a:ext cx="172800" cy="139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g6ad54a0c25_4_20"/>
          <p:cNvGrpSpPr/>
          <p:nvPr/>
        </p:nvGrpSpPr>
        <p:grpSpPr>
          <a:xfrm>
            <a:off x="104400" y="2726950"/>
            <a:ext cx="8853300" cy="1858200"/>
            <a:chOff x="104400" y="2726950"/>
            <a:chExt cx="8853300" cy="1858200"/>
          </a:xfrm>
        </p:grpSpPr>
        <p:sp>
          <p:nvSpPr>
            <p:cNvPr id="178" name="Google Shape;178;g6ad54a0c25_4_20"/>
            <p:cNvSpPr/>
            <p:nvPr/>
          </p:nvSpPr>
          <p:spPr>
            <a:xfrm>
              <a:off x="104400" y="2726950"/>
              <a:ext cx="8853300" cy="1858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79" name="Google Shape;179;g6ad54a0c25_4_20"/>
            <p:cNvSpPr txBox="1"/>
            <p:nvPr/>
          </p:nvSpPr>
          <p:spPr>
            <a:xfrm>
              <a:off x="249775" y="2809525"/>
              <a:ext cx="45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latin typeface="Muli Light"/>
                  <a:ea typeface="Muli Light"/>
                  <a:cs typeface="Muli Light"/>
                  <a:sym typeface="Muli Light"/>
                </a:rPr>
                <a:t>eg: </a:t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80" name="Google Shape;180;g6ad54a0c25_4_20"/>
            <p:cNvSpPr txBox="1"/>
            <p:nvPr/>
          </p:nvSpPr>
          <p:spPr>
            <a:xfrm>
              <a:off x="592675" y="2762700"/>
              <a:ext cx="8184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latin typeface="Muli Light"/>
                  <a:ea typeface="Muli Light"/>
                  <a:cs typeface="Muli Light"/>
                  <a:sym typeface="Muli Light"/>
                </a:rPr>
                <a:t>“ plain flour ground pepper salt tomatoes ground black pepper thyme eggs green tomatoes yellow corn meal milk vegetable oil ”</a:t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sp>
          <p:nvSpPr>
            <p:cNvPr id="181" name="Google Shape;181;g6ad54a0c25_4_20"/>
            <p:cNvSpPr/>
            <p:nvPr/>
          </p:nvSpPr>
          <p:spPr>
            <a:xfrm>
              <a:off x="4233325" y="3313025"/>
              <a:ext cx="134100" cy="2400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6ad54a0c25_4_20"/>
            <p:cNvSpPr txBox="1"/>
            <p:nvPr/>
          </p:nvSpPr>
          <p:spPr>
            <a:xfrm>
              <a:off x="1862675" y="3789975"/>
              <a:ext cx="55095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latin typeface="Muli Light"/>
                  <a:ea typeface="Muli Light"/>
                  <a:cs typeface="Muli Light"/>
                  <a:sym typeface="Muli Light"/>
                </a:rPr>
                <a:t>[ [155], [233], [666], … [22] ] → [ [155], [233], [666]....[22]....[0],[0] ]</a:t>
              </a:r>
              <a:endParaRPr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</p:grpSp>
      <p:sp>
        <p:nvSpPr>
          <p:cNvPr id="183" name="Google Shape;183;g6ad54a0c25_4_20"/>
          <p:cNvSpPr txBox="1"/>
          <p:nvPr/>
        </p:nvSpPr>
        <p:spPr>
          <a:xfrm>
            <a:off x="2458000" y="1327925"/>
            <a:ext cx="4294200" cy="217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3000">
                <a:latin typeface="Muli"/>
                <a:ea typeface="Muli"/>
                <a:cs typeface="Muli"/>
                <a:sym typeface="Muli"/>
              </a:rPr>
              <a:t>GloVe embeddings</a:t>
            </a:r>
            <a:endParaRPr b="1" sz="3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275750" y="4345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SG"/>
              <a:t>ML Solution : </a:t>
            </a:r>
            <a:r>
              <a:rPr lang="en-SG"/>
              <a:t>Neural networks</a:t>
            </a:r>
            <a:endParaRPr/>
          </a:p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190" name="Google Shape;19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749350"/>
            <a:ext cx="3933525" cy="23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4">
            <a:alphaModFix/>
          </a:blip>
          <a:srcRect b="0" l="-1600" r="1600" t="0"/>
          <a:stretch/>
        </p:blipFill>
        <p:spPr>
          <a:xfrm>
            <a:off x="4626306" y="1755750"/>
            <a:ext cx="4127070" cy="23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0387bb5f_0_2"/>
          <p:cNvSpPr txBox="1"/>
          <p:nvPr>
            <p:ph type="title"/>
          </p:nvPr>
        </p:nvSpPr>
        <p:spPr>
          <a:xfrm>
            <a:off x="1418750" y="19585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Jupyter Notebook</a:t>
            </a:r>
            <a:endParaRPr/>
          </a:p>
        </p:txBody>
      </p:sp>
      <p:sp>
        <p:nvSpPr>
          <p:cNvPr id="197" name="Google Shape;197;g740387bb5f_0_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0387bb5f_2_6"/>
          <p:cNvSpPr txBox="1"/>
          <p:nvPr>
            <p:ph type="title"/>
          </p:nvPr>
        </p:nvSpPr>
        <p:spPr>
          <a:xfrm>
            <a:off x="2485550" y="1882375"/>
            <a:ext cx="3852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Token visualization</a:t>
            </a:r>
            <a:endParaRPr/>
          </a:p>
        </p:txBody>
      </p:sp>
      <p:sp>
        <p:nvSpPr>
          <p:cNvPr id="203" name="Google Shape;203;g740387bb5f_2_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351950" y="18097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SG">
                <a:latin typeface="Muli"/>
                <a:ea typeface="Muli"/>
                <a:cs typeface="Muli"/>
                <a:sym typeface="Muli"/>
              </a:rPr>
              <a:t>Which model? 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uli"/>
              <a:buChar char="⬡"/>
            </a:pPr>
            <a:r>
              <a:rPr b="1" lang="en-SG">
                <a:latin typeface="Muli"/>
                <a:ea typeface="Muli"/>
                <a:cs typeface="Muli"/>
                <a:sym typeface="Muli"/>
              </a:rPr>
              <a:t>Neural networks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8"/>
          <p:cNvSpPr txBox="1"/>
          <p:nvPr>
            <p:ph type="title"/>
          </p:nvPr>
        </p:nvSpPr>
        <p:spPr>
          <a:xfrm>
            <a:off x="372731" y="194025"/>
            <a:ext cx="68871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SG"/>
              <a:t>How did we apply ML technique to solve the problem</a:t>
            </a:r>
            <a:endParaRPr/>
          </a:p>
        </p:txBody>
      </p:sp>
      <p:sp>
        <p:nvSpPr>
          <p:cNvPr id="210" name="Google Shape;210;p8"/>
          <p:cNvSpPr txBox="1"/>
          <p:nvPr>
            <p:ph idx="2" type="body"/>
          </p:nvPr>
        </p:nvSpPr>
        <p:spPr>
          <a:xfrm>
            <a:off x="3525356" y="1809750"/>
            <a:ext cx="5098800" cy="25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SG">
                <a:latin typeface="Muli"/>
                <a:ea typeface="Muli"/>
                <a:cs typeface="Muli"/>
                <a:sym typeface="Muli"/>
              </a:rPr>
              <a:t>Why?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uli"/>
              <a:buChar char="⬡"/>
            </a:pPr>
            <a:r>
              <a:rPr b="1" lang="en-SG">
                <a:latin typeface="Muli"/>
                <a:ea typeface="Muli"/>
                <a:cs typeface="Muli"/>
                <a:sym typeface="Muli"/>
              </a:rPr>
              <a:t>Text data is an unstructured data and classical models are not effective with text data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1875950" y="1196575"/>
            <a:ext cx="556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SG"/>
              <a:t>Use of tools and techniques</a:t>
            </a:r>
            <a:r>
              <a:rPr lang="en-SG"/>
              <a:t> </a:t>
            </a:r>
            <a:endParaRPr/>
          </a:p>
        </p:txBody>
      </p:sp>
      <p:sp>
        <p:nvSpPr>
          <p:cNvPr id="217" name="Google Shape;217;p10"/>
          <p:cNvSpPr txBox="1"/>
          <p:nvPr>
            <p:ph idx="1" type="body"/>
          </p:nvPr>
        </p:nvSpPr>
        <p:spPr>
          <a:xfrm>
            <a:off x="2790350" y="2266950"/>
            <a:ext cx="40113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</a:pPr>
            <a:r>
              <a:rPr lang="en-SG"/>
              <a:t>Tensorflow → Keras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-SG"/>
              <a:t>Sklearn → </a:t>
            </a:r>
            <a:r>
              <a:rPr lang="en-SG"/>
              <a:t>K-Fold</a:t>
            </a:r>
            <a:r>
              <a:rPr lang="en-SG"/>
              <a:t> cross-validation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-SG"/>
              <a:t>Pandas → Handling data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-SG"/>
              <a:t>Numpy → multi-tasks</a:t>
            </a:r>
            <a:endParaRPr/>
          </a:p>
        </p:txBody>
      </p:sp>
      <p:sp>
        <p:nvSpPr>
          <p:cNvPr id="218" name="Google Shape;218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SG"/>
              <a:t>Outcome </a:t>
            </a:r>
            <a:endParaRPr/>
          </a:p>
        </p:txBody>
      </p: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580550" y="2018275"/>
            <a:ext cx="70638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SG"/>
              <a:t>Accuracy: approx. 98 %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SG"/>
              <a:t>We are able to predict a cuisine to which a </a:t>
            </a:r>
            <a:r>
              <a:rPr lang="en-SG"/>
              <a:t>recipe</a:t>
            </a:r>
            <a:r>
              <a:rPr lang="en-SG"/>
              <a:t> belongs to. </a:t>
            </a:r>
            <a:endParaRPr/>
          </a:p>
        </p:txBody>
      </p:sp>
      <p:sp>
        <p:nvSpPr>
          <p:cNvPr id="225" name="Google Shape;22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2426725" y="2109500"/>
            <a:ext cx="3988200" cy="188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 txBox="1"/>
          <p:nvPr>
            <p:ph type="title"/>
          </p:nvPr>
        </p:nvSpPr>
        <p:spPr>
          <a:xfrm>
            <a:off x="3552350" y="205975"/>
            <a:ext cx="164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SG" u="sng"/>
              <a:t>Dataset</a:t>
            </a:r>
            <a:endParaRPr u="sng"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399950" y="1352550"/>
            <a:ext cx="2058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SG">
                <a:latin typeface="Muli"/>
                <a:ea typeface="Muli"/>
                <a:cs typeface="Muli"/>
                <a:sym typeface="Muli"/>
              </a:rPr>
              <a:t>What’s Cooking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 txBox="1"/>
          <p:nvPr>
            <p:ph idx="2" type="body"/>
          </p:nvPr>
        </p:nvSpPr>
        <p:spPr>
          <a:xfrm>
            <a:off x="3205800" y="2607513"/>
            <a:ext cx="6014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69" name="Google Shape;6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500" y="2462375"/>
            <a:ext cx="34480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SG"/>
              <a:t>Credits</a:t>
            </a:r>
            <a:endParaRPr/>
          </a:p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 sz="2400"/>
              <a:t>Shlok- Data Preparation and Visualization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SG"/>
              <a:t>Siddesh- Machine Learning and Deep Learning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32" name="Google Shape;232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238" name="Google Shape;238;p13"/>
          <p:cNvSpPr txBox="1"/>
          <p:nvPr>
            <p:ph idx="4294967295" type="ctrTitle"/>
          </p:nvPr>
        </p:nvSpPr>
        <p:spPr>
          <a:xfrm>
            <a:off x="252635" y="366240"/>
            <a:ext cx="4694274" cy="15977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SG" sz="7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Thankyou!</a:t>
            </a:r>
            <a:endParaRPr b="1" i="0" sz="7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9" name="Google Shape;239;p13"/>
          <p:cNvSpPr txBox="1"/>
          <p:nvPr>
            <p:ph idx="4294967295" type="subTitle"/>
          </p:nvPr>
        </p:nvSpPr>
        <p:spPr>
          <a:xfrm>
            <a:off x="850604" y="2565091"/>
            <a:ext cx="3232299" cy="76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None/>
            </a:pPr>
            <a:r>
              <a:rPr b="1" i="0" lang="en-SG" sz="3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i="0" sz="3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idx="4294967295" type="ctrTitle"/>
          </p:nvPr>
        </p:nvSpPr>
        <p:spPr>
          <a:xfrm>
            <a:off x="652130" y="1451344"/>
            <a:ext cx="39714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SG" sz="60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Objective</a:t>
            </a:r>
            <a:endParaRPr b="1" i="0" sz="60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5" name="Google Shape;75;p3"/>
          <p:cNvSpPr txBox="1"/>
          <p:nvPr>
            <p:ph idx="4294967295" type="subTitle"/>
          </p:nvPr>
        </p:nvSpPr>
        <p:spPr>
          <a:xfrm>
            <a:off x="646825" y="2746850"/>
            <a:ext cx="7646400" cy="47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None/>
            </a:pPr>
            <a:r>
              <a:rPr b="1" i="0" lang="en-SG" sz="1800" u="none" cap="none" strike="noStrike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To classify </a:t>
            </a:r>
            <a:r>
              <a:rPr b="1" lang="en-SG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b="1" i="0" lang="en-SG" sz="1800" u="none" cap="none" strike="noStrike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given </a:t>
            </a:r>
            <a:r>
              <a:rPr b="1" lang="en-SG" sz="18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R</a:t>
            </a:r>
            <a:r>
              <a:rPr b="1" i="0" lang="en-SG" sz="1800" u="none" cap="none" strike="noStrike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ecipe or Ingredient to their respective cuisines.</a:t>
            </a:r>
            <a:endParaRPr b="1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None/>
            </a:pPr>
            <a:r>
              <a:t/>
            </a:r>
            <a:endParaRPr b="1" i="0" sz="1800" u="none" cap="none" strike="noStrike">
              <a:solidFill>
                <a:srgbClr val="434343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idx="1" type="body"/>
          </p:nvPr>
        </p:nvSpPr>
        <p:spPr>
          <a:xfrm>
            <a:off x="1343850" y="724950"/>
            <a:ext cx="36600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SG"/>
              <a:t>Data Analysis and Observations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305375" y="2246050"/>
            <a:ext cx="35205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</a:pPr>
            <a:r>
              <a:rPr b="1" lang="en-SG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Visualise the dataset</a:t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300" y="1514075"/>
            <a:ext cx="4751476" cy="33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0387bb5f_2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90" name="Google Shape;90;g740387bb5f_2_0"/>
          <p:cNvSpPr txBox="1"/>
          <p:nvPr/>
        </p:nvSpPr>
        <p:spPr>
          <a:xfrm>
            <a:off x="760550" y="2323850"/>
            <a:ext cx="7796100" cy="119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Recipe → [</a:t>
            </a: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 ‘plain flour’ , ‘ground pepper’ , ‘salt’ , ‘tomatoes’ , ‘black pepper’ , ‘eggs’ ]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Ingredient → ‘salt’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91" name="Google Shape;91;g740387bb5f_2_0"/>
          <p:cNvSpPr txBox="1"/>
          <p:nvPr/>
        </p:nvSpPr>
        <p:spPr>
          <a:xfrm>
            <a:off x="751225" y="1562775"/>
            <a:ext cx="2700600" cy="4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 Light"/>
                <a:ea typeface="Muli Light"/>
                <a:cs typeface="Muli Light"/>
                <a:sym typeface="Muli Light"/>
              </a:rPr>
              <a:t>For your Information: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ad54a0c25_1_13"/>
          <p:cNvSpPr txBox="1"/>
          <p:nvPr>
            <p:ph idx="4294967295" type="body"/>
          </p:nvPr>
        </p:nvSpPr>
        <p:spPr>
          <a:xfrm>
            <a:off x="418100" y="1091600"/>
            <a:ext cx="3672600" cy="35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uli"/>
              <a:buChar char="⬡"/>
            </a:pPr>
            <a:r>
              <a:rPr b="1" lang="en-SG" sz="1800">
                <a:latin typeface="Muli"/>
                <a:ea typeface="Muli"/>
                <a:cs typeface="Muli"/>
                <a:sym typeface="Muli"/>
              </a:rPr>
              <a:t>Different types of labels 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uli"/>
              <a:buChar char="⬡"/>
            </a:pPr>
            <a:r>
              <a:rPr b="1" lang="en-SG" sz="1800">
                <a:latin typeface="Muli"/>
                <a:ea typeface="Muli"/>
                <a:cs typeface="Muli"/>
                <a:sym typeface="Muli"/>
              </a:rPr>
              <a:t>Average number of samples in cuisines (Normalised Version)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uli"/>
              <a:buChar char="⬡"/>
            </a:pPr>
            <a:r>
              <a:rPr b="1" lang="en-SG" sz="1800">
                <a:latin typeface="Muli"/>
                <a:ea typeface="Muli"/>
                <a:cs typeface="Muli"/>
                <a:sym typeface="Muli"/>
              </a:rPr>
              <a:t>Unique classes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uli"/>
              <a:buChar char="⬡"/>
            </a:pPr>
            <a:r>
              <a:rPr b="1" lang="en-SG" sz="1800">
                <a:latin typeface="Muli"/>
                <a:ea typeface="Muli"/>
                <a:cs typeface="Muli"/>
                <a:sym typeface="Muli"/>
              </a:rPr>
              <a:t>Unique ingredients 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" name="Google Shape;97;g6ad54a0c25_1_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98" name="Google Shape;98;g6ad54a0c25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226025"/>
            <a:ext cx="3813275" cy="46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ad54a0c25_1_18"/>
          <p:cNvSpPr txBox="1"/>
          <p:nvPr>
            <p:ph idx="1" type="body"/>
          </p:nvPr>
        </p:nvSpPr>
        <p:spPr>
          <a:xfrm>
            <a:off x="952500" y="1237450"/>
            <a:ext cx="3865800" cy="33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SG"/>
              <a:t>Average length of ingredients list </a:t>
            </a:r>
            <a:endParaRPr/>
          </a:p>
        </p:txBody>
      </p:sp>
      <p:sp>
        <p:nvSpPr>
          <p:cNvPr id="104" name="Google Shape;104;g6ad54a0c25_1_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105" name="Google Shape;105;g6ad54a0c2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025" y="145563"/>
            <a:ext cx="4015975" cy="477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ad54a0c25_1_23"/>
          <p:cNvSpPr txBox="1"/>
          <p:nvPr>
            <p:ph idx="4294967295" type="body"/>
          </p:nvPr>
        </p:nvSpPr>
        <p:spPr>
          <a:xfrm>
            <a:off x="2290225" y="4361750"/>
            <a:ext cx="4805100" cy="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SG">
                <a:latin typeface="Muli"/>
                <a:ea typeface="Muli"/>
                <a:cs typeface="Muli"/>
                <a:sym typeface="Muli"/>
              </a:rPr>
              <a:t> Data Visualisation (Count Plot)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1" name="Google Shape;111;g6ad54a0c25_1_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112" name="Google Shape;112;g6ad54a0c25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62" y="197500"/>
            <a:ext cx="6025126" cy="403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ad54a0c25_1_35"/>
          <p:cNvSpPr txBox="1"/>
          <p:nvPr>
            <p:ph idx="1" type="body"/>
          </p:nvPr>
        </p:nvSpPr>
        <p:spPr>
          <a:xfrm>
            <a:off x="1343850" y="866400"/>
            <a:ext cx="5801400" cy="7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SG" sz="3600"/>
              <a:t>Text Pre-processing</a:t>
            </a:r>
            <a:r>
              <a:rPr lang="en-SG"/>
              <a:t> </a:t>
            </a:r>
            <a:endParaRPr/>
          </a:p>
        </p:txBody>
      </p:sp>
      <p:sp>
        <p:nvSpPr>
          <p:cNvPr id="118" name="Google Shape;118;g6ad54a0c25_1_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119" name="Google Shape;119;g6ad54a0c25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0" y="1761450"/>
            <a:ext cx="2186950" cy="27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6ad54a0c25_1_35"/>
          <p:cNvSpPr/>
          <p:nvPr/>
        </p:nvSpPr>
        <p:spPr>
          <a:xfrm flipH="1" rot="10800000">
            <a:off x="2419950" y="2850400"/>
            <a:ext cx="218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6ad54a0c25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250" y="2606150"/>
            <a:ext cx="6224550" cy="6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Shlok Jain</dc:creator>
</cp:coreProperties>
</file>