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9" r:id="rId5"/>
    <p:sldId id="270" r:id="rId6"/>
    <p:sldId id="260" r:id="rId7"/>
    <p:sldId id="265" r:id="rId8"/>
    <p:sldId id="259" r:id="rId9"/>
    <p:sldId id="264" r:id="rId10"/>
    <p:sldId id="267" r:id="rId11"/>
    <p:sldId id="268" r:id="rId12"/>
    <p:sldId id="272" r:id="rId13"/>
    <p:sldId id="266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/>
    <p:restoredTop sz="96213"/>
  </p:normalViewPr>
  <p:slideViewPr>
    <p:cSldViewPr snapToGrid="0">
      <p:cViewPr varScale="1">
        <p:scale>
          <a:sx n="48" d="100"/>
          <a:sy n="48" d="100"/>
        </p:scale>
        <p:origin x="53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Ahamed" userId="cc293f42169fe0f6" providerId="LiveId" clId="{744C60E1-0BCE-4983-AC0C-CBA3B5CACFF7}"/>
    <pc:docChg chg="modSld">
      <pc:chgData name="Sameer Ahamed" userId="cc293f42169fe0f6" providerId="LiveId" clId="{744C60E1-0BCE-4983-AC0C-CBA3B5CACFF7}" dt="2024-09-11T16:48:15.427" v="1" actId="1036"/>
      <pc:docMkLst>
        <pc:docMk/>
      </pc:docMkLst>
      <pc:sldChg chg="modSp mod">
        <pc:chgData name="Sameer Ahamed" userId="cc293f42169fe0f6" providerId="LiveId" clId="{744C60E1-0BCE-4983-AC0C-CBA3B5CACFF7}" dt="2024-09-11T16:48:15.427" v="1" actId="1036"/>
        <pc:sldMkLst>
          <pc:docMk/>
          <pc:sldMk cId="3705552817" sldId="269"/>
        </pc:sldMkLst>
        <pc:picChg chg="mod">
          <ac:chgData name="Sameer Ahamed" userId="cc293f42169fe0f6" providerId="LiveId" clId="{744C60E1-0BCE-4983-AC0C-CBA3B5CACFF7}" dt="2024-09-11T16:48:15.427" v="1" actId="1036"/>
          <ac:picMkLst>
            <pc:docMk/>
            <pc:sldMk cId="3705552817" sldId="269"/>
            <ac:picMk id="5" creationId="{39F19B5A-5B1E-DD99-0D11-03B77C9731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0B647-20DE-4445-A4C7-09D1328E970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F504-57F2-4246-AADD-4C4E3A4C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those of you who here for the tech talk this morning, you probably have a good idea of what each of these components are, but I just have a quick video to show what happens in an AR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1F504-57F2-4246-AADD-4C4E3A4CE0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F2F-A689-578E-81A5-F1B5740A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F696-FE08-88CB-B44D-C6B97E25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493-0FE0-304A-F717-D72507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A45-D704-99ED-5840-E769911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AE7-DF5A-BC43-64BE-AD60C30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738-24A3-33B8-698B-92DE0BD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367-0DC4-7E82-A94D-66AD7248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C02-204A-357E-E32C-317F1D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D3A-F5FD-22B8-6104-2921093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9011-652F-1E5D-0A4E-9F178FC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1B1-5C1A-966C-DFFC-44002A22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688-219C-BF4F-9E40-0AD49A7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88D-108D-7130-2E32-AAFAE47C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270-0094-2703-7C33-CFF22F83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1CC9-B460-9668-473D-8A9BF6E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237-B66D-EB8A-4305-4FCF893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FC4C-74DD-3349-0972-20F1368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15CF-27E3-EB9E-335A-0E1296D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145-FD9E-B56D-C572-A3AC45A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CE2-9BBF-98A5-27DF-0DD0B75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AFD-8D33-D30B-29F6-BBD9F7B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1286-9D58-E5DC-4CFB-5BC6688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3992-86E8-1DE8-3EB6-B861754B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F616-44E2-99E2-E815-6DC58E7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283-FA53-5EFE-83E7-2F548BF2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179-FFBF-CB07-71BF-36ED2D8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D3C-ECC6-4E18-D1C9-8115E2CE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4C81-4DC2-5661-3418-0233F39E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C6F2-CA93-0A16-E2E1-3E149B9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E431-3040-951B-F109-2FB3DD4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0162-774A-7CEC-4A19-01BE698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3F-6003-CC17-4DAE-B924EF8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3F5F-9F8F-00A6-7410-8C39446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9BAE-5947-D108-68C7-52A5357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582F-C4BC-E7AB-C10D-4443D2E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4D1C-61C5-39CB-3A7E-B53EB371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624C-9DB5-9CB2-08E8-9EB94DE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34FC-9663-0B8C-D66E-E4620D7E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7738-629C-4ED3-F58C-A14DAA1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8CB-9957-9BE2-76E8-5598A3F0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2D9-4F2B-2280-C8DE-D07E371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6236-7980-1814-51C5-F7679D0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DAF3-BAA6-666A-FE1F-A9CB415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B37D-EC3D-DEE3-4381-16B70BE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623B8-CFDA-21F4-3AE2-5F4BD2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7BF-9828-F0D8-CD6C-47431F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73F-3F29-2B7F-5E55-D1FE31B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8FC-FB39-0D48-E63D-D0B5F472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9FF6-0F09-D82A-D91B-42F10F53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D1DC-B166-84EB-D157-7491C61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9BEE-3C5D-4F74-641B-52BD5D0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802B-E74A-3FAC-42A2-9CCDC34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148-545C-56F5-CBF4-3157C38C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A144-3943-46FD-E7E8-1590D2A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7583-7D8A-8C25-E37F-570F352A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0EE5-7288-3FD9-AC27-1D626EE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40FF-534E-5BDE-5ED7-1EFA65A4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DF9E-B8C3-6778-23BA-283989F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1A4-F38F-57FA-75B9-3EECB29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4CA8-32D3-B956-9047-09F06F6E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C82-B647-A0C2-6C5A-5516EFCE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F5D3-20F9-0E4D-8AAD-873D65CA5B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A6F5-7DA2-1098-2201-CAB444B1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23C2-96B2-D28F-2480-1C52E4F7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-zlota/AR_Day_Activity_2024" TargetMode="External"/><Relationship Id="rId2" Type="http://schemas.openxmlformats.org/officeDocument/2006/relationships/hyperlink" Target="https://www.python.org/downloads/release/python-311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inyurl.com/m7u9eaa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-algorithms-in-a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988ccen" TargetMode="External"/><Relationship Id="rId2" Type="http://schemas.openxmlformats.org/officeDocument/2006/relationships/hyperlink" Target="https://forms.gle/oHcmVzmzNcrJerNC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blog/maximizing-the-efficiency-of-amazons-own-delivery-networks" TargetMode="External"/><Relationship Id="rId2" Type="http://schemas.openxmlformats.org/officeDocument/2006/relationships/hyperlink" Target="https://www.amazon.science/blog/predicting-congestion-in-fleets-of-rob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science/latest-news/the-quest-to-deploy-autonomous-robots-within-amazon-fulfillment-cen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QxLwhSS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BD40-1B47-CCF4-97F8-FFDEBEFF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927"/>
            <a:ext cx="9144000" cy="101614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AR Day Activity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83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39F-70A1-81DB-597D-C08787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C057-A096-F073-56F5-FEC9E012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you have Python installed (preferably 3.9 or later)</a:t>
            </a:r>
          </a:p>
          <a:p>
            <a:pPr lvl="1"/>
            <a:r>
              <a:rPr lang="en-US" dirty="0">
                <a:hlinkClick r:id="rId2"/>
              </a:rPr>
              <a:t>https://www.python.org/downloads/release/python-3115/</a:t>
            </a:r>
            <a:r>
              <a:rPr lang="en-US" dirty="0"/>
              <a:t> </a:t>
            </a:r>
          </a:p>
          <a:p>
            <a:r>
              <a:rPr lang="en-US" dirty="0"/>
              <a:t>Download the game source code</a:t>
            </a:r>
          </a:p>
          <a:p>
            <a:pPr lvl="1"/>
            <a:r>
              <a:rPr lang="en-US" sz="2000" dirty="0"/>
              <a:t>Command line: </a:t>
            </a:r>
          </a:p>
          <a:p>
            <a:pPr lvl="2"/>
            <a:r>
              <a:rPr lang="en-US" sz="1600" dirty="0"/>
              <a:t>Make a new directory</a:t>
            </a:r>
          </a:p>
          <a:p>
            <a:pPr lvl="2"/>
            <a:r>
              <a:rPr lang="en-US" sz="1600" dirty="0"/>
              <a:t>`git clone </a:t>
            </a:r>
            <a:r>
              <a:rPr lang="en-US" sz="1600" dirty="0">
                <a:hlinkClick r:id="rId3"/>
              </a:rPr>
              <a:t>https://github.com/sam-zlota/AR_Day_Activity_2024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https://tinyurl.com/m7u9eaa9</a:t>
            </a:r>
            <a:r>
              <a:rPr lang="en-US" sz="1600" dirty="0"/>
              <a:t> )</a:t>
            </a:r>
          </a:p>
          <a:p>
            <a:pPr lvl="1"/>
            <a:r>
              <a:rPr lang="en-US" sz="2000" dirty="0"/>
              <a:t>Browser:</a:t>
            </a:r>
          </a:p>
          <a:p>
            <a:pPr lvl="2"/>
            <a:r>
              <a:rPr lang="en-US" sz="1600" dirty="0"/>
              <a:t>Open </a:t>
            </a:r>
            <a:r>
              <a:rPr lang="en-US" sz="1600" dirty="0">
                <a:hlinkClick r:id="rId3"/>
              </a:rPr>
              <a:t>https://github.com/sam-zlota/AR_Day_Activity_2024</a:t>
            </a:r>
            <a:r>
              <a:rPr lang="en-US" sz="1600" dirty="0"/>
              <a:t>  (</a:t>
            </a:r>
            <a:r>
              <a:rPr lang="en-US" sz="1600" dirty="0">
                <a:hlinkClick r:id="rId4"/>
              </a:rPr>
              <a:t>https://tinyurl.com/m7u9eaa9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Click the “&lt;&gt; Code” button dropdown menu and select ”Download ZIP”</a:t>
            </a:r>
          </a:p>
          <a:p>
            <a:pPr lvl="2"/>
            <a:r>
              <a:rPr lang="en-US" sz="1600" dirty="0"/>
              <a:t>Extract the ZIP into a new directory</a:t>
            </a:r>
          </a:p>
          <a:p>
            <a:r>
              <a:rPr lang="en-US" sz="2400" dirty="0"/>
              <a:t>Install requirements</a:t>
            </a:r>
          </a:p>
          <a:p>
            <a:pPr lvl="1"/>
            <a:r>
              <a:rPr lang="en-US" sz="2000" dirty="0"/>
              <a:t>Command line: `python3 -m pip install -r </a:t>
            </a:r>
            <a:r>
              <a:rPr lang="en-US" sz="2000" dirty="0" err="1"/>
              <a:t>requirements.txt</a:t>
            </a:r>
            <a:r>
              <a:rPr lang="en-US" sz="2000" dirty="0"/>
              <a:t>`</a:t>
            </a:r>
          </a:p>
          <a:p>
            <a:r>
              <a:rPr lang="en-US" sz="2400" dirty="0"/>
              <a:t>Run the game:</a:t>
            </a:r>
          </a:p>
          <a:p>
            <a:pPr lvl="1"/>
            <a:r>
              <a:rPr lang="en-US" sz="2000" dirty="0"/>
              <a:t>Command line: `python3 </a:t>
            </a:r>
            <a:r>
              <a:rPr lang="en-US" sz="2000" dirty="0" err="1"/>
              <a:t>main.py</a:t>
            </a:r>
            <a:r>
              <a:rPr lang="en-US" sz="2000" dirty="0"/>
              <a:t>`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926BB0-271E-0BA6-6797-5EE22DA6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880" y="21510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8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Decides What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top level directory of the game code is a file: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player_agents_list.txt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main.py</a:t>
            </a:r>
            <a:r>
              <a:rPr lang="en-US" dirty="0"/>
              <a:t> function will try to run all levels of the game for every agent class listed in this file</a:t>
            </a:r>
          </a:p>
          <a:p>
            <a:pPr lvl="1"/>
            <a:r>
              <a:rPr lang="en-US" dirty="0"/>
              <a:t>Agents must be separated by a newline</a:t>
            </a:r>
          </a:p>
          <a:p>
            <a:r>
              <a:rPr lang="en-US" dirty="0"/>
              <a:t>If an agent fails a level, the remaining levels will not be run</a:t>
            </a:r>
          </a:p>
          <a:p>
            <a:endParaRPr lang="en-US" dirty="0"/>
          </a:p>
          <a:p>
            <a:r>
              <a:rPr lang="en-US" dirty="0"/>
              <a:t>[TIP] To test your code faster, modify the agent list file to only have your agent</a:t>
            </a:r>
          </a:p>
          <a:p>
            <a:r>
              <a:rPr lang="en-US" dirty="0"/>
              <a:t>[TIP] To test one level at a time, comment out unwanted levels in the GAME_LEVELS variable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GameConfig.py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Each move costs 1 point</a:t>
            </a:r>
          </a:p>
          <a:p>
            <a:pPr lvl="1"/>
            <a:r>
              <a:rPr lang="en-US" dirty="0"/>
              <a:t>Score is displayed in the upper left corner of the game window</a:t>
            </a:r>
          </a:p>
          <a:p>
            <a:r>
              <a:rPr lang="en-US" dirty="0"/>
              <a:t>The game will timeout after 1000 turns</a:t>
            </a:r>
          </a:p>
          <a:p>
            <a:r>
              <a:rPr lang="en-US" dirty="0"/>
              <a:t>Agent scores are sorted in the following order:</a:t>
            </a:r>
          </a:p>
          <a:p>
            <a:pPr lvl="1"/>
            <a:r>
              <a:rPr lang="en-US" dirty="0"/>
              <a:t>Number of levels completed</a:t>
            </a:r>
          </a:p>
          <a:p>
            <a:pPr lvl="1"/>
            <a:r>
              <a:rPr lang="en-US" dirty="0"/>
              <a:t>Tiebreak 1: Score for last level</a:t>
            </a:r>
          </a:p>
          <a:p>
            <a:pPr lvl="1"/>
            <a:r>
              <a:rPr lang="en-US" dirty="0"/>
              <a:t>Tiebreak 2: Total score for all levels</a:t>
            </a:r>
          </a:p>
          <a:p>
            <a:pPr lvl="1"/>
            <a:r>
              <a:rPr lang="en-US" dirty="0"/>
              <a:t>Tiebreak 3: Re-run only tied agents for a new random seed</a:t>
            </a:r>
          </a:p>
        </p:txBody>
      </p:sp>
    </p:spTree>
    <p:extLst>
      <p:ext uri="{BB962C8B-B14F-4D97-AF65-F5344CB8AC3E}">
        <p14:creationId xmlns:p14="http://schemas.microsoft.com/office/powerpoint/2010/main" val="2381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Agent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 err="1"/>
              <a:t>DfsSolverAgent.py</a:t>
            </a:r>
            <a:r>
              <a:rPr lang="en-US" dirty="0"/>
              <a:t> is provided in the source code. Use this class as a starting point</a:t>
            </a:r>
          </a:p>
          <a:p>
            <a:pPr lvl="1"/>
            <a:r>
              <a:rPr lang="en-US" dirty="0"/>
              <a:t>Uses Depth First Search (DFS) to find a path from the player location to the goal</a:t>
            </a:r>
          </a:p>
          <a:p>
            <a:pPr lvl="1"/>
            <a:r>
              <a:rPr lang="en-US" dirty="0"/>
              <a:t>Then executes that path</a:t>
            </a:r>
          </a:p>
          <a:p>
            <a:r>
              <a:rPr lang="en-US" dirty="0"/>
              <a:t>[TIP] Think about implementing collision logic</a:t>
            </a:r>
          </a:p>
          <a:p>
            <a:pPr lvl="1"/>
            <a:r>
              <a:rPr lang="en-US" dirty="0" err="1"/>
              <a:t>will_next_state_collide</a:t>
            </a:r>
            <a:r>
              <a:rPr lang="en-US" dirty="0"/>
              <a:t>() function is yet to be implemented</a:t>
            </a:r>
          </a:p>
          <a:p>
            <a:r>
              <a:rPr lang="en-US" dirty="0"/>
              <a:t>[TIP] Think about different search strategies</a:t>
            </a:r>
          </a:p>
          <a:p>
            <a:pPr lvl="1"/>
            <a:r>
              <a:rPr lang="en-US" dirty="0"/>
              <a:t>Run the code at least once to see the inefficient path produced by DFS search</a:t>
            </a:r>
          </a:p>
          <a:p>
            <a:pPr lvl="1"/>
            <a:r>
              <a:rPr lang="en-US" dirty="0"/>
              <a:t>Resource: </a:t>
            </a:r>
            <a:r>
              <a:rPr lang="en-US" dirty="0">
                <a:hlinkClick r:id="rId2"/>
              </a:rPr>
              <a:t>https://www.geeksforgeeks.org/search-algorithms-in-ai/</a:t>
            </a:r>
            <a:endParaRPr lang="en-US" dirty="0"/>
          </a:p>
          <a:p>
            <a:pPr lvl="2"/>
            <a:r>
              <a:rPr lang="en-US" dirty="0"/>
              <a:t>Start with simple solutions</a:t>
            </a:r>
          </a:p>
        </p:txBody>
      </p:sp>
    </p:spTree>
    <p:extLst>
      <p:ext uri="{BB962C8B-B14F-4D97-AF65-F5344CB8AC3E}">
        <p14:creationId xmlns:p14="http://schemas.microsoft.com/office/powerpoint/2010/main" val="42926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/>
              <a:t>Name your Agent class and class Python file along with a screenshot of your score with the following formats:</a:t>
            </a:r>
          </a:p>
          <a:p>
            <a:pPr lvl="1"/>
            <a:r>
              <a:rPr lang="en-US" dirty="0"/>
              <a:t>Class name: `class </a:t>
            </a:r>
            <a:r>
              <a:rPr lang="en-US" dirty="0" err="1"/>
              <a:t>YourName</a:t>
            </a:r>
            <a:r>
              <a:rPr lang="en-US" dirty="0"/>
              <a:t>:`</a:t>
            </a:r>
          </a:p>
          <a:p>
            <a:pPr lvl="1"/>
            <a:r>
              <a:rPr lang="en-US" dirty="0"/>
              <a:t>File name: `</a:t>
            </a:r>
            <a:r>
              <a:rPr lang="en-US" dirty="0" err="1"/>
              <a:t>YourName.py</a:t>
            </a:r>
            <a:r>
              <a:rPr lang="en-US" dirty="0"/>
              <a:t>`</a:t>
            </a:r>
          </a:p>
          <a:p>
            <a:r>
              <a:rPr lang="en-US" dirty="0"/>
              <a:t>Once your agent code is complete submit your code here:</a:t>
            </a:r>
          </a:p>
          <a:p>
            <a:pPr lvl="1"/>
            <a:r>
              <a:rPr lang="en-US" dirty="0">
                <a:hlinkClick r:id="rId2"/>
              </a:rPr>
              <a:t>https://forms.gle/oHcmVzmzNcrJerNC9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https://tinyurl.com/5988ccen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62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Robotics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resources:</a:t>
            </a:r>
          </a:p>
          <a:p>
            <a:pPr lvl="1"/>
            <a:r>
              <a:rPr lang="en-US" dirty="0">
                <a:hlinkClick r:id="rId2"/>
              </a:rPr>
              <a:t>https://www.amazon.science/blog/predicting-congestion-in-fleets-of-robots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https://www.amazon.science/blog/maximizing-the-efficiency-of-amazons-own-delivery-networks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https://www.amazon.science/latest-news/the-quest-to-deploy-autonomous-robots-within-amazon-fulfillment-centers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writing code to control a robot in an AR Field</a:t>
            </a:r>
          </a:p>
          <a:p>
            <a:pPr lvl="1"/>
            <a:r>
              <a:rPr lang="en-US" dirty="0"/>
              <a:t>The player robot is orange and AI robots are blue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D3405-E13B-2F2E-D03B-49735B7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0" y="3204283"/>
            <a:ext cx="3200044" cy="23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's tiny robot drives do the heavy lifting - Amazon Science">
            <a:extLst>
              <a:ext uri="{FF2B5EF4-FFF2-40B4-BE49-F238E27FC236}">
                <a16:creationId xmlns:a16="http://schemas.microsoft.com/office/drawing/2014/main" id="{575F7972-430D-674F-3B5C-5BAF5A3C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98" y="2682747"/>
            <a:ext cx="6586753" cy="37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0993-3D65-CD47-EE84-DA936C9AA053}"/>
              </a:ext>
            </a:extLst>
          </p:cNvPr>
          <p:cNvSpPr txBox="1"/>
          <p:nvPr/>
        </p:nvSpPr>
        <p:spPr>
          <a:xfrm>
            <a:off x="786743" y="66425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CF58-8F93-F3C3-D416-3F8DB68E654B}"/>
              </a:ext>
            </a:extLst>
          </p:cNvPr>
          <p:cNvSpPr txBox="1"/>
          <p:nvPr/>
        </p:nvSpPr>
        <p:spPr>
          <a:xfrm>
            <a:off x="5816622" y="6627168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0E30-23FB-C6C2-540B-050BDEA4B819}"/>
              </a:ext>
            </a:extLst>
          </p:cNvPr>
          <p:cNvSpPr txBox="1"/>
          <p:nvPr/>
        </p:nvSpPr>
        <p:spPr>
          <a:xfrm>
            <a:off x="2005312" y="556031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2A0A-4D37-DCFE-E88E-967437559B6C}"/>
              </a:ext>
            </a:extLst>
          </p:cNvPr>
          <p:cNvSpPr txBox="1"/>
          <p:nvPr/>
        </p:nvSpPr>
        <p:spPr>
          <a:xfrm>
            <a:off x="8170632" y="632281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 Field</a:t>
            </a:r>
          </a:p>
        </p:txBody>
      </p:sp>
    </p:spTree>
    <p:extLst>
      <p:ext uri="{BB962C8B-B14F-4D97-AF65-F5344CB8AC3E}">
        <p14:creationId xmlns:p14="http://schemas.microsoft.com/office/powerpoint/2010/main" val="323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Objects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modeled after an AR field</a:t>
            </a:r>
          </a:p>
          <a:p>
            <a:r>
              <a:rPr lang="en-US" dirty="0"/>
              <a:t>Summary video: </a:t>
            </a:r>
            <a:r>
              <a:rPr lang="en-US" dirty="0">
                <a:hlinkClick r:id="rId3"/>
              </a:rPr>
              <a:t>https://www.youtube.com/watch?v=jBQxLwhSSOw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81322-391D-7E4D-2AAA-7C65ED8D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4001294"/>
            <a:ext cx="2505677" cy="18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A22A-ABD1-A0F4-BC59-5A5549F56A96}"/>
              </a:ext>
            </a:extLst>
          </p:cNvPr>
          <p:cNvSpPr txBox="1"/>
          <p:nvPr/>
        </p:nvSpPr>
        <p:spPr>
          <a:xfrm>
            <a:off x="2897689" y="6707877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pic>
        <p:nvPicPr>
          <p:cNvPr id="1028" name="Picture 4" descr="Several small blue Hercules robots are seen transporting tall yellow pods in a fulfillment center">
            <a:extLst>
              <a:ext uri="{FF2B5EF4-FFF2-40B4-BE49-F238E27FC236}">
                <a16:creationId xmlns:a16="http://schemas.microsoft.com/office/drawing/2014/main" id="{4A53254F-7FEB-554D-3469-9EC1A67B4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9931" r="55000" b="24444"/>
          <a:stretch/>
        </p:blipFill>
        <p:spPr bwMode="auto">
          <a:xfrm>
            <a:off x="9622807" y="2867703"/>
            <a:ext cx="1631661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ABF7C-10CE-017C-E3D8-DE0F1EAA5BE1}"/>
              </a:ext>
            </a:extLst>
          </p:cNvPr>
          <p:cNvSpPr txBox="1"/>
          <p:nvPr/>
        </p:nvSpPr>
        <p:spPr>
          <a:xfrm>
            <a:off x="6539492" y="6692489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06D6A-BADF-FE09-5CFD-EDD27B1A8B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159" t="76927" r="58097" b="11559"/>
          <a:stretch/>
        </p:blipFill>
        <p:spPr>
          <a:xfrm>
            <a:off x="556590" y="4001294"/>
            <a:ext cx="1859991" cy="1772716"/>
          </a:xfrm>
          <a:prstGeom prst="rect">
            <a:avLst/>
          </a:prstGeom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730D8869-5D8A-7C58-D9BC-AC49215C2103}"/>
              </a:ext>
            </a:extLst>
          </p:cNvPr>
          <p:cNvSpPr/>
          <p:nvPr/>
        </p:nvSpPr>
        <p:spPr>
          <a:xfrm>
            <a:off x="2517913" y="4678017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3AD45-9A42-1FC7-6BB7-B21445D40A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72" t="66552" r="66686" b="22833"/>
          <a:stretch/>
        </p:blipFill>
        <p:spPr>
          <a:xfrm>
            <a:off x="6546063" y="3839765"/>
            <a:ext cx="2338554" cy="2206590"/>
          </a:xfrm>
          <a:prstGeom prst="rect">
            <a:avLst/>
          </a:prstGeom>
        </p:spPr>
      </p:pic>
      <p:sp>
        <p:nvSpPr>
          <p:cNvPr id="12" name="Equal 11">
            <a:extLst>
              <a:ext uri="{FF2B5EF4-FFF2-40B4-BE49-F238E27FC236}">
                <a16:creationId xmlns:a16="http://schemas.microsoft.com/office/drawing/2014/main" id="{30734E7F-4514-6DFE-9CA4-3F02C87DCEAD}"/>
              </a:ext>
            </a:extLst>
          </p:cNvPr>
          <p:cNvSpPr/>
          <p:nvPr/>
        </p:nvSpPr>
        <p:spPr>
          <a:xfrm>
            <a:off x="8948912" y="4513443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4" y="228835"/>
            <a:ext cx="10515600" cy="1325563"/>
          </a:xfrm>
        </p:spPr>
        <p:txBody>
          <a:bodyPr/>
          <a:lstStyle/>
          <a:p>
            <a:r>
              <a:rPr lang="en-US" dirty="0"/>
              <a:t>Game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88" y="1179903"/>
            <a:ext cx="10515600" cy="4351338"/>
          </a:xfrm>
        </p:spPr>
        <p:txBody>
          <a:bodyPr/>
          <a:lstStyle/>
          <a:p>
            <a:r>
              <a:rPr lang="en-US" dirty="0"/>
              <a:t>The primary objective is to get the player robot to the </a:t>
            </a:r>
            <a:r>
              <a:rPr lang="en-US" i="1" dirty="0"/>
              <a:t>correct goal location </a:t>
            </a:r>
            <a:r>
              <a:rPr lang="en-US" dirty="0"/>
              <a:t>which is the goal location </a:t>
            </a:r>
            <a:r>
              <a:rPr lang="en-US" b="1" i="1" dirty="0"/>
              <a:t>closest</a:t>
            </a:r>
            <a:r>
              <a:rPr lang="en-US" dirty="0"/>
              <a:t> to the player. </a:t>
            </a:r>
          </a:p>
          <a:p>
            <a:r>
              <a:rPr lang="en-US" dirty="0"/>
              <a:t>First 4 levels of the game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68292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34E915E-1E49-423F-AC9C-DBED7EEE554C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83CA5A-BB5B-368B-0A7B-489E0EF22B50}"/>
              </a:ext>
            </a:extLst>
          </p:cNvPr>
          <p:cNvSpPr/>
          <p:nvPr/>
        </p:nvSpPr>
        <p:spPr>
          <a:xfrm>
            <a:off x="6738264" y="5911448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4B8854-D18A-EEB9-861F-F646973F3870}"/>
              </a:ext>
            </a:extLst>
          </p:cNvPr>
          <p:cNvSpPr/>
          <p:nvPr/>
        </p:nvSpPr>
        <p:spPr>
          <a:xfrm>
            <a:off x="5109732" y="6501408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50568-9302-BF67-CD24-00CA4F3B3785}"/>
              </a:ext>
            </a:extLst>
          </p:cNvPr>
          <p:cNvSpPr/>
          <p:nvPr/>
        </p:nvSpPr>
        <p:spPr>
          <a:xfrm>
            <a:off x="8983763" y="26421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50"/>
            <a:ext cx="10515600" cy="1325563"/>
          </a:xfrm>
        </p:spPr>
        <p:txBody>
          <a:bodyPr/>
          <a:lstStyle/>
          <a:p>
            <a:r>
              <a:rPr lang="en-US" dirty="0"/>
              <a:t>AI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903"/>
            <a:ext cx="10515600" cy="4351338"/>
          </a:xfrm>
        </p:spPr>
        <p:txBody>
          <a:bodyPr/>
          <a:lstStyle/>
          <a:p>
            <a:r>
              <a:rPr lang="en-US" dirty="0"/>
              <a:t>The AI will move randomly and a new random seed will be used for the final competition</a:t>
            </a:r>
          </a:p>
          <a:p>
            <a:r>
              <a:rPr lang="en-US" dirty="0"/>
              <a:t>[TIP] Test your code using different random seeds (set in </a:t>
            </a:r>
            <a:r>
              <a:rPr lang="en-US" dirty="0" err="1"/>
              <a:t>main.py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356307-4711-FB4A-B619-2838CE86AB04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F5CC3-DB42-38B4-AAC3-D52C23C0500D}"/>
              </a:ext>
            </a:extLst>
          </p:cNvPr>
          <p:cNvSpPr/>
          <p:nvPr/>
        </p:nvSpPr>
        <p:spPr>
          <a:xfrm>
            <a:off x="4566745" y="6414787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8E2A2-2561-8E55-850A-F98FBC12F3FD}"/>
              </a:ext>
            </a:extLst>
          </p:cNvPr>
          <p:cNvSpPr/>
          <p:nvPr/>
        </p:nvSpPr>
        <p:spPr>
          <a:xfrm>
            <a:off x="8412753" y="2645391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6961-0FD3-2BF6-6CF2-B3C5C39AF136}"/>
              </a:ext>
            </a:extLst>
          </p:cNvPr>
          <p:cNvSpPr/>
          <p:nvPr/>
        </p:nvSpPr>
        <p:spPr>
          <a:xfrm>
            <a:off x="8947096" y="5365823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719"/>
            <a:ext cx="10515600" cy="1325563"/>
          </a:xfrm>
        </p:spPr>
        <p:txBody>
          <a:bodyPr/>
          <a:lstStyle/>
          <a:p>
            <a:r>
              <a:rPr lang="en-US" dirty="0"/>
              <a:t>Advanced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/>
          <a:lstStyle/>
          <a:p>
            <a:r>
              <a:rPr lang="en-US" dirty="0"/>
              <a:t>In the final level of the game (Advanced Mode), the player needs to locate a target pod, pick it up, and bring it to the closest goal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98E6-9BC0-9241-B71D-CDA77F5C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2670382" y="2363689"/>
            <a:ext cx="6851236" cy="455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EAEF-5B8E-FC52-BEA9-FF163D9BC8C5}"/>
              </a:ext>
            </a:extLst>
          </p:cNvPr>
          <p:cNvSpPr txBox="1"/>
          <p:nvPr/>
        </p:nvSpPr>
        <p:spPr>
          <a:xfrm>
            <a:off x="10044517" y="4814182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13C84-379F-90EA-282D-1B26EEB49E9E}"/>
              </a:ext>
            </a:extLst>
          </p:cNvPr>
          <p:cNvSpPr txBox="1"/>
          <p:nvPr/>
        </p:nvSpPr>
        <p:spPr>
          <a:xfrm>
            <a:off x="696386" y="4943788"/>
            <a:ext cx="1569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Target Pod</a:t>
            </a:r>
            <a:br>
              <a:rPr lang="en-US" sz="2000" b="1" dirty="0"/>
            </a:br>
            <a:r>
              <a:rPr lang="en-US" sz="2000" dirty="0"/>
              <a:t>(Red Outline)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F161-8531-0C33-4440-7009E00DF099}"/>
              </a:ext>
            </a:extLst>
          </p:cNvPr>
          <p:cNvSpPr txBox="1"/>
          <p:nvPr/>
        </p:nvSpPr>
        <p:spPr>
          <a:xfrm>
            <a:off x="219750" y="2284080"/>
            <a:ext cx="197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Closest Goal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39DE-C4D1-AAD4-1576-C3EC6F87BDB3}"/>
              </a:ext>
            </a:extLst>
          </p:cNvPr>
          <p:cNvCxnSpPr>
            <a:cxnSpLocks/>
          </p:cNvCxnSpPr>
          <p:nvPr/>
        </p:nvCxnSpPr>
        <p:spPr>
          <a:xfrm>
            <a:off x="1943507" y="2627327"/>
            <a:ext cx="6457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AFAD4-759B-3D62-B17E-6974BB5DBF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212" y="5014237"/>
            <a:ext cx="4939305" cy="10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46AED-18B1-A4A5-5362-80D6B5007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66368" y="5297731"/>
            <a:ext cx="1249129" cy="1325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8693BE-503B-C249-E728-543D10406009}"/>
              </a:ext>
            </a:extLst>
          </p:cNvPr>
          <p:cNvSpPr/>
          <p:nvPr/>
        </p:nvSpPr>
        <p:spPr>
          <a:xfrm>
            <a:off x="7401402" y="4215710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C34B9-7321-371D-3BA2-5949697E5314}"/>
              </a:ext>
            </a:extLst>
          </p:cNvPr>
          <p:cNvSpPr/>
          <p:nvPr/>
        </p:nvSpPr>
        <p:spPr>
          <a:xfrm>
            <a:off x="2806418" y="2487355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3BF71-03C3-913C-638A-483319E7E268}"/>
              </a:ext>
            </a:extLst>
          </p:cNvPr>
          <p:cNvSpPr/>
          <p:nvPr/>
        </p:nvSpPr>
        <p:spPr>
          <a:xfrm>
            <a:off x="9134054" y="2424877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6D-6628-75EE-BDBB-FFBCB26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Interaction with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F5B7-B5EC-84A7-6A45-9FD57F0D49BA}"/>
              </a:ext>
            </a:extLst>
          </p:cNvPr>
          <p:cNvSpPr/>
          <p:nvPr/>
        </p:nvSpPr>
        <p:spPr>
          <a:xfrm>
            <a:off x="925835" y="1490993"/>
            <a:ext cx="5115696" cy="3122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Game Orchestrator</a:t>
            </a:r>
          </a:p>
          <a:p>
            <a:endParaRPr lang="en-US" sz="2800" dirty="0"/>
          </a:p>
          <a:p>
            <a:r>
              <a:rPr lang="en-US" sz="2000" dirty="0"/>
              <a:t>    </a:t>
            </a:r>
            <a:r>
              <a:rPr lang="en-US" sz="2000" dirty="0" err="1"/>
              <a:t>init_player</a:t>
            </a:r>
            <a:r>
              <a:rPr lang="en-US" sz="2000" dirty="0"/>
              <a:t>(id, </a:t>
            </a:r>
            <a:r>
              <a:rPr lang="en-US" sz="2000" dirty="0" err="1"/>
              <a:t>is_level_advanced_mode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init_ai</a:t>
            </a:r>
            <a:r>
              <a:rPr lang="en-US" sz="2000" dirty="0"/>
              <a:t>()</a:t>
            </a:r>
          </a:p>
          <a:p>
            <a:r>
              <a:rPr lang="en-US" sz="2000" dirty="0"/>
              <a:t>    while game not ended:</a:t>
            </a:r>
          </a:p>
          <a:p>
            <a:r>
              <a:rPr lang="en-US" sz="2000" dirty="0"/>
              <a:t>        move=</a:t>
            </a:r>
            <a:r>
              <a:rPr lang="en-US" sz="2000" dirty="0" err="1"/>
              <a:t>player.get_next_move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move_all_drives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check_endgame_conditions</a:t>
            </a:r>
            <a:r>
              <a:rPr lang="en-US" sz="20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3D97-6129-07A8-BB85-201351F3910C}"/>
              </a:ext>
            </a:extLst>
          </p:cNvPr>
          <p:cNvSpPr/>
          <p:nvPr/>
        </p:nvSpPr>
        <p:spPr>
          <a:xfrm>
            <a:off x="6990942" y="1490994"/>
            <a:ext cx="4228070" cy="315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Player Class</a:t>
            </a:r>
          </a:p>
          <a:p>
            <a:endParaRPr lang="en-US" sz="2800" dirty="0"/>
          </a:p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__(id, </a:t>
            </a:r>
            <a:r>
              <a:rPr lang="en-US" sz="2000" dirty="0" err="1"/>
              <a:t>is_level_advanced_mode</a:t>
            </a:r>
            <a:r>
              <a:rPr lang="en-US" sz="2000" dirty="0"/>
              <a:t>):</a:t>
            </a:r>
          </a:p>
          <a:p>
            <a:r>
              <a:rPr lang="en-US" sz="2000" dirty="0"/>
              <a:t>    # your logic</a:t>
            </a:r>
          </a:p>
          <a:p>
            <a:endParaRPr lang="en-US" sz="2000" dirty="0"/>
          </a:p>
          <a:p>
            <a:r>
              <a:rPr lang="en-US" sz="2000" dirty="0" err="1"/>
              <a:t>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):</a:t>
            </a:r>
          </a:p>
          <a:p>
            <a:r>
              <a:rPr lang="en-US" sz="2000" dirty="0"/>
              <a:t>    move = # your logic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DriveMove.move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7A917-680C-3943-F27D-F57FADCB3025}"/>
              </a:ext>
            </a:extLst>
          </p:cNvPr>
          <p:cNvCxnSpPr>
            <a:cxnSpLocks/>
          </p:cNvCxnSpPr>
          <p:nvPr/>
        </p:nvCxnSpPr>
        <p:spPr>
          <a:xfrm>
            <a:off x="5448407" y="2570794"/>
            <a:ext cx="162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4E1C0-D5A4-D6E1-2ED3-93029A2F02D2}"/>
              </a:ext>
            </a:extLst>
          </p:cNvPr>
          <p:cNvCxnSpPr>
            <a:cxnSpLocks/>
          </p:cNvCxnSpPr>
          <p:nvPr/>
        </p:nvCxnSpPr>
        <p:spPr>
          <a:xfrm flipH="1" flipV="1">
            <a:off x="5808813" y="3584755"/>
            <a:ext cx="1474572" cy="49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EB8F0-EC2A-9321-8E4E-18F7A6C7EC49}"/>
              </a:ext>
            </a:extLst>
          </p:cNvPr>
          <p:cNvCxnSpPr>
            <a:cxnSpLocks/>
          </p:cNvCxnSpPr>
          <p:nvPr/>
        </p:nvCxnSpPr>
        <p:spPr>
          <a:xfrm>
            <a:off x="5882953" y="3489313"/>
            <a:ext cx="1190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B948E-FD36-C521-682D-C2389F348A93}"/>
              </a:ext>
            </a:extLst>
          </p:cNvPr>
          <p:cNvSpPr txBox="1"/>
          <p:nvPr/>
        </p:nvSpPr>
        <p:spPr>
          <a:xfrm>
            <a:off x="843455" y="4648623"/>
            <a:ext cx="1093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modify the player agent file – all other files will be taken from the remote repo for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player moves first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Drives will not crash into anything (safe to assume they won’t run into the player)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ends if player exits the field, crashes into another drive, max turn limit is exceeded (1000). If the player drive is not carrying a pod, it can drive under other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(Advanced Mode) – If player drive is carrying a pod, it can no longer drive under other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You can control the robot by returning a value from a set of moves</a:t>
            </a:r>
          </a:p>
          <a:p>
            <a:pPr lvl="1"/>
            <a:r>
              <a:rPr lang="en-US" dirty="0"/>
              <a:t>Moves are defined in the </a:t>
            </a:r>
            <a:r>
              <a:rPr lang="en-US" dirty="0" err="1"/>
              <a:t>src.Constants.DriveMove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Possible moves are:</a:t>
            </a:r>
          </a:p>
          <a:p>
            <a:pPr lvl="2"/>
            <a:r>
              <a:rPr lang="en-US" dirty="0" err="1"/>
              <a:t>DriveMove.NONE</a:t>
            </a:r>
            <a:r>
              <a:rPr lang="en-US" dirty="0"/>
              <a:t> – Do nothing</a:t>
            </a:r>
          </a:p>
          <a:p>
            <a:pPr lvl="2"/>
            <a:r>
              <a:rPr lang="en-US" dirty="0" err="1"/>
              <a:t>DriveMove.UP</a:t>
            </a:r>
            <a:r>
              <a:rPr lang="en-US" dirty="0"/>
              <a:t> – Move 1 tile up (positive y direction)</a:t>
            </a:r>
          </a:p>
          <a:p>
            <a:pPr lvl="2"/>
            <a:r>
              <a:rPr lang="en-US" dirty="0" err="1"/>
              <a:t>DriveMove.DOWN</a:t>
            </a:r>
            <a:r>
              <a:rPr lang="en-US" dirty="0"/>
              <a:t> – Move 1 tile down (negative y direction)</a:t>
            </a:r>
          </a:p>
          <a:p>
            <a:pPr lvl="2"/>
            <a:r>
              <a:rPr lang="en-US" dirty="0" err="1"/>
              <a:t>DriveMove.RIGHT</a:t>
            </a:r>
            <a:r>
              <a:rPr lang="en-US" dirty="0"/>
              <a:t> – Move 1 tile right (positive x direction)</a:t>
            </a:r>
          </a:p>
          <a:p>
            <a:pPr lvl="2"/>
            <a:r>
              <a:rPr lang="en-US" dirty="0" err="1"/>
              <a:t>DriveMove.LEFT</a:t>
            </a:r>
            <a:r>
              <a:rPr lang="en-US" dirty="0"/>
              <a:t> – Move 1 tile left (negative x direction)</a:t>
            </a:r>
          </a:p>
          <a:p>
            <a:pPr lvl="2"/>
            <a:r>
              <a:rPr lang="en-US" dirty="0"/>
              <a:t>(Advanced mode only)</a:t>
            </a:r>
          </a:p>
          <a:p>
            <a:pPr lvl="2"/>
            <a:r>
              <a:rPr lang="en-US" dirty="0" err="1"/>
              <a:t>DriveMove.LIFT_POD</a:t>
            </a:r>
            <a:r>
              <a:rPr lang="en-US" dirty="0"/>
              <a:t> – If a pod is in the same tile, pick it up</a:t>
            </a:r>
            <a:br>
              <a:rPr lang="en-US" dirty="0"/>
            </a:br>
            <a:r>
              <a:rPr lang="en-US" dirty="0"/>
              <a:t>	The pod will now move with the drive until it is dropped</a:t>
            </a:r>
          </a:p>
          <a:p>
            <a:pPr lvl="2"/>
            <a:r>
              <a:rPr lang="en-US" dirty="0" err="1"/>
              <a:t>DriveMove.DROP_POD</a:t>
            </a:r>
            <a:r>
              <a:rPr lang="en-US" dirty="0"/>
              <a:t> – If a pod is in the same tile, drop it</a:t>
            </a:r>
            <a:br>
              <a:rPr lang="en-US" dirty="0"/>
            </a:br>
            <a:r>
              <a:rPr lang="en-US" dirty="0"/>
              <a:t>	The pod will now stay in this position until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18070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turn you will receive a sensor data dictionary with information about other game objects:</a:t>
            </a:r>
          </a:p>
          <a:p>
            <a:pPr lvl="1"/>
            <a:r>
              <a:rPr lang="en-US" sz="1800" dirty="0" err="1"/>
              <a:t>sensor_data</a:t>
            </a:r>
            <a:r>
              <a:rPr lang="en-US" sz="1800" dirty="0"/>
              <a:t> = {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SensorData.FIELD_BOUNDARIES</a:t>
            </a:r>
            <a:r>
              <a:rPr lang="en-US" sz="1800" dirty="0"/>
              <a:t>: [[-1, -1], [-1, 0], ...],  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SensorData.DRIVE_LOCATIONS</a:t>
            </a:r>
            <a:r>
              <a:rPr lang="en-US" sz="1800" dirty="0"/>
              <a:t>: [[x1, y1], [x2, y2], ...], 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SensorData.POD_LOCATIONS</a:t>
            </a:r>
            <a:r>
              <a:rPr lang="en-US" sz="1800" dirty="0"/>
              <a:t>: [[x1, y1], [x2, y2], ...],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SensorData.PLAYER_LOCATION</a:t>
            </a:r>
            <a:r>
              <a:rPr lang="en-US" sz="1800" dirty="0"/>
              <a:t>: [x, y],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SensorData.GOAL_LOCATIONS</a:t>
            </a:r>
            <a:r>
              <a:rPr lang="en-US" sz="1800" dirty="0"/>
              <a:t>: [[x1, y2], [x2, y2], [x3, y3],…]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SensorData.TARGET_POD_LOCATION</a:t>
            </a:r>
            <a:r>
              <a:rPr lang="en-US" sz="1800" dirty="0"/>
              <a:t>: [x, y], # Only used for Advanced mode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SensorData.DRIVE_LIFTED_POD_PAIRS</a:t>
            </a:r>
            <a:r>
              <a:rPr lang="en-US" sz="1800" dirty="0"/>
              <a:t>: [[drive_id_1, pod_id_1], [drive_id_2, pod_id_2], ...]</a:t>
            </a:r>
            <a:br>
              <a:rPr lang="en-US" sz="1800" dirty="0"/>
            </a:br>
            <a:r>
              <a:rPr lang="en-US" sz="1800" dirty="0"/>
              <a:t>	        # Only used in Advanced mode for seeing which pods are currently lifted by drives</a:t>
            </a:r>
          </a:p>
          <a:p>
            <a:pPr marL="457200" lvl="1" indent="0">
              <a:buNone/>
            </a:pPr>
            <a:r>
              <a:rPr lang="en-US" sz="1800" dirty="0"/>
              <a:t>    }</a:t>
            </a:r>
          </a:p>
          <a:p>
            <a:pPr lvl="1"/>
            <a:endParaRPr lang="en-US" sz="1800" dirty="0"/>
          </a:p>
          <a:p>
            <a:r>
              <a:rPr lang="en-US" sz="2200" dirty="0"/>
              <a:t>Use this data to stay within the field, avoid collisions, and find the goal</a:t>
            </a:r>
          </a:p>
        </p:txBody>
      </p:sp>
    </p:spTree>
    <p:extLst>
      <p:ext uri="{BB962C8B-B14F-4D97-AF65-F5344CB8AC3E}">
        <p14:creationId xmlns:p14="http://schemas.microsoft.com/office/powerpoint/2010/main" val="339046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24897</TotalTime>
  <Words>1421</Words>
  <Application>Microsoft Office PowerPoint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AR Day Activity Instructions</vt:lpstr>
      <vt:lpstr>Summary</vt:lpstr>
      <vt:lpstr>AR Objects Overview</vt:lpstr>
      <vt:lpstr>Game Goal</vt:lpstr>
      <vt:lpstr>AI Logic</vt:lpstr>
      <vt:lpstr>Advanced Mode</vt:lpstr>
      <vt:lpstr>Game Interaction with Player</vt:lpstr>
      <vt:lpstr>Game Controls</vt:lpstr>
      <vt:lpstr>Player Sensor Data</vt:lpstr>
      <vt:lpstr>How to Run the Game </vt:lpstr>
      <vt:lpstr>How the Game Decides What to Run</vt:lpstr>
      <vt:lpstr>How the Game is Scored</vt:lpstr>
      <vt:lpstr>Example Agent Class</vt:lpstr>
      <vt:lpstr>Code Submission</vt:lpstr>
      <vt:lpstr>Extra Robotics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Day Activity Instructions</dc:title>
  <dc:creator>Microsoft Office User</dc:creator>
  <cp:lastModifiedBy>Sameer Ahamed</cp:lastModifiedBy>
  <cp:revision>30</cp:revision>
  <dcterms:created xsi:type="dcterms:W3CDTF">2023-09-07T11:01:44Z</dcterms:created>
  <dcterms:modified xsi:type="dcterms:W3CDTF">2024-09-11T16:48:24Z</dcterms:modified>
</cp:coreProperties>
</file>