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c3062d43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c3062d43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c3062d43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c3062d43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c3062d43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c3062d43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c3062d43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c3062d43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c3062d43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c3062d43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c3062d43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c3062d43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a98e2127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a98e2127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a98e2127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a98e212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a98e2127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a98e2127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a98e2127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a98e2127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bd710d9a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bd710d9a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a98e2127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a98e2127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bd710d9a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bd710d9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bd710d9a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bd710d9a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c3062d43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c3062d43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c3062d43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c3062d43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c3062d43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c3062d43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c3062d43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c3062d43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c3062d43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c3062d43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pythonanywhere.com/user/ImenJR/webapps/#tab_id_imenjr_pythonanywhere_com" TargetMode="External"/><Relationship Id="rId4" Type="http://schemas.openxmlformats.org/officeDocument/2006/relationships/hyperlink" Target="https://share.streamlit.io/ijbili/api/dashboard.p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600">
                <a:solidFill>
                  <a:srgbClr val="A64D79"/>
                </a:solidFill>
                <a:highlight>
                  <a:srgbClr val="F5F5F5"/>
                </a:highlight>
                <a:latin typeface="Cambria"/>
                <a:ea typeface="Cambria"/>
                <a:cs typeface="Cambria"/>
                <a:sym typeface="Cambria"/>
              </a:rPr>
              <a:t>       Implémentez un modèle de scoring</a:t>
            </a:r>
            <a:endParaRPr sz="3600">
              <a:solidFill>
                <a:srgbClr val="A64D79"/>
              </a:solidFill>
              <a:highlight>
                <a:srgbClr val="F5F5F5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09525"/>
            <a:ext cx="85206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solidFill>
                  <a:srgbClr val="674EA7"/>
                </a:solidFill>
                <a:latin typeface="Cambria"/>
                <a:ea typeface="Cambria"/>
                <a:cs typeface="Cambria"/>
                <a:sym typeface="Cambria"/>
              </a:rPr>
              <a:t>Parcours Data scientist - Projet 7</a:t>
            </a:r>
            <a:endParaRPr sz="2400">
              <a:solidFill>
                <a:srgbClr val="A64D79"/>
              </a:solidFill>
              <a:highlight>
                <a:srgbClr val="F5F5F5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                                          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                                            </a:t>
            </a:r>
            <a:r>
              <a:rPr lang="fr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Le  21 mai 2022</a:t>
            </a:r>
            <a:endParaRPr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920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Suréchantillonnage : SMOTE (Synthetic Minority Oversampling</a:t>
            </a:r>
            <a:endParaRPr sz="1920">
              <a:solidFill>
                <a:srgbClr val="98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fr" sz="1920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Technique)</a:t>
            </a:r>
            <a:endParaRPr sz="1920">
              <a:solidFill>
                <a:srgbClr val="98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38" y="1209675"/>
            <a:ext cx="6486525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Algorithmes utilisés pour construire le modèle de scoring</a:t>
            </a:r>
            <a:endParaRPr>
              <a:solidFill>
                <a:srgbClr val="98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300">
                <a:solidFill>
                  <a:srgbClr val="434343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RandomForestClassifier(max_depth=5, random_state=42)</a:t>
            </a:r>
            <a:endParaRPr sz="1300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18" y="1662125"/>
            <a:ext cx="708918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Comparaison des modèles </a:t>
            </a:r>
            <a:endParaRPr>
              <a:solidFill>
                <a:srgbClr val="98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 rotWithShape="1">
          <a:blip r:embed="rId3">
            <a:alphaModFix/>
          </a:blip>
          <a:srcRect b="3735" l="2056" r="0" t="0"/>
          <a:stretch/>
        </p:blipFill>
        <p:spPr>
          <a:xfrm>
            <a:off x="1034875" y="1664075"/>
            <a:ext cx="6337475" cy="12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2614" y="3124200"/>
            <a:ext cx="6440461" cy="125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fr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Comparaison des modèles </a:t>
            </a:r>
            <a:endParaRPr>
              <a:solidFill>
                <a:srgbClr val="98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800" y="1309700"/>
            <a:ext cx="4040325" cy="309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525" y="1300175"/>
            <a:ext cx="4040325" cy="3101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Métrique spécifique</a:t>
            </a:r>
            <a:endParaRPr>
              <a:solidFill>
                <a:srgbClr val="98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675" y="1185600"/>
            <a:ext cx="6953799" cy="34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420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Seuil de solvabilité du notre modèle avec la métrique spécifique </a:t>
            </a:r>
            <a:endParaRPr sz="2420">
              <a:solidFill>
                <a:srgbClr val="98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E"/>
                </a:highlight>
                <a:latin typeface="Cambria"/>
                <a:ea typeface="Cambria"/>
                <a:cs typeface="Cambria"/>
                <a:sym typeface="Cambria"/>
              </a:rPr>
              <a:t>Seuil_optim_rf = </a:t>
            </a:r>
            <a:r>
              <a:rPr lang="fr" sz="1050">
                <a:solidFill>
                  <a:schemeClr val="accent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0.5517241379310345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850" y="1590675"/>
            <a:ext cx="453390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fr" sz="2750">
                <a:solidFill>
                  <a:srgbClr val="98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Interprétation</a:t>
            </a:r>
            <a:r>
              <a:rPr lang="fr" sz="2750">
                <a:solidFill>
                  <a:srgbClr val="98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 global avec shap</a:t>
            </a:r>
            <a:endParaRPr sz="2750">
              <a:solidFill>
                <a:srgbClr val="98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Impact on model output</a:t>
            </a:r>
            <a:endParaRPr sz="16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6500" y="1109225"/>
            <a:ext cx="5267075" cy="35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fr" sz="2750">
                <a:solidFill>
                  <a:srgbClr val="98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Interprétation global avec shap</a:t>
            </a:r>
            <a:endParaRPr sz="2750">
              <a:solidFill>
                <a:srgbClr val="98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Average impact on model 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output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100" y="1093325"/>
            <a:ext cx="5440101" cy="36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fr" sz="2750">
                <a:solidFill>
                  <a:srgbClr val="98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Interprétation locale avec Lime</a:t>
            </a:r>
            <a:endParaRPr sz="2750">
              <a:solidFill>
                <a:srgbClr val="98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4386"/>
            <a:ext cx="9143999" cy="2694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Présentation du dashboard</a:t>
            </a:r>
            <a:endParaRPr>
              <a:solidFill>
                <a:srgbClr val="98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Schéma fonctionnel de</a:t>
            </a:r>
            <a:endParaRPr sz="16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l’application</a:t>
            </a:r>
            <a:endParaRPr sz="16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2999" y="1154549"/>
            <a:ext cx="5422825" cy="3565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fr" sz="2500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Sommaire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Char char="●"/>
            </a:pPr>
            <a:r>
              <a:rPr lang="fr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Présentation de la problématique 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Char char="●"/>
            </a:pPr>
            <a:r>
              <a:rPr lang="fr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Préparation des données et exploration 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Char char="●"/>
            </a:pPr>
            <a:r>
              <a:rPr lang="fr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Modélisation et analyse des résultats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Char char="●"/>
            </a:pPr>
            <a:r>
              <a:rPr lang="fr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Dashboard : construction et déploiement sur streamlit share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Char char="●"/>
            </a:pPr>
            <a:r>
              <a:rPr lang="fr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Conclusion et perspectives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500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Conclusion</a:t>
            </a:r>
            <a:endParaRPr sz="2500">
              <a:solidFill>
                <a:srgbClr val="98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11700" y="1152475"/>
            <a:ext cx="8520600" cy="3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Char char="●"/>
            </a:pPr>
            <a:r>
              <a:rPr lang="f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Utilisation et modification d’un Kernel Kaggle.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Char char="●"/>
            </a:pPr>
            <a:r>
              <a:rPr lang="f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Entraînement d’un modèle de scoring. 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Char char="●"/>
            </a:pPr>
            <a:r>
              <a:rPr lang="f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Optimisation et évaluation. 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Char char="●"/>
            </a:pPr>
            <a:r>
              <a:rPr lang="f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Interprétabilité du modèle Random Forest. 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Char char="●"/>
            </a:pPr>
            <a:r>
              <a:rPr lang="f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Dashboard interactif. 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latin typeface="Cambria"/>
                <a:ea typeface="Cambria"/>
                <a:cs typeface="Cambria"/>
                <a:sym typeface="Cambria"/>
              </a:rPr>
              <a:t>lien vers le api :</a:t>
            </a:r>
            <a:r>
              <a:rPr lang="fr"/>
              <a:t> </a:t>
            </a:r>
            <a:r>
              <a:rPr lang="fr" u="sng">
                <a:solidFill>
                  <a:schemeClr val="hlink"/>
                </a:solidFill>
                <a:hlinkClick r:id="rId3"/>
              </a:rPr>
              <a:t>https://www.pythonanywhere.com/user/ImenJR/webapps/#tab_id_imenjr_pythonanywhere_com</a:t>
            </a:r>
            <a:r>
              <a:rPr lang="f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latin typeface="Cambria"/>
                <a:ea typeface="Cambria"/>
                <a:cs typeface="Cambria"/>
                <a:sym typeface="Cambria"/>
              </a:rPr>
              <a:t>lien vers le dashboard</a:t>
            </a:r>
            <a:r>
              <a:rPr lang="fr"/>
              <a:t> : </a:t>
            </a:r>
            <a:r>
              <a:rPr lang="fr" u="sng">
                <a:solidFill>
                  <a:schemeClr val="hlink"/>
                </a:solidFill>
                <a:hlinkClick r:id="rId4"/>
              </a:rPr>
              <a:t>https://share.streamlit.io/ijbili/api/dashboard.py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600">
                <a:latin typeface="Cambria"/>
                <a:ea typeface="Cambria"/>
                <a:cs typeface="Cambria"/>
                <a:sym typeface="Cambria"/>
              </a:rPr>
              <a:t>lien vers github :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fr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Problématique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• Contexte : « Prêt à dépenser » : développer un modèle de  Scoring de la probabilité de défaut de paiement du client.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• Etude exploratoire et créations des features </a:t>
            </a:r>
            <a:r>
              <a:rPr lang="fr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engineering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• </a:t>
            </a:r>
            <a:r>
              <a:rPr lang="fr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Moyen : Développement d’un Dashboard interactif </a:t>
            </a:r>
            <a:r>
              <a:rPr lang="f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Présentation des données</a:t>
            </a:r>
            <a:endParaRPr>
              <a:solidFill>
                <a:srgbClr val="98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066800"/>
            <a:ext cx="7072025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761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fr" sz="2761">
                <a:solidFill>
                  <a:srgbClr val="980000"/>
                </a:solidFill>
                <a:highlight>
                  <a:srgbClr val="FFFFFE"/>
                </a:highlight>
                <a:latin typeface="Cambria"/>
                <a:ea typeface="Cambria"/>
                <a:cs typeface="Cambria"/>
                <a:sym typeface="Cambria"/>
              </a:rPr>
              <a:t>aleurs manquantes</a:t>
            </a:r>
            <a:endParaRPr sz="2761">
              <a:solidFill>
                <a:srgbClr val="980000"/>
              </a:solidFill>
              <a:highlight>
                <a:srgbClr val="FFFFFE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Graphe des </a:t>
            </a:r>
            <a:r>
              <a:rPr lang="fr">
                <a:solidFill>
                  <a:srgbClr val="434343"/>
                </a:solidFill>
                <a:highlight>
                  <a:srgbClr val="FFFFFE"/>
                </a:highlight>
                <a:latin typeface="Cambria"/>
                <a:ea typeface="Cambria"/>
                <a:cs typeface="Cambria"/>
                <a:sym typeface="Cambria"/>
              </a:rPr>
              <a:t>des valeurs manquantes pour chaque data tableau</a:t>
            </a:r>
            <a:endParaRPr>
              <a:solidFill>
                <a:srgbClr val="434343"/>
              </a:solidFill>
              <a:highlight>
                <a:srgbClr val="FFFFFE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3" y="1814513"/>
            <a:ext cx="909637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fr" sz="2520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Preprocessing</a:t>
            </a:r>
            <a:endParaRPr sz="3420">
              <a:solidFill>
                <a:srgbClr val="98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AutoNum type="arabicPeriod"/>
            </a:pPr>
            <a:r>
              <a:rPr lang="fr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Identification 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AutoNum type="arabicPeriod"/>
            </a:pPr>
            <a:r>
              <a:rPr lang="fr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imputation des valeurs manquantes.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AutoNum type="arabicPeriod"/>
            </a:pPr>
            <a:r>
              <a:rPr lang="fr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Analyse des outliers/ valeurs atypiques.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AutoNum type="arabicPeriod"/>
            </a:pPr>
            <a:r>
              <a:rPr lang="fr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Visualisation des corrélations avec notre cible.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AutoNum type="arabicPeriod"/>
            </a:pPr>
            <a:r>
              <a:rPr lang="fr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Encodage des variables catégorielles.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AutoNum type="arabicPeriod"/>
            </a:pPr>
            <a:r>
              <a:rPr lang="fr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Standardisation des données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Feature engineering</a:t>
            </a:r>
            <a:endParaRPr>
              <a:solidFill>
                <a:srgbClr val="98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Prétraitement des données</a:t>
            </a:r>
            <a:endParaRPr>
              <a:solidFill>
                <a:srgbClr val="98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525" y="1062050"/>
            <a:ext cx="6208350" cy="395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Distribution de variable cible</a:t>
            </a:r>
            <a:endParaRPr>
              <a:solidFill>
                <a:srgbClr val="98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46" y="1243026"/>
            <a:ext cx="7678330" cy="33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