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p:scale>
          <a:sx n="66" d="100"/>
          <a:sy n="66" d="100"/>
        </p:scale>
        <p:origin x="1330" y="4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10/11/2023</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3548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10/11/2023</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110524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10/11/2023</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7169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10/11/2023</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097734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10/11/2023</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264830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10/11/2023</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646520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10/11/2023</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941852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10/11/2023</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242723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10/11/2023</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675531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10/11/2023</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003553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10/11/2023</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7299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10/11/2023</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072168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C561B388-FF3A-490E-8A5A-97BD59A09071}"/>
              </a:ext>
            </a:extLst>
          </p:cNvPr>
          <p:cNvSpPr txBox="1"/>
          <p:nvPr/>
        </p:nvSpPr>
        <p:spPr>
          <a:xfrm>
            <a:off x="517869" y="976159"/>
            <a:ext cx="5021184" cy="2274003"/>
          </a:xfrm>
          <a:prstGeom prst="rect">
            <a:avLst/>
          </a:prstGeom>
        </p:spPr>
        <p:txBody>
          <a:bodyPr vert="horz" lIns="91440" tIns="45720" rIns="91440" bIns="45720" rtlCol="0" anchor="t">
            <a:normAutofit/>
          </a:bodyPr>
          <a:lstStyle/>
          <a:p>
            <a:pPr>
              <a:spcBef>
                <a:spcPct val="0"/>
              </a:spcBef>
              <a:spcAft>
                <a:spcPts val="600"/>
              </a:spcAft>
            </a:pPr>
            <a:r>
              <a:rPr lang="en-US" sz="5400" b="1">
                <a:latin typeface="+mj-lt"/>
                <a:ea typeface="+mj-ea"/>
                <a:cs typeface="+mj-cs"/>
              </a:rPr>
              <a:t>Cognizant</a:t>
            </a:r>
          </a:p>
        </p:txBody>
      </p:sp>
      <p:sp>
        <p:nvSpPr>
          <p:cNvPr id="14" name="Rectangle 13">
            <a:extLst>
              <a:ext uri="{FF2B5EF4-FFF2-40B4-BE49-F238E27FC236}">
                <a16:creationId xmlns:a16="http://schemas.microsoft.com/office/drawing/2014/main" id="{C7C5FE1C-310B-4F6B-A44A-BC43430A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olorful lines and dots&#10;&#10;Description automatically generated">
            <a:extLst>
              <a:ext uri="{FF2B5EF4-FFF2-40B4-BE49-F238E27FC236}">
                <a16:creationId xmlns:a16="http://schemas.microsoft.com/office/drawing/2014/main" id="{A9E4D198-05EB-2764-FF36-22D21E3DAD74}"/>
              </a:ext>
            </a:extLst>
          </p:cNvPr>
          <p:cNvPicPr>
            <a:picLocks noChangeAspect="1"/>
          </p:cNvPicPr>
          <p:nvPr/>
        </p:nvPicPr>
        <p:blipFill>
          <a:blip r:embed="rId2"/>
          <a:stretch>
            <a:fillRect/>
          </a:stretch>
        </p:blipFill>
        <p:spPr>
          <a:xfrm>
            <a:off x="7290267" y="657369"/>
            <a:ext cx="3755754" cy="2647807"/>
          </a:xfrm>
          <a:prstGeom prst="rect">
            <a:avLst/>
          </a:prstGeom>
        </p:spPr>
      </p:pic>
      <p:pic>
        <p:nvPicPr>
          <p:cNvPr id="8" name="Picture 7" descr="A colorful lines and dots&#10;&#10;Description automatically generated">
            <a:extLst>
              <a:ext uri="{FF2B5EF4-FFF2-40B4-BE49-F238E27FC236}">
                <a16:creationId xmlns:a16="http://schemas.microsoft.com/office/drawing/2014/main" id="{8B62153F-4E12-E1B3-CC39-9F7B1529D963}"/>
              </a:ext>
            </a:extLst>
          </p:cNvPr>
          <p:cNvPicPr>
            <a:picLocks noChangeAspect="1"/>
          </p:cNvPicPr>
          <p:nvPr/>
        </p:nvPicPr>
        <p:blipFill>
          <a:blip r:embed="rId3"/>
          <a:stretch>
            <a:fillRect/>
          </a:stretch>
        </p:blipFill>
        <p:spPr>
          <a:xfrm>
            <a:off x="1145971" y="3607837"/>
            <a:ext cx="3755754" cy="2647807"/>
          </a:xfrm>
          <a:prstGeom prst="rect">
            <a:avLst/>
          </a:prstGeom>
        </p:spPr>
      </p:pic>
      <p:sp>
        <p:nvSpPr>
          <p:cNvPr id="4" name="TextBox 3">
            <a:extLst>
              <a:ext uri="{FF2B5EF4-FFF2-40B4-BE49-F238E27FC236}">
                <a16:creationId xmlns:a16="http://schemas.microsoft.com/office/drawing/2014/main" id="{9FA63795-4096-0775-5906-06877DD80C53}"/>
              </a:ext>
            </a:extLst>
          </p:cNvPr>
          <p:cNvSpPr txBox="1"/>
          <p:nvPr/>
        </p:nvSpPr>
        <p:spPr>
          <a:xfrm>
            <a:off x="6662167" y="3552826"/>
            <a:ext cx="5011962" cy="2445996"/>
          </a:xfrm>
          <a:prstGeom prst="rect">
            <a:avLst/>
          </a:prstGeom>
        </p:spPr>
        <p:txBody>
          <a:bodyPr vert="horz" lIns="91440" tIns="45720" rIns="91440" bIns="45720" rtlCol="0" anchor="b">
            <a:normAutofit/>
          </a:bodyPr>
          <a:lstStyle/>
          <a:p>
            <a:pPr>
              <a:spcAft>
                <a:spcPts val="600"/>
              </a:spcAft>
              <a:buFont typeface="Arial" panose="020B0604020202020204" pitchFamily="34" charset="0"/>
            </a:pPr>
            <a:r>
              <a:rPr lang="en-US" sz="1600"/>
              <a:t>Strategic Plan of Action Slide</a:t>
            </a:r>
          </a:p>
          <a:p>
            <a:pPr>
              <a:spcAft>
                <a:spcPts val="600"/>
              </a:spcAft>
              <a:buFont typeface="Arial" panose="020B0604020202020204" pitchFamily="34" charset="0"/>
            </a:pPr>
            <a:endParaRPr lang="en-US" sz="1600"/>
          </a:p>
          <a:p>
            <a:pPr>
              <a:spcAft>
                <a:spcPts val="600"/>
              </a:spcAft>
              <a:buFont typeface="Arial" panose="020B0604020202020204" pitchFamily="34" charset="0"/>
            </a:pPr>
            <a:r>
              <a:rPr lang="en-US" sz="1600"/>
              <a:t> Problem Statement: </a:t>
            </a:r>
          </a:p>
          <a:p>
            <a:pPr>
              <a:spcAft>
                <a:spcPts val="600"/>
              </a:spcAft>
              <a:buFont typeface="Arial" panose="020B0604020202020204" pitchFamily="34" charset="0"/>
            </a:pPr>
            <a:endParaRPr lang="en-US" sz="1600"/>
          </a:p>
          <a:p>
            <a:pPr>
              <a:spcAft>
                <a:spcPts val="600"/>
              </a:spcAft>
              <a:buFont typeface="Arial" panose="020B0604020202020204" pitchFamily="34" charset="0"/>
            </a:pPr>
            <a:r>
              <a:rPr lang="en-US" sz="1600"/>
              <a:t>Can we accurately predict the stock levels of products based on sales data and sensor data on an hourly basis in order to more intelligently procure products from our suppliers?</a:t>
            </a:r>
          </a:p>
          <a:p>
            <a:pPr>
              <a:spcAft>
                <a:spcPts val="600"/>
              </a:spcAft>
              <a:buFont typeface="Arial" panose="020B0604020202020204" pitchFamily="34" charset="0"/>
            </a:pPr>
            <a:endParaRPr lang="en-US" sz="1600"/>
          </a:p>
        </p:txBody>
      </p:sp>
      <p:sp>
        <p:nvSpPr>
          <p:cNvPr id="16" name="Rectangle 15">
            <a:extLst>
              <a:ext uri="{FF2B5EF4-FFF2-40B4-BE49-F238E27FC236}">
                <a16:creationId xmlns:a16="http://schemas.microsoft.com/office/drawing/2014/main" id="{A76FC422-A672-4798-9F6A-FDF5BC473C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164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FF09D4-D2D1-1DA0-1DAD-BF14EBA616FD}"/>
              </a:ext>
            </a:extLst>
          </p:cNvPr>
          <p:cNvSpPr txBox="1"/>
          <p:nvPr/>
        </p:nvSpPr>
        <p:spPr>
          <a:xfrm>
            <a:off x="274320" y="671691"/>
            <a:ext cx="5258379" cy="6186309"/>
          </a:xfrm>
          <a:prstGeom prst="rect">
            <a:avLst/>
          </a:prstGeom>
          <a:noFill/>
        </p:spPr>
        <p:txBody>
          <a:bodyPr wrap="square" rtlCol="0">
            <a:spAutoFit/>
          </a:bodyPr>
          <a:lstStyle/>
          <a:p>
            <a:r>
              <a:rPr lang="en-US" b="1" dirty="0"/>
              <a:t>Data Available: </a:t>
            </a:r>
          </a:p>
          <a:p>
            <a:endParaRPr lang="en-US" dirty="0"/>
          </a:p>
          <a:p>
            <a:pPr marL="285750" indent="-285750">
              <a:buFont typeface="Arial" panose="020B0604020202020204" pitchFamily="34" charset="0"/>
              <a:buChar char="•"/>
            </a:pPr>
            <a:r>
              <a:rPr lang="en-US" dirty="0"/>
              <a:t>  Sales data</a:t>
            </a:r>
          </a:p>
          <a:p>
            <a:pPr marL="285750" indent="-285750">
              <a:buFont typeface="Arial" panose="020B0604020202020204" pitchFamily="34" charset="0"/>
              <a:buChar char="•"/>
            </a:pPr>
            <a:r>
              <a:rPr lang="en-US" dirty="0"/>
              <a:t>  Sensor data on storage temperature</a:t>
            </a:r>
          </a:p>
          <a:p>
            <a:pPr marL="285750" indent="-285750">
              <a:buFont typeface="Arial" panose="020B0604020202020204" pitchFamily="34" charset="0"/>
              <a:buChar char="•"/>
            </a:pPr>
            <a:r>
              <a:rPr lang="en-US" dirty="0"/>
              <a:t>  Sensor data on estimated stock levels</a:t>
            </a:r>
          </a:p>
          <a:p>
            <a:endParaRPr lang="en-US" dirty="0"/>
          </a:p>
          <a:p>
            <a:r>
              <a:rPr lang="en-US" dirty="0"/>
              <a:t> </a:t>
            </a:r>
            <a:r>
              <a:rPr lang="en-US" b="1" dirty="0"/>
              <a:t>Data Selection: </a:t>
            </a:r>
            <a:endParaRPr lang="en-US" dirty="0"/>
          </a:p>
          <a:p>
            <a:r>
              <a:rPr lang="en-US" dirty="0"/>
              <a:t>We will use the following data for modeling the problem statement:</a:t>
            </a:r>
          </a:p>
          <a:p>
            <a:endParaRPr lang="en-US" dirty="0"/>
          </a:p>
          <a:p>
            <a:r>
              <a:rPr lang="en-US" b="1" dirty="0"/>
              <a:t>  Sales data:</a:t>
            </a:r>
          </a:p>
          <a:p>
            <a:pPr marL="285750" indent="-285750">
              <a:buFont typeface="Arial" panose="020B0604020202020204" pitchFamily="34" charset="0"/>
              <a:buChar char="•"/>
            </a:pPr>
            <a:r>
              <a:rPr lang="en-US" dirty="0"/>
              <a:t>      Product ID</a:t>
            </a:r>
          </a:p>
          <a:p>
            <a:pPr marL="285750" indent="-285750">
              <a:buFont typeface="Arial" panose="020B0604020202020204" pitchFamily="34" charset="0"/>
              <a:buChar char="•"/>
            </a:pPr>
            <a:r>
              <a:rPr lang="en-US" dirty="0"/>
              <a:t>      Quantity sold</a:t>
            </a:r>
          </a:p>
          <a:p>
            <a:pPr marL="285750" indent="-285750">
              <a:buFont typeface="Arial" panose="020B0604020202020204" pitchFamily="34" charset="0"/>
              <a:buChar char="•"/>
            </a:pPr>
            <a:r>
              <a:rPr lang="en-US" dirty="0"/>
              <a:t>      Timestamp</a:t>
            </a:r>
          </a:p>
          <a:p>
            <a:r>
              <a:rPr lang="en-US" dirty="0"/>
              <a:t>  </a:t>
            </a:r>
            <a:r>
              <a:rPr lang="en-US" b="1" dirty="0"/>
              <a:t>Sensor data on storage temperature:</a:t>
            </a:r>
          </a:p>
          <a:p>
            <a:pPr marL="285750" indent="-285750">
              <a:buFont typeface="Arial" panose="020B0604020202020204" pitchFamily="34" charset="0"/>
              <a:buChar char="•"/>
            </a:pPr>
            <a:r>
              <a:rPr lang="en-US" dirty="0"/>
              <a:t>      Sensor ID</a:t>
            </a:r>
          </a:p>
          <a:p>
            <a:pPr marL="285750" indent="-285750">
              <a:buFont typeface="Arial" panose="020B0604020202020204" pitchFamily="34" charset="0"/>
              <a:buChar char="•"/>
            </a:pPr>
            <a:r>
              <a:rPr lang="en-US" dirty="0"/>
              <a:t>      Timestamp</a:t>
            </a:r>
          </a:p>
          <a:p>
            <a:pPr marL="285750" indent="-285750">
              <a:buFont typeface="Arial" panose="020B0604020202020204" pitchFamily="34" charset="0"/>
              <a:buChar char="•"/>
            </a:pPr>
            <a:r>
              <a:rPr lang="en-US" dirty="0"/>
              <a:t>      Temperature</a:t>
            </a:r>
          </a:p>
          <a:p>
            <a:r>
              <a:rPr lang="en-US" b="1" dirty="0"/>
              <a:t>  Sensor data on estimated stock levels:</a:t>
            </a:r>
          </a:p>
          <a:p>
            <a:pPr marL="285750" indent="-285750">
              <a:buFont typeface="Arial" panose="020B0604020202020204" pitchFamily="34" charset="0"/>
              <a:buChar char="•"/>
            </a:pPr>
            <a:r>
              <a:rPr lang="en-US" dirty="0"/>
              <a:t>      Sensor ID</a:t>
            </a:r>
          </a:p>
          <a:p>
            <a:pPr marL="285750" indent="-285750">
              <a:buFont typeface="Arial" panose="020B0604020202020204" pitchFamily="34" charset="0"/>
              <a:buChar char="•"/>
            </a:pPr>
            <a:r>
              <a:rPr lang="en-US" dirty="0"/>
              <a:t>      Timestamp</a:t>
            </a:r>
          </a:p>
          <a:p>
            <a:pPr marL="285750" indent="-285750">
              <a:buFont typeface="Arial" panose="020B0604020202020204" pitchFamily="34" charset="0"/>
              <a:buChar char="•"/>
            </a:pPr>
            <a:r>
              <a:rPr lang="en-US" dirty="0"/>
              <a:t>      Estimated stock level</a:t>
            </a:r>
          </a:p>
        </p:txBody>
      </p:sp>
      <p:sp>
        <p:nvSpPr>
          <p:cNvPr id="7" name="TextBox 6">
            <a:extLst>
              <a:ext uri="{FF2B5EF4-FFF2-40B4-BE49-F238E27FC236}">
                <a16:creationId xmlns:a16="http://schemas.microsoft.com/office/drawing/2014/main" id="{6D01C302-1457-7C11-CA83-691E9102832A}"/>
              </a:ext>
            </a:extLst>
          </p:cNvPr>
          <p:cNvSpPr txBox="1"/>
          <p:nvPr/>
        </p:nvSpPr>
        <p:spPr>
          <a:xfrm>
            <a:off x="5684520" y="394692"/>
            <a:ext cx="6233160" cy="6463308"/>
          </a:xfrm>
          <a:prstGeom prst="rect">
            <a:avLst/>
          </a:prstGeom>
          <a:noFill/>
        </p:spPr>
        <p:txBody>
          <a:bodyPr wrap="square" rtlCol="0">
            <a:spAutoFit/>
          </a:bodyPr>
          <a:lstStyle/>
          <a:p>
            <a:endParaRPr lang="en-US" dirty="0"/>
          </a:p>
          <a:p>
            <a:r>
              <a:rPr lang="en-US" dirty="0"/>
              <a:t> </a:t>
            </a:r>
            <a:r>
              <a:rPr lang="en-US" b="1" dirty="0"/>
              <a:t>Modeling Approach: </a:t>
            </a:r>
          </a:p>
          <a:p>
            <a:endParaRPr lang="en-US" dirty="0"/>
          </a:p>
          <a:p>
            <a:r>
              <a:rPr lang="en-US" dirty="0"/>
              <a:t>We will use a machine learning model to predict stock levels based on sales data and sensor data. We will consider the following features:</a:t>
            </a:r>
          </a:p>
          <a:p>
            <a:endParaRPr lang="en-US" dirty="0"/>
          </a:p>
          <a:p>
            <a:pPr marL="285750" indent="-285750">
              <a:buFont typeface="Arial" panose="020B0604020202020204" pitchFamily="34" charset="0"/>
              <a:buChar char="•"/>
            </a:pPr>
            <a:r>
              <a:rPr lang="en-US" dirty="0"/>
              <a:t>  Product ID</a:t>
            </a:r>
          </a:p>
          <a:p>
            <a:pPr marL="285750" indent="-285750">
              <a:buFont typeface="Arial" panose="020B0604020202020204" pitchFamily="34" charset="0"/>
              <a:buChar char="•"/>
            </a:pPr>
            <a:r>
              <a:rPr lang="en-US" dirty="0"/>
              <a:t>  Quantity sold</a:t>
            </a:r>
          </a:p>
          <a:p>
            <a:pPr marL="285750" indent="-285750">
              <a:buFont typeface="Arial" panose="020B0604020202020204" pitchFamily="34" charset="0"/>
              <a:buChar char="•"/>
            </a:pPr>
            <a:r>
              <a:rPr lang="en-US" dirty="0"/>
              <a:t>  Timestamp</a:t>
            </a:r>
          </a:p>
          <a:p>
            <a:pPr marL="285750" indent="-285750">
              <a:buFont typeface="Arial" panose="020B0604020202020204" pitchFamily="34" charset="0"/>
              <a:buChar char="•"/>
            </a:pPr>
            <a:r>
              <a:rPr lang="en-US" dirty="0"/>
              <a:t>  Storage temperature</a:t>
            </a:r>
          </a:p>
          <a:p>
            <a:pPr marL="285750" indent="-285750">
              <a:buFont typeface="Arial" panose="020B0604020202020204" pitchFamily="34" charset="0"/>
              <a:buChar char="•"/>
            </a:pPr>
            <a:r>
              <a:rPr lang="en-US" dirty="0"/>
              <a:t>  Estimated stock level</a:t>
            </a:r>
          </a:p>
          <a:p>
            <a:endParaRPr lang="en-US" dirty="0"/>
          </a:p>
          <a:p>
            <a:r>
              <a:rPr lang="en-US" dirty="0"/>
              <a:t> </a:t>
            </a:r>
            <a:r>
              <a:rPr lang="en-US" b="1" dirty="0"/>
              <a:t>Model Evaluation: </a:t>
            </a:r>
          </a:p>
          <a:p>
            <a:endParaRPr lang="en-US" dirty="0"/>
          </a:p>
          <a:p>
            <a:r>
              <a:rPr lang="en-US" dirty="0"/>
              <a:t>We will evaluate the model on a held-out test set to assess its accuracy. We will use the following metrics to evaluate the model:</a:t>
            </a:r>
          </a:p>
          <a:p>
            <a:endParaRPr lang="en-US" dirty="0"/>
          </a:p>
          <a:p>
            <a:pPr marL="285750" indent="-285750">
              <a:buFont typeface="Arial" panose="020B0604020202020204" pitchFamily="34" charset="0"/>
              <a:buChar char="•"/>
            </a:pPr>
            <a:r>
              <a:rPr lang="en-US" dirty="0"/>
              <a:t>  Mean absolute error (MAE)</a:t>
            </a:r>
          </a:p>
          <a:p>
            <a:pPr marL="285750" indent="-285750">
              <a:buFont typeface="Arial" panose="020B0604020202020204" pitchFamily="34" charset="0"/>
              <a:buChar char="•"/>
            </a:pPr>
            <a:r>
              <a:rPr lang="en-US" dirty="0"/>
              <a:t>  Mean squared error (MSE)</a:t>
            </a:r>
          </a:p>
          <a:p>
            <a:pPr marL="285750" indent="-285750">
              <a:buFont typeface="Arial" panose="020B0604020202020204" pitchFamily="34" charset="0"/>
              <a:buChar char="•"/>
            </a:pPr>
            <a:r>
              <a:rPr lang="en-US" dirty="0"/>
              <a:t>  R-squared</a:t>
            </a:r>
          </a:p>
          <a:p>
            <a:endParaRPr lang="en-IN" dirty="0"/>
          </a:p>
        </p:txBody>
      </p:sp>
    </p:spTree>
    <p:extLst>
      <p:ext uri="{BB962C8B-B14F-4D97-AF65-F5344CB8AC3E}">
        <p14:creationId xmlns:p14="http://schemas.microsoft.com/office/powerpoint/2010/main" val="1506021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901A63-29B0-87C8-8A57-8C5CF34A82D8}"/>
              </a:ext>
            </a:extLst>
          </p:cNvPr>
          <p:cNvSpPr txBox="1"/>
          <p:nvPr/>
        </p:nvSpPr>
        <p:spPr>
          <a:xfrm>
            <a:off x="363573" y="550440"/>
            <a:ext cx="10250411" cy="6463308"/>
          </a:xfrm>
          <a:prstGeom prst="rect">
            <a:avLst/>
          </a:prstGeom>
          <a:noFill/>
        </p:spPr>
        <p:txBody>
          <a:bodyPr wrap="square" rtlCol="0">
            <a:spAutoFit/>
          </a:bodyPr>
          <a:lstStyle/>
          <a:p>
            <a:endParaRPr lang="en-US" dirty="0"/>
          </a:p>
          <a:p>
            <a:r>
              <a:rPr lang="en-US" dirty="0"/>
              <a:t> </a:t>
            </a:r>
            <a:r>
              <a:rPr lang="en-US" b="1" dirty="0"/>
              <a:t>Productionization: </a:t>
            </a:r>
          </a:p>
          <a:p>
            <a:endParaRPr lang="en-US" dirty="0"/>
          </a:p>
          <a:p>
            <a:r>
              <a:rPr lang="en-US" dirty="0"/>
              <a:t>Once we have developed a satisfactory model, we will deploy it to production so that it can be used to predict stock levels on an hourly basis.</a:t>
            </a:r>
          </a:p>
          <a:p>
            <a:endParaRPr lang="en-US" dirty="0"/>
          </a:p>
          <a:p>
            <a:r>
              <a:rPr lang="en-US" dirty="0"/>
              <a:t> </a:t>
            </a:r>
            <a:r>
              <a:rPr lang="en-US" b="1" dirty="0"/>
              <a:t>Timeline: </a:t>
            </a:r>
          </a:p>
          <a:p>
            <a:endParaRPr lang="en-US" dirty="0"/>
          </a:p>
          <a:p>
            <a:r>
              <a:rPr lang="en-US" dirty="0"/>
              <a:t>We estimate that the project will take 6 weeks to complete. The following is a high-level timeline:</a:t>
            </a:r>
          </a:p>
          <a:p>
            <a:endParaRPr lang="en-US" dirty="0"/>
          </a:p>
          <a:p>
            <a:r>
              <a:rPr lang="en-US" dirty="0"/>
              <a:t>  Week 1: Data preparation and exploratory data analysis</a:t>
            </a:r>
          </a:p>
          <a:p>
            <a:r>
              <a:rPr lang="en-US" dirty="0"/>
              <a:t>  Week 2: Feature engineering and model selection</a:t>
            </a:r>
          </a:p>
          <a:p>
            <a:r>
              <a:rPr lang="en-US" dirty="0"/>
              <a:t>  Week 3: Model training and evaluation</a:t>
            </a:r>
          </a:p>
          <a:p>
            <a:r>
              <a:rPr lang="en-US" dirty="0"/>
              <a:t>  Week 4: Model deployment</a:t>
            </a:r>
          </a:p>
          <a:p>
            <a:r>
              <a:rPr lang="en-US" dirty="0"/>
              <a:t>  Week 5: Performance monitoring and feedback</a:t>
            </a:r>
          </a:p>
          <a:p>
            <a:r>
              <a:rPr lang="en-US" dirty="0"/>
              <a:t>  Week 6: Final report and presentation</a:t>
            </a:r>
          </a:p>
          <a:p>
            <a:endParaRPr lang="en-US" dirty="0"/>
          </a:p>
          <a:p>
            <a:r>
              <a:rPr lang="en-US" b="1" dirty="0"/>
              <a:t>Conclusion: </a:t>
            </a:r>
          </a:p>
          <a:p>
            <a:endParaRPr lang="en-US" dirty="0"/>
          </a:p>
          <a:p>
            <a:r>
              <a:rPr lang="en-US" dirty="0"/>
              <a:t>We are confident that we can develop a machine learning model to accurately predict stock levels based on sales data and sensor data. This model will enable the client to more intelligently procure products from their suppliers and reduce waste.</a:t>
            </a:r>
          </a:p>
          <a:p>
            <a:endParaRPr lang="en-US" dirty="0"/>
          </a:p>
        </p:txBody>
      </p:sp>
    </p:spTree>
    <p:extLst>
      <p:ext uri="{BB962C8B-B14F-4D97-AF65-F5344CB8AC3E}">
        <p14:creationId xmlns:p14="http://schemas.microsoft.com/office/powerpoint/2010/main" val="341299595"/>
      </p:ext>
    </p:extLst>
  </p:cSld>
  <p:clrMapOvr>
    <a:masterClrMapping/>
  </p:clrMapOvr>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9</TotalTime>
  <Words>357</Words>
  <Application>Microsoft Office PowerPoint</Application>
  <PresentationFormat>Widescreen</PresentationFormat>
  <Paragraphs>64</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Bierstadt</vt:lpstr>
      <vt:lpstr>GestaltVTI</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Nikhileshwar Adam</dc:creator>
  <cp:lastModifiedBy>Nikhileshwar Adam</cp:lastModifiedBy>
  <cp:revision>1</cp:revision>
  <dcterms:created xsi:type="dcterms:W3CDTF">2023-10-11T12:44:08Z</dcterms:created>
  <dcterms:modified xsi:type="dcterms:W3CDTF">2023-10-11T12:53:22Z</dcterms:modified>
</cp:coreProperties>
</file>