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4"/>
  </p:sldMasterIdLst>
  <p:sldIdLst>
    <p:sldId id="256" r:id="rId5"/>
  </p:sldIdLst>
  <p:sldSz cx="32918400" cy="438912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AC63"/>
    <a:srgbClr val="9AAB48"/>
    <a:srgbClr val="A99260"/>
    <a:srgbClr val="CABC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DAD686-3E05-834F-0E31-2307A7EE48E8}" v="60" dt="2022-12-04T21:47:09.559"/>
    <p1510:client id="{EA51AE21-068F-4DC6-8794-9D2EADF2C7E1}" v="5" dt="2022-11-26T04:37:37.5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3" d="100"/>
          <a:sy n="13" d="100"/>
        </p:scale>
        <p:origin x="2467" y="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uwaseyi Ademola Ijogun" userId="S::oi00326@georgiasouthern.edu::cb40984f-1d57-4639-9fb7-d6322a62e695" providerId="AD" clId="Web-{43DAD686-3E05-834F-0E31-2307A7EE48E8}"/>
    <pc:docChg chg="modSld">
      <pc:chgData name="Oluwaseyi Ademola Ijogun" userId="S::oi00326@georgiasouthern.edu::cb40984f-1d57-4639-9fb7-d6322a62e695" providerId="AD" clId="Web-{43DAD686-3E05-834F-0E31-2307A7EE48E8}" dt="2022-12-04T21:47:09.559" v="76" actId="20577"/>
      <pc:docMkLst>
        <pc:docMk/>
      </pc:docMkLst>
      <pc:sldChg chg="modSp">
        <pc:chgData name="Oluwaseyi Ademola Ijogun" userId="S::oi00326@georgiasouthern.edu::cb40984f-1d57-4639-9fb7-d6322a62e695" providerId="AD" clId="Web-{43DAD686-3E05-834F-0E31-2307A7EE48E8}" dt="2022-12-04T21:47:09.559" v="76" actId="20577"/>
        <pc:sldMkLst>
          <pc:docMk/>
          <pc:sldMk cId="450351859" sldId="256"/>
        </pc:sldMkLst>
        <pc:spChg chg="mod">
          <ac:chgData name="Oluwaseyi Ademola Ijogun" userId="S::oi00326@georgiasouthern.edu::cb40984f-1d57-4639-9fb7-d6322a62e695" providerId="AD" clId="Web-{43DAD686-3E05-834F-0E31-2307A7EE48E8}" dt="2022-12-04T21:46:46.902" v="74" actId="1076"/>
          <ac:spMkLst>
            <pc:docMk/>
            <pc:sldMk cId="450351859" sldId="256"/>
            <ac:spMk id="6" creationId="{00000000-0000-0000-0000-000000000000}"/>
          </ac:spMkLst>
        </pc:spChg>
        <pc:spChg chg="mod">
          <ac:chgData name="Oluwaseyi Ademola Ijogun" userId="S::oi00326@georgiasouthern.edu::cb40984f-1d57-4639-9fb7-d6322a62e695" providerId="AD" clId="Web-{43DAD686-3E05-834F-0E31-2307A7EE48E8}" dt="2022-12-04T21:47:09.559" v="76" actId="20577"/>
          <ac:spMkLst>
            <pc:docMk/>
            <pc:sldMk cId="450351859" sldId="256"/>
            <ac:spMk id="9" creationId="{00000000-0000-0000-0000-000000000000}"/>
          </ac:spMkLst>
        </pc:spChg>
        <pc:spChg chg="mod">
          <ac:chgData name="Oluwaseyi Ademola Ijogun" userId="S::oi00326@georgiasouthern.edu::cb40984f-1d57-4639-9fb7-d6322a62e695" providerId="AD" clId="Web-{43DAD686-3E05-834F-0E31-2307A7EE48E8}" dt="2022-12-04T21:10:37.862" v="10" actId="20577"/>
          <ac:spMkLst>
            <pc:docMk/>
            <pc:sldMk cId="450351859" sldId="256"/>
            <ac:spMk id="10" creationId="{00000000-0000-0000-0000-000000000000}"/>
          </ac:spMkLst>
        </pc:spChg>
        <pc:spChg chg="mod">
          <ac:chgData name="Oluwaseyi Ademola Ijogun" userId="S::oi00326@georgiasouthern.edu::cb40984f-1d57-4639-9fb7-d6322a62e695" providerId="AD" clId="Web-{43DAD686-3E05-834F-0E31-2307A7EE48E8}" dt="2022-12-04T21:11:15.552" v="12" actId="20577"/>
          <ac:spMkLst>
            <pc:docMk/>
            <pc:sldMk cId="450351859" sldId="256"/>
            <ac:spMk id="12" creationId="{00000000-0000-0000-0000-000000000000}"/>
          </ac:spMkLst>
        </pc:spChg>
        <pc:spChg chg="mod">
          <ac:chgData name="Oluwaseyi Ademola Ijogun" userId="S::oi00326@georgiasouthern.edu::cb40984f-1d57-4639-9fb7-d6322a62e695" providerId="AD" clId="Web-{43DAD686-3E05-834F-0E31-2307A7EE48E8}" dt="2022-12-04T21:11:34.959" v="13" actId="20577"/>
          <ac:spMkLst>
            <pc:docMk/>
            <pc:sldMk cId="450351859" sldId="256"/>
            <ac:spMk id="13" creationId="{00000000-0000-0000-0000-000000000000}"/>
          </ac:spMkLst>
        </pc:spChg>
        <pc:spChg chg="mod">
          <ac:chgData name="Oluwaseyi Ademola Ijogun" userId="S::oi00326@georgiasouthern.edu::cb40984f-1d57-4639-9fb7-d6322a62e695" providerId="AD" clId="Web-{43DAD686-3E05-834F-0E31-2307A7EE48E8}" dt="2022-12-04T21:13:26.744" v="18" actId="14100"/>
          <ac:spMkLst>
            <pc:docMk/>
            <pc:sldMk cId="450351859" sldId="256"/>
            <ac:spMk id="17" creationId="{00000000-0000-0000-0000-000000000000}"/>
          </ac:spMkLst>
        </pc:spChg>
      </pc:sldChg>
    </pc:docChg>
  </pc:docChgLst>
  <pc:docChgLst>
    <pc:chgData name="Oluwaseyi Ademola Ijogun" userId="cb40984f-1d57-4639-9fb7-d6322a62e695" providerId="ADAL" clId="{EA51AE21-068F-4DC6-8794-9D2EADF2C7E1}"/>
    <pc:docChg chg="undo custSel modSld">
      <pc:chgData name="Oluwaseyi Ademola Ijogun" userId="cb40984f-1d57-4639-9fb7-d6322a62e695" providerId="ADAL" clId="{EA51AE21-068F-4DC6-8794-9D2EADF2C7E1}" dt="2022-11-26T04:42:26.032" v="81" actId="20577"/>
      <pc:docMkLst>
        <pc:docMk/>
      </pc:docMkLst>
      <pc:sldChg chg="delSp modSp mod">
        <pc:chgData name="Oluwaseyi Ademola Ijogun" userId="cb40984f-1d57-4639-9fb7-d6322a62e695" providerId="ADAL" clId="{EA51AE21-068F-4DC6-8794-9D2EADF2C7E1}" dt="2022-11-26T04:42:26.032" v="81" actId="20577"/>
        <pc:sldMkLst>
          <pc:docMk/>
          <pc:sldMk cId="450351859" sldId="256"/>
        </pc:sldMkLst>
        <pc:spChg chg="mod">
          <ac:chgData name="Oluwaseyi Ademola Ijogun" userId="cb40984f-1d57-4639-9fb7-d6322a62e695" providerId="ADAL" clId="{EA51AE21-068F-4DC6-8794-9D2EADF2C7E1}" dt="2022-11-26T04:42:26.032" v="81" actId="20577"/>
          <ac:spMkLst>
            <pc:docMk/>
            <pc:sldMk cId="450351859" sldId="256"/>
            <ac:spMk id="5" creationId="{00000000-0000-0000-0000-000000000000}"/>
          </ac:spMkLst>
        </pc:spChg>
        <pc:spChg chg="del mod">
          <ac:chgData name="Oluwaseyi Ademola Ijogun" userId="cb40984f-1d57-4639-9fb7-d6322a62e695" providerId="ADAL" clId="{EA51AE21-068F-4DC6-8794-9D2EADF2C7E1}" dt="2022-11-26T04:37:22.155" v="8" actId="478"/>
          <ac:spMkLst>
            <pc:docMk/>
            <pc:sldMk cId="450351859" sldId="256"/>
            <ac:spMk id="46" creationId="{E995F0A2-C23D-41A3-B177-2A92D4F3C287}"/>
          </ac:spMkLst>
        </pc:spChg>
        <pc:spChg chg="del mod">
          <ac:chgData name="Oluwaseyi Ademola Ijogun" userId="cb40984f-1d57-4639-9fb7-d6322a62e695" providerId="ADAL" clId="{EA51AE21-068F-4DC6-8794-9D2EADF2C7E1}" dt="2022-11-26T04:37:10.165" v="5" actId="478"/>
          <ac:spMkLst>
            <pc:docMk/>
            <pc:sldMk cId="450351859" sldId="256"/>
            <ac:spMk id="47" creationId="{32630D50-1046-4EE6-9FA3-461F6A7C5D5E}"/>
          </ac:spMkLst>
        </pc:spChg>
        <pc:spChg chg="del mod">
          <ac:chgData name="Oluwaseyi Ademola Ijogun" userId="cb40984f-1d57-4639-9fb7-d6322a62e695" providerId="ADAL" clId="{EA51AE21-068F-4DC6-8794-9D2EADF2C7E1}" dt="2022-11-26T04:37:37.516" v="15" actId="478"/>
          <ac:spMkLst>
            <pc:docMk/>
            <pc:sldMk cId="450351859" sldId="256"/>
            <ac:spMk id="48" creationId="{5ACBFD5A-23BE-4390-9815-E188808F9FE0}"/>
          </ac:spMkLst>
        </pc:spChg>
        <pc:spChg chg="del mod">
          <ac:chgData name="Oluwaseyi Ademola Ijogun" userId="cb40984f-1d57-4639-9fb7-d6322a62e695" providerId="ADAL" clId="{EA51AE21-068F-4DC6-8794-9D2EADF2C7E1}" dt="2022-11-26T04:37:05.146" v="3" actId="478"/>
          <ac:spMkLst>
            <pc:docMk/>
            <pc:sldMk cId="450351859" sldId="256"/>
            <ac:spMk id="49" creationId="{FE70CB4B-AF1E-44EE-A166-077EE93184AC}"/>
          </ac:spMkLst>
        </pc:spChg>
        <pc:graphicFrameChg chg="del mod">
          <ac:chgData name="Oluwaseyi Ademola Ijogun" userId="cb40984f-1d57-4639-9fb7-d6322a62e695" providerId="ADAL" clId="{EA51AE21-068F-4DC6-8794-9D2EADF2C7E1}" dt="2022-11-26T04:37:24.124" v="10" actId="478"/>
          <ac:graphicFrameMkLst>
            <pc:docMk/>
            <pc:sldMk cId="450351859" sldId="256"/>
            <ac:graphicFrameMk id="43" creationId="{7E4129BC-512D-4D0C-B529-80837310CF40}"/>
          </ac:graphicFrameMkLst>
        </pc:graphicFrameChg>
        <pc:graphicFrameChg chg="del">
          <ac:chgData name="Oluwaseyi Ademola Ijogun" userId="cb40984f-1d57-4639-9fb7-d6322a62e695" providerId="ADAL" clId="{EA51AE21-068F-4DC6-8794-9D2EADF2C7E1}" dt="2022-11-26T04:37:25.059" v="11" actId="478"/>
          <ac:graphicFrameMkLst>
            <pc:docMk/>
            <pc:sldMk cId="450351859" sldId="256"/>
            <ac:graphicFrameMk id="44" creationId="{562EDA24-F720-4CFB-B5F7-F2E611AF6E87}"/>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D58291-D6CB-44D5-99A5-04C6ACF26C68}"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70ECD-A41C-422A-A34D-1037D14FD766}" type="slidenum">
              <a:rPr lang="en-US" smtClean="0"/>
              <a:t>‹#›</a:t>
            </a:fld>
            <a:endParaRPr lang="en-US"/>
          </a:p>
        </p:txBody>
      </p:sp>
    </p:spTree>
    <p:extLst>
      <p:ext uri="{BB962C8B-B14F-4D97-AF65-F5344CB8AC3E}">
        <p14:creationId xmlns:p14="http://schemas.microsoft.com/office/powerpoint/2010/main" val="3758390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58291-D6CB-44D5-99A5-04C6ACF26C68}"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70ECD-A41C-422A-A34D-1037D14FD766}" type="slidenum">
              <a:rPr lang="en-US" smtClean="0"/>
              <a:t>‹#›</a:t>
            </a:fld>
            <a:endParaRPr lang="en-US"/>
          </a:p>
        </p:txBody>
      </p:sp>
    </p:spTree>
    <p:extLst>
      <p:ext uri="{BB962C8B-B14F-4D97-AF65-F5344CB8AC3E}">
        <p14:creationId xmlns:p14="http://schemas.microsoft.com/office/powerpoint/2010/main" val="2269661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58291-D6CB-44D5-99A5-04C6ACF26C68}"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70ECD-A41C-422A-A34D-1037D14FD766}" type="slidenum">
              <a:rPr lang="en-US" smtClean="0"/>
              <a:t>‹#›</a:t>
            </a:fld>
            <a:endParaRPr lang="en-US"/>
          </a:p>
        </p:txBody>
      </p:sp>
    </p:spTree>
    <p:extLst>
      <p:ext uri="{BB962C8B-B14F-4D97-AF65-F5344CB8AC3E}">
        <p14:creationId xmlns:p14="http://schemas.microsoft.com/office/powerpoint/2010/main" val="104139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58291-D6CB-44D5-99A5-04C6ACF26C68}"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70ECD-A41C-422A-A34D-1037D14FD766}" type="slidenum">
              <a:rPr lang="en-US" smtClean="0"/>
              <a:t>‹#›</a:t>
            </a:fld>
            <a:endParaRPr lang="en-US"/>
          </a:p>
        </p:txBody>
      </p:sp>
    </p:spTree>
    <p:extLst>
      <p:ext uri="{BB962C8B-B14F-4D97-AF65-F5344CB8AC3E}">
        <p14:creationId xmlns:p14="http://schemas.microsoft.com/office/powerpoint/2010/main" val="151706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D58291-D6CB-44D5-99A5-04C6ACF26C68}"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70ECD-A41C-422A-A34D-1037D14FD766}" type="slidenum">
              <a:rPr lang="en-US" smtClean="0"/>
              <a:t>‹#›</a:t>
            </a:fld>
            <a:endParaRPr lang="en-US"/>
          </a:p>
        </p:txBody>
      </p:sp>
    </p:spTree>
    <p:extLst>
      <p:ext uri="{BB962C8B-B14F-4D97-AF65-F5344CB8AC3E}">
        <p14:creationId xmlns:p14="http://schemas.microsoft.com/office/powerpoint/2010/main" val="4005858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D58291-D6CB-44D5-99A5-04C6ACF26C68}"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170ECD-A41C-422A-A34D-1037D14FD766}" type="slidenum">
              <a:rPr lang="en-US" smtClean="0"/>
              <a:t>‹#›</a:t>
            </a:fld>
            <a:endParaRPr lang="en-US"/>
          </a:p>
        </p:txBody>
      </p:sp>
    </p:spTree>
    <p:extLst>
      <p:ext uri="{BB962C8B-B14F-4D97-AF65-F5344CB8AC3E}">
        <p14:creationId xmlns:p14="http://schemas.microsoft.com/office/powerpoint/2010/main" val="1423013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D58291-D6CB-44D5-99A5-04C6ACF26C68}" type="datetimeFigureOut">
              <a:rPr lang="en-US" smtClean="0"/>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170ECD-A41C-422A-A34D-1037D14FD766}" type="slidenum">
              <a:rPr lang="en-US" smtClean="0"/>
              <a:t>‹#›</a:t>
            </a:fld>
            <a:endParaRPr lang="en-US"/>
          </a:p>
        </p:txBody>
      </p:sp>
    </p:spTree>
    <p:extLst>
      <p:ext uri="{BB962C8B-B14F-4D97-AF65-F5344CB8AC3E}">
        <p14:creationId xmlns:p14="http://schemas.microsoft.com/office/powerpoint/2010/main" val="3704191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D58291-D6CB-44D5-99A5-04C6ACF26C68}" type="datetimeFigureOut">
              <a:rPr lang="en-US" smtClean="0"/>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170ECD-A41C-422A-A34D-1037D14FD766}" type="slidenum">
              <a:rPr lang="en-US" smtClean="0"/>
              <a:t>‹#›</a:t>
            </a:fld>
            <a:endParaRPr lang="en-US"/>
          </a:p>
        </p:txBody>
      </p:sp>
    </p:spTree>
    <p:extLst>
      <p:ext uri="{BB962C8B-B14F-4D97-AF65-F5344CB8AC3E}">
        <p14:creationId xmlns:p14="http://schemas.microsoft.com/office/powerpoint/2010/main" val="1107132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58291-D6CB-44D5-99A5-04C6ACF26C68}" type="datetimeFigureOut">
              <a:rPr lang="en-US" smtClean="0"/>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170ECD-A41C-422A-A34D-1037D14FD766}" type="slidenum">
              <a:rPr lang="en-US" smtClean="0"/>
              <a:t>‹#›</a:t>
            </a:fld>
            <a:endParaRPr lang="en-US"/>
          </a:p>
        </p:txBody>
      </p:sp>
    </p:spTree>
    <p:extLst>
      <p:ext uri="{BB962C8B-B14F-4D97-AF65-F5344CB8AC3E}">
        <p14:creationId xmlns:p14="http://schemas.microsoft.com/office/powerpoint/2010/main" val="1598890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D6D58291-D6CB-44D5-99A5-04C6ACF26C68}"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170ECD-A41C-422A-A34D-1037D14FD766}" type="slidenum">
              <a:rPr lang="en-US" smtClean="0"/>
              <a:t>‹#›</a:t>
            </a:fld>
            <a:endParaRPr lang="en-US"/>
          </a:p>
        </p:txBody>
      </p:sp>
    </p:spTree>
    <p:extLst>
      <p:ext uri="{BB962C8B-B14F-4D97-AF65-F5344CB8AC3E}">
        <p14:creationId xmlns:p14="http://schemas.microsoft.com/office/powerpoint/2010/main" val="1452472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D6D58291-D6CB-44D5-99A5-04C6ACF26C68}"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170ECD-A41C-422A-A34D-1037D14FD766}" type="slidenum">
              <a:rPr lang="en-US" smtClean="0"/>
              <a:t>‹#›</a:t>
            </a:fld>
            <a:endParaRPr lang="en-US"/>
          </a:p>
        </p:txBody>
      </p:sp>
    </p:spTree>
    <p:extLst>
      <p:ext uri="{BB962C8B-B14F-4D97-AF65-F5344CB8AC3E}">
        <p14:creationId xmlns:p14="http://schemas.microsoft.com/office/powerpoint/2010/main" val="2162265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D6D58291-D6CB-44D5-99A5-04C6ACF26C68}" type="datetimeFigureOut">
              <a:rPr lang="en-US" smtClean="0"/>
              <a:t>12/4/2022</a:t>
            </a:fld>
            <a:endParaRPr lang="en-US"/>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82170ECD-A41C-422A-A34D-1037D14FD766}" type="slidenum">
              <a:rPr lang="en-US" smtClean="0"/>
              <a:t>‹#›</a:t>
            </a:fld>
            <a:endParaRPr lang="en-US"/>
          </a:p>
        </p:txBody>
      </p:sp>
    </p:spTree>
    <p:extLst>
      <p:ext uri="{BB962C8B-B14F-4D97-AF65-F5344CB8AC3E}">
        <p14:creationId xmlns:p14="http://schemas.microsoft.com/office/powerpoint/2010/main" val="28954065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oleObject" Target="../embeddings/oleObject1.bin"/><Relationship Id="rId3" Type="http://schemas.openxmlformats.org/officeDocument/2006/relationships/image" Target="../media/image2.jpeg"/><Relationship Id="rId21" Type="http://schemas.openxmlformats.org/officeDocument/2006/relationships/image" Target="../media/image19.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1.png"/><Relationship Id="rId10" Type="http://schemas.openxmlformats.org/officeDocument/2006/relationships/image" Target="../media/image9.png"/><Relationship Id="rId19" Type="http://schemas.openxmlformats.org/officeDocument/2006/relationships/image" Target="../media/image17.wmf"/><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90024"/>
            <a:ext cx="32004000" cy="7315200"/>
          </a:xfrm>
          <a:solidFill>
            <a:srgbClr val="D9AC63"/>
          </a:solidFill>
          <a:ln>
            <a:solidFill>
              <a:srgbClr val="D9AC63"/>
            </a:solidFill>
          </a:ln>
        </p:spPr>
        <p:txBody>
          <a:bodyPr anchor="b">
            <a:normAutofit/>
          </a:bodyPr>
          <a:lstStyle/>
          <a:p>
            <a:pPr algn="ctr"/>
            <a:br>
              <a:rPr lang="en-US" sz="8000" b="1" dirty="0">
                <a:highlight>
                  <a:srgbClr val="00FF00"/>
                </a:highlight>
                <a:latin typeface="+mn-lt"/>
              </a:rPr>
            </a:br>
            <a:r>
              <a:rPr lang="en-US" sz="8000" dirty="0">
                <a:effectLst/>
                <a:latin typeface="Calibri" panose="020F0502020204030204" pitchFamily="34" charset="0"/>
                <a:ea typeface="Calibri" panose="020F0502020204030204" pitchFamily="34" charset="0"/>
                <a:cs typeface="Times New Roman" panose="02020603050405020304" pitchFamily="18" charset="0"/>
              </a:rPr>
              <a:t>Effective Credit Risk Management in Finance using Big data</a:t>
            </a:r>
            <a:br>
              <a:rPr lang="en-US" sz="8000" b="1" dirty="0">
                <a:latin typeface="+mn-lt"/>
              </a:rPr>
            </a:br>
            <a:br>
              <a:rPr lang="en-US" sz="4800" b="1" dirty="0">
                <a:latin typeface="+mn-lt"/>
              </a:rPr>
            </a:br>
            <a:r>
              <a:rPr lang="en-US" sz="4800" b="1" dirty="0">
                <a:latin typeface="+mn-lt"/>
              </a:rPr>
              <a:t>Ijogun Oluwaseyi A.</a:t>
            </a:r>
            <a:br>
              <a:rPr lang="en-US" sz="4800" b="1" dirty="0">
                <a:latin typeface="+mn-lt"/>
              </a:rPr>
            </a:br>
            <a:r>
              <a:rPr lang="en-US" sz="4800" b="1" dirty="0">
                <a:latin typeface="+mn-lt"/>
              </a:rPr>
              <a:t>Department of Information Technology</a:t>
            </a:r>
            <a:br>
              <a:rPr lang="en-US" sz="4800" b="1" dirty="0">
                <a:latin typeface="+mn-lt"/>
              </a:rPr>
            </a:br>
            <a:br>
              <a:rPr lang="en-US" sz="4800" b="1" dirty="0">
                <a:latin typeface="+mn-lt"/>
              </a:rPr>
            </a:br>
            <a:r>
              <a:rPr lang="en-US" sz="4800" b="1" dirty="0">
                <a:latin typeface="+mn-lt"/>
              </a:rPr>
              <a:t>Faculty Mentor: Dr. Hayden </a:t>
            </a:r>
            <a:r>
              <a:rPr lang="en-US" sz="4800" b="1" dirty="0" err="1">
                <a:latin typeface="+mn-lt"/>
              </a:rPr>
              <a:t>Wimmer</a:t>
            </a:r>
            <a:endParaRPr lang="en-US" sz="4800" b="1" dirty="0">
              <a:latin typeface="+mn-lt"/>
            </a:endParaRPr>
          </a:p>
        </p:txBody>
      </p:sp>
      <p:sp>
        <p:nvSpPr>
          <p:cNvPr id="6" name="Content Placeholder 5"/>
          <p:cNvSpPr>
            <a:spLocks noGrp="1"/>
          </p:cNvSpPr>
          <p:nvPr>
            <p:ph sz="half" idx="1"/>
          </p:nvPr>
        </p:nvSpPr>
        <p:spPr>
          <a:xfrm>
            <a:off x="457198" y="7991308"/>
            <a:ext cx="15796260" cy="6506939"/>
          </a:xfrm>
          <a:prstGeom prst="rect">
            <a:avLst/>
          </a:prstGeom>
          <a:ln>
            <a:solidFill>
              <a:schemeClr val="tx1"/>
            </a:solidFill>
          </a:ln>
        </p:spPr>
        <p:txBody>
          <a:bodyPr anchor="t">
            <a:normAutofit fontScale="92500" lnSpcReduction="20000"/>
          </a:bodyPr>
          <a:lstStyle/>
          <a:p>
            <a:pPr marL="0" indent="0" algn="ctr">
              <a:lnSpc>
                <a:spcPct val="100000"/>
              </a:lnSpc>
              <a:spcBef>
                <a:spcPts val="0"/>
              </a:spcBef>
              <a:buNone/>
            </a:pPr>
            <a:r>
              <a:rPr lang="en-US" sz="4800" dirty="0"/>
              <a:t>Introduction</a:t>
            </a:r>
          </a:p>
          <a:p>
            <a:pPr marL="285750" indent="-285750" algn="just">
              <a:lnSpc>
                <a:spcPct val="114999"/>
              </a:lnSpc>
              <a:spcBef>
                <a:spcPts val="0"/>
              </a:spcBef>
              <a:spcAft>
                <a:spcPts val="1000"/>
              </a:spcAft>
            </a:pPr>
            <a:r>
              <a:rPr lang="en-US" sz="1900" dirty="0">
                <a:effectLst/>
                <a:latin typeface="Calibri"/>
                <a:ea typeface="Calibri" panose="020F0502020204030204" pitchFamily="34" charset="0"/>
                <a:cs typeface="Calibri"/>
              </a:rPr>
              <a:t>Financial </a:t>
            </a:r>
            <a:r>
              <a:rPr lang="en-US" sz="1900" dirty="0">
                <a:latin typeface="Calibri"/>
                <a:ea typeface="Calibri" panose="020F0502020204030204" pitchFamily="34" charset="0"/>
                <a:cs typeface="Calibri"/>
              </a:rPr>
              <a:t>institutions are faced daily with high rates of non-performing loans because of the inability </a:t>
            </a:r>
            <a:r>
              <a:rPr lang="en-US" sz="1900" dirty="0">
                <a:effectLst/>
                <a:latin typeface="Calibri"/>
                <a:ea typeface="Calibri" panose="020F0502020204030204" pitchFamily="34" charset="0"/>
                <a:cs typeface="Calibri"/>
              </a:rPr>
              <a:t>to </a:t>
            </a:r>
            <a:r>
              <a:rPr lang="en-US" sz="1900" dirty="0">
                <a:latin typeface="Calibri"/>
                <a:ea typeface="Calibri" panose="020F0502020204030204" pitchFamily="34" charset="0"/>
                <a:cs typeface="Calibri"/>
              </a:rPr>
              <a:t>accurately predict defaulters before the disbursement of loans, this has led </a:t>
            </a:r>
            <a:r>
              <a:rPr lang="en-US" sz="1900" dirty="0">
                <a:effectLst/>
                <a:latin typeface="Calibri"/>
                <a:ea typeface="Calibri" panose="020F0502020204030204" pitchFamily="34" charset="0"/>
                <a:cs typeface="Calibri"/>
              </a:rPr>
              <a:t>to </a:t>
            </a:r>
            <a:r>
              <a:rPr lang="en-US" sz="1900" dirty="0">
                <a:latin typeface="Calibri"/>
                <a:ea typeface="Calibri" panose="020F0502020204030204" pitchFamily="34" charset="0"/>
                <a:cs typeface="Calibri"/>
              </a:rPr>
              <a:t>many failures </a:t>
            </a:r>
            <a:r>
              <a:rPr lang="en-US" sz="1900" dirty="0">
                <a:effectLst/>
                <a:latin typeface="Calibri"/>
                <a:ea typeface="Calibri" panose="020F0502020204030204" pitchFamily="34" charset="0"/>
                <a:cs typeface="Calibri"/>
              </a:rPr>
              <a:t>and </a:t>
            </a:r>
            <a:r>
              <a:rPr lang="en-US" sz="1900" dirty="0">
                <a:latin typeface="Calibri"/>
                <a:ea typeface="Calibri" panose="020F0502020204030204" pitchFamily="34" charset="0"/>
                <a:cs typeface="Calibri"/>
              </a:rPr>
              <a:t>the eventual collapse of some </a:t>
            </a:r>
            <a:r>
              <a:rPr lang="en-US" sz="1900" dirty="0">
                <a:effectLst/>
                <a:latin typeface="Calibri"/>
                <a:ea typeface="Calibri" panose="020F0502020204030204" pitchFamily="34" charset="0"/>
                <a:cs typeface="Calibri"/>
              </a:rPr>
              <a:t>financial </a:t>
            </a:r>
            <a:r>
              <a:rPr lang="en-US" sz="1900" dirty="0">
                <a:latin typeface="Calibri"/>
                <a:ea typeface="Calibri" panose="020F0502020204030204" pitchFamily="34" charset="0"/>
                <a:cs typeface="Calibri"/>
              </a:rPr>
              <a:t>industries particularly the banking industries. The bank’s profitability depends on how well it’s able to minimize nonperforming loans called bad debt</a:t>
            </a:r>
            <a:r>
              <a:rPr lang="en-US" sz="1900" dirty="0">
                <a:effectLst/>
                <a:latin typeface="Calibri"/>
                <a:ea typeface="Calibri" panose="020F0502020204030204" pitchFamily="34" charset="0"/>
                <a:cs typeface="Calibri"/>
              </a:rPr>
              <a:t>. </a:t>
            </a:r>
            <a:r>
              <a:rPr lang="en-US" sz="1900" dirty="0">
                <a:latin typeface="Calibri"/>
                <a:ea typeface="Calibri" panose="020F0502020204030204" pitchFamily="34" charset="0"/>
                <a:cs typeface="Calibri"/>
              </a:rPr>
              <a:t>Through effective credit risk management, banks can predict, analyze</a:t>
            </a:r>
            <a:r>
              <a:rPr lang="en-US" sz="1900" dirty="0">
                <a:effectLst/>
                <a:latin typeface="Calibri"/>
                <a:ea typeface="Calibri" panose="020F0502020204030204" pitchFamily="34" charset="0"/>
                <a:cs typeface="Calibri"/>
              </a:rPr>
              <a:t>, and </a:t>
            </a:r>
            <a:r>
              <a:rPr lang="en-US" sz="1900" dirty="0">
                <a:latin typeface="Calibri"/>
                <a:ea typeface="Calibri" panose="020F0502020204030204" pitchFamily="34" charset="0"/>
                <a:cs typeface="Calibri"/>
              </a:rPr>
              <a:t>mitigate the possibility of non-performing loans</a:t>
            </a:r>
            <a:r>
              <a:rPr lang="en-US" sz="1900" dirty="0">
                <a:effectLst/>
                <a:latin typeface="Calibri"/>
                <a:ea typeface="Calibri" panose="020F0502020204030204" pitchFamily="34" charset="0"/>
                <a:cs typeface="Calibri"/>
              </a:rPr>
              <a:t>, </a:t>
            </a:r>
            <a:r>
              <a:rPr lang="en-US" sz="1900" dirty="0">
                <a:latin typeface="Calibri"/>
                <a:ea typeface="Calibri" panose="020F0502020204030204" pitchFamily="34" charset="0"/>
                <a:cs typeface="Calibri"/>
              </a:rPr>
              <a:t>which would greatly improve their profitability.  Predicting loan repayment </a:t>
            </a:r>
            <a:r>
              <a:rPr lang="en-US" sz="1900" dirty="0">
                <a:effectLst/>
                <a:latin typeface="Calibri"/>
                <a:ea typeface="Calibri" panose="020F0502020204030204" pitchFamily="34" charset="0"/>
                <a:cs typeface="Calibri"/>
              </a:rPr>
              <a:t>in the </a:t>
            </a:r>
            <a:r>
              <a:rPr lang="en-US" sz="1900" dirty="0">
                <a:latin typeface="Calibri"/>
                <a:ea typeface="Calibri" panose="020F0502020204030204" pitchFamily="34" charset="0"/>
                <a:cs typeface="Calibri"/>
              </a:rPr>
              <a:t>past has been a very exhausting task which has been greatly done through </a:t>
            </a:r>
            <a:r>
              <a:rPr lang="en-US" sz="1900" dirty="0">
                <a:effectLst/>
                <a:latin typeface="Calibri"/>
                <a:ea typeface="Calibri" panose="020F0502020204030204" pitchFamily="34" charset="0"/>
                <a:cs typeface="Calibri"/>
              </a:rPr>
              <a:t>traditional methods </a:t>
            </a:r>
            <a:r>
              <a:rPr lang="en-US" sz="1900" dirty="0">
                <a:latin typeface="Calibri"/>
                <a:ea typeface="Calibri" panose="020F0502020204030204" pitchFamily="34" charset="0"/>
                <a:cs typeface="Calibri"/>
              </a:rPr>
              <a:t>such as calculated risk analysis through credit scoring </a:t>
            </a:r>
            <a:r>
              <a:rPr lang="en-US" sz="1900" dirty="0">
                <a:effectLst/>
                <a:latin typeface="Calibri"/>
                <a:ea typeface="Calibri" panose="020F0502020204030204" pitchFamily="34" charset="0"/>
                <a:cs typeface="Calibri"/>
              </a:rPr>
              <a:t>and </a:t>
            </a:r>
            <a:r>
              <a:rPr lang="en-US" sz="1900" dirty="0">
                <a:latin typeface="Calibri"/>
                <a:ea typeface="Calibri" panose="020F0502020204030204" pitchFamily="34" charset="0"/>
                <a:cs typeface="Calibri"/>
              </a:rPr>
              <a:t>risk profiling methods, this has not effectively prevented </a:t>
            </a:r>
            <a:r>
              <a:rPr lang="en-US" sz="1900" dirty="0">
                <a:effectLst/>
                <a:latin typeface="Calibri"/>
                <a:ea typeface="Calibri" panose="020F0502020204030204" pitchFamily="34" charset="0"/>
                <a:cs typeface="Calibri"/>
              </a:rPr>
              <a:t>and </a:t>
            </a:r>
            <a:r>
              <a:rPr lang="en-US" sz="1900" dirty="0">
                <a:latin typeface="Calibri"/>
                <a:ea typeface="Calibri" panose="020F0502020204030204" pitchFamily="34" charset="0"/>
                <a:cs typeface="Calibri"/>
              </a:rPr>
              <a:t>predicted </a:t>
            </a:r>
            <a:r>
              <a:rPr lang="en-US" sz="1900" dirty="0">
                <a:effectLst/>
                <a:latin typeface="Calibri"/>
                <a:ea typeface="Calibri" panose="020F0502020204030204" pitchFamily="34" charset="0"/>
                <a:cs typeface="Calibri"/>
              </a:rPr>
              <a:t>risk </a:t>
            </a:r>
            <a:r>
              <a:rPr lang="en-US" sz="1900" dirty="0">
                <a:latin typeface="Calibri"/>
                <a:ea typeface="Calibri" panose="020F0502020204030204" pitchFamily="34" charset="0"/>
                <a:cs typeface="Calibri"/>
              </a:rPr>
              <a:t>because of the dynamic nature of defaulters</a:t>
            </a:r>
            <a:r>
              <a:rPr lang="en-US" sz="1900" dirty="0">
                <a:effectLst/>
                <a:latin typeface="Calibri"/>
                <a:ea typeface="Calibri" panose="020F0502020204030204" pitchFamily="34" charset="0"/>
                <a:cs typeface="Calibri"/>
              </a:rPr>
              <a:t>.</a:t>
            </a:r>
            <a:r>
              <a:rPr lang="en-US" sz="1900" dirty="0">
                <a:latin typeface="Calibri"/>
                <a:ea typeface="Calibri" panose="020F0502020204030204" pitchFamily="34" charset="0"/>
                <a:cs typeface="Calibri"/>
              </a:rPr>
              <a:t> </a:t>
            </a:r>
          </a:p>
          <a:p>
            <a:pPr marL="285750" indent="-285750" algn="just">
              <a:lnSpc>
                <a:spcPct val="114999"/>
              </a:lnSpc>
              <a:spcBef>
                <a:spcPts val="0"/>
              </a:spcBef>
              <a:spcAft>
                <a:spcPts val="1000"/>
              </a:spcAft>
            </a:pPr>
            <a:r>
              <a:rPr lang="en-US" sz="1900" dirty="0">
                <a:latin typeface="Calibri"/>
                <a:ea typeface="+mn-lt"/>
                <a:cs typeface="Calibri"/>
              </a:rPr>
              <a:t>The objective of this research is to reduce the level of non-performing loans in the banking industries, by effectively predicting the probability of default using past customer records such as personal income, loan amount, interest rate, default rate, loan purpose, loan intent, loan status </a:t>
            </a:r>
            <a:r>
              <a:rPr lang="en-US" sz="1900" dirty="0" err="1">
                <a:latin typeface="Calibri"/>
                <a:ea typeface="+mn-lt"/>
                <a:cs typeface="Calibri"/>
              </a:rPr>
              <a:t>etc</a:t>
            </a:r>
            <a:r>
              <a:rPr lang="en-US" sz="1900" dirty="0">
                <a:latin typeface="Calibri"/>
                <a:ea typeface="+mn-lt"/>
                <a:cs typeface="Calibri"/>
              </a:rPr>
              <a:t>, to give a meaningful insight using different machine learning algorithm for proper decision making. This model would serve as a guide to determine customers' behavior toward loan repayment and further categorizes customers into defaulter and non-defaulter by finding the relationship between each independent variable. </a:t>
            </a:r>
          </a:p>
          <a:p>
            <a:pPr marL="285750" indent="-285750" algn="just">
              <a:lnSpc>
                <a:spcPct val="114999"/>
              </a:lnSpc>
              <a:spcBef>
                <a:spcPts val="0"/>
              </a:spcBef>
              <a:spcAft>
                <a:spcPts val="1000"/>
              </a:spcAft>
            </a:pPr>
            <a:r>
              <a:rPr lang="en-US" sz="1900" dirty="0">
                <a:latin typeface="Calibri"/>
                <a:ea typeface="+mn-lt"/>
                <a:cs typeface="Calibri"/>
              </a:rPr>
              <a:t>For business continuity, a proper understanding of business models through data analysis is imperative for business sustainability and competitive advantage. Financial institutions can significantly maximize profit and establish a good borrower to lenders relationship by mitigating credit risk using big data. The traditional method of taking the calculated risk from customer profiling can be greatly eradicated with the emergence of big data technology using machine learning algorithms. The term "machine learning techniques" refers to a variety of software tools that may turn data sets into "models," which are able to represent the data set and generalize it in order to make predictions about new data. Machine learning models are generally classified into dependent variables and independent variables. In general, the independent variables are the many elements that influence the outcome of the prediction and are used as the model's input. The dependent variable refers to the target of the prediction and is used as the output of the model. The result showed the different machine learning outputs for the various algorithm such as Decision tree, Random Forest, and Naïve Bayes and suggested the best algorithm based on its accuracy, recall, and precision. However, there is no generally best model for the algorithm. The different models are expected to perform differently based on the type of input dataset. </a:t>
            </a:r>
            <a:endParaRPr lang="en-US" sz="1900" dirty="0">
              <a:ea typeface="+mn-lt"/>
              <a:cs typeface="+mn-lt"/>
            </a:endParaRPr>
          </a:p>
          <a:p>
            <a:pPr marL="0" algn="just">
              <a:lnSpc>
                <a:spcPct val="114999"/>
              </a:lnSpc>
              <a:spcBef>
                <a:spcPts val="0"/>
              </a:spcBef>
              <a:spcAft>
                <a:spcPts val="1000"/>
              </a:spcAft>
              <a:buFont typeface="Arial"/>
              <a:buChar char="•"/>
            </a:pPr>
            <a:endParaRPr lang="en-US" sz="1800" dirty="0">
              <a:ea typeface="+mn-lt"/>
              <a:cs typeface="+mn-lt"/>
            </a:endParaRPr>
          </a:p>
          <a:p>
            <a:pPr marL="0" indent="0" algn="just">
              <a:lnSpc>
                <a:spcPct val="114999"/>
              </a:lnSpc>
              <a:spcBef>
                <a:spcPts val="0"/>
              </a:spcBef>
              <a:spcAft>
                <a:spcPts val="1000"/>
              </a:spcAft>
              <a:buNone/>
            </a:pPr>
            <a:endParaRPr lang="en-US" sz="1800" dirty="0">
              <a:effectLst/>
              <a:latin typeface="Calibri"/>
              <a:ea typeface="Calibri" panose="020F0502020204030204" pitchFamily="34" charset="0"/>
              <a:cs typeface="Calibri"/>
            </a:endParaRPr>
          </a:p>
          <a:p>
            <a:pPr marL="0" indent="0" algn="ctr">
              <a:lnSpc>
                <a:spcPct val="100000"/>
              </a:lnSpc>
              <a:spcBef>
                <a:spcPts val="0"/>
              </a:spcBef>
              <a:buNone/>
            </a:pPr>
            <a:endParaRPr lang="en-US" sz="1800" dirty="0">
              <a:cs typeface="Times New Roman"/>
            </a:endParaRPr>
          </a:p>
          <a:p>
            <a:pPr marL="0" indent="0" algn="ctr">
              <a:lnSpc>
                <a:spcPct val="100000"/>
              </a:lnSpc>
              <a:spcBef>
                <a:spcPts val="0"/>
              </a:spcBef>
              <a:buNone/>
            </a:pPr>
            <a:endParaRPr lang="en-US" sz="7200" dirty="0">
              <a:cs typeface="Calibri" panose="020F0502020204030204"/>
            </a:endParaRPr>
          </a:p>
        </p:txBody>
      </p:sp>
      <p:sp>
        <p:nvSpPr>
          <p:cNvPr id="9" name="Content Placeholder 5"/>
          <p:cNvSpPr txBox="1">
            <a:spLocks/>
          </p:cNvSpPr>
          <p:nvPr/>
        </p:nvSpPr>
        <p:spPr>
          <a:xfrm>
            <a:off x="457198" y="14661797"/>
            <a:ext cx="15796260" cy="5710402"/>
          </a:xfrm>
          <a:prstGeom prst="rect">
            <a:avLst/>
          </a:prstGeom>
          <a:ln>
            <a:solidFill>
              <a:schemeClr val="tx1"/>
            </a:solidFill>
          </a:ln>
        </p:spPr>
        <p:txBody>
          <a:bodyPr vert="horz" lIns="91440" tIns="45720" rIns="91440" bIns="45720" rtlCol="0" anchor="t">
            <a:normAutofit/>
          </a:bodyPr>
          <a:lst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marL="0" indent="0" algn="ctr">
              <a:lnSpc>
                <a:spcPct val="100000"/>
              </a:lnSpc>
              <a:spcBef>
                <a:spcPts val="0"/>
              </a:spcBef>
              <a:buNone/>
            </a:pPr>
            <a:r>
              <a:rPr lang="en-US" sz="4400" dirty="0"/>
              <a:t>Preliminary Work</a:t>
            </a:r>
          </a:p>
          <a:p>
            <a:pPr marL="0" indent="0" algn="just">
              <a:lnSpc>
                <a:spcPct val="100000"/>
              </a:lnSpc>
              <a:spcBef>
                <a:spcPts val="0"/>
              </a:spcBef>
              <a:buNone/>
            </a:pPr>
            <a:r>
              <a:rPr lang="en-US" sz="1800" dirty="0">
                <a:cs typeface="Calibri"/>
              </a:rPr>
              <a:t>Multiple research has been done to predict, classify, and model the effect of machine learning using different performance index.</a:t>
            </a:r>
          </a:p>
          <a:p>
            <a:pPr marL="0" indent="0" algn="just">
              <a:lnSpc>
                <a:spcPct val="100000"/>
              </a:lnSpc>
              <a:spcBef>
                <a:spcPts val="0"/>
              </a:spcBef>
              <a:buNone/>
            </a:pPr>
            <a:r>
              <a:rPr lang="en-US" sz="1800" dirty="0">
                <a:ea typeface="+mn-lt"/>
                <a:cs typeface="+mn-lt"/>
              </a:rPr>
              <a:t>Zhao (2021) studied Big Data Financial Algorithm Technology Based on Machine Learning Technology. He utilized the training dataset using MACD (Moving average convergence divergence algorithm. The result showed that machine learning algorithm with big data gave a strong interpretation to find the users behavior.  </a:t>
            </a:r>
          </a:p>
          <a:p>
            <a:pPr marL="0" indent="0" algn="just">
              <a:lnSpc>
                <a:spcPct val="100000"/>
              </a:lnSpc>
              <a:spcBef>
                <a:spcPts val="0"/>
              </a:spcBef>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Peng (2019) Studied Stock Analysis And Prediction Using Big Data Analytics</a:t>
            </a:r>
            <a:r>
              <a:rPr lang="en-US" sz="1800" dirty="0">
                <a:effectLst/>
                <a:latin typeface="Calibri" panose="020F0502020204030204" pitchFamily="34" charset="0"/>
                <a:ea typeface="+mn-lt"/>
                <a:cs typeface="+mn-lt"/>
              </a:rPr>
              <a:t>. He </a:t>
            </a:r>
            <a:r>
              <a:rPr lang="en-US" sz="1800" dirty="0">
                <a:latin typeface="Calibri" panose="020F0502020204030204" pitchFamily="34" charset="0"/>
                <a:ea typeface="+mn-lt"/>
                <a:cs typeface="+mn-lt"/>
              </a:rPr>
              <a:t>utilized machine learning using linear regression by finding the correlation between the stock prices, the result found the R-squared and mean average which showed there was a positive correlation between the stock prices . </a:t>
            </a:r>
          </a:p>
          <a:p>
            <a:pPr marL="0" indent="0" algn="just">
              <a:lnSpc>
                <a:spcPct val="100000"/>
              </a:lnSpc>
              <a:spcBef>
                <a:spcPts val="0"/>
              </a:spcBef>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Yadav and Thakur (2017) proposed Bank Loan Analysis Using Customer Usage Data: A Big Data Approach Using Hadoop, </a:t>
            </a:r>
            <a:r>
              <a:rPr lang="en-US" sz="1800" dirty="0">
                <a:latin typeface="Calibri" panose="020F0502020204030204" pitchFamily="34" charset="0"/>
                <a:ea typeface="+mn-lt"/>
                <a:cs typeface="+mn-lt"/>
              </a:rPr>
              <a:t>He studied the use of Hadoop using a virtual machine. The data was injected into the HDFS for storage and further analysis. Apache Hive was used to manage and refine the data, the result shows that a higher probability for borrowers to get loan and investors to get higher interest with lesser risk based on the inputted dataset.</a:t>
            </a:r>
          </a:p>
          <a:p>
            <a:pPr marL="0" indent="0" algn="just">
              <a:lnSpc>
                <a:spcPct val="100000"/>
              </a:lnSpc>
              <a:spcBef>
                <a:spcPts val="0"/>
              </a:spcBef>
              <a:buNone/>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Ananthu</a:t>
            </a:r>
            <a:r>
              <a:rPr lang="en-US" sz="1800" dirty="0">
                <a:effectLst/>
                <a:latin typeface="Calibri" panose="020F0502020204030204" pitchFamily="34" charset="0"/>
                <a:ea typeface="Calibri" panose="020F0502020204030204" pitchFamily="34" charset="0"/>
                <a:cs typeface="Times New Roman" panose="02020603050405020304" pitchFamily="18" charset="0"/>
              </a:rPr>
              <a:t> et al. (2021) studied Credit Card Fraud Detection using Apache Spark Analysis</a:t>
            </a:r>
            <a:r>
              <a:rPr lang="en-US" sz="1800" dirty="0">
                <a:latin typeface="Calibri" panose="020F0502020204030204" pitchFamily="34" charset="0"/>
                <a:ea typeface="+mn-lt"/>
                <a:cs typeface="+mn-lt"/>
              </a:rPr>
              <a:t>. He identified fraudulent transactions by analyzing the previous set of transaction using big data. He used spark for fast detection of large real-time data. Then used yarn as the cluster manager using a supervised learning, the result shows that </a:t>
            </a:r>
            <a:r>
              <a:rPr lang="en-US" sz="1800" dirty="0" err="1">
                <a:latin typeface="Calibri" panose="020F0502020204030204" pitchFamily="34" charset="0"/>
                <a:ea typeface="+mn-lt"/>
                <a:cs typeface="+mn-lt"/>
              </a:rPr>
              <a:t>apache</a:t>
            </a:r>
            <a:r>
              <a:rPr lang="en-US" sz="1800" dirty="0">
                <a:latin typeface="Calibri" panose="020F0502020204030204" pitchFamily="34" charset="0"/>
                <a:ea typeface="+mn-lt"/>
                <a:cs typeface="+mn-lt"/>
              </a:rPr>
              <a:t> spark algorithm was faster approach as compared to Hadoop and Map reduce. The author also compared different machine learning algorithm namely decision tree classifier, logistic regression and random forest. </a:t>
            </a:r>
            <a:endParaRPr lang="en-US" sz="1800" dirty="0">
              <a:ea typeface="+mn-lt"/>
              <a:cs typeface="+mn-lt"/>
            </a:endParaRPr>
          </a:p>
          <a:p>
            <a:pPr marL="0" indent="0" algn="ctr">
              <a:lnSpc>
                <a:spcPct val="100000"/>
              </a:lnSpc>
              <a:spcBef>
                <a:spcPts val="0"/>
              </a:spcBef>
              <a:buNone/>
            </a:pPr>
            <a:endParaRPr lang="en-US" sz="1800" dirty="0">
              <a:cs typeface="Calibri"/>
            </a:endParaRPr>
          </a:p>
        </p:txBody>
      </p:sp>
      <p:sp>
        <p:nvSpPr>
          <p:cNvPr id="10" name="Content Placeholder 5"/>
          <p:cNvSpPr txBox="1">
            <a:spLocks/>
          </p:cNvSpPr>
          <p:nvPr/>
        </p:nvSpPr>
        <p:spPr>
          <a:xfrm>
            <a:off x="457198" y="20512110"/>
            <a:ext cx="15796260" cy="6978600"/>
          </a:xfrm>
          <a:prstGeom prst="rect">
            <a:avLst/>
          </a:prstGeom>
          <a:ln>
            <a:solidFill>
              <a:schemeClr val="tx1"/>
            </a:solidFill>
          </a:ln>
        </p:spPr>
        <p:txBody>
          <a:bodyPr vert="horz" lIns="91440" tIns="45720" rIns="91440" bIns="45720" rtlCol="0" anchor="t">
            <a:normAutofit/>
          </a:bodyPr>
          <a:lst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marL="0" indent="0" algn="ctr">
              <a:lnSpc>
                <a:spcPct val="100000"/>
              </a:lnSpc>
              <a:spcBef>
                <a:spcPts val="0"/>
              </a:spcBef>
              <a:buNone/>
            </a:pPr>
            <a:r>
              <a:rPr lang="en-US" sz="4400" dirty="0"/>
              <a:t>Methodology</a:t>
            </a:r>
          </a:p>
          <a:p>
            <a:pPr marL="0" indent="0" algn="just">
              <a:lnSpc>
                <a:spcPct val="100000"/>
              </a:lnSpc>
              <a:spcBef>
                <a:spcPts val="0"/>
              </a:spcBef>
              <a:buNone/>
            </a:pPr>
            <a:r>
              <a:rPr lang="en-US" sz="1900" dirty="0">
                <a:effectLst/>
                <a:latin typeface="Calibri"/>
                <a:ea typeface="Calibri" panose="020F0502020204030204" pitchFamily="34" charset="0"/>
                <a:cs typeface="Times New Roman"/>
              </a:rPr>
              <a:t>A data pipeline is used to explain the methods, which shows the sequence of steps in arriving at a successful prediction result. Credit risk management is a classification problem where the financial institution is determining whether customers would default or not in the payment of a loan. It’s either the customer defaults called 1 or is a non-defaulter called 0 in the machine learning sequence. Big data can be used to predict a long range of problems such as cancer detection, virus attack detection, and financial prediction. The dataset is first stored in the HDFS to enable the machine learning process, then a comma-separated variable file (CSV) is imported on the spark environment using </a:t>
            </a:r>
            <a:r>
              <a:rPr lang="en-US" sz="1900" dirty="0" err="1">
                <a:effectLst/>
                <a:latin typeface="Calibri"/>
                <a:ea typeface="Calibri" panose="020F0502020204030204" pitchFamily="34" charset="0"/>
                <a:cs typeface="Times New Roman"/>
              </a:rPr>
              <a:t>jupyter</a:t>
            </a:r>
            <a:r>
              <a:rPr lang="en-US" sz="1900" dirty="0">
                <a:effectLst/>
                <a:latin typeface="Calibri"/>
                <a:ea typeface="Calibri" panose="020F0502020204030204" pitchFamily="34" charset="0"/>
                <a:cs typeface="Times New Roman"/>
              </a:rPr>
              <a:t> notebook, where further processing is done. A series of data preprocessing was done using Apache spark as the processing engine.</a:t>
            </a:r>
            <a:r>
              <a:rPr lang="en-US" sz="1900" dirty="0">
                <a:latin typeface="Calibri"/>
                <a:ea typeface="Calibri" panose="020F0502020204030204" pitchFamily="34" charset="0"/>
                <a:cs typeface="Times New Roman"/>
              </a:rPr>
              <a:t> </a:t>
            </a:r>
            <a:r>
              <a:rPr lang="en-US" sz="1900" dirty="0">
                <a:effectLst/>
                <a:latin typeface="Calibri"/>
                <a:ea typeface="Calibri" panose="020F0502020204030204" pitchFamily="34" charset="0"/>
                <a:cs typeface="Times New Roman"/>
              </a:rPr>
              <a:t> The modeling was done using machine learning algorithms such as Decision Tree, Random Forest, and Naïve Bayes on a spark library such as Pandas for cleaning the data, NumPy used for mathematical calculations, and seaborn used for visualization. The proposed method would be used for early prediction of bank customers defaulting in repayment of loans based on machine learning algorithms and ensemble learning techniques. The model is composed of the following stages, Data Understanding, Data preparation, Data loading, Machine learning modeling, and evaluation.</a:t>
            </a:r>
          </a:p>
          <a:p>
            <a:pPr marL="0" indent="0" algn="just">
              <a:lnSpc>
                <a:spcPct val="100000"/>
              </a:lnSpc>
              <a:spcBef>
                <a:spcPts val="0"/>
              </a:spcBef>
              <a:buNone/>
            </a:pPr>
            <a:r>
              <a:rPr lang="en-US" sz="1900" dirty="0">
                <a:effectLst/>
                <a:latin typeface="Calibri"/>
                <a:ea typeface="Calibri" panose="020F0502020204030204" pitchFamily="34" charset="0"/>
                <a:cs typeface="Times New Roman"/>
              </a:rPr>
              <a:t>The classification technique would involve using machine learning algorithms that would learn how to assign classes from a problem domain into a class model. The model used for my classification technique is multi-class classification which involves algorithms such as decision trees, Naïve Bayes, and Random Forest. A supervised learning model was used to see how well the model would perform. A model validation process was used called the split-train and test model were used to train the dataset. The first step in the machine learning process is to arrange the data into an acceptable split train model. In </a:t>
            </a:r>
            <a:r>
              <a:rPr lang="en-US" sz="1900" dirty="0" err="1">
                <a:effectLst/>
                <a:latin typeface="Calibri"/>
                <a:ea typeface="Calibri" panose="020F0502020204030204" pitchFamily="34" charset="0"/>
                <a:cs typeface="Times New Roman"/>
              </a:rPr>
              <a:t>pyspark</a:t>
            </a:r>
            <a:r>
              <a:rPr lang="en-US" sz="1900" dirty="0">
                <a:effectLst/>
                <a:latin typeface="Calibri"/>
                <a:ea typeface="Calibri" panose="020F0502020204030204" pitchFamily="34" charset="0"/>
                <a:cs typeface="Times New Roman"/>
              </a:rPr>
              <a:t>, the command to import the machine learning language is called the Scikit-learn where the data is separated into the “features” and “Targets”. Decision tree, Random forest and Naïve Bayes algorithm are deployed from python’s scikit-learn library using </a:t>
            </a:r>
            <a:r>
              <a:rPr lang="en-US" sz="1900" dirty="0" err="1">
                <a:effectLst/>
                <a:latin typeface="Calibri"/>
                <a:ea typeface="Calibri" panose="020F0502020204030204" pitchFamily="34" charset="0"/>
                <a:cs typeface="Times New Roman"/>
              </a:rPr>
              <a:t>pyspark</a:t>
            </a:r>
            <a:r>
              <a:rPr lang="en-US" sz="1900" dirty="0">
                <a:effectLst/>
                <a:latin typeface="Calibri"/>
                <a:ea typeface="Calibri" panose="020F0502020204030204" pitchFamily="34" charset="0"/>
                <a:cs typeface="Times New Roman"/>
              </a:rPr>
              <a:t>. The algorithm is been able to run on HDFS successfully through its remote access using the internal IP of the Master node. The data set was split into two pieces namely, the Training set and the testing set, by randomly selecting the samples of data without replacement. A ratio of 70% (0.7) of the rows would be put into my training set, and the remaining 30% (0.3) would be put into my test set ( “X-train,” “X-test”, “Y-train”, “y-test”). The </a:t>
            </a:r>
            <a:r>
              <a:rPr lang="en-US" sz="1900" dirty="0">
                <a:effectLst/>
                <a:latin typeface="Calibri" panose="020F0502020204030204" pitchFamily="34" charset="0"/>
                <a:ea typeface="Calibri" panose="020F0502020204030204" pitchFamily="34" charset="0"/>
                <a:cs typeface="Times New Roman" panose="02020603050405020304" pitchFamily="18" charset="0"/>
              </a:rPr>
              <a:t>Train model </a:t>
            </a:r>
            <a:r>
              <a:rPr lang="en-US" sz="1900" dirty="0">
                <a:effectLst/>
                <a:latin typeface="Calibri"/>
                <a:ea typeface="Calibri" panose="020F0502020204030204" pitchFamily="34" charset="0"/>
                <a:cs typeface="Times New Roman"/>
              </a:rPr>
              <a:t>involves building and training the model on the predictive model. It is denoted with “</a:t>
            </a:r>
            <a:r>
              <a:rPr lang="en-US" sz="1900" dirty="0" err="1">
                <a:effectLst/>
                <a:latin typeface="Calibri"/>
                <a:ea typeface="Calibri" panose="020F0502020204030204" pitchFamily="34" charset="0"/>
                <a:cs typeface="Times New Roman"/>
              </a:rPr>
              <a:t>X_test</a:t>
            </a:r>
            <a:r>
              <a:rPr lang="en-US" sz="1900" dirty="0">
                <a:effectLst/>
                <a:latin typeface="Calibri"/>
                <a:ea typeface="Calibri" panose="020F0502020204030204" pitchFamily="34" charset="0"/>
                <a:cs typeface="Times New Roman"/>
              </a:rPr>
              <a:t>” and “</a:t>
            </a:r>
            <a:r>
              <a:rPr lang="en-US" sz="1900" dirty="0" err="1">
                <a:effectLst/>
                <a:latin typeface="Calibri"/>
                <a:ea typeface="Calibri" panose="020F0502020204030204" pitchFamily="34" charset="0"/>
                <a:cs typeface="Times New Roman"/>
              </a:rPr>
              <a:t>Y_test</a:t>
            </a:r>
            <a:r>
              <a:rPr lang="en-US" sz="1900" dirty="0">
                <a:effectLst/>
                <a:latin typeface="Calibri"/>
                <a:ea typeface="Calibri" panose="020F0502020204030204" pitchFamily="34" charset="0"/>
                <a:cs typeface="Times New Roman"/>
              </a:rPr>
              <a:t>”). Then the model </a:t>
            </a:r>
            <a:r>
              <a:rPr lang="en-US" sz="1900" dirty="0">
                <a:latin typeface="Calibri"/>
                <a:ea typeface="Calibri" panose="020F0502020204030204" pitchFamily="34" charset="0"/>
                <a:cs typeface="Times New Roman"/>
              </a:rPr>
              <a:t>was</a:t>
            </a:r>
            <a:r>
              <a:rPr lang="en-US" sz="1900" dirty="0">
                <a:effectLst/>
                <a:latin typeface="Calibri"/>
                <a:ea typeface="Calibri" panose="020F0502020204030204" pitchFamily="34" charset="0"/>
                <a:cs typeface="Times New Roman"/>
              </a:rPr>
              <a:t> tested with (“</a:t>
            </a:r>
            <a:r>
              <a:rPr lang="en-US" sz="1900" dirty="0" err="1">
                <a:effectLst/>
                <a:latin typeface="Calibri"/>
                <a:ea typeface="Calibri" panose="020F0502020204030204" pitchFamily="34" charset="0"/>
                <a:cs typeface="Times New Roman"/>
              </a:rPr>
              <a:t>X_test</a:t>
            </a:r>
            <a:r>
              <a:rPr lang="en-US" sz="1900" dirty="0">
                <a:effectLst/>
                <a:latin typeface="Calibri"/>
                <a:ea typeface="Calibri" panose="020F0502020204030204" pitchFamily="34" charset="0"/>
                <a:cs typeface="Times New Roman"/>
              </a:rPr>
              <a:t>” and “</a:t>
            </a:r>
            <a:r>
              <a:rPr lang="en-US" sz="1900" dirty="0" err="1">
                <a:effectLst/>
                <a:latin typeface="Calibri"/>
                <a:ea typeface="Calibri" panose="020F0502020204030204" pitchFamily="34" charset="0"/>
                <a:cs typeface="Times New Roman"/>
              </a:rPr>
              <a:t>Y_test</a:t>
            </a:r>
            <a:r>
              <a:rPr lang="en-US" sz="1900" dirty="0">
                <a:effectLst/>
                <a:latin typeface="Calibri"/>
                <a:ea typeface="Calibri" panose="020F0502020204030204" pitchFamily="34" charset="0"/>
                <a:cs typeface="Times New Roman"/>
              </a:rPr>
              <a:t>”) and the performance is evaluated using the </a:t>
            </a:r>
            <a:r>
              <a:rPr lang="en-US" sz="1900" dirty="0">
                <a:latin typeface="Calibri" panose="020F0502020204030204" pitchFamily="34" charset="0"/>
                <a:ea typeface="Calibri" panose="020F0502020204030204" pitchFamily="34" charset="0"/>
                <a:cs typeface="Times New Roman" panose="02020603050405020304" pitchFamily="18" charset="0"/>
              </a:rPr>
              <a:t>machine learning algorithm such as  Decision tree, Random Forest,  Navies Bayes and the result is indicated. Below.</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0000"/>
              </a:lnSpc>
              <a:spcBef>
                <a:spcPts val="0"/>
              </a:spcBef>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0000"/>
              </a:lnSpc>
              <a:spcBef>
                <a:spcPts val="0"/>
              </a:spcBef>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0000"/>
              </a:lnSpc>
              <a:spcBef>
                <a:spcPts val="0"/>
              </a:spcBef>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0000"/>
              </a:lnSpc>
              <a:spcBef>
                <a:spcPts val="0"/>
              </a:spcBef>
              <a:buNone/>
            </a:pPr>
            <a:endParaRPr lang="en-US" sz="7200" dirty="0"/>
          </a:p>
        </p:txBody>
      </p:sp>
      <p:sp>
        <p:nvSpPr>
          <p:cNvPr id="11" name="Content Placeholder 5"/>
          <p:cNvSpPr txBox="1">
            <a:spLocks/>
          </p:cNvSpPr>
          <p:nvPr/>
        </p:nvSpPr>
        <p:spPr>
          <a:xfrm>
            <a:off x="457198" y="27654260"/>
            <a:ext cx="15796260" cy="11691265"/>
          </a:xfrm>
          <a:prstGeom prst="rect">
            <a:avLst/>
          </a:prstGeom>
          <a:ln>
            <a:solidFill>
              <a:schemeClr val="tx1"/>
            </a:solidFill>
          </a:ln>
        </p:spPr>
        <p:txBody>
          <a:bodyPr vert="horz" lIns="91440" tIns="45720" rIns="91440" bIns="45720" rtlCol="0" anchor="t">
            <a:normAutofit/>
          </a:bodyPr>
          <a:lst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4400" dirty="0"/>
              <a:t>Methodology or Approach</a:t>
            </a:r>
          </a:p>
        </p:txBody>
      </p:sp>
      <p:sp>
        <p:nvSpPr>
          <p:cNvPr id="12" name="Content Placeholder 5"/>
          <p:cNvSpPr>
            <a:spLocks noGrp="1"/>
          </p:cNvSpPr>
          <p:nvPr>
            <p:ph sz="half" idx="1"/>
          </p:nvPr>
        </p:nvSpPr>
        <p:spPr>
          <a:xfrm>
            <a:off x="16664938" y="7991308"/>
            <a:ext cx="15796260" cy="11668381"/>
          </a:xfrm>
          <a:prstGeom prst="rect">
            <a:avLst/>
          </a:prstGeom>
          <a:ln>
            <a:solidFill>
              <a:schemeClr val="tx1"/>
            </a:solidFill>
          </a:ln>
        </p:spPr>
        <p:txBody>
          <a:bodyPr anchor="t">
            <a:normAutofit/>
          </a:bodyPr>
          <a:lstStyle/>
          <a:p>
            <a:pPr marL="0" indent="0" algn="ctr">
              <a:lnSpc>
                <a:spcPct val="100000"/>
              </a:lnSpc>
              <a:spcBef>
                <a:spcPts val="0"/>
              </a:spcBef>
              <a:buNone/>
            </a:pPr>
            <a:r>
              <a:rPr lang="en-US" sz="4400" dirty="0"/>
              <a:t>Results and Findings</a:t>
            </a:r>
          </a:p>
        </p:txBody>
      </p:sp>
      <p:sp>
        <p:nvSpPr>
          <p:cNvPr id="13" name="Content Placeholder 5"/>
          <p:cNvSpPr>
            <a:spLocks noGrp="1"/>
          </p:cNvSpPr>
          <p:nvPr>
            <p:ph sz="half" idx="1"/>
          </p:nvPr>
        </p:nvSpPr>
        <p:spPr>
          <a:xfrm>
            <a:off x="16664938" y="19874481"/>
            <a:ext cx="15796260" cy="8809783"/>
          </a:xfrm>
          <a:prstGeom prst="rect">
            <a:avLst/>
          </a:prstGeom>
          <a:ln>
            <a:solidFill>
              <a:schemeClr val="tx1"/>
            </a:solidFill>
          </a:ln>
        </p:spPr>
        <p:txBody>
          <a:bodyPr anchor="t">
            <a:normAutofit/>
          </a:bodyPr>
          <a:lstStyle/>
          <a:p>
            <a:pPr marL="0" indent="0" algn="ctr">
              <a:lnSpc>
                <a:spcPct val="100000"/>
              </a:lnSpc>
              <a:spcBef>
                <a:spcPts val="0"/>
              </a:spcBef>
              <a:buNone/>
            </a:pPr>
            <a:r>
              <a:rPr lang="en-US" sz="4400" dirty="0"/>
              <a:t>Discussion</a:t>
            </a:r>
          </a:p>
          <a:p>
            <a:pPr marL="0" indent="0" algn="just">
              <a:lnSpc>
                <a:spcPct val="100000"/>
              </a:lnSpc>
              <a:spcBef>
                <a:spcPts val="0"/>
              </a:spcBef>
              <a:buNone/>
            </a:pPr>
            <a:r>
              <a:rPr lang="en-US" sz="1800" dirty="0">
                <a:latin typeface="Calibri" panose="020F0502020204030204" pitchFamily="34" charset="0"/>
                <a:ea typeface="Calibri" panose="020F0502020204030204" pitchFamily="34" charset="0"/>
                <a:cs typeface="Times New Roman" panose="02020603050405020304" pitchFamily="18" charset="0"/>
              </a:rPr>
              <a:t>In the figure above fig 6.0 shows the code I used in importing my machine learning algorithm from </a:t>
            </a:r>
            <a:r>
              <a:rPr lang="en-US" sz="1800" dirty="0" err="1">
                <a:latin typeface="Calibri" panose="020F0502020204030204" pitchFamily="34" charset="0"/>
                <a:ea typeface="Calibri" panose="020F0502020204030204" pitchFamily="34" charset="0"/>
                <a:cs typeface="Times New Roman" panose="02020603050405020304" pitchFamily="18" charset="0"/>
              </a:rPr>
              <a:t>pyspark</a:t>
            </a:r>
            <a:r>
              <a:rPr lang="en-US" sz="1800" dirty="0">
                <a:latin typeface="Calibri" panose="020F0502020204030204" pitchFamily="34" charset="0"/>
                <a:ea typeface="Calibri" panose="020F0502020204030204" pitchFamily="34" charset="0"/>
                <a:cs typeface="Times New Roman" panose="02020603050405020304" pitchFamily="18" charset="0"/>
              </a:rPr>
              <a:t> such as </a:t>
            </a:r>
            <a:r>
              <a:rPr lang="en-US" sz="1800" dirty="0" err="1">
                <a:latin typeface="Calibri" panose="020F0502020204030204" pitchFamily="34" charset="0"/>
                <a:ea typeface="Calibri" panose="020F0502020204030204" pitchFamily="34" charset="0"/>
                <a:cs typeface="Times New Roman" panose="02020603050405020304" pitchFamily="18" charset="0"/>
              </a:rPr>
              <a:t>numpy</a:t>
            </a:r>
            <a:r>
              <a:rPr lang="en-US" sz="1800" dirty="0">
                <a:latin typeface="Calibri" panose="020F0502020204030204" pitchFamily="34" charset="0"/>
                <a:ea typeface="Calibri" panose="020F0502020204030204" pitchFamily="34" charset="0"/>
                <a:cs typeface="Times New Roman" panose="02020603050405020304" pitchFamily="18" charset="0"/>
              </a:rPr>
              <a:t>, pandas, matplotlib, </a:t>
            </a:r>
            <a:r>
              <a:rPr lang="en-US" sz="1800" dirty="0" err="1">
                <a:latin typeface="Calibri" panose="020F0502020204030204" pitchFamily="34" charset="0"/>
                <a:ea typeface="Calibri" panose="020F0502020204030204" pitchFamily="34" charset="0"/>
                <a:cs typeface="Times New Roman" panose="02020603050405020304" pitchFamily="18" charset="0"/>
              </a:rPr>
              <a:t>sklearn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etc</a:t>
            </a:r>
            <a:r>
              <a:rPr lang="en-US" sz="1800" dirty="0">
                <a:latin typeface="Calibri" panose="020F0502020204030204" pitchFamily="34" charset="0"/>
                <a:ea typeface="Calibri" panose="020F0502020204030204" pitchFamily="34" charset="0"/>
                <a:cs typeface="Times New Roman" panose="02020603050405020304" pitchFamily="18" charset="0"/>
              </a:rPr>
              <a:t> for processing of my dataset. The second figure 7.0 shows where I imported my dataset from my HDFS, the result shows  390,984 observations with 12 rows and 32,582 columns. Some preprocessing steps were used to remove attributes of extreme values. Fig 8.0 and 9.0 shows the relationship between each of the dependent and independent variables in a visualized format, comparing the impact of customers spending on the loan default. Fig 10.0 represented the relationship in a scattered plot showing the individual results based on the dataset inputted. Figure 11.0 shows the codes used in training my dataset into train-split-test where I used the ratio 70:30 in training the dataset and getting the appropriate result. The subsequent figures shows the different machine learning algorithm such as decision tree, random forest method, and naïve bayes algorithm, the different codes used in deriving the result was as well summarized in fig 15.0. The confusion matrix shows the classification of the model defaulters where denoted with  non-defaulter called 0  and defaulter with 1. The TP( True positive) and TN (True Negative) were taken for the prediction where decision tree had a defaulter of 6134 and a non-defaulter as 1308. the random forest had a defaulter of 6537 and a non-defaulter of 1217. the naïve bayes algorithm gave a defaulter of 70 and non-defaulter of 1846.  The summary of the machine learning algorithm is shown in Fig 15.0 the table above </a:t>
            </a:r>
            <a:r>
              <a:rPr lang="en-US" sz="1800" dirty="0">
                <a:effectLst/>
                <a:latin typeface="Calibri" panose="020F0502020204030204" pitchFamily="34" charset="0"/>
                <a:ea typeface="Calibri" panose="020F0502020204030204" pitchFamily="34" charset="0"/>
                <a:cs typeface="Times New Roman" panose="02020603050405020304" pitchFamily="18" charset="0"/>
              </a:rPr>
              <a:t>shows the performance metrics results of the three classifiers used. </a:t>
            </a:r>
            <a:r>
              <a:rPr lang="en-US" sz="1800" dirty="0">
                <a:latin typeface="Calibri" panose="020F0502020204030204" pitchFamily="34" charset="0"/>
                <a:ea typeface="Calibri" panose="020F0502020204030204" pitchFamily="34" charset="0"/>
                <a:cs typeface="Times New Roman" panose="02020603050405020304" pitchFamily="18" charset="0"/>
              </a:rPr>
              <a:t>T</a:t>
            </a:r>
            <a:r>
              <a:rPr lang="en-US" sz="1800" dirty="0">
                <a:effectLst/>
                <a:latin typeface="Calibri" panose="020F0502020204030204" pitchFamily="34" charset="0"/>
                <a:ea typeface="Calibri" panose="020F0502020204030204" pitchFamily="34" charset="0"/>
                <a:cs typeface="Times New Roman" panose="02020603050405020304" pitchFamily="18" charset="0"/>
              </a:rPr>
              <a:t>he Random Forest ensemble machine learning techniques gave a better result than the rest of the models. The Random Forest technique had an accuracy of 90%, an F1 score of 94%, a precision of 91%, and a recall of 97% as compared to other results from the machine learning algorithm. It shows that the ensemble machine-learning techniques had a better performance according to the result shown above.</a:t>
            </a:r>
          </a:p>
          <a:p>
            <a:pPr marL="0" indent="0" algn="just">
              <a:lnSpc>
                <a:spcPct val="100000"/>
              </a:lnSpc>
              <a:spcBef>
                <a:spcPts val="0"/>
              </a:spcBef>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0000"/>
              </a:lnSpc>
              <a:spcBef>
                <a:spcPts val="0"/>
              </a:spcBef>
              <a:buNone/>
            </a:pPr>
            <a:endParaRPr lang="en-US" sz="7200" dirty="0"/>
          </a:p>
        </p:txBody>
      </p:sp>
      <p:sp>
        <p:nvSpPr>
          <p:cNvPr id="14" name="Content Placeholder 5"/>
          <p:cNvSpPr>
            <a:spLocks noGrp="1"/>
          </p:cNvSpPr>
          <p:nvPr>
            <p:ph sz="half" idx="1"/>
          </p:nvPr>
        </p:nvSpPr>
        <p:spPr>
          <a:xfrm>
            <a:off x="16664939" y="28963976"/>
            <a:ext cx="15796260" cy="5512685"/>
          </a:xfrm>
          <a:prstGeom prst="rect">
            <a:avLst/>
          </a:prstGeom>
          <a:ln>
            <a:solidFill>
              <a:schemeClr val="tx1"/>
            </a:solidFill>
          </a:ln>
        </p:spPr>
        <p:txBody>
          <a:bodyPr anchor="ctr">
            <a:normAutofit/>
          </a:bodyPr>
          <a:lstStyle/>
          <a:p>
            <a:pPr marL="0" indent="0">
              <a:lnSpc>
                <a:spcPct val="100000"/>
              </a:lnSpc>
              <a:spcBef>
                <a:spcPts val="0"/>
              </a:spcBef>
              <a:buNone/>
            </a:pPr>
            <a:r>
              <a:rPr lang="en-US" sz="3800" dirty="0"/>
              <a:t>	</a:t>
            </a:r>
            <a:r>
              <a:rPr lang="en-US" sz="4400" dirty="0"/>
              <a:t>Top findings</a:t>
            </a:r>
          </a:p>
          <a:p>
            <a:pPr>
              <a:lnSpc>
                <a:spcPct val="100000"/>
              </a:lnSpc>
              <a:spcBef>
                <a:spcPts val="0"/>
              </a:spcBef>
            </a:pPr>
            <a:r>
              <a:rPr lang="en-US" sz="1800" dirty="0"/>
              <a:t>The research above shows that big data using Spark was able to classify bank customers into defaulters and non-defaulters</a:t>
            </a:r>
          </a:p>
          <a:p>
            <a:pPr>
              <a:lnSpc>
                <a:spcPct val="100000"/>
              </a:lnSpc>
              <a:spcBef>
                <a:spcPts val="0"/>
              </a:spcBef>
            </a:pPr>
            <a:r>
              <a:rPr lang="en-US" sz="1800" dirty="0"/>
              <a:t>It also shows that a supervised machine learning algorithm could be used to measure the accuracy, precision, recall, Area under curve, f1 and to predict the likelihood of customers repayment of loan. </a:t>
            </a:r>
          </a:p>
          <a:p>
            <a:pPr>
              <a:lnSpc>
                <a:spcPct val="100000"/>
              </a:lnSpc>
              <a:spcBef>
                <a:spcPts val="0"/>
              </a:spcBef>
            </a:pPr>
            <a:r>
              <a:rPr lang="en-US" sz="1800" dirty="0"/>
              <a:t>Among the machine learning algorithm used, such as Decision tree, Random Forest, Naïve Bayes, the Random Forest gave a better result among the different machine learning algorithm used based on the dataset imported.</a:t>
            </a:r>
          </a:p>
          <a:p>
            <a:pPr marL="0" indent="0">
              <a:lnSpc>
                <a:spcPct val="100000"/>
              </a:lnSpc>
              <a:spcBef>
                <a:spcPts val="0"/>
              </a:spcBef>
              <a:buNone/>
            </a:pPr>
            <a:r>
              <a:rPr lang="en-US" sz="3800" dirty="0"/>
              <a:t>	</a:t>
            </a:r>
            <a:r>
              <a:rPr lang="en-US" sz="4400" dirty="0"/>
              <a:t>Importance of this research</a:t>
            </a:r>
          </a:p>
          <a:p>
            <a:pPr>
              <a:lnSpc>
                <a:spcPct val="100000"/>
              </a:lnSpc>
              <a:spcBef>
                <a:spcPts val="0"/>
              </a:spcBef>
            </a:pPr>
            <a:r>
              <a:rPr lang="en-US" sz="1800" dirty="0"/>
              <a:t>This work is important to improve the banks profitability and sustainability by reducing the amount of non-performing loans in the banking industry by effectively predicting the probability of default using customers past records to give meaningful insight using different machine learning algorithm for proper decision making. Future work would be done to implement the use of this algorithm in a real time scenario. </a:t>
            </a:r>
          </a:p>
        </p:txBody>
      </p:sp>
      <p:sp>
        <p:nvSpPr>
          <p:cNvPr id="17" name="Content Placeholder 5"/>
          <p:cNvSpPr txBox="1">
            <a:spLocks/>
          </p:cNvSpPr>
          <p:nvPr/>
        </p:nvSpPr>
        <p:spPr>
          <a:xfrm>
            <a:off x="16664939" y="34691454"/>
            <a:ext cx="15796260" cy="4654071"/>
          </a:xfrm>
          <a:prstGeom prst="rect">
            <a:avLst/>
          </a:prstGeom>
          <a:ln>
            <a:solidFill>
              <a:schemeClr val="tx1"/>
            </a:solidFill>
          </a:ln>
        </p:spPr>
        <p:txBody>
          <a:bodyPr vert="horz" lIns="91440" tIns="45720" rIns="91440" bIns="45720" rtlCol="0" anchor="t">
            <a:normAutofit/>
          </a:bodyPr>
          <a:lst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4400" dirty="0"/>
              <a:t>References</a:t>
            </a:r>
          </a:p>
          <a:p>
            <a:pPr algn="just">
              <a:spcBef>
                <a:spcPts val="0"/>
              </a:spcBef>
            </a:pPr>
            <a:r>
              <a:rPr lang="en-US" sz="1800" dirty="0">
                <a:effectLst/>
                <a:latin typeface="Calibri" panose="020F0502020204030204" pitchFamily="34" charset="0"/>
                <a:ea typeface="Calibri" panose="020F0502020204030204" pitchFamily="34" charset="0"/>
              </a:rPr>
              <a:t>Yadav, S., &amp; Thakur, S. (2017). Bank loan analysis using customer usage data: A big data approach using Hadoop. 2017 2nd International Conference on Telecommunication and Networks (TEL-NET), </a:t>
            </a:r>
          </a:p>
          <a:p>
            <a:pPr algn="just">
              <a:spcBef>
                <a:spcPts val="0"/>
              </a:spcBef>
            </a:pPr>
            <a:r>
              <a:rPr lang="en-US" sz="1800" dirty="0">
                <a:effectLst/>
                <a:latin typeface="Calibri" panose="020F0502020204030204" pitchFamily="34" charset="0"/>
                <a:ea typeface="Calibri" panose="020F0502020204030204" pitchFamily="34" charset="0"/>
              </a:rPr>
              <a:t>Zhao, Y. (2021). Big Data Financial Algorithm Technology Based on Machine Learning Technology. 2021 International Conference on Aviation Safety and Information Technology, </a:t>
            </a:r>
          </a:p>
          <a:p>
            <a:pPr algn="just">
              <a:lnSpc>
                <a:spcPct val="100000"/>
              </a:lnSpc>
              <a:spcBef>
                <a:spcPts val="0"/>
              </a:spcBef>
            </a:pPr>
            <a:r>
              <a:rPr lang="en-US" sz="1800" dirty="0" err="1">
                <a:effectLst/>
                <a:latin typeface="Calibri" panose="020F0502020204030204" pitchFamily="34" charset="0"/>
                <a:ea typeface="Calibri" panose="020F0502020204030204" pitchFamily="34" charset="0"/>
              </a:rPr>
              <a:t>Ananthu</a:t>
            </a:r>
            <a:r>
              <a:rPr lang="en-US" sz="1800" dirty="0">
                <a:effectLst/>
                <a:latin typeface="Calibri" panose="020F0502020204030204" pitchFamily="34" charset="0"/>
                <a:ea typeface="Calibri" panose="020F0502020204030204" pitchFamily="34" charset="0"/>
              </a:rPr>
              <a:t>, S., </a:t>
            </a:r>
            <a:r>
              <a:rPr lang="en-US" sz="1800" dirty="0" err="1">
                <a:effectLst/>
                <a:latin typeface="Calibri" panose="020F0502020204030204" pitchFamily="34" charset="0"/>
                <a:ea typeface="Calibri" panose="020F0502020204030204" pitchFamily="34" charset="0"/>
              </a:rPr>
              <a:t>Sethumadhavan</a:t>
            </a:r>
            <a:r>
              <a:rPr lang="en-US" sz="1800" dirty="0">
                <a:effectLst/>
                <a:latin typeface="Calibri" panose="020F0502020204030204" pitchFamily="34" charset="0"/>
                <a:ea typeface="Calibri" panose="020F0502020204030204" pitchFamily="34" charset="0"/>
              </a:rPr>
              <a:t>, N., &amp; AG, H. N. (2021). Credit Card Fraud Detection using Apache Spark Analysis. 2021 5th International Conference on Trends in Electronics and Informatics (ICOEI), </a:t>
            </a:r>
          </a:p>
          <a:p>
            <a:pPr algn="just">
              <a:lnSpc>
                <a:spcPct val="100000"/>
              </a:lnSpc>
              <a:spcBef>
                <a:spcPts val="0"/>
              </a:spcBef>
            </a:pPr>
            <a:r>
              <a:rPr lang="en-US" sz="1800" dirty="0">
                <a:effectLst/>
                <a:latin typeface="Calibri" panose="020F0502020204030204" pitchFamily="34" charset="0"/>
                <a:ea typeface="Calibri" panose="020F0502020204030204" pitchFamily="34" charset="0"/>
              </a:rPr>
              <a:t>Peng, Z. (2019). Stocks analysis and prediction using big data analytics. 2019 international conference on intelligent transportation, big data &amp; smart City (ICITBS),.</a:t>
            </a:r>
          </a:p>
          <a:p>
            <a:pPr marL="0" indent="0" algn="just">
              <a:lnSpc>
                <a:spcPct val="100000"/>
              </a:lnSpc>
              <a:spcBef>
                <a:spcPts val="0"/>
              </a:spcBef>
              <a:buNone/>
            </a:pPr>
            <a:r>
              <a:rPr lang="en-US" sz="1800" dirty="0">
                <a:latin typeface="Calibri" panose="020F0502020204030204" pitchFamily="34" charset="0"/>
                <a:ea typeface="Calibri" panose="020F0502020204030204" pitchFamily="34" charset="0"/>
              </a:rPr>
              <a:t>		</a:t>
            </a:r>
            <a:r>
              <a:rPr lang="en-US" sz="4400" dirty="0"/>
              <a:t>Acknowledgments</a:t>
            </a:r>
          </a:p>
          <a:p>
            <a:pPr marL="0" indent="0" algn="just">
              <a:lnSpc>
                <a:spcPct val="100000"/>
              </a:lnSpc>
              <a:spcBef>
                <a:spcPts val="0"/>
              </a:spcBef>
              <a:buNone/>
            </a:pPr>
            <a:endParaRPr lang="en-US" sz="1800" dirty="0">
              <a:effectLst/>
              <a:latin typeface="Calibri" panose="020F0502020204030204" pitchFamily="34" charset="0"/>
              <a:ea typeface="Calibri" panose="020F0502020204030204" pitchFamily="34" charset="0"/>
            </a:endParaRPr>
          </a:p>
          <a:p>
            <a:pPr algn="just">
              <a:lnSpc>
                <a:spcPct val="100000"/>
              </a:lnSpc>
              <a:spcBef>
                <a:spcPts val="0"/>
              </a:spcBef>
            </a:pPr>
            <a:r>
              <a:rPr lang="en-US" sz="1800" dirty="0">
                <a:latin typeface="Calibri" panose="020F0502020204030204" pitchFamily="34" charset="0"/>
                <a:ea typeface="Calibri" panose="020F0502020204030204" pitchFamily="34" charset="0"/>
              </a:rPr>
              <a:t>Profound gratitude to my professor and mentor Dr </a:t>
            </a:r>
            <a:r>
              <a:rPr lang="en-US" sz="1800" dirty="0" err="1">
                <a:latin typeface="Calibri" panose="020F0502020204030204" pitchFamily="34" charset="0"/>
                <a:ea typeface="Calibri" panose="020F0502020204030204" pitchFamily="34" charset="0"/>
              </a:rPr>
              <a:t>Wimmer</a:t>
            </a:r>
            <a:r>
              <a:rPr lang="en-US" sz="1800" dirty="0">
                <a:latin typeface="Calibri" panose="020F0502020204030204" pitchFamily="34" charset="0"/>
                <a:ea typeface="Calibri" panose="020F0502020204030204" pitchFamily="34" charset="0"/>
              </a:rPr>
              <a:t> for his guidance and support throughout the course of this research</a:t>
            </a:r>
            <a:endParaRPr lang="en-US" sz="1800" dirty="0">
              <a:effectLst/>
              <a:latin typeface="Calibri" panose="020F0502020204030204" pitchFamily="34" charset="0"/>
              <a:ea typeface="Calibri" panose="020F0502020204030204" pitchFamily="34" charset="0"/>
            </a:endParaRPr>
          </a:p>
          <a:p>
            <a:pPr marL="0" indent="0" algn="ctr">
              <a:lnSpc>
                <a:spcPct val="100000"/>
              </a:lnSpc>
              <a:spcBef>
                <a:spcPts val="0"/>
              </a:spcBef>
              <a:buFont typeface="Arial" panose="020B0604020202020204" pitchFamily="34" charset="0"/>
              <a:buNone/>
            </a:pPr>
            <a:endParaRPr lang="en-US" sz="7200" dirty="0"/>
          </a:p>
        </p:txBody>
      </p:sp>
      <p:cxnSp>
        <p:nvCxnSpPr>
          <p:cNvPr id="19" name="Straight Connector 18"/>
          <p:cNvCxnSpPr/>
          <p:nvPr/>
        </p:nvCxnSpPr>
        <p:spPr>
          <a:xfrm>
            <a:off x="457198" y="39953381"/>
            <a:ext cx="32004000" cy="0"/>
          </a:xfrm>
          <a:prstGeom prst="line">
            <a:avLst/>
          </a:prstGeom>
          <a:ln w="38100">
            <a:solidFill>
              <a:srgbClr val="A99260"/>
            </a:solidFill>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198" y="40561237"/>
            <a:ext cx="5157216" cy="2996184"/>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829342" y="41119567"/>
            <a:ext cx="6327058" cy="1831016"/>
          </a:xfrm>
          <a:prstGeom prst="rect">
            <a:avLst/>
          </a:prstGeom>
        </p:spPr>
      </p:pic>
      <p:sp>
        <p:nvSpPr>
          <p:cNvPr id="22" name="TextBox 21"/>
          <p:cNvSpPr txBox="1"/>
          <p:nvPr/>
        </p:nvSpPr>
        <p:spPr>
          <a:xfrm>
            <a:off x="7934631" y="40444221"/>
            <a:ext cx="17049135" cy="2862322"/>
          </a:xfrm>
          <a:prstGeom prst="rect">
            <a:avLst/>
          </a:prstGeom>
          <a:noFill/>
        </p:spPr>
        <p:txBody>
          <a:bodyPr wrap="square" rtlCol="0">
            <a:spAutoFit/>
          </a:bodyPr>
          <a:lstStyle/>
          <a:p>
            <a:pPr algn="ctr"/>
            <a:r>
              <a:rPr lang="en-US" sz="6000" b="1" dirty="0"/>
              <a:t>2023 Student Research Symposium</a:t>
            </a:r>
          </a:p>
          <a:p>
            <a:pPr algn="ctr"/>
            <a:r>
              <a:rPr lang="en-US" sz="6000" b="1" dirty="0"/>
              <a:t>Statesboro, Georgia</a:t>
            </a:r>
          </a:p>
          <a:p>
            <a:pPr algn="ctr"/>
            <a:r>
              <a:rPr lang="en-US" sz="6000" b="1" dirty="0"/>
              <a:t>April 21, 2023</a:t>
            </a:r>
          </a:p>
        </p:txBody>
      </p:sp>
      <p:sp>
        <p:nvSpPr>
          <p:cNvPr id="16" name="TextBox 7"/>
          <p:cNvSpPr txBox="1"/>
          <p:nvPr/>
        </p:nvSpPr>
        <p:spPr>
          <a:xfrm>
            <a:off x="457199" y="390024"/>
            <a:ext cx="2743202" cy="3046988"/>
          </a:xfrm>
          <a:prstGeom prst="rect">
            <a:avLst/>
          </a:prstGeom>
          <a:noFill/>
        </p:spPr>
        <p:txBody>
          <a:bodyPr wrap="square" rtlCol="0">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pPr algn="ctr"/>
            <a:r>
              <a:rPr lang="en-US" sz="4800" b="1" dirty="0"/>
              <a:t>Your poster number here</a:t>
            </a:r>
          </a:p>
        </p:txBody>
      </p:sp>
      <p:pic>
        <p:nvPicPr>
          <p:cNvPr id="2" name="Picture 1">
            <a:extLst>
              <a:ext uri="{FF2B5EF4-FFF2-40B4-BE49-F238E27FC236}">
                <a16:creationId xmlns:a16="http://schemas.microsoft.com/office/drawing/2014/main" id="{F4BAE086-1E41-4D67-A23F-42B0280730B2}"/>
              </a:ext>
            </a:extLst>
          </p:cNvPr>
          <p:cNvPicPr>
            <a:picLocks noChangeAspect="1"/>
          </p:cNvPicPr>
          <p:nvPr/>
        </p:nvPicPr>
        <p:blipFill>
          <a:blip r:embed="rId4"/>
          <a:stretch>
            <a:fillRect/>
          </a:stretch>
        </p:blipFill>
        <p:spPr>
          <a:xfrm>
            <a:off x="1387830" y="28684265"/>
            <a:ext cx="6994170" cy="4507361"/>
          </a:xfrm>
          <a:prstGeom prst="rect">
            <a:avLst/>
          </a:prstGeom>
        </p:spPr>
      </p:pic>
      <p:pic>
        <p:nvPicPr>
          <p:cNvPr id="3" name="Picture 2">
            <a:extLst>
              <a:ext uri="{FF2B5EF4-FFF2-40B4-BE49-F238E27FC236}">
                <a16:creationId xmlns:a16="http://schemas.microsoft.com/office/drawing/2014/main" id="{19E01B69-0D0A-4AF4-B094-C0D266F1EBEB}"/>
              </a:ext>
            </a:extLst>
          </p:cNvPr>
          <p:cNvPicPr>
            <a:picLocks noChangeAspect="1"/>
          </p:cNvPicPr>
          <p:nvPr/>
        </p:nvPicPr>
        <p:blipFill>
          <a:blip r:embed="rId5"/>
          <a:stretch>
            <a:fillRect/>
          </a:stretch>
        </p:blipFill>
        <p:spPr>
          <a:xfrm>
            <a:off x="9089648" y="29278406"/>
            <a:ext cx="5962405" cy="3841680"/>
          </a:xfrm>
          <a:prstGeom prst="rect">
            <a:avLst/>
          </a:prstGeom>
        </p:spPr>
      </p:pic>
      <p:pic>
        <p:nvPicPr>
          <p:cNvPr id="4" name="Picture 3">
            <a:extLst>
              <a:ext uri="{FF2B5EF4-FFF2-40B4-BE49-F238E27FC236}">
                <a16:creationId xmlns:a16="http://schemas.microsoft.com/office/drawing/2014/main" id="{8A693CB4-2834-4134-8083-C5C517387A66}"/>
              </a:ext>
            </a:extLst>
          </p:cNvPr>
          <p:cNvPicPr>
            <a:picLocks noChangeAspect="1"/>
          </p:cNvPicPr>
          <p:nvPr/>
        </p:nvPicPr>
        <p:blipFill>
          <a:blip r:embed="rId6"/>
          <a:stretch>
            <a:fillRect/>
          </a:stretch>
        </p:blipFill>
        <p:spPr>
          <a:xfrm>
            <a:off x="1096886" y="34085480"/>
            <a:ext cx="4517528" cy="3575652"/>
          </a:xfrm>
          <a:prstGeom prst="rect">
            <a:avLst/>
          </a:prstGeom>
        </p:spPr>
      </p:pic>
      <p:pic>
        <p:nvPicPr>
          <p:cNvPr id="7" name="Picture 6">
            <a:extLst>
              <a:ext uri="{FF2B5EF4-FFF2-40B4-BE49-F238E27FC236}">
                <a16:creationId xmlns:a16="http://schemas.microsoft.com/office/drawing/2014/main" id="{BFCC0CC5-6162-492A-B671-51A5A724603F}"/>
              </a:ext>
            </a:extLst>
          </p:cNvPr>
          <p:cNvPicPr>
            <a:picLocks noChangeAspect="1"/>
          </p:cNvPicPr>
          <p:nvPr/>
        </p:nvPicPr>
        <p:blipFill>
          <a:blip r:embed="rId7"/>
          <a:stretch>
            <a:fillRect/>
          </a:stretch>
        </p:blipFill>
        <p:spPr>
          <a:xfrm>
            <a:off x="6101045" y="33191626"/>
            <a:ext cx="5681964" cy="4755292"/>
          </a:xfrm>
          <a:prstGeom prst="rect">
            <a:avLst/>
          </a:prstGeom>
        </p:spPr>
      </p:pic>
      <p:pic>
        <p:nvPicPr>
          <p:cNvPr id="8" name="Picture 7">
            <a:extLst>
              <a:ext uri="{FF2B5EF4-FFF2-40B4-BE49-F238E27FC236}">
                <a16:creationId xmlns:a16="http://schemas.microsoft.com/office/drawing/2014/main" id="{4034C9EE-279B-4847-AB4B-D0D5FAC4422B}"/>
              </a:ext>
            </a:extLst>
          </p:cNvPr>
          <p:cNvPicPr>
            <a:picLocks noChangeAspect="1"/>
          </p:cNvPicPr>
          <p:nvPr/>
        </p:nvPicPr>
        <p:blipFill>
          <a:blip r:embed="rId8"/>
          <a:stretch>
            <a:fillRect/>
          </a:stretch>
        </p:blipFill>
        <p:spPr>
          <a:xfrm>
            <a:off x="11783009" y="33727941"/>
            <a:ext cx="4676190" cy="4082499"/>
          </a:xfrm>
          <a:prstGeom prst="rect">
            <a:avLst/>
          </a:prstGeom>
        </p:spPr>
      </p:pic>
      <p:pic>
        <p:nvPicPr>
          <p:cNvPr id="15" name="Picture 14">
            <a:extLst>
              <a:ext uri="{FF2B5EF4-FFF2-40B4-BE49-F238E27FC236}">
                <a16:creationId xmlns:a16="http://schemas.microsoft.com/office/drawing/2014/main" id="{A2B8FF2E-D06E-4F7C-A4AB-8DC8263F06D1}"/>
              </a:ext>
            </a:extLst>
          </p:cNvPr>
          <p:cNvPicPr>
            <a:picLocks noChangeAspect="1"/>
          </p:cNvPicPr>
          <p:nvPr/>
        </p:nvPicPr>
        <p:blipFill>
          <a:blip r:embed="rId9"/>
          <a:stretch>
            <a:fillRect/>
          </a:stretch>
        </p:blipFill>
        <p:spPr>
          <a:xfrm>
            <a:off x="21473801" y="8805461"/>
            <a:ext cx="5285714" cy="2295238"/>
          </a:xfrm>
          <a:prstGeom prst="rect">
            <a:avLst/>
          </a:prstGeom>
        </p:spPr>
      </p:pic>
      <p:pic>
        <p:nvPicPr>
          <p:cNvPr id="18" name="Picture 17">
            <a:extLst>
              <a:ext uri="{FF2B5EF4-FFF2-40B4-BE49-F238E27FC236}">
                <a16:creationId xmlns:a16="http://schemas.microsoft.com/office/drawing/2014/main" id="{8772FEE0-326E-4491-BE72-2558D905B11E}"/>
              </a:ext>
            </a:extLst>
          </p:cNvPr>
          <p:cNvPicPr>
            <a:picLocks noChangeAspect="1"/>
          </p:cNvPicPr>
          <p:nvPr/>
        </p:nvPicPr>
        <p:blipFill>
          <a:blip r:embed="rId10"/>
          <a:stretch>
            <a:fillRect/>
          </a:stretch>
        </p:blipFill>
        <p:spPr>
          <a:xfrm>
            <a:off x="21347074" y="11543969"/>
            <a:ext cx="4971429" cy="3266667"/>
          </a:xfrm>
          <a:prstGeom prst="rect">
            <a:avLst/>
          </a:prstGeom>
        </p:spPr>
      </p:pic>
      <p:sp>
        <p:nvSpPr>
          <p:cNvPr id="24" name="TextBox 23">
            <a:extLst>
              <a:ext uri="{FF2B5EF4-FFF2-40B4-BE49-F238E27FC236}">
                <a16:creationId xmlns:a16="http://schemas.microsoft.com/office/drawing/2014/main" id="{BD0C791D-135E-4A39-9747-8DAAD8C4C581}"/>
              </a:ext>
            </a:extLst>
          </p:cNvPr>
          <p:cNvSpPr txBox="1"/>
          <p:nvPr/>
        </p:nvSpPr>
        <p:spPr>
          <a:xfrm>
            <a:off x="17497148" y="17570124"/>
            <a:ext cx="12503133" cy="1631216"/>
          </a:xfrm>
          <a:prstGeom prst="rect">
            <a:avLst/>
          </a:prstGeom>
          <a:noFill/>
        </p:spPr>
        <p:txBody>
          <a:bodyPr wrap="square">
            <a:spAutoFit/>
          </a:bodyPr>
          <a:lstStyle/>
          <a:p>
            <a:r>
              <a:rPr lang="en-US" sz="2000" dirty="0"/>
              <a:t>Machine Learning Results	Decision Tree	Random Forest	Naïve Bayes </a:t>
            </a:r>
          </a:p>
          <a:p>
            <a:r>
              <a:rPr lang="en-US" sz="2000" dirty="0"/>
              <a:t> Precision	92%	91%	86%</a:t>
            </a:r>
          </a:p>
          <a:p>
            <a:r>
              <a:rPr lang="en-US" sz="2000" dirty="0"/>
              <a:t>Recall	91%	97%	1%</a:t>
            </a:r>
          </a:p>
          <a:p>
            <a:r>
              <a:rPr lang="en-US" sz="2000" dirty="0"/>
              <a:t>F1-Score	91%	94%	2%</a:t>
            </a:r>
          </a:p>
          <a:p>
            <a:r>
              <a:rPr lang="en-US" sz="2000" dirty="0"/>
              <a:t>Accuracy	87%	90%	22%</a:t>
            </a:r>
          </a:p>
        </p:txBody>
      </p:sp>
      <p:pic>
        <p:nvPicPr>
          <p:cNvPr id="25" name="Picture 24">
            <a:extLst>
              <a:ext uri="{FF2B5EF4-FFF2-40B4-BE49-F238E27FC236}">
                <a16:creationId xmlns:a16="http://schemas.microsoft.com/office/drawing/2014/main" id="{B6535DFA-5860-4902-9691-32F23F39F7FB}"/>
              </a:ext>
            </a:extLst>
          </p:cNvPr>
          <p:cNvPicPr>
            <a:picLocks noChangeAspect="1"/>
          </p:cNvPicPr>
          <p:nvPr/>
        </p:nvPicPr>
        <p:blipFill>
          <a:blip r:embed="rId11"/>
          <a:stretch>
            <a:fillRect/>
          </a:stretch>
        </p:blipFill>
        <p:spPr>
          <a:xfrm>
            <a:off x="26928943" y="8673791"/>
            <a:ext cx="4945345" cy="2792207"/>
          </a:xfrm>
          <a:prstGeom prst="rect">
            <a:avLst/>
          </a:prstGeom>
        </p:spPr>
      </p:pic>
      <p:pic>
        <p:nvPicPr>
          <p:cNvPr id="26" name="Picture 25">
            <a:extLst>
              <a:ext uri="{FF2B5EF4-FFF2-40B4-BE49-F238E27FC236}">
                <a16:creationId xmlns:a16="http://schemas.microsoft.com/office/drawing/2014/main" id="{F7EDDA24-837D-4554-BFAE-8E9A940B1D19}"/>
              </a:ext>
            </a:extLst>
          </p:cNvPr>
          <p:cNvPicPr>
            <a:picLocks noChangeAspect="1"/>
          </p:cNvPicPr>
          <p:nvPr/>
        </p:nvPicPr>
        <p:blipFill>
          <a:blip r:embed="rId12"/>
          <a:stretch>
            <a:fillRect/>
          </a:stretch>
        </p:blipFill>
        <p:spPr>
          <a:xfrm>
            <a:off x="16959801" y="11323020"/>
            <a:ext cx="4344571" cy="3139677"/>
          </a:xfrm>
          <a:prstGeom prst="rect">
            <a:avLst/>
          </a:prstGeom>
        </p:spPr>
      </p:pic>
      <p:pic>
        <p:nvPicPr>
          <p:cNvPr id="29" name="Picture 28">
            <a:extLst>
              <a:ext uri="{FF2B5EF4-FFF2-40B4-BE49-F238E27FC236}">
                <a16:creationId xmlns:a16="http://schemas.microsoft.com/office/drawing/2014/main" id="{2447CFB7-8449-4F36-AA66-9D21C1CC3580}"/>
              </a:ext>
            </a:extLst>
          </p:cNvPr>
          <p:cNvPicPr>
            <a:picLocks noChangeAspect="1"/>
          </p:cNvPicPr>
          <p:nvPr/>
        </p:nvPicPr>
        <p:blipFill>
          <a:blip r:embed="rId13"/>
          <a:stretch>
            <a:fillRect/>
          </a:stretch>
        </p:blipFill>
        <p:spPr>
          <a:xfrm>
            <a:off x="16924175" y="8805461"/>
            <a:ext cx="4380198" cy="2295238"/>
          </a:xfrm>
          <a:prstGeom prst="rect">
            <a:avLst/>
          </a:prstGeom>
        </p:spPr>
      </p:pic>
      <p:pic>
        <p:nvPicPr>
          <p:cNvPr id="30" name="Picture 29">
            <a:extLst>
              <a:ext uri="{FF2B5EF4-FFF2-40B4-BE49-F238E27FC236}">
                <a16:creationId xmlns:a16="http://schemas.microsoft.com/office/drawing/2014/main" id="{8F23BFC5-361E-468B-A07D-1C4BCBD3CE64}"/>
              </a:ext>
            </a:extLst>
          </p:cNvPr>
          <p:cNvPicPr>
            <a:picLocks noChangeAspect="1"/>
          </p:cNvPicPr>
          <p:nvPr/>
        </p:nvPicPr>
        <p:blipFill>
          <a:blip r:embed="rId14"/>
          <a:stretch>
            <a:fillRect/>
          </a:stretch>
        </p:blipFill>
        <p:spPr>
          <a:xfrm>
            <a:off x="26424639" y="11561340"/>
            <a:ext cx="5504762" cy="3058890"/>
          </a:xfrm>
          <a:prstGeom prst="rect">
            <a:avLst/>
          </a:prstGeom>
        </p:spPr>
      </p:pic>
      <p:pic>
        <p:nvPicPr>
          <p:cNvPr id="31" name="Picture 30">
            <a:extLst>
              <a:ext uri="{FF2B5EF4-FFF2-40B4-BE49-F238E27FC236}">
                <a16:creationId xmlns:a16="http://schemas.microsoft.com/office/drawing/2014/main" id="{BEE0F468-2AD2-4A3B-86E8-E0C20A21F7EA}"/>
              </a:ext>
            </a:extLst>
          </p:cNvPr>
          <p:cNvPicPr>
            <a:picLocks noChangeAspect="1"/>
          </p:cNvPicPr>
          <p:nvPr/>
        </p:nvPicPr>
        <p:blipFill>
          <a:blip r:embed="rId15"/>
          <a:stretch>
            <a:fillRect/>
          </a:stretch>
        </p:blipFill>
        <p:spPr>
          <a:xfrm>
            <a:off x="16882781" y="15070553"/>
            <a:ext cx="4421592" cy="2008732"/>
          </a:xfrm>
          <a:prstGeom prst="rect">
            <a:avLst/>
          </a:prstGeom>
        </p:spPr>
      </p:pic>
      <p:pic>
        <p:nvPicPr>
          <p:cNvPr id="32" name="Picture 31">
            <a:extLst>
              <a:ext uri="{FF2B5EF4-FFF2-40B4-BE49-F238E27FC236}">
                <a16:creationId xmlns:a16="http://schemas.microsoft.com/office/drawing/2014/main" id="{8490B336-BB34-4D5F-8088-CAC6964507EF}"/>
              </a:ext>
            </a:extLst>
          </p:cNvPr>
          <p:cNvPicPr>
            <a:picLocks noChangeAspect="1"/>
          </p:cNvPicPr>
          <p:nvPr/>
        </p:nvPicPr>
        <p:blipFill>
          <a:blip r:embed="rId16"/>
          <a:stretch>
            <a:fillRect/>
          </a:stretch>
        </p:blipFill>
        <p:spPr>
          <a:xfrm>
            <a:off x="21530696" y="15102899"/>
            <a:ext cx="5031870" cy="2008732"/>
          </a:xfrm>
          <a:prstGeom prst="rect">
            <a:avLst/>
          </a:prstGeom>
        </p:spPr>
      </p:pic>
      <p:pic>
        <p:nvPicPr>
          <p:cNvPr id="33" name="Picture 32">
            <a:extLst>
              <a:ext uri="{FF2B5EF4-FFF2-40B4-BE49-F238E27FC236}">
                <a16:creationId xmlns:a16="http://schemas.microsoft.com/office/drawing/2014/main" id="{94908877-E3C3-4E27-A9DD-7230764FF2E4}"/>
              </a:ext>
            </a:extLst>
          </p:cNvPr>
          <p:cNvPicPr>
            <a:picLocks noChangeAspect="1"/>
          </p:cNvPicPr>
          <p:nvPr/>
        </p:nvPicPr>
        <p:blipFill>
          <a:blip r:embed="rId17"/>
          <a:stretch>
            <a:fillRect/>
          </a:stretch>
        </p:blipFill>
        <p:spPr>
          <a:xfrm>
            <a:off x="26759515" y="14988872"/>
            <a:ext cx="5290206" cy="2104762"/>
          </a:xfrm>
          <a:prstGeom prst="rect">
            <a:avLst/>
          </a:prstGeom>
        </p:spPr>
      </p:pic>
      <p:graphicFrame>
        <p:nvGraphicFramePr>
          <p:cNvPr id="45" name="Object 44">
            <a:extLst>
              <a:ext uri="{FF2B5EF4-FFF2-40B4-BE49-F238E27FC236}">
                <a16:creationId xmlns:a16="http://schemas.microsoft.com/office/drawing/2014/main" id="{01E834D0-F505-40D5-97A8-A3C99A1F393C}"/>
              </a:ext>
            </a:extLst>
          </p:cNvPr>
          <p:cNvGraphicFramePr>
            <a:graphicFrameLocks noChangeAspect="1"/>
          </p:cNvGraphicFramePr>
          <p:nvPr/>
        </p:nvGraphicFramePr>
        <p:xfrm>
          <a:off x="0" y="1143000"/>
          <a:ext cx="95250" cy="114300"/>
        </p:xfrm>
        <a:graphic>
          <a:graphicData uri="http://schemas.openxmlformats.org/presentationml/2006/ole">
            <mc:AlternateContent xmlns:mc="http://schemas.openxmlformats.org/markup-compatibility/2006">
              <mc:Choice xmlns:v="urn:schemas-microsoft-com:vml" Requires="v">
                <p:oleObj r:id="rId18" imgW="101468" imgH="114151" progId="Equation.KSEE3">
                  <p:embed/>
                </p:oleObj>
              </mc:Choice>
              <mc:Fallback>
                <p:oleObj r:id="rId18" imgW="101468" imgH="114151" progId="Equation.KSEE3">
                  <p:embed/>
                  <p:pic>
                    <p:nvPicPr>
                      <p:cNvPr id="45" name="Object 44">
                        <a:extLst>
                          <a:ext uri="{FF2B5EF4-FFF2-40B4-BE49-F238E27FC236}">
                            <a16:creationId xmlns:a16="http://schemas.microsoft.com/office/drawing/2014/main" id="{01E834D0-F505-40D5-97A8-A3C99A1F393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143000"/>
                        <a:ext cx="95250" cy="114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TextBox 22">
            <a:extLst>
              <a:ext uri="{FF2B5EF4-FFF2-40B4-BE49-F238E27FC236}">
                <a16:creationId xmlns:a16="http://schemas.microsoft.com/office/drawing/2014/main" id="{02EE63BC-BFC5-6084-3B2D-9AC6B5FD8194}"/>
              </a:ext>
            </a:extLst>
          </p:cNvPr>
          <p:cNvSpPr txBox="1"/>
          <p:nvPr/>
        </p:nvSpPr>
        <p:spPr>
          <a:xfrm>
            <a:off x="17029028" y="10908172"/>
            <a:ext cx="3482011" cy="400110"/>
          </a:xfrm>
          <a:prstGeom prst="rect">
            <a:avLst/>
          </a:prstGeom>
          <a:noFill/>
        </p:spPr>
        <p:txBody>
          <a:bodyPr wrap="square" rtlCol="0">
            <a:spAutoFit/>
          </a:bodyPr>
          <a:lstStyle/>
          <a:p>
            <a:r>
              <a:rPr lang="en-US" sz="2000" dirty="0"/>
              <a:t>Fig 6.0</a:t>
            </a:r>
          </a:p>
        </p:txBody>
      </p:sp>
      <p:sp>
        <p:nvSpPr>
          <p:cNvPr id="27" name="TextBox 26">
            <a:extLst>
              <a:ext uri="{FF2B5EF4-FFF2-40B4-BE49-F238E27FC236}">
                <a16:creationId xmlns:a16="http://schemas.microsoft.com/office/drawing/2014/main" id="{EFBBEAE6-30C9-FE3D-FB0A-D9D8DC533B97}"/>
              </a:ext>
            </a:extLst>
          </p:cNvPr>
          <p:cNvSpPr txBox="1"/>
          <p:nvPr/>
        </p:nvSpPr>
        <p:spPr>
          <a:xfrm>
            <a:off x="21458713" y="11052056"/>
            <a:ext cx="3756397" cy="400110"/>
          </a:xfrm>
          <a:prstGeom prst="rect">
            <a:avLst/>
          </a:prstGeom>
          <a:noFill/>
        </p:spPr>
        <p:txBody>
          <a:bodyPr wrap="square" rtlCol="0">
            <a:spAutoFit/>
          </a:bodyPr>
          <a:lstStyle/>
          <a:p>
            <a:r>
              <a:rPr lang="en-US" sz="2000" dirty="0"/>
              <a:t>Fig 7.0</a:t>
            </a:r>
          </a:p>
        </p:txBody>
      </p:sp>
      <p:sp>
        <p:nvSpPr>
          <p:cNvPr id="28" name="TextBox 27">
            <a:extLst>
              <a:ext uri="{FF2B5EF4-FFF2-40B4-BE49-F238E27FC236}">
                <a16:creationId xmlns:a16="http://schemas.microsoft.com/office/drawing/2014/main" id="{4A985E4D-AB68-DC32-1F49-AB93EE9928EB}"/>
              </a:ext>
            </a:extLst>
          </p:cNvPr>
          <p:cNvSpPr txBox="1"/>
          <p:nvPr/>
        </p:nvSpPr>
        <p:spPr>
          <a:xfrm>
            <a:off x="27134388" y="11280681"/>
            <a:ext cx="3163529" cy="400110"/>
          </a:xfrm>
          <a:prstGeom prst="rect">
            <a:avLst/>
          </a:prstGeom>
          <a:noFill/>
        </p:spPr>
        <p:txBody>
          <a:bodyPr wrap="square" rtlCol="0">
            <a:spAutoFit/>
          </a:bodyPr>
          <a:lstStyle/>
          <a:p>
            <a:r>
              <a:rPr lang="en-US" sz="2000" dirty="0"/>
              <a:t>Fig 8.0</a:t>
            </a:r>
          </a:p>
        </p:txBody>
      </p:sp>
      <p:sp>
        <p:nvSpPr>
          <p:cNvPr id="34" name="TextBox 33">
            <a:extLst>
              <a:ext uri="{FF2B5EF4-FFF2-40B4-BE49-F238E27FC236}">
                <a16:creationId xmlns:a16="http://schemas.microsoft.com/office/drawing/2014/main" id="{C1272F65-1F46-C402-F347-5A8D6719C329}"/>
              </a:ext>
            </a:extLst>
          </p:cNvPr>
          <p:cNvSpPr txBox="1"/>
          <p:nvPr/>
        </p:nvSpPr>
        <p:spPr>
          <a:xfrm>
            <a:off x="26863680" y="17146221"/>
            <a:ext cx="3163529" cy="400110"/>
          </a:xfrm>
          <a:prstGeom prst="rect">
            <a:avLst/>
          </a:prstGeom>
          <a:noFill/>
        </p:spPr>
        <p:txBody>
          <a:bodyPr wrap="square" rtlCol="0">
            <a:spAutoFit/>
          </a:bodyPr>
          <a:lstStyle/>
          <a:p>
            <a:r>
              <a:rPr lang="en-US" sz="2000" dirty="0"/>
              <a:t>Fig 14.0</a:t>
            </a:r>
          </a:p>
        </p:txBody>
      </p:sp>
      <p:sp>
        <p:nvSpPr>
          <p:cNvPr id="35" name="TextBox 34">
            <a:extLst>
              <a:ext uri="{FF2B5EF4-FFF2-40B4-BE49-F238E27FC236}">
                <a16:creationId xmlns:a16="http://schemas.microsoft.com/office/drawing/2014/main" id="{1DCDD85D-5DF2-C789-92A7-E6D2E2AE6660}"/>
              </a:ext>
            </a:extLst>
          </p:cNvPr>
          <p:cNvSpPr txBox="1"/>
          <p:nvPr/>
        </p:nvSpPr>
        <p:spPr>
          <a:xfrm>
            <a:off x="21591136" y="17132030"/>
            <a:ext cx="3163529" cy="400110"/>
          </a:xfrm>
          <a:prstGeom prst="rect">
            <a:avLst/>
          </a:prstGeom>
          <a:noFill/>
        </p:spPr>
        <p:txBody>
          <a:bodyPr wrap="square" rtlCol="0">
            <a:spAutoFit/>
          </a:bodyPr>
          <a:lstStyle/>
          <a:p>
            <a:r>
              <a:rPr lang="en-US" sz="2000" dirty="0"/>
              <a:t>Fig 13.0</a:t>
            </a:r>
          </a:p>
        </p:txBody>
      </p:sp>
      <p:sp>
        <p:nvSpPr>
          <p:cNvPr id="36" name="TextBox 35">
            <a:extLst>
              <a:ext uri="{FF2B5EF4-FFF2-40B4-BE49-F238E27FC236}">
                <a16:creationId xmlns:a16="http://schemas.microsoft.com/office/drawing/2014/main" id="{AD695DD2-B4B9-A5A8-E492-2AFEFC3DA47E}"/>
              </a:ext>
            </a:extLst>
          </p:cNvPr>
          <p:cNvSpPr txBox="1"/>
          <p:nvPr/>
        </p:nvSpPr>
        <p:spPr>
          <a:xfrm>
            <a:off x="16891261" y="17010652"/>
            <a:ext cx="3163529" cy="400110"/>
          </a:xfrm>
          <a:prstGeom prst="rect">
            <a:avLst/>
          </a:prstGeom>
          <a:noFill/>
        </p:spPr>
        <p:txBody>
          <a:bodyPr wrap="square" rtlCol="0">
            <a:spAutoFit/>
          </a:bodyPr>
          <a:lstStyle/>
          <a:p>
            <a:r>
              <a:rPr lang="en-US" sz="2000" dirty="0"/>
              <a:t>Fig 12.0</a:t>
            </a:r>
          </a:p>
        </p:txBody>
      </p:sp>
      <p:sp>
        <p:nvSpPr>
          <p:cNvPr id="37" name="TextBox 36">
            <a:extLst>
              <a:ext uri="{FF2B5EF4-FFF2-40B4-BE49-F238E27FC236}">
                <a16:creationId xmlns:a16="http://schemas.microsoft.com/office/drawing/2014/main" id="{8C609DF0-571C-489A-AA61-E08C21F9DB25}"/>
              </a:ext>
            </a:extLst>
          </p:cNvPr>
          <p:cNvSpPr txBox="1"/>
          <p:nvPr/>
        </p:nvSpPr>
        <p:spPr>
          <a:xfrm>
            <a:off x="26438748" y="14543427"/>
            <a:ext cx="3163529" cy="400110"/>
          </a:xfrm>
          <a:prstGeom prst="rect">
            <a:avLst/>
          </a:prstGeom>
          <a:noFill/>
        </p:spPr>
        <p:txBody>
          <a:bodyPr wrap="square" rtlCol="0">
            <a:spAutoFit/>
          </a:bodyPr>
          <a:lstStyle/>
          <a:p>
            <a:r>
              <a:rPr lang="en-US" sz="2000" dirty="0"/>
              <a:t>Fig 11.0</a:t>
            </a:r>
          </a:p>
        </p:txBody>
      </p:sp>
      <p:sp>
        <p:nvSpPr>
          <p:cNvPr id="38" name="TextBox 37">
            <a:extLst>
              <a:ext uri="{FF2B5EF4-FFF2-40B4-BE49-F238E27FC236}">
                <a16:creationId xmlns:a16="http://schemas.microsoft.com/office/drawing/2014/main" id="{BC9CD13F-D8A7-59B5-F430-A50E70818503}"/>
              </a:ext>
            </a:extLst>
          </p:cNvPr>
          <p:cNvSpPr txBox="1"/>
          <p:nvPr/>
        </p:nvSpPr>
        <p:spPr>
          <a:xfrm>
            <a:off x="21682140" y="14696610"/>
            <a:ext cx="3163529" cy="400110"/>
          </a:xfrm>
          <a:prstGeom prst="rect">
            <a:avLst/>
          </a:prstGeom>
          <a:noFill/>
        </p:spPr>
        <p:txBody>
          <a:bodyPr wrap="square" rtlCol="0">
            <a:spAutoFit/>
          </a:bodyPr>
          <a:lstStyle/>
          <a:p>
            <a:r>
              <a:rPr lang="en-US" sz="2000" dirty="0"/>
              <a:t>Fig 10.0</a:t>
            </a:r>
          </a:p>
        </p:txBody>
      </p:sp>
      <p:sp>
        <p:nvSpPr>
          <p:cNvPr id="39" name="TextBox 38">
            <a:extLst>
              <a:ext uri="{FF2B5EF4-FFF2-40B4-BE49-F238E27FC236}">
                <a16:creationId xmlns:a16="http://schemas.microsoft.com/office/drawing/2014/main" id="{AFC9F511-2656-EEF6-C2C3-0847ECB90EA5}"/>
              </a:ext>
            </a:extLst>
          </p:cNvPr>
          <p:cNvSpPr txBox="1"/>
          <p:nvPr/>
        </p:nvSpPr>
        <p:spPr>
          <a:xfrm>
            <a:off x="17029028" y="14540485"/>
            <a:ext cx="3163529" cy="400110"/>
          </a:xfrm>
          <a:prstGeom prst="rect">
            <a:avLst/>
          </a:prstGeom>
          <a:noFill/>
        </p:spPr>
        <p:txBody>
          <a:bodyPr wrap="square" rtlCol="0">
            <a:spAutoFit/>
          </a:bodyPr>
          <a:lstStyle/>
          <a:p>
            <a:r>
              <a:rPr lang="en-US" sz="2000" dirty="0"/>
              <a:t>Fig 9.0</a:t>
            </a:r>
          </a:p>
        </p:txBody>
      </p:sp>
      <p:sp>
        <p:nvSpPr>
          <p:cNvPr id="40" name="TextBox 39">
            <a:extLst>
              <a:ext uri="{FF2B5EF4-FFF2-40B4-BE49-F238E27FC236}">
                <a16:creationId xmlns:a16="http://schemas.microsoft.com/office/drawing/2014/main" id="{F0636312-A2F1-8479-E5F1-53AED669982A}"/>
              </a:ext>
            </a:extLst>
          </p:cNvPr>
          <p:cNvSpPr txBox="1"/>
          <p:nvPr/>
        </p:nvSpPr>
        <p:spPr>
          <a:xfrm>
            <a:off x="18348092" y="19225133"/>
            <a:ext cx="3163529" cy="400110"/>
          </a:xfrm>
          <a:prstGeom prst="rect">
            <a:avLst/>
          </a:prstGeom>
          <a:noFill/>
        </p:spPr>
        <p:txBody>
          <a:bodyPr wrap="square" rtlCol="0">
            <a:spAutoFit/>
          </a:bodyPr>
          <a:lstStyle/>
          <a:p>
            <a:r>
              <a:rPr lang="en-US" sz="2000" dirty="0"/>
              <a:t>Fig 15.0</a:t>
            </a:r>
          </a:p>
        </p:txBody>
      </p:sp>
      <p:pic>
        <p:nvPicPr>
          <p:cNvPr id="1026" name="Picture 2">
            <a:extLst>
              <a:ext uri="{FF2B5EF4-FFF2-40B4-BE49-F238E27FC236}">
                <a16:creationId xmlns:a16="http://schemas.microsoft.com/office/drawing/2014/main" id="{3F3D3DC5-6641-8CFB-7455-50C0C0A0117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014838" y="24813531"/>
            <a:ext cx="4576298" cy="2556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Box 40">
            <a:extLst>
              <a:ext uri="{FF2B5EF4-FFF2-40B4-BE49-F238E27FC236}">
                <a16:creationId xmlns:a16="http://schemas.microsoft.com/office/drawing/2014/main" id="{A5D1F0FD-6862-44F8-3016-C6C780DF40E4}"/>
              </a:ext>
            </a:extLst>
          </p:cNvPr>
          <p:cNvSpPr txBox="1"/>
          <p:nvPr/>
        </p:nvSpPr>
        <p:spPr>
          <a:xfrm>
            <a:off x="17280077" y="27369577"/>
            <a:ext cx="4602480" cy="646331"/>
          </a:xfrm>
          <a:prstGeom prst="rect">
            <a:avLst/>
          </a:prstGeom>
          <a:noFill/>
        </p:spPr>
        <p:txBody>
          <a:bodyPr wrap="square" rtlCol="0">
            <a:spAutoFit/>
          </a:bodyPr>
          <a:lstStyle/>
          <a:p>
            <a:r>
              <a:rPr lang="en-US" sz="1800" dirty="0"/>
              <a:t>Fig 16.0 shows the confusion matrix for decision tree machine learning algorithm</a:t>
            </a:r>
          </a:p>
        </p:txBody>
      </p:sp>
      <p:pic>
        <p:nvPicPr>
          <p:cNvPr id="42" name="Picture 41">
            <a:extLst>
              <a:ext uri="{FF2B5EF4-FFF2-40B4-BE49-F238E27FC236}">
                <a16:creationId xmlns:a16="http://schemas.microsoft.com/office/drawing/2014/main" id="{95EC1E0E-9AE8-938A-6568-346243F75DB4}"/>
              </a:ext>
            </a:extLst>
          </p:cNvPr>
          <p:cNvPicPr>
            <a:picLocks noChangeAspect="1"/>
          </p:cNvPicPr>
          <p:nvPr/>
        </p:nvPicPr>
        <p:blipFill>
          <a:blip r:embed="rId21"/>
          <a:stretch>
            <a:fillRect/>
          </a:stretch>
        </p:blipFill>
        <p:spPr>
          <a:xfrm>
            <a:off x="51533185" y="48280348"/>
            <a:ext cx="3171429" cy="2228571"/>
          </a:xfrm>
          <a:prstGeom prst="rect">
            <a:avLst/>
          </a:prstGeom>
        </p:spPr>
      </p:pic>
      <p:pic>
        <p:nvPicPr>
          <p:cNvPr id="1027" name="Picture 3">
            <a:extLst>
              <a:ext uri="{FF2B5EF4-FFF2-40B4-BE49-F238E27FC236}">
                <a16:creationId xmlns:a16="http://schemas.microsoft.com/office/drawing/2014/main" id="{6B017B71-BB9D-B7B3-E449-45E7420C163B}"/>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696231" y="24884704"/>
            <a:ext cx="4460169" cy="2407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42">
            <a:extLst>
              <a:ext uri="{FF2B5EF4-FFF2-40B4-BE49-F238E27FC236}">
                <a16:creationId xmlns:a16="http://schemas.microsoft.com/office/drawing/2014/main" id="{BE9174C3-F434-263A-D4DC-954CCA7151EF}"/>
              </a:ext>
            </a:extLst>
          </p:cNvPr>
          <p:cNvPicPr>
            <a:picLocks noChangeAspect="1"/>
          </p:cNvPicPr>
          <p:nvPr/>
        </p:nvPicPr>
        <p:blipFill>
          <a:blip r:embed="rId23"/>
          <a:stretch>
            <a:fillRect/>
          </a:stretch>
        </p:blipFill>
        <p:spPr>
          <a:xfrm>
            <a:off x="22201766" y="24798306"/>
            <a:ext cx="4661914" cy="2518050"/>
          </a:xfrm>
          <a:prstGeom prst="rect">
            <a:avLst/>
          </a:prstGeom>
        </p:spPr>
      </p:pic>
      <p:sp>
        <p:nvSpPr>
          <p:cNvPr id="46" name="TextBox 45">
            <a:extLst>
              <a:ext uri="{FF2B5EF4-FFF2-40B4-BE49-F238E27FC236}">
                <a16:creationId xmlns:a16="http://schemas.microsoft.com/office/drawing/2014/main" id="{7781E20A-6784-573D-FA26-77276E3E4DDA}"/>
              </a:ext>
            </a:extLst>
          </p:cNvPr>
          <p:cNvSpPr txBox="1"/>
          <p:nvPr/>
        </p:nvSpPr>
        <p:spPr>
          <a:xfrm flipH="1">
            <a:off x="22423687" y="27338597"/>
            <a:ext cx="4602479" cy="646331"/>
          </a:xfrm>
          <a:prstGeom prst="rect">
            <a:avLst/>
          </a:prstGeom>
          <a:noFill/>
        </p:spPr>
        <p:txBody>
          <a:bodyPr wrap="square" rtlCol="0">
            <a:spAutoFit/>
          </a:bodyPr>
          <a:lstStyle/>
          <a:p>
            <a:r>
              <a:rPr lang="en-US" sz="1800" dirty="0"/>
              <a:t>Fig 17.0 shows the confusion matrix for random forest </a:t>
            </a:r>
          </a:p>
        </p:txBody>
      </p:sp>
      <p:sp>
        <p:nvSpPr>
          <p:cNvPr id="47" name="TextBox 46">
            <a:extLst>
              <a:ext uri="{FF2B5EF4-FFF2-40B4-BE49-F238E27FC236}">
                <a16:creationId xmlns:a16="http://schemas.microsoft.com/office/drawing/2014/main" id="{1E605089-17BA-69B9-AE9A-AFF0B9EC3727}"/>
              </a:ext>
            </a:extLst>
          </p:cNvPr>
          <p:cNvSpPr txBox="1"/>
          <p:nvPr/>
        </p:nvSpPr>
        <p:spPr>
          <a:xfrm>
            <a:off x="27858717" y="27242376"/>
            <a:ext cx="4878401" cy="646331"/>
          </a:xfrm>
          <a:prstGeom prst="rect">
            <a:avLst/>
          </a:prstGeom>
          <a:noFill/>
        </p:spPr>
        <p:txBody>
          <a:bodyPr wrap="square" rtlCol="0">
            <a:spAutoFit/>
          </a:bodyPr>
          <a:lstStyle/>
          <a:p>
            <a:r>
              <a:rPr lang="en-US" sz="1800" dirty="0"/>
              <a:t>Fig 18.0 shows the confusion matrix for Naïve Bayes algorithm</a:t>
            </a:r>
          </a:p>
        </p:txBody>
      </p:sp>
      <p:sp>
        <p:nvSpPr>
          <p:cNvPr id="48" name="TextBox 47">
            <a:extLst>
              <a:ext uri="{FF2B5EF4-FFF2-40B4-BE49-F238E27FC236}">
                <a16:creationId xmlns:a16="http://schemas.microsoft.com/office/drawing/2014/main" id="{F2D3027A-E536-72C6-8D7D-BC90BE46DD1B}"/>
              </a:ext>
            </a:extLst>
          </p:cNvPr>
          <p:cNvSpPr txBox="1"/>
          <p:nvPr/>
        </p:nvSpPr>
        <p:spPr>
          <a:xfrm>
            <a:off x="1630596" y="33154459"/>
            <a:ext cx="4517528" cy="646331"/>
          </a:xfrm>
          <a:prstGeom prst="rect">
            <a:avLst/>
          </a:prstGeom>
          <a:noFill/>
        </p:spPr>
        <p:txBody>
          <a:bodyPr wrap="square" rtlCol="0">
            <a:spAutoFit/>
          </a:bodyPr>
          <a:lstStyle/>
          <a:p>
            <a:r>
              <a:rPr lang="en-US" sz="1800" dirty="0"/>
              <a:t>Fig 1.0 shows the data pipeline for the entire research work done</a:t>
            </a:r>
          </a:p>
        </p:txBody>
      </p:sp>
      <p:sp>
        <p:nvSpPr>
          <p:cNvPr id="52" name="TextBox 51">
            <a:extLst>
              <a:ext uri="{FF2B5EF4-FFF2-40B4-BE49-F238E27FC236}">
                <a16:creationId xmlns:a16="http://schemas.microsoft.com/office/drawing/2014/main" id="{4F5618CA-33F1-6C5E-FAD9-653B8764D157}"/>
              </a:ext>
            </a:extLst>
          </p:cNvPr>
          <p:cNvSpPr txBox="1"/>
          <p:nvPr/>
        </p:nvSpPr>
        <p:spPr>
          <a:xfrm>
            <a:off x="10022853" y="33100848"/>
            <a:ext cx="5029200" cy="646331"/>
          </a:xfrm>
          <a:prstGeom prst="rect">
            <a:avLst/>
          </a:prstGeom>
          <a:noFill/>
        </p:spPr>
        <p:txBody>
          <a:bodyPr wrap="square" rtlCol="0">
            <a:spAutoFit/>
          </a:bodyPr>
          <a:lstStyle/>
          <a:p>
            <a:r>
              <a:rPr lang="en-US" sz="1800" dirty="0"/>
              <a:t>Fig 2.0 shows my virtual machine and its specifications</a:t>
            </a:r>
          </a:p>
        </p:txBody>
      </p:sp>
      <p:sp>
        <p:nvSpPr>
          <p:cNvPr id="53" name="TextBox 52">
            <a:extLst>
              <a:ext uri="{FF2B5EF4-FFF2-40B4-BE49-F238E27FC236}">
                <a16:creationId xmlns:a16="http://schemas.microsoft.com/office/drawing/2014/main" id="{7DE1570F-AB69-FD9E-E3E1-BF59855672E0}"/>
              </a:ext>
            </a:extLst>
          </p:cNvPr>
          <p:cNvSpPr txBox="1"/>
          <p:nvPr/>
        </p:nvSpPr>
        <p:spPr>
          <a:xfrm>
            <a:off x="1249680" y="38151971"/>
            <a:ext cx="3886200" cy="646331"/>
          </a:xfrm>
          <a:prstGeom prst="rect">
            <a:avLst/>
          </a:prstGeom>
          <a:noFill/>
        </p:spPr>
        <p:txBody>
          <a:bodyPr wrap="square" rtlCol="0">
            <a:spAutoFit/>
          </a:bodyPr>
          <a:lstStyle/>
          <a:p>
            <a:r>
              <a:rPr lang="en-US" sz="1800" dirty="0"/>
              <a:t>Fig 3.0 shows Apache spark Architecture</a:t>
            </a:r>
          </a:p>
        </p:txBody>
      </p:sp>
      <p:sp>
        <p:nvSpPr>
          <p:cNvPr id="54" name="TextBox 53">
            <a:extLst>
              <a:ext uri="{FF2B5EF4-FFF2-40B4-BE49-F238E27FC236}">
                <a16:creationId xmlns:a16="http://schemas.microsoft.com/office/drawing/2014/main" id="{83F40DF7-EB42-CE71-CBA7-4F59555A6338}"/>
              </a:ext>
            </a:extLst>
          </p:cNvPr>
          <p:cNvSpPr txBox="1"/>
          <p:nvPr/>
        </p:nvSpPr>
        <p:spPr>
          <a:xfrm>
            <a:off x="6492240" y="38151971"/>
            <a:ext cx="4465320" cy="646331"/>
          </a:xfrm>
          <a:prstGeom prst="rect">
            <a:avLst/>
          </a:prstGeom>
          <a:noFill/>
        </p:spPr>
        <p:txBody>
          <a:bodyPr wrap="square" rtlCol="0">
            <a:spAutoFit/>
          </a:bodyPr>
          <a:lstStyle/>
          <a:p>
            <a:r>
              <a:rPr lang="en-US" sz="1800" dirty="0"/>
              <a:t>Figure 4.0 shows my sample decision tree model using SPSS</a:t>
            </a:r>
          </a:p>
        </p:txBody>
      </p:sp>
      <p:sp>
        <p:nvSpPr>
          <p:cNvPr id="55" name="TextBox 54">
            <a:extLst>
              <a:ext uri="{FF2B5EF4-FFF2-40B4-BE49-F238E27FC236}">
                <a16:creationId xmlns:a16="http://schemas.microsoft.com/office/drawing/2014/main" id="{9A4DD9CA-CC94-3132-E86D-DF624E97734C}"/>
              </a:ext>
            </a:extLst>
          </p:cNvPr>
          <p:cNvSpPr txBox="1"/>
          <p:nvPr/>
        </p:nvSpPr>
        <p:spPr>
          <a:xfrm>
            <a:off x="12322784" y="38185092"/>
            <a:ext cx="3596640" cy="646331"/>
          </a:xfrm>
          <a:prstGeom prst="rect">
            <a:avLst/>
          </a:prstGeom>
          <a:noFill/>
        </p:spPr>
        <p:txBody>
          <a:bodyPr wrap="square" rtlCol="0">
            <a:spAutoFit/>
          </a:bodyPr>
          <a:lstStyle/>
          <a:p>
            <a:r>
              <a:rPr lang="en-US" sz="1800" dirty="0"/>
              <a:t>Figure 5.0 shows my Random Forest Diagram</a:t>
            </a:r>
          </a:p>
        </p:txBody>
      </p:sp>
    </p:spTree>
    <p:extLst>
      <p:ext uri="{BB962C8B-B14F-4D97-AF65-F5344CB8AC3E}">
        <p14:creationId xmlns:p14="http://schemas.microsoft.com/office/powerpoint/2010/main" val="4503518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8418F85CEE86046AB7DA105070B22AA" ma:contentTypeVersion="9" ma:contentTypeDescription="Create a new document." ma:contentTypeScope="" ma:versionID="464add1df12fda1a4c0bd690c73c6cb4">
  <xsd:schema xmlns:xsd="http://www.w3.org/2001/XMLSchema" xmlns:xs="http://www.w3.org/2001/XMLSchema" xmlns:p="http://schemas.microsoft.com/office/2006/metadata/properties" xmlns:ns3="65338ab2-ee57-4cff-b52d-159525458065" xmlns:ns4="ef7cb9bd-7682-47d8-ab13-1e96680bd641" targetNamespace="http://schemas.microsoft.com/office/2006/metadata/properties" ma:root="true" ma:fieldsID="6d82e69046cba98fb32c9e0da9b87fd8" ns3:_="" ns4:_="">
    <xsd:import namespace="65338ab2-ee57-4cff-b52d-159525458065"/>
    <xsd:import namespace="ef7cb9bd-7682-47d8-ab13-1e96680bd641"/>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338ab2-ee57-4cff-b52d-1595254580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f7cb9bd-7682-47d8-ab13-1e96680bd64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B9A6D3C-60E1-4EDA-8262-7EA02F43EA72}">
  <ds:schemaRefs>
    <ds:schemaRef ds:uri="http://schemas.microsoft.com/office/2006/documentManagement/types"/>
    <ds:schemaRef ds:uri="ef7cb9bd-7682-47d8-ab13-1e96680bd641"/>
    <ds:schemaRef ds:uri="http://purl.org/dc/elements/1.1/"/>
    <ds:schemaRef ds:uri="http://schemas.microsoft.com/office/infopath/2007/PartnerControls"/>
    <ds:schemaRef ds:uri="http://schemas.openxmlformats.org/package/2006/metadata/core-properties"/>
    <ds:schemaRef ds:uri="http://purl.org/dc/terms/"/>
    <ds:schemaRef ds:uri="65338ab2-ee57-4cff-b52d-159525458065"/>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01105C1E-CA96-4372-A83A-EE27BDAE38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5338ab2-ee57-4cff-b52d-159525458065"/>
    <ds:schemaRef ds:uri="ef7cb9bd-7682-47d8-ab13-1e96680bd6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A4BADF5-0A5D-4114-B723-6C6A82FD01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392</TotalTime>
  <Words>2241</Words>
  <Application>Microsoft Office PowerPoint</Application>
  <PresentationFormat>Custom</PresentationFormat>
  <Paragraphs>63</Paragraphs>
  <Slides>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Calibri</vt:lpstr>
      <vt:lpstr>Calibri Light</vt:lpstr>
      <vt:lpstr>Office Theme</vt:lpstr>
      <vt:lpstr>Equation.KSEE3</vt:lpstr>
      <vt:lpstr> Effective Credit Risk Management in Finance using Big data  Ijogun Oluwaseyi A. Department of Information Technology  Faculty Mentor: Dr. Hayden Wimmer</vt:lpstr>
    </vt:vector>
  </TitlesOfParts>
  <Company>Georgia Southern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Effects of Copious Amounts of Coffee on Academic  Productivity among Students of Latin American Origin  Juan Valdez and Barbara Barista Department of Sleep Science  Faculty Mentor: Dr. Sara Starbucks</dc:title>
  <dc:creator>Barbara Gooby</dc:creator>
  <cp:lastModifiedBy>Oluwaseyi Ademola Ijogun</cp:lastModifiedBy>
  <cp:revision>78</cp:revision>
  <dcterms:created xsi:type="dcterms:W3CDTF">2019-02-15T21:00:16Z</dcterms:created>
  <dcterms:modified xsi:type="dcterms:W3CDTF">2022-12-05T02:50:49Z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0x010100D8418F85CEE86046AB7DA105070B22AA</vt:lpwstr>
  </property>
</Properties>
</file>