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4" r:id="rId4"/>
    <p:sldId id="265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2D56E-B653-4F31-9F1C-D01FA1444A81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9443F9-FF71-40A5-BF88-ACE82A9AC5F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latin typeface="Tw Cen MT" panose="020B0602020104020603" pitchFamily="34" charset="0"/>
            </a:rPr>
            <a:t>Transcriptome: </a:t>
          </a:r>
          <a:endParaRPr lang="en-US" dirty="0">
            <a:latin typeface="Tw Cen MT" panose="020B0602020104020603" pitchFamily="34" charset="0"/>
          </a:endParaRPr>
        </a:p>
      </dgm:t>
    </dgm:pt>
    <dgm:pt modelId="{4DC34543-6506-472E-B5B6-8B17ABD85A3B}" type="parTrans" cxnId="{4E2E05F5-9E6D-4653-9A07-F6E086AD151D}">
      <dgm:prSet/>
      <dgm:spPr/>
      <dgm:t>
        <a:bodyPr/>
        <a:lstStyle/>
        <a:p>
          <a:endParaRPr lang="en-US"/>
        </a:p>
      </dgm:t>
    </dgm:pt>
    <dgm:pt modelId="{38BD6D03-4E28-4811-80FB-C72DAFC0736A}" type="sibTrans" cxnId="{4E2E05F5-9E6D-4653-9A07-F6E086AD151D}">
      <dgm:prSet/>
      <dgm:spPr/>
      <dgm:t>
        <a:bodyPr/>
        <a:lstStyle/>
        <a:p>
          <a:endParaRPr lang="en-US"/>
        </a:p>
      </dgm:t>
    </dgm:pt>
    <dgm:pt modelId="{997B3A64-5051-4F76-9F76-722B82E9D07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latin typeface="Tw Cen MT" panose="020B0602020104020603" pitchFamily="34" charset="0"/>
            </a:rPr>
            <a:t>Gene Expression: How much gene product is being produced? </a:t>
          </a:r>
          <a:endParaRPr lang="en-US" dirty="0">
            <a:latin typeface="Tw Cen MT" panose="020B0602020104020603" pitchFamily="34" charset="0"/>
          </a:endParaRPr>
        </a:p>
      </dgm:t>
    </dgm:pt>
    <dgm:pt modelId="{47E3A4D4-3347-4E9C-9151-4C0FF6F3CD89}" type="parTrans" cxnId="{E2D5E894-A78B-4470-8928-02A6004E77D9}">
      <dgm:prSet/>
      <dgm:spPr/>
      <dgm:t>
        <a:bodyPr/>
        <a:lstStyle/>
        <a:p>
          <a:endParaRPr lang="en-US"/>
        </a:p>
      </dgm:t>
    </dgm:pt>
    <dgm:pt modelId="{B60C1E86-4955-4220-9700-512BAD2152EA}" type="sibTrans" cxnId="{E2D5E894-A78B-4470-8928-02A6004E77D9}">
      <dgm:prSet/>
      <dgm:spPr/>
      <dgm:t>
        <a:bodyPr/>
        <a:lstStyle/>
        <a:p>
          <a:endParaRPr lang="en-US"/>
        </a:p>
      </dgm:t>
    </dgm:pt>
    <dgm:pt modelId="{4995C89A-E2A9-49CD-B131-5605F8FD188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latin typeface="Tw Cen MT" panose="020B0602020104020603" pitchFamily="34" charset="0"/>
            </a:rPr>
            <a:t>Transcription: Producing RNA from Genes</a:t>
          </a:r>
          <a:endParaRPr lang="en-US" dirty="0">
            <a:latin typeface="Tw Cen MT" panose="020B0602020104020603" pitchFamily="34" charset="0"/>
          </a:endParaRPr>
        </a:p>
      </dgm:t>
    </dgm:pt>
    <dgm:pt modelId="{D451927B-7633-471D-8E29-5CE45452C28A}" type="parTrans" cxnId="{868C28E1-0D12-4FC9-802A-A549D1F8668E}">
      <dgm:prSet/>
      <dgm:spPr/>
      <dgm:t>
        <a:bodyPr/>
        <a:lstStyle/>
        <a:p>
          <a:endParaRPr lang="en-US"/>
        </a:p>
      </dgm:t>
    </dgm:pt>
    <dgm:pt modelId="{06C96CEF-E074-4D91-83F8-5888D374FC30}" type="sibTrans" cxnId="{868C28E1-0D12-4FC9-802A-A549D1F8668E}">
      <dgm:prSet/>
      <dgm:spPr/>
      <dgm:t>
        <a:bodyPr/>
        <a:lstStyle/>
        <a:p>
          <a:endParaRPr lang="en-US"/>
        </a:p>
      </dgm:t>
    </dgm:pt>
    <dgm:pt modelId="{5DCDD6EC-0357-4411-989A-E3D14D2DFEA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latin typeface="Tw Cen MT" panose="020B0602020104020603" pitchFamily="34" charset="0"/>
            </a:rPr>
            <a:t>Quantified using </a:t>
          </a:r>
          <a:r>
            <a:rPr lang="en-AU" dirty="0" err="1">
              <a:latin typeface="Tw Cen MT" panose="020B0602020104020603" pitchFamily="34" charset="0"/>
            </a:rPr>
            <a:t>RNAseq</a:t>
          </a:r>
          <a:endParaRPr lang="en-US" dirty="0">
            <a:latin typeface="Tw Cen MT" panose="020B0602020104020603" pitchFamily="34" charset="0"/>
          </a:endParaRPr>
        </a:p>
      </dgm:t>
    </dgm:pt>
    <dgm:pt modelId="{7DF3D4A6-BB53-4A55-B2E5-ACA6AC138493}" type="parTrans" cxnId="{361CF743-7568-4B67-8F9A-4DC676B35139}">
      <dgm:prSet/>
      <dgm:spPr/>
      <dgm:t>
        <a:bodyPr/>
        <a:lstStyle/>
        <a:p>
          <a:endParaRPr lang="en-US"/>
        </a:p>
      </dgm:t>
    </dgm:pt>
    <dgm:pt modelId="{B7B6760B-E22A-4C10-B44E-2E4FDFFDD0DA}" type="sibTrans" cxnId="{361CF743-7568-4B67-8F9A-4DC676B35139}">
      <dgm:prSet/>
      <dgm:spPr/>
      <dgm:t>
        <a:bodyPr/>
        <a:lstStyle/>
        <a:p>
          <a:endParaRPr lang="en-US"/>
        </a:p>
      </dgm:t>
    </dgm:pt>
    <dgm:pt modelId="{ED5B6E1B-847B-49DB-92F2-424D4BD9A175}" type="pres">
      <dgm:prSet presAssocID="{E262D56E-B653-4F31-9F1C-D01FA1444A81}" presName="root" presStyleCnt="0">
        <dgm:presLayoutVars>
          <dgm:dir/>
          <dgm:resizeHandles val="exact"/>
        </dgm:presLayoutVars>
      </dgm:prSet>
      <dgm:spPr/>
    </dgm:pt>
    <dgm:pt modelId="{B08AE991-C101-4353-9F12-D7E1C58F236B}" type="pres">
      <dgm:prSet presAssocID="{279443F9-FF71-40A5-BF88-ACE82A9AC5F7}" presName="compNode" presStyleCnt="0"/>
      <dgm:spPr/>
    </dgm:pt>
    <dgm:pt modelId="{5055D0EF-619C-4D52-AD38-70A7D4D88BE9}" type="pres">
      <dgm:prSet presAssocID="{279443F9-FF71-40A5-BF88-ACE82A9AC5F7}" presName="bgRect" presStyleLbl="bgShp" presStyleIdx="0" presStyleCnt="4"/>
      <dgm:spPr/>
    </dgm:pt>
    <dgm:pt modelId="{ED7AA89B-DF9E-4FF0-801A-286C54735039}" type="pres">
      <dgm:prSet presAssocID="{279443F9-FF71-40A5-BF88-ACE82A9AC5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tri Dish"/>
        </a:ext>
      </dgm:extLst>
    </dgm:pt>
    <dgm:pt modelId="{5155A081-048A-4DDF-AA84-221D28A96E80}" type="pres">
      <dgm:prSet presAssocID="{279443F9-FF71-40A5-BF88-ACE82A9AC5F7}" presName="spaceRect" presStyleCnt="0"/>
      <dgm:spPr/>
    </dgm:pt>
    <dgm:pt modelId="{CD38C813-A4E4-4086-97EB-B46DCCE59DA4}" type="pres">
      <dgm:prSet presAssocID="{279443F9-FF71-40A5-BF88-ACE82A9AC5F7}" presName="parTx" presStyleLbl="revTx" presStyleIdx="0" presStyleCnt="4">
        <dgm:presLayoutVars>
          <dgm:chMax val="0"/>
          <dgm:chPref val="0"/>
        </dgm:presLayoutVars>
      </dgm:prSet>
      <dgm:spPr/>
    </dgm:pt>
    <dgm:pt modelId="{6E692804-F16C-4CB6-8C32-65ECBB5F972B}" type="pres">
      <dgm:prSet presAssocID="{38BD6D03-4E28-4811-80FB-C72DAFC0736A}" presName="sibTrans" presStyleCnt="0"/>
      <dgm:spPr/>
    </dgm:pt>
    <dgm:pt modelId="{5D05F084-048C-468F-8E39-C43F9BF8747B}" type="pres">
      <dgm:prSet presAssocID="{997B3A64-5051-4F76-9F76-722B82E9D076}" presName="compNode" presStyleCnt="0"/>
      <dgm:spPr/>
    </dgm:pt>
    <dgm:pt modelId="{F4A85FDC-5271-48B9-86CF-4738BC0C5C27}" type="pres">
      <dgm:prSet presAssocID="{997B3A64-5051-4F76-9F76-722B82E9D076}" presName="bgRect" presStyleLbl="bgShp" presStyleIdx="1" presStyleCnt="4"/>
      <dgm:spPr/>
    </dgm:pt>
    <dgm:pt modelId="{8FC4C200-0E6A-42D4-A605-3EF408A4D2C9}" type="pres">
      <dgm:prSet presAssocID="{997B3A64-5051-4F76-9F76-722B82E9D0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341F1F1-DA6F-46BE-AA83-52439E60E404}" type="pres">
      <dgm:prSet presAssocID="{997B3A64-5051-4F76-9F76-722B82E9D076}" presName="spaceRect" presStyleCnt="0"/>
      <dgm:spPr/>
    </dgm:pt>
    <dgm:pt modelId="{E046F826-463C-40E4-8F69-BD58E8CE1EE2}" type="pres">
      <dgm:prSet presAssocID="{997B3A64-5051-4F76-9F76-722B82E9D076}" presName="parTx" presStyleLbl="revTx" presStyleIdx="1" presStyleCnt="4">
        <dgm:presLayoutVars>
          <dgm:chMax val="0"/>
          <dgm:chPref val="0"/>
        </dgm:presLayoutVars>
      </dgm:prSet>
      <dgm:spPr/>
    </dgm:pt>
    <dgm:pt modelId="{544868DB-7375-4F05-A6BD-71B92E6BE15B}" type="pres">
      <dgm:prSet presAssocID="{B60C1E86-4955-4220-9700-512BAD2152EA}" presName="sibTrans" presStyleCnt="0"/>
      <dgm:spPr/>
    </dgm:pt>
    <dgm:pt modelId="{EBA84203-27D3-4B33-A8A2-8D1F1AA7BFE9}" type="pres">
      <dgm:prSet presAssocID="{4995C89A-E2A9-49CD-B131-5605F8FD1884}" presName="compNode" presStyleCnt="0"/>
      <dgm:spPr/>
    </dgm:pt>
    <dgm:pt modelId="{A6415A4D-BFBF-4D38-842D-8DAB142636A3}" type="pres">
      <dgm:prSet presAssocID="{4995C89A-E2A9-49CD-B131-5605F8FD1884}" presName="bgRect" presStyleLbl="bgShp" presStyleIdx="2" presStyleCnt="4"/>
      <dgm:spPr/>
    </dgm:pt>
    <dgm:pt modelId="{37FE1F98-3CE8-4688-8304-6FDA38E11927}" type="pres">
      <dgm:prSet presAssocID="{4995C89A-E2A9-49CD-B131-5605F8FD18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954701B-532D-4653-8E6C-EBC795F1B407}" type="pres">
      <dgm:prSet presAssocID="{4995C89A-E2A9-49CD-B131-5605F8FD1884}" presName="spaceRect" presStyleCnt="0"/>
      <dgm:spPr/>
    </dgm:pt>
    <dgm:pt modelId="{8E175D95-4E40-418F-B6AB-0A982D5882B4}" type="pres">
      <dgm:prSet presAssocID="{4995C89A-E2A9-49CD-B131-5605F8FD1884}" presName="parTx" presStyleLbl="revTx" presStyleIdx="2" presStyleCnt="4">
        <dgm:presLayoutVars>
          <dgm:chMax val="0"/>
          <dgm:chPref val="0"/>
        </dgm:presLayoutVars>
      </dgm:prSet>
      <dgm:spPr/>
    </dgm:pt>
    <dgm:pt modelId="{A3A085E0-9753-4678-9E83-B96BA423B230}" type="pres">
      <dgm:prSet presAssocID="{06C96CEF-E074-4D91-83F8-5888D374FC30}" presName="sibTrans" presStyleCnt="0"/>
      <dgm:spPr/>
    </dgm:pt>
    <dgm:pt modelId="{5344B162-5B10-4934-B987-A13C022C90E0}" type="pres">
      <dgm:prSet presAssocID="{5DCDD6EC-0357-4411-989A-E3D14D2DFEAD}" presName="compNode" presStyleCnt="0"/>
      <dgm:spPr/>
    </dgm:pt>
    <dgm:pt modelId="{093F3A24-5371-496B-B299-74162FEB011D}" type="pres">
      <dgm:prSet presAssocID="{5DCDD6EC-0357-4411-989A-E3D14D2DFEAD}" presName="bgRect" presStyleLbl="bgShp" presStyleIdx="3" presStyleCnt="4"/>
      <dgm:spPr/>
    </dgm:pt>
    <dgm:pt modelId="{C5302E27-3726-44EF-9C81-469B7813B408}" type="pres">
      <dgm:prSet presAssocID="{5DCDD6EC-0357-4411-989A-E3D14D2DFE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AEAC5B-A373-416C-AA52-A373090B25CF}" type="pres">
      <dgm:prSet presAssocID="{5DCDD6EC-0357-4411-989A-E3D14D2DFEAD}" presName="spaceRect" presStyleCnt="0"/>
      <dgm:spPr/>
    </dgm:pt>
    <dgm:pt modelId="{48D62B15-9B46-440E-8A3B-D6819D1A2284}" type="pres">
      <dgm:prSet presAssocID="{5DCDD6EC-0357-4411-989A-E3D14D2DFEA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4AB0D05-D06A-4AD2-89F3-664C1D064D7D}" type="presOf" srcId="{E262D56E-B653-4F31-9F1C-D01FA1444A81}" destId="{ED5B6E1B-847B-49DB-92F2-424D4BD9A175}" srcOrd="0" destOrd="0" presId="urn:microsoft.com/office/officeart/2018/2/layout/IconVerticalSolidList"/>
    <dgm:cxn modelId="{B1497514-3927-424D-B684-A46D9B5AB83E}" type="presOf" srcId="{279443F9-FF71-40A5-BF88-ACE82A9AC5F7}" destId="{CD38C813-A4E4-4086-97EB-B46DCCE59DA4}" srcOrd="0" destOrd="0" presId="urn:microsoft.com/office/officeart/2018/2/layout/IconVerticalSolidList"/>
    <dgm:cxn modelId="{976D9E63-48A5-44DB-AD0C-CC045768ABE4}" type="presOf" srcId="{5DCDD6EC-0357-4411-989A-E3D14D2DFEAD}" destId="{48D62B15-9B46-440E-8A3B-D6819D1A2284}" srcOrd="0" destOrd="0" presId="urn:microsoft.com/office/officeart/2018/2/layout/IconVerticalSolidList"/>
    <dgm:cxn modelId="{361CF743-7568-4B67-8F9A-4DC676B35139}" srcId="{E262D56E-B653-4F31-9F1C-D01FA1444A81}" destId="{5DCDD6EC-0357-4411-989A-E3D14D2DFEAD}" srcOrd="3" destOrd="0" parTransId="{7DF3D4A6-BB53-4A55-B2E5-ACA6AC138493}" sibTransId="{B7B6760B-E22A-4C10-B44E-2E4FDFFDD0DA}"/>
    <dgm:cxn modelId="{E2D5E894-A78B-4470-8928-02A6004E77D9}" srcId="{E262D56E-B653-4F31-9F1C-D01FA1444A81}" destId="{997B3A64-5051-4F76-9F76-722B82E9D076}" srcOrd="1" destOrd="0" parTransId="{47E3A4D4-3347-4E9C-9151-4C0FF6F3CD89}" sibTransId="{B60C1E86-4955-4220-9700-512BAD2152EA}"/>
    <dgm:cxn modelId="{156B05B6-6A39-41F8-ADD4-6D3641D069F8}" type="presOf" srcId="{997B3A64-5051-4F76-9F76-722B82E9D076}" destId="{E046F826-463C-40E4-8F69-BD58E8CE1EE2}" srcOrd="0" destOrd="0" presId="urn:microsoft.com/office/officeart/2018/2/layout/IconVerticalSolidList"/>
    <dgm:cxn modelId="{868C28E1-0D12-4FC9-802A-A549D1F8668E}" srcId="{E262D56E-B653-4F31-9F1C-D01FA1444A81}" destId="{4995C89A-E2A9-49CD-B131-5605F8FD1884}" srcOrd="2" destOrd="0" parTransId="{D451927B-7633-471D-8E29-5CE45452C28A}" sibTransId="{06C96CEF-E074-4D91-83F8-5888D374FC30}"/>
    <dgm:cxn modelId="{A9C6FEEC-75FC-4155-B543-EB3ED3119354}" type="presOf" srcId="{4995C89A-E2A9-49CD-B131-5605F8FD1884}" destId="{8E175D95-4E40-418F-B6AB-0A982D5882B4}" srcOrd="0" destOrd="0" presId="urn:microsoft.com/office/officeart/2018/2/layout/IconVerticalSolidList"/>
    <dgm:cxn modelId="{4E2E05F5-9E6D-4653-9A07-F6E086AD151D}" srcId="{E262D56E-B653-4F31-9F1C-D01FA1444A81}" destId="{279443F9-FF71-40A5-BF88-ACE82A9AC5F7}" srcOrd="0" destOrd="0" parTransId="{4DC34543-6506-472E-B5B6-8B17ABD85A3B}" sibTransId="{38BD6D03-4E28-4811-80FB-C72DAFC0736A}"/>
    <dgm:cxn modelId="{2571464B-F066-400C-ACE8-4513585679DE}" type="presParOf" srcId="{ED5B6E1B-847B-49DB-92F2-424D4BD9A175}" destId="{B08AE991-C101-4353-9F12-D7E1C58F236B}" srcOrd="0" destOrd="0" presId="urn:microsoft.com/office/officeart/2018/2/layout/IconVerticalSolidList"/>
    <dgm:cxn modelId="{0133B4CA-B52C-456B-933F-673FC6F9736B}" type="presParOf" srcId="{B08AE991-C101-4353-9F12-D7E1C58F236B}" destId="{5055D0EF-619C-4D52-AD38-70A7D4D88BE9}" srcOrd="0" destOrd="0" presId="urn:microsoft.com/office/officeart/2018/2/layout/IconVerticalSolidList"/>
    <dgm:cxn modelId="{D813CA47-4536-460D-919F-CF17274DDF15}" type="presParOf" srcId="{B08AE991-C101-4353-9F12-D7E1C58F236B}" destId="{ED7AA89B-DF9E-4FF0-801A-286C54735039}" srcOrd="1" destOrd="0" presId="urn:microsoft.com/office/officeart/2018/2/layout/IconVerticalSolidList"/>
    <dgm:cxn modelId="{7BA67514-3050-4CAB-8F04-2916A118B67A}" type="presParOf" srcId="{B08AE991-C101-4353-9F12-D7E1C58F236B}" destId="{5155A081-048A-4DDF-AA84-221D28A96E80}" srcOrd="2" destOrd="0" presId="urn:microsoft.com/office/officeart/2018/2/layout/IconVerticalSolidList"/>
    <dgm:cxn modelId="{75FB2B5E-057E-47B8-8795-719364C0E8B3}" type="presParOf" srcId="{B08AE991-C101-4353-9F12-D7E1C58F236B}" destId="{CD38C813-A4E4-4086-97EB-B46DCCE59DA4}" srcOrd="3" destOrd="0" presId="urn:microsoft.com/office/officeart/2018/2/layout/IconVerticalSolidList"/>
    <dgm:cxn modelId="{C96B5703-D9C4-4663-B083-6F3C3DBB008C}" type="presParOf" srcId="{ED5B6E1B-847B-49DB-92F2-424D4BD9A175}" destId="{6E692804-F16C-4CB6-8C32-65ECBB5F972B}" srcOrd="1" destOrd="0" presId="urn:microsoft.com/office/officeart/2018/2/layout/IconVerticalSolidList"/>
    <dgm:cxn modelId="{DEA03632-0200-4231-9630-E3309F52DD7F}" type="presParOf" srcId="{ED5B6E1B-847B-49DB-92F2-424D4BD9A175}" destId="{5D05F084-048C-468F-8E39-C43F9BF8747B}" srcOrd="2" destOrd="0" presId="urn:microsoft.com/office/officeart/2018/2/layout/IconVerticalSolidList"/>
    <dgm:cxn modelId="{5DCB572C-0F71-43E4-8FBA-DDA07CAF0074}" type="presParOf" srcId="{5D05F084-048C-468F-8E39-C43F9BF8747B}" destId="{F4A85FDC-5271-48B9-86CF-4738BC0C5C27}" srcOrd="0" destOrd="0" presId="urn:microsoft.com/office/officeart/2018/2/layout/IconVerticalSolidList"/>
    <dgm:cxn modelId="{C8D1388E-AAFB-41F1-B3FA-9F6C9CEF1C07}" type="presParOf" srcId="{5D05F084-048C-468F-8E39-C43F9BF8747B}" destId="{8FC4C200-0E6A-42D4-A605-3EF408A4D2C9}" srcOrd="1" destOrd="0" presId="urn:microsoft.com/office/officeart/2018/2/layout/IconVerticalSolidList"/>
    <dgm:cxn modelId="{8B252B67-490A-47EF-94CD-2178E0122BB0}" type="presParOf" srcId="{5D05F084-048C-468F-8E39-C43F9BF8747B}" destId="{3341F1F1-DA6F-46BE-AA83-52439E60E404}" srcOrd="2" destOrd="0" presId="urn:microsoft.com/office/officeart/2018/2/layout/IconVerticalSolidList"/>
    <dgm:cxn modelId="{6546FAAC-16B9-4B4D-831B-D5FE9B6ED70B}" type="presParOf" srcId="{5D05F084-048C-468F-8E39-C43F9BF8747B}" destId="{E046F826-463C-40E4-8F69-BD58E8CE1EE2}" srcOrd="3" destOrd="0" presId="urn:microsoft.com/office/officeart/2018/2/layout/IconVerticalSolidList"/>
    <dgm:cxn modelId="{1E2BC447-9CFE-4188-AD36-8DD2C6737243}" type="presParOf" srcId="{ED5B6E1B-847B-49DB-92F2-424D4BD9A175}" destId="{544868DB-7375-4F05-A6BD-71B92E6BE15B}" srcOrd="3" destOrd="0" presId="urn:microsoft.com/office/officeart/2018/2/layout/IconVerticalSolidList"/>
    <dgm:cxn modelId="{1003C20E-3A89-44D8-A4FB-DF6C28532292}" type="presParOf" srcId="{ED5B6E1B-847B-49DB-92F2-424D4BD9A175}" destId="{EBA84203-27D3-4B33-A8A2-8D1F1AA7BFE9}" srcOrd="4" destOrd="0" presId="urn:microsoft.com/office/officeart/2018/2/layout/IconVerticalSolidList"/>
    <dgm:cxn modelId="{DD61F914-509E-45E0-9E38-D539A5E90CAA}" type="presParOf" srcId="{EBA84203-27D3-4B33-A8A2-8D1F1AA7BFE9}" destId="{A6415A4D-BFBF-4D38-842D-8DAB142636A3}" srcOrd="0" destOrd="0" presId="urn:microsoft.com/office/officeart/2018/2/layout/IconVerticalSolidList"/>
    <dgm:cxn modelId="{0943B969-998C-4F8A-A0DA-D5BC206EAB7E}" type="presParOf" srcId="{EBA84203-27D3-4B33-A8A2-8D1F1AA7BFE9}" destId="{37FE1F98-3CE8-4688-8304-6FDA38E11927}" srcOrd="1" destOrd="0" presId="urn:microsoft.com/office/officeart/2018/2/layout/IconVerticalSolidList"/>
    <dgm:cxn modelId="{21BB6C48-82EE-4FFE-A7B0-0F7F39F2A33F}" type="presParOf" srcId="{EBA84203-27D3-4B33-A8A2-8D1F1AA7BFE9}" destId="{7954701B-532D-4653-8E6C-EBC795F1B407}" srcOrd="2" destOrd="0" presId="urn:microsoft.com/office/officeart/2018/2/layout/IconVerticalSolidList"/>
    <dgm:cxn modelId="{3EE2A0AE-5D33-4EB0-A770-41A5583B57B1}" type="presParOf" srcId="{EBA84203-27D3-4B33-A8A2-8D1F1AA7BFE9}" destId="{8E175D95-4E40-418F-B6AB-0A982D5882B4}" srcOrd="3" destOrd="0" presId="urn:microsoft.com/office/officeart/2018/2/layout/IconVerticalSolidList"/>
    <dgm:cxn modelId="{AB130646-7D37-47B7-BC1F-70CC960CB1EB}" type="presParOf" srcId="{ED5B6E1B-847B-49DB-92F2-424D4BD9A175}" destId="{A3A085E0-9753-4678-9E83-B96BA423B230}" srcOrd="5" destOrd="0" presId="urn:microsoft.com/office/officeart/2018/2/layout/IconVerticalSolidList"/>
    <dgm:cxn modelId="{DD358CC3-F550-47AF-A727-5B7122821F4F}" type="presParOf" srcId="{ED5B6E1B-847B-49DB-92F2-424D4BD9A175}" destId="{5344B162-5B10-4934-B987-A13C022C90E0}" srcOrd="6" destOrd="0" presId="urn:microsoft.com/office/officeart/2018/2/layout/IconVerticalSolidList"/>
    <dgm:cxn modelId="{83ADCF07-62DD-4BE1-A055-3DB189ADFA33}" type="presParOf" srcId="{5344B162-5B10-4934-B987-A13C022C90E0}" destId="{093F3A24-5371-496B-B299-74162FEB011D}" srcOrd="0" destOrd="0" presId="urn:microsoft.com/office/officeart/2018/2/layout/IconVerticalSolidList"/>
    <dgm:cxn modelId="{4138E155-49C4-45E8-9730-F4BE16DC371A}" type="presParOf" srcId="{5344B162-5B10-4934-B987-A13C022C90E0}" destId="{C5302E27-3726-44EF-9C81-469B7813B408}" srcOrd="1" destOrd="0" presId="urn:microsoft.com/office/officeart/2018/2/layout/IconVerticalSolidList"/>
    <dgm:cxn modelId="{E71301C4-BA12-44B6-96DD-B0564962ABF6}" type="presParOf" srcId="{5344B162-5B10-4934-B987-A13C022C90E0}" destId="{86AEAC5B-A373-416C-AA52-A373090B25CF}" srcOrd="2" destOrd="0" presId="urn:microsoft.com/office/officeart/2018/2/layout/IconVerticalSolidList"/>
    <dgm:cxn modelId="{8C9CDE3E-A8DE-4299-B46C-548D9CEB3A7E}" type="presParOf" srcId="{5344B162-5B10-4934-B987-A13C022C90E0}" destId="{48D62B15-9B46-440E-8A3B-D6819D1A22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62D56E-B653-4F31-9F1C-D01FA1444A81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9443F9-FF71-40A5-BF88-ACE82A9AC5F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latin typeface="Tw Cen MT" panose="020B0602020104020603" pitchFamily="34" charset="0"/>
            </a:rPr>
            <a:t>Which genes change expression? </a:t>
          </a:r>
          <a:endParaRPr lang="en-US" dirty="0">
            <a:latin typeface="Tw Cen MT" panose="020B0602020104020603" pitchFamily="34" charset="0"/>
          </a:endParaRPr>
        </a:p>
      </dgm:t>
    </dgm:pt>
    <dgm:pt modelId="{4DC34543-6506-472E-B5B6-8B17ABD85A3B}" type="parTrans" cxnId="{4E2E05F5-9E6D-4653-9A07-F6E086AD151D}">
      <dgm:prSet/>
      <dgm:spPr/>
      <dgm:t>
        <a:bodyPr/>
        <a:lstStyle/>
        <a:p>
          <a:endParaRPr lang="en-US"/>
        </a:p>
      </dgm:t>
    </dgm:pt>
    <dgm:pt modelId="{38BD6D03-4E28-4811-80FB-C72DAFC0736A}" type="sibTrans" cxnId="{4E2E05F5-9E6D-4653-9A07-F6E086AD151D}">
      <dgm:prSet/>
      <dgm:spPr/>
      <dgm:t>
        <a:bodyPr/>
        <a:lstStyle/>
        <a:p>
          <a:endParaRPr lang="en-US"/>
        </a:p>
      </dgm:t>
    </dgm:pt>
    <dgm:pt modelId="{997B3A64-5051-4F76-9F76-722B82E9D07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latin typeface="Tw Cen MT" panose="020B0602020104020603" pitchFamily="34" charset="0"/>
            </a:rPr>
            <a:t>When do these changes happen?</a:t>
          </a:r>
          <a:endParaRPr lang="en-US" dirty="0">
            <a:latin typeface="Tw Cen MT" panose="020B0602020104020603" pitchFamily="34" charset="0"/>
          </a:endParaRPr>
        </a:p>
      </dgm:t>
    </dgm:pt>
    <dgm:pt modelId="{47E3A4D4-3347-4E9C-9151-4C0FF6F3CD89}" type="parTrans" cxnId="{E2D5E894-A78B-4470-8928-02A6004E77D9}">
      <dgm:prSet/>
      <dgm:spPr/>
      <dgm:t>
        <a:bodyPr/>
        <a:lstStyle/>
        <a:p>
          <a:endParaRPr lang="en-US"/>
        </a:p>
      </dgm:t>
    </dgm:pt>
    <dgm:pt modelId="{B60C1E86-4955-4220-9700-512BAD2152EA}" type="sibTrans" cxnId="{E2D5E894-A78B-4470-8928-02A6004E77D9}">
      <dgm:prSet/>
      <dgm:spPr/>
      <dgm:t>
        <a:bodyPr/>
        <a:lstStyle/>
        <a:p>
          <a:endParaRPr lang="en-US"/>
        </a:p>
      </dgm:t>
    </dgm:pt>
    <dgm:pt modelId="{4995C89A-E2A9-49CD-B131-5605F8FD188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latin typeface="Tw Cen MT" panose="020B0602020104020603" pitchFamily="34" charset="0"/>
            </a:rPr>
            <a:t>In progression of disease (prostate cancer CAPRA-S score) </a:t>
          </a:r>
          <a:endParaRPr lang="en-US" dirty="0">
            <a:latin typeface="Tw Cen MT" panose="020B0602020104020603" pitchFamily="34" charset="0"/>
          </a:endParaRPr>
        </a:p>
      </dgm:t>
    </dgm:pt>
    <dgm:pt modelId="{D451927B-7633-471D-8E29-5CE45452C28A}" type="parTrans" cxnId="{868C28E1-0D12-4FC9-802A-A549D1F8668E}">
      <dgm:prSet/>
      <dgm:spPr/>
      <dgm:t>
        <a:bodyPr/>
        <a:lstStyle/>
        <a:p>
          <a:endParaRPr lang="en-US"/>
        </a:p>
      </dgm:t>
    </dgm:pt>
    <dgm:pt modelId="{06C96CEF-E074-4D91-83F8-5888D374FC30}" type="sibTrans" cxnId="{868C28E1-0D12-4FC9-802A-A549D1F8668E}">
      <dgm:prSet/>
      <dgm:spPr/>
      <dgm:t>
        <a:bodyPr/>
        <a:lstStyle/>
        <a:p>
          <a:endParaRPr lang="en-US"/>
        </a:p>
      </dgm:t>
    </dgm:pt>
    <dgm:pt modelId="{ED5B6E1B-847B-49DB-92F2-424D4BD9A175}" type="pres">
      <dgm:prSet presAssocID="{E262D56E-B653-4F31-9F1C-D01FA1444A81}" presName="root" presStyleCnt="0">
        <dgm:presLayoutVars>
          <dgm:dir/>
          <dgm:resizeHandles val="exact"/>
        </dgm:presLayoutVars>
      </dgm:prSet>
      <dgm:spPr/>
    </dgm:pt>
    <dgm:pt modelId="{B08AE991-C101-4353-9F12-D7E1C58F236B}" type="pres">
      <dgm:prSet presAssocID="{279443F9-FF71-40A5-BF88-ACE82A9AC5F7}" presName="compNode" presStyleCnt="0"/>
      <dgm:spPr/>
    </dgm:pt>
    <dgm:pt modelId="{5055D0EF-619C-4D52-AD38-70A7D4D88BE9}" type="pres">
      <dgm:prSet presAssocID="{279443F9-FF71-40A5-BF88-ACE82A9AC5F7}" presName="bgRect" presStyleLbl="bgShp" presStyleIdx="0" presStyleCnt="3"/>
      <dgm:spPr/>
    </dgm:pt>
    <dgm:pt modelId="{ED7AA89B-DF9E-4FF0-801A-286C54735039}" type="pres">
      <dgm:prSet presAssocID="{279443F9-FF71-40A5-BF88-ACE82A9AC5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155A081-048A-4DDF-AA84-221D28A96E80}" type="pres">
      <dgm:prSet presAssocID="{279443F9-FF71-40A5-BF88-ACE82A9AC5F7}" presName="spaceRect" presStyleCnt="0"/>
      <dgm:spPr/>
    </dgm:pt>
    <dgm:pt modelId="{CD38C813-A4E4-4086-97EB-B46DCCE59DA4}" type="pres">
      <dgm:prSet presAssocID="{279443F9-FF71-40A5-BF88-ACE82A9AC5F7}" presName="parTx" presStyleLbl="revTx" presStyleIdx="0" presStyleCnt="3">
        <dgm:presLayoutVars>
          <dgm:chMax val="0"/>
          <dgm:chPref val="0"/>
        </dgm:presLayoutVars>
      </dgm:prSet>
      <dgm:spPr/>
    </dgm:pt>
    <dgm:pt modelId="{6E692804-F16C-4CB6-8C32-65ECBB5F972B}" type="pres">
      <dgm:prSet presAssocID="{38BD6D03-4E28-4811-80FB-C72DAFC0736A}" presName="sibTrans" presStyleCnt="0"/>
      <dgm:spPr/>
    </dgm:pt>
    <dgm:pt modelId="{5D05F084-048C-468F-8E39-C43F9BF8747B}" type="pres">
      <dgm:prSet presAssocID="{997B3A64-5051-4F76-9F76-722B82E9D076}" presName="compNode" presStyleCnt="0"/>
      <dgm:spPr/>
    </dgm:pt>
    <dgm:pt modelId="{F4A85FDC-5271-48B9-86CF-4738BC0C5C27}" type="pres">
      <dgm:prSet presAssocID="{997B3A64-5051-4F76-9F76-722B82E9D076}" presName="bgRect" presStyleLbl="bgShp" presStyleIdx="1" presStyleCnt="3"/>
      <dgm:spPr/>
    </dgm:pt>
    <dgm:pt modelId="{8FC4C200-0E6A-42D4-A605-3EF408A4D2C9}" type="pres">
      <dgm:prSet presAssocID="{997B3A64-5051-4F76-9F76-722B82E9D0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3341F1F1-DA6F-46BE-AA83-52439E60E404}" type="pres">
      <dgm:prSet presAssocID="{997B3A64-5051-4F76-9F76-722B82E9D076}" presName="spaceRect" presStyleCnt="0"/>
      <dgm:spPr/>
    </dgm:pt>
    <dgm:pt modelId="{E046F826-463C-40E4-8F69-BD58E8CE1EE2}" type="pres">
      <dgm:prSet presAssocID="{997B3A64-5051-4F76-9F76-722B82E9D076}" presName="parTx" presStyleLbl="revTx" presStyleIdx="1" presStyleCnt="3">
        <dgm:presLayoutVars>
          <dgm:chMax val="0"/>
          <dgm:chPref val="0"/>
        </dgm:presLayoutVars>
      </dgm:prSet>
      <dgm:spPr/>
    </dgm:pt>
    <dgm:pt modelId="{544868DB-7375-4F05-A6BD-71B92E6BE15B}" type="pres">
      <dgm:prSet presAssocID="{B60C1E86-4955-4220-9700-512BAD2152EA}" presName="sibTrans" presStyleCnt="0"/>
      <dgm:spPr/>
    </dgm:pt>
    <dgm:pt modelId="{EBA84203-27D3-4B33-A8A2-8D1F1AA7BFE9}" type="pres">
      <dgm:prSet presAssocID="{4995C89A-E2A9-49CD-B131-5605F8FD1884}" presName="compNode" presStyleCnt="0"/>
      <dgm:spPr/>
    </dgm:pt>
    <dgm:pt modelId="{A6415A4D-BFBF-4D38-842D-8DAB142636A3}" type="pres">
      <dgm:prSet presAssocID="{4995C89A-E2A9-49CD-B131-5605F8FD1884}" presName="bgRect" presStyleLbl="bgShp" presStyleIdx="2" presStyleCnt="3"/>
      <dgm:spPr/>
    </dgm:pt>
    <dgm:pt modelId="{37FE1F98-3CE8-4688-8304-6FDA38E11927}" type="pres">
      <dgm:prSet presAssocID="{4995C89A-E2A9-49CD-B131-5605F8FD18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954701B-532D-4653-8E6C-EBC795F1B407}" type="pres">
      <dgm:prSet presAssocID="{4995C89A-E2A9-49CD-B131-5605F8FD1884}" presName="spaceRect" presStyleCnt="0"/>
      <dgm:spPr/>
    </dgm:pt>
    <dgm:pt modelId="{8E175D95-4E40-418F-B6AB-0A982D5882B4}" type="pres">
      <dgm:prSet presAssocID="{4995C89A-E2A9-49CD-B131-5605F8FD18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6EE604-7A24-46B4-A348-9C2B6315D115}" type="presOf" srcId="{E262D56E-B653-4F31-9F1C-D01FA1444A81}" destId="{ED5B6E1B-847B-49DB-92F2-424D4BD9A175}" srcOrd="0" destOrd="0" presId="urn:microsoft.com/office/officeart/2018/2/layout/IconVerticalSolidList"/>
    <dgm:cxn modelId="{02AF230D-0FE9-491D-AAA2-DE73A97AD173}" type="presOf" srcId="{997B3A64-5051-4F76-9F76-722B82E9D076}" destId="{E046F826-463C-40E4-8F69-BD58E8CE1EE2}" srcOrd="0" destOrd="0" presId="urn:microsoft.com/office/officeart/2018/2/layout/IconVerticalSolidList"/>
    <dgm:cxn modelId="{1253377C-1889-48F7-B306-657B5564BCEF}" type="presOf" srcId="{279443F9-FF71-40A5-BF88-ACE82A9AC5F7}" destId="{CD38C813-A4E4-4086-97EB-B46DCCE59DA4}" srcOrd="0" destOrd="0" presId="urn:microsoft.com/office/officeart/2018/2/layout/IconVerticalSolidList"/>
    <dgm:cxn modelId="{E2D5E894-A78B-4470-8928-02A6004E77D9}" srcId="{E262D56E-B653-4F31-9F1C-D01FA1444A81}" destId="{997B3A64-5051-4F76-9F76-722B82E9D076}" srcOrd="1" destOrd="0" parTransId="{47E3A4D4-3347-4E9C-9151-4C0FF6F3CD89}" sibTransId="{B60C1E86-4955-4220-9700-512BAD2152EA}"/>
    <dgm:cxn modelId="{E43CE395-185D-48B4-89FC-8103FDD9FC07}" type="presOf" srcId="{4995C89A-E2A9-49CD-B131-5605F8FD1884}" destId="{8E175D95-4E40-418F-B6AB-0A982D5882B4}" srcOrd="0" destOrd="0" presId="urn:microsoft.com/office/officeart/2018/2/layout/IconVerticalSolidList"/>
    <dgm:cxn modelId="{868C28E1-0D12-4FC9-802A-A549D1F8668E}" srcId="{E262D56E-B653-4F31-9F1C-D01FA1444A81}" destId="{4995C89A-E2A9-49CD-B131-5605F8FD1884}" srcOrd="2" destOrd="0" parTransId="{D451927B-7633-471D-8E29-5CE45452C28A}" sibTransId="{06C96CEF-E074-4D91-83F8-5888D374FC30}"/>
    <dgm:cxn modelId="{4E2E05F5-9E6D-4653-9A07-F6E086AD151D}" srcId="{E262D56E-B653-4F31-9F1C-D01FA1444A81}" destId="{279443F9-FF71-40A5-BF88-ACE82A9AC5F7}" srcOrd="0" destOrd="0" parTransId="{4DC34543-6506-472E-B5B6-8B17ABD85A3B}" sibTransId="{38BD6D03-4E28-4811-80FB-C72DAFC0736A}"/>
    <dgm:cxn modelId="{334742AB-6693-4589-8B34-075E94BA4918}" type="presParOf" srcId="{ED5B6E1B-847B-49DB-92F2-424D4BD9A175}" destId="{B08AE991-C101-4353-9F12-D7E1C58F236B}" srcOrd="0" destOrd="0" presId="urn:microsoft.com/office/officeart/2018/2/layout/IconVerticalSolidList"/>
    <dgm:cxn modelId="{673E4318-97CE-403F-9CA5-01802A95F93A}" type="presParOf" srcId="{B08AE991-C101-4353-9F12-D7E1C58F236B}" destId="{5055D0EF-619C-4D52-AD38-70A7D4D88BE9}" srcOrd="0" destOrd="0" presId="urn:microsoft.com/office/officeart/2018/2/layout/IconVerticalSolidList"/>
    <dgm:cxn modelId="{8A6E50CE-FE5C-44D7-A1F4-64C457D49C12}" type="presParOf" srcId="{B08AE991-C101-4353-9F12-D7E1C58F236B}" destId="{ED7AA89B-DF9E-4FF0-801A-286C54735039}" srcOrd="1" destOrd="0" presId="urn:microsoft.com/office/officeart/2018/2/layout/IconVerticalSolidList"/>
    <dgm:cxn modelId="{44774C95-3BC2-496D-8A00-E6A442817D55}" type="presParOf" srcId="{B08AE991-C101-4353-9F12-D7E1C58F236B}" destId="{5155A081-048A-4DDF-AA84-221D28A96E80}" srcOrd="2" destOrd="0" presId="urn:microsoft.com/office/officeart/2018/2/layout/IconVerticalSolidList"/>
    <dgm:cxn modelId="{71C3FA04-5D5B-4C39-802C-74BAC88E49F4}" type="presParOf" srcId="{B08AE991-C101-4353-9F12-D7E1C58F236B}" destId="{CD38C813-A4E4-4086-97EB-B46DCCE59DA4}" srcOrd="3" destOrd="0" presId="urn:microsoft.com/office/officeart/2018/2/layout/IconVerticalSolidList"/>
    <dgm:cxn modelId="{3C3CDC23-3C7E-4F6B-A600-B002C07A7ECF}" type="presParOf" srcId="{ED5B6E1B-847B-49DB-92F2-424D4BD9A175}" destId="{6E692804-F16C-4CB6-8C32-65ECBB5F972B}" srcOrd="1" destOrd="0" presId="urn:microsoft.com/office/officeart/2018/2/layout/IconVerticalSolidList"/>
    <dgm:cxn modelId="{412EDE3C-1771-4A15-A532-51AC2378E8EE}" type="presParOf" srcId="{ED5B6E1B-847B-49DB-92F2-424D4BD9A175}" destId="{5D05F084-048C-468F-8E39-C43F9BF8747B}" srcOrd="2" destOrd="0" presId="urn:microsoft.com/office/officeart/2018/2/layout/IconVerticalSolidList"/>
    <dgm:cxn modelId="{42808C9D-E82E-4FFA-A788-28B24FCCF2E4}" type="presParOf" srcId="{5D05F084-048C-468F-8E39-C43F9BF8747B}" destId="{F4A85FDC-5271-48B9-86CF-4738BC0C5C27}" srcOrd="0" destOrd="0" presId="urn:microsoft.com/office/officeart/2018/2/layout/IconVerticalSolidList"/>
    <dgm:cxn modelId="{560C1C76-F185-42A9-9AEF-F4E3C68E9A61}" type="presParOf" srcId="{5D05F084-048C-468F-8E39-C43F9BF8747B}" destId="{8FC4C200-0E6A-42D4-A605-3EF408A4D2C9}" srcOrd="1" destOrd="0" presId="urn:microsoft.com/office/officeart/2018/2/layout/IconVerticalSolidList"/>
    <dgm:cxn modelId="{A4A4E2E9-4E98-4DDA-9649-A2FA6331164B}" type="presParOf" srcId="{5D05F084-048C-468F-8E39-C43F9BF8747B}" destId="{3341F1F1-DA6F-46BE-AA83-52439E60E404}" srcOrd="2" destOrd="0" presId="urn:microsoft.com/office/officeart/2018/2/layout/IconVerticalSolidList"/>
    <dgm:cxn modelId="{001A2A1A-7A0A-48D3-891A-F1E6EB7D832B}" type="presParOf" srcId="{5D05F084-048C-468F-8E39-C43F9BF8747B}" destId="{E046F826-463C-40E4-8F69-BD58E8CE1EE2}" srcOrd="3" destOrd="0" presId="urn:microsoft.com/office/officeart/2018/2/layout/IconVerticalSolidList"/>
    <dgm:cxn modelId="{9762E397-9BB0-4895-9E75-63A8F2F3395F}" type="presParOf" srcId="{ED5B6E1B-847B-49DB-92F2-424D4BD9A175}" destId="{544868DB-7375-4F05-A6BD-71B92E6BE15B}" srcOrd="3" destOrd="0" presId="urn:microsoft.com/office/officeart/2018/2/layout/IconVerticalSolidList"/>
    <dgm:cxn modelId="{B3C5B83C-7D1C-47EB-853A-ECA7BD7B8C8B}" type="presParOf" srcId="{ED5B6E1B-847B-49DB-92F2-424D4BD9A175}" destId="{EBA84203-27D3-4B33-A8A2-8D1F1AA7BFE9}" srcOrd="4" destOrd="0" presId="urn:microsoft.com/office/officeart/2018/2/layout/IconVerticalSolidList"/>
    <dgm:cxn modelId="{36202FA6-4FE2-4ADE-8804-A1E947E0AC20}" type="presParOf" srcId="{EBA84203-27D3-4B33-A8A2-8D1F1AA7BFE9}" destId="{A6415A4D-BFBF-4D38-842D-8DAB142636A3}" srcOrd="0" destOrd="0" presId="urn:microsoft.com/office/officeart/2018/2/layout/IconVerticalSolidList"/>
    <dgm:cxn modelId="{AB7FF72A-B3E1-4E22-82E2-B9CDF4C9928A}" type="presParOf" srcId="{EBA84203-27D3-4B33-A8A2-8D1F1AA7BFE9}" destId="{37FE1F98-3CE8-4688-8304-6FDA38E11927}" srcOrd="1" destOrd="0" presId="urn:microsoft.com/office/officeart/2018/2/layout/IconVerticalSolidList"/>
    <dgm:cxn modelId="{B909097A-AFB8-4D35-AEE8-EF696EBAB57A}" type="presParOf" srcId="{EBA84203-27D3-4B33-A8A2-8D1F1AA7BFE9}" destId="{7954701B-532D-4653-8E6C-EBC795F1B407}" srcOrd="2" destOrd="0" presId="urn:microsoft.com/office/officeart/2018/2/layout/IconVerticalSolidList"/>
    <dgm:cxn modelId="{ADD6D478-9B8A-4182-9ABD-CBD16859DFCB}" type="presParOf" srcId="{EBA84203-27D3-4B33-A8A2-8D1F1AA7BFE9}" destId="{8E175D95-4E40-418F-B6AB-0A982D5882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FE1D11-D9FA-4191-8E5F-6F2B5923E003}" type="doc">
      <dgm:prSet loTypeId="urn:microsoft.com/office/officeart/2018/5/layout/IconCircleLabelList" loCatId="icon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2366F6A-DEF0-4AF4-BB76-DC9DCE283C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Bayesian Statistics</a:t>
          </a:r>
          <a:endParaRPr lang="en-US"/>
        </a:p>
      </dgm:t>
    </dgm:pt>
    <dgm:pt modelId="{143DD8F6-FF76-4065-B31C-F4FA5CD08F2B}" type="parTrans" cxnId="{E0661814-1940-44C8-A536-C7ECEF469198}">
      <dgm:prSet/>
      <dgm:spPr/>
      <dgm:t>
        <a:bodyPr/>
        <a:lstStyle/>
        <a:p>
          <a:endParaRPr lang="en-US"/>
        </a:p>
      </dgm:t>
    </dgm:pt>
    <dgm:pt modelId="{8B999B91-B685-4A61-947F-875BB2D753AD}" type="sibTrans" cxnId="{E0661814-1940-44C8-A536-C7ECEF469198}">
      <dgm:prSet/>
      <dgm:spPr/>
      <dgm:t>
        <a:bodyPr/>
        <a:lstStyle/>
        <a:p>
          <a:endParaRPr lang="en-US"/>
        </a:p>
      </dgm:t>
    </dgm:pt>
    <dgm:pt modelId="{C0A6F022-7A4B-4E84-9997-A3DA85E5E1F3}" type="pres">
      <dgm:prSet presAssocID="{D0FE1D11-D9FA-4191-8E5F-6F2B5923E003}" presName="root" presStyleCnt="0">
        <dgm:presLayoutVars>
          <dgm:dir/>
          <dgm:resizeHandles val="exact"/>
        </dgm:presLayoutVars>
      </dgm:prSet>
      <dgm:spPr/>
    </dgm:pt>
    <dgm:pt modelId="{EF22FBA4-2AA5-4009-874C-6B7F91BF06A4}" type="pres">
      <dgm:prSet presAssocID="{02366F6A-DEF0-4AF4-BB76-DC9DCE283C00}" presName="compNode" presStyleCnt="0"/>
      <dgm:spPr/>
    </dgm:pt>
    <dgm:pt modelId="{35E5C428-7268-4A99-A2BE-F6EA39E10F1D}" type="pres">
      <dgm:prSet presAssocID="{02366F6A-DEF0-4AF4-BB76-DC9DCE283C00}" presName="iconBgRect" presStyleLbl="bgShp" presStyleIdx="0" presStyleCnt="1"/>
      <dgm:spPr/>
    </dgm:pt>
    <dgm:pt modelId="{F9CE5C84-1B49-4F5F-815D-8FB4747B6778}" type="pres">
      <dgm:prSet presAssocID="{02366F6A-DEF0-4AF4-BB76-DC9DCE283C0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2CCFA02-6FB7-46BC-B765-B136E553353B}" type="pres">
      <dgm:prSet presAssocID="{02366F6A-DEF0-4AF4-BB76-DC9DCE283C00}" presName="spaceRect" presStyleCnt="0"/>
      <dgm:spPr/>
    </dgm:pt>
    <dgm:pt modelId="{342AB60F-2B0B-4A1C-853E-0653D83DF448}" type="pres">
      <dgm:prSet presAssocID="{02366F6A-DEF0-4AF4-BB76-DC9DCE283C0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0661814-1940-44C8-A536-C7ECEF469198}" srcId="{D0FE1D11-D9FA-4191-8E5F-6F2B5923E003}" destId="{02366F6A-DEF0-4AF4-BB76-DC9DCE283C00}" srcOrd="0" destOrd="0" parTransId="{143DD8F6-FF76-4065-B31C-F4FA5CD08F2B}" sibTransId="{8B999B91-B685-4A61-947F-875BB2D753AD}"/>
    <dgm:cxn modelId="{605B983A-BF72-400E-A95C-D7420218708D}" type="presOf" srcId="{02366F6A-DEF0-4AF4-BB76-DC9DCE283C00}" destId="{342AB60F-2B0B-4A1C-853E-0653D83DF448}" srcOrd="0" destOrd="0" presId="urn:microsoft.com/office/officeart/2018/5/layout/IconCircleLabelList"/>
    <dgm:cxn modelId="{5BE283E0-4D5A-42CA-A637-59B91AFB190C}" type="presOf" srcId="{D0FE1D11-D9FA-4191-8E5F-6F2B5923E003}" destId="{C0A6F022-7A4B-4E84-9997-A3DA85E5E1F3}" srcOrd="0" destOrd="0" presId="urn:microsoft.com/office/officeart/2018/5/layout/IconCircleLabelList"/>
    <dgm:cxn modelId="{0A7BE35C-3E8B-4E4D-AAE8-C14050B6ED24}" type="presParOf" srcId="{C0A6F022-7A4B-4E84-9997-A3DA85E5E1F3}" destId="{EF22FBA4-2AA5-4009-874C-6B7F91BF06A4}" srcOrd="0" destOrd="0" presId="urn:microsoft.com/office/officeart/2018/5/layout/IconCircleLabelList"/>
    <dgm:cxn modelId="{17ABF4F2-9E0B-44BC-BAFF-66DF4FFBDC6C}" type="presParOf" srcId="{EF22FBA4-2AA5-4009-874C-6B7F91BF06A4}" destId="{35E5C428-7268-4A99-A2BE-F6EA39E10F1D}" srcOrd="0" destOrd="0" presId="urn:microsoft.com/office/officeart/2018/5/layout/IconCircleLabelList"/>
    <dgm:cxn modelId="{0BDB118F-C36F-4ED4-B2A9-F71D11AC8CB3}" type="presParOf" srcId="{EF22FBA4-2AA5-4009-874C-6B7F91BF06A4}" destId="{F9CE5C84-1B49-4F5F-815D-8FB4747B6778}" srcOrd="1" destOrd="0" presId="urn:microsoft.com/office/officeart/2018/5/layout/IconCircleLabelList"/>
    <dgm:cxn modelId="{A3A07B60-2431-4EA7-A418-404A49570214}" type="presParOf" srcId="{EF22FBA4-2AA5-4009-874C-6B7F91BF06A4}" destId="{12CCFA02-6FB7-46BC-B765-B136E553353B}" srcOrd="2" destOrd="0" presId="urn:microsoft.com/office/officeart/2018/5/layout/IconCircleLabelList"/>
    <dgm:cxn modelId="{F0122311-081A-4E4E-87CE-9E2D084D8525}" type="presParOf" srcId="{EF22FBA4-2AA5-4009-874C-6B7F91BF06A4}" destId="{342AB60F-2B0B-4A1C-853E-0653D83DF4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5D0EF-619C-4D52-AD38-70A7D4D88BE9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AA89B-DF9E-4FF0-801A-286C54735039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8C813-A4E4-4086-97EB-B46DCCE59DA4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latin typeface="Tw Cen MT" panose="020B0602020104020603" pitchFamily="34" charset="0"/>
            </a:rPr>
            <a:t>Transcriptome: </a:t>
          </a:r>
          <a:endParaRPr lang="en-US" sz="2200" kern="1200" dirty="0">
            <a:latin typeface="Tw Cen MT" panose="020B0602020104020603" pitchFamily="34" charset="0"/>
          </a:endParaRPr>
        </a:p>
      </dsp:txBody>
      <dsp:txXfrm>
        <a:off x="1057476" y="1806"/>
        <a:ext cx="9458123" cy="915564"/>
      </dsp:txXfrm>
    </dsp:sp>
    <dsp:sp modelId="{F4A85FDC-5271-48B9-86CF-4738BC0C5C27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4C200-0E6A-42D4-A605-3EF408A4D2C9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6F826-463C-40E4-8F69-BD58E8CE1EE2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latin typeface="Tw Cen MT" panose="020B0602020104020603" pitchFamily="34" charset="0"/>
            </a:rPr>
            <a:t>Gene Expression: How much gene product is being produced? </a:t>
          </a:r>
          <a:endParaRPr lang="en-US" sz="2200" kern="1200" dirty="0">
            <a:latin typeface="Tw Cen MT" panose="020B0602020104020603" pitchFamily="34" charset="0"/>
          </a:endParaRPr>
        </a:p>
      </dsp:txBody>
      <dsp:txXfrm>
        <a:off x="1057476" y="1146262"/>
        <a:ext cx="9458123" cy="915564"/>
      </dsp:txXfrm>
    </dsp:sp>
    <dsp:sp modelId="{A6415A4D-BFBF-4D38-842D-8DAB142636A3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E1F98-3CE8-4688-8304-6FDA38E11927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75D95-4E40-418F-B6AB-0A982D5882B4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latin typeface="Tw Cen MT" panose="020B0602020104020603" pitchFamily="34" charset="0"/>
            </a:rPr>
            <a:t>Transcription: Producing RNA from Genes</a:t>
          </a:r>
          <a:endParaRPr lang="en-US" sz="2200" kern="1200" dirty="0">
            <a:latin typeface="Tw Cen MT" panose="020B0602020104020603" pitchFamily="34" charset="0"/>
          </a:endParaRPr>
        </a:p>
      </dsp:txBody>
      <dsp:txXfrm>
        <a:off x="1057476" y="2290717"/>
        <a:ext cx="9458123" cy="915564"/>
      </dsp:txXfrm>
    </dsp:sp>
    <dsp:sp modelId="{093F3A24-5371-496B-B299-74162FEB011D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02E27-3726-44EF-9C81-469B7813B408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62B15-9B46-440E-8A3B-D6819D1A2284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latin typeface="Tw Cen MT" panose="020B0602020104020603" pitchFamily="34" charset="0"/>
            </a:rPr>
            <a:t>Quantified using </a:t>
          </a:r>
          <a:r>
            <a:rPr lang="en-AU" sz="2200" kern="1200" dirty="0" err="1">
              <a:latin typeface="Tw Cen MT" panose="020B0602020104020603" pitchFamily="34" charset="0"/>
            </a:rPr>
            <a:t>RNAseq</a:t>
          </a:r>
          <a:endParaRPr lang="en-US" sz="2200" kern="1200" dirty="0">
            <a:latin typeface="Tw Cen MT" panose="020B0602020104020603" pitchFamily="34" charset="0"/>
          </a:endParaRPr>
        </a:p>
      </dsp:txBody>
      <dsp:txXfrm>
        <a:off x="1057476" y="3435173"/>
        <a:ext cx="9458123" cy="9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5D0EF-619C-4D52-AD38-70A7D4D88BE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AA89B-DF9E-4FF0-801A-286C5473503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8C813-A4E4-4086-97EB-B46DCCE59DA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>
              <a:latin typeface="Tw Cen MT" panose="020B0602020104020603" pitchFamily="34" charset="0"/>
            </a:rPr>
            <a:t>Which genes change expression? </a:t>
          </a:r>
          <a:endParaRPr lang="en-US" sz="2500" kern="1200" dirty="0">
            <a:latin typeface="Tw Cen MT" panose="020B0602020104020603" pitchFamily="34" charset="0"/>
          </a:endParaRPr>
        </a:p>
      </dsp:txBody>
      <dsp:txXfrm>
        <a:off x="1435590" y="531"/>
        <a:ext cx="9080009" cy="1242935"/>
      </dsp:txXfrm>
    </dsp:sp>
    <dsp:sp modelId="{F4A85FDC-5271-48B9-86CF-4738BC0C5C2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4C200-0E6A-42D4-A605-3EF408A4D2C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6F826-463C-40E4-8F69-BD58E8CE1EE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>
              <a:latin typeface="Tw Cen MT" panose="020B0602020104020603" pitchFamily="34" charset="0"/>
            </a:rPr>
            <a:t>When do these changes happen?</a:t>
          </a:r>
          <a:endParaRPr lang="en-US" sz="2500" kern="1200" dirty="0">
            <a:latin typeface="Tw Cen MT" panose="020B0602020104020603" pitchFamily="34" charset="0"/>
          </a:endParaRPr>
        </a:p>
      </dsp:txBody>
      <dsp:txXfrm>
        <a:off x="1435590" y="1554201"/>
        <a:ext cx="9080009" cy="1242935"/>
      </dsp:txXfrm>
    </dsp:sp>
    <dsp:sp modelId="{A6415A4D-BFBF-4D38-842D-8DAB142636A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E1F98-3CE8-4688-8304-6FDA38E1192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75D95-4E40-418F-B6AB-0A982D5882B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>
              <a:latin typeface="Tw Cen MT" panose="020B0602020104020603" pitchFamily="34" charset="0"/>
            </a:rPr>
            <a:t>In progression of disease (prostate cancer CAPRA-S score) </a:t>
          </a:r>
          <a:endParaRPr lang="en-US" sz="2500" kern="1200" dirty="0">
            <a:latin typeface="Tw Cen MT" panose="020B0602020104020603" pitchFamily="34" charset="0"/>
          </a:endParaRP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5C428-7268-4A99-A2BE-F6EA39E10F1D}">
      <dsp:nvSpPr>
        <dsp:cNvPr id="0" name=""/>
        <dsp:cNvSpPr/>
      </dsp:nvSpPr>
      <dsp:spPr>
        <a:xfrm>
          <a:off x="4159800" y="376271"/>
          <a:ext cx="2196000" cy="2196000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CE5C84-1B49-4F5F-815D-8FB4747B6778}">
      <dsp:nvSpPr>
        <dsp:cNvPr id="0" name=""/>
        <dsp:cNvSpPr/>
      </dsp:nvSpPr>
      <dsp:spPr>
        <a:xfrm>
          <a:off x="4627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2AB60F-2B0B-4A1C-853E-0653D83DF448}">
      <dsp:nvSpPr>
        <dsp:cNvPr id="0" name=""/>
        <dsp:cNvSpPr/>
      </dsp:nvSpPr>
      <dsp:spPr>
        <a:xfrm>
          <a:off x="3457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300" kern="1200"/>
            <a:t>Bayesian Statistics</a:t>
          </a:r>
          <a:endParaRPr lang="en-US" sz="3300" kern="1200"/>
        </a:p>
      </dsp:txBody>
      <dsp:txXfrm>
        <a:off x="3457800" y="325627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4750A-9D93-4293-96BB-42698A94249B}" type="datetimeFigureOut">
              <a:rPr lang="en-AU" smtClean="0"/>
              <a:t>24/01/2021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8E41-7CBB-4BAF-AF69-30C5D33FD9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40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8E41-7CBB-4BAF-AF69-30C5D33FD9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87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CA406-FB59-41AA-B896-B1D284B4C09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99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6BC1-29B3-45C2-9382-0371C4738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4D37B-CD66-4DF0-A93C-1F73BAE94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10B7-56F4-48A2-9B4B-80BEB2FB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7E08-8D10-4060-8443-62B0BC791FD4}" type="datetimeFigureOut">
              <a:rPr lang="en-AU" smtClean="0"/>
              <a:t>24/01/2021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34DB-7B18-49A1-8CD3-94259C8F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C0C03-EFB0-4DE9-B2FA-C5C72F30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82B-9378-429A-BB03-D355991E80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66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1CCC-C8C9-49A2-A3E2-B438EAE2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67B67-752A-45FD-9F12-1CA0CB734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F718B-4357-4F5C-BAA4-FF39EED9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7E08-8D10-4060-8443-62B0BC791FD4}" type="datetimeFigureOut">
              <a:rPr lang="en-AU" smtClean="0"/>
              <a:t>24/01/2021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3312C-0A18-4DA7-A452-595C68E3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849D-4F70-476A-B5AF-72D6EC15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82B-9378-429A-BB03-D355991E80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21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672F3-0D8E-44AA-A719-46F0A6B0B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9CFCD-A9DD-4160-8F8A-AF225EF6A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9AA3-FADE-46D5-A2D1-DCCA5BB5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7E08-8D10-4060-8443-62B0BC791FD4}" type="datetimeFigureOut">
              <a:rPr lang="en-AU" smtClean="0"/>
              <a:t>24/01/2021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6B493-2FAC-4E3E-ACDC-78C13B51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7E11-DBA3-46EC-BA0A-E388AFE0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82B-9378-429A-BB03-D355991E80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10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A6C3-362C-48AB-9713-66430104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E87F-A48F-46DB-B882-636D586F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800F-FC7C-4C13-BEB5-AA17C0FC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7E08-8D10-4060-8443-62B0BC791FD4}" type="datetimeFigureOut">
              <a:rPr lang="en-AU" smtClean="0"/>
              <a:t>24/01/2021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77C3-4AEF-4719-A789-9DA9C4B6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13C7-3F28-4C58-84F8-48FEA9BD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82B-9378-429A-BB03-D355991E80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1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C7B6-7191-4C7A-B1A8-378BE094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C2615-94BC-49AB-9BBD-50D0FB70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792A-CC25-4679-94FF-47366CA1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7E08-8D10-4060-8443-62B0BC791FD4}" type="datetimeFigureOut">
              <a:rPr lang="en-AU" smtClean="0"/>
              <a:t>24/01/2021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9588-5A45-471E-AD03-F480F6F0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16458-E1FB-4259-9184-1A45783D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82B-9378-429A-BB03-D355991E80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40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6234-7F78-46B1-9E0B-4E9EBC90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25CD-1B30-4D83-8945-65D9869FE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B18C4-7DB0-4E85-8B13-26F91E5A9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D3075-0CB0-43BC-A625-62D0E6BE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7E08-8D10-4060-8443-62B0BC791FD4}" type="datetimeFigureOut">
              <a:rPr lang="en-AU" smtClean="0"/>
              <a:t>24/01/2021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35A2F-5801-4F4A-9B3E-0D89C8D3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DD753-C1D5-49D6-9466-3C542D12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82B-9378-429A-BB03-D355991E80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04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3D25-F765-448A-9B68-162188A4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C2D32-ECE9-4FE3-B01C-39BA7123B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735C3-7DB5-48C7-9377-96427EF66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6F315-A298-44AB-A175-0C4336724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08043-3127-4448-8B4B-C2607B125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7E8D7-6646-424C-B9E8-C07F62FE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7E08-8D10-4060-8443-62B0BC791FD4}" type="datetimeFigureOut">
              <a:rPr lang="en-AU" smtClean="0"/>
              <a:t>24/01/2021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CE081-D309-4937-B0C1-FFDB15E5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81A8C-F643-43EF-AD19-4B7015A5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82B-9378-429A-BB03-D355991E80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27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F301-4256-4759-910C-C4BAE4D4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9DF7F-A04A-40E2-842A-65989659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7E08-8D10-4060-8443-62B0BC791FD4}" type="datetimeFigureOut">
              <a:rPr lang="en-AU" smtClean="0"/>
              <a:t>24/01/2021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366A9-59A8-45F3-BB85-3680DEEA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2298E-F532-403C-A2EA-090B6295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82B-9378-429A-BB03-D355991E80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82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3EBB6-F41F-4D1D-B1D4-79474D75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7E08-8D10-4060-8443-62B0BC791FD4}" type="datetimeFigureOut">
              <a:rPr lang="en-AU" smtClean="0"/>
              <a:t>24/01/2021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2C7DA-70B9-4990-BCF5-12A82108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A8B7-FA1C-4606-A952-D532306A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82B-9378-429A-BB03-D355991E80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46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0107-4E59-42D8-AFBF-A11C7D7E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2932-5546-46C3-9446-C285A92E8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E89CD-3223-4010-9AB1-AFEDB1F35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F0E59-5010-405C-AC46-D23BECCB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7E08-8D10-4060-8443-62B0BC791FD4}" type="datetimeFigureOut">
              <a:rPr lang="en-AU" smtClean="0"/>
              <a:t>24/01/2021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00928-95EA-4F31-854B-0544161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64AB7-7171-401D-9160-1BF88E51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82B-9378-429A-BB03-D355991E80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81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E3B6-90E1-41D0-B7E7-F51CCE65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874AF-3C4B-4AE2-89C3-974403034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3158E-EA40-4F76-A26B-81CD358B2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CE1BB-3EE8-4495-BFCC-B744385E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7E08-8D10-4060-8443-62B0BC791FD4}" type="datetimeFigureOut">
              <a:rPr lang="en-AU" smtClean="0"/>
              <a:t>24/01/2021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D328F-CB19-4805-AD6D-6F6429C4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6CD8D-16C7-4C0B-BAEC-9CABE088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82B-9378-429A-BB03-D355991E80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4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49E33-9067-4EA8-A920-21835D28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6AEBE-4548-4520-8FDA-4D2FDE8A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B7B1-70A2-4DC3-92D2-98C14D9FF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47E08-8D10-4060-8443-62B0BC791FD4}" type="datetimeFigureOut">
              <a:rPr lang="en-AU" smtClean="0"/>
              <a:t>24/01/2021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6F972-FD14-4E1C-9DBB-0C5516B65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0523-4A28-4605-9608-5EB971911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4E82B-9378-429A-BB03-D355991E80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96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4DA8C8A-A812-432B-9134-93988A08F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4001333"/>
            <a:ext cx="5946202" cy="838831"/>
          </a:xfrm>
        </p:spPr>
        <p:txBody>
          <a:bodyPr anchor="b">
            <a:normAutofit fontScale="92500" lnSpcReduction="20000"/>
          </a:bodyPr>
          <a:lstStyle/>
          <a:p>
            <a:pPr algn="r"/>
            <a:r>
              <a:rPr lang="en-AU" sz="1500" dirty="0">
                <a:solidFill>
                  <a:srgbClr val="000000"/>
                </a:solidFill>
                <a:latin typeface="Tw Cen MT" panose="020B0602020104020603" pitchFamily="34" charset="0"/>
              </a:rPr>
              <a:t>Isobel Beasley: Bachelor of Biomedicine/Diploma in Mathematic Sciences</a:t>
            </a:r>
          </a:p>
          <a:p>
            <a:pPr algn="r"/>
            <a:r>
              <a:rPr lang="en-AU" sz="1500" dirty="0">
                <a:solidFill>
                  <a:srgbClr val="000000"/>
                </a:solidFill>
                <a:latin typeface="Tw Cen MT" panose="020B0602020104020603" pitchFamily="34" charset="0"/>
              </a:rPr>
              <a:t>Primary Supervisor: Dr. Stefano Mangiola </a:t>
            </a:r>
          </a:p>
          <a:p>
            <a:pPr algn="r"/>
            <a:r>
              <a:rPr lang="en-AU" sz="1500" dirty="0">
                <a:solidFill>
                  <a:srgbClr val="000000"/>
                </a:solidFill>
                <a:latin typeface="Tw Cen MT" panose="020B0602020104020603" pitchFamily="34" charset="0"/>
              </a:rPr>
              <a:t>Co-supervisor: Prof. Tony Papenfuss</a:t>
            </a:r>
          </a:p>
          <a:p>
            <a:pPr algn="r"/>
            <a:endParaRPr lang="en-AU" sz="15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1F4EB-E65E-4845-9613-537E65507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r"/>
            <a:r>
              <a:rPr lang="en-AU" sz="3100">
                <a:solidFill>
                  <a:srgbClr val="000000"/>
                </a:solidFill>
                <a:latin typeface="Tw Cen MT" panose="020B0602020104020603" pitchFamily="34" charset="0"/>
              </a:rPr>
              <a:t>Pseudo-temporal </a:t>
            </a:r>
            <a:r>
              <a:rPr lang="en-AU" sz="3100" dirty="0">
                <a:solidFill>
                  <a:srgbClr val="000000"/>
                </a:solidFill>
                <a:latin typeface="Tw Cen MT" panose="020B0602020104020603" pitchFamily="34" charset="0"/>
              </a:rPr>
              <a:t>mapping of transcriptomics changes to</a:t>
            </a:r>
            <a:br>
              <a:rPr lang="en-AU" sz="3100" dirty="0">
                <a:solidFill>
                  <a:srgbClr val="000000"/>
                </a:solidFill>
                <a:latin typeface="Tw Cen MT" panose="020B0602020104020603" pitchFamily="34" charset="0"/>
              </a:rPr>
            </a:br>
            <a:r>
              <a:rPr lang="en-AU" sz="3100" dirty="0">
                <a:solidFill>
                  <a:srgbClr val="000000"/>
                </a:solidFill>
                <a:latin typeface="Tw Cen MT" panose="020B0602020104020603" pitchFamily="34" charset="0"/>
              </a:rPr>
              <a:t>prostate cancer disease progression</a:t>
            </a:r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0970E31-5BC8-4634-8B06-1AF60E9E1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95" y="855778"/>
            <a:ext cx="2754249" cy="812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680001-A4E9-4479-AA93-E98F97F50F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1" r="2376" b="-2"/>
          <a:stretch/>
        </p:blipFill>
        <p:spPr>
          <a:xfrm>
            <a:off x="323181" y="3072184"/>
            <a:ext cx="3163437" cy="26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3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A3C9-445B-40F3-BDF7-FA7F2364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latin typeface="Tw Cen MT" panose="020B0602020104020603" pitchFamily="34" charset="0"/>
              </a:rPr>
              <a:t>Transcriptomic?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FE4CA1-AFBB-4588-957F-2F9EBBFE0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34999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642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A3C9-445B-40F3-BDF7-FA7F2364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 err="1">
                <a:latin typeface="Tw Cen MT" panose="020B0602020104020603" pitchFamily="34" charset="0"/>
              </a:rPr>
              <a:t>Sudo</a:t>
            </a:r>
            <a:r>
              <a:rPr lang="en-AU" dirty="0">
                <a:latin typeface="Tw Cen MT" panose="020B0602020104020603" pitchFamily="34" charset="0"/>
              </a:rPr>
              <a:t>-temporal changes?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FE4CA1-AFBB-4588-957F-2F9EBBFE0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8448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26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743A-C020-401B-A0EA-6C09501E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925"/>
            <a:ext cx="10515600" cy="10620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600" dirty="0">
                <a:latin typeface="Tw Cen MT" panose="020B0602020104020603" pitchFamily="34" charset="0"/>
              </a:rPr>
              <a:t>How to find the when?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E16CB-D6EC-428A-B42B-1D9A3726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55" y="505670"/>
            <a:ext cx="4503420" cy="3602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284FCB-F6E0-4651-8900-9BA1FBE2E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1" r="2376" b="-2"/>
          <a:stretch/>
        </p:blipFill>
        <p:spPr>
          <a:xfrm>
            <a:off x="6797753" y="505670"/>
            <a:ext cx="4225611" cy="3602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7598D-98E8-436A-B7D0-985EC30C4B14}"/>
              </a:ext>
            </a:extLst>
          </p:cNvPr>
          <p:cNvSpPr txBox="1"/>
          <p:nvPr/>
        </p:nvSpPr>
        <p:spPr>
          <a:xfrm>
            <a:off x="1698923" y="4107557"/>
            <a:ext cx="398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dirty="0">
                <a:latin typeface="Tw Cen MT" panose="020B0602020104020603" pitchFamily="34" charset="0"/>
              </a:rPr>
              <a:t>Current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185DB-368E-4B11-8109-BA10BDB69CF4}"/>
              </a:ext>
            </a:extLst>
          </p:cNvPr>
          <p:cNvSpPr txBox="1"/>
          <p:nvPr/>
        </p:nvSpPr>
        <p:spPr>
          <a:xfrm>
            <a:off x="6698262" y="4166664"/>
            <a:ext cx="438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dirty="0">
                <a:latin typeface="Tw Cen MT" panose="020B0602020104020603" pitchFamily="34" charset="0"/>
              </a:rPr>
              <a:t>TABI (our approach)</a:t>
            </a:r>
          </a:p>
        </p:txBody>
      </p:sp>
    </p:spTree>
    <p:extLst>
      <p:ext uri="{BB962C8B-B14F-4D97-AF65-F5344CB8AC3E}">
        <p14:creationId xmlns:p14="http://schemas.microsoft.com/office/powerpoint/2010/main" val="200373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6BBA-FFD1-4A3D-8509-E132D1F7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64" y="181619"/>
            <a:ext cx="10058400" cy="886429"/>
          </a:xfrm>
        </p:spPr>
        <p:txBody>
          <a:bodyPr>
            <a:normAutofit/>
          </a:bodyPr>
          <a:lstStyle/>
          <a:p>
            <a:r>
              <a:rPr lang="en-AU" sz="4000" dirty="0">
                <a:latin typeface="Tw Cen MT" panose="020B0602020104020603" pitchFamily="34" charset="0"/>
              </a:rPr>
              <a:t>Results: Pattern of Gene Expression Changes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F32799-B2EA-47AE-9B62-D3AAE6382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384185"/>
              </p:ext>
            </p:extLst>
          </p:nvPr>
        </p:nvGraphicFramePr>
        <p:xfrm>
          <a:off x="1669279" y="1265994"/>
          <a:ext cx="10058400" cy="5288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95944882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22728377"/>
                    </a:ext>
                  </a:extLst>
                </a:gridCol>
              </a:tblGrid>
              <a:tr h="2477294">
                <a:tc>
                  <a:txBody>
                    <a:bodyPr/>
                    <a:lstStyle/>
                    <a:p>
                      <a:pPr algn="ctr"/>
                      <a:endParaRPr lang="en-AU" sz="1800" b="1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AU" sz="1800" b="1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AU" sz="1800" b="1" u="none" dirty="0">
                          <a:solidFill>
                            <a:schemeClr val="tx1"/>
                          </a:solidFill>
                        </a:rPr>
                        <a:t>Cell cycle &amp; Chromosomal Organisation </a:t>
                      </a:r>
                    </a:p>
                    <a:p>
                      <a:pPr algn="ctr"/>
                      <a:endParaRPr lang="en-AU" sz="1800" b="1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AU" sz="1800" b="0" u="none" dirty="0">
                          <a:solidFill>
                            <a:schemeClr val="tx1"/>
                          </a:solidFill>
                        </a:rPr>
                        <a:t>E.g.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n-AU" sz="1800" b="0" u="none" dirty="0">
                          <a:solidFill>
                            <a:schemeClr val="tx1"/>
                          </a:solidFill>
                        </a:rPr>
                        <a:t>mitotic spindle assembly (GO:0090307)</a:t>
                      </a:r>
                    </a:p>
                    <a:p>
                      <a:endParaRPr lang="en-AU" sz="1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A8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Skeletal and cardiac muscle contraction</a:t>
                      </a:r>
                    </a:p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u="none" dirty="0">
                          <a:solidFill>
                            <a:schemeClr val="tx1"/>
                          </a:solidFill>
                        </a:rPr>
                        <a:t>E.g.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skeletal muscle thin filament assembly (GO:0030240) </a:t>
                      </a:r>
                    </a:p>
                    <a:p>
                      <a:endParaRPr lang="en-AU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796210"/>
                  </a:ext>
                </a:extLst>
              </a:tr>
              <a:tr h="2728527">
                <a:tc>
                  <a:txBody>
                    <a:bodyPr/>
                    <a:lstStyle/>
                    <a:p>
                      <a:pPr algn="ctr"/>
                      <a:endParaRPr lang="en-AU" b="1" dirty="0"/>
                    </a:p>
                    <a:p>
                      <a:pPr algn="ctr"/>
                      <a:endParaRPr lang="en-AU" b="1" dirty="0"/>
                    </a:p>
                    <a:p>
                      <a:pPr algn="ctr"/>
                      <a:r>
                        <a:rPr lang="en-AU" b="1" dirty="0"/>
                        <a:t>Immunological Processes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u="none" dirty="0">
                          <a:solidFill>
                            <a:schemeClr val="tx1"/>
                          </a:solidFill>
                        </a:rPr>
                        <a:t>E.g.</a:t>
                      </a:r>
                      <a:endParaRPr lang="en-AU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n-AU" dirty="0"/>
                        <a:t>complement activation, classical pathway (GO:0006958)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/>
                    </a:p>
                    <a:p>
                      <a:pPr algn="ctr"/>
                      <a:endParaRPr lang="en-AU" b="1" dirty="0"/>
                    </a:p>
                    <a:p>
                      <a:pPr algn="ctr"/>
                      <a:r>
                        <a:rPr lang="en-AU" b="1" dirty="0"/>
                        <a:t>Cell differentiation and adhesion</a:t>
                      </a:r>
                    </a:p>
                    <a:p>
                      <a:pPr algn="ctr"/>
                      <a:r>
                        <a:rPr lang="en-AU" b="1" dirty="0"/>
                        <a:t>Neuronal and synaptic development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u="none" dirty="0">
                          <a:solidFill>
                            <a:schemeClr val="tx1"/>
                          </a:solidFill>
                        </a:rPr>
                        <a:t>E.g.</a:t>
                      </a:r>
                      <a:endParaRPr lang="en-AU" b="1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n-AU" dirty="0"/>
                        <a:t>neuron differentiation (GO:0030182)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0276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908B9E-669C-4406-82A1-80B58FE4CFF9}"/>
              </a:ext>
            </a:extLst>
          </p:cNvPr>
          <p:cNvCxnSpPr>
            <a:cxnSpLocks/>
          </p:cNvCxnSpPr>
          <p:nvPr/>
        </p:nvCxnSpPr>
        <p:spPr>
          <a:xfrm>
            <a:off x="1669278" y="3835823"/>
            <a:ext cx="101380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326933-1781-43F0-A82F-F6FF9F427AEB}"/>
              </a:ext>
            </a:extLst>
          </p:cNvPr>
          <p:cNvSpPr txBox="1"/>
          <p:nvPr/>
        </p:nvSpPr>
        <p:spPr>
          <a:xfrm>
            <a:off x="9313592" y="3835819"/>
            <a:ext cx="3769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Stage of prostate cancer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640887-B455-43D0-B273-8765966B8186}"/>
              </a:ext>
            </a:extLst>
          </p:cNvPr>
          <p:cNvCxnSpPr>
            <a:cxnSpLocks/>
          </p:cNvCxnSpPr>
          <p:nvPr/>
        </p:nvCxnSpPr>
        <p:spPr>
          <a:xfrm flipV="1">
            <a:off x="6698473" y="1180734"/>
            <a:ext cx="0" cy="2750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37778D-8DD1-4A6C-82A6-0385B378BFBA}"/>
              </a:ext>
            </a:extLst>
          </p:cNvPr>
          <p:cNvSpPr txBox="1"/>
          <p:nvPr/>
        </p:nvSpPr>
        <p:spPr>
          <a:xfrm rot="16200000">
            <a:off x="5748967" y="1975008"/>
            <a:ext cx="22686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Direction of change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8B7FA7-2DF3-4D71-B499-38B6FED95D52}"/>
              </a:ext>
            </a:extLst>
          </p:cNvPr>
          <p:cNvCxnSpPr>
            <a:cxnSpLocks/>
          </p:cNvCxnSpPr>
          <p:nvPr/>
        </p:nvCxnSpPr>
        <p:spPr>
          <a:xfrm>
            <a:off x="6698479" y="3871331"/>
            <a:ext cx="0" cy="2719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4D0136-0CFB-471B-B0D6-67B2DE984F17}"/>
              </a:ext>
            </a:extLst>
          </p:cNvPr>
          <p:cNvSpPr txBox="1"/>
          <p:nvPr/>
        </p:nvSpPr>
        <p:spPr>
          <a:xfrm rot="16200000">
            <a:off x="61143" y="2355803"/>
            <a:ext cx="254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FF0000"/>
                </a:solidFill>
              </a:rPr>
              <a:t>+ 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513B9C-1A4E-444A-9305-CCA02CCBA686}"/>
              </a:ext>
            </a:extLst>
          </p:cNvPr>
          <p:cNvSpPr txBox="1"/>
          <p:nvPr/>
        </p:nvSpPr>
        <p:spPr>
          <a:xfrm rot="16200000">
            <a:off x="-129111" y="5105295"/>
            <a:ext cx="293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FF0000"/>
                </a:solidFill>
              </a:rPr>
              <a:t>- 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BF7CA4-6003-4619-BA9C-B5E6FCF6569C}"/>
              </a:ext>
            </a:extLst>
          </p:cNvPr>
          <p:cNvSpPr txBox="1"/>
          <p:nvPr/>
        </p:nvSpPr>
        <p:spPr>
          <a:xfrm>
            <a:off x="1635296" y="915442"/>
            <a:ext cx="50619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Early Prostate Cancer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7D6CB5-9DBD-4356-8F3F-DC37ED39E838}"/>
              </a:ext>
            </a:extLst>
          </p:cNvPr>
          <p:cNvSpPr txBox="1"/>
          <p:nvPr/>
        </p:nvSpPr>
        <p:spPr>
          <a:xfrm>
            <a:off x="6662393" y="908951"/>
            <a:ext cx="50619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Late Prostate Cancer </a:t>
            </a:r>
          </a:p>
        </p:txBody>
      </p:sp>
    </p:spTree>
    <p:extLst>
      <p:ext uri="{BB962C8B-B14F-4D97-AF65-F5344CB8AC3E}">
        <p14:creationId xmlns:p14="http://schemas.microsoft.com/office/powerpoint/2010/main" val="357383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C9F4-34CC-46A8-A1CA-245D9DD3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>
                <a:latin typeface="Tw Cen MT" panose="020B0602020104020603" pitchFamily="34" charset="0"/>
              </a:rPr>
              <a:t>Biggest learning? 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EE662EE-6F8B-4097-9E14-6B4098F47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90986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34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51B6A3-B4C3-4A15-A172-03F88850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AU" sz="3600">
                <a:solidFill>
                  <a:srgbClr val="000000"/>
                </a:solidFill>
                <a:latin typeface="Tw Cen MT" panose="020B0602020104020603" pitchFamily="34" charset="0"/>
              </a:rPr>
              <a:t>Conclusion: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62BF-4EA8-487E-8727-2D3C1820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8825"/>
            <a:ext cx="4765949" cy="4026220"/>
          </a:xfrm>
        </p:spPr>
        <p:txBody>
          <a:bodyPr anchor="t">
            <a:norm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Tw Cen MT" panose="020B0602020104020603" pitchFamily="34" charset="0"/>
              </a:rPr>
              <a:t>New approach to ‘when’ in gene expression</a:t>
            </a:r>
          </a:p>
          <a:p>
            <a:r>
              <a:rPr lang="en-AU" sz="2000" dirty="0">
                <a:solidFill>
                  <a:srgbClr val="000000"/>
                </a:solidFill>
                <a:latin typeface="Tw Cen MT" panose="020B0602020104020603" pitchFamily="34" charset="0"/>
              </a:rPr>
              <a:t>Finding the ‘what and ‘when’ can reveal interesting patterns and tell us a lot about disease progression</a:t>
            </a:r>
          </a:p>
          <a:p>
            <a:endParaRPr lang="en-AU" sz="200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endParaRPr lang="en-AU" sz="200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Tw Cen MT" panose="020B0602020104020603" pitchFamily="34" charset="0"/>
              </a:rPr>
              <a:t>Next Steps: </a:t>
            </a:r>
          </a:p>
          <a:p>
            <a:r>
              <a:rPr lang="en-AU" sz="2000" dirty="0">
                <a:solidFill>
                  <a:srgbClr val="000000"/>
                </a:solidFill>
                <a:latin typeface="Tw Cen MT" panose="020B0602020104020603" pitchFamily="34" charset="0"/>
              </a:rPr>
              <a:t>Simulating Datasets </a:t>
            </a:r>
          </a:p>
          <a:p>
            <a:r>
              <a:rPr lang="en-AU" sz="2000" dirty="0">
                <a:solidFill>
                  <a:srgbClr val="000000"/>
                </a:solidFill>
                <a:latin typeface="Tw Cen MT" panose="020B0602020104020603" pitchFamily="34" charset="0"/>
              </a:rPr>
              <a:t>Expanding to different cancers / diseases</a:t>
            </a:r>
          </a:p>
          <a:p>
            <a:endParaRPr lang="en-AU" sz="1800" dirty="0">
              <a:solidFill>
                <a:srgbClr val="000000"/>
              </a:solidFill>
            </a:endParaRPr>
          </a:p>
          <a:p>
            <a:endParaRPr lang="en-AU" sz="1800" dirty="0">
              <a:solidFill>
                <a:srgbClr val="000000"/>
              </a:solidFill>
            </a:endParaRPr>
          </a:p>
          <a:p>
            <a:endParaRPr lang="en-AU" sz="1800" dirty="0">
              <a:solidFill>
                <a:srgbClr val="000000"/>
              </a:solidFill>
            </a:endParaRP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85A31C3D-7187-48C2-BC31-7F6460D62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7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14444</TotalTime>
  <Words>240</Words>
  <Application>Microsoft Office PowerPoint</Application>
  <PresentationFormat>Widescreen</PresentationFormat>
  <Paragraphs>61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 Theme</vt:lpstr>
      <vt:lpstr>Pseudo-temporal mapping of transcriptomics changes to prostate cancer disease progression</vt:lpstr>
      <vt:lpstr>Transcriptomic? </vt:lpstr>
      <vt:lpstr>Sudo-temporal changes? </vt:lpstr>
      <vt:lpstr>PowerPoint Presentation</vt:lpstr>
      <vt:lpstr>Results: Pattern of Gene Expression Changes</vt:lpstr>
      <vt:lpstr>Biggest learning? 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Sudo-temporal mapping of transcriptomics changes to prostate cancer disease progression</dc:title>
  <dc:creator>Isobel Beasley</dc:creator>
  <cp:lastModifiedBy>Isobel Beasley</cp:lastModifiedBy>
  <cp:revision>13</cp:revision>
  <dcterms:created xsi:type="dcterms:W3CDTF">2020-06-22T07:20:58Z</dcterms:created>
  <dcterms:modified xsi:type="dcterms:W3CDTF">2021-01-24T09:06:16Z</dcterms:modified>
</cp:coreProperties>
</file>