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26"/>
  </p:notesMasterIdLst>
  <p:sldIdLst>
    <p:sldId id="256" r:id="rId2"/>
    <p:sldId id="257" r:id="rId3"/>
    <p:sldId id="260" r:id="rId4"/>
    <p:sldId id="258" r:id="rId5"/>
    <p:sldId id="259" r:id="rId6"/>
    <p:sldId id="276" r:id="rId7"/>
    <p:sldId id="262" r:id="rId8"/>
    <p:sldId id="263" r:id="rId9"/>
    <p:sldId id="270" r:id="rId10"/>
    <p:sldId id="268" r:id="rId11"/>
    <p:sldId id="269" r:id="rId12"/>
    <p:sldId id="261" r:id="rId13"/>
    <p:sldId id="264" r:id="rId14"/>
    <p:sldId id="265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75" r:id="rId25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1"/>
    <p:restoredTop sz="70478" autoAdjust="0"/>
  </p:normalViewPr>
  <p:slideViewPr>
    <p:cSldViewPr snapToGrid="0" snapToObjects="1">
      <p:cViewPr varScale="1">
        <p:scale>
          <a:sx n="107" d="100"/>
          <a:sy n="107" d="100"/>
        </p:scale>
        <p:origin x="18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D0231-5146-44EE-9577-D181B289B544}" type="datetimeFigureOut">
              <a:rPr lang="en-US" smtClean="0"/>
              <a:t>4/2/21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CFBE3-A6B4-49E3-BB45-33857A22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etch.spec.whatwg.org/#response-class" TargetMode="External"/><Relationship Id="rId7" Type="http://schemas.openxmlformats.org/officeDocument/2006/relationships/hyperlink" Target="https://streams.spec.whatwg.org/#rs-clas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javascript.info/arraybuffer-binary-arrays" TargetMode="External"/><Relationship Id="rId5" Type="http://schemas.openxmlformats.org/officeDocument/2006/relationships/hyperlink" Target="https://javascript.info/blob" TargetMode="External"/><Relationship Id="rId4" Type="http://schemas.openxmlformats.org/officeDocument/2006/relationships/hyperlink" Target="https://javascript.info/formdat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CFBE3-A6B4-49E3-BB45-33857A227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CFBE3-A6B4-49E3-BB45-33857A227C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4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a response is usually a two-stage process.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the promise, returned by fetch, resolves with an object of the built-in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Response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as soon as the server responds with headers.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this stage we can check HTTP status, to see whether it is successful or not, check headers, but don’t have the body yet.</a:t>
            </a:r>
          </a:p>
          <a:p>
            <a:br>
              <a:rPr lang="en-US" dirty="0"/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to get the response body, we need to use an additional method call.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 provides multiple promise-based methods to access the body in various formats: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response.text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read the response and return as text,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response.json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parse the response as JSON,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response.formData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return the response as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(explained in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next chapter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response.blob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return the response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Blob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(binary data with type),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response.arrayBuffer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return the response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ArrayBuffer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(low-level representation of binary data),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additionally,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response.body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ReadableStream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object, it allows you to read the body chunk-by-chunk, we’ll see an example later.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CFBE3-A6B4-49E3-BB45-33857A227C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6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CFBE3-A6B4-49E3-BB45-33857A227C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CFBE3-A6B4-49E3-BB45-33857A227C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30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CFBE3-A6B4-49E3-BB45-33857A227C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400" dirty="0"/>
              <a:t>จะต้องเกริ่นเรื่อง </a:t>
            </a:r>
            <a:r>
              <a:rPr lang="en-US" sz="2400" dirty="0"/>
              <a:t>MVC Concept</a:t>
            </a:r>
            <a:endParaRPr lang="en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CFBE3-A6B4-49E3-BB45-33857A227C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2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9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6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2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5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583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8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4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46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397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http.html" TargetMode="External"/><Relationship Id="rId2" Type="http://schemas.openxmlformats.org/officeDocument/2006/relationships/hyperlink" Target="https://developer.mozilla.org/en-US/docs/Web/API/XMLHttpRequ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ross-site_request_forgery" TargetMode="External"/><Relationship Id="rId4" Type="http://schemas.openxmlformats.org/officeDocument/2006/relationships/hyperlink" Target="https://developer.mozilla.org/en-US/docs/Web/JavaScript/Reference/Global_Objects/Promis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Response" TargetMode="External"/><Relationship Id="rId2" Type="http://schemas.openxmlformats.org/officeDocument/2006/relationships/hyperlink" Target="https://developer.mozilla.org/en-US/docs/Web/API/Requ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Promis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17A82-B057-204E-AAFB-7161C1ED8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644" y="4572003"/>
            <a:ext cx="10268712" cy="1169121"/>
          </a:xfrm>
        </p:spPr>
        <p:txBody>
          <a:bodyPr anchor="ctr">
            <a:normAutofit/>
          </a:bodyPr>
          <a:lstStyle/>
          <a:p>
            <a:r>
              <a:rPr lang="en-TH" sz="7200" dirty="0">
                <a:solidFill>
                  <a:schemeClr val="bg1"/>
                </a:solidFill>
              </a:rPr>
              <a:t>Ajax + axios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F2F9C-B49D-0E42-8D16-997D78753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44" y="5745015"/>
            <a:ext cx="10268712" cy="517315"/>
          </a:xfrm>
        </p:spPr>
        <p:txBody>
          <a:bodyPr anchor="ctr">
            <a:normAutofit/>
          </a:bodyPr>
          <a:lstStyle/>
          <a:p>
            <a:r>
              <a:rPr lang="en-TH" sz="2400"/>
              <a:t>Web Programming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719751-68AD-5740-9E9C-F8A89E25F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14" y="482774"/>
            <a:ext cx="7184571" cy="34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61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erver-side rendering">
            <a:extLst>
              <a:ext uri="{FF2B5EF4-FFF2-40B4-BE49-F238E27FC236}">
                <a16:creationId xmlns:a16="http://schemas.microsoft.com/office/drawing/2014/main" id="{0B7D6DC9-D4BB-C44A-8DC8-32A722BC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18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ient-side rendering">
            <a:extLst>
              <a:ext uri="{FF2B5EF4-FFF2-40B4-BE49-F238E27FC236}">
                <a16:creationId xmlns:a16="http://schemas.microsoft.com/office/drawing/2014/main" id="{93FFCB6E-E410-2A47-83C2-3F0CCF4DE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745A-3C6C-E54D-9554-73C573B2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Server-side processing </a:t>
            </a:r>
            <a:r>
              <a:rPr lang="en-TH" dirty="0"/>
              <a:t>vs </a:t>
            </a:r>
            <a:br>
              <a:rPr lang="en-TH" dirty="0"/>
            </a:br>
            <a:r>
              <a:rPr lang="en-US" b="1" dirty="0"/>
              <a:t>client-side processing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9E97-7E53-D447-9013-25B0CD8F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94" y="2587752"/>
            <a:ext cx="5189516" cy="3952434"/>
          </a:xfrm>
        </p:spPr>
        <p:txBody>
          <a:bodyPr>
            <a:normAutofit/>
          </a:bodyPr>
          <a:lstStyle/>
          <a:p>
            <a:r>
              <a:rPr lang="en-US" sz="2000" b="1" dirty="0"/>
              <a:t>Server-side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Security - You don’t have to expose sensitive information (API tokens, logins </a:t>
            </a:r>
            <a:r>
              <a:rPr lang="en-US" sz="1800" dirty="0" err="1"/>
              <a:t>etc</a:t>
            </a:r>
            <a:r>
              <a:rPr lang="en-US" sz="18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"Better" client support - Some clients (IE) do not support same things as the others.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It enables pages to load faster which provides a better user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SEO, social sharing etc. - How your server sends resources, that is how bots see them.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BC9826-1DD6-CA49-B5A0-2C104B249714}"/>
              </a:ext>
            </a:extLst>
          </p:cNvPr>
          <p:cNvSpPr txBox="1">
            <a:spLocks/>
          </p:cNvSpPr>
          <p:nvPr/>
        </p:nvSpPr>
        <p:spPr>
          <a:xfrm>
            <a:off x="6094476" y="2587751"/>
            <a:ext cx="5650220" cy="3952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900" b="1" dirty="0"/>
              <a:t>Client-side processing</a:t>
            </a:r>
            <a:endParaRPr lang="en-US" sz="29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Waiting times. Doing stuff on the client-side will improve your load times. But be careful not to do too many things since JS is single-threaded and heavy stuff will block your UI.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CDN - you can serve static resources (HTML, CSS, JS etc.) from CDN which will be much faster than serving them from your server app directly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Testing - It is easy to mock backend server when testing your UI.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Security - Whatever runs on the client can be fully read by the client. </a:t>
            </a:r>
          </a:p>
        </p:txBody>
      </p:sp>
    </p:spTree>
    <p:extLst>
      <p:ext uri="{BB962C8B-B14F-4D97-AF65-F5344CB8AC3E}">
        <p14:creationId xmlns:p14="http://schemas.microsoft.com/office/powerpoint/2010/main" val="179758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32907B68-FC6F-4061-9199-8D16CF559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3" r="-1" b="1060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344D0-F3C0-1E49-B39B-E370C705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54156"/>
            <a:ext cx="68580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/>
              <a:t>AXIOS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71F7-DD50-A34A-A7B6-A3187B126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19" y="4728679"/>
            <a:ext cx="6858000" cy="10972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1000"/>
              </a:lnSpc>
            </a:pPr>
            <a:r>
              <a:rPr lang="en-US" dirty="0">
                <a:solidFill>
                  <a:srgbClr val="FFFFFF"/>
                </a:solidFill>
              </a:rPr>
              <a:t>Promise based HTTP client for the browser and </a:t>
            </a:r>
            <a:r>
              <a:rPr lang="en-US" dirty="0" err="1">
                <a:solidFill>
                  <a:srgbClr val="FFFFFF"/>
                </a:solidFill>
              </a:rPr>
              <a:t>node.js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7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FED6-9D5D-2645-8572-D632FF13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E74A-BF14-814F-A677-AF232CAF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 </a:t>
            </a:r>
            <a:r>
              <a:rPr lang="en-US" dirty="0">
                <a:hlinkClick r:id="rId2"/>
              </a:rPr>
              <a:t>XMLHttpRequests</a:t>
            </a:r>
            <a:r>
              <a:rPr lang="en-US" dirty="0"/>
              <a:t> from the browser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 </a:t>
            </a:r>
            <a:r>
              <a:rPr lang="en-US" dirty="0">
                <a:hlinkClick r:id="rId3"/>
              </a:rPr>
              <a:t>http</a:t>
            </a:r>
            <a:r>
              <a:rPr lang="en-US" dirty="0"/>
              <a:t> requests from </a:t>
            </a:r>
            <a:r>
              <a:rPr lang="en-US" dirty="0" err="1"/>
              <a:t>node.js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Supports the </a:t>
            </a:r>
            <a:r>
              <a:rPr lang="en-US" dirty="0">
                <a:hlinkClick r:id="rId4"/>
              </a:rPr>
              <a:t>Promise</a:t>
            </a:r>
            <a:r>
              <a:rPr lang="en-US" dirty="0"/>
              <a:t> 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Intercept request and response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Transform request and response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Cancel 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Automatic transforms for JSON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Client side support for protecting against </a:t>
            </a:r>
            <a:r>
              <a:rPr lang="en-US" dirty="0">
                <a:hlinkClick r:id="rId5"/>
              </a:rPr>
              <a:t>XSRF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1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5C80C-6675-2E46-95EC-B248D877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4100" b="1"/>
              <a:t>Installation</a:t>
            </a:r>
            <a:endParaRPr lang="en-TH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901E-6287-CF40-AD00-33C9C4CF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r>
              <a:rPr lang="en-US" dirty="0"/>
              <a:t>Install using </a:t>
            </a:r>
            <a:r>
              <a:rPr lang="en-US" dirty="0" err="1"/>
              <a:t>npm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axios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92482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05FA-7DBA-4A45-A702-18F096E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Get requests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F2387-7E13-184E-AD90-6049A46DB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4" y="1864425"/>
            <a:ext cx="5940976" cy="4447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FA9ECE-0649-6747-BDB4-A102A2598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787" y="4088079"/>
            <a:ext cx="6680035" cy="2395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DA2DAF-2688-924E-8A90-EC85AD4AF35E}"/>
              </a:ext>
            </a:extLst>
          </p:cNvPr>
          <p:cNvSpPr/>
          <p:nvPr/>
        </p:nvSpPr>
        <p:spPr>
          <a:xfrm>
            <a:off x="7413087" y="2967335"/>
            <a:ext cx="4414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 &amp; Await</a:t>
            </a:r>
          </a:p>
        </p:txBody>
      </p:sp>
    </p:spTree>
    <p:extLst>
      <p:ext uri="{BB962C8B-B14F-4D97-AF65-F5344CB8AC3E}">
        <p14:creationId xmlns:p14="http://schemas.microsoft.com/office/powerpoint/2010/main" val="277449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9B3AF-90AA-8747-85B4-8586FCB2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Post requests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95DB5-D1F4-D342-ACDE-8D948DD29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727" y="1513137"/>
            <a:ext cx="4687127" cy="3831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B97415-7FAA-4149-9A8D-97FC82B6CBBE}"/>
              </a:ext>
            </a:extLst>
          </p:cNvPr>
          <p:cNvSpPr/>
          <p:nvPr/>
        </p:nvSpPr>
        <p:spPr>
          <a:xfrm>
            <a:off x="6970816" y="1939445"/>
            <a:ext cx="4037610" cy="803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664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632C-772A-6D46-9630-508C0AF4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Request method aliases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3796-B518-5C42-A511-5CB819CC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axios.request</a:t>
            </a:r>
            <a:r>
              <a:rPr lang="en-US" dirty="0"/>
              <a:t>(config)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axios.get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[, config])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axios.delete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[, config])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axios.head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[, config])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axios.options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[, config])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axios.post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[, data[, config]])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axios.put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[, data[, config]])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axios.patch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[, data[, config]])</a:t>
            </a:r>
          </a:p>
          <a:p>
            <a:endParaRPr lang="en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46F152-4E73-6345-9A39-3A78443764FB}"/>
              </a:ext>
            </a:extLst>
          </p:cNvPr>
          <p:cNvSpPr/>
          <p:nvPr/>
        </p:nvSpPr>
        <p:spPr>
          <a:xfrm>
            <a:off x="5732134" y="3969049"/>
            <a:ext cx="549669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TH" sz="2400" dirty="0"/>
              <a:t>For more detail: </a:t>
            </a:r>
          </a:p>
          <a:p>
            <a:r>
              <a:rPr lang="en-TH" sz="2400" dirty="0"/>
              <a:t>https://www.npmjs.com/package/axios</a:t>
            </a:r>
          </a:p>
        </p:txBody>
      </p:sp>
    </p:spTree>
    <p:extLst>
      <p:ext uri="{BB962C8B-B14F-4D97-AF65-F5344CB8AC3E}">
        <p14:creationId xmlns:p14="http://schemas.microsoft.com/office/powerpoint/2010/main" val="148664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E5F2-9928-DB4C-8676-EDC83DAA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Command Line Input (CLI)?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E884-D53A-5B47-A2F2-BC8B474A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is a command line program that accepts text input to execute operating system functions.</a:t>
            </a:r>
          </a:p>
          <a:p>
            <a:endParaRPr lang="en-US" dirty="0"/>
          </a:p>
          <a:p>
            <a:r>
              <a:rPr lang="en-US" dirty="0"/>
              <a:t>CLI is used by software developers and system administrators to configure computers, install software, and access features that are not available in the graphical interface.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411803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A30B4-4112-C74B-A4A6-317659E6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TH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51FE-14A7-4B4A-A70D-B640820F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384" y="803124"/>
            <a:ext cx="5926496" cy="5571066"/>
          </a:xfrm>
        </p:spPr>
        <p:txBody>
          <a:bodyPr numCol="1" anchor="ctr">
            <a:normAutofit/>
          </a:bodyPr>
          <a:lstStyle/>
          <a:p>
            <a:pPr marL="520700" indent="-34290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AJAX</a:t>
            </a:r>
          </a:p>
          <a:p>
            <a:pPr marL="795020" lvl="1" indent="-34290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What is AJAX</a:t>
            </a:r>
          </a:p>
          <a:p>
            <a:pPr marL="795020" lvl="1" indent="-34290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Fetch API</a:t>
            </a:r>
          </a:p>
          <a:p>
            <a:pPr marL="795020" lvl="1" indent="-34290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Server-side rendering vs Client-side rendering</a:t>
            </a:r>
          </a:p>
          <a:p>
            <a:pPr marL="520700" indent="-342900"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Axios</a:t>
            </a:r>
            <a:endParaRPr lang="en-US" dirty="0"/>
          </a:p>
          <a:p>
            <a:pPr marL="795020" lvl="1" indent="-34290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Consuming REST APIs</a:t>
            </a:r>
          </a:p>
          <a:p>
            <a:pPr marL="520700" indent="-34290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Linking front-end with back-end</a:t>
            </a:r>
          </a:p>
          <a:p>
            <a:pPr marL="795020" lvl="1" indent="-342900">
              <a:buSzPts val="2800"/>
              <a:buFont typeface="Arial" panose="020B0604020202020204" pitchFamily="34" charset="0"/>
              <a:buChar char="•"/>
            </a:pPr>
            <a:r>
              <a:rPr lang="en-US" sz="2400" dirty="0"/>
              <a:t>Vue CLI</a:t>
            </a:r>
          </a:p>
          <a:p>
            <a:pPr marL="795020" lvl="1" indent="-342900">
              <a:buSzPts val="2800"/>
              <a:buFont typeface="Arial" panose="020B0604020202020204" pitchFamily="34" charset="0"/>
              <a:buChar char="•"/>
            </a:pPr>
            <a:r>
              <a:rPr lang="en-US" sz="2400" dirty="0"/>
              <a:t>Vue Router</a:t>
            </a:r>
            <a:endParaRPr lang="th-TH" sz="2400" dirty="0"/>
          </a:p>
          <a:p>
            <a:pPr marL="795020" lvl="1" indent="-342900">
              <a:buSzPts val="2800"/>
              <a:buFont typeface="Arial" panose="020B0604020202020204" pitchFamily="34" charset="0"/>
              <a:buChar char="•"/>
            </a:pPr>
            <a:r>
              <a:rPr lang="en-US" sz="2400" dirty="0"/>
              <a:t>Let’s update the “</a:t>
            </a:r>
            <a:r>
              <a:rPr lang="en-US" sz="2400" dirty="0" err="1"/>
              <a:t>youblog</a:t>
            </a:r>
            <a:r>
              <a:rPr lang="en-US" sz="2400" dirty="0"/>
              <a:t>” website</a:t>
            </a:r>
            <a:endParaRPr lang="en-US" dirty="0"/>
          </a:p>
          <a:p>
            <a:pPr marL="909320" lvl="1" indent="-457200"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19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AA6C-71E8-D242-8C6C-828F3712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Vue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FCEC-1EC1-ED46-BC6A-AA36A03E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Vue CLI is a full system for rapid </a:t>
            </a:r>
            <a:r>
              <a:rPr lang="en-US" sz="3400" dirty="0" err="1"/>
              <a:t>Vue.js</a:t>
            </a:r>
            <a:r>
              <a:rPr lang="en-US" sz="3400" dirty="0"/>
              <a:t> development, providing: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Interactive project scaffolding via @</a:t>
            </a:r>
            <a:r>
              <a:rPr lang="en-US" dirty="0" err="1"/>
              <a:t>vue</a:t>
            </a:r>
            <a:r>
              <a:rPr lang="en-US" dirty="0"/>
              <a:t>/cli.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Zero config rapid prototyping via @</a:t>
            </a:r>
            <a:r>
              <a:rPr lang="en-US" dirty="0" err="1"/>
              <a:t>vue</a:t>
            </a:r>
            <a:r>
              <a:rPr lang="en-US" dirty="0"/>
              <a:t>/cli + @</a:t>
            </a:r>
            <a:r>
              <a:rPr lang="en-US" dirty="0" err="1"/>
              <a:t>vue</a:t>
            </a:r>
            <a:r>
              <a:rPr lang="en-US" dirty="0"/>
              <a:t>/cli-service-global.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runtime dependency (@</a:t>
            </a:r>
            <a:r>
              <a:rPr lang="en-US" dirty="0" err="1"/>
              <a:t>vue</a:t>
            </a:r>
            <a:r>
              <a:rPr lang="en-US" dirty="0"/>
              <a:t>/cli-service) that is:</a:t>
            </a:r>
          </a:p>
          <a:p>
            <a:pPr lvl="3"/>
            <a:r>
              <a:rPr lang="en-US" dirty="0"/>
              <a:t>Upgradeable;</a:t>
            </a:r>
          </a:p>
          <a:p>
            <a:pPr lvl="3"/>
            <a:r>
              <a:rPr lang="en-US" dirty="0"/>
              <a:t>Built on top of webpack, with sensible defaults;</a:t>
            </a:r>
          </a:p>
          <a:p>
            <a:pPr lvl="3"/>
            <a:r>
              <a:rPr lang="en-US" dirty="0"/>
              <a:t>Configurable via in-project config file;</a:t>
            </a:r>
          </a:p>
          <a:p>
            <a:pPr lvl="3"/>
            <a:r>
              <a:rPr lang="en-US" dirty="0"/>
              <a:t>Extensible via plugins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rich collection of official plugins integrating the best tools in the frontend ecosystem.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full graphical user interface to create and manage </a:t>
            </a:r>
            <a:r>
              <a:rPr lang="en-US" dirty="0" err="1"/>
              <a:t>Vue.js</a:t>
            </a:r>
            <a:r>
              <a:rPr lang="en-US" dirty="0"/>
              <a:t> projects.</a:t>
            </a: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75794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A265C-4E06-6841-95F6-DE8BA020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TH" dirty="0"/>
              <a:t>Vue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DB441-8DEF-6843-8256-D60F3693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/>
          </a:bodyPr>
          <a:lstStyle/>
          <a:p>
            <a:r>
              <a:rPr lang="en-US" dirty="0"/>
              <a:t>Vue Router is the official router for </a:t>
            </a:r>
            <a:r>
              <a:rPr lang="en-US" dirty="0" err="1"/>
              <a:t>Vue.js</a:t>
            </a:r>
            <a:r>
              <a:rPr lang="en-US" dirty="0"/>
              <a:t>. It deeply integrates with </a:t>
            </a:r>
            <a:r>
              <a:rPr lang="en-US" dirty="0" err="1"/>
              <a:t>Vue.js</a:t>
            </a:r>
            <a:r>
              <a:rPr lang="en-US" dirty="0"/>
              <a:t> core to make building </a:t>
            </a:r>
            <a:r>
              <a:rPr lang="en-US" u="sng" dirty="0"/>
              <a:t>Single Page Applications </a:t>
            </a:r>
            <a:r>
              <a:rPr lang="en-US" dirty="0"/>
              <a:t>with </a:t>
            </a:r>
            <a:r>
              <a:rPr lang="en-US" dirty="0" err="1"/>
              <a:t>Vue.js</a:t>
            </a:r>
            <a:r>
              <a:rPr lang="en-US" dirty="0"/>
              <a:t> a breeze.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TH" dirty="0"/>
          </a:p>
        </p:txBody>
      </p:sp>
      <p:pic>
        <p:nvPicPr>
          <p:cNvPr id="1026" name="Picture 2" descr="hero">
            <a:extLst>
              <a:ext uri="{FF2B5EF4-FFF2-40B4-BE49-F238E27FC236}">
                <a16:creationId xmlns:a16="http://schemas.microsoft.com/office/drawing/2014/main" id="{4369BEC2-29A1-0A46-BCB1-CD887E1FE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7175" y="2852382"/>
            <a:ext cx="3364792" cy="33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736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FF5141-EDBF-644D-B9DE-FA3FD7B1F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553" y="643467"/>
            <a:ext cx="91328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38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086E6E-74AC-404B-9878-2344E098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6240" y="34962"/>
            <a:ext cx="6397759" cy="67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94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F1A09-8B67-4B49-B2D4-BC1D82AC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1240403"/>
            <a:ext cx="5943600" cy="29419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800" dirty="0">
                <a:solidFill>
                  <a:schemeClr val="tx1"/>
                </a:solidFill>
              </a:rPr>
              <a:t>Let’s update the “</a:t>
            </a:r>
            <a:r>
              <a:rPr lang="en-US" sz="6800" dirty="0" err="1">
                <a:solidFill>
                  <a:schemeClr val="tx1"/>
                </a:solidFill>
              </a:rPr>
              <a:t>youblog</a:t>
            </a:r>
            <a:r>
              <a:rPr lang="en-US" sz="6800" dirty="0">
                <a:solidFill>
                  <a:schemeClr val="tx1"/>
                </a:solidFill>
              </a:rPr>
              <a:t>”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EAD22-FAAF-3B47-AA5D-8E90F8554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5206247"/>
            <a:ext cx="10268712" cy="101357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Graphic 6" descr="Laptop">
            <a:extLst>
              <a:ext uri="{FF2B5EF4-FFF2-40B4-BE49-F238E27FC236}">
                <a16:creationId xmlns:a16="http://schemas.microsoft.com/office/drawing/2014/main" id="{C59DE77D-2FC6-49E0-AEEA-72A6F1081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8205" y="1289905"/>
            <a:ext cx="2665258" cy="26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43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76E7-DE55-8841-83DA-6843BF7D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C2F62-1DC5-024B-93F0-F17BDF0E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AJAX = </a:t>
            </a:r>
            <a:r>
              <a:rPr lang="en-US" b="1" dirty="0"/>
              <a:t>A</a:t>
            </a:r>
            <a:r>
              <a:rPr lang="en-US" dirty="0"/>
              <a:t>synchronous </a:t>
            </a:r>
            <a:r>
              <a:rPr lang="en-US" b="1" dirty="0"/>
              <a:t>J</a:t>
            </a:r>
            <a:r>
              <a:rPr lang="en-US" dirty="0"/>
              <a:t>avaScript </a:t>
            </a:r>
            <a:r>
              <a:rPr lang="en-US" b="1" dirty="0"/>
              <a:t>A</a:t>
            </a:r>
            <a:r>
              <a:rPr lang="en-US" dirty="0"/>
              <a:t>nd </a:t>
            </a:r>
            <a:r>
              <a:rPr lang="en-US" b="1" dirty="0"/>
              <a:t>X</a:t>
            </a:r>
            <a:r>
              <a:rPr lang="en-US" dirty="0"/>
              <a:t>ML.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AJAX is not a programming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AJAX just uses a combination of: 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A browser built-in </a:t>
            </a:r>
            <a:r>
              <a:rPr lang="en-US" dirty="0" err="1"/>
              <a:t>XMLHttpRequest</a:t>
            </a:r>
            <a:r>
              <a:rPr lang="en-US" dirty="0"/>
              <a:t> object (to request data from a web server) 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JavaScript and HTML DOM (to display or use the data)</a:t>
            </a:r>
          </a:p>
        </p:txBody>
      </p:sp>
    </p:spTree>
    <p:extLst>
      <p:ext uri="{BB962C8B-B14F-4D97-AF65-F5344CB8AC3E}">
        <p14:creationId xmlns:p14="http://schemas.microsoft.com/office/powerpoint/2010/main" val="247993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0E33-840D-CE49-A78D-C9A807ED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754D-7333-2C49-9D2B-7A87F3DB5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is a developer's dream, because you can: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Read data from a web server - after the page has loaded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Update a web page without reloading the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Send data to a web server - in the 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Let’s see some example</a:t>
            </a: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3135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695D0-67A4-AA42-BC22-CA4C0BFC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1"/>
            <a:ext cx="4514087" cy="1178564"/>
          </a:xfrm>
        </p:spPr>
        <p:txBody>
          <a:bodyPr>
            <a:noAutofit/>
          </a:bodyPr>
          <a:lstStyle/>
          <a:p>
            <a:r>
              <a:rPr lang="en-US" sz="4400" dirty="0"/>
              <a:t>How AJAX Works</a:t>
            </a:r>
            <a:endParaRPr lang="en-TH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2917-2E39-FD40-B770-097A3D718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70" y="1923802"/>
            <a:ext cx="5058156" cy="3830030"/>
          </a:xfrm>
        </p:spPr>
        <p:txBody>
          <a:bodyPr anchor="t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1. An event occurs … (clicking a button)</a:t>
            </a:r>
          </a:p>
          <a:p>
            <a:r>
              <a:rPr lang="en-US" sz="1800" dirty="0">
                <a:solidFill>
                  <a:schemeClr val="bg1"/>
                </a:solidFill>
              </a:rPr>
              <a:t>2. An </a:t>
            </a:r>
            <a:r>
              <a:rPr lang="en-US" sz="1800" dirty="0" err="1">
                <a:solidFill>
                  <a:schemeClr val="bg1"/>
                </a:solidFill>
              </a:rPr>
              <a:t>XMLHttpRequest</a:t>
            </a:r>
            <a:r>
              <a:rPr lang="en-US" sz="1800" dirty="0">
                <a:solidFill>
                  <a:schemeClr val="bg1"/>
                </a:solidFill>
              </a:rPr>
              <a:t> object is created by JavaScript</a:t>
            </a:r>
          </a:p>
          <a:p>
            <a:r>
              <a:rPr lang="en-US" sz="1800" dirty="0">
                <a:solidFill>
                  <a:schemeClr val="bg1"/>
                </a:solidFill>
              </a:rPr>
              <a:t>3. The </a:t>
            </a:r>
            <a:r>
              <a:rPr lang="en-US" sz="1800" dirty="0" err="1">
                <a:solidFill>
                  <a:schemeClr val="bg1"/>
                </a:solidFill>
              </a:rPr>
              <a:t>XMLHttpRequest</a:t>
            </a:r>
            <a:r>
              <a:rPr lang="en-US" sz="1800" dirty="0">
                <a:solidFill>
                  <a:schemeClr val="bg1"/>
                </a:solidFill>
              </a:rPr>
              <a:t> object sends a request to a web server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4. The server processes the request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5. The server sends a response back to the web page</a:t>
            </a:r>
          </a:p>
          <a:p>
            <a:r>
              <a:rPr lang="en-US" sz="1800" dirty="0">
                <a:solidFill>
                  <a:schemeClr val="bg1"/>
                </a:solidFill>
              </a:rPr>
              <a:t>6. The response is read by JavaScript</a:t>
            </a:r>
          </a:p>
          <a:p>
            <a:r>
              <a:rPr lang="en-US" sz="1800" dirty="0">
                <a:solidFill>
                  <a:schemeClr val="bg1"/>
                </a:solidFill>
              </a:rPr>
              <a:t>7. Proper action (like page update) is performed by JavaScript</a:t>
            </a:r>
          </a:p>
        </p:txBody>
      </p:sp>
      <p:pic>
        <p:nvPicPr>
          <p:cNvPr id="2050" name="Picture 2" descr="AJAX">
            <a:extLst>
              <a:ext uri="{FF2B5EF4-FFF2-40B4-BE49-F238E27FC236}">
                <a16:creationId xmlns:a16="http://schemas.microsoft.com/office/drawing/2014/main" id="{5E2014AF-E8FA-5A40-801E-EC4D2F2C4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4413" y="1628639"/>
            <a:ext cx="5656124" cy="322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593BBDCD-9AD5-43C1-ACB3-2E7166655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 r="-1" b="1020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057AD3-4DA2-B544-BDEC-F04DD651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54156"/>
            <a:ext cx="68580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100"/>
              <a:t>Let’s make some AJAX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0D0E8-1933-7042-917E-53AA65B1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19" y="4728679"/>
            <a:ext cx="6858000" cy="10972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3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62F1-067D-C341-BDA2-46420869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Fetch API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B1E0-0FF6-184F-9AA0-85EB4750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9" y="2587752"/>
            <a:ext cx="11127178" cy="35935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Fetch API provides an interface for fetching resources (including across the network).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Fetch provides a generic definition of </a:t>
            </a:r>
            <a:r>
              <a:rPr lang="en-US" dirty="0">
                <a:hlinkClick r:id="rId2"/>
              </a:rPr>
              <a:t>Request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Response</a:t>
            </a:r>
            <a:r>
              <a:rPr lang="en-US" dirty="0"/>
              <a:t> objects.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The fetch() method takes one mandatory argument, the path to the resource you want to fetch. 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It returns a </a:t>
            </a:r>
            <a:r>
              <a:rPr lang="en-US" dirty="0">
                <a:hlinkClick r:id="rId4"/>
              </a:rPr>
              <a:t>Promise</a:t>
            </a:r>
            <a:r>
              <a:rPr lang="en-US" dirty="0"/>
              <a:t> that resolves to the </a:t>
            </a:r>
            <a:r>
              <a:rPr lang="en-US" dirty="0">
                <a:hlinkClick r:id="rId3"/>
              </a:rPr>
              <a:t>Response</a:t>
            </a:r>
            <a:r>
              <a:rPr lang="en-US" dirty="0"/>
              <a:t> to that request, whether it is successful or not. 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70656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3D18-358D-1B4F-B71D-3C742A66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Using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A42F-3E92-1347-90A1-32A5A017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fetch request is really simple to set up. Have a look at the following code:</a:t>
            </a:r>
            <a:endParaRPr lang="en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05281-C6EA-2249-8F10-D296152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726" y="3666998"/>
            <a:ext cx="64135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1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593BBDCD-9AD5-43C1-ACB3-2E7166655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5" r="-1" b="1020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57AD3-4DA2-B544-BDEC-F04DD651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54156"/>
            <a:ext cx="6858000" cy="3657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8100" dirty="0"/>
              <a:t>Let’s make some AJAX requests using Fetch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0D0E8-1933-7042-917E-53AA65B1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19" y="4728679"/>
            <a:ext cx="6858000" cy="10972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92469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6E2"/>
      </a:lt2>
      <a:accent1>
        <a:srgbClr val="7CA2E1"/>
      </a:accent1>
      <a:accent2>
        <a:srgbClr val="46B0CB"/>
      </a:accent2>
      <a:accent3>
        <a:srgbClr val="59B29F"/>
      </a:accent3>
      <a:accent4>
        <a:srgbClr val="4FB675"/>
      </a:accent4>
      <a:accent5>
        <a:srgbClr val="55B850"/>
      </a:accent5>
      <a:accent6>
        <a:srgbClr val="7AB04C"/>
      </a:accent6>
      <a:hlink>
        <a:srgbClr val="967F5B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2CEAA3973E184A953309AF9BA8265E" ma:contentTypeVersion="6" ma:contentTypeDescription="Create a new document." ma:contentTypeScope="" ma:versionID="117abf10ba4a328c0759445f858d1e16">
  <xsd:schema xmlns:xsd="http://www.w3.org/2001/XMLSchema" xmlns:xs="http://www.w3.org/2001/XMLSchema" xmlns:p="http://schemas.microsoft.com/office/2006/metadata/properties" xmlns:ns2="1b68f631-4845-4938-9664-024bf239ce94" targetNamespace="http://schemas.microsoft.com/office/2006/metadata/properties" ma:root="true" ma:fieldsID="8600393d9bfc9d00733e767147ed65fd" ns2:_="">
    <xsd:import namespace="1b68f631-4845-4938-9664-024bf239ce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f631-4845-4938-9664-024bf239ce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974BF3-3D76-41CF-AAFA-85487FDAC0D8}"/>
</file>

<file path=customXml/itemProps2.xml><?xml version="1.0" encoding="utf-8"?>
<ds:datastoreItem xmlns:ds="http://schemas.openxmlformats.org/officeDocument/2006/customXml" ds:itemID="{0DB8834E-4D2E-429A-AE3E-4A2D98F8AD6E}"/>
</file>

<file path=customXml/itemProps3.xml><?xml version="1.0" encoding="utf-8"?>
<ds:datastoreItem xmlns:ds="http://schemas.openxmlformats.org/officeDocument/2006/customXml" ds:itemID="{3D5226CE-B988-4AB1-B7F4-583035F851B1}"/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1038</Words>
  <Application>Microsoft Macintosh PowerPoint</Application>
  <PresentationFormat>Widescreen</PresentationFormat>
  <Paragraphs>122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Ajax + axios</vt:lpstr>
      <vt:lpstr>Today’s topics</vt:lpstr>
      <vt:lpstr>What is AJAX?</vt:lpstr>
      <vt:lpstr>AJAX</vt:lpstr>
      <vt:lpstr>How AJAX Works</vt:lpstr>
      <vt:lpstr>Let’s make some AJAX requests</vt:lpstr>
      <vt:lpstr>Fetch API</vt:lpstr>
      <vt:lpstr>Using fetch</vt:lpstr>
      <vt:lpstr>Let’s make some AJAX requests using Fetch API</vt:lpstr>
      <vt:lpstr>PowerPoint Presentation</vt:lpstr>
      <vt:lpstr>PowerPoint Presentation</vt:lpstr>
      <vt:lpstr>Server-side processing vs  client-side processing</vt:lpstr>
      <vt:lpstr>AXIOS</vt:lpstr>
      <vt:lpstr>Features</vt:lpstr>
      <vt:lpstr>Installation</vt:lpstr>
      <vt:lpstr>Get requests</vt:lpstr>
      <vt:lpstr>Post requests</vt:lpstr>
      <vt:lpstr>Request method aliases</vt:lpstr>
      <vt:lpstr>What is Command Line Input (CLI)?</vt:lpstr>
      <vt:lpstr>Vue CLI</vt:lpstr>
      <vt:lpstr>Vue router</vt:lpstr>
      <vt:lpstr>PowerPoint Presentation</vt:lpstr>
      <vt:lpstr>PowerPoint Presentation</vt:lpstr>
      <vt:lpstr>Let’s update the “youblog”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NODE + EXPRESS</dc:title>
  <dc:creator>Bundit Thnasopon</dc:creator>
  <cp:lastModifiedBy>Bundit Thnasopon</cp:lastModifiedBy>
  <cp:revision>57</cp:revision>
  <dcterms:created xsi:type="dcterms:W3CDTF">2021-02-20T23:23:38Z</dcterms:created>
  <dcterms:modified xsi:type="dcterms:W3CDTF">2021-04-01T22:46:27Z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0x0101006B2CEAA3973E184A953309AF9BA8265E</vt:lpwstr>
  </property>
</Properties>
</file>