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304" r:id="rId18"/>
    <p:sldId id="301" r:id="rId19"/>
    <p:sldId id="307" r:id="rId20"/>
    <p:sldId id="274" r:id="rId21"/>
    <p:sldId id="275" r:id="rId22"/>
    <p:sldId id="276" r:id="rId23"/>
    <p:sldId id="277" r:id="rId24"/>
    <p:sldId id="278" r:id="rId25"/>
    <p:sldId id="309" r:id="rId26"/>
    <p:sldId id="308" r:id="rId27"/>
    <p:sldId id="279" r:id="rId28"/>
    <p:sldId id="294" r:id="rId29"/>
    <p:sldId id="302" r:id="rId30"/>
    <p:sldId id="296" r:id="rId31"/>
    <p:sldId id="297" r:id="rId32"/>
    <p:sldId id="295" r:id="rId33"/>
    <p:sldId id="280" r:id="rId34"/>
    <p:sldId id="281" r:id="rId35"/>
    <p:sldId id="283" r:id="rId36"/>
    <p:sldId id="282" r:id="rId37"/>
    <p:sldId id="284" r:id="rId38"/>
    <p:sldId id="285" r:id="rId39"/>
    <p:sldId id="286" r:id="rId40"/>
    <p:sldId id="287" r:id="rId41"/>
    <p:sldId id="288" r:id="rId42"/>
    <p:sldId id="290" r:id="rId43"/>
    <p:sldId id="291" r:id="rId44"/>
    <p:sldId id="292" r:id="rId45"/>
    <p:sldId id="293" r:id="rId46"/>
    <p:sldId id="30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B971-93A1-7A4A-9A7D-541C9EB48928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3"/>
            <p14:sldId id="304"/>
            <p14:sldId id="301"/>
            <p14:sldId id="307"/>
            <p14:sldId id="274"/>
            <p14:sldId id="275"/>
            <p14:sldId id="276"/>
            <p14:sldId id="277"/>
            <p14:sldId id="278"/>
            <p14:sldId id="309"/>
            <p14:sldId id="308"/>
            <p14:sldId id="279"/>
            <p14:sldId id="294"/>
            <p14:sldId id="302"/>
            <p14:sldId id="296"/>
            <p14:sldId id="297"/>
            <p14:sldId id="295"/>
          </p14:sldIdLst>
        </p14:section>
        <p14:section name="DOM" id="{43FBFC89-B309-224E-AF48-AA5DD59FAF22}">
          <p14:sldIdLst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303"/>
          </p14:sldIdLst>
        </p14:section>
        <p14:section name="Exercises" id="{FA8DC679-A34E-1C49-8712-A07929342A9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2" autoAdjust="0"/>
    <p:restoredTop sz="76327" autoAdjust="0"/>
  </p:normalViewPr>
  <p:slideViewPr>
    <p:cSldViewPr snapToGrid="0">
      <p:cViewPr varScale="1">
        <p:scale>
          <a:sx n="96" d="100"/>
          <a:sy n="96" d="100"/>
        </p:scale>
        <p:origin x="20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5494-7004-445D-B62C-CAEE2850C9B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9B3F8B-6385-4A96-9055-FE1C6063845E}">
      <dgm:prSet/>
      <dgm:spPr/>
      <dgm:t>
        <a:bodyPr/>
        <a:lstStyle/>
        <a:p>
          <a:r>
            <a:rPr lang="en-US"/>
            <a:t>Change</a:t>
          </a:r>
        </a:p>
      </dgm:t>
    </dgm:pt>
    <dgm:pt modelId="{DDA31AE2-7C93-4D05-A580-B1C42AA759D2}" type="parTrans" cxnId="{B157D254-5BB6-4A11-A36E-F98B91D94E03}">
      <dgm:prSet/>
      <dgm:spPr/>
      <dgm:t>
        <a:bodyPr/>
        <a:lstStyle/>
        <a:p>
          <a:endParaRPr lang="en-US"/>
        </a:p>
      </dgm:t>
    </dgm:pt>
    <dgm:pt modelId="{224C5692-B5A8-4B44-A51F-8B09818D57B8}" type="sibTrans" cxnId="{B157D254-5BB6-4A11-A36E-F98B91D94E03}">
      <dgm:prSet/>
      <dgm:spPr/>
      <dgm:t>
        <a:bodyPr/>
        <a:lstStyle/>
        <a:p>
          <a:endParaRPr lang="en-US"/>
        </a:p>
      </dgm:t>
    </dgm:pt>
    <dgm:pt modelId="{53ABB217-4AEE-45E8-ADA8-72C751CE85F1}">
      <dgm:prSet/>
      <dgm:spPr/>
      <dgm:t>
        <a:bodyPr/>
        <a:lstStyle/>
        <a:p>
          <a:r>
            <a:rPr lang="en-US"/>
            <a:t>JavaScript Can Change HTML Content</a:t>
          </a:r>
        </a:p>
      </dgm:t>
    </dgm:pt>
    <dgm:pt modelId="{8627E942-B9A2-4E1E-A95A-94A32249231E}" type="parTrans" cxnId="{1E613726-5B7E-4435-A672-96574F4B37D6}">
      <dgm:prSet/>
      <dgm:spPr/>
      <dgm:t>
        <a:bodyPr/>
        <a:lstStyle/>
        <a:p>
          <a:endParaRPr lang="en-US"/>
        </a:p>
      </dgm:t>
    </dgm:pt>
    <dgm:pt modelId="{0DC494C2-1D22-4D3E-9653-EAA5CD01DFF6}" type="sibTrans" cxnId="{1E613726-5B7E-4435-A672-96574F4B37D6}">
      <dgm:prSet/>
      <dgm:spPr/>
      <dgm:t>
        <a:bodyPr/>
        <a:lstStyle/>
        <a:p>
          <a:endParaRPr lang="en-US"/>
        </a:p>
      </dgm:t>
    </dgm:pt>
    <dgm:pt modelId="{D3E9DD50-D1D4-4426-9E1D-7E857B363BE6}">
      <dgm:prSet/>
      <dgm:spPr/>
      <dgm:t>
        <a:bodyPr/>
        <a:lstStyle/>
        <a:p>
          <a:r>
            <a:rPr lang="en-US"/>
            <a:t>document.getElementById("demo").innerHTML = "Hello JavaScript";</a:t>
          </a:r>
        </a:p>
      </dgm:t>
    </dgm:pt>
    <dgm:pt modelId="{8BD0DAFC-D594-47F8-8EC6-3757A90842EC}" type="parTrans" cxnId="{87E1B97F-907D-4FAA-9C00-D0B69A258734}">
      <dgm:prSet/>
      <dgm:spPr/>
      <dgm:t>
        <a:bodyPr/>
        <a:lstStyle/>
        <a:p>
          <a:endParaRPr lang="en-US"/>
        </a:p>
      </dgm:t>
    </dgm:pt>
    <dgm:pt modelId="{2450F22C-C309-44AD-A499-CE1B7B9B7A73}" type="sibTrans" cxnId="{87E1B97F-907D-4FAA-9C00-D0B69A258734}">
      <dgm:prSet/>
      <dgm:spPr/>
      <dgm:t>
        <a:bodyPr/>
        <a:lstStyle/>
        <a:p>
          <a:endParaRPr lang="en-US"/>
        </a:p>
      </dgm:t>
    </dgm:pt>
    <dgm:pt modelId="{0420F98A-0ADA-4980-90C5-5192A2DF2889}">
      <dgm:prSet/>
      <dgm:spPr/>
      <dgm:t>
        <a:bodyPr/>
        <a:lstStyle/>
        <a:p>
          <a:r>
            <a:rPr lang="en-US"/>
            <a:t>Change</a:t>
          </a:r>
        </a:p>
      </dgm:t>
    </dgm:pt>
    <dgm:pt modelId="{867E61A9-79AC-489C-B4AE-4652182CFB15}" type="parTrans" cxnId="{FAB0DCFD-F985-4D66-B785-2A59F66ADB88}">
      <dgm:prSet/>
      <dgm:spPr/>
      <dgm:t>
        <a:bodyPr/>
        <a:lstStyle/>
        <a:p>
          <a:endParaRPr lang="en-US"/>
        </a:p>
      </dgm:t>
    </dgm:pt>
    <dgm:pt modelId="{28195B1E-D470-46CB-BFD5-DC7B54BF9E39}" type="sibTrans" cxnId="{FAB0DCFD-F985-4D66-B785-2A59F66ADB88}">
      <dgm:prSet/>
      <dgm:spPr/>
      <dgm:t>
        <a:bodyPr/>
        <a:lstStyle/>
        <a:p>
          <a:endParaRPr lang="en-US"/>
        </a:p>
      </dgm:t>
    </dgm:pt>
    <dgm:pt modelId="{A185D1C5-D219-4DC4-9AF9-BFDD9BEE16F2}">
      <dgm:prSet/>
      <dgm:spPr/>
      <dgm:t>
        <a:bodyPr/>
        <a:lstStyle/>
        <a:p>
          <a:r>
            <a:rPr lang="en-US"/>
            <a:t>JavaScript Can Change HTML Attribute Values</a:t>
          </a:r>
        </a:p>
      </dgm:t>
    </dgm:pt>
    <dgm:pt modelId="{6D939D90-C09E-4AE0-BCD7-F96FE5B5740E}" type="parTrans" cxnId="{4A448FF4-F265-402E-A47C-3C0D7AD07277}">
      <dgm:prSet/>
      <dgm:spPr/>
      <dgm:t>
        <a:bodyPr/>
        <a:lstStyle/>
        <a:p>
          <a:endParaRPr lang="en-US"/>
        </a:p>
      </dgm:t>
    </dgm:pt>
    <dgm:pt modelId="{A0CB1206-AFA3-4161-BA6A-06625EA323C9}" type="sibTrans" cxnId="{4A448FF4-F265-402E-A47C-3C0D7AD07277}">
      <dgm:prSet/>
      <dgm:spPr/>
      <dgm:t>
        <a:bodyPr/>
        <a:lstStyle/>
        <a:p>
          <a:endParaRPr lang="en-US"/>
        </a:p>
      </dgm:t>
    </dgm:pt>
    <dgm:pt modelId="{20920590-4497-4787-8BA5-156BF6791D10}">
      <dgm:prSet/>
      <dgm:spPr/>
      <dgm:t>
        <a:bodyPr/>
        <a:lstStyle/>
        <a:p>
          <a:r>
            <a:rPr lang="en-US"/>
            <a:t>document.getElementById(”myImage").src = "hello.jpg";</a:t>
          </a:r>
        </a:p>
      </dgm:t>
    </dgm:pt>
    <dgm:pt modelId="{41F2FB11-C51B-4D00-B115-A97A9013E61E}" type="parTrans" cxnId="{839C9F2E-756D-4E8C-948F-09934E0695C9}">
      <dgm:prSet/>
      <dgm:spPr/>
      <dgm:t>
        <a:bodyPr/>
        <a:lstStyle/>
        <a:p>
          <a:endParaRPr lang="en-US"/>
        </a:p>
      </dgm:t>
    </dgm:pt>
    <dgm:pt modelId="{5FFCCF5D-2730-4555-8B23-53182CAA3DFB}" type="sibTrans" cxnId="{839C9F2E-756D-4E8C-948F-09934E0695C9}">
      <dgm:prSet/>
      <dgm:spPr/>
      <dgm:t>
        <a:bodyPr/>
        <a:lstStyle/>
        <a:p>
          <a:endParaRPr lang="en-US"/>
        </a:p>
      </dgm:t>
    </dgm:pt>
    <dgm:pt modelId="{42457F32-0A68-447D-A481-C32373A46357}">
      <dgm:prSet/>
      <dgm:spPr/>
      <dgm:t>
        <a:bodyPr/>
        <a:lstStyle/>
        <a:p>
          <a:r>
            <a:rPr lang="en-US"/>
            <a:t>Change</a:t>
          </a:r>
        </a:p>
      </dgm:t>
    </dgm:pt>
    <dgm:pt modelId="{020593BA-262D-4AA6-8A54-1637DE57D551}" type="parTrans" cxnId="{FE3C5A83-3449-4F25-9724-338B5DC7110F}">
      <dgm:prSet/>
      <dgm:spPr/>
      <dgm:t>
        <a:bodyPr/>
        <a:lstStyle/>
        <a:p>
          <a:endParaRPr lang="en-US"/>
        </a:p>
      </dgm:t>
    </dgm:pt>
    <dgm:pt modelId="{A836D150-6A6D-4C2E-8931-681C9DE95E07}" type="sibTrans" cxnId="{FE3C5A83-3449-4F25-9724-338B5DC7110F}">
      <dgm:prSet/>
      <dgm:spPr/>
      <dgm:t>
        <a:bodyPr/>
        <a:lstStyle/>
        <a:p>
          <a:endParaRPr lang="en-US"/>
        </a:p>
      </dgm:t>
    </dgm:pt>
    <dgm:pt modelId="{6A7158A7-B1AD-4ABD-8064-71FB8CC56802}">
      <dgm:prSet/>
      <dgm:spPr/>
      <dgm:t>
        <a:bodyPr/>
        <a:lstStyle/>
        <a:p>
          <a:r>
            <a:rPr lang="en-US"/>
            <a:t>JavaScript Can Change HTML Styles (CSS)</a:t>
          </a:r>
        </a:p>
      </dgm:t>
    </dgm:pt>
    <dgm:pt modelId="{9906E7AA-A7BE-4043-AA07-F4F9D7CE7D5E}" type="parTrans" cxnId="{1F98B19C-4309-44D8-B7C3-D5507C9C69E4}">
      <dgm:prSet/>
      <dgm:spPr/>
      <dgm:t>
        <a:bodyPr/>
        <a:lstStyle/>
        <a:p>
          <a:endParaRPr lang="en-US"/>
        </a:p>
      </dgm:t>
    </dgm:pt>
    <dgm:pt modelId="{5DF7745C-E8C2-4B68-B8A8-EC87C56B43A1}" type="sibTrans" cxnId="{1F98B19C-4309-44D8-B7C3-D5507C9C69E4}">
      <dgm:prSet/>
      <dgm:spPr/>
      <dgm:t>
        <a:bodyPr/>
        <a:lstStyle/>
        <a:p>
          <a:endParaRPr lang="en-US"/>
        </a:p>
      </dgm:t>
    </dgm:pt>
    <dgm:pt modelId="{BB342FA1-27EF-4731-A21B-C5989615C6D5}">
      <dgm:prSet/>
      <dgm:spPr/>
      <dgm:t>
        <a:bodyPr/>
        <a:lstStyle/>
        <a:p>
          <a:r>
            <a:rPr lang="en-US"/>
            <a:t>document.getElementById("demo").style.fontSize = "35px";</a:t>
          </a:r>
        </a:p>
      </dgm:t>
    </dgm:pt>
    <dgm:pt modelId="{FA170314-D117-4C76-AC1D-EABD6A8381B0}" type="parTrans" cxnId="{B3E9D57E-B5A4-4CC5-AB94-142C7482E6BB}">
      <dgm:prSet/>
      <dgm:spPr/>
      <dgm:t>
        <a:bodyPr/>
        <a:lstStyle/>
        <a:p>
          <a:endParaRPr lang="en-US"/>
        </a:p>
      </dgm:t>
    </dgm:pt>
    <dgm:pt modelId="{017F4F60-6EBD-495F-B3A1-93BDEF72FFA4}" type="sibTrans" cxnId="{B3E9D57E-B5A4-4CC5-AB94-142C7482E6BB}">
      <dgm:prSet/>
      <dgm:spPr/>
      <dgm:t>
        <a:bodyPr/>
        <a:lstStyle/>
        <a:p>
          <a:endParaRPr lang="en-US"/>
        </a:p>
      </dgm:t>
    </dgm:pt>
    <dgm:pt modelId="{D28E0DF1-9823-4338-B70E-31D180512626}">
      <dgm:prSet/>
      <dgm:spPr/>
      <dgm:t>
        <a:bodyPr/>
        <a:lstStyle/>
        <a:p>
          <a:r>
            <a:rPr lang="en-US"/>
            <a:t>Create</a:t>
          </a:r>
        </a:p>
      </dgm:t>
    </dgm:pt>
    <dgm:pt modelId="{4CF51E30-9479-4BED-929A-876D0614607A}" type="parTrans" cxnId="{9023C997-621D-4F0C-8EFB-1A1CBC6893EC}">
      <dgm:prSet/>
      <dgm:spPr/>
      <dgm:t>
        <a:bodyPr/>
        <a:lstStyle/>
        <a:p>
          <a:endParaRPr lang="en-US"/>
        </a:p>
      </dgm:t>
    </dgm:pt>
    <dgm:pt modelId="{614AA63D-F728-4F96-A026-F00EC5EF27B0}" type="sibTrans" cxnId="{9023C997-621D-4F0C-8EFB-1A1CBC6893EC}">
      <dgm:prSet/>
      <dgm:spPr/>
      <dgm:t>
        <a:bodyPr/>
        <a:lstStyle/>
        <a:p>
          <a:endParaRPr lang="en-US"/>
        </a:p>
      </dgm:t>
    </dgm:pt>
    <dgm:pt modelId="{72B71EC4-6A7D-4D82-980B-FA364196B4AF}">
      <dgm:prSet/>
      <dgm:spPr/>
      <dgm:t>
        <a:bodyPr/>
        <a:lstStyle/>
        <a:p>
          <a:r>
            <a:rPr lang="en-US"/>
            <a:t>JavaScript Can Create HTML Elements</a:t>
          </a:r>
        </a:p>
      </dgm:t>
    </dgm:pt>
    <dgm:pt modelId="{BAEC2E6E-3F6A-4E63-8155-4B57A36252EC}" type="parTrans" cxnId="{6C8F6A4C-E714-477C-BFF4-7DC6EF28E14B}">
      <dgm:prSet/>
      <dgm:spPr/>
      <dgm:t>
        <a:bodyPr/>
        <a:lstStyle/>
        <a:p>
          <a:endParaRPr lang="en-US"/>
        </a:p>
      </dgm:t>
    </dgm:pt>
    <dgm:pt modelId="{EC2F2A6C-2C10-44E3-87C8-9DA16F8A05C6}" type="sibTrans" cxnId="{6C8F6A4C-E714-477C-BFF4-7DC6EF28E14B}">
      <dgm:prSet/>
      <dgm:spPr/>
      <dgm:t>
        <a:bodyPr/>
        <a:lstStyle/>
        <a:p>
          <a:endParaRPr lang="en-US"/>
        </a:p>
      </dgm:t>
    </dgm:pt>
    <dgm:pt modelId="{EAAF0E53-DF20-457E-9C3D-C7C9A76F6C55}">
      <dgm:prSet/>
      <dgm:spPr/>
      <dgm:t>
        <a:bodyPr/>
        <a:lstStyle/>
        <a:p>
          <a:r>
            <a:rPr lang="en-US"/>
            <a:t>Remove</a:t>
          </a:r>
        </a:p>
      </dgm:t>
    </dgm:pt>
    <dgm:pt modelId="{4BFE6C2D-84B5-4DA2-A1AE-160CB71DD1C0}" type="parTrans" cxnId="{2994B27B-477D-454E-A200-ED37CD7FF6EA}">
      <dgm:prSet/>
      <dgm:spPr/>
      <dgm:t>
        <a:bodyPr/>
        <a:lstStyle/>
        <a:p>
          <a:endParaRPr lang="en-US"/>
        </a:p>
      </dgm:t>
    </dgm:pt>
    <dgm:pt modelId="{D2373C17-CB8F-4695-ADB4-80FC2A538784}" type="sibTrans" cxnId="{2994B27B-477D-454E-A200-ED37CD7FF6EA}">
      <dgm:prSet/>
      <dgm:spPr/>
      <dgm:t>
        <a:bodyPr/>
        <a:lstStyle/>
        <a:p>
          <a:endParaRPr lang="en-US"/>
        </a:p>
      </dgm:t>
    </dgm:pt>
    <dgm:pt modelId="{AF28702D-BF7B-43F7-B5B0-E935BFB7F1A4}">
      <dgm:prSet/>
      <dgm:spPr/>
      <dgm:t>
        <a:bodyPr/>
        <a:lstStyle/>
        <a:p>
          <a:r>
            <a:rPr lang="en-US"/>
            <a:t>Javascript Can Remove HTML Elements</a:t>
          </a:r>
        </a:p>
      </dgm:t>
    </dgm:pt>
    <dgm:pt modelId="{E9402B92-C625-43E9-88AC-04B6EDB93744}" type="parTrans" cxnId="{C389B375-C41E-4BB2-AA2C-278A31171C74}">
      <dgm:prSet/>
      <dgm:spPr/>
      <dgm:t>
        <a:bodyPr/>
        <a:lstStyle/>
        <a:p>
          <a:endParaRPr lang="en-US"/>
        </a:p>
      </dgm:t>
    </dgm:pt>
    <dgm:pt modelId="{5B07A02B-D2C9-445D-9D64-202D131D9F49}" type="sibTrans" cxnId="{C389B375-C41E-4BB2-AA2C-278A31171C74}">
      <dgm:prSet/>
      <dgm:spPr/>
      <dgm:t>
        <a:bodyPr/>
        <a:lstStyle/>
        <a:p>
          <a:endParaRPr lang="en-US"/>
        </a:p>
      </dgm:t>
    </dgm:pt>
    <dgm:pt modelId="{DF573EC8-A086-D842-8FF5-6C67757EA51A}" type="pres">
      <dgm:prSet presAssocID="{85545494-7004-445D-B62C-CAEE2850C9BC}" presName="Name0" presStyleCnt="0">
        <dgm:presLayoutVars>
          <dgm:dir/>
          <dgm:animLvl val="lvl"/>
          <dgm:resizeHandles val="exact"/>
        </dgm:presLayoutVars>
      </dgm:prSet>
      <dgm:spPr/>
    </dgm:pt>
    <dgm:pt modelId="{A52B9066-779D-2549-9CA2-FCCABC61175C}" type="pres">
      <dgm:prSet presAssocID="{1B9B3F8B-6385-4A96-9055-FE1C6063845E}" presName="linNode" presStyleCnt="0"/>
      <dgm:spPr/>
    </dgm:pt>
    <dgm:pt modelId="{5261866C-7E6D-D141-B7A2-80F3721EB330}" type="pres">
      <dgm:prSet presAssocID="{1B9B3F8B-6385-4A96-9055-FE1C6063845E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94E92AE7-8ACD-974F-8C67-E6DB2E50FA97}" type="pres">
      <dgm:prSet presAssocID="{1B9B3F8B-6385-4A96-9055-FE1C6063845E}" presName="descendantText" presStyleLbl="alignAccFollowNode1" presStyleIdx="0" presStyleCnt="5">
        <dgm:presLayoutVars>
          <dgm:bulletEnabled/>
        </dgm:presLayoutVars>
      </dgm:prSet>
      <dgm:spPr/>
    </dgm:pt>
    <dgm:pt modelId="{8BB80EA8-B145-5A42-9522-5E95EF2267AF}" type="pres">
      <dgm:prSet presAssocID="{224C5692-B5A8-4B44-A51F-8B09818D57B8}" presName="sp" presStyleCnt="0"/>
      <dgm:spPr/>
    </dgm:pt>
    <dgm:pt modelId="{543E1A04-956F-4D4A-B793-9E9FB37068C8}" type="pres">
      <dgm:prSet presAssocID="{0420F98A-0ADA-4980-90C5-5192A2DF2889}" presName="linNode" presStyleCnt="0"/>
      <dgm:spPr/>
    </dgm:pt>
    <dgm:pt modelId="{612F5ACC-3907-B947-B28B-CFD007459986}" type="pres">
      <dgm:prSet presAssocID="{0420F98A-0ADA-4980-90C5-5192A2DF2889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D7B64FB2-713D-2048-8A6C-CA3E981C83DC}" type="pres">
      <dgm:prSet presAssocID="{0420F98A-0ADA-4980-90C5-5192A2DF2889}" presName="descendantText" presStyleLbl="alignAccFollowNode1" presStyleIdx="1" presStyleCnt="5">
        <dgm:presLayoutVars>
          <dgm:bulletEnabled/>
        </dgm:presLayoutVars>
      </dgm:prSet>
      <dgm:spPr/>
    </dgm:pt>
    <dgm:pt modelId="{8C43A858-9241-C747-9225-25CC85890CFC}" type="pres">
      <dgm:prSet presAssocID="{28195B1E-D470-46CB-BFD5-DC7B54BF9E39}" presName="sp" presStyleCnt="0"/>
      <dgm:spPr/>
    </dgm:pt>
    <dgm:pt modelId="{48090357-B9B3-C540-A79D-AE82B2C6D716}" type="pres">
      <dgm:prSet presAssocID="{42457F32-0A68-447D-A481-C32373A46357}" presName="linNode" presStyleCnt="0"/>
      <dgm:spPr/>
    </dgm:pt>
    <dgm:pt modelId="{AE986A83-41D1-D344-BA3E-501270613FE7}" type="pres">
      <dgm:prSet presAssocID="{42457F32-0A68-447D-A481-C32373A46357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BA269D7B-8014-B841-9658-6228F6DD234E}" type="pres">
      <dgm:prSet presAssocID="{42457F32-0A68-447D-A481-C32373A46357}" presName="descendantText" presStyleLbl="alignAccFollowNode1" presStyleIdx="2" presStyleCnt="5">
        <dgm:presLayoutVars>
          <dgm:bulletEnabled/>
        </dgm:presLayoutVars>
      </dgm:prSet>
      <dgm:spPr/>
    </dgm:pt>
    <dgm:pt modelId="{36C5629F-7A1C-164D-893C-0A48FEFBF5E6}" type="pres">
      <dgm:prSet presAssocID="{A836D150-6A6D-4C2E-8931-681C9DE95E07}" presName="sp" presStyleCnt="0"/>
      <dgm:spPr/>
    </dgm:pt>
    <dgm:pt modelId="{0536A8F4-67D1-6844-AE6D-FDEE083330D1}" type="pres">
      <dgm:prSet presAssocID="{D28E0DF1-9823-4338-B70E-31D180512626}" presName="linNode" presStyleCnt="0"/>
      <dgm:spPr/>
    </dgm:pt>
    <dgm:pt modelId="{923A4A74-84D0-CE40-BBC4-EDF630005C83}" type="pres">
      <dgm:prSet presAssocID="{D28E0DF1-9823-4338-B70E-31D180512626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1EDD93B4-B2D6-BC46-9C17-F7AE55E51053}" type="pres">
      <dgm:prSet presAssocID="{D28E0DF1-9823-4338-B70E-31D180512626}" presName="descendantText" presStyleLbl="alignAccFollowNode1" presStyleIdx="3" presStyleCnt="5">
        <dgm:presLayoutVars>
          <dgm:bulletEnabled/>
        </dgm:presLayoutVars>
      </dgm:prSet>
      <dgm:spPr/>
    </dgm:pt>
    <dgm:pt modelId="{9814D59B-B2D4-0D4A-B599-35A392E6CE2A}" type="pres">
      <dgm:prSet presAssocID="{614AA63D-F728-4F96-A026-F00EC5EF27B0}" presName="sp" presStyleCnt="0"/>
      <dgm:spPr/>
    </dgm:pt>
    <dgm:pt modelId="{388FF93C-777A-B947-84A9-A8A6EBDCC9F4}" type="pres">
      <dgm:prSet presAssocID="{EAAF0E53-DF20-457E-9C3D-C7C9A76F6C55}" presName="linNode" presStyleCnt="0"/>
      <dgm:spPr/>
    </dgm:pt>
    <dgm:pt modelId="{BFD853E6-445D-7342-B7DD-B1FE1C7717F3}" type="pres">
      <dgm:prSet presAssocID="{EAAF0E53-DF20-457E-9C3D-C7C9A76F6C55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F996F61B-8AE2-AA4A-959D-93461C3AFFB1}" type="pres">
      <dgm:prSet presAssocID="{EAAF0E53-DF20-457E-9C3D-C7C9A76F6C55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AED5706-EB63-334B-899B-471F4C60174F}" type="presOf" srcId="{EAAF0E53-DF20-457E-9C3D-C7C9A76F6C55}" destId="{BFD853E6-445D-7342-B7DD-B1FE1C7717F3}" srcOrd="0" destOrd="0" presId="urn:microsoft.com/office/officeart/2016/7/layout/VerticalSolidActionList"/>
    <dgm:cxn modelId="{01C92520-ECFF-FD4F-92A9-F79543DD3A28}" type="presOf" srcId="{A185D1C5-D219-4DC4-9AF9-BFDD9BEE16F2}" destId="{D7B64FB2-713D-2048-8A6C-CA3E981C83DC}" srcOrd="0" destOrd="0" presId="urn:microsoft.com/office/officeart/2016/7/layout/VerticalSolidActionList"/>
    <dgm:cxn modelId="{24B56C21-5E0E-5D47-9D61-34EEF6AF5887}" type="presOf" srcId="{85545494-7004-445D-B62C-CAEE2850C9BC}" destId="{DF573EC8-A086-D842-8FF5-6C67757EA51A}" srcOrd="0" destOrd="0" presId="urn:microsoft.com/office/officeart/2016/7/layout/VerticalSolidActionList"/>
    <dgm:cxn modelId="{5C9C8C22-8023-B847-94B3-1CECF5D3F067}" type="presOf" srcId="{D28E0DF1-9823-4338-B70E-31D180512626}" destId="{923A4A74-84D0-CE40-BBC4-EDF630005C83}" srcOrd="0" destOrd="0" presId="urn:microsoft.com/office/officeart/2016/7/layout/VerticalSolidActionList"/>
    <dgm:cxn modelId="{1E613726-5B7E-4435-A672-96574F4B37D6}" srcId="{1B9B3F8B-6385-4A96-9055-FE1C6063845E}" destId="{53ABB217-4AEE-45E8-ADA8-72C751CE85F1}" srcOrd="0" destOrd="0" parTransId="{8627E942-B9A2-4E1E-A95A-94A32249231E}" sibTransId="{0DC494C2-1D22-4D3E-9653-EAA5CD01DFF6}"/>
    <dgm:cxn modelId="{839C9F2E-756D-4E8C-948F-09934E0695C9}" srcId="{A185D1C5-D219-4DC4-9AF9-BFDD9BEE16F2}" destId="{20920590-4497-4787-8BA5-156BF6791D10}" srcOrd="0" destOrd="0" parTransId="{41F2FB11-C51B-4D00-B115-A97A9013E61E}" sibTransId="{5FFCCF5D-2730-4555-8B23-53182CAA3DFB}"/>
    <dgm:cxn modelId="{6C8F6A4C-E714-477C-BFF4-7DC6EF28E14B}" srcId="{D28E0DF1-9823-4338-B70E-31D180512626}" destId="{72B71EC4-6A7D-4D82-980B-FA364196B4AF}" srcOrd="0" destOrd="0" parTransId="{BAEC2E6E-3F6A-4E63-8155-4B57A36252EC}" sibTransId="{EC2F2A6C-2C10-44E3-87C8-9DA16F8A05C6}"/>
    <dgm:cxn modelId="{B157D254-5BB6-4A11-A36E-F98B91D94E03}" srcId="{85545494-7004-445D-B62C-CAEE2850C9BC}" destId="{1B9B3F8B-6385-4A96-9055-FE1C6063845E}" srcOrd="0" destOrd="0" parTransId="{DDA31AE2-7C93-4D05-A580-B1C42AA759D2}" sibTransId="{224C5692-B5A8-4B44-A51F-8B09818D57B8}"/>
    <dgm:cxn modelId="{352F9A62-3FA7-374E-B264-19755FD82E41}" type="presOf" srcId="{72B71EC4-6A7D-4D82-980B-FA364196B4AF}" destId="{1EDD93B4-B2D6-BC46-9C17-F7AE55E51053}" srcOrd="0" destOrd="0" presId="urn:microsoft.com/office/officeart/2016/7/layout/VerticalSolidActionList"/>
    <dgm:cxn modelId="{4A71B56A-59EC-A345-9B4C-D929BF4EA419}" type="presOf" srcId="{AF28702D-BF7B-43F7-B5B0-E935BFB7F1A4}" destId="{F996F61B-8AE2-AA4A-959D-93461C3AFFB1}" srcOrd="0" destOrd="0" presId="urn:microsoft.com/office/officeart/2016/7/layout/VerticalSolidActionList"/>
    <dgm:cxn modelId="{CF54396D-320A-AB49-9C37-F169BC351CA5}" type="presOf" srcId="{BB342FA1-27EF-4731-A21B-C5989615C6D5}" destId="{BA269D7B-8014-B841-9658-6228F6DD234E}" srcOrd="0" destOrd="1" presId="urn:microsoft.com/office/officeart/2016/7/layout/VerticalSolidActionList"/>
    <dgm:cxn modelId="{C389B375-C41E-4BB2-AA2C-278A31171C74}" srcId="{EAAF0E53-DF20-457E-9C3D-C7C9A76F6C55}" destId="{AF28702D-BF7B-43F7-B5B0-E935BFB7F1A4}" srcOrd="0" destOrd="0" parTransId="{E9402B92-C625-43E9-88AC-04B6EDB93744}" sibTransId="{5B07A02B-D2C9-445D-9D64-202D131D9F49}"/>
    <dgm:cxn modelId="{2994B27B-477D-454E-A200-ED37CD7FF6EA}" srcId="{85545494-7004-445D-B62C-CAEE2850C9BC}" destId="{EAAF0E53-DF20-457E-9C3D-C7C9A76F6C55}" srcOrd="4" destOrd="0" parTransId="{4BFE6C2D-84B5-4DA2-A1AE-160CB71DD1C0}" sibTransId="{D2373C17-CB8F-4695-ADB4-80FC2A538784}"/>
    <dgm:cxn modelId="{B3E9D57E-B5A4-4CC5-AB94-142C7482E6BB}" srcId="{6A7158A7-B1AD-4ABD-8064-71FB8CC56802}" destId="{BB342FA1-27EF-4731-A21B-C5989615C6D5}" srcOrd="0" destOrd="0" parTransId="{FA170314-D117-4C76-AC1D-EABD6A8381B0}" sibTransId="{017F4F60-6EBD-495F-B3A1-93BDEF72FFA4}"/>
    <dgm:cxn modelId="{87E1B97F-907D-4FAA-9C00-D0B69A258734}" srcId="{53ABB217-4AEE-45E8-ADA8-72C751CE85F1}" destId="{D3E9DD50-D1D4-4426-9E1D-7E857B363BE6}" srcOrd="0" destOrd="0" parTransId="{8BD0DAFC-D594-47F8-8EC6-3757A90842EC}" sibTransId="{2450F22C-C309-44AD-A499-CE1B7B9B7A73}"/>
    <dgm:cxn modelId="{FE3C5A83-3449-4F25-9724-338B5DC7110F}" srcId="{85545494-7004-445D-B62C-CAEE2850C9BC}" destId="{42457F32-0A68-447D-A481-C32373A46357}" srcOrd="2" destOrd="0" parTransId="{020593BA-262D-4AA6-8A54-1637DE57D551}" sibTransId="{A836D150-6A6D-4C2E-8931-681C9DE95E07}"/>
    <dgm:cxn modelId="{522F878D-3218-C442-B09E-314DDDF8F2F6}" type="presOf" srcId="{42457F32-0A68-447D-A481-C32373A46357}" destId="{AE986A83-41D1-D344-BA3E-501270613FE7}" srcOrd="0" destOrd="0" presId="urn:microsoft.com/office/officeart/2016/7/layout/VerticalSolidActionList"/>
    <dgm:cxn modelId="{9023C997-621D-4F0C-8EFB-1A1CBC6893EC}" srcId="{85545494-7004-445D-B62C-CAEE2850C9BC}" destId="{D28E0DF1-9823-4338-B70E-31D180512626}" srcOrd="3" destOrd="0" parTransId="{4CF51E30-9479-4BED-929A-876D0614607A}" sibTransId="{614AA63D-F728-4F96-A026-F00EC5EF27B0}"/>
    <dgm:cxn modelId="{1F98B19C-4309-44D8-B7C3-D5507C9C69E4}" srcId="{42457F32-0A68-447D-A481-C32373A46357}" destId="{6A7158A7-B1AD-4ABD-8064-71FB8CC56802}" srcOrd="0" destOrd="0" parTransId="{9906E7AA-A7BE-4043-AA07-F4F9D7CE7D5E}" sibTransId="{5DF7745C-E8C2-4B68-B8A8-EC87C56B43A1}"/>
    <dgm:cxn modelId="{EB8D809F-8785-0E44-824B-83B27429C938}" type="presOf" srcId="{D3E9DD50-D1D4-4426-9E1D-7E857B363BE6}" destId="{94E92AE7-8ACD-974F-8C67-E6DB2E50FA97}" srcOrd="0" destOrd="1" presId="urn:microsoft.com/office/officeart/2016/7/layout/VerticalSolidActionList"/>
    <dgm:cxn modelId="{0836CFA0-C15A-EB4E-B887-A937DE457F27}" type="presOf" srcId="{1B9B3F8B-6385-4A96-9055-FE1C6063845E}" destId="{5261866C-7E6D-D141-B7A2-80F3721EB330}" srcOrd="0" destOrd="0" presId="urn:microsoft.com/office/officeart/2016/7/layout/VerticalSolidActionList"/>
    <dgm:cxn modelId="{F51991A8-1A89-0442-B417-8DCF326DAE7B}" type="presOf" srcId="{6A7158A7-B1AD-4ABD-8064-71FB8CC56802}" destId="{BA269D7B-8014-B841-9658-6228F6DD234E}" srcOrd="0" destOrd="0" presId="urn:microsoft.com/office/officeart/2016/7/layout/VerticalSolidActionList"/>
    <dgm:cxn modelId="{81A078C2-6BE1-E84A-9BA0-1F4BFF33C4AB}" type="presOf" srcId="{53ABB217-4AEE-45E8-ADA8-72C751CE85F1}" destId="{94E92AE7-8ACD-974F-8C67-E6DB2E50FA97}" srcOrd="0" destOrd="0" presId="urn:microsoft.com/office/officeart/2016/7/layout/VerticalSolidActionList"/>
    <dgm:cxn modelId="{6C7E10C6-EFDA-3A44-9A4B-B5FA5572B079}" type="presOf" srcId="{20920590-4497-4787-8BA5-156BF6791D10}" destId="{D7B64FB2-713D-2048-8A6C-CA3E981C83DC}" srcOrd="0" destOrd="1" presId="urn:microsoft.com/office/officeart/2016/7/layout/VerticalSolidActionList"/>
    <dgm:cxn modelId="{A5165EF1-B063-EF44-BC9F-D5CA79BFAEC1}" type="presOf" srcId="{0420F98A-0ADA-4980-90C5-5192A2DF2889}" destId="{612F5ACC-3907-B947-B28B-CFD007459986}" srcOrd="0" destOrd="0" presId="urn:microsoft.com/office/officeart/2016/7/layout/VerticalSolidActionList"/>
    <dgm:cxn modelId="{4A448FF4-F265-402E-A47C-3C0D7AD07277}" srcId="{0420F98A-0ADA-4980-90C5-5192A2DF2889}" destId="{A185D1C5-D219-4DC4-9AF9-BFDD9BEE16F2}" srcOrd="0" destOrd="0" parTransId="{6D939D90-C09E-4AE0-BCD7-F96FE5B5740E}" sibTransId="{A0CB1206-AFA3-4161-BA6A-06625EA323C9}"/>
    <dgm:cxn modelId="{FAB0DCFD-F985-4D66-B785-2A59F66ADB88}" srcId="{85545494-7004-445D-B62C-CAEE2850C9BC}" destId="{0420F98A-0ADA-4980-90C5-5192A2DF2889}" srcOrd="1" destOrd="0" parTransId="{867E61A9-79AC-489C-B4AE-4652182CFB15}" sibTransId="{28195B1E-D470-46CB-BFD5-DC7B54BF9E39}"/>
    <dgm:cxn modelId="{D4FBA7EE-417C-B34C-A174-168B49AFB966}" type="presParOf" srcId="{DF573EC8-A086-D842-8FF5-6C67757EA51A}" destId="{A52B9066-779D-2549-9CA2-FCCABC61175C}" srcOrd="0" destOrd="0" presId="urn:microsoft.com/office/officeart/2016/7/layout/VerticalSolidActionList"/>
    <dgm:cxn modelId="{5D94B090-6D48-6F49-9F0D-6999FCE4A695}" type="presParOf" srcId="{A52B9066-779D-2549-9CA2-FCCABC61175C}" destId="{5261866C-7E6D-D141-B7A2-80F3721EB330}" srcOrd="0" destOrd="0" presId="urn:microsoft.com/office/officeart/2016/7/layout/VerticalSolidActionList"/>
    <dgm:cxn modelId="{B798738A-7302-694C-BA6A-272F55F5C168}" type="presParOf" srcId="{A52B9066-779D-2549-9CA2-FCCABC61175C}" destId="{94E92AE7-8ACD-974F-8C67-E6DB2E50FA97}" srcOrd="1" destOrd="0" presId="urn:microsoft.com/office/officeart/2016/7/layout/VerticalSolidActionList"/>
    <dgm:cxn modelId="{14B65929-0143-C441-96BB-9D019CC229ED}" type="presParOf" srcId="{DF573EC8-A086-D842-8FF5-6C67757EA51A}" destId="{8BB80EA8-B145-5A42-9522-5E95EF2267AF}" srcOrd="1" destOrd="0" presId="urn:microsoft.com/office/officeart/2016/7/layout/VerticalSolidActionList"/>
    <dgm:cxn modelId="{D4E58CCB-8F28-F54D-9AC5-06EDA4D8D2DD}" type="presParOf" srcId="{DF573EC8-A086-D842-8FF5-6C67757EA51A}" destId="{543E1A04-956F-4D4A-B793-9E9FB37068C8}" srcOrd="2" destOrd="0" presId="urn:microsoft.com/office/officeart/2016/7/layout/VerticalSolidActionList"/>
    <dgm:cxn modelId="{CF487D5C-B4A2-B444-83DC-E4B59DF56254}" type="presParOf" srcId="{543E1A04-956F-4D4A-B793-9E9FB37068C8}" destId="{612F5ACC-3907-B947-B28B-CFD007459986}" srcOrd="0" destOrd="0" presId="urn:microsoft.com/office/officeart/2016/7/layout/VerticalSolidActionList"/>
    <dgm:cxn modelId="{0A9E1203-CFBD-B240-AF09-CC5280472E4A}" type="presParOf" srcId="{543E1A04-956F-4D4A-B793-9E9FB37068C8}" destId="{D7B64FB2-713D-2048-8A6C-CA3E981C83DC}" srcOrd="1" destOrd="0" presId="urn:microsoft.com/office/officeart/2016/7/layout/VerticalSolidActionList"/>
    <dgm:cxn modelId="{1BB26E32-EEC4-204A-9880-18288C04E8F1}" type="presParOf" srcId="{DF573EC8-A086-D842-8FF5-6C67757EA51A}" destId="{8C43A858-9241-C747-9225-25CC85890CFC}" srcOrd="3" destOrd="0" presId="urn:microsoft.com/office/officeart/2016/7/layout/VerticalSolidActionList"/>
    <dgm:cxn modelId="{847E107A-55C9-B84D-97E8-020C7356AA84}" type="presParOf" srcId="{DF573EC8-A086-D842-8FF5-6C67757EA51A}" destId="{48090357-B9B3-C540-A79D-AE82B2C6D716}" srcOrd="4" destOrd="0" presId="urn:microsoft.com/office/officeart/2016/7/layout/VerticalSolidActionList"/>
    <dgm:cxn modelId="{F01B9B5E-6589-A345-9917-3F9E7FFFDB30}" type="presParOf" srcId="{48090357-B9B3-C540-A79D-AE82B2C6D716}" destId="{AE986A83-41D1-D344-BA3E-501270613FE7}" srcOrd="0" destOrd="0" presId="urn:microsoft.com/office/officeart/2016/7/layout/VerticalSolidActionList"/>
    <dgm:cxn modelId="{2F8BC38F-047A-D54E-BEAD-C19C69BB2929}" type="presParOf" srcId="{48090357-B9B3-C540-A79D-AE82B2C6D716}" destId="{BA269D7B-8014-B841-9658-6228F6DD234E}" srcOrd="1" destOrd="0" presId="urn:microsoft.com/office/officeart/2016/7/layout/VerticalSolidActionList"/>
    <dgm:cxn modelId="{5528EB68-1BE3-464D-82B4-6F59E67B7C2F}" type="presParOf" srcId="{DF573EC8-A086-D842-8FF5-6C67757EA51A}" destId="{36C5629F-7A1C-164D-893C-0A48FEFBF5E6}" srcOrd="5" destOrd="0" presId="urn:microsoft.com/office/officeart/2016/7/layout/VerticalSolidActionList"/>
    <dgm:cxn modelId="{3D9F70CE-12B7-124D-A5E3-BDABD3331579}" type="presParOf" srcId="{DF573EC8-A086-D842-8FF5-6C67757EA51A}" destId="{0536A8F4-67D1-6844-AE6D-FDEE083330D1}" srcOrd="6" destOrd="0" presId="urn:microsoft.com/office/officeart/2016/7/layout/VerticalSolidActionList"/>
    <dgm:cxn modelId="{7A762B41-54EC-2547-A2ED-39F52BCE01B9}" type="presParOf" srcId="{0536A8F4-67D1-6844-AE6D-FDEE083330D1}" destId="{923A4A74-84D0-CE40-BBC4-EDF630005C83}" srcOrd="0" destOrd="0" presId="urn:microsoft.com/office/officeart/2016/7/layout/VerticalSolidActionList"/>
    <dgm:cxn modelId="{D4F600FA-B259-214B-A942-B16CB4FB2C85}" type="presParOf" srcId="{0536A8F4-67D1-6844-AE6D-FDEE083330D1}" destId="{1EDD93B4-B2D6-BC46-9C17-F7AE55E51053}" srcOrd="1" destOrd="0" presId="urn:microsoft.com/office/officeart/2016/7/layout/VerticalSolidActionList"/>
    <dgm:cxn modelId="{A0D4E8DE-04D1-2B40-9B37-6ADBE221BC23}" type="presParOf" srcId="{DF573EC8-A086-D842-8FF5-6C67757EA51A}" destId="{9814D59B-B2D4-0D4A-B599-35A392E6CE2A}" srcOrd="7" destOrd="0" presId="urn:microsoft.com/office/officeart/2016/7/layout/VerticalSolidActionList"/>
    <dgm:cxn modelId="{6ABF2703-F797-0044-BD93-7E4DF5B5FAE6}" type="presParOf" srcId="{DF573EC8-A086-D842-8FF5-6C67757EA51A}" destId="{388FF93C-777A-B947-84A9-A8A6EBDCC9F4}" srcOrd="8" destOrd="0" presId="urn:microsoft.com/office/officeart/2016/7/layout/VerticalSolidActionList"/>
    <dgm:cxn modelId="{0B26AAA7-66B7-7A47-828A-238B76B8365A}" type="presParOf" srcId="{388FF93C-777A-B947-84A9-A8A6EBDCC9F4}" destId="{BFD853E6-445D-7342-B7DD-B1FE1C7717F3}" srcOrd="0" destOrd="0" presId="urn:microsoft.com/office/officeart/2016/7/layout/VerticalSolidActionList"/>
    <dgm:cxn modelId="{867B6371-610F-1F46-9C24-AEA47B7BBF59}" type="presParOf" srcId="{388FF93C-777A-B947-84A9-A8A6EBDCC9F4}" destId="{F996F61B-8AE2-AA4A-959D-93461C3AFFB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92AE7-8ACD-974F-8C67-E6DB2E50FA97}">
      <dsp:nvSpPr>
        <dsp:cNvPr id="0" name=""/>
        <dsp:cNvSpPr/>
      </dsp:nvSpPr>
      <dsp:spPr>
        <a:xfrm>
          <a:off x="1390153" y="2350"/>
          <a:ext cx="5560612" cy="10313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1" tIns="261958" rIns="107891" bIns="26195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JavaScript Can Change HTML Content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document.getElementById("demo").innerHTML = "Hello JavaScript";</a:t>
          </a:r>
        </a:p>
      </dsp:txBody>
      <dsp:txXfrm>
        <a:off x="1390153" y="2350"/>
        <a:ext cx="5560612" cy="1031328"/>
      </dsp:txXfrm>
    </dsp:sp>
    <dsp:sp modelId="{5261866C-7E6D-D141-B7A2-80F3721EB330}">
      <dsp:nvSpPr>
        <dsp:cNvPr id="0" name=""/>
        <dsp:cNvSpPr/>
      </dsp:nvSpPr>
      <dsp:spPr>
        <a:xfrm>
          <a:off x="0" y="2350"/>
          <a:ext cx="1390153" cy="10313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62" tIns="101872" rIns="73562" bIns="101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Change</a:t>
          </a:r>
        </a:p>
      </dsp:txBody>
      <dsp:txXfrm>
        <a:off x="0" y="2350"/>
        <a:ext cx="1390153" cy="1031328"/>
      </dsp:txXfrm>
    </dsp:sp>
    <dsp:sp modelId="{D7B64FB2-713D-2048-8A6C-CA3E981C83DC}">
      <dsp:nvSpPr>
        <dsp:cNvPr id="0" name=""/>
        <dsp:cNvSpPr/>
      </dsp:nvSpPr>
      <dsp:spPr>
        <a:xfrm>
          <a:off x="1390153" y="1095559"/>
          <a:ext cx="5560612" cy="1031328"/>
        </a:xfrm>
        <a:prstGeom prst="rect">
          <a:avLst/>
        </a:prstGeom>
        <a:solidFill>
          <a:schemeClr val="accent5">
            <a:tint val="40000"/>
            <a:alpha val="90000"/>
            <a:hueOff val="4831854"/>
            <a:satOff val="-9619"/>
            <a:lumOff val="-114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4831854"/>
              <a:satOff val="-9619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1" tIns="261958" rIns="107891" bIns="26195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JavaScript Can Change HTML Attribute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document.getElementById(”myImage").src = "hello.jpg";</a:t>
          </a:r>
        </a:p>
      </dsp:txBody>
      <dsp:txXfrm>
        <a:off x="1390153" y="1095559"/>
        <a:ext cx="5560612" cy="1031328"/>
      </dsp:txXfrm>
    </dsp:sp>
    <dsp:sp modelId="{612F5ACC-3907-B947-B28B-CFD007459986}">
      <dsp:nvSpPr>
        <dsp:cNvPr id="0" name=""/>
        <dsp:cNvSpPr/>
      </dsp:nvSpPr>
      <dsp:spPr>
        <a:xfrm>
          <a:off x="0" y="1095559"/>
          <a:ext cx="1390153" cy="1031328"/>
        </a:xfrm>
        <a:prstGeom prst="rect">
          <a:avLst/>
        </a:prstGeom>
        <a:solidFill>
          <a:schemeClr val="accent5">
            <a:hueOff val="4778670"/>
            <a:satOff val="-10209"/>
            <a:lumOff val="-4265"/>
            <a:alphaOff val="0"/>
          </a:schemeClr>
        </a:solidFill>
        <a:ln w="12700" cap="flat" cmpd="sng" algn="in">
          <a:solidFill>
            <a:schemeClr val="accent5">
              <a:hueOff val="4778670"/>
              <a:satOff val="-10209"/>
              <a:lumOff val="-4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62" tIns="101872" rIns="73562" bIns="101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Change</a:t>
          </a:r>
        </a:p>
      </dsp:txBody>
      <dsp:txXfrm>
        <a:off x="0" y="1095559"/>
        <a:ext cx="1390153" cy="1031328"/>
      </dsp:txXfrm>
    </dsp:sp>
    <dsp:sp modelId="{BA269D7B-8014-B841-9658-6228F6DD234E}">
      <dsp:nvSpPr>
        <dsp:cNvPr id="0" name=""/>
        <dsp:cNvSpPr/>
      </dsp:nvSpPr>
      <dsp:spPr>
        <a:xfrm>
          <a:off x="1390153" y="2188768"/>
          <a:ext cx="5560612" cy="1031328"/>
        </a:xfrm>
        <a:prstGeom prst="rect">
          <a:avLst/>
        </a:prstGeom>
        <a:solidFill>
          <a:schemeClr val="accent5">
            <a:tint val="40000"/>
            <a:alpha val="90000"/>
            <a:hueOff val="9663709"/>
            <a:satOff val="-19238"/>
            <a:lumOff val="-228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9663709"/>
              <a:satOff val="-19238"/>
              <a:lumOff val="-22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1" tIns="261958" rIns="107891" bIns="26195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JavaScript Can Change HTML Styles (CSS)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document.getElementById("demo").style.fontSize = "35px";</a:t>
          </a:r>
        </a:p>
      </dsp:txBody>
      <dsp:txXfrm>
        <a:off x="1390153" y="2188768"/>
        <a:ext cx="5560612" cy="1031328"/>
      </dsp:txXfrm>
    </dsp:sp>
    <dsp:sp modelId="{AE986A83-41D1-D344-BA3E-501270613FE7}">
      <dsp:nvSpPr>
        <dsp:cNvPr id="0" name=""/>
        <dsp:cNvSpPr/>
      </dsp:nvSpPr>
      <dsp:spPr>
        <a:xfrm>
          <a:off x="0" y="2188768"/>
          <a:ext cx="1390153" cy="1031328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accent5">
              <a:hueOff val="9557340"/>
              <a:satOff val="-20419"/>
              <a:lumOff val="-8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62" tIns="101872" rIns="73562" bIns="101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Change</a:t>
          </a:r>
        </a:p>
      </dsp:txBody>
      <dsp:txXfrm>
        <a:off x="0" y="2188768"/>
        <a:ext cx="1390153" cy="1031328"/>
      </dsp:txXfrm>
    </dsp:sp>
    <dsp:sp modelId="{1EDD93B4-B2D6-BC46-9C17-F7AE55E51053}">
      <dsp:nvSpPr>
        <dsp:cNvPr id="0" name=""/>
        <dsp:cNvSpPr/>
      </dsp:nvSpPr>
      <dsp:spPr>
        <a:xfrm>
          <a:off x="1390153" y="3281976"/>
          <a:ext cx="5560612" cy="1031328"/>
        </a:xfrm>
        <a:prstGeom prst="rect">
          <a:avLst/>
        </a:prstGeom>
        <a:solidFill>
          <a:schemeClr val="accent5">
            <a:tint val="40000"/>
            <a:alpha val="90000"/>
            <a:hueOff val="14495563"/>
            <a:satOff val="-28857"/>
            <a:lumOff val="-342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4495563"/>
              <a:satOff val="-28857"/>
              <a:lumOff val="-34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1" tIns="261958" rIns="107891" bIns="2619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JavaScript Can Create HTML Elements</a:t>
          </a:r>
        </a:p>
      </dsp:txBody>
      <dsp:txXfrm>
        <a:off x="1390153" y="3281976"/>
        <a:ext cx="5560612" cy="1031328"/>
      </dsp:txXfrm>
    </dsp:sp>
    <dsp:sp modelId="{923A4A74-84D0-CE40-BBC4-EDF630005C83}">
      <dsp:nvSpPr>
        <dsp:cNvPr id="0" name=""/>
        <dsp:cNvSpPr/>
      </dsp:nvSpPr>
      <dsp:spPr>
        <a:xfrm>
          <a:off x="0" y="3281976"/>
          <a:ext cx="1390153" cy="1031328"/>
        </a:xfrm>
        <a:prstGeom prst="rect">
          <a:avLst/>
        </a:prstGeom>
        <a:solidFill>
          <a:schemeClr val="accent5">
            <a:hueOff val="14336010"/>
            <a:satOff val="-30628"/>
            <a:lumOff val="-12794"/>
            <a:alphaOff val="0"/>
          </a:schemeClr>
        </a:solidFill>
        <a:ln w="12700" cap="flat" cmpd="sng" algn="in">
          <a:solidFill>
            <a:schemeClr val="accent5">
              <a:hueOff val="14336010"/>
              <a:satOff val="-30628"/>
              <a:lumOff val="-12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62" tIns="101872" rIns="73562" bIns="101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</a:t>
          </a:r>
        </a:p>
      </dsp:txBody>
      <dsp:txXfrm>
        <a:off x="0" y="3281976"/>
        <a:ext cx="1390153" cy="1031328"/>
      </dsp:txXfrm>
    </dsp:sp>
    <dsp:sp modelId="{F996F61B-8AE2-AA4A-959D-93461C3AFFB1}">
      <dsp:nvSpPr>
        <dsp:cNvPr id="0" name=""/>
        <dsp:cNvSpPr/>
      </dsp:nvSpPr>
      <dsp:spPr>
        <a:xfrm>
          <a:off x="1390153" y="4375185"/>
          <a:ext cx="5560612" cy="1031328"/>
        </a:xfrm>
        <a:prstGeom prst="rect">
          <a:avLst/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9327418"/>
              <a:satOff val="-38476"/>
              <a:lumOff val="-4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1" tIns="261958" rIns="107891" bIns="2619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Javascript Can Remove HTML Elements</a:t>
          </a:r>
        </a:p>
      </dsp:txBody>
      <dsp:txXfrm>
        <a:off x="1390153" y="4375185"/>
        <a:ext cx="5560612" cy="1031328"/>
      </dsp:txXfrm>
    </dsp:sp>
    <dsp:sp modelId="{BFD853E6-445D-7342-B7DD-B1FE1C7717F3}">
      <dsp:nvSpPr>
        <dsp:cNvPr id="0" name=""/>
        <dsp:cNvSpPr/>
      </dsp:nvSpPr>
      <dsp:spPr>
        <a:xfrm>
          <a:off x="0" y="4375185"/>
          <a:ext cx="1390153" cy="1031328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62" tIns="101872" rIns="73562" bIns="10187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Remove</a:t>
          </a:r>
        </a:p>
      </dsp:txBody>
      <dsp:txXfrm>
        <a:off x="0" y="4375185"/>
        <a:ext cx="1390153" cy="1031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25863-CA40-428E-BF27-F42E00B58A33}" type="datetimeFigureOut">
              <a:rPr lang="th-TH" smtClean="0"/>
              <a:t>09/01/64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650E3-EB1A-4C91-91AE-7BBFB9FBB61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958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coding.png</a:t>
            </a:r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50E3-EB1A-4C91-91AE-7BBFB9FBB61F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304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SHOW in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50E3-EB1A-4C91-91AE-7BBFB9FBB61F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899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50E3-EB1A-4C91-91AE-7BBFB9FBB61F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338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intro.html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50E3-EB1A-4C91-91AE-7BBFB9FBB61F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788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50E3-EB1A-4C91-91AE-7BBFB9FBB61F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2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50E3-EB1A-4C91-91AE-7BBFB9FBB61F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339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=&gt; 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path parameter, you can tell the browser what path the cookie belongs to. By default, the cookie belongs to the current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50E3-EB1A-4C91-91AE-7BBFB9FBB61F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337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650E3-EB1A-4C91-91AE-7BBFB9FBB61F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689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546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8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944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55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39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7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0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722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78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</a:t>
            </a:r>
            <a:br>
              <a:rPr lang="en-US" dirty="0"/>
            </a:br>
            <a:r>
              <a:rPr lang="en-US" dirty="0"/>
              <a:t>06016322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Bundit</a:t>
            </a:r>
            <a:r>
              <a:rPr lang="en-US" dirty="0"/>
              <a:t> </a:t>
            </a:r>
            <a:r>
              <a:rPr lang="en-US" dirty="0" err="1"/>
              <a:t>Thanasopon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4A1C-CD81-AB4A-8A99-A43C0D62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Data Types – primitive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4A7C-AEA1-444D-B02A-E1CB33B5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245578"/>
            <a:ext cx="4800600" cy="4030983"/>
          </a:xfrm>
        </p:spPr>
        <p:txBody>
          <a:bodyPr/>
          <a:lstStyle/>
          <a:p>
            <a:r>
              <a:rPr lang="en-US" dirty="0"/>
              <a:t>JavaScript Types are Dynamic - this means that the same variable can be used to hold different data types: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x;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Now x is undefined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Now x is a Number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Now x is a String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7B15B-85CF-7845-A7F9-C86D4922D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2245577"/>
            <a:ext cx="4800600" cy="403098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primitive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value is a single simple data value with no additional properties and methods.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can return one of these primitive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(true or false)</a:t>
            </a:r>
          </a:p>
          <a:p>
            <a:pPr lvl="1"/>
            <a:r>
              <a:rPr lang="en-US" dirty="0"/>
              <a:t>undefined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6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4A1C-CD81-AB4A-8A99-A43C0D62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Data Types</a:t>
            </a:r>
            <a:br>
              <a:rPr lang="en-US" dirty="0"/>
            </a:br>
            <a:r>
              <a:rPr lang="en-US" dirty="0"/>
              <a:t>complex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4A7C-AEA1-444D-B02A-E1CB33B5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192569"/>
            <a:ext cx="4800600" cy="4030983"/>
          </a:xfrm>
        </p:spPr>
        <p:txBody>
          <a:bodyPr>
            <a:normAutofit/>
          </a:bodyPr>
          <a:lstStyle/>
          <a:p>
            <a:r>
              <a:rPr lang="en-US" b="1" dirty="0"/>
              <a:t>Complex</a:t>
            </a:r>
            <a:r>
              <a:rPr lang="en-US" dirty="0"/>
              <a:t> </a:t>
            </a:r>
            <a:r>
              <a:rPr lang="en-US" b="1" dirty="0"/>
              <a:t>Data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can return one of two complex types: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object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object for both objects, arrays, and null.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 “</a:t>
            </a:r>
            <a:br>
              <a:rPr lang="en-US" dirty="0"/>
            </a:br>
            <a:r>
              <a:rPr lang="en-US" dirty="0"/>
              <a:t>function” for functions.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7B15B-85CF-7845-A7F9-C86D4922D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150" y="2192569"/>
            <a:ext cx="5212849" cy="4030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'John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(){}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"function"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8D16D-F946-4F43-92EA-C9DCC0245CEF}"/>
              </a:ext>
            </a:extLst>
          </p:cNvPr>
          <p:cNvSpPr/>
          <p:nvPr/>
        </p:nvSpPr>
        <p:spPr>
          <a:xfrm>
            <a:off x="2169893" y="5767729"/>
            <a:ext cx="8341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</a:rPr>
              <a:t>The </a:t>
            </a:r>
            <a:r>
              <a:rPr lang="en-US" sz="2000" b="1" dirty="0" err="1">
                <a:solidFill>
                  <a:srgbClr val="FF0000"/>
                </a:solidFill>
              </a:rPr>
              <a:t>typeof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</a:rPr>
              <a:t> operator returns </a:t>
            </a: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</a:rPr>
              <a:t>object</a:t>
            </a: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</a:rPr>
              <a:t>for arrays because in JavaScript arrays are objects.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3C9AD21-5E8F-F94F-B9DB-C13A5657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322" y="27190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D6B309-11CC-0C4B-9925-5F082E04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1432D-FC8D-3D4E-86FF-A708F5EC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6278"/>
            <a:ext cx="10178322" cy="4779337"/>
          </a:xfrm>
        </p:spPr>
        <p:txBody>
          <a:bodyPr>
            <a:normAutofit/>
          </a:bodyPr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(p1, p2)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p1 * p2;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The function returns the product of p1 and p2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() Operator Invokes the Function</a:t>
            </a:r>
          </a:p>
          <a:p>
            <a:pPr lvl="1"/>
            <a:r>
              <a:rPr lang="en-US" dirty="0" err="1"/>
              <a:t>toCelsius</a:t>
            </a:r>
            <a:r>
              <a:rPr lang="en-US" dirty="0"/>
              <a:t> refers to the function object, and </a:t>
            </a:r>
            <a:r>
              <a:rPr lang="en-US" dirty="0" err="1"/>
              <a:t>toCelsius</a:t>
            </a:r>
            <a:r>
              <a:rPr lang="en-US" dirty="0"/>
              <a:t>() refers to the function result.</a:t>
            </a:r>
          </a:p>
          <a:p>
            <a:pPr lvl="1"/>
            <a:r>
              <a:rPr lang="en-US" dirty="0"/>
              <a:t>Accessing a function without () will return the function definition instead of the function result: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fahrenheit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700" dirty="0"/>
            </a:b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* (fahrenheit-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700" dirty="0"/>
            </a:b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700" dirty="0"/>
            </a:b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=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3006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C466-E62F-1E48-AE92-55B6182A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6120-9332-584F-9CA1-B34FAF74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38996"/>
          </a:xfrm>
        </p:spPr>
        <p:txBody>
          <a:bodyPr/>
          <a:lstStyle/>
          <a:p>
            <a:r>
              <a:rPr lang="en-US" dirty="0"/>
              <a:t>What is an object? In real life, a car is an </a:t>
            </a:r>
            <a:r>
              <a:rPr lang="en-US" b="1" dirty="0"/>
              <a:t>object</a:t>
            </a:r>
            <a:r>
              <a:rPr lang="en-US" dirty="0"/>
              <a:t>. 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7F6FF-C643-7348-B11D-9B5D15FB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73" y="2674040"/>
            <a:ext cx="10430932" cy="24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C4FC-0D82-3943-B6AA-AF634620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764F-AE7B-4549-9425-5306FF795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person = {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 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id       : 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5566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8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4879-CAFE-0047-9435-FE268D2A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Events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39F5-45F7-0543-BF1E-C931CF8F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50013"/>
          </a:xfrm>
        </p:spPr>
        <p:txBody>
          <a:bodyPr/>
          <a:lstStyle/>
          <a:p>
            <a:r>
              <a:rPr lang="en-US" b="1" u="sng" dirty="0"/>
              <a:t>HTML events</a:t>
            </a:r>
            <a:r>
              <a:rPr lang="en-US" dirty="0"/>
              <a:t> are </a:t>
            </a:r>
            <a:r>
              <a:rPr lang="en-US" b="1" dirty="0"/>
              <a:t>"things"</a:t>
            </a:r>
            <a:r>
              <a:rPr lang="en-US" dirty="0"/>
              <a:t> that happen to HTML elements.</a:t>
            </a:r>
          </a:p>
          <a:p>
            <a:r>
              <a:rPr lang="en-US" dirty="0"/>
              <a:t>When JavaScript is used in HTML pages,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  <a:p>
            <a:endParaRPr lang="en-US" dirty="0"/>
          </a:p>
          <a:p>
            <a:r>
              <a:rPr lang="en-US" dirty="0"/>
              <a:t>An HTML event can be something the browser does, or something a user does.</a:t>
            </a:r>
          </a:p>
          <a:p>
            <a:r>
              <a:rPr lang="en-US" dirty="0"/>
              <a:t>Here are some examples of HTML events:</a:t>
            </a:r>
          </a:p>
          <a:p>
            <a:pPr lvl="1"/>
            <a:r>
              <a:rPr lang="en-US" dirty="0"/>
              <a:t>An HTML web page has finished loading</a:t>
            </a:r>
          </a:p>
          <a:p>
            <a:pPr lvl="1"/>
            <a:r>
              <a:rPr lang="en-US" dirty="0"/>
              <a:t>An HTML input field was changed</a:t>
            </a:r>
          </a:p>
          <a:p>
            <a:pPr lvl="1"/>
            <a:r>
              <a:rPr lang="en-US" dirty="0"/>
              <a:t>An HTML button was clicked</a:t>
            </a:r>
          </a:p>
          <a:p>
            <a:r>
              <a:rPr lang="en-US" dirty="0"/>
              <a:t>Often, when events happen, you may want to do something. JavaScript lets you execute code when events are detected.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1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34E28-579B-6149-9A64-C541B821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Common HTML Events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FC50A4-7C6A-0648-B68A-7386C3E2F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725831"/>
              </p:ext>
            </p:extLst>
          </p:nvPr>
        </p:nvGraphicFramePr>
        <p:xfrm>
          <a:off x="1250950" y="2452945"/>
          <a:ext cx="10179051" cy="326021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49128">
                  <a:extLst>
                    <a:ext uri="{9D8B030D-6E8A-4147-A177-3AD203B41FA5}">
                      <a16:colId xmlns:a16="http://schemas.microsoft.com/office/drawing/2014/main" val="1627012047"/>
                    </a:ext>
                  </a:extLst>
                </a:gridCol>
                <a:gridCol w="7529923">
                  <a:extLst>
                    <a:ext uri="{9D8B030D-6E8A-4147-A177-3AD203B41FA5}">
                      <a16:colId xmlns:a16="http://schemas.microsoft.com/office/drawing/2014/main" val="424626832"/>
                    </a:ext>
                  </a:extLst>
                </a:gridCol>
              </a:tblGrid>
              <a:tr h="465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Event</a:t>
                      </a:r>
                    </a:p>
                  </a:txBody>
                  <a:tcPr marL="153457" marR="76729" marT="76729" marB="767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76729" marR="76729" marT="76729" marB="76729"/>
                </a:tc>
                <a:extLst>
                  <a:ext uri="{0D108BD9-81ED-4DB2-BD59-A6C34878D82A}">
                    <a16:rowId xmlns:a16="http://schemas.microsoft.com/office/drawing/2014/main" val="129615064"/>
                  </a:ext>
                </a:extLst>
              </a:tr>
              <a:tr h="465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onchange</a:t>
                      </a:r>
                    </a:p>
                  </a:txBody>
                  <a:tcPr marL="153457" marR="76729" marT="76729" marB="767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 HTML element has been changed</a:t>
                      </a:r>
                    </a:p>
                  </a:txBody>
                  <a:tcPr marL="76729" marR="76729" marT="76729" marB="76729"/>
                </a:tc>
                <a:extLst>
                  <a:ext uri="{0D108BD9-81ED-4DB2-BD59-A6C34878D82A}">
                    <a16:rowId xmlns:a16="http://schemas.microsoft.com/office/drawing/2014/main" val="271783501"/>
                  </a:ext>
                </a:extLst>
              </a:tr>
              <a:tr h="465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onclick</a:t>
                      </a:r>
                    </a:p>
                  </a:txBody>
                  <a:tcPr marL="153457" marR="76729" marT="76729" marB="767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user clicks an HTML element</a:t>
                      </a:r>
                    </a:p>
                  </a:txBody>
                  <a:tcPr marL="76729" marR="76729" marT="76729" marB="76729"/>
                </a:tc>
                <a:extLst>
                  <a:ext uri="{0D108BD9-81ED-4DB2-BD59-A6C34878D82A}">
                    <a16:rowId xmlns:a16="http://schemas.microsoft.com/office/drawing/2014/main" val="2607961194"/>
                  </a:ext>
                </a:extLst>
              </a:tr>
              <a:tr h="465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onmouseover</a:t>
                      </a:r>
                    </a:p>
                  </a:txBody>
                  <a:tcPr marL="153457" marR="76729" marT="76729" marB="767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user moves the mouse over an HTML element</a:t>
                      </a:r>
                    </a:p>
                  </a:txBody>
                  <a:tcPr marL="76729" marR="76729" marT="76729" marB="76729"/>
                </a:tc>
                <a:extLst>
                  <a:ext uri="{0D108BD9-81ED-4DB2-BD59-A6C34878D82A}">
                    <a16:rowId xmlns:a16="http://schemas.microsoft.com/office/drawing/2014/main" val="3060189880"/>
                  </a:ext>
                </a:extLst>
              </a:tr>
              <a:tr h="465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onmouseout</a:t>
                      </a:r>
                    </a:p>
                  </a:txBody>
                  <a:tcPr marL="153457" marR="76729" marT="76729" marB="767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76729" marR="76729" marT="76729" marB="76729"/>
                </a:tc>
                <a:extLst>
                  <a:ext uri="{0D108BD9-81ED-4DB2-BD59-A6C34878D82A}">
                    <a16:rowId xmlns:a16="http://schemas.microsoft.com/office/drawing/2014/main" val="3207580472"/>
                  </a:ext>
                </a:extLst>
              </a:tr>
              <a:tr h="465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onkeydown</a:t>
                      </a:r>
                    </a:p>
                  </a:txBody>
                  <a:tcPr marL="153457" marR="76729" marT="76729" marB="767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user pushes a keyboard key</a:t>
                      </a:r>
                    </a:p>
                  </a:txBody>
                  <a:tcPr marL="76729" marR="76729" marT="76729" marB="76729"/>
                </a:tc>
                <a:extLst>
                  <a:ext uri="{0D108BD9-81ED-4DB2-BD59-A6C34878D82A}">
                    <a16:rowId xmlns:a16="http://schemas.microsoft.com/office/drawing/2014/main" val="80968238"/>
                  </a:ext>
                </a:extLst>
              </a:tr>
              <a:tr h="465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onload</a:t>
                      </a:r>
                    </a:p>
                  </a:txBody>
                  <a:tcPr marL="153457" marR="76729" marT="76729" marB="7672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browser has finished loading the page</a:t>
                      </a:r>
                    </a:p>
                  </a:txBody>
                  <a:tcPr marL="76729" marR="76729" marT="76729" marB="76729"/>
                </a:tc>
                <a:extLst>
                  <a:ext uri="{0D108BD9-81ED-4DB2-BD59-A6C34878D82A}">
                    <a16:rowId xmlns:a16="http://schemas.microsoft.com/office/drawing/2014/main" val="3025919644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DF9C40-851F-3742-B0EB-97B50448E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322" y="34148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2814-9E94-1E41-8A73-481D15F1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9A8B-6C76-8940-91FF-C0DFF9A64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9359" y="1622353"/>
            <a:ext cx="8630001" cy="48532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11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id=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"btn1"</a:t>
            </a:r>
            <a:r>
              <a:rPr lang="en-US" sz="1800" dirty="0">
                <a:solidFill>
                  <a:srgbClr val="11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Click me</a:t>
            </a:r>
            <a:r>
              <a:rPr lang="en-US" sz="1800" dirty="0">
                <a:solidFill>
                  <a:srgbClr val="11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id=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"btn2"</a:t>
            </a:r>
            <a:r>
              <a:rPr lang="en-US" sz="1800" dirty="0">
                <a:solidFill>
                  <a:srgbClr val="11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Act-once button</a:t>
            </a:r>
            <a:r>
              <a:rPr lang="en-US" sz="1800" dirty="0">
                <a:solidFill>
                  <a:srgbClr val="11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1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5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“btn1"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button1.addEventListener(</a:t>
            </a:r>
            <a:r>
              <a:rPr lang="en-US" sz="1800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() =&gt; {     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console.log(</a:t>
            </a:r>
            <a:r>
              <a:rPr lang="en-US" sz="1800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"Button clicked."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});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5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“btn2"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55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console.log(</a:t>
            </a:r>
            <a:r>
              <a:rPr lang="en-US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"Done."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button2.removeEventListener(</a:t>
            </a:r>
            <a:r>
              <a:rPr lang="en-US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once);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button2.addEventListener(</a:t>
            </a:r>
            <a:r>
              <a:rPr lang="en-US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once);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1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2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3FFA5-4689-2F44-B2CA-77192A5B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spc="200" dirty="0" err="1">
                <a:solidFill>
                  <a:schemeClr val="tx2"/>
                </a:solidFill>
                <a:latin typeface="+mj-lt"/>
              </a:rPr>
              <a:t>LeT’s</a:t>
            </a:r>
            <a:r>
              <a:rPr lang="en-US" sz="4000" spc="200" dirty="0">
                <a:solidFill>
                  <a:schemeClr val="tx2"/>
                </a:solidFill>
                <a:latin typeface="+mj-lt"/>
              </a:rPr>
              <a:t> Do some Exercises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24960-1210-6D4C-B85E-8D3F1177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9" y="2286001"/>
            <a:ext cx="3384330" cy="3940844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exercise 1 - 3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5938379-B868-3340-9A65-57A895883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57" r="16327" b="-1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9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B53A-2D18-224E-82A0-1E43872D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Array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D04E7-20FC-214E-9BA7-083B61E90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5725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849B-F971-9C40-929C-5F8E3ECF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Revision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35FF9-0B7C-F249-AC8B-747B82B8A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5159781"/>
            <a:ext cx="7080513" cy="951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SRC: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6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9B3-3F62-204A-9E37-A74BB25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F940-6032-2748-9DC4-A585EE4D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cars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"Saab"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 = cars[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This statement changes the value of the first element in cars: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"Opel"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8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CB35-66EB-F845-B81C-71F0924E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Array Iteration Methods - foreach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93EC-F006-924A-B482-7322AE83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38922"/>
            <a:ext cx="10178322" cy="4184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dirty="0" err="1"/>
              <a:t>forEach</a:t>
            </a:r>
            <a:r>
              <a:rPr lang="en-US" dirty="0"/>
              <a:t>() method calls a function (a callback function) once for each array element.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txt = </a:t>
            </a:r>
            <a:r>
              <a:rPr lang="en-US" sz="190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900" dirty="0"/>
            </a:br>
            <a:r>
              <a:rPr lang="en-US" sz="19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numbers = [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sz="1900" dirty="0"/>
            </a:b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numbers.forEach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(value, index, array) {</a:t>
            </a:r>
            <a:br>
              <a:rPr lang="en-US" sz="1900" dirty="0"/>
            </a:b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txt = txt + value + </a:t>
            </a:r>
            <a:r>
              <a:rPr lang="en-US" sz="1900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sz="19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90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br>
              <a:rPr lang="en-US" sz="1900" dirty="0"/>
            </a:b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Note that the function takes 3 arguments:</a:t>
            </a:r>
          </a:p>
          <a:p>
            <a:pPr lvl="1"/>
            <a:r>
              <a:rPr lang="en-US" dirty="0"/>
              <a:t>The item value</a:t>
            </a:r>
          </a:p>
          <a:p>
            <a:pPr lvl="1"/>
            <a:r>
              <a:rPr lang="en-US" dirty="0"/>
              <a:t>The item index</a:t>
            </a:r>
          </a:p>
          <a:p>
            <a:pPr lvl="1"/>
            <a:r>
              <a:rPr lang="en-US" dirty="0"/>
              <a:t>The array itself</a:t>
            </a:r>
          </a:p>
        </p:txBody>
      </p:sp>
    </p:spTree>
    <p:extLst>
      <p:ext uri="{BB962C8B-B14F-4D97-AF65-F5344CB8AC3E}">
        <p14:creationId xmlns:p14="http://schemas.microsoft.com/office/powerpoint/2010/main" val="2993117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5CB-1C44-D548-B327-B2D269C8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Iteration Methods -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084A-8955-FD4A-B3F5-F6D30EBB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26255"/>
            <a:ext cx="10178322" cy="4087258"/>
          </a:xfrm>
        </p:spPr>
        <p:txBody>
          <a:bodyPr>
            <a:normAutofit/>
          </a:bodyPr>
          <a:lstStyle/>
          <a:p>
            <a:r>
              <a:rPr lang="en-US" dirty="0"/>
              <a:t>The map() method creates a new array by performing a function on each array element.</a:t>
            </a:r>
          </a:p>
          <a:p>
            <a:pPr lvl="1"/>
            <a:r>
              <a:rPr lang="en-US" dirty="0"/>
              <a:t>The map() method </a:t>
            </a:r>
            <a:r>
              <a:rPr lang="en-US" b="1" dirty="0"/>
              <a:t>does not</a:t>
            </a:r>
            <a:r>
              <a:rPr lang="en-US" dirty="0"/>
              <a:t> execute the function for array elements without values.</a:t>
            </a:r>
          </a:p>
          <a:p>
            <a:pPr lvl="1"/>
            <a:r>
              <a:rPr lang="en-US" dirty="0"/>
              <a:t>The map() method </a:t>
            </a:r>
            <a:r>
              <a:rPr lang="en-US" b="1" dirty="0"/>
              <a:t>does not </a:t>
            </a:r>
            <a:r>
              <a:rPr lang="en-US" dirty="0"/>
              <a:t>change the original array.</a:t>
            </a:r>
          </a:p>
          <a:p>
            <a:r>
              <a:rPr lang="en-US" dirty="0"/>
              <a:t>This example multiplies each array value by 2: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numbers1 =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numbers2 = numbers1.map(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(value, index, array)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 *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8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2501-3639-9E46-9511-4DF5F64C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Iteration Methods -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0D1E-0F3F-824A-A8AB-B422AA0B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filter() method creates a new array with array elements that passes a test.</a:t>
            </a:r>
          </a:p>
          <a:p>
            <a:r>
              <a:rPr lang="en-US" dirty="0"/>
              <a:t>This example creates a new array from elements with a value larger than 18: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numbers =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over18 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(value, index, array)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 &gt;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28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AD50-380D-E940-8216-4D3714E6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Iteration Methods -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45CC-65A9-C349-B69F-1C436956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72047"/>
          </a:xfrm>
        </p:spPr>
        <p:txBody>
          <a:bodyPr>
            <a:normAutofit/>
          </a:bodyPr>
          <a:lstStyle/>
          <a:p>
            <a:r>
              <a:rPr lang="en-US" dirty="0"/>
              <a:t>The reduce() method runs a function on each array element to produce (reduce it to) a single value.</a:t>
            </a:r>
          </a:p>
          <a:p>
            <a:r>
              <a:rPr lang="en-US" dirty="0"/>
              <a:t>The reduce() method works from left-to-right and does not reduce the original array.</a:t>
            </a:r>
          </a:p>
          <a:p>
            <a:r>
              <a:rPr lang="en-US" dirty="0"/>
              <a:t>This example finds the sum of all numbers in an array: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numbers1 =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 = numbers1.reduce(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(total, value, index, array)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total + value;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A7800-7F43-2F41-B00A-25AFD180DB50}"/>
              </a:ext>
            </a:extLst>
          </p:cNvPr>
          <p:cNvSpPr/>
          <p:nvPr/>
        </p:nvSpPr>
        <p:spPr>
          <a:xfrm>
            <a:off x="5822414" y="5051068"/>
            <a:ext cx="560758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Note that the function takes 4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The total (the initial value / previously returned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The item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The item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The array itself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14014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4D47C5-6704-431B-9D98-FCA4BD09E952}"/>
              </a:ext>
            </a:extLst>
          </p:cNvPr>
          <p:cNvSpPr/>
          <p:nvPr/>
        </p:nvSpPr>
        <p:spPr>
          <a:xfrm>
            <a:off x="1916217" y="3962497"/>
            <a:ext cx="8162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[  45  ,  4  ,  9  ,  16  ,  25  ]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0D7D0920-2054-4D61-964F-C43344505B8D}"/>
              </a:ext>
            </a:extLst>
          </p:cNvPr>
          <p:cNvSpPr/>
          <p:nvPr/>
        </p:nvSpPr>
        <p:spPr>
          <a:xfrm>
            <a:off x="3222371" y="3324823"/>
            <a:ext cx="1347537" cy="6376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EF8F0DFD-D926-4C16-84AA-7C8076BA0F4E}"/>
              </a:ext>
            </a:extLst>
          </p:cNvPr>
          <p:cNvSpPr/>
          <p:nvPr/>
        </p:nvSpPr>
        <p:spPr>
          <a:xfrm>
            <a:off x="4569908" y="3324823"/>
            <a:ext cx="1347537" cy="6376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B3FF7B27-9976-414E-A6E9-83995DE7CE0C}"/>
              </a:ext>
            </a:extLst>
          </p:cNvPr>
          <p:cNvSpPr/>
          <p:nvPr/>
        </p:nvSpPr>
        <p:spPr>
          <a:xfrm>
            <a:off x="5997655" y="3354902"/>
            <a:ext cx="1347537" cy="6376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D7B062B2-06AC-4BD6-96F0-F6CCD9297987}"/>
              </a:ext>
            </a:extLst>
          </p:cNvPr>
          <p:cNvSpPr/>
          <p:nvPr/>
        </p:nvSpPr>
        <p:spPr>
          <a:xfrm>
            <a:off x="7561762" y="3354902"/>
            <a:ext cx="1347537" cy="6376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84745-90BF-441B-B9A1-BEA3077D3E29}"/>
              </a:ext>
            </a:extLst>
          </p:cNvPr>
          <p:cNvSpPr/>
          <p:nvPr/>
        </p:nvSpPr>
        <p:spPr>
          <a:xfrm>
            <a:off x="2711412" y="4919008"/>
            <a:ext cx="247054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1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otal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=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45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value = 4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074B0-7D60-43DE-A96C-28A6C676383C}"/>
              </a:ext>
            </a:extLst>
          </p:cNvPr>
          <p:cNvSpPr/>
          <p:nvPr/>
        </p:nvSpPr>
        <p:spPr>
          <a:xfrm>
            <a:off x="4139159" y="1066994"/>
            <a:ext cx="247054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2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otal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=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49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value = 9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3782AD-DC07-4299-BAF8-455FD29C051D}"/>
              </a:ext>
            </a:extLst>
          </p:cNvPr>
          <p:cNvSpPr/>
          <p:nvPr/>
        </p:nvSpPr>
        <p:spPr>
          <a:xfrm>
            <a:off x="5516363" y="4919008"/>
            <a:ext cx="259398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3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otal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=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58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value = 16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3885B-FA5B-4AD4-9706-336348D7943E}"/>
              </a:ext>
            </a:extLst>
          </p:cNvPr>
          <p:cNvSpPr/>
          <p:nvPr/>
        </p:nvSpPr>
        <p:spPr>
          <a:xfrm>
            <a:off x="7039632" y="1066994"/>
            <a:ext cx="259398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4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otal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=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74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value = 25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Star: 10 Points 14">
            <a:extLst>
              <a:ext uri="{FF2B5EF4-FFF2-40B4-BE49-F238E27FC236}">
                <a16:creationId xmlns:a16="http://schemas.microsoft.com/office/drawing/2014/main" id="{BCFB75FE-6196-4D4D-B8CE-FB532D868AD4}"/>
              </a:ext>
            </a:extLst>
          </p:cNvPr>
          <p:cNvSpPr/>
          <p:nvPr/>
        </p:nvSpPr>
        <p:spPr>
          <a:xfrm>
            <a:off x="10159303" y="3524801"/>
            <a:ext cx="1588169" cy="179872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99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70FEAF-A28B-7C4E-AB14-8916FC506048}"/>
              </a:ext>
            </a:extLst>
          </p:cNvPr>
          <p:cNvSpPr/>
          <p:nvPr/>
        </p:nvSpPr>
        <p:spPr>
          <a:xfrm>
            <a:off x="1600218" y="456468"/>
            <a:ext cx="8561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urier" pitchFamily="2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 sum = numbers1.reduce(</a:t>
            </a:r>
            <a:r>
              <a:rPr lang="en-US" sz="2800" dirty="0" err="1">
                <a:solidFill>
                  <a:srgbClr val="000000"/>
                </a:solidFill>
                <a:latin typeface="Courier" pitchFamily="2" charset="0"/>
              </a:rPr>
              <a:t>myFunction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);</a:t>
            </a:r>
            <a:endParaRPr lang="en-TH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4D47C5-6704-431B-9D98-FCA4BD09E952}"/>
              </a:ext>
            </a:extLst>
          </p:cNvPr>
          <p:cNvSpPr/>
          <p:nvPr/>
        </p:nvSpPr>
        <p:spPr>
          <a:xfrm>
            <a:off x="1916217" y="3962497"/>
            <a:ext cx="8162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[  45  ,  4  ,  9  ,  16  ,  25  ]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0D7D0920-2054-4D61-964F-C43344505B8D}"/>
              </a:ext>
            </a:extLst>
          </p:cNvPr>
          <p:cNvSpPr/>
          <p:nvPr/>
        </p:nvSpPr>
        <p:spPr>
          <a:xfrm>
            <a:off x="3222371" y="3324823"/>
            <a:ext cx="1347537" cy="6376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EF8F0DFD-D926-4C16-84AA-7C8076BA0F4E}"/>
              </a:ext>
            </a:extLst>
          </p:cNvPr>
          <p:cNvSpPr/>
          <p:nvPr/>
        </p:nvSpPr>
        <p:spPr>
          <a:xfrm>
            <a:off x="4569908" y="3324823"/>
            <a:ext cx="1347537" cy="6376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2CBFC655-8547-4C49-861B-60B1749AEA0D}"/>
              </a:ext>
            </a:extLst>
          </p:cNvPr>
          <p:cNvSpPr/>
          <p:nvPr/>
        </p:nvSpPr>
        <p:spPr>
          <a:xfrm>
            <a:off x="1738476" y="3324823"/>
            <a:ext cx="1347537" cy="6376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B3FF7B27-9976-414E-A6E9-83995DE7CE0C}"/>
              </a:ext>
            </a:extLst>
          </p:cNvPr>
          <p:cNvSpPr/>
          <p:nvPr/>
        </p:nvSpPr>
        <p:spPr>
          <a:xfrm>
            <a:off x="5997655" y="3354902"/>
            <a:ext cx="1347537" cy="6376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D7B062B2-06AC-4BD6-96F0-F6CCD9297987}"/>
              </a:ext>
            </a:extLst>
          </p:cNvPr>
          <p:cNvSpPr/>
          <p:nvPr/>
        </p:nvSpPr>
        <p:spPr>
          <a:xfrm>
            <a:off x="7561762" y="3354902"/>
            <a:ext cx="1347537" cy="6376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F0ABF-331E-463E-9557-F21DC7952D92}"/>
              </a:ext>
            </a:extLst>
          </p:cNvPr>
          <p:cNvSpPr/>
          <p:nvPr/>
        </p:nvSpPr>
        <p:spPr>
          <a:xfrm>
            <a:off x="1221373" y="1082034"/>
            <a:ext cx="259397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1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otal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=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value = 45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84745-90BF-441B-B9A1-BEA3077D3E29}"/>
              </a:ext>
            </a:extLst>
          </p:cNvPr>
          <p:cNvSpPr/>
          <p:nvPr/>
        </p:nvSpPr>
        <p:spPr>
          <a:xfrm>
            <a:off x="2711412" y="4919008"/>
            <a:ext cx="247054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2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otal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=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50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value = 4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074B0-7D60-43DE-A96C-28A6C676383C}"/>
              </a:ext>
            </a:extLst>
          </p:cNvPr>
          <p:cNvSpPr/>
          <p:nvPr/>
        </p:nvSpPr>
        <p:spPr>
          <a:xfrm>
            <a:off x="4139159" y="1066994"/>
            <a:ext cx="247054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3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otal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=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54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value = 9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3782AD-DC07-4299-BAF8-455FD29C051D}"/>
              </a:ext>
            </a:extLst>
          </p:cNvPr>
          <p:cNvSpPr/>
          <p:nvPr/>
        </p:nvSpPr>
        <p:spPr>
          <a:xfrm>
            <a:off x="5516363" y="4919008"/>
            <a:ext cx="259398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4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otal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=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63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value = 16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3885B-FA5B-4AD4-9706-336348D7943E}"/>
              </a:ext>
            </a:extLst>
          </p:cNvPr>
          <p:cNvSpPr/>
          <p:nvPr/>
        </p:nvSpPr>
        <p:spPr>
          <a:xfrm>
            <a:off x="7039632" y="1066994"/>
            <a:ext cx="259398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5</a:t>
            </a: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otal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=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79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value = 25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Star: 10 Points 14">
            <a:extLst>
              <a:ext uri="{FF2B5EF4-FFF2-40B4-BE49-F238E27FC236}">
                <a16:creationId xmlns:a16="http://schemas.microsoft.com/office/drawing/2014/main" id="{BCFB75FE-6196-4D4D-B8CE-FB532D868AD4}"/>
              </a:ext>
            </a:extLst>
          </p:cNvPr>
          <p:cNvSpPr/>
          <p:nvPr/>
        </p:nvSpPr>
        <p:spPr>
          <a:xfrm>
            <a:off x="10159303" y="3524801"/>
            <a:ext cx="1588169" cy="179872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104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70FEAF-A28B-7C4E-AB14-8916FC506048}"/>
              </a:ext>
            </a:extLst>
          </p:cNvPr>
          <p:cNvSpPr/>
          <p:nvPr/>
        </p:nvSpPr>
        <p:spPr>
          <a:xfrm>
            <a:off x="1600218" y="456468"/>
            <a:ext cx="8991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D"/>
                </a:solidFill>
                <a:latin typeface="Courier" pitchFamily="2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 sum = numbers1.reduce(</a:t>
            </a:r>
            <a:r>
              <a:rPr lang="en-US" sz="2800" dirty="0" err="1">
                <a:solidFill>
                  <a:srgbClr val="000000"/>
                </a:solidFill>
                <a:latin typeface="Courier" pitchFamily="2" charset="0"/>
              </a:rPr>
              <a:t>myFunction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, 5);</a:t>
            </a:r>
            <a:endParaRPr lang="en-TH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B324-210A-914D-85DD-BA8B279F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Iteration Methods - </a:t>
            </a:r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C0E9-39D3-B241-8A47-078DB3D7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indexOf</a:t>
            </a:r>
            <a:r>
              <a:rPr lang="en-US" dirty="0"/>
              <a:t>() method searches an array for an element value and returns its position.</a:t>
            </a:r>
          </a:p>
          <a:p>
            <a:r>
              <a:rPr lang="en-US" b="1" dirty="0"/>
              <a:t>Note:</a:t>
            </a:r>
            <a:r>
              <a:rPr lang="en-US" dirty="0"/>
              <a:t> The first item has position 0, the second item has position 1, and so 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fruits.indexOf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Array.lastIndexOf</a:t>
            </a:r>
            <a:r>
              <a:rPr lang="en-US" dirty="0"/>
              <a:t>() is the same as </a:t>
            </a:r>
            <a:r>
              <a:rPr lang="en-US" dirty="0" err="1"/>
              <a:t>Array.indexOf</a:t>
            </a:r>
            <a:r>
              <a:rPr lang="en-US" dirty="0"/>
              <a:t>(), but searches from the end of the array.</a:t>
            </a:r>
          </a:p>
        </p:txBody>
      </p:sp>
    </p:spTree>
    <p:extLst>
      <p:ext uri="{BB962C8B-B14F-4D97-AF65-F5344CB8AC3E}">
        <p14:creationId xmlns:p14="http://schemas.microsoft.com/office/powerpoint/2010/main" val="730291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EF68-9CC0-2F4A-A330-EABC8585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3949-E69B-E042-BA8C-8A2F420F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460022"/>
          </a:xfrm>
        </p:spPr>
        <p:txBody>
          <a:bodyPr/>
          <a:lstStyle/>
          <a:p>
            <a:r>
              <a:rPr lang="en-US" dirty="0"/>
              <a:t>The splice() method adds/removes items to/from an array, and returns the removed item(s).</a:t>
            </a:r>
          </a:p>
          <a:p>
            <a:pPr marL="0" indent="0" algn="ctr">
              <a:buNone/>
            </a:pP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howmany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 item1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.....,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8DC02C-D5D5-5F4A-BE46-01AD7DE3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96791"/>
              </p:ext>
            </p:extLst>
          </p:nvPr>
        </p:nvGraphicFramePr>
        <p:xfrm>
          <a:off x="1251678" y="3171239"/>
          <a:ext cx="9999418" cy="1888709"/>
        </p:xfrm>
        <a:graphic>
          <a:graphicData uri="http://schemas.openxmlformats.org/drawingml/2006/table">
            <a:tbl>
              <a:tblPr/>
              <a:tblGrid>
                <a:gridCol w="2497624">
                  <a:extLst>
                    <a:ext uri="{9D8B030D-6E8A-4147-A177-3AD203B41FA5}">
                      <a16:colId xmlns:a16="http://schemas.microsoft.com/office/drawing/2014/main" val="729971847"/>
                    </a:ext>
                  </a:extLst>
                </a:gridCol>
                <a:gridCol w="7501794">
                  <a:extLst>
                    <a:ext uri="{9D8B030D-6E8A-4147-A177-3AD203B41FA5}">
                      <a16:colId xmlns:a16="http://schemas.microsoft.com/office/drawing/2014/main" val="913845656"/>
                    </a:ext>
                  </a:extLst>
                </a:gridCol>
              </a:tblGrid>
              <a:tr h="40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Parameter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Description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847294"/>
                  </a:ext>
                </a:extLst>
              </a:tr>
              <a:tr h="668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 dirty="0">
                          <a:effectLst/>
                        </a:rPr>
                        <a:t>index</a:t>
                      </a:r>
                      <a:endParaRPr lang="en-US" sz="1700" dirty="0">
                        <a:effectLst/>
                      </a:endParaRP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Required. An integer that specifies at what position to add/remove items, Use negative values to specify the position from the end of the array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23890"/>
                  </a:ext>
                </a:extLst>
              </a:tr>
              <a:tr h="40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howmany</a:t>
                      </a:r>
                      <a:endParaRPr lang="en-US" sz="1700">
                        <a:effectLst/>
                      </a:endParaRP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Optional. The number of items to be removed. If set to 0, no items will be removed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29087"/>
                  </a:ext>
                </a:extLst>
              </a:tr>
              <a:tr h="40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item1</a:t>
                      </a:r>
                      <a:r>
                        <a:rPr lang="en-US" sz="1700">
                          <a:effectLst/>
                        </a:rPr>
                        <a:t>, ..., </a:t>
                      </a:r>
                      <a:r>
                        <a:rPr lang="en-US" sz="1700" i="1">
                          <a:effectLst/>
                        </a:rPr>
                        <a:t>itemX</a:t>
                      </a:r>
                      <a:endParaRPr lang="en-US" sz="1700">
                        <a:effectLst/>
                      </a:endParaRP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Optional. The new item(s) to be added to the array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192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D3A8724-D543-D446-AC36-996DB3B6FFDC}"/>
              </a:ext>
            </a:extLst>
          </p:cNvPr>
          <p:cNvSpPr/>
          <p:nvPr/>
        </p:nvSpPr>
        <p:spPr>
          <a:xfrm>
            <a:off x="2023943" y="5374078"/>
            <a:ext cx="8454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fruits.splice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"Lemon"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4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FA5-4689-2F44-B2CA-77192A5B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spc="200" dirty="0" err="1">
                <a:solidFill>
                  <a:schemeClr val="tx2"/>
                </a:solidFill>
                <a:latin typeface="+mj-lt"/>
              </a:rPr>
              <a:t>LeT’s</a:t>
            </a:r>
            <a:r>
              <a:rPr lang="en-US" sz="4000" spc="200" dirty="0">
                <a:solidFill>
                  <a:schemeClr val="tx2"/>
                </a:solidFill>
                <a:latin typeface="+mj-lt"/>
              </a:rPr>
              <a:t> Do some Exercises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24960-1210-6D4C-B85E-8D3F1177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9" y="2286001"/>
            <a:ext cx="3384330" cy="3940844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exercise 4 - 5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5938379-B868-3340-9A65-57A895883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57" r="16327" b="-1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8047BB-76F9-B349-A8EE-CBAD0054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80" y="644525"/>
            <a:ext cx="2922756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Examples of what </a:t>
            </a:r>
            <a:br>
              <a:rPr lang="en-US" sz="4000" dirty="0"/>
            </a:br>
            <a:r>
              <a:rPr lang="en-US" sz="4000" dirty="0"/>
              <a:t>JavaScript can do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00EE03F-C1E3-C841-9010-0A1A41BF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327025"/>
            <a:ext cx="635000" cy="635000"/>
          </a:xfrm>
          <a:prstGeom prst="rect">
            <a:avLst/>
          </a:prstGeom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D1B21FB6-B3B6-4AA2-8879-14319557B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991173"/>
              </p:ext>
            </p:extLst>
          </p:nvPr>
        </p:nvGraphicFramePr>
        <p:xfrm>
          <a:off x="4479235" y="644525"/>
          <a:ext cx="6950765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4261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CD6E-1C25-CC4E-8414-B16D474E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1BEC-5BA7-364C-B7BE-4FFD62AE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/>
              <a:t>Cookies are data, stored in small text files, on your computer.</a:t>
            </a:r>
          </a:p>
          <a:p>
            <a:pPr lvl="1"/>
            <a:r>
              <a:rPr lang="en-US" dirty="0"/>
              <a:t>When a web server has sent a web page to a browser, the connection is shut down, and the server forgets everything about the user - </a:t>
            </a:r>
            <a:r>
              <a:rPr lang="en-US" b="1" dirty="0"/>
              <a:t>stateless</a:t>
            </a:r>
          </a:p>
          <a:p>
            <a:r>
              <a:rPr lang="en-US" dirty="0"/>
              <a:t>Cookies were invented to solve the problem "how to remember information about the user":</a:t>
            </a:r>
          </a:p>
          <a:p>
            <a:pPr lvl="1"/>
            <a:r>
              <a:rPr lang="en-US" dirty="0"/>
              <a:t>When a user visits a web page, his name can be stored in a cookie.</a:t>
            </a:r>
          </a:p>
          <a:p>
            <a:pPr lvl="1"/>
            <a:r>
              <a:rPr lang="en-US" dirty="0"/>
              <a:t>Next time the user visits the page, the cookie "remembers" his name.</a:t>
            </a:r>
          </a:p>
          <a:p>
            <a:endParaRPr lang="en-US" dirty="0"/>
          </a:p>
          <a:p>
            <a:r>
              <a:rPr lang="en-US" dirty="0"/>
              <a:t>When a browser requests a web page from a server, cookies belonging to the page is added to the request. This way the server gets the necessary data to "remember" information about users.</a:t>
            </a:r>
          </a:p>
        </p:txBody>
      </p:sp>
    </p:spTree>
    <p:extLst>
      <p:ext uri="{BB962C8B-B14F-4D97-AF65-F5344CB8AC3E}">
        <p14:creationId xmlns:p14="http://schemas.microsoft.com/office/powerpoint/2010/main" val="951555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6859-E80E-DA46-ACF9-36AE9BD1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Cookie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DA75-F255-BF40-83DF-FB8515E4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/>
              <a:t>JavaScript can create, read, and delete cookies with the ”</a:t>
            </a:r>
            <a:r>
              <a:rPr lang="en-US" dirty="0" err="1"/>
              <a:t>document.cookie</a:t>
            </a:r>
            <a:r>
              <a:rPr lang="en-US" dirty="0"/>
              <a:t>” property.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document.cookie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"username=John Doe; expires=Thu, 18 Dec 2013 12:00:00 UTC"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document.cookie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document.cookie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"username=; expires=Thu, 01 Jan 1970 00:00:00 UTC; path=/;"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D307F7-FBA1-844B-AFF0-480EA23A3088}"/>
              </a:ext>
            </a:extLst>
          </p:cNvPr>
          <p:cNvSpPr/>
          <p:nvPr/>
        </p:nvSpPr>
        <p:spPr>
          <a:xfrm>
            <a:off x="2146526" y="6013950"/>
            <a:ext cx="8388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TRY this </a:t>
            </a:r>
            <a:r>
              <a:rPr lang="en-US" sz="2400" b="1" dirty="0" err="1"/>
              <a:t>js</a:t>
            </a:r>
            <a:r>
              <a:rPr lang="en-US" sz="2400" b="1" dirty="0"/>
              <a:t> library: https://</a:t>
            </a:r>
            <a:r>
              <a:rPr lang="en-US" sz="2400" b="1" dirty="0" err="1"/>
              <a:t>github.com</a:t>
            </a:r>
            <a:r>
              <a:rPr lang="en-US" sz="2400" b="1" dirty="0"/>
              <a:t>/</a:t>
            </a:r>
            <a:r>
              <a:rPr lang="en-US" sz="2400" b="1" dirty="0" err="1"/>
              <a:t>js</a:t>
            </a:r>
            <a:r>
              <a:rPr lang="en-US" sz="2400" b="1" dirty="0"/>
              <a:t>-cookie/</a:t>
            </a:r>
            <a:r>
              <a:rPr lang="en-US" sz="2400" b="1" dirty="0" err="1"/>
              <a:t>js</a:t>
            </a:r>
            <a:r>
              <a:rPr lang="en-US" sz="2400" b="1" dirty="0"/>
              <a:t>-cookie</a:t>
            </a:r>
          </a:p>
        </p:txBody>
      </p:sp>
    </p:spTree>
    <p:extLst>
      <p:ext uri="{BB962C8B-B14F-4D97-AF65-F5344CB8AC3E}">
        <p14:creationId xmlns:p14="http://schemas.microsoft.com/office/powerpoint/2010/main" val="1869241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71BC-E62A-CA4F-8B8C-1BBB7A0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 </a:t>
            </a:r>
            <a:r>
              <a:rPr lang="en-US" dirty="0" err="1"/>
              <a:t>localStorage</a:t>
            </a:r>
            <a:r>
              <a:rPr lang="en-US" dirty="0"/>
              <a:t> 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CEED-D9CD-404B-B568-5A34EA63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and </a:t>
            </a:r>
            <a:r>
              <a:rPr lang="en-US" dirty="0" err="1"/>
              <a:t>sessionStorage</a:t>
            </a:r>
            <a:r>
              <a:rPr lang="en-US" dirty="0"/>
              <a:t> properties allow to save key/value pairs in a web browser.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 stores data with no expiration date. The data will not be deleted when the browser is closed, and will be available the next day, week, or year.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property is read-only.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localStorage.setItem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"key"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localStorage.getItem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"key"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localStorage.removeItem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"key"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56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2AA0-8C49-2541-B9E4-0BE4429D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HTML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94B19-8AEA-DE44-8DCC-4A0852B87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2568233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F8B74-A8E9-D24A-9E77-3B5E6814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The HTML 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73B589-2576-2D4E-B610-8DD65185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697566" cy="3593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With the HTML DOM, JavaScript can access and change all the elements of an HTML document.</a:t>
            </a:r>
          </a:p>
          <a:p>
            <a:r>
              <a:rPr lang="en-US" dirty="0">
                <a:solidFill>
                  <a:schemeClr val="tx1"/>
                </a:solidFill>
              </a:rPr>
              <a:t>When a web page is loaded, the browser creates a </a:t>
            </a:r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ocument </a:t>
            </a:r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bject </a:t>
            </a: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odel of the page.</a:t>
            </a:r>
          </a:p>
          <a:p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HTML DOM</a:t>
            </a:r>
            <a:r>
              <a:rPr lang="en-US" dirty="0">
                <a:solidFill>
                  <a:schemeClr val="tx1"/>
                </a:solidFill>
              </a:rPr>
              <a:t> model is constructed as a tree of </a:t>
            </a:r>
            <a:r>
              <a:rPr lang="en-US" b="1" dirty="0">
                <a:solidFill>
                  <a:schemeClr val="tx1"/>
                </a:solidFill>
              </a:rPr>
              <a:t>Objects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F35E3-AEB3-C54A-B700-799C0C5D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4495"/>
            <a:ext cx="5543536" cy="29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6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0D8B-5A70-0444-A890-D1186ACE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 dirty="0" err="1"/>
              <a:t>Javascript</a:t>
            </a:r>
            <a:r>
              <a:rPr lang="en-US" dirty="0"/>
              <a:t> do with the HTML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7594-211C-6747-9864-F7653382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object model, JavaScript gets all the power it needs to create dynamic HTML:</a:t>
            </a:r>
          </a:p>
          <a:p>
            <a:pPr lvl="1"/>
            <a:r>
              <a:rPr lang="en-US" dirty="0"/>
              <a:t>JavaScript can change all the HTML elements in the page</a:t>
            </a:r>
          </a:p>
          <a:p>
            <a:pPr lvl="1"/>
            <a:r>
              <a:rPr lang="en-US" dirty="0"/>
              <a:t>JavaScript can change all the HTML attributes in the page</a:t>
            </a:r>
          </a:p>
          <a:p>
            <a:pPr lvl="1"/>
            <a:r>
              <a:rPr lang="en-US" dirty="0"/>
              <a:t>JavaScript can change all the CSS styles in the page</a:t>
            </a:r>
          </a:p>
          <a:p>
            <a:pPr lvl="1"/>
            <a:r>
              <a:rPr lang="en-US" dirty="0"/>
              <a:t>JavaScript can remove existing HTML elements and attributes</a:t>
            </a:r>
          </a:p>
          <a:p>
            <a:pPr lvl="1"/>
            <a:r>
              <a:rPr lang="en-US" dirty="0"/>
              <a:t>JavaScript can add new HTML elements and attributes</a:t>
            </a:r>
          </a:p>
          <a:p>
            <a:pPr lvl="1"/>
            <a:r>
              <a:rPr lang="en-US" dirty="0"/>
              <a:t>JavaScript can react to all existing HTML events in the page</a:t>
            </a:r>
          </a:p>
          <a:p>
            <a:pPr lvl="1"/>
            <a:r>
              <a:rPr lang="en-US" dirty="0"/>
              <a:t>JavaScript can create new HTML events in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2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10E7-653C-704F-A88D-8BBA2A9A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9341-D0FF-7A46-8E4A-0F3B035C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/>
              <a:t>The HTML DOM can be accessed with JavaScript (and with other programming languages).</a:t>
            </a:r>
          </a:p>
          <a:p>
            <a:r>
              <a:rPr lang="en-US" dirty="0"/>
              <a:t>In the DOM, all HTML elements are defined as </a:t>
            </a:r>
            <a:r>
              <a:rPr lang="en-US" b="1" dirty="0"/>
              <a:t>objects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property</a:t>
            </a:r>
            <a:r>
              <a:rPr lang="en-US" dirty="0"/>
              <a:t> is a value that you can get or set (like changing the content of an HTML element).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method</a:t>
            </a:r>
            <a:r>
              <a:rPr lang="en-US" dirty="0"/>
              <a:t> is an action you can do (like add or deleting an HTML element).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In the example above, </a:t>
            </a:r>
            <a:r>
              <a:rPr lang="en-US" dirty="0" err="1"/>
              <a:t>getElementById</a:t>
            </a:r>
            <a:r>
              <a:rPr lang="en-US" dirty="0"/>
              <a:t> is a </a:t>
            </a:r>
            <a:r>
              <a:rPr lang="en-US" b="1" dirty="0"/>
              <a:t>method</a:t>
            </a:r>
            <a:r>
              <a:rPr lang="en-US" dirty="0"/>
              <a:t>, while </a:t>
            </a:r>
            <a:r>
              <a:rPr lang="en-US" dirty="0" err="1"/>
              <a:t>innerHTML</a:t>
            </a:r>
            <a:r>
              <a:rPr lang="en-US" dirty="0"/>
              <a:t> is a </a:t>
            </a:r>
            <a:r>
              <a:rPr lang="en-US" b="1" dirty="0"/>
              <a:t>property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25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D1B1-E93C-7345-A262-50BEDBBA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The HTML DOM Document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94A2-7C25-7340-91B6-DF7BEC2F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55299"/>
            <a:ext cx="10178322" cy="2020941"/>
          </a:xfrm>
        </p:spPr>
        <p:txBody>
          <a:bodyPr>
            <a:normAutofit/>
          </a:bodyPr>
          <a:lstStyle/>
          <a:p>
            <a:r>
              <a:rPr lang="en-US" dirty="0"/>
              <a:t>The document object represents your web page.</a:t>
            </a:r>
          </a:p>
          <a:p>
            <a:r>
              <a:rPr lang="en-US" dirty="0"/>
              <a:t>If you want to access any element in an HTML page, you always start with accessing the document object.</a:t>
            </a:r>
          </a:p>
          <a:p>
            <a:r>
              <a:rPr lang="en-US" b="1" dirty="0"/>
              <a:t>Finding HTML Elements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436C1A-2D39-E141-93DA-F6B1BA26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3510"/>
              </p:ext>
            </p:extLst>
          </p:nvPr>
        </p:nvGraphicFramePr>
        <p:xfrm>
          <a:off x="1584592" y="3699641"/>
          <a:ext cx="9022815" cy="2723412"/>
        </p:xfrm>
        <a:graphic>
          <a:graphicData uri="http://schemas.openxmlformats.org/drawingml/2006/table">
            <a:tbl>
              <a:tblPr/>
              <a:tblGrid>
                <a:gridCol w="4354291">
                  <a:extLst>
                    <a:ext uri="{9D8B030D-6E8A-4147-A177-3AD203B41FA5}">
                      <a16:colId xmlns:a16="http://schemas.microsoft.com/office/drawing/2014/main" val="806550363"/>
                    </a:ext>
                  </a:extLst>
                </a:gridCol>
                <a:gridCol w="4668524">
                  <a:extLst>
                    <a:ext uri="{9D8B030D-6E8A-4147-A177-3AD203B41FA5}">
                      <a16:colId xmlns:a16="http://schemas.microsoft.com/office/drawing/2014/main" val="1121765394"/>
                    </a:ext>
                  </a:extLst>
                </a:gridCol>
              </a:tblGrid>
              <a:tr h="4539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Method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26706"/>
                  </a:ext>
                </a:extLst>
              </a:tr>
              <a:tr h="45390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document.getElementById(</a:t>
                      </a:r>
                      <a:r>
                        <a:rPr lang="en-US" sz="1700" i="1">
                          <a:effectLst/>
                        </a:rPr>
                        <a:t>id</a:t>
                      </a:r>
                      <a:r>
                        <a:rPr lang="en-US" sz="1700">
                          <a:effectLst/>
                        </a:rPr>
                        <a:t>)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 an element by element id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6034"/>
                  </a:ext>
                </a:extLst>
              </a:tr>
              <a:tr h="45390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document.getElementsByTagName(</a:t>
                      </a:r>
                      <a:r>
                        <a:rPr lang="en-US" sz="1700" i="1">
                          <a:effectLst/>
                        </a:rPr>
                        <a:t>name</a:t>
                      </a:r>
                      <a:r>
                        <a:rPr lang="en-US" sz="1700">
                          <a:effectLst/>
                        </a:rPr>
                        <a:t>)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 elements by tag name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26135"/>
                  </a:ext>
                </a:extLst>
              </a:tr>
              <a:tr h="45390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document.getElementsByClassName(</a:t>
                      </a:r>
                      <a:r>
                        <a:rPr lang="en-US" sz="1700" i="1">
                          <a:effectLst/>
                        </a:rPr>
                        <a:t>name</a:t>
                      </a:r>
                      <a:r>
                        <a:rPr lang="en-US" sz="1700">
                          <a:effectLst/>
                        </a:rPr>
                        <a:t>)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 elements by class name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74081"/>
                  </a:ext>
                </a:extLst>
              </a:tr>
              <a:tr h="45390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document.querySelector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selectors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 an element by </a:t>
                      </a:r>
                      <a:r>
                        <a:rPr lang="en-US" sz="1700" dirty="0" err="1">
                          <a:effectLst/>
                        </a:rPr>
                        <a:t>css</a:t>
                      </a:r>
                      <a:r>
                        <a:rPr lang="en-US" sz="1700" dirty="0">
                          <a:effectLst/>
                        </a:rPr>
                        <a:t> selector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86880"/>
                  </a:ext>
                </a:extLst>
              </a:tr>
              <a:tr h="45390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>
                          <a:effectLst/>
                        </a:rPr>
                        <a:t>document.querySelectorAll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selectors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</a:rPr>
                        <a:t>Find elements by </a:t>
                      </a:r>
                      <a:r>
                        <a:rPr lang="en-US" sz="1700" dirty="0" err="1">
                          <a:effectLst/>
                        </a:rPr>
                        <a:t>css</a:t>
                      </a:r>
                      <a:r>
                        <a:rPr lang="en-US" sz="1700">
                          <a:effectLst/>
                        </a:rPr>
                        <a:t> selector</a:t>
                      </a:r>
                      <a:endParaRPr lang="en-US" sz="1700" dirty="0">
                        <a:effectLst/>
                      </a:endParaRP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85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924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0C2C-C24D-4C43-8C69-E94F4B87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8D7850-E5E5-8C4E-821D-29C90B1D1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887307"/>
              </p:ext>
            </p:extLst>
          </p:nvPr>
        </p:nvGraphicFramePr>
        <p:xfrm>
          <a:off x="1729648" y="1795750"/>
          <a:ext cx="9078549" cy="2952520"/>
        </p:xfrm>
        <a:graphic>
          <a:graphicData uri="http://schemas.openxmlformats.org/drawingml/2006/table">
            <a:tbl>
              <a:tblPr/>
              <a:tblGrid>
                <a:gridCol w="4423766">
                  <a:extLst>
                    <a:ext uri="{9D8B030D-6E8A-4147-A177-3AD203B41FA5}">
                      <a16:colId xmlns:a16="http://schemas.microsoft.com/office/drawing/2014/main" val="2600884083"/>
                    </a:ext>
                  </a:extLst>
                </a:gridCol>
                <a:gridCol w="4654783">
                  <a:extLst>
                    <a:ext uri="{9D8B030D-6E8A-4147-A177-3AD203B41FA5}">
                      <a16:colId xmlns:a16="http://schemas.microsoft.com/office/drawing/2014/main" val="1064939664"/>
                    </a:ext>
                  </a:extLst>
                </a:gridCol>
              </a:tblGrid>
              <a:tr h="5905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Method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031447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element</a:t>
                      </a:r>
                      <a:r>
                        <a:rPr lang="en-US" sz="1700">
                          <a:effectLst/>
                        </a:rPr>
                        <a:t>.innerHTML =  </a:t>
                      </a:r>
                      <a:r>
                        <a:rPr lang="en-US" sz="1700" i="1">
                          <a:effectLst/>
                        </a:rPr>
                        <a:t>new html content</a:t>
                      </a:r>
                      <a:endParaRPr lang="en-US" sz="1700">
                        <a:effectLst/>
                      </a:endParaRP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Change the inner HTML of an element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3035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 dirty="0" err="1">
                          <a:effectLst/>
                        </a:rPr>
                        <a:t>element</a:t>
                      </a:r>
                      <a:r>
                        <a:rPr lang="en-US" sz="1700" dirty="0" err="1">
                          <a:effectLst/>
                        </a:rPr>
                        <a:t>.</a:t>
                      </a:r>
                      <a:r>
                        <a:rPr lang="en-US" sz="1700" i="1" dirty="0" err="1">
                          <a:effectLst/>
                        </a:rPr>
                        <a:t>attribute</a:t>
                      </a:r>
                      <a:r>
                        <a:rPr lang="en-US" sz="1700" i="1" dirty="0">
                          <a:effectLst/>
                        </a:rPr>
                        <a:t> = new value</a:t>
                      </a:r>
                      <a:endParaRPr lang="en-US" sz="1700" dirty="0">
                        <a:effectLst/>
                      </a:endParaRP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attribute value of an HTML element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53095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element</a:t>
                      </a:r>
                      <a:r>
                        <a:rPr lang="en-US" sz="1700">
                          <a:effectLst/>
                        </a:rPr>
                        <a:t>.setAttribute</a:t>
                      </a:r>
                      <a:r>
                        <a:rPr lang="en-US" sz="1700" i="1">
                          <a:effectLst/>
                        </a:rPr>
                        <a:t>(attribute, value)</a:t>
                      </a:r>
                      <a:endParaRPr lang="en-US" sz="1700">
                        <a:effectLst/>
                      </a:endParaRP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attribute value of an HTML element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9791"/>
                  </a:ext>
                </a:extLst>
              </a:tr>
              <a:tr h="59050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element</a:t>
                      </a:r>
                      <a:r>
                        <a:rPr lang="en-US" sz="1700">
                          <a:effectLst/>
                        </a:rPr>
                        <a:t>.style.</a:t>
                      </a:r>
                      <a:r>
                        <a:rPr lang="en-US" sz="1700" i="1">
                          <a:effectLst/>
                        </a:rPr>
                        <a:t>property = new style</a:t>
                      </a:r>
                      <a:endParaRPr lang="en-US" sz="1700">
                        <a:effectLst/>
                      </a:endParaRP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Change the style of an HTML element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5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07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70DB-2B3A-7A4B-AC07-DF69695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Deleting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5EE34B-277C-2042-8E27-23B0B5719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522330"/>
              </p:ext>
            </p:extLst>
          </p:nvPr>
        </p:nvGraphicFramePr>
        <p:xfrm>
          <a:off x="1729647" y="1903653"/>
          <a:ext cx="8581605" cy="3079831"/>
        </p:xfrm>
        <a:graphic>
          <a:graphicData uri="http://schemas.openxmlformats.org/drawingml/2006/table">
            <a:tbl>
              <a:tblPr/>
              <a:tblGrid>
                <a:gridCol w="3647099">
                  <a:extLst>
                    <a:ext uri="{9D8B030D-6E8A-4147-A177-3AD203B41FA5}">
                      <a16:colId xmlns:a16="http://schemas.microsoft.com/office/drawing/2014/main" val="3149309317"/>
                    </a:ext>
                  </a:extLst>
                </a:gridCol>
                <a:gridCol w="4934506">
                  <a:extLst>
                    <a:ext uri="{9D8B030D-6E8A-4147-A177-3AD203B41FA5}">
                      <a16:colId xmlns:a16="http://schemas.microsoft.com/office/drawing/2014/main" val="3139264781"/>
                    </a:ext>
                  </a:extLst>
                </a:gridCol>
              </a:tblGrid>
              <a:tr h="5267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Method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378231"/>
                  </a:ext>
                </a:extLst>
              </a:tr>
              <a:tr h="5106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document.createElement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 an HTML element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43291"/>
                  </a:ext>
                </a:extLst>
              </a:tr>
              <a:tr h="5106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document.removeChild</a:t>
                      </a: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n-US" sz="1700" i="1" dirty="0">
                          <a:effectLst/>
                        </a:rPr>
                        <a:t>element</a:t>
                      </a:r>
                      <a:r>
                        <a:rPr lang="en-US" sz="1700" dirty="0">
                          <a:effectLst/>
                        </a:rPr>
                        <a:t>)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Remove an HTML element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01258"/>
                  </a:ext>
                </a:extLst>
              </a:tr>
              <a:tr h="5106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document.appendChild(</a:t>
                      </a:r>
                      <a:r>
                        <a:rPr lang="en-US" sz="1700" i="1">
                          <a:effectLst/>
                        </a:rPr>
                        <a:t>element</a:t>
                      </a:r>
                      <a:r>
                        <a:rPr lang="en-US" sz="1700">
                          <a:effectLst/>
                        </a:rPr>
                        <a:t>)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Add an HTML element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51641"/>
                  </a:ext>
                </a:extLst>
              </a:tr>
              <a:tr h="5106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document.replaceChild(</a:t>
                      </a:r>
                      <a:r>
                        <a:rPr lang="en-US" sz="1700" i="1">
                          <a:effectLst/>
                        </a:rPr>
                        <a:t>element</a:t>
                      </a:r>
                      <a:r>
                        <a:rPr lang="en-US" sz="1700">
                          <a:effectLst/>
                        </a:rPr>
                        <a:t>)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Replace an HTML element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32633"/>
                  </a:ext>
                </a:extLst>
              </a:tr>
              <a:tr h="5106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document.write(</a:t>
                      </a:r>
                      <a:r>
                        <a:rPr lang="en-US" sz="1700" i="1">
                          <a:effectLst/>
                        </a:rPr>
                        <a:t>text</a:t>
                      </a:r>
                      <a:r>
                        <a:rPr lang="en-US" sz="1700">
                          <a:effectLst/>
                        </a:rPr>
                        <a:t>)</a:t>
                      </a:r>
                    </a:p>
                  </a:txBody>
                  <a:tcPr marL="145285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Write into the HTML output stream</a:t>
                      </a:r>
                    </a:p>
                  </a:txBody>
                  <a:tcPr marL="72643" marR="72643" marT="72643" marB="726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0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6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BE00-D1A0-6F44-8B48-177339DA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&lt;script&gt; Tag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728E-C49E-1143-8AA7-4FDDCA29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can be placed in the </a:t>
            </a:r>
            <a:r>
              <a:rPr lang="en-US" b="1" dirty="0"/>
              <a:t>&lt;body&gt;, </a:t>
            </a:r>
            <a:r>
              <a:rPr lang="en-US" dirty="0"/>
              <a:t>or in the </a:t>
            </a:r>
            <a:r>
              <a:rPr lang="en-US" b="1" dirty="0"/>
              <a:t>&lt;head&gt; </a:t>
            </a:r>
            <a:r>
              <a:rPr lang="en-US" dirty="0"/>
              <a:t>section of an HTML page, or in both.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"Paragraph changed."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External JavaScript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myScript.js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3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37E4-2504-6843-A773-0C7CEF97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HTML DOM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40A8-57E6-894D-87A8-1443BBA7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16963"/>
          </a:xfrm>
        </p:spPr>
        <p:txBody>
          <a:bodyPr/>
          <a:lstStyle/>
          <a:p>
            <a:r>
              <a:rPr lang="en-US" dirty="0"/>
              <a:t>A JavaScript can be executed when an event occurs, like when a user clicks on an HTML element.</a:t>
            </a:r>
          </a:p>
          <a:p>
            <a:r>
              <a:rPr lang="en-US" dirty="0"/>
              <a:t>Examples of HTML events:</a:t>
            </a:r>
          </a:p>
          <a:p>
            <a:pPr lvl="1"/>
            <a:r>
              <a:rPr lang="en-US" dirty="0"/>
              <a:t>When a user clicks the mouse</a:t>
            </a:r>
          </a:p>
          <a:p>
            <a:pPr lvl="1"/>
            <a:r>
              <a:rPr lang="en-US" dirty="0"/>
              <a:t>When a web page has loaded</a:t>
            </a:r>
          </a:p>
          <a:p>
            <a:pPr lvl="1"/>
            <a:r>
              <a:rPr lang="en-US" dirty="0"/>
              <a:t>When an image has been loaded</a:t>
            </a:r>
          </a:p>
          <a:p>
            <a:pPr lvl="1"/>
            <a:r>
              <a:rPr lang="en-US" dirty="0"/>
              <a:t>When the mouse moves over an element</a:t>
            </a:r>
          </a:p>
          <a:p>
            <a:pPr lvl="1"/>
            <a:r>
              <a:rPr lang="en-US" dirty="0"/>
              <a:t>When an input field is changed</a:t>
            </a:r>
          </a:p>
          <a:p>
            <a:pPr lvl="1"/>
            <a:r>
              <a:rPr lang="en-US" dirty="0"/>
              <a:t>When an HTML form is submitted</a:t>
            </a:r>
          </a:p>
          <a:p>
            <a:pPr lvl="1"/>
            <a:r>
              <a:rPr lang="en-US" dirty="0"/>
              <a:t>When a user strokes a key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FEF5B-6F1F-B040-A19B-31F634274EED}"/>
              </a:ext>
            </a:extLst>
          </p:cNvPr>
          <p:cNvSpPr/>
          <p:nvPr/>
        </p:nvSpPr>
        <p:spPr>
          <a:xfrm>
            <a:off x="6678058" y="3709832"/>
            <a:ext cx="4173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onclick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changeText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(this)"&gt;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Click on this text!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5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6D28-7020-1748-BCCD-0EBDB22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HTML DOM </a:t>
            </a:r>
            <a:r>
              <a:rPr lang="en-US" dirty="0" err="1"/>
              <a:t>EventListener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155F-CB6D-044F-AD8B-C782632E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437218" cy="4471199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myBtn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"click"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 </a:t>
            </a:r>
            <a:r>
              <a:rPr lang="en-US" dirty="0" err="1"/>
              <a:t>addEventListener</a:t>
            </a:r>
            <a:r>
              <a:rPr lang="en-US" dirty="0"/>
              <a:t>() method attaches an event handler to the specified element.</a:t>
            </a:r>
          </a:p>
          <a:p>
            <a:r>
              <a:rPr lang="en-US" dirty="0"/>
              <a:t>The </a:t>
            </a:r>
            <a:r>
              <a:rPr lang="en-US" dirty="0" err="1"/>
              <a:t>addEventListener</a:t>
            </a:r>
            <a:r>
              <a:rPr lang="en-US" dirty="0"/>
              <a:t>() method allows you to add event listeners on any HTML DOM object such as HTML elements, the HTML document, the window object.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removeEventListener</a:t>
            </a:r>
            <a:r>
              <a:rPr lang="en-US" dirty="0"/>
              <a:t>() method removes event handlers that have been attached with the </a:t>
            </a:r>
            <a:r>
              <a:rPr lang="en-US" dirty="0" err="1"/>
              <a:t>addEventListener</a:t>
            </a:r>
            <a:r>
              <a:rPr lang="en-US" dirty="0"/>
              <a:t>() method: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mousemove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71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FE38-3974-F54B-8684-8AF4AF1E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HTML DOM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12D8-F04D-F040-BAD0-63AD2E98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72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According to the W3C HTML DOM standard, everything in an HTML document is a node:</a:t>
            </a:r>
          </a:p>
          <a:p>
            <a:pPr lvl="1"/>
            <a:r>
              <a:rPr lang="en-US" dirty="0"/>
              <a:t>The entire document is a document node</a:t>
            </a:r>
          </a:p>
          <a:p>
            <a:pPr lvl="1"/>
            <a:r>
              <a:rPr lang="en-US" dirty="0"/>
              <a:t>Every HTML element is an element node</a:t>
            </a:r>
          </a:p>
          <a:p>
            <a:pPr lvl="1"/>
            <a:r>
              <a:rPr lang="en-US" dirty="0"/>
              <a:t>The text inside HTML elements are text nodes</a:t>
            </a:r>
          </a:p>
          <a:p>
            <a:pPr lvl="1"/>
            <a:r>
              <a:rPr lang="en-US" dirty="0"/>
              <a:t>All comments are comment nodes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With the HTML DOM, all nodes in the node tree can be accessed by JavaScript.</a:t>
            </a:r>
          </a:p>
          <a:p>
            <a:r>
              <a:rPr lang="en-US" dirty="0"/>
              <a:t>New nodes can be created, and all nodes can be modified or deleted.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B6C48-E1D2-EF4C-B792-8E9AE405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92" y="2569685"/>
            <a:ext cx="4387224" cy="24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6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517C-36F5-FD4A-8C0C-C72D706D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Node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72CC-6EE4-7E4A-8611-B2C06567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tx1"/>
                </a:solidFill>
              </a:rPr>
              <a:t>The nodes in the node tree have a hierarchical relationship to each other.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solidFill>
                  <a:schemeClr val="tx1"/>
                </a:solidFill>
              </a:rPr>
              <a:t>The terms parent, child, and sibling are used to describe the relationships.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solidFill>
                  <a:schemeClr val="tx1"/>
                </a:solidFill>
              </a:rPr>
              <a:t>In a node tree, the top node is called the root (or root node)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solidFill>
                  <a:schemeClr val="tx1"/>
                </a:solidFill>
              </a:rPr>
              <a:t>Every node has exactly one parent, except the root (which has no parent)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solidFill>
                  <a:schemeClr val="tx1"/>
                </a:solidFill>
              </a:rPr>
              <a:t>A node can have a number of children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solidFill>
                  <a:schemeClr val="tx1"/>
                </a:solidFill>
              </a:rPr>
              <a:t>Siblings (brothers or sisters) are nodes with the same parent</a:t>
            </a:r>
          </a:p>
          <a:p>
            <a:pPr>
              <a:lnSpc>
                <a:spcPct val="100000"/>
              </a:lnSpc>
            </a:pP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0EF2A-9A7F-D947-B36D-90FFBD8C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1618829"/>
            <a:ext cx="5176744" cy="36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89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D48E2-FC04-ED4A-B6B4-71697DFA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Relationships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9BCC-EBF4-B144-A954-B9DFBDAF4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874517"/>
            <a:ext cx="4240117" cy="40309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DOM Tutorial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DOM Lesson one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world!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8E39F4-D3E5-C943-9A59-C3FA0764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74517"/>
            <a:ext cx="5352396" cy="40309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&lt;html&gt; is the root node</a:t>
            </a:r>
          </a:p>
          <a:p>
            <a:pPr marL="0" indent="0">
              <a:buNone/>
            </a:pPr>
            <a:r>
              <a:rPr lang="en-US" dirty="0"/>
              <a:t>&lt;html&gt; has no parents</a:t>
            </a:r>
          </a:p>
          <a:p>
            <a:pPr marL="0" indent="0">
              <a:buNone/>
            </a:pPr>
            <a:r>
              <a:rPr lang="en-US" dirty="0"/>
              <a:t>&lt;html&gt; is the parent of &lt;head&gt; and &lt;body&gt;</a:t>
            </a:r>
          </a:p>
          <a:p>
            <a:pPr marL="0" indent="0">
              <a:buNone/>
            </a:pPr>
            <a:r>
              <a:rPr lang="en-US" dirty="0"/>
              <a:t>&lt;head&gt; is the first child of &lt;html&gt;</a:t>
            </a:r>
          </a:p>
          <a:p>
            <a:pPr marL="0" indent="0">
              <a:buNone/>
            </a:pPr>
            <a:r>
              <a:rPr lang="en-US" dirty="0"/>
              <a:t>&lt;body&gt; is the last child of &lt;html&gt;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&lt;head&gt; has one child: &lt;title&gt;</a:t>
            </a:r>
          </a:p>
          <a:p>
            <a:pPr marL="0" indent="0">
              <a:buNone/>
            </a:pPr>
            <a:r>
              <a:rPr lang="en-US" dirty="0"/>
              <a:t>&lt;title&gt; has one child (a text node): "DOM Tutorial"</a:t>
            </a:r>
          </a:p>
          <a:p>
            <a:pPr marL="0" indent="0">
              <a:buNone/>
            </a:pPr>
            <a:r>
              <a:rPr lang="en-US" dirty="0"/>
              <a:t>&lt;body&gt; has two children: &lt;h1&gt; and &lt;p&gt;</a:t>
            </a:r>
          </a:p>
          <a:p>
            <a:pPr marL="0" indent="0">
              <a:buNone/>
            </a:pPr>
            <a:r>
              <a:rPr lang="en-US" dirty="0"/>
              <a:t>&lt;h1&gt; has one child: "DOM Lesson one"</a:t>
            </a:r>
          </a:p>
          <a:p>
            <a:pPr marL="0" indent="0">
              <a:buNone/>
            </a:pPr>
            <a:r>
              <a:rPr lang="en-US" dirty="0"/>
              <a:t>&lt;p&gt; has one child: "Hello world!"</a:t>
            </a:r>
          </a:p>
          <a:p>
            <a:pPr marL="0" indent="0">
              <a:buNone/>
            </a:pPr>
            <a:r>
              <a:rPr lang="en-US" dirty="0"/>
              <a:t>&lt;h1&gt; and &lt;p&gt; are siblings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92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78D5-6E68-6D4E-AD5E-2FCC4092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Between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EE7B-DE7F-764E-B6EF-A0B5BF3EF0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use the following node properties to navigate between nodes with JavaScript:</a:t>
            </a:r>
          </a:p>
          <a:p>
            <a:pPr lvl="1"/>
            <a:r>
              <a:rPr lang="en-US" dirty="0" err="1"/>
              <a:t>parentNode</a:t>
            </a:r>
            <a:endParaRPr lang="en-US" dirty="0"/>
          </a:p>
          <a:p>
            <a:pPr lvl="1"/>
            <a:r>
              <a:rPr lang="en-US" dirty="0" err="1"/>
              <a:t>childNodes</a:t>
            </a:r>
            <a:r>
              <a:rPr lang="en-US" dirty="0"/>
              <a:t>[</a:t>
            </a:r>
            <a:r>
              <a:rPr lang="en-US" i="1" dirty="0" err="1"/>
              <a:t>nodenumber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firstChild</a:t>
            </a:r>
            <a:endParaRPr lang="en-US" dirty="0"/>
          </a:p>
          <a:p>
            <a:pPr lvl="1"/>
            <a:r>
              <a:rPr lang="en-US" dirty="0" err="1"/>
              <a:t>lastChild</a:t>
            </a:r>
            <a:endParaRPr lang="en-US" dirty="0"/>
          </a:p>
          <a:p>
            <a:pPr lvl="1"/>
            <a:r>
              <a:rPr lang="en-US" dirty="0" err="1"/>
              <a:t>nextSibling</a:t>
            </a:r>
            <a:endParaRPr lang="en-US" dirty="0"/>
          </a:p>
          <a:p>
            <a:pPr lvl="1"/>
            <a:r>
              <a:rPr lang="en-US" dirty="0" err="1"/>
              <a:t>previousSibling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6F56F-338D-074D-BAC7-FEE0A1BCEC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nodeName</a:t>
            </a:r>
            <a:r>
              <a:rPr lang="en-US" dirty="0"/>
              <a:t> property specifies the name of a node.</a:t>
            </a:r>
          </a:p>
          <a:p>
            <a:r>
              <a:rPr lang="en-US" dirty="0"/>
              <a:t>The </a:t>
            </a:r>
            <a:r>
              <a:rPr lang="en-US" dirty="0" err="1"/>
              <a:t>nodeValue</a:t>
            </a:r>
            <a:r>
              <a:rPr lang="en-US" dirty="0"/>
              <a:t> property specifies the value of a node.</a:t>
            </a:r>
          </a:p>
          <a:p>
            <a:r>
              <a:rPr lang="en-US" dirty="0"/>
              <a:t>The </a:t>
            </a:r>
            <a:r>
              <a:rPr lang="en-US" dirty="0" err="1"/>
              <a:t>nodeType</a:t>
            </a:r>
            <a:r>
              <a:rPr lang="en-US" dirty="0"/>
              <a:t> property is read only. It returns the type of a node.</a:t>
            </a:r>
          </a:p>
        </p:txBody>
      </p:sp>
    </p:spTree>
    <p:extLst>
      <p:ext uri="{BB962C8B-B14F-4D97-AF65-F5344CB8AC3E}">
        <p14:creationId xmlns:p14="http://schemas.microsoft.com/office/powerpoint/2010/main" val="1407711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FA5-4689-2F44-B2CA-77192A5B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spc="200" dirty="0" err="1">
                <a:solidFill>
                  <a:schemeClr val="tx2"/>
                </a:solidFill>
                <a:latin typeface="+mj-lt"/>
              </a:rPr>
              <a:t>LeT’s</a:t>
            </a:r>
            <a:r>
              <a:rPr lang="en-US" sz="4000" spc="200" dirty="0">
                <a:solidFill>
                  <a:schemeClr val="tx2"/>
                </a:solidFill>
                <a:latin typeface="+mj-lt"/>
              </a:rPr>
              <a:t> Do some Exercises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24960-1210-6D4C-B85E-8D3F1177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9" y="2286001"/>
            <a:ext cx="3384330" cy="3940844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exercise 6-9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5938379-B868-3340-9A65-57A895883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57" r="16327" b="-1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DF90-A9FA-A948-A84E-DFA358F2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1668-75DE-2145-A939-AE7C6298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scripts in external files has some advantages:</a:t>
            </a:r>
          </a:p>
          <a:p>
            <a:pPr lvl="1"/>
            <a:r>
              <a:rPr lang="en-US" dirty="0"/>
              <a:t>It separates HTML and code</a:t>
            </a:r>
          </a:p>
          <a:p>
            <a:pPr lvl="1"/>
            <a:r>
              <a:rPr lang="en-US" dirty="0"/>
              <a:t>It makes HTML and JavaScript easier to read and maintain</a:t>
            </a:r>
          </a:p>
          <a:p>
            <a:pPr lvl="1"/>
            <a:r>
              <a:rPr lang="en-US" dirty="0"/>
              <a:t>Cached JavaScript files can speed up page loads</a:t>
            </a:r>
          </a:p>
          <a:p>
            <a:pPr lvl="1"/>
            <a:endParaRPr lang="en-US" dirty="0"/>
          </a:p>
          <a:p>
            <a:r>
              <a:rPr lang="en-US" dirty="0"/>
              <a:t>To add several script files to one page  - use several script tags: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="myScript1.js"&gt;&lt;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="myScript2.js"&gt;&lt;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8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5CA4-BECE-8E43-93E4-C38AD09C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 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83C4-0361-6D44-903A-78A862376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940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can "display" data in different ways:</a:t>
            </a:r>
          </a:p>
          <a:p>
            <a:pPr lvl="1"/>
            <a:r>
              <a:rPr lang="en-US" dirty="0"/>
              <a:t>Writing into an HTML element, using </a:t>
            </a:r>
            <a:r>
              <a:rPr lang="en-US" dirty="0" err="1"/>
              <a:t>innerHTML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Writing into the HTML output using </a:t>
            </a:r>
            <a:r>
              <a:rPr lang="en-US" dirty="0" err="1"/>
              <a:t>document.write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Writing into an alert box, using </a:t>
            </a:r>
            <a:r>
              <a:rPr lang="en-US" dirty="0" err="1"/>
              <a:t>window.alert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Writing into the browser console, using </a:t>
            </a:r>
            <a:r>
              <a:rPr lang="en-US" dirty="0" err="1"/>
              <a:t>console.log</a:t>
            </a:r>
            <a:r>
              <a:rPr lang="en-US" dirty="0"/>
              <a:t>().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Web Page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786BD1B-972F-424E-9500-5E5979AB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322" y="27190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6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97F9-8CBC-0248-92B9-132B9AB0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 dirty="0"/>
              <a:t>JavaScript Keywords</a:t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64F112-0D3D-494F-A6C0-45E241390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766566"/>
              </p:ext>
            </p:extLst>
          </p:nvPr>
        </p:nvGraphicFramePr>
        <p:xfrm>
          <a:off x="4402667" y="644525"/>
          <a:ext cx="7213599" cy="55635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3412420949"/>
                    </a:ext>
                  </a:extLst>
                </a:gridCol>
                <a:gridCol w="5858933">
                  <a:extLst>
                    <a:ext uri="{9D8B030D-6E8A-4147-A177-3AD203B41FA5}">
                      <a16:colId xmlns:a16="http://schemas.microsoft.com/office/drawing/2014/main" val="3935222729"/>
                    </a:ext>
                  </a:extLst>
                </a:gridCol>
              </a:tblGrid>
              <a:tr h="365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Keyword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1738257043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break</a:t>
                      </a: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Terminates a switch or a loop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2722938407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continue</a:t>
                      </a: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Jumps out of a loop and starts at the top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3437641393"/>
                  </a:ext>
                </a:extLst>
              </a:tr>
              <a:tr h="569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debugger</a:t>
                      </a: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Stops the execution of JavaScript, and calls (if available) the debugging function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2026227339"/>
                  </a:ext>
                </a:extLst>
              </a:tr>
              <a:tr h="569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do ... while</a:t>
                      </a: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Executes a block of statements, and repeats the block, while a condition is true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163685898"/>
                  </a:ext>
                </a:extLst>
              </a:tr>
              <a:tr h="569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for</a:t>
                      </a: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Marks a block of statements to be executed, as long as a condition is true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235809922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function</a:t>
                      </a: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Declares a function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1470520521"/>
                  </a:ext>
                </a:extLst>
              </a:tr>
              <a:tr h="569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if ... else</a:t>
                      </a: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Marks a block of statements to be executed, depending on a condition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4016090033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</a:t>
                      </a: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Exits a function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4233635577"/>
                  </a:ext>
                </a:extLst>
              </a:tr>
              <a:tr h="569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switch</a:t>
                      </a: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Marks a block of statements to be executed, depending on different cases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1742811988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try ... catch</a:t>
                      </a: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1039133195"/>
                  </a:ext>
                </a:extLst>
              </a:tr>
              <a:tr h="3658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var</a:t>
                      </a:r>
                      <a:endParaRPr lang="en-US" sz="1600" dirty="0">
                        <a:effectLst/>
                      </a:endParaRPr>
                    </a:p>
                  </a:txBody>
                  <a:tcPr marL="112908" marR="56453" marT="56453" marB="56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Declares a variable</a:t>
                      </a:r>
                    </a:p>
                  </a:txBody>
                  <a:tcPr marL="56453" marR="56453" marT="56453" marB="56453"/>
                </a:tc>
                <a:extLst>
                  <a:ext uri="{0D108BD9-81ED-4DB2-BD59-A6C34878D82A}">
                    <a16:rowId xmlns:a16="http://schemas.microsoft.com/office/drawing/2014/main" val="152216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4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B7559-B67F-DC4E-B4F7-6F0D687D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AB108-42AE-6A47-B30F-78949F413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0670" y="1874517"/>
            <a:ext cx="5332164" cy="2719517"/>
          </a:xfrm>
        </p:spPr>
        <p:txBody>
          <a:bodyPr/>
          <a:lstStyle/>
          <a:p>
            <a:r>
              <a:rPr lang="en-US" dirty="0"/>
              <a:t>JavaScript Identifiers</a:t>
            </a:r>
          </a:p>
          <a:p>
            <a:pPr lvl="1"/>
            <a:r>
              <a:rPr lang="en-US" dirty="0"/>
              <a:t>Identifiers are names.</a:t>
            </a:r>
          </a:p>
          <a:p>
            <a:pPr lvl="1"/>
            <a:r>
              <a:rPr lang="en-US" dirty="0"/>
              <a:t>In JavaScript, identifiers are used to name variables (and keywords, and functions, and labels).</a:t>
            </a:r>
          </a:p>
          <a:p>
            <a:pPr lvl="1"/>
            <a:r>
              <a:rPr lang="en-US" dirty="0"/>
              <a:t>In JavaScript, the first character must be a letter, or an underscore (_), or a dollar sign ($).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9BF6B-3B9B-1D40-B464-2DCDD18A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1874517"/>
            <a:ext cx="4800600" cy="4030983"/>
          </a:xfrm>
        </p:spPr>
        <p:txBody>
          <a:bodyPr/>
          <a:lstStyle/>
          <a:p>
            <a:r>
              <a:rPr lang="en-US" dirty="0"/>
              <a:t>JavaScript is Case Sensitive</a:t>
            </a:r>
          </a:p>
          <a:p>
            <a:pPr lvl="1"/>
            <a:r>
              <a:rPr lang="en-US" dirty="0"/>
              <a:t>All JavaScript identifiers are </a:t>
            </a:r>
            <a:r>
              <a:rPr lang="en-US" b="1" dirty="0"/>
              <a:t>case sensitive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The variables </a:t>
            </a:r>
            <a:r>
              <a:rPr lang="en-US" dirty="0" err="1"/>
              <a:t>lastName</a:t>
            </a:r>
            <a:r>
              <a:rPr lang="en-US" dirty="0"/>
              <a:t> and </a:t>
            </a:r>
            <a:r>
              <a:rPr lang="en-US" dirty="0" err="1"/>
              <a:t>lastname</a:t>
            </a:r>
            <a:r>
              <a:rPr lang="en-US" dirty="0"/>
              <a:t>, are two different variables</a:t>
            </a:r>
          </a:p>
          <a:p>
            <a:r>
              <a:rPr lang="en-US" dirty="0"/>
              <a:t>JavaScript Comments</a:t>
            </a:r>
          </a:p>
          <a:p>
            <a:pPr lvl="1"/>
            <a:r>
              <a:rPr lang="en-US" dirty="0"/>
              <a:t>Code after double slashes // or between /* and */ is treated as a </a:t>
            </a:r>
            <a:r>
              <a:rPr lang="en-US" b="1" dirty="0"/>
              <a:t>comment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300F0-D0E0-AD49-A99D-E27C5FF6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814371"/>
            <a:ext cx="1661244" cy="1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CE8D-F900-BD4D-9CFF-CD9B7BA1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D399-B622-7B45-BC5A-1B6617ED1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874517"/>
            <a:ext cx="4800600" cy="403098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FEA3A7-0F91-DE47-8EF6-D10440BEE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46048"/>
              </p:ext>
            </p:extLst>
          </p:nvPr>
        </p:nvGraphicFramePr>
        <p:xfrm>
          <a:off x="1417173" y="2150920"/>
          <a:ext cx="4480854" cy="347817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224427">
                  <a:extLst>
                    <a:ext uri="{9D8B030D-6E8A-4147-A177-3AD203B41FA5}">
                      <a16:colId xmlns:a16="http://schemas.microsoft.com/office/drawing/2014/main" val="2992441124"/>
                    </a:ext>
                  </a:extLst>
                </a:gridCol>
                <a:gridCol w="3256427">
                  <a:extLst>
                    <a:ext uri="{9D8B030D-6E8A-4147-A177-3AD203B41FA5}">
                      <a16:colId xmlns:a16="http://schemas.microsoft.com/office/drawing/2014/main" val="2578224353"/>
                    </a:ext>
                  </a:extLst>
                </a:gridCol>
              </a:tblGrid>
              <a:tr h="3660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Operator</a:t>
                      </a:r>
                    </a:p>
                  </a:txBody>
                  <a:tcPr marL="142623" marR="71312" marT="71312" marB="713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71312" marR="71312" marT="71312" marB="71312"/>
                </a:tc>
                <a:extLst>
                  <a:ext uri="{0D108BD9-81ED-4DB2-BD59-A6C34878D82A}">
                    <a16:rowId xmlns:a16="http://schemas.microsoft.com/office/drawing/2014/main" val="2161740203"/>
                  </a:ext>
                </a:extLst>
              </a:tr>
              <a:tr h="366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+</a:t>
                      </a:r>
                    </a:p>
                  </a:txBody>
                  <a:tcPr marL="142623" marR="71312" marT="71312" marB="713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Addition</a:t>
                      </a:r>
                    </a:p>
                  </a:txBody>
                  <a:tcPr marL="71312" marR="71312" marT="71312" marB="71312"/>
                </a:tc>
                <a:extLst>
                  <a:ext uri="{0D108BD9-81ED-4DB2-BD59-A6C34878D82A}">
                    <a16:rowId xmlns:a16="http://schemas.microsoft.com/office/drawing/2014/main" val="2092450793"/>
                  </a:ext>
                </a:extLst>
              </a:tr>
              <a:tr h="366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142623" marR="71312" marT="71312" marB="713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Subtraction</a:t>
                      </a:r>
                    </a:p>
                  </a:txBody>
                  <a:tcPr marL="71312" marR="71312" marT="71312" marB="71312"/>
                </a:tc>
                <a:extLst>
                  <a:ext uri="{0D108BD9-81ED-4DB2-BD59-A6C34878D82A}">
                    <a16:rowId xmlns:a16="http://schemas.microsoft.com/office/drawing/2014/main" val="366291326"/>
                  </a:ext>
                </a:extLst>
              </a:tr>
              <a:tr h="366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*</a:t>
                      </a:r>
                    </a:p>
                  </a:txBody>
                  <a:tcPr marL="142623" marR="71312" marT="71312" marB="713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Multiplication</a:t>
                      </a:r>
                    </a:p>
                  </a:txBody>
                  <a:tcPr marL="71312" marR="71312" marT="71312" marB="71312"/>
                </a:tc>
                <a:extLst>
                  <a:ext uri="{0D108BD9-81ED-4DB2-BD59-A6C34878D82A}">
                    <a16:rowId xmlns:a16="http://schemas.microsoft.com/office/drawing/2014/main" val="527574249"/>
                  </a:ext>
                </a:extLst>
              </a:tr>
              <a:tr h="366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**</a:t>
                      </a:r>
                    </a:p>
                  </a:txBody>
                  <a:tcPr marL="142623" marR="71312" marT="71312" marB="713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Exponentiation (</a:t>
                      </a:r>
                      <a:r>
                        <a:rPr lang="en-US" sz="1600" dirty="0">
                          <a:effectLst/>
                          <a:hlinkClick r:id="rId2"/>
                        </a:rPr>
                        <a:t>ES6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71312" marR="71312" marT="71312" marB="71312"/>
                </a:tc>
                <a:extLst>
                  <a:ext uri="{0D108BD9-81ED-4DB2-BD59-A6C34878D82A}">
                    <a16:rowId xmlns:a16="http://schemas.microsoft.com/office/drawing/2014/main" val="1336883607"/>
                  </a:ext>
                </a:extLst>
              </a:tr>
              <a:tr h="366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/</a:t>
                      </a:r>
                    </a:p>
                  </a:txBody>
                  <a:tcPr marL="142623" marR="71312" marT="71312" marB="713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Division</a:t>
                      </a:r>
                    </a:p>
                  </a:txBody>
                  <a:tcPr marL="71312" marR="71312" marT="71312" marB="71312"/>
                </a:tc>
                <a:extLst>
                  <a:ext uri="{0D108BD9-81ED-4DB2-BD59-A6C34878D82A}">
                    <a16:rowId xmlns:a16="http://schemas.microsoft.com/office/drawing/2014/main" val="1378992975"/>
                  </a:ext>
                </a:extLst>
              </a:tr>
              <a:tr h="366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%</a:t>
                      </a:r>
                    </a:p>
                  </a:txBody>
                  <a:tcPr marL="142623" marR="71312" marT="71312" marB="713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Modulus (Division Remainder)</a:t>
                      </a:r>
                    </a:p>
                  </a:txBody>
                  <a:tcPr marL="71312" marR="71312" marT="71312" marB="71312"/>
                </a:tc>
                <a:extLst>
                  <a:ext uri="{0D108BD9-81ED-4DB2-BD59-A6C34878D82A}">
                    <a16:rowId xmlns:a16="http://schemas.microsoft.com/office/drawing/2014/main" val="3606113507"/>
                  </a:ext>
                </a:extLst>
              </a:tr>
              <a:tr h="366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++</a:t>
                      </a:r>
                    </a:p>
                  </a:txBody>
                  <a:tcPr marL="142623" marR="71312" marT="71312" marB="713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Increment</a:t>
                      </a:r>
                    </a:p>
                  </a:txBody>
                  <a:tcPr marL="71312" marR="71312" marT="71312" marB="71312"/>
                </a:tc>
                <a:extLst>
                  <a:ext uri="{0D108BD9-81ED-4DB2-BD59-A6C34878D82A}">
                    <a16:rowId xmlns:a16="http://schemas.microsoft.com/office/drawing/2014/main" val="2198976968"/>
                  </a:ext>
                </a:extLst>
              </a:tr>
              <a:tr h="3660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--</a:t>
                      </a:r>
                    </a:p>
                  </a:txBody>
                  <a:tcPr marL="142623" marR="71312" marT="71312" marB="713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Decrement</a:t>
                      </a:r>
                    </a:p>
                  </a:txBody>
                  <a:tcPr marL="71312" marR="71312" marT="71312" marB="71312"/>
                </a:tc>
                <a:extLst>
                  <a:ext uri="{0D108BD9-81ED-4DB2-BD59-A6C34878D82A}">
                    <a16:rowId xmlns:a16="http://schemas.microsoft.com/office/drawing/2014/main" val="10964350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DFEAB1-3EC9-FF46-AD94-1C5D6689E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10112"/>
              </p:ext>
            </p:extLst>
          </p:nvPr>
        </p:nvGraphicFramePr>
        <p:xfrm>
          <a:off x="6454753" y="1553843"/>
          <a:ext cx="4578393" cy="467233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55472">
                  <a:extLst>
                    <a:ext uri="{9D8B030D-6E8A-4147-A177-3AD203B41FA5}">
                      <a16:colId xmlns:a16="http://schemas.microsoft.com/office/drawing/2014/main" val="1667933907"/>
                    </a:ext>
                  </a:extLst>
                </a:gridCol>
                <a:gridCol w="3222921">
                  <a:extLst>
                    <a:ext uri="{9D8B030D-6E8A-4147-A177-3AD203B41FA5}">
                      <a16:colId xmlns:a16="http://schemas.microsoft.com/office/drawing/2014/main" val="2229060652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Operator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8829376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==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Equal to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1906762939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===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Equal value and equal type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204635323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!=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Not equal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35799113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!==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Not equal value or not equal type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158234308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&gt;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Greater than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87190803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&lt;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Less than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37458573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&gt;=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Greater than or equal to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35011219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&lt;=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Less than or equal to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147858974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?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Ternary operator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354810633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&amp;&amp;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Logical and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3248902279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||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Logical or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414922966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!</a:t>
                      </a:r>
                    </a:p>
                  </a:txBody>
                  <a:tcPr marL="128361" marR="64180" marT="64180" marB="64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Logical not</a:t>
                      </a:r>
                    </a:p>
                  </a:txBody>
                  <a:tcPr marL="64180" marR="64180" marT="64180" marB="64180"/>
                </a:tc>
                <a:extLst>
                  <a:ext uri="{0D108BD9-81ED-4DB2-BD59-A6C34878D82A}">
                    <a16:rowId xmlns:a16="http://schemas.microsoft.com/office/drawing/2014/main" val="204022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3258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2CEAA3973E184A953309AF9BA8265E" ma:contentTypeVersion="6" ma:contentTypeDescription="Create a new document." ma:contentTypeScope="" ma:versionID="117abf10ba4a328c0759445f858d1e16">
  <xsd:schema xmlns:xsd="http://www.w3.org/2001/XMLSchema" xmlns:xs="http://www.w3.org/2001/XMLSchema" xmlns:p="http://schemas.microsoft.com/office/2006/metadata/properties" xmlns:ns2="1b68f631-4845-4938-9664-024bf239ce94" targetNamespace="http://schemas.microsoft.com/office/2006/metadata/properties" ma:root="true" ma:fieldsID="8600393d9bfc9d00733e767147ed65fd" ns2:_="">
    <xsd:import namespace="1b68f631-4845-4938-9664-024bf239c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f631-4845-4938-9664-024bf239c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6873C2-334B-4646-8E12-94E2C00C32B3}"/>
</file>

<file path=customXml/itemProps2.xml><?xml version="1.0" encoding="utf-8"?>
<ds:datastoreItem xmlns:ds="http://schemas.openxmlformats.org/officeDocument/2006/customXml" ds:itemID="{04BE863A-CE65-450D-AA9D-17F0E77BBA0C}"/>
</file>

<file path=customXml/itemProps3.xml><?xml version="1.0" encoding="utf-8"?>
<ds:datastoreItem xmlns:ds="http://schemas.openxmlformats.org/officeDocument/2006/customXml" ds:itemID="{A7F6FF0C-FC99-46DB-8F9E-6C95A7B468FD}"/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3644</Words>
  <Application>Microsoft Macintosh PowerPoint</Application>
  <PresentationFormat>Widescreen</PresentationFormat>
  <Paragraphs>471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Consolas</vt:lpstr>
      <vt:lpstr>Courier</vt:lpstr>
      <vt:lpstr>Courier New</vt:lpstr>
      <vt:lpstr>Gill Sans MT</vt:lpstr>
      <vt:lpstr>Impact</vt:lpstr>
      <vt:lpstr>Verdana</vt:lpstr>
      <vt:lpstr>Badge</vt:lpstr>
      <vt:lpstr>Web Programming 06016322</vt:lpstr>
      <vt:lpstr>Javascript Revision</vt:lpstr>
      <vt:lpstr>Examples of what  JavaScript can do</vt:lpstr>
      <vt:lpstr>The &lt;script&gt; Tag </vt:lpstr>
      <vt:lpstr>External JavaScript Advantages</vt:lpstr>
      <vt:lpstr>JavaScript Output</vt:lpstr>
      <vt:lpstr>JavaScript Keywords </vt:lpstr>
      <vt:lpstr>Javascript Syntax</vt:lpstr>
      <vt:lpstr>Javascript Operators</vt:lpstr>
      <vt:lpstr>Javascript Data Types – primitive data</vt:lpstr>
      <vt:lpstr>Javascript Data Types complex data</vt:lpstr>
      <vt:lpstr>Javascript Functions</vt:lpstr>
      <vt:lpstr>JavaScript Objects</vt:lpstr>
      <vt:lpstr>JavaScript Objects</vt:lpstr>
      <vt:lpstr>JavaScript Events </vt:lpstr>
      <vt:lpstr>Common HTML Events</vt:lpstr>
      <vt:lpstr>Adding Event Listeners</vt:lpstr>
      <vt:lpstr>LeT’s Do some Exercises</vt:lpstr>
      <vt:lpstr>Javascript Array</vt:lpstr>
      <vt:lpstr>JavaScript Arrays</vt:lpstr>
      <vt:lpstr>JavaScript Array Iteration Methods - foreach</vt:lpstr>
      <vt:lpstr>JavaScript Array Iteration Methods - MAP</vt:lpstr>
      <vt:lpstr>JavaScript Array Iteration Methods - Filter</vt:lpstr>
      <vt:lpstr>JavaScript Array Iteration Methods - Reduce</vt:lpstr>
      <vt:lpstr>PowerPoint Presentation</vt:lpstr>
      <vt:lpstr>PowerPoint Presentation</vt:lpstr>
      <vt:lpstr>JavaScript Array Iteration Methods - Indexof</vt:lpstr>
      <vt:lpstr>SPLICE</vt:lpstr>
      <vt:lpstr>LeT’s Do some Exercises</vt:lpstr>
      <vt:lpstr>JavaScript Cookies</vt:lpstr>
      <vt:lpstr>Create a Cookie with JavaScript</vt:lpstr>
      <vt:lpstr>Window localStorage Property</vt:lpstr>
      <vt:lpstr>The HTML DOM</vt:lpstr>
      <vt:lpstr>The HTML DOM</vt:lpstr>
      <vt:lpstr>What can Javascript do with the HTML DOM?</vt:lpstr>
      <vt:lpstr>The DOM Programming Interface</vt:lpstr>
      <vt:lpstr>The HTML DOM Document Object</vt:lpstr>
      <vt:lpstr>Changing HTML Elements</vt:lpstr>
      <vt:lpstr>Adding and Deleting Elements</vt:lpstr>
      <vt:lpstr>JavaScript HTML DOM Events</vt:lpstr>
      <vt:lpstr>JavaScript HTML DOM EventListener</vt:lpstr>
      <vt:lpstr>JavaScript HTML DOM Navigation</vt:lpstr>
      <vt:lpstr>Node Relationships</vt:lpstr>
      <vt:lpstr>Node Relationships </vt:lpstr>
      <vt:lpstr>Navigating Between Nodes</vt:lpstr>
      <vt:lpstr>LeT’s Do some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06016322</dc:title>
  <dc:creator>bundit.th</dc:creator>
  <cp:lastModifiedBy>Bundit Thnasopon</cp:lastModifiedBy>
  <cp:revision>17</cp:revision>
  <dcterms:created xsi:type="dcterms:W3CDTF">2020-03-27T13:23:48Z</dcterms:created>
  <dcterms:modified xsi:type="dcterms:W3CDTF">2021-01-08T17:45:08Z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0x0101006B2CEAA3973E184A953309AF9BA8265E</vt:lpwstr>
  </property>
</Properties>
</file>