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rawing2.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7"/>
  </p:notesMasterIdLst>
  <p:sldIdLst>
    <p:sldId id="256" r:id="rId2"/>
    <p:sldId id="258" r:id="rId3"/>
    <p:sldId id="257" r:id="rId4"/>
    <p:sldId id="259" r:id="rId5"/>
    <p:sldId id="260" r:id="rId6"/>
    <p:sldId id="267" r:id="rId7"/>
    <p:sldId id="268" r:id="rId8"/>
    <p:sldId id="261" r:id="rId9"/>
    <p:sldId id="262" r:id="rId10"/>
    <p:sldId id="263" r:id="rId11"/>
    <p:sldId id="264" r:id="rId12"/>
    <p:sldId id="265" r:id="rId13"/>
    <p:sldId id="266" r:id="rId14"/>
    <p:sldId id="269" r:id="rId15"/>
    <p:sldId id="273" r:id="rId16"/>
    <p:sldId id="274" r:id="rId17"/>
    <p:sldId id="275" r:id="rId18"/>
    <p:sldId id="292" r:id="rId19"/>
    <p:sldId id="293" r:id="rId20"/>
    <p:sldId id="300" r:id="rId21"/>
    <p:sldId id="294" r:id="rId22"/>
    <p:sldId id="295" r:id="rId23"/>
    <p:sldId id="296" r:id="rId24"/>
    <p:sldId id="297" r:id="rId25"/>
    <p:sldId id="298" r:id="rId26"/>
    <p:sldId id="299" r:id="rId27"/>
    <p:sldId id="301" r:id="rId28"/>
    <p:sldId id="302" r:id="rId29"/>
    <p:sldId id="272" r:id="rId30"/>
    <p:sldId id="281" r:id="rId31"/>
    <p:sldId id="279" r:id="rId32"/>
    <p:sldId id="284" r:id="rId33"/>
    <p:sldId id="286" r:id="rId34"/>
    <p:sldId id="291" r:id="rId35"/>
    <p:sldId id="28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76327" autoAdjust="0"/>
  </p:normalViewPr>
  <p:slideViewPr>
    <p:cSldViewPr snapToGrid="0">
      <p:cViewPr varScale="1">
        <p:scale>
          <a:sx n="87" d="100"/>
          <a:sy n="87" d="100"/>
        </p:scale>
        <p:origin x="143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hyperlink" Target="http://cameronshorter.blogspot.com/2011/07/project-overviews-quickstarts-for-new.html" TargetMode="External"/><Relationship Id="rId2" Type="http://schemas.openxmlformats.org/officeDocument/2006/relationships/image" Target="../media/image12.gif"/><Relationship Id="rId1" Type="http://schemas.openxmlformats.org/officeDocument/2006/relationships/image" Target="../media/image11.jpg"/><Relationship Id="rId4" Type="http://schemas.openxmlformats.org/officeDocument/2006/relationships/image" Target="../media/image13.jp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hyperlink" Target="http://cameronshorter.blogspot.com/2011/07/project-overviews-quickstarts-for-new.html" TargetMode="External"/><Relationship Id="rId2" Type="http://schemas.openxmlformats.org/officeDocument/2006/relationships/image" Target="../media/image12.gif"/><Relationship Id="rId1" Type="http://schemas.openxmlformats.org/officeDocument/2006/relationships/image" Target="../media/image13.jpg"/><Relationship Id="rId4" Type="http://schemas.openxmlformats.org/officeDocument/2006/relationships/image" Target="../media/image1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EA1799-A7E4-4105-9D02-12F262496087}" type="doc">
      <dgm:prSet loTypeId="urn:microsoft.com/office/officeart/2011/layout/Picture Frame" loCatId="picture" qsTypeId="urn:microsoft.com/office/officeart/2005/8/quickstyle/3d3" qsCatId="3D" csTypeId="urn:microsoft.com/office/officeart/2005/8/colors/accent1_2" csCatId="accent1" phldr="1"/>
      <dgm:spPr/>
      <dgm:t>
        <a:bodyPr/>
        <a:lstStyle/>
        <a:p>
          <a:endParaRPr lang="en-US"/>
        </a:p>
      </dgm:t>
    </dgm:pt>
    <dgm:pt modelId="{C0F22C29-563D-4BCF-8B69-C031FA5809A0}">
      <dgm:prSet phldrT="[Text]"/>
      <dgm:spPr/>
      <dgm:t>
        <a:bodyPr/>
        <a:lstStyle/>
        <a:p>
          <a:r>
            <a:rPr lang="en-US" dirty="0"/>
            <a:t>Model</a:t>
          </a:r>
        </a:p>
      </dgm:t>
    </dgm:pt>
    <dgm:pt modelId="{66240359-23A3-4A13-A6F8-5CDE40A117D6}" type="parTrans" cxnId="{11B77EC0-CF42-4A0D-B828-C6A9FE6489A7}">
      <dgm:prSet/>
      <dgm:spPr/>
      <dgm:t>
        <a:bodyPr/>
        <a:lstStyle/>
        <a:p>
          <a:endParaRPr lang="en-US"/>
        </a:p>
      </dgm:t>
    </dgm:pt>
    <dgm:pt modelId="{52AD0A1D-01D3-45AB-A6A9-494F72CBAD84}" type="sibTrans" cxnId="{11B77EC0-CF42-4A0D-B828-C6A9FE6489A7}">
      <dgm:prSet/>
      <dgm:spPr/>
      <dgm:t>
        <a:bodyPr/>
        <a:lstStyle/>
        <a:p>
          <a:endParaRPr lang="en-US"/>
        </a:p>
      </dgm:t>
    </dgm:pt>
    <dgm:pt modelId="{D81F653F-D1CC-4A5C-81AB-9B8091B3AFA4}">
      <dgm:prSet phldrT="[Text]"/>
      <dgm:spPr/>
      <dgm:t>
        <a:bodyPr/>
        <a:lstStyle/>
        <a:p>
          <a:r>
            <a:rPr lang="en-US" dirty="0"/>
            <a:t>Controller</a:t>
          </a:r>
        </a:p>
      </dgm:t>
    </dgm:pt>
    <dgm:pt modelId="{74E0E5EE-3FF3-41BD-ACBA-451A18FBC9AC}" type="parTrans" cxnId="{D91B595F-7D97-4195-BE35-CB78BE689AF2}">
      <dgm:prSet/>
      <dgm:spPr/>
      <dgm:t>
        <a:bodyPr/>
        <a:lstStyle/>
        <a:p>
          <a:endParaRPr lang="en-US"/>
        </a:p>
      </dgm:t>
    </dgm:pt>
    <dgm:pt modelId="{8E5A2AC6-6B6B-45DB-B829-D434C01B4E64}" type="sibTrans" cxnId="{D91B595F-7D97-4195-BE35-CB78BE689AF2}">
      <dgm:prSet/>
      <dgm:spPr/>
      <dgm:t>
        <a:bodyPr/>
        <a:lstStyle/>
        <a:p>
          <a:endParaRPr lang="en-US"/>
        </a:p>
      </dgm:t>
    </dgm:pt>
    <dgm:pt modelId="{9A1EACE8-21EF-42F5-80D4-0DBD444D1602}">
      <dgm:prSet phldrT="[Text]"/>
      <dgm:spPr/>
      <dgm:t>
        <a:bodyPr/>
        <a:lstStyle/>
        <a:p>
          <a:r>
            <a:rPr lang="en-US" dirty="0"/>
            <a:t>View</a:t>
          </a:r>
        </a:p>
      </dgm:t>
    </dgm:pt>
    <dgm:pt modelId="{150DB8B0-E269-43DC-A6B4-A79E2FF0D84C}" type="parTrans" cxnId="{457AEFE1-A585-4FEC-867A-3927CEE14897}">
      <dgm:prSet/>
      <dgm:spPr/>
      <dgm:t>
        <a:bodyPr/>
        <a:lstStyle/>
        <a:p>
          <a:endParaRPr lang="en-US"/>
        </a:p>
      </dgm:t>
    </dgm:pt>
    <dgm:pt modelId="{AD6A23C7-6DFF-4FF1-9420-92FFC598EEEB}" type="sibTrans" cxnId="{457AEFE1-A585-4FEC-867A-3927CEE14897}">
      <dgm:prSet/>
      <dgm:spPr/>
      <dgm:t>
        <a:bodyPr/>
        <a:lstStyle/>
        <a:p>
          <a:endParaRPr lang="en-US"/>
        </a:p>
      </dgm:t>
    </dgm:pt>
    <dgm:pt modelId="{586918CD-2ECC-460E-8C23-63AD53608859}" type="pres">
      <dgm:prSet presAssocID="{E3EA1799-A7E4-4105-9D02-12F262496087}" presName="Name0" presStyleCnt="0">
        <dgm:presLayoutVars>
          <dgm:chMax/>
          <dgm:chPref/>
          <dgm:dir/>
        </dgm:presLayoutVars>
      </dgm:prSet>
      <dgm:spPr/>
    </dgm:pt>
    <dgm:pt modelId="{AE7CF828-8272-4A07-892F-61B5860E17F3}" type="pres">
      <dgm:prSet presAssocID="{C0F22C29-563D-4BCF-8B69-C031FA5809A0}" presName="composite" presStyleCnt="0"/>
      <dgm:spPr/>
    </dgm:pt>
    <dgm:pt modelId="{D64BAB6F-E2B3-4248-8F07-2FBF6768633F}" type="pres">
      <dgm:prSet presAssocID="{C0F22C29-563D-4BCF-8B69-C031FA5809A0}" presName="ParentText" presStyleLbl="revTx" presStyleIdx="0" presStyleCnt="3">
        <dgm:presLayoutVars>
          <dgm:chMax val="0"/>
          <dgm:chPref val="0"/>
          <dgm:bulletEnabled val="1"/>
        </dgm:presLayoutVars>
      </dgm:prSet>
      <dgm:spPr/>
    </dgm:pt>
    <dgm:pt modelId="{2048AFC4-E453-429F-91AF-689DFF04892A}" type="pres">
      <dgm:prSet presAssocID="{C0F22C29-563D-4BCF-8B69-C031FA5809A0}" presName="Accent1" presStyleLbl="parChTrans1D1" presStyleIdx="0" presStyleCnt="3"/>
      <dgm:spPr/>
    </dgm:pt>
    <dgm:pt modelId="{63C7990C-7C5B-4C5E-A692-AC5CFCF25A2E}" type="pres">
      <dgm:prSet presAssocID="{C0F22C29-563D-4BCF-8B69-C031FA5809A0}" presName="Image"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pt>
    <dgm:pt modelId="{F16B76FD-C88C-4741-A615-A7E08032A660}" type="pres">
      <dgm:prSet presAssocID="{52AD0A1D-01D3-45AB-A6A9-494F72CBAD84}" presName="sibTrans" presStyleCnt="0"/>
      <dgm:spPr/>
    </dgm:pt>
    <dgm:pt modelId="{48B5C248-55BC-4DBC-957B-4E57566CD16F}" type="pres">
      <dgm:prSet presAssocID="{D81F653F-D1CC-4A5C-81AB-9B8091B3AFA4}" presName="composite" presStyleCnt="0"/>
      <dgm:spPr/>
    </dgm:pt>
    <dgm:pt modelId="{CFC0C2FC-1A58-433D-8FEC-369C8FFB6885}" type="pres">
      <dgm:prSet presAssocID="{D81F653F-D1CC-4A5C-81AB-9B8091B3AFA4}" presName="ParentText" presStyleLbl="revTx" presStyleIdx="1" presStyleCnt="3">
        <dgm:presLayoutVars>
          <dgm:chMax val="0"/>
          <dgm:chPref val="0"/>
          <dgm:bulletEnabled val="1"/>
        </dgm:presLayoutVars>
      </dgm:prSet>
      <dgm:spPr/>
    </dgm:pt>
    <dgm:pt modelId="{E915C517-FD30-4CB9-854D-0DE9DEE9FFC0}" type="pres">
      <dgm:prSet presAssocID="{D81F653F-D1CC-4A5C-81AB-9B8091B3AFA4}" presName="Accent1" presStyleLbl="parChTrans1D1" presStyleIdx="1" presStyleCnt="3"/>
      <dgm:spPr/>
    </dgm:pt>
    <dgm:pt modelId="{8D4A9550-825B-438D-ACA4-ACAEEFE9A1F4}" type="pres">
      <dgm:prSet presAssocID="{D81F653F-D1CC-4A5C-81AB-9B8091B3AFA4}" presName="Image" presStyleLbl="alignImgPlace1" presStyleIdx="1" presStyleCnt="3"/>
      <dgm:spPr>
        <a:blipFill>
          <a:blip xmlns:r="http://schemas.openxmlformats.org/officeDocument/2006/relationships"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t="-9000" b="-9000"/>
          </a:stretch>
        </a:blipFill>
      </dgm:spPr>
    </dgm:pt>
    <dgm:pt modelId="{9B713B9C-CCF1-4709-A4FC-7416D256D6E4}" type="pres">
      <dgm:prSet presAssocID="{8E5A2AC6-6B6B-45DB-B829-D434C01B4E64}" presName="sibTrans" presStyleCnt="0"/>
      <dgm:spPr/>
    </dgm:pt>
    <dgm:pt modelId="{AFD4E104-C010-4428-A111-42B1556A90E2}" type="pres">
      <dgm:prSet presAssocID="{9A1EACE8-21EF-42F5-80D4-0DBD444D1602}" presName="composite" presStyleCnt="0"/>
      <dgm:spPr/>
    </dgm:pt>
    <dgm:pt modelId="{97C4D02F-36F4-4027-B104-B920B688BD16}" type="pres">
      <dgm:prSet presAssocID="{9A1EACE8-21EF-42F5-80D4-0DBD444D1602}" presName="ParentText" presStyleLbl="revTx" presStyleIdx="2" presStyleCnt="3">
        <dgm:presLayoutVars>
          <dgm:chMax val="0"/>
          <dgm:chPref val="0"/>
          <dgm:bulletEnabled val="1"/>
        </dgm:presLayoutVars>
      </dgm:prSet>
      <dgm:spPr/>
    </dgm:pt>
    <dgm:pt modelId="{30A75279-BDBA-4168-A365-2D1116CFEF6B}" type="pres">
      <dgm:prSet presAssocID="{9A1EACE8-21EF-42F5-80D4-0DBD444D1602}" presName="Accent1" presStyleLbl="parChTrans1D1" presStyleIdx="2" presStyleCnt="3"/>
      <dgm:spPr/>
    </dgm:pt>
    <dgm:pt modelId="{13ABF718-64F7-475B-9D8F-D261332F332B}" type="pres">
      <dgm:prSet presAssocID="{9A1EACE8-21EF-42F5-80D4-0DBD444D1602}" presName="Image" presStyleLbl="alignImgPlace1" presStyleIdx="2"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l="-5000" r="-5000"/>
          </a:stretch>
        </a:blipFill>
      </dgm:spPr>
    </dgm:pt>
  </dgm:ptLst>
  <dgm:cxnLst>
    <dgm:cxn modelId="{BD72BF3C-FB56-4F56-8309-BC9E3511948D}" type="presOf" srcId="{E3EA1799-A7E4-4105-9D02-12F262496087}" destId="{586918CD-2ECC-460E-8C23-63AD53608859}" srcOrd="0" destOrd="0" presId="urn:microsoft.com/office/officeart/2011/layout/Picture Frame"/>
    <dgm:cxn modelId="{D91B595F-7D97-4195-BE35-CB78BE689AF2}" srcId="{E3EA1799-A7E4-4105-9D02-12F262496087}" destId="{D81F653F-D1CC-4A5C-81AB-9B8091B3AFA4}" srcOrd="1" destOrd="0" parTransId="{74E0E5EE-3FF3-41BD-ACBA-451A18FBC9AC}" sibTransId="{8E5A2AC6-6B6B-45DB-B829-D434C01B4E64}"/>
    <dgm:cxn modelId="{308ACF6A-600C-402B-8C65-CBCF68E5538B}" type="presOf" srcId="{9A1EACE8-21EF-42F5-80D4-0DBD444D1602}" destId="{97C4D02F-36F4-4027-B104-B920B688BD16}" srcOrd="0" destOrd="0" presId="urn:microsoft.com/office/officeart/2011/layout/Picture Frame"/>
    <dgm:cxn modelId="{08A47489-5AC8-413E-A2BB-305DF88AD431}" type="presOf" srcId="{C0F22C29-563D-4BCF-8B69-C031FA5809A0}" destId="{D64BAB6F-E2B3-4248-8F07-2FBF6768633F}" srcOrd="0" destOrd="0" presId="urn:microsoft.com/office/officeart/2011/layout/Picture Frame"/>
    <dgm:cxn modelId="{8D806F8D-892E-4059-8C31-C0CD4D46234C}" type="presOf" srcId="{D81F653F-D1CC-4A5C-81AB-9B8091B3AFA4}" destId="{CFC0C2FC-1A58-433D-8FEC-369C8FFB6885}" srcOrd="0" destOrd="0" presId="urn:microsoft.com/office/officeart/2011/layout/Picture Frame"/>
    <dgm:cxn modelId="{11B77EC0-CF42-4A0D-B828-C6A9FE6489A7}" srcId="{E3EA1799-A7E4-4105-9D02-12F262496087}" destId="{C0F22C29-563D-4BCF-8B69-C031FA5809A0}" srcOrd="0" destOrd="0" parTransId="{66240359-23A3-4A13-A6F8-5CDE40A117D6}" sibTransId="{52AD0A1D-01D3-45AB-A6A9-494F72CBAD84}"/>
    <dgm:cxn modelId="{457AEFE1-A585-4FEC-867A-3927CEE14897}" srcId="{E3EA1799-A7E4-4105-9D02-12F262496087}" destId="{9A1EACE8-21EF-42F5-80D4-0DBD444D1602}" srcOrd="2" destOrd="0" parTransId="{150DB8B0-E269-43DC-A6B4-A79E2FF0D84C}" sibTransId="{AD6A23C7-6DFF-4FF1-9420-92FFC598EEEB}"/>
    <dgm:cxn modelId="{F91118B9-830B-431E-B93E-98A93804B29B}" type="presParOf" srcId="{586918CD-2ECC-460E-8C23-63AD53608859}" destId="{AE7CF828-8272-4A07-892F-61B5860E17F3}" srcOrd="0" destOrd="0" presId="urn:microsoft.com/office/officeart/2011/layout/Picture Frame"/>
    <dgm:cxn modelId="{CA40431E-74BB-492C-92FD-347124C1556D}" type="presParOf" srcId="{AE7CF828-8272-4A07-892F-61B5860E17F3}" destId="{D64BAB6F-E2B3-4248-8F07-2FBF6768633F}" srcOrd="0" destOrd="0" presId="urn:microsoft.com/office/officeart/2011/layout/Picture Frame"/>
    <dgm:cxn modelId="{B5FA7886-FA5E-43CB-9F60-A47BCEC95838}" type="presParOf" srcId="{AE7CF828-8272-4A07-892F-61B5860E17F3}" destId="{2048AFC4-E453-429F-91AF-689DFF04892A}" srcOrd="1" destOrd="0" presId="urn:microsoft.com/office/officeart/2011/layout/Picture Frame"/>
    <dgm:cxn modelId="{76A1AE7A-5295-403B-9819-6F7BE8C1541C}" type="presParOf" srcId="{AE7CF828-8272-4A07-892F-61B5860E17F3}" destId="{63C7990C-7C5B-4C5E-A692-AC5CFCF25A2E}" srcOrd="2" destOrd="0" presId="urn:microsoft.com/office/officeart/2011/layout/Picture Frame"/>
    <dgm:cxn modelId="{B93A188A-F01F-4344-9C8A-5E70A3EDFCBC}" type="presParOf" srcId="{586918CD-2ECC-460E-8C23-63AD53608859}" destId="{F16B76FD-C88C-4741-A615-A7E08032A660}" srcOrd="1" destOrd="0" presId="urn:microsoft.com/office/officeart/2011/layout/Picture Frame"/>
    <dgm:cxn modelId="{44A0B0BA-4601-48FC-820E-B23FAE8AA2E5}" type="presParOf" srcId="{586918CD-2ECC-460E-8C23-63AD53608859}" destId="{48B5C248-55BC-4DBC-957B-4E57566CD16F}" srcOrd="2" destOrd="0" presId="urn:microsoft.com/office/officeart/2011/layout/Picture Frame"/>
    <dgm:cxn modelId="{13B5AEE7-11E9-4E9E-974F-3433A4CC96BD}" type="presParOf" srcId="{48B5C248-55BC-4DBC-957B-4E57566CD16F}" destId="{CFC0C2FC-1A58-433D-8FEC-369C8FFB6885}" srcOrd="0" destOrd="0" presId="urn:microsoft.com/office/officeart/2011/layout/Picture Frame"/>
    <dgm:cxn modelId="{96879948-13DC-4E93-8289-0D63A3EA8B34}" type="presParOf" srcId="{48B5C248-55BC-4DBC-957B-4E57566CD16F}" destId="{E915C517-FD30-4CB9-854D-0DE9DEE9FFC0}" srcOrd="1" destOrd="0" presId="urn:microsoft.com/office/officeart/2011/layout/Picture Frame"/>
    <dgm:cxn modelId="{6977F249-92E1-4F24-AC4F-1481F8A79659}" type="presParOf" srcId="{48B5C248-55BC-4DBC-957B-4E57566CD16F}" destId="{8D4A9550-825B-438D-ACA4-ACAEEFE9A1F4}" srcOrd="2" destOrd="0" presId="urn:microsoft.com/office/officeart/2011/layout/Picture Frame"/>
    <dgm:cxn modelId="{8AAF4D11-99B0-4CA7-BE48-0EBE0CBBBD45}" type="presParOf" srcId="{586918CD-2ECC-460E-8C23-63AD53608859}" destId="{9B713B9C-CCF1-4709-A4FC-7416D256D6E4}" srcOrd="3" destOrd="0" presId="urn:microsoft.com/office/officeart/2011/layout/Picture Frame"/>
    <dgm:cxn modelId="{71468C06-9B23-44CB-BC53-9076370A8BDA}" type="presParOf" srcId="{586918CD-2ECC-460E-8C23-63AD53608859}" destId="{AFD4E104-C010-4428-A111-42B1556A90E2}" srcOrd="4" destOrd="0" presId="urn:microsoft.com/office/officeart/2011/layout/Picture Frame"/>
    <dgm:cxn modelId="{75FD5D10-CE14-40EB-8187-906BFADCAD16}" type="presParOf" srcId="{AFD4E104-C010-4428-A111-42B1556A90E2}" destId="{97C4D02F-36F4-4027-B104-B920B688BD16}" srcOrd="0" destOrd="0" presId="urn:microsoft.com/office/officeart/2011/layout/Picture Frame"/>
    <dgm:cxn modelId="{CB2D745F-E80A-4F63-AE18-87C1D24B3D8C}" type="presParOf" srcId="{AFD4E104-C010-4428-A111-42B1556A90E2}" destId="{30A75279-BDBA-4168-A365-2D1116CFEF6B}" srcOrd="1" destOrd="0" presId="urn:microsoft.com/office/officeart/2011/layout/Picture Frame"/>
    <dgm:cxn modelId="{C2EB97EA-ECEF-4C09-B4C9-C1609299CAAE}" type="presParOf" srcId="{AFD4E104-C010-4428-A111-42B1556A90E2}" destId="{13ABF718-64F7-475B-9D8F-D261332F332B}" srcOrd="2" destOrd="0" presId="urn:microsoft.com/office/officeart/2011/layout/Picture Fram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18B182-D76C-4F90-96A2-8B91558DF8D7}"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F73F01-1BF2-4706-9C48-5D484F7BEEE6}">
      <dgm:prSet/>
      <dgm:spPr/>
      <dgm:t>
        <a:bodyPr/>
        <a:lstStyle/>
        <a:p>
          <a:pPr>
            <a:lnSpc>
              <a:spcPct val="100000"/>
            </a:lnSpc>
            <a:defRPr b="1"/>
          </a:pPr>
          <a:r>
            <a:rPr lang="en-US" b="1" dirty="0"/>
            <a:t>E-learning:</a:t>
          </a:r>
          <a:endParaRPr lang="en-US" dirty="0"/>
        </a:p>
      </dgm:t>
    </dgm:pt>
    <dgm:pt modelId="{522DD8DD-AD30-4BB5-9320-9579B74685AE}" type="parTrans" cxnId="{FCBEFF8A-74DD-40AE-B865-FE7432B68768}">
      <dgm:prSet/>
      <dgm:spPr/>
      <dgm:t>
        <a:bodyPr/>
        <a:lstStyle/>
        <a:p>
          <a:endParaRPr lang="en-US"/>
        </a:p>
      </dgm:t>
    </dgm:pt>
    <dgm:pt modelId="{44E0A194-F0B5-48E8-A5ED-BAF62BB2D816}" type="sibTrans" cxnId="{FCBEFF8A-74DD-40AE-B865-FE7432B68768}">
      <dgm:prSet/>
      <dgm:spPr/>
      <dgm:t>
        <a:bodyPr/>
        <a:lstStyle/>
        <a:p>
          <a:endParaRPr lang="en-US"/>
        </a:p>
      </dgm:t>
    </dgm:pt>
    <dgm:pt modelId="{C7DAF447-4E44-4EE1-9F4A-5446D7671A06}">
      <dgm:prSet/>
      <dgm:spPr/>
      <dgm:t>
        <a:bodyPr/>
        <a:lstStyle/>
        <a:p>
          <a:pPr>
            <a:lnSpc>
              <a:spcPct val="100000"/>
            </a:lnSpc>
          </a:pPr>
          <a:r>
            <a:rPr lang="en-US" dirty="0"/>
            <a:t>VDO clips ~ 45 - 60 minutes</a:t>
          </a:r>
        </a:p>
      </dgm:t>
    </dgm:pt>
    <dgm:pt modelId="{C9E774A1-80E9-43F3-8101-B56AA8654C8F}" type="parTrans" cxnId="{60CB8DDE-37CC-4978-9F52-80BB06CEA34A}">
      <dgm:prSet/>
      <dgm:spPr/>
      <dgm:t>
        <a:bodyPr/>
        <a:lstStyle/>
        <a:p>
          <a:endParaRPr lang="en-US"/>
        </a:p>
      </dgm:t>
    </dgm:pt>
    <dgm:pt modelId="{4163B486-6F69-4D2D-A4DD-C1804272CF50}" type="sibTrans" cxnId="{60CB8DDE-37CC-4978-9F52-80BB06CEA34A}">
      <dgm:prSet/>
      <dgm:spPr/>
      <dgm:t>
        <a:bodyPr/>
        <a:lstStyle/>
        <a:p>
          <a:endParaRPr lang="en-US"/>
        </a:p>
      </dgm:t>
    </dgm:pt>
    <dgm:pt modelId="{BE892391-DF52-4105-9C17-5E8B0D9B927B}">
      <dgm:prSet/>
      <dgm:spPr/>
      <dgm:t>
        <a:bodyPr/>
        <a:lstStyle/>
        <a:p>
          <a:pPr>
            <a:lnSpc>
              <a:spcPct val="100000"/>
            </a:lnSpc>
          </a:pPr>
          <a:r>
            <a:rPr lang="en-US" dirty="0" err="1"/>
            <a:t>Youtube</a:t>
          </a:r>
          <a:r>
            <a:rPr lang="en-US" dirty="0"/>
            <a:t> channel: “</a:t>
          </a:r>
          <a:r>
            <a:rPr lang="en-US" b="1" dirty="0"/>
            <a:t>Bundit </a:t>
          </a:r>
          <a:r>
            <a:rPr lang="en-US" b="1" dirty="0" err="1"/>
            <a:t>Thanasopon</a:t>
          </a:r>
          <a:r>
            <a:rPr lang="en-US" dirty="0"/>
            <a:t>”</a:t>
          </a:r>
        </a:p>
      </dgm:t>
    </dgm:pt>
    <dgm:pt modelId="{549BA000-2590-4586-A2B2-34F288AE3CC3}" type="parTrans" cxnId="{3ECF5CF2-9E99-496D-94E3-06F212BAC48C}">
      <dgm:prSet/>
      <dgm:spPr/>
      <dgm:t>
        <a:bodyPr/>
        <a:lstStyle/>
        <a:p>
          <a:endParaRPr lang="en-US"/>
        </a:p>
      </dgm:t>
    </dgm:pt>
    <dgm:pt modelId="{ACA5ED35-1090-4A08-A680-6B3317118B62}" type="sibTrans" cxnId="{3ECF5CF2-9E99-496D-94E3-06F212BAC48C}">
      <dgm:prSet/>
      <dgm:spPr/>
      <dgm:t>
        <a:bodyPr/>
        <a:lstStyle/>
        <a:p>
          <a:endParaRPr lang="en-US"/>
        </a:p>
      </dgm:t>
    </dgm:pt>
    <dgm:pt modelId="{2AA589FC-66CD-4B15-8FD9-EF4C8692BD81}">
      <dgm:prSet/>
      <dgm:spPr/>
      <dgm:t>
        <a:bodyPr/>
        <a:lstStyle/>
        <a:p>
          <a:pPr>
            <a:lnSpc>
              <a:spcPct val="100000"/>
            </a:lnSpc>
            <a:defRPr b="1"/>
          </a:pPr>
          <a:r>
            <a:rPr lang="en-US" b="1" dirty="0"/>
            <a:t>Lab Sessions</a:t>
          </a:r>
          <a:endParaRPr lang="en-US" dirty="0"/>
        </a:p>
      </dgm:t>
    </dgm:pt>
    <dgm:pt modelId="{0BADCA1D-F237-4AE7-A99F-2F4DDB63770F}" type="parTrans" cxnId="{BAFB0AC3-2EB8-4B3E-9F6B-DCF7D6624949}">
      <dgm:prSet/>
      <dgm:spPr/>
      <dgm:t>
        <a:bodyPr/>
        <a:lstStyle/>
        <a:p>
          <a:endParaRPr lang="en-US"/>
        </a:p>
      </dgm:t>
    </dgm:pt>
    <dgm:pt modelId="{8DEEE717-D3F9-4A44-A763-40DC2794196A}" type="sibTrans" cxnId="{BAFB0AC3-2EB8-4B3E-9F6B-DCF7D6624949}">
      <dgm:prSet/>
      <dgm:spPr/>
      <dgm:t>
        <a:bodyPr/>
        <a:lstStyle/>
        <a:p>
          <a:endParaRPr lang="en-US"/>
        </a:p>
      </dgm:t>
    </dgm:pt>
    <dgm:pt modelId="{D032EBFF-4476-40F6-9B82-6F8326D5CBC4}">
      <dgm:prSet/>
      <dgm:spPr/>
      <dgm:t>
        <a:bodyPr/>
        <a:lstStyle/>
        <a:p>
          <a:pPr>
            <a:lnSpc>
              <a:spcPct val="100000"/>
            </a:lnSpc>
          </a:pPr>
          <a:r>
            <a:rPr lang="en-US" dirty="0"/>
            <a:t>On Friday - 2 sessions</a:t>
          </a:r>
        </a:p>
      </dgm:t>
    </dgm:pt>
    <dgm:pt modelId="{BEB1BC94-D654-455A-8D74-50A41C2E9E90}" type="parTrans" cxnId="{7F92396C-8C32-488E-91B9-5A302799174E}">
      <dgm:prSet/>
      <dgm:spPr/>
      <dgm:t>
        <a:bodyPr/>
        <a:lstStyle/>
        <a:p>
          <a:endParaRPr lang="en-US"/>
        </a:p>
      </dgm:t>
    </dgm:pt>
    <dgm:pt modelId="{66B7278C-FBB2-487C-8A76-030C63CB3D28}" type="sibTrans" cxnId="{7F92396C-8C32-488E-91B9-5A302799174E}">
      <dgm:prSet/>
      <dgm:spPr/>
      <dgm:t>
        <a:bodyPr/>
        <a:lstStyle/>
        <a:p>
          <a:endParaRPr lang="en-US"/>
        </a:p>
      </dgm:t>
    </dgm:pt>
    <dgm:pt modelId="{3D11DED5-E3AA-4977-AC79-3689089CA5AC}">
      <dgm:prSet/>
      <dgm:spPr/>
      <dgm:t>
        <a:bodyPr/>
        <a:lstStyle/>
        <a:p>
          <a:pPr>
            <a:lnSpc>
              <a:spcPct val="100000"/>
            </a:lnSpc>
          </a:pPr>
          <a:r>
            <a:rPr lang="en-US" dirty="0"/>
            <a:t>9.30 – 11.30 (3 virtual rooms)</a:t>
          </a:r>
        </a:p>
      </dgm:t>
    </dgm:pt>
    <dgm:pt modelId="{7DA8A788-B5DB-447B-AFE4-45525D6E133F}" type="parTrans" cxnId="{0977FE89-EC40-4D5B-8DB3-2C8853F6CD3F}">
      <dgm:prSet/>
      <dgm:spPr/>
      <dgm:t>
        <a:bodyPr/>
        <a:lstStyle/>
        <a:p>
          <a:endParaRPr lang="en-US"/>
        </a:p>
      </dgm:t>
    </dgm:pt>
    <dgm:pt modelId="{99CBD555-3AF1-440F-9938-E31864E1E20E}" type="sibTrans" cxnId="{0977FE89-EC40-4D5B-8DB3-2C8853F6CD3F}">
      <dgm:prSet/>
      <dgm:spPr/>
      <dgm:t>
        <a:bodyPr/>
        <a:lstStyle/>
        <a:p>
          <a:endParaRPr lang="en-US"/>
        </a:p>
      </dgm:t>
    </dgm:pt>
    <dgm:pt modelId="{20279B52-C262-4167-AD64-E00823FBEC73}">
      <dgm:prSet/>
      <dgm:spPr/>
      <dgm:t>
        <a:bodyPr/>
        <a:lstStyle/>
        <a:p>
          <a:pPr>
            <a:lnSpc>
              <a:spcPct val="100000"/>
            </a:lnSpc>
          </a:pPr>
          <a:r>
            <a:rPr lang="en-US" dirty="0"/>
            <a:t>13:30 – 15:30 (3 virtual rooms)</a:t>
          </a:r>
        </a:p>
      </dgm:t>
    </dgm:pt>
    <dgm:pt modelId="{522145F1-9F92-415C-AE3B-DA6E3EAED465}" type="parTrans" cxnId="{720AA66A-F422-4565-B02D-C0B1808A7245}">
      <dgm:prSet/>
      <dgm:spPr/>
      <dgm:t>
        <a:bodyPr/>
        <a:lstStyle/>
        <a:p>
          <a:endParaRPr lang="en-US"/>
        </a:p>
      </dgm:t>
    </dgm:pt>
    <dgm:pt modelId="{3A54F4E5-DD44-455C-BC16-2415FD0AABC5}" type="sibTrans" cxnId="{720AA66A-F422-4565-B02D-C0B1808A7245}">
      <dgm:prSet/>
      <dgm:spPr/>
      <dgm:t>
        <a:bodyPr/>
        <a:lstStyle/>
        <a:p>
          <a:endParaRPr lang="en-US"/>
        </a:p>
      </dgm:t>
    </dgm:pt>
    <dgm:pt modelId="{24F3D4D8-910C-46F0-BAEC-B01642FE4948}" type="pres">
      <dgm:prSet presAssocID="{4F18B182-D76C-4F90-96A2-8B91558DF8D7}" presName="root" presStyleCnt="0">
        <dgm:presLayoutVars>
          <dgm:dir/>
          <dgm:resizeHandles val="exact"/>
        </dgm:presLayoutVars>
      </dgm:prSet>
      <dgm:spPr/>
    </dgm:pt>
    <dgm:pt modelId="{493EE9BB-F3BA-431F-BE3F-F4E1604BF6AF}" type="pres">
      <dgm:prSet presAssocID="{A5F73F01-1BF2-4706-9C48-5D484F7BEEE6}" presName="compNode" presStyleCnt="0"/>
      <dgm:spPr/>
    </dgm:pt>
    <dgm:pt modelId="{F287C81F-4FAF-4016-87D2-2D800426A87A}" type="pres">
      <dgm:prSet presAssocID="{A5F73F01-1BF2-4706-9C48-5D484F7BEE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atre"/>
        </a:ext>
      </dgm:extLst>
    </dgm:pt>
    <dgm:pt modelId="{26C13B63-8AEA-4D06-93BB-2AE2CC3D9C18}" type="pres">
      <dgm:prSet presAssocID="{A5F73F01-1BF2-4706-9C48-5D484F7BEEE6}" presName="iconSpace" presStyleCnt="0"/>
      <dgm:spPr/>
    </dgm:pt>
    <dgm:pt modelId="{54F6734F-741E-49F3-97CF-4957E89A9E00}" type="pres">
      <dgm:prSet presAssocID="{A5F73F01-1BF2-4706-9C48-5D484F7BEEE6}" presName="parTx" presStyleLbl="revTx" presStyleIdx="0" presStyleCnt="4">
        <dgm:presLayoutVars>
          <dgm:chMax val="0"/>
          <dgm:chPref val="0"/>
        </dgm:presLayoutVars>
      </dgm:prSet>
      <dgm:spPr/>
    </dgm:pt>
    <dgm:pt modelId="{7C6D8689-8F2E-4E63-84CC-39EC0F463865}" type="pres">
      <dgm:prSet presAssocID="{A5F73F01-1BF2-4706-9C48-5D484F7BEEE6}" presName="txSpace" presStyleCnt="0"/>
      <dgm:spPr/>
    </dgm:pt>
    <dgm:pt modelId="{30E21DEF-1250-40AD-8713-4CDEAAD8C82D}" type="pres">
      <dgm:prSet presAssocID="{A5F73F01-1BF2-4706-9C48-5D484F7BEEE6}" presName="desTx" presStyleLbl="revTx" presStyleIdx="1" presStyleCnt="4">
        <dgm:presLayoutVars/>
      </dgm:prSet>
      <dgm:spPr/>
    </dgm:pt>
    <dgm:pt modelId="{BAA41924-32B5-4F64-8372-EB937F4AD1AB}" type="pres">
      <dgm:prSet presAssocID="{44E0A194-F0B5-48E8-A5ED-BAF62BB2D816}" presName="sibTrans" presStyleCnt="0"/>
      <dgm:spPr/>
    </dgm:pt>
    <dgm:pt modelId="{C0494D54-2C8F-4050-8884-6B1B1EE05592}" type="pres">
      <dgm:prSet presAssocID="{2AA589FC-66CD-4B15-8FD9-EF4C8692BD81}" presName="compNode" presStyleCnt="0"/>
      <dgm:spPr/>
    </dgm:pt>
    <dgm:pt modelId="{BC952396-85EF-4D15-BA21-7A1C44CCDBFE}" type="pres">
      <dgm:prSet presAssocID="{2AA589FC-66CD-4B15-8FD9-EF4C8692BD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901673C0-9BA5-4E53-BF5E-14DA34EB7EF9}" type="pres">
      <dgm:prSet presAssocID="{2AA589FC-66CD-4B15-8FD9-EF4C8692BD81}" presName="iconSpace" presStyleCnt="0"/>
      <dgm:spPr/>
    </dgm:pt>
    <dgm:pt modelId="{E8471257-C0A5-4CEC-8E71-EDE4C3AA18BF}" type="pres">
      <dgm:prSet presAssocID="{2AA589FC-66CD-4B15-8FD9-EF4C8692BD81}" presName="parTx" presStyleLbl="revTx" presStyleIdx="2" presStyleCnt="4">
        <dgm:presLayoutVars>
          <dgm:chMax val="0"/>
          <dgm:chPref val="0"/>
        </dgm:presLayoutVars>
      </dgm:prSet>
      <dgm:spPr/>
    </dgm:pt>
    <dgm:pt modelId="{DE317EB1-5D03-4AC9-A7D3-5361ED3F221F}" type="pres">
      <dgm:prSet presAssocID="{2AA589FC-66CD-4B15-8FD9-EF4C8692BD81}" presName="txSpace" presStyleCnt="0"/>
      <dgm:spPr/>
    </dgm:pt>
    <dgm:pt modelId="{DD4D08D7-151D-4AD1-99B8-400CF695876B}" type="pres">
      <dgm:prSet presAssocID="{2AA589FC-66CD-4B15-8FD9-EF4C8692BD81}" presName="desTx" presStyleLbl="revTx" presStyleIdx="3" presStyleCnt="4">
        <dgm:presLayoutVars/>
      </dgm:prSet>
      <dgm:spPr/>
    </dgm:pt>
  </dgm:ptLst>
  <dgm:cxnLst>
    <dgm:cxn modelId="{C2338E0F-D303-4CA0-B9B2-4D50ADE801C9}" type="presOf" srcId="{20279B52-C262-4167-AD64-E00823FBEC73}" destId="{DD4D08D7-151D-4AD1-99B8-400CF695876B}" srcOrd="0" destOrd="2" presId="urn:microsoft.com/office/officeart/2018/2/layout/IconLabelDescriptionList"/>
    <dgm:cxn modelId="{21501D12-9AE5-44E3-B1DE-D809EC78DBB0}" type="presOf" srcId="{D032EBFF-4476-40F6-9B82-6F8326D5CBC4}" destId="{DD4D08D7-151D-4AD1-99B8-400CF695876B}" srcOrd="0" destOrd="0" presId="urn:microsoft.com/office/officeart/2018/2/layout/IconLabelDescriptionList"/>
    <dgm:cxn modelId="{540DF661-14F8-45F5-A97B-D0CD985D2056}" type="presOf" srcId="{2AA589FC-66CD-4B15-8FD9-EF4C8692BD81}" destId="{E8471257-C0A5-4CEC-8E71-EDE4C3AA18BF}" srcOrd="0" destOrd="0" presId="urn:microsoft.com/office/officeart/2018/2/layout/IconLabelDescriptionList"/>
    <dgm:cxn modelId="{720AA66A-F422-4565-B02D-C0B1808A7245}" srcId="{2AA589FC-66CD-4B15-8FD9-EF4C8692BD81}" destId="{20279B52-C262-4167-AD64-E00823FBEC73}" srcOrd="2" destOrd="0" parTransId="{522145F1-9F92-415C-AE3B-DA6E3EAED465}" sibTransId="{3A54F4E5-DD44-455C-BC16-2415FD0AABC5}"/>
    <dgm:cxn modelId="{956CCA4B-3BB6-4CEA-886A-B9600B34901D}" type="presOf" srcId="{4F18B182-D76C-4F90-96A2-8B91558DF8D7}" destId="{24F3D4D8-910C-46F0-BAEC-B01642FE4948}" srcOrd="0" destOrd="0" presId="urn:microsoft.com/office/officeart/2018/2/layout/IconLabelDescriptionList"/>
    <dgm:cxn modelId="{7F92396C-8C32-488E-91B9-5A302799174E}" srcId="{2AA589FC-66CD-4B15-8FD9-EF4C8692BD81}" destId="{D032EBFF-4476-40F6-9B82-6F8326D5CBC4}" srcOrd="0" destOrd="0" parTransId="{BEB1BC94-D654-455A-8D74-50A41C2E9E90}" sibTransId="{66B7278C-FBB2-487C-8A76-030C63CB3D28}"/>
    <dgm:cxn modelId="{8D866059-F191-489F-9F6B-68DBCDF206B7}" type="presOf" srcId="{A5F73F01-1BF2-4706-9C48-5D484F7BEEE6}" destId="{54F6734F-741E-49F3-97CF-4957E89A9E00}" srcOrd="0" destOrd="0" presId="urn:microsoft.com/office/officeart/2018/2/layout/IconLabelDescriptionList"/>
    <dgm:cxn modelId="{0977FE89-EC40-4D5B-8DB3-2C8853F6CD3F}" srcId="{2AA589FC-66CD-4B15-8FD9-EF4C8692BD81}" destId="{3D11DED5-E3AA-4977-AC79-3689089CA5AC}" srcOrd="1" destOrd="0" parTransId="{7DA8A788-B5DB-447B-AFE4-45525D6E133F}" sibTransId="{99CBD555-3AF1-440F-9938-E31864E1E20E}"/>
    <dgm:cxn modelId="{FCBEFF8A-74DD-40AE-B865-FE7432B68768}" srcId="{4F18B182-D76C-4F90-96A2-8B91558DF8D7}" destId="{A5F73F01-1BF2-4706-9C48-5D484F7BEEE6}" srcOrd="0" destOrd="0" parTransId="{522DD8DD-AD30-4BB5-9320-9579B74685AE}" sibTransId="{44E0A194-F0B5-48E8-A5ED-BAF62BB2D816}"/>
    <dgm:cxn modelId="{4D2D8598-2EF2-4C77-BC07-E831F797065E}" type="presOf" srcId="{C7DAF447-4E44-4EE1-9F4A-5446D7671A06}" destId="{30E21DEF-1250-40AD-8713-4CDEAAD8C82D}" srcOrd="0" destOrd="0" presId="urn:microsoft.com/office/officeart/2018/2/layout/IconLabelDescriptionList"/>
    <dgm:cxn modelId="{8A7FBAAE-4E42-430C-9699-890DE27EC974}" type="presOf" srcId="{BE892391-DF52-4105-9C17-5E8B0D9B927B}" destId="{30E21DEF-1250-40AD-8713-4CDEAAD8C82D}" srcOrd="0" destOrd="1" presId="urn:microsoft.com/office/officeart/2018/2/layout/IconLabelDescriptionList"/>
    <dgm:cxn modelId="{C26602C3-312D-48EE-B2C6-AD9C7290CE34}" type="presOf" srcId="{3D11DED5-E3AA-4977-AC79-3689089CA5AC}" destId="{DD4D08D7-151D-4AD1-99B8-400CF695876B}" srcOrd="0" destOrd="1" presId="urn:microsoft.com/office/officeart/2018/2/layout/IconLabelDescriptionList"/>
    <dgm:cxn modelId="{BAFB0AC3-2EB8-4B3E-9F6B-DCF7D6624949}" srcId="{4F18B182-D76C-4F90-96A2-8B91558DF8D7}" destId="{2AA589FC-66CD-4B15-8FD9-EF4C8692BD81}" srcOrd="1" destOrd="0" parTransId="{0BADCA1D-F237-4AE7-A99F-2F4DDB63770F}" sibTransId="{8DEEE717-D3F9-4A44-A763-40DC2794196A}"/>
    <dgm:cxn modelId="{60CB8DDE-37CC-4978-9F52-80BB06CEA34A}" srcId="{A5F73F01-1BF2-4706-9C48-5D484F7BEEE6}" destId="{C7DAF447-4E44-4EE1-9F4A-5446D7671A06}" srcOrd="0" destOrd="0" parTransId="{C9E774A1-80E9-43F3-8101-B56AA8654C8F}" sibTransId="{4163B486-6F69-4D2D-A4DD-C1804272CF50}"/>
    <dgm:cxn modelId="{3ECF5CF2-9E99-496D-94E3-06F212BAC48C}" srcId="{A5F73F01-1BF2-4706-9C48-5D484F7BEEE6}" destId="{BE892391-DF52-4105-9C17-5E8B0D9B927B}" srcOrd="1" destOrd="0" parTransId="{549BA000-2590-4586-A2B2-34F288AE3CC3}" sibTransId="{ACA5ED35-1090-4A08-A680-6B3317118B62}"/>
    <dgm:cxn modelId="{0B1419FE-90FA-40A3-8037-33AB056F2AE5}" type="presParOf" srcId="{24F3D4D8-910C-46F0-BAEC-B01642FE4948}" destId="{493EE9BB-F3BA-431F-BE3F-F4E1604BF6AF}" srcOrd="0" destOrd="0" presId="urn:microsoft.com/office/officeart/2018/2/layout/IconLabelDescriptionList"/>
    <dgm:cxn modelId="{1DA5F05E-C28A-4BB0-9E60-4F2482F9AA6D}" type="presParOf" srcId="{493EE9BB-F3BA-431F-BE3F-F4E1604BF6AF}" destId="{F287C81F-4FAF-4016-87D2-2D800426A87A}" srcOrd="0" destOrd="0" presId="urn:microsoft.com/office/officeart/2018/2/layout/IconLabelDescriptionList"/>
    <dgm:cxn modelId="{D6CF098D-6198-4521-9E63-851E30824DB7}" type="presParOf" srcId="{493EE9BB-F3BA-431F-BE3F-F4E1604BF6AF}" destId="{26C13B63-8AEA-4D06-93BB-2AE2CC3D9C18}" srcOrd="1" destOrd="0" presId="urn:microsoft.com/office/officeart/2018/2/layout/IconLabelDescriptionList"/>
    <dgm:cxn modelId="{C14D550B-D4FF-493A-B3B4-3C483DB3D620}" type="presParOf" srcId="{493EE9BB-F3BA-431F-BE3F-F4E1604BF6AF}" destId="{54F6734F-741E-49F3-97CF-4957E89A9E00}" srcOrd="2" destOrd="0" presId="urn:microsoft.com/office/officeart/2018/2/layout/IconLabelDescriptionList"/>
    <dgm:cxn modelId="{6168E944-CB9C-4D3A-A0A7-C0C38A4D4555}" type="presParOf" srcId="{493EE9BB-F3BA-431F-BE3F-F4E1604BF6AF}" destId="{7C6D8689-8F2E-4E63-84CC-39EC0F463865}" srcOrd="3" destOrd="0" presId="urn:microsoft.com/office/officeart/2018/2/layout/IconLabelDescriptionList"/>
    <dgm:cxn modelId="{4734D431-102A-4BD1-831A-D409A8459340}" type="presParOf" srcId="{493EE9BB-F3BA-431F-BE3F-F4E1604BF6AF}" destId="{30E21DEF-1250-40AD-8713-4CDEAAD8C82D}" srcOrd="4" destOrd="0" presId="urn:microsoft.com/office/officeart/2018/2/layout/IconLabelDescriptionList"/>
    <dgm:cxn modelId="{193223A3-0546-4C97-9D22-A9D6F13F0036}" type="presParOf" srcId="{24F3D4D8-910C-46F0-BAEC-B01642FE4948}" destId="{BAA41924-32B5-4F64-8372-EB937F4AD1AB}" srcOrd="1" destOrd="0" presId="urn:microsoft.com/office/officeart/2018/2/layout/IconLabelDescriptionList"/>
    <dgm:cxn modelId="{2687DC3B-8DA8-4F64-A40C-B29C95418F28}" type="presParOf" srcId="{24F3D4D8-910C-46F0-BAEC-B01642FE4948}" destId="{C0494D54-2C8F-4050-8884-6B1B1EE05592}" srcOrd="2" destOrd="0" presId="urn:microsoft.com/office/officeart/2018/2/layout/IconLabelDescriptionList"/>
    <dgm:cxn modelId="{C577776E-7C55-4AFC-A9D1-5C99C9E94051}" type="presParOf" srcId="{C0494D54-2C8F-4050-8884-6B1B1EE05592}" destId="{BC952396-85EF-4D15-BA21-7A1C44CCDBFE}" srcOrd="0" destOrd="0" presId="urn:microsoft.com/office/officeart/2018/2/layout/IconLabelDescriptionList"/>
    <dgm:cxn modelId="{0DBA79FD-163B-49D7-A81A-E596321FA470}" type="presParOf" srcId="{C0494D54-2C8F-4050-8884-6B1B1EE05592}" destId="{901673C0-9BA5-4E53-BF5E-14DA34EB7EF9}" srcOrd="1" destOrd="0" presId="urn:microsoft.com/office/officeart/2018/2/layout/IconLabelDescriptionList"/>
    <dgm:cxn modelId="{46AD0B43-4371-427A-B8D7-BE336A5140B4}" type="presParOf" srcId="{C0494D54-2C8F-4050-8884-6B1B1EE05592}" destId="{E8471257-C0A5-4CEC-8E71-EDE4C3AA18BF}" srcOrd="2" destOrd="0" presId="urn:microsoft.com/office/officeart/2018/2/layout/IconLabelDescriptionList"/>
    <dgm:cxn modelId="{F63F2FF1-1AF5-49EB-AF20-FB23165357A1}" type="presParOf" srcId="{C0494D54-2C8F-4050-8884-6B1B1EE05592}" destId="{DE317EB1-5D03-4AC9-A7D3-5361ED3F221F}" srcOrd="3" destOrd="0" presId="urn:microsoft.com/office/officeart/2018/2/layout/IconLabelDescriptionList"/>
    <dgm:cxn modelId="{C7301FFF-E969-4FBA-8A80-5F630DBE49E8}" type="presParOf" srcId="{C0494D54-2C8F-4050-8884-6B1B1EE05592}" destId="{DD4D08D7-151D-4AD1-99B8-400CF695876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BF718-64F7-475B-9D8F-D261332F332B}">
      <dsp:nvSpPr>
        <dsp:cNvPr id="0" name=""/>
        <dsp:cNvSpPr/>
      </dsp:nvSpPr>
      <dsp:spPr>
        <a:xfrm>
          <a:off x="7380576" y="789719"/>
          <a:ext cx="2790459" cy="172253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8D4A9550-825B-438D-ACA4-ACAEEFE9A1F4}">
      <dsp:nvSpPr>
        <dsp:cNvPr id="0" name=""/>
        <dsp:cNvSpPr/>
      </dsp:nvSpPr>
      <dsp:spPr>
        <a:xfrm>
          <a:off x="3802707" y="789719"/>
          <a:ext cx="2790459" cy="1722535"/>
        </a:xfrm>
        <a:prstGeom prst="rect">
          <a:avLst/>
        </a:prstGeom>
        <a:blipFill>
          <a:blip xmlns:r="http://schemas.openxmlformats.org/officeDocument/2006/relationships"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t="-9000" b="-9000"/>
          </a:stretch>
        </a:blip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63C7990C-7C5B-4C5E-A692-AC5CFCF25A2E}">
      <dsp:nvSpPr>
        <dsp:cNvPr id="0" name=""/>
        <dsp:cNvSpPr/>
      </dsp:nvSpPr>
      <dsp:spPr>
        <a:xfrm>
          <a:off x="224838" y="789719"/>
          <a:ext cx="2790459" cy="1722535"/>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0" r="-10000"/>
          </a:stretch>
        </a:blip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D64BAB6F-E2B3-4248-8F07-2FBF6768633F}">
      <dsp:nvSpPr>
        <dsp:cNvPr id="0" name=""/>
        <dsp:cNvSpPr/>
      </dsp:nvSpPr>
      <dsp:spPr>
        <a:xfrm>
          <a:off x="8013" y="2502181"/>
          <a:ext cx="2784746" cy="294744"/>
        </a:xfrm>
        <a:prstGeom prst="rect">
          <a:avLst/>
        </a:prstGeom>
        <a:noFill/>
        <a:ln w="6350" cap="flat" cmpd="sng" algn="in">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3820" tIns="0" rIns="83820" bIns="0" numCol="1" spcCol="1270" anchor="b" anchorCtr="0">
          <a:noAutofit/>
        </a:bodyPr>
        <a:lstStyle/>
        <a:p>
          <a:pPr marL="0" lvl="0" indent="0" algn="l" defTabSz="977900">
            <a:lnSpc>
              <a:spcPct val="90000"/>
            </a:lnSpc>
            <a:spcBef>
              <a:spcPct val="0"/>
            </a:spcBef>
            <a:spcAft>
              <a:spcPct val="35000"/>
            </a:spcAft>
            <a:buNone/>
          </a:pPr>
          <a:r>
            <a:rPr lang="en-US" sz="2200" kern="1200" dirty="0"/>
            <a:t>Model</a:t>
          </a:r>
        </a:p>
      </dsp:txBody>
      <dsp:txXfrm>
        <a:off x="8013" y="2502181"/>
        <a:ext cx="2784746" cy="294744"/>
      </dsp:txXfrm>
    </dsp:sp>
    <dsp:sp modelId="{2048AFC4-E453-429F-91AF-689DFF04892A}">
      <dsp:nvSpPr>
        <dsp:cNvPr id="0" name=""/>
        <dsp:cNvSpPr/>
      </dsp:nvSpPr>
      <dsp:spPr>
        <a:xfrm>
          <a:off x="8013" y="1012137"/>
          <a:ext cx="2789557" cy="1792242"/>
        </a:xfrm>
        <a:prstGeom prst="rect">
          <a:avLst/>
        </a:prstGeom>
        <a:noFill/>
        <a:ln w="12700" cap="flat" cmpd="sng" algn="in">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FC0C2FC-1A58-433D-8FEC-369C8FFB6885}">
      <dsp:nvSpPr>
        <dsp:cNvPr id="0" name=""/>
        <dsp:cNvSpPr/>
      </dsp:nvSpPr>
      <dsp:spPr>
        <a:xfrm>
          <a:off x="3585882" y="2502181"/>
          <a:ext cx="2784746" cy="294744"/>
        </a:xfrm>
        <a:prstGeom prst="rect">
          <a:avLst/>
        </a:prstGeom>
        <a:noFill/>
        <a:ln w="6350" cap="flat" cmpd="sng" algn="in">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3820" tIns="0" rIns="83820" bIns="0" numCol="1" spcCol="1270" anchor="b" anchorCtr="0">
          <a:noAutofit/>
        </a:bodyPr>
        <a:lstStyle/>
        <a:p>
          <a:pPr marL="0" lvl="0" indent="0" algn="l" defTabSz="977900">
            <a:lnSpc>
              <a:spcPct val="90000"/>
            </a:lnSpc>
            <a:spcBef>
              <a:spcPct val="0"/>
            </a:spcBef>
            <a:spcAft>
              <a:spcPct val="35000"/>
            </a:spcAft>
            <a:buNone/>
          </a:pPr>
          <a:r>
            <a:rPr lang="en-US" sz="2200" kern="1200" dirty="0"/>
            <a:t>Controller</a:t>
          </a:r>
        </a:p>
      </dsp:txBody>
      <dsp:txXfrm>
        <a:off x="3585882" y="2502181"/>
        <a:ext cx="2784746" cy="294744"/>
      </dsp:txXfrm>
    </dsp:sp>
    <dsp:sp modelId="{E915C517-FD30-4CB9-854D-0DE9DEE9FFC0}">
      <dsp:nvSpPr>
        <dsp:cNvPr id="0" name=""/>
        <dsp:cNvSpPr/>
      </dsp:nvSpPr>
      <dsp:spPr>
        <a:xfrm>
          <a:off x="3585882" y="1012137"/>
          <a:ext cx="2789557" cy="1792242"/>
        </a:xfrm>
        <a:prstGeom prst="rect">
          <a:avLst/>
        </a:prstGeom>
        <a:noFill/>
        <a:ln w="12700" cap="flat" cmpd="sng" algn="in">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7C4D02F-36F4-4027-B104-B920B688BD16}">
      <dsp:nvSpPr>
        <dsp:cNvPr id="0" name=""/>
        <dsp:cNvSpPr/>
      </dsp:nvSpPr>
      <dsp:spPr>
        <a:xfrm>
          <a:off x="7163751" y="2502181"/>
          <a:ext cx="2784746" cy="294744"/>
        </a:xfrm>
        <a:prstGeom prst="rect">
          <a:avLst/>
        </a:prstGeom>
        <a:noFill/>
        <a:ln w="6350" cap="flat" cmpd="sng" algn="in">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3820" tIns="0" rIns="83820" bIns="0" numCol="1" spcCol="1270" anchor="b" anchorCtr="0">
          <a:noAutofit/>
        </a:bodyPr>
        <a:lstStyle/>
        <a:p>
          <a:pPr marL="0" lvl="0" indent="0" algn="l" defTabSz="977900">
            <a:lnSpc>
              <a:spcPct val="90000"/>
            </a:lnSpc>
            <a:spcBef>
              <a:spcPct val="0"/>
            </a:spcBef>
            <a:spcAft>
              <a:spcPct val="35000"/>
            </a:spcAft>
            <a:buNone/>
          </a:pPr>
          <a:r>
            <a:rPr lang="en-US" sz="2200" kern="1200" dirty="0"/>
            <a:t>View</a:t>
          </a:r>
        </a:p>
      </dsp:txBody>
      <dsp:txXfrm>
        <a:off x="7163751" y="2502181"/>
        <a:ext cx="2784746" cy="294744"/>
      </dsp:txXfrm>
    </dsp:sp>
    <dsp:sp modelId="{30A75279-BDBA-4168-A365-2D1116CFEF6B}">
      <dsp:nvSpPr>
        <dsp:cNvPr id="0" name=""/>
        <dsp:cNvSpPr/>
      </dsp:nvSpPr>
      <dsp:spPr>
        <a:xfrm>
          <a:off x="7163751" y="1012137"/>
          <a:ext cx="2789557" cy="1792242"/>
        </a:xfrm>
        <a:prstGeom prst="rect">
          <a:avLst/>
        </a:prstGeom>
        <a:noFill/>
        <a:ln w="12700" cap="flat" cmpd="sng" algn="in">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7C81F-4FAF-4016-87D2-2D800426A87A}">
      <dsp:nvSpPr>
        <dsp:cNvPr id="0" name=""/>
        <dsp:cNvSpPr/>
      </dsp:nvSpPr>
      <dsp:spPr>
        <a:xfrm>
          <a:off x="391524" y="44248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4F6734F-741E-49F3-97CF-4957E89A9E00}">
      <dsp:nvSpPr>
        <dsp:cNvPr id="0" name=""/>
        <dsp:cNvSpPr/>
      </dsp:nvSpPr>
      <dsp:spPr>
        <a:xfrm>
          <a:off x="391524" y="209632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1" kern="1200" dirty="0"/>
            <a:t>E-learning:</a:t>
          </a:r>
          <a:endParaRPr lang="en-US" sz="3600" kern="1200" dirty="0"/>
        </a:p>
      </dsp:txBody>
      <dsp:txXfrm>
        <a:off x="391524" y="2096320"/>
        <a:ext cx="4320000" cy="648000"/>
      </dsp:txXfrm>
    </dsp:sp>
    <dsp:sp modelId="{30E21DEF-1250-40AD-8713-4CDEAAD8C82D}">
      <dsp:nvSpPr>
        <dsp:cNvPr id="0" name=""/>
        <dsp:cNvSpPr/>
      </dsp:nvSpPr>
      <dsp:spPr>
        <a:xfrm>
          <a:off x="391524" y="2810291"/>
          <a:ext cx="4320000" cy="930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VDO clips ~ 45 - 60 minutes</a:t>
          </a:r>
        </a:p>
        <a:p>
          <a:pPr marL="0" lvl="0" indent="0" algn="l" defTabSz="755650">
            <a:lnSpc>
              <a:spcPct val="100000"/>
            </a:lnSpc>
            <a:spcBef>
              <a:spcPct val="0"/>
            </a:spcBef>
            <a:spcAft>
              <a:spcPct val="35000"/>
            </a:spcAft>
            <a:buNone/>
          </a:pPr>
          <a:r>
            <a:rPr lang="en-US" sz="1700" kern="1200" dirty="0" err="1"/>
            <a:t>Youtube</a:t>
          </a:r>
          <a:r>
            <a:rPr lang="en-US" sz="1700" kern="1200" dirty="0"/>
            <a:t> channel: “</a:t>
          </a:r>
          <a:r>
            <a:rPr lang="en-US" sz="1700" b="1" kern="1200" dirty="0"/>
            <a:t>Bundit </a:t>
          </a:r>
          <a:r>
            <a:rPr lang="en-US" sz="1700" b="1" kern="1200" dirty="0" err="1"/>
            <a:t>Thanasopon</a:t>
          </a:r>
          <a:r>
            <a:rPr lang="en-US" sz="1700" kern="1200" dirty="0"/>
            <a:t>”</a:t>
          </a:r>
        </a:p>
      </dsp:txBody>
      <dsp:txXfrm>
        <a:off x="391524" y="2810291"/>
        <a:ext cx="4320000" cy="930727"/>
      </dsp:txXfrm>
    </dsp:sp>
    <dsp:sp modelId="{BC952396-85EF-4D15-BA21-7A1C44CCDBFE}">
      <dsp:nvSpPr>
        <dsp:cNvPr id="0" name=""/>
        <dsp:cNvSpPr/>
      </dsp:nvSpPr>
      <dsp:spPr>
        <a:xfrm>
          <a:off x="5467525" y="44248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8471257-C0A5-4CEC-8E71-EDE4C3AA18BF}">
      <dsp:nvSpPr>
        <dsp:cNvPr id="0" name=""/>
        <dsp:cNvSpPr/>
      </dsp:nvSpPr>
      <dsp:spPr>
        <a:xfrm>
          <a:off x="5467525" y="209632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1" kern="1200" dirty="0"/>
            <a:t>Lab Sessions</a:t>
          </a:r>
          <a:endParaRPr lang="en-US" sz="3600" kern="1200" dirty="0"/>
        </a:p>
      </dsp:txBody>
      <dsp:txXfrm>
        <a:off x="5467525" y="2096320"/>
        <a:ext cx="4320000" cy="648000"/>
      </dsp:txXfrm>
    </dsp:sp>
    <dsp:sp modelId="{DD4D08D7-151D-4AD1-99B8-400CF695876B}">
      <dsp:nvSpPr>
        <dsp:cNvPr id="0" name=""/>
        <dsp:cNvSpPr/>
      </dsp:nvSpPr>
      <dsp:spPr>
        <a:xfrm>
          <a:off x="5467525" y="2810291"/>
          <a:ext cx="4320000" cy="930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On Friday - 2 sessions</a:t>
          </a:r>
        </a:p>
        <a:p>
          <a:pPr marL="0" lvl="0" indent="0" algn="l" defTabSz="755650">
            <a:lnSpc>
              <a:spcPct val="100000"/>
            </a:lnSpc>
            <a:spcBef>
              <a:spcPct val="0"/>
            </a:spcBef>
            <a:spcAft>
              <a:spcPct val="35000"/>
            </a:spcAft>
            <a:buNone/>
          </a:pPr>
          <a:r>
            <a:rPr lang="en-US" sz="1700" kern="1200" dirty="0"/>
            <a:t>9.30 – 11.30 (3 virtual rooms)</a:t>
          </a:r>
        </a:p>
        <a:p>
          <a:pPr marL="0" lvl="0" indent="0" algn="l" defTabSz="755650">
            <a:lnSpc>
              <a:spcPct val="100000"/>
            </a:lnSpc>
            <a:spcBef>
              <a:spcPct val="0"/>
            </a:spcBef>
            <a:spcAft>
              <a:spcPct val="35000"/>
            </a:spcAft>
            <a:buNone/>
          </a:pPr>
          <a:r>
            <a:rPr lang="en-US" sz="1700" kern="1200" dirty="0"/>
            <a:t>13:30 – 15:30 (3 virtual rooms)</a:t>
          </a:r>
        </a:p>
      </dsp:txBody>
      <dsp:txXfrm>
        <a:off x="5467525" y="2810291"/>
        <a:ext cx="4320000" cy="930727"/>
      </dsp:txXfrm>
    </dsp:sp>
  </dsp:spTree>
</dsp:drawing>
</file>

<file path=ppt/diagrams/layout1.xml><?xml version="1.0" encoding="utf-8"?>
<dgm:layoutDef xmlns:dgm="http://schemas.openxmlformats.org/drawingml/2006/diagram" xmlns:a="http://schemas.openxmlformats.org/drawingml/2006/main" uniqueId="urn:microsoft.com/office/officeart/2011/layout/Picture Frame">
  <dgm:title val="Picture Frame"/>
  <dgm:desc val="Use to show pictures and the corresponding Level 1 text, both displayed in an offset frame. Works best with Level 1 text only."/>
  <dgm:catLst>
    <dgm:cat type="picture" pri="6500"/>
    <dgm:cat type="officeonline" pri="10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4927"/>
        </dgm:alg>
        <dgm:shape xmlns:r="http://schemas.openxmlformats.org/officeDocument/2006/relationships" r:blip="">
          <dgm:adjLst/>
        </dgm:shape>
        <dgm:choose name="Name4">
          <dgm:if name="Name5" func="var" arg="dir" op="equ" val="norm">
            <dgm:constrLst>
              <dgm:constr type="l" for="ch" forName="ParentText" refType="w" fact="0"/>
              <dgm:constr type="t" for="ch" forName="ParentText" refType="h" fact="0.85"/>
              <dgm:constr type="w" for="ch" forName="ParentText" refType="w" fact="0.926"/>
              <dgm:constr type="h" for="ch" forName="ParentText" refType="h" fact="0.1463"/>
              <dgm:constr type="l" for="ch" forName="Accent1" refType="w" fact="0"/>
              <dgm:constr type="t" for="ch" forName="Accent1" refType="h" fact="0.1104"/>
              <dgm:constr type="w" for="ch" forName="Accent1" refType="w" fact="0.9276"/>
              <dgm:constr type="h" for="ch" forName="Accent1" refType="h" fact="0.8896"/>
              <dgm:constr type="l" for="ch" forName="Image" refType="w" fact="0.0721"/>
              <dgm:constr type="t" for="ch" forName="Image" refType="h" fact="0"/>
              <dgm:constr type="w" for="ch" forName="Image" refType="w" fact="0.9279"/>
              <dgm:constr type="h" for="ch" forName="Image" refType="h" fact="0.855"/>
            </dgm:constrLst>
          </dgm:if>
          <dgm:else name="Name6">
            <dgm:constrLst>
              <dgm:constr type="l" for="ch" forName="ParentText" refType="w" fact="0.0837"/>
              <dgm:constr type="t" for="ch" forName="ParentText" refType="h" fact="0.84"/>
              <dgm:constr type="w" for="ch" forName="ParentText" refType="w" fact="0.9163"/>
              <dgm:constr type="h" for="ch" forName="ParentText" refType="h" fact="0.1463"/>
              <dgm:constr type="l" for="ch" forName="Accent1" refType="w" fact="0.0724"/>
              <dgm:constr type="t" for="ch" forName="Accent1" refType="h" fact="0.1104"/>
              <dgm:constr type="w" for="ch" forName="Accent1" refType="w" fact="0.9276"/>
              <dgm:constr type="h" for="ch" forName="Accent1" refType="h" fact="0.8896"/>
              <dgm:constr type="l" for="ch" forName="Image" refType="w" fact="0"/>
              <dgm:constr type="t" for="ch" forName="Image" refType="h" fact="0"/>
              <dgm:constr type="w" for="ch" forName="Image" refType="w" fact="0.9279"/>
              <dgm:constr type="h" for="ch" forName="Image" refType="h" fact="0.855"/>
            </dgm:constrLst>
          </dgm:else>
        </dgm:choose>
        <dgm:layoutNode name="ParentText" styleLbl="revTx">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
            <dgm:constr type="bMarg" refType="primFontSz" fact="0"/>
          </dgm:constrLst>
          <dgm:ruleLst>
            <dgm:rule type="primFontSz" val="5" fact="NaN" max="NaN"/>
          </dgm:ruleLst>
        </dgm:layoutNode>
        <dgm:layoutNode name="Accent1" styleLbl="parChTrans1D1">
          <dgm:alg type="sp"/>
          <dgm:shape xmlns:r="http://schemas.openxmlformats.org/officeDocument/2006/relationships" type="rect" r:blip="" zOrderOff="10">
            <dgm:adjLst/>
          </dgm:shape>
          <dgm:presOf/>
        </dgm:layoutNode>
        <dgm:layoutNode name="Image" styleLbl="alignImgPlace1">
          <dgm:alg type="sp"/>
          <dgm:shape xmlns:r="http://schemas.openxmlformats.org/officeDocument/2006/relationships" type="rect" r:blip="" zOrderOff="-15"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25863-CA40-428E-BF27-F42E00B58A33}" type="datetimeFigureOut">
              <a:rPr lang="th-TH" smtClean="0"/>
              <a:t>12/01/64</a:t>
            </a:fld>
            <a:endParaRPr lang="th-T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650E3-EB1A-4C91-91AE-7BBFB9FBB61F}" type="slidenum">
              <a:rPr lang="th-TH" smtClean="0"/>
              <a:t>‹#›</a:t>
            </a:fld>
            <a:endParaRPr lang="th-TH"/>
          </a:p>
        </p:txBody>
      </p:sp>
    </p:spTree>
    <p:extLst>
      <p:ext uri="{BB962C8B-B14F-4D97-AF65-F5344CB8AC3E}">
        <p14:creationId xmlns:p14="http://schemas.microsoft.com/office/powerpoint/2010/main" val="1819586773"/>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hemartec.com/insidelook/future-career-ux"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-&gt; Go</a:t>
            </a:r>
            <a:r>
              <a:rPr lang="en-US" b="1" baseline="0" dirty="0"/>
              <a:t> shopping</a:t>
            </a:r>
          </a:p>
          <a:p>
            <a:endParaRPr lang="en-US" b="1" dirty="0"/>
          </a:p>
          <a:p>
            <a:r>
              <a:rPr lang="en-US" b="1" dirty="0"/>
              <a:t>Your internet connection = Street</a:t>
            </a:r>
          </a:p>
          <a:p>
            <a:r>
              <a:rPr lang="en-US" b="1" dirty="0"/>
              <a:t>TCP/IP = Car or bike (</a:t>
            </a:r>
            <a:r>
              <a:rPr lang="en-US" sz="1800" b="0" i="0" kern="1200" dirty="0">
                <a:solidFill>
                  <a:schemeClr val="tx1"/>
                </a:solidFill>
                <a:effectLst/>
                <a:latin typeface="+mn-lt"/>
                <a:ea typeface="+mn-ea"/>
                <a:cs typeface="+mn-cs"/>
              </a:rPr>
              <a:t>transport mechanisms</a:t>
            </a:r>
            <a:r>
              <a:rPr lang="en-US" b="1" dirty="0"/>
              <a:t>)</a:t>
            </a:r>
          </a:p>
          <a:p>
            <a:r>
              <a:rPr lang="en-US" b="1" dirty="0"/>
              <a:t>DNS = Yellow</a:t>
            </a:r>
            <a:r>
              <a:rPr lang="en-US" b="1" baseline="0" dirty="0"/>
              <a:t> pages</a:t>
            </a:r>
          </a:p>
          <a:p>
            <a:r>
              <a:rPr lang="en-US" b="1" baseline="0" dirty="0"/>
              <a:t>HTTP = speaking language</a:t>
            </a:r>
          </a:p>
          <a:p>
            <a:r>
              <a:rPr lang="en-US" b="1" baseline="0" dirty="0"/>
              <a:t>Components file = products that you want to buy</a:t>
            </a:r>
          </a:p>
          <a:p>
            <a:endParaRPr lang="en-US" b="1" dirty="0"/>
          </a:p>
          <a:p>
            <a:endParaRPr lang="en-US" b="1" dirty="0"/>
          </a:p>
          <a:p>
            <a:endParaRPr lang="en-US" b="1" dirty="0"/>
          </a:p>
          <a:p>
            <a:endParaRPr lang="en-US" b="1" dirty="0"/>
          </a:p>
          <a:p>
            <a:endParaRPr lang="th-TH" dirty="0"/>
          </a:p>
        </p:txBody>
      </p:sp>
      <p:sp>
        <p:nvSpPr>
          <p:cNvPr id="4" name="Slide Number Placeholder 3"/>
          <p:cNvSpPr>
            <a:spLocks noGrp="1"/>
          </p:cNvSpPr>
          <p:nvPr>
            <p:ph type="sldNum" sz="quarter" idx="10"/>
          </p:nvPr>
        </p:nvSpPr>
        <p:spPr/>
        <p:txBody>
          <a:bodyPr/>
          <a:lstStyle/>
          <a:p>
            <a:fld id="{1B2650E3-EB1A-4C91-91AE-7BBFB9FBB61F}" type="slidenum">
              <a:rPr lang="th-TH" smtClean="0"/>
              <a:t>4</a:t>
            </a:fld>
            <a:endParaRPr lang="th-TH"/>
          </a:p>
        </p:txBody>
      </p:sp>
    </p:spTree>
    <p:extLst>
      <p:ext uri="{BB962C8B-B14F-4D97-AF65-F5344CB8AC3E}">
        <p14:creationId xmlns:p14="http://schemas.microsoft.com/office/powerpoint/2010/main" val="3074214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If you book a flight or buy concert tickets, you usually open a website and interact with the frontend. </a:t>
            </a:r>
          </a:p>
          <a:p>
            <a:r>
              <a:rPr lang="en-US" sz="1800" b="0" i="0" kern="1200" dirty="0">
                <a:solidFill>
                  <a:schemeClr val="tx1"/>
                </a:solidFill>
                <a:effectLst/>
                <a:latin typeface="+mn-lt"/>
                <a:ea typeface="+mn-ea"/>
                <a:cs typeface="+mn-cs"/>
              </a:rPr>
              <a:t>Once you’ve entered that information, the application stores it in a database that was created on a server.</a:t>
            </a:r>
            <a:endParaRPr lang="th-TH" dirty="0"/>
          </a:p>
        </p:txBody>
      </p:sp>
      <p:sp>
        <p:nvSpPr>
          <p:cNvPr id="4" name="Slide Number Placeholder 3"/>
          <p:cNvSpPr>
            <a:spLocks noGrp="1"/>
          </p:cNvSpPr>
          <p:nvPr>
            <p:ph type="sldNum" sz="quarter" idx="10"/>
          </p:nvPr>
        </p:nvSpPr>
        <p:spPr/>
        <p:txBody>
          <a:bodyPr/>
          <a:lstStyle/>
          <a:p>
            <a:fld id="{1B2650E3-EB1A-4C91-91AE-7BBFB9FBB61F}" type="slidenum">
              <a:rPr lang="th-TH" smtClean="0"/>
              <a:t>30</a:t>
            </a:fld>
            <a:endParaRPr lang="th-TH"/>
          </a:p>
        </p:txBody>
      </p:sp>
    </p:spTree>
    <p:extLst>
      <p:ext uri="{BB962C8B-B14F-4D97-AF65-F5344CB8AC3E}">
        <p14:creationId xmlns:p14="http://schemas.microsoft.com/office/powerpoint/2010/main" val="378812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 “Front-end </a:t>
            </a:r>
            <a:r>
              <a:rPr lang="en-US" sz="1800" b="0" i="0" kern="1200" dirty="0" err="1">
                <a:solidFill>
                  <a:schemeClr val="tx1"/>
                </a:solidFill>
                <a:effectLst/>
                <a:latin typeface="+mn-lt"/>
                <a:ea typeface="+mn-ea"/>
                <a:cs typeface="+mn-cs"/>
              </a:rPr>
              <a:t>dev</a:t>
            </a:r>
            <a:r>
              <a:rPr lang="en-US" sz="1800" b="0" i="0" kern="1200" dirty="0">
                <a:solidFill>
                  <a:schemeClr val="tx1"/>
                </a:solidFill>
                <a:effectLst/>
                <a:latin typeface="+mn-lt"/>
                <a:ea typeface="+mn-ea"/>
                <a:cs typeface="+mn-cs"/>
              </a:rPr>
              <a:t> requires interaction with users and logic, working with varying browsers and capabilities and an understanding of the way content is presented on platform desktops and devices.” Essentially, front-end development is all about User Interface (UI) design and development and </a:t>
            </a:r>
            <a:r>
              <a:rPr lang="en-US" sz="1800" b="0" i="0" u="none" strike="noStrike" kern="1200" dirty="0">
                <a:solidFill>
                  <a:schemeClr val="tx1"/>
                </a:solidFill>
                <a:effectLst/>
                <a:latin typeface="+mn-lt"/>
                <a:ea typeface="+mn-ea"/>
                <a:cs typeface="+mn-cs"/>
                <a:hlinkClick r:id="rId3"/>
              </a:rPr>
              <a:t>User Experience</a:t>
            </a:r>
            <a:r>
              <a:rPr lang="en-US" sz="1800" b="0" i="0" kern="1200" dirty="0">
                <a:solidFill>
                  <a:schemeClr val="tx1"/>
                </a:solidFill>
                <a:effectLst/>
                <a:latin typeface="+mn-lt"/>
                <a:ea typeface="+mn-ea"/>
                <a:cs typeface="+mn-cs"/>
              </a:rPr>
              <a:t> (UX), through ensuring an intuitive, responsive interface that works across browsers/devices.</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“Back-end development, on the other hand, involves interaction with clients and an understanding of how to model business domains and relationships. There is also a strong focus on data, with back-end developers working across numerous databases and integrations from different service providers.” In back-end development, you never have to worry about how something looks — only about how it works, and making sure functionality and underlying design fits the brief.</a:t>
            </a:r>
          </a:p>
          <a:p>
            <a:endParaRPr lang="th-TH" dirty="0"/>
          </a:p>
        </p:txBody>
      </p:sp>
      <p:sp>
        <p:nvSpPr>
          <p:cNvPr id="4" name="Slide Number Placeholder 3"/>
          <p:cNvSpPr>
            <a:spLocks noGrp="1"/>
          </p:cNvSpPr>
          <p:nvPr>
            <p:ph type="sldNum" sz="quarter" idx="10"/>
          </p:nvPr>
        </p:nvSpPr>
        <p:spPr/>
        <p:txBody>
          <a:bodyPr/>
          <a:lstStyle/>
          <a:p>
            <a:fld id="{1B2650E3-EB1A-4C91-91AE-7BBFB9FBB61F}" type="slidenum">
              <a:rPr lang="th-TH" smtClean="0"/>
              <a:t>31</a:t>
            </a:fld>
            <a:endParaRPr lang="th-TH"/>
          </a:p>
        </p:txBody>
      </p:sp>
    </p:spTree>
    <p:extLst>
      <p:ext uri="{BB962C8B-B14F-4D97-AF65-F5344CB8AC3E}">
        <p14:creationId xmlns:p14="http://schemas.microsoft.com/office/powerpoint/2010/main" val="324349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650E3-EB1A-4C91-91AE-7BBFB9FBB61F}" type="slidenum">
              <a:rPr lang="th-TH" smtClean="0"/>
              <a:t>33</a:t>
            </a:fld>
            <a:endParaRPr lang="th-TH"/>
          </a:p>
        </p:txBody>
      </p:sp>
    </p:spTree>
    <p:extLst>
      <p:ext uri="{BB962C8B-B14F-4D97-AF65-F5344CB8AC3E}">
        <p14:creationId xmlns:p14="http://schemas.microsoft.com/office/powerpoint/2010/main" val="3118970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650E3-EB1A-4C91-91AE-7BBFB9FBB61F}" type="slidenum">
              <a:rPr lang="th-TH" smtClean="0"/>
              <a:t>34</a:t>
            </a:fld>
            <a:endParaRPr lang="th-TH"/>
          </a:p>
        </p:txBody>
      </p:sp>
    </p:spTree>
    <p:extLst>
      <p:ext uri="{BB962C8B-B14F-4D97-AF65-F5344CB8AC3E}">
        <p14:creationId xmlns:p14="http://schemas.microsoft.com/office/powerpoint/2010/main" val="1553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a:t>ยกตัวอบ่า</a:t>
            </a:r>
            <a:endParaRPr lang="en-US" dirty="0"/>
          </a:p>
        </p:txBody>
      </p:sp>
      <p:sp>
        <p:nvSpPr>
          <p:cNvPr id="4" name="Slide Number Placeholder 3"/>
          <p:cNvSpPr>
            <a:spLocks noGrp="1"/>
          </p:cNvSpPr>
          <p:nvPr>
            <p:ph type="sldNum" sz="quarter" idx="5"/>
          </p:nvPr>
        </p:nvSpPr>
        <p:spPr/>
        <p:txBody>
          <a:bodyPr/>
          <a:lstStyle/>
          <a:p>
            <a:fld id="{1B2650E3-EB1A-4C91-91AE-7BBFB9FBB61F}" type="slidenum">
              <a:rPr lang="th-TH" smtClean="0"/>
              <a:t>5</a:t>
            </a:fld>
            <a:endParaRPr lang="th-TH"/>
          </a:p>
        </p:txBody>
      </p:sp>
    </p:spTree>
    <p:extLst>
      <p:ext uri="{BB962C8B-B14F-4D97-AF65-F5344CB8AC3E}">
        <p14:creationId xmlns:p14="http://schemas.microsoft.com/office/powerpoint/2010/main" val="8309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When two people meet, they engage using a communication protocol: for example, in Japan, a person will make a specific gesture with the body. One such gesture is a bow, which is the </a:t>
            </a: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used for the interaction. In Japanese customs, the gesture of the bow (among others) is associated with the </a:t>
            </a:r>
            <a:r>
              <a:rPr lang="en-US" sz="1800" b="1" i="0" kern="1200" dirty="0">
                <a:solidFill>
                  <a:schemeClr val="tx1"/>
                </a:solidFill>
                <a:effectLst/>
                <a:latin typeface="+mn-lt"/>
                <a:ea typeface="+mn-ea"/>
                <a:cs typeface="+mn-cs"/>
              </a:rPr>
              <a:t>semantics </a:t>
            </a:r>
            <a:r>
              <a:rPr lang="en-US" sz="1800" b="0" i="0" kern="1200" dirty="0">
                <a:solidFill>
                  <a:schemeClr val="tx1"/>
                </a:solidFill>
                <a:effectLst/>
                <a:latin typeface="+mn-lt"/>
                <a:ea typeface="+mn-ea"/>
                <a:cs typeface="+mn-cs"/>
              </a:rPr>
              <a:t>of greeting someone. Finally, when one person bows to another person, a sequence of events has been established between the two in a specific </a:t>
            </a:r>
            <a:r>
              <a:rPr lang="en-US" sz="1800" b="1" i="0" kern="1200" dirty="0">
                <a:solidFill>
                  <a:schemeClr val="tx1"/>
                </a:solidFill>
                <a:effectLst/>
                <a:latin typeface="+mn-lt"/>
                <a:ea typeface="+mn-ea"/>
                <a:cs typeface="+mn-cs"/>
              </a:rPr>
              <a:t>timing</a:t>
            </a:r>
            <a:r>
              <a:rPr lang="en-US" sz="1800" b="0" i="0" kern="1200" dirty="0">
                <a:solidFill>
                  <a:schemeClr val="tx1"/>
                </a:solidFill>
                <a:effectLst/>
                <a:latin typeface="+mn-lt"/>
                <a:ea typeface="+mn-ea"/>
                <a:cs typeface="+mn-cs"/>
              </a:rPr>
              <a:t>.</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An online communication protocol contains the same elements. </a:t>
            </a:r>
          </a:p>
          <a:p>
            <a:pPr marL="285750" indent="-285750">
              <a:buFont typeface="Arial" pitchFamily="34" charset="0"/>
              <a:buChar char="•"/>
            </a:pPr>
            <a:r>
              <a:rPr lang="en-US" sz="1800" b="0" i="0" kern="1200" dirty="0">
                <a:solidFill>
                  <a:schemeClr val="tx1"/>
                </a:solidFill>
                <a:effectLst/>
                <a:latin typeface="+mn-lt"/>
                <a:ea typeface="+mn-ea"/>
                <a:cs typeface="+mn-cs"/>
              </a:rPr>
              <a:t>The syntax will be the sequence of characters such as keywords we use for writing the protocols. </a:t>
            </a:r>
          </a:p>
          <a:p>
            <a:pPr marL="285750" indent="-285750">
              <a:buFont typeface="Arial" pitchFamily="34" charset="0"/>
              <a:buChar char="•"/>
            </a:pPr>
            <a:r>
              <a:rPr lang="en-US" sz="1800" b="0" i="0" kern="1200" dirty="0">
                <a:solidFill>
                  <a:schemeClr val="tx1"/>
                </a:solidFill>
                <a:effectLst/>
                <a:latin typeface="+mn-lt"/>
                <a:ea typeface="+mn-ea"/>
                <a:cs typeface="+mn-cs"/>
              </a:rPr>
              <a:t>The semantics is the meaning associated with each of these keywords.</a:t>
            </a:r>
          </a:p>
          <a:p>
            <a:pPr marL="285750" indent="-285750">
              <a:buFont typeface="Arial" pitchFamily="34" charset="0"/>
              <a:buChar char="•"/>
            </a:pPr>
            <a:r>
              <a:rPr lang="en-US" sz="1800" b="0" i="0" kern="1200" dirty="0">
                <a:solidFill>
                  <a:schemeClr val="tx1"/>
                </a:solidFill>
                <a:effectLst/>
                <a:latin typeface="+mn-lt"/>
                <a:ea typeface="+mn-ea"/>
                <a:cs typeface="+mn-cs"/>
              </a:rPr>
              <a:t>The timing is the order in which two or more entities exchange these keywords.</a:t>
            </a:r>
          </a:p>
          <a:p>
            <a:pPr marL="0" indent="0">
              <a:buFont typeface="Arial" pitchFamily="34" charset="0"/>
              <a:buNone/>
            </a:pPr>
            <a:endParaRPr lang="en-US" sz="1800" b="0" i="0" kern="1200" dirty="0">
              <a:solidFill>
                <a:schemeClr val="tx1"/>
              </a:solidFill>
              <a:effectLst/>
              <a:latin typeface="+mn-lt"/>
              <a:ea typeface="+mn-ea"/>
              <a:cs typeface="+mn-cs"/>
            </a:endParaRPr>
          </a:p>
          <a:p>
            <a:pPr marL="0" indent="0">
              <a:buFont typeface="Arial" pitchFamily="34" charset="0"/>
              <a:buNone/>
            </a:pPr>
            <a:r>
              <a:rPr lang="en-US" dirty="0"/>
              <a:t>https://dev.opera.com/articles/http-basic-introduction/</a:t>
            </a:r>
            <a:endParaRPr lang="th-TH" dirty="0"/>
          </a:p>
        </p:txBody>
      </p:sp>
      <p:sp>
        <p:nvSpPr>
          <p:cNvPr id="4" name="Slide Number Placeholder 3"/>
          <p:cNvSpPr>
            <a:spLocks noGrp="1"/>
          </p:cNvSpPr>
          <p:nvPr>
            <p:ph type="sldNum" sz="quarter" idx="10"/>
          </p:nvPr>
        </p:nvSpPr>
        <p:spPr/>
        <p:txBody>
          <a:bodyPr/>
          <a:lstStyle/>
          <a:p>
            <a:fld id="{1B2650E3-EB1A-4C91-91AE-7BBFB9FBB61F}" type="slidenum">
              <a:rPr lang="th-TH" smtClean="0"/>
              <a:t>7</a:t>
            </a:fld>
            <a:endParaRPr lang="th-TH"/>
          </a:p>
        </p:txBody>
      </p:sp>
    </p:spTree>
    <p:extLst>
      <p:ext uri="{BB962C8B-B14F-4D97-AF65-F5344CB8AC3E}">
        <p14:creationId xmlns:p14="http://schemas.microsoft.com/office/powerpoint/2010/main" val="50801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1B2650E3-EB1A-4C91-91AE-7BBFB9FBB61F}" type="slidenum">
              <a:rPr lang="th-TH" smtClean="0"/>
              <a:t>10</a:t>
            </a:fld>
            <a:endParaRPr lang="th-TH"/>
          </a:p>
        </p:txBody>
      </p:sp>
    </p:spTree>
    <p:extLst>
      <p:ext uri="{BB962C8B-B14F-4D97-AF65-F5344CB8AC3E}">
        <p14:creationId xmlns:p14="http://schemas.microsoft.com/office/powerpoint/2010/main" val="3517491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https://developer.mozilla.org/en-US/docs/Web/HTTP/Overview</a:t>
            </a:r>
            <a:endParaRPr lang="th-TH" dirty="0"/>
          </a:p>
        </p:txBody>
      </p:sp>
      <p:sp>
        <p:nvSpPr>
          <p:cNvPr id="4" name="Slide Number Placeholder 3"/>
          <p:cNvSpPr>
            <a:spLocks noGrp="1"/>
          </p:cNvSpPr>
          <p:nvPr>
            <p:ph type="sldNum" sz="quarter" idx="10"/>
          </p:nvPr>
        </p:nvSpPr>
        <p:spPr/>
        <p:txBody>
          <a:bodyPr/>
          <a:lstStyle/>
          <a:p>
            <a:fld id="{1B2650E3-EB1A-4C91-91AE-7BBFB9FBB61F}" type="slidenum">
              <a:rPr lang="th-TH" smtClean="0"/>
              <a:t>13</a:t>
            </a:fld>
            <a:endParaRPr lang="th-TH"/>
          </a:p>
        </p:txBody>
      </p:sp>
    </p:spTree>
    <p:extLst>
      <p:ext uri="{BB962C8B-B14F-4D97-AF65-F5344CB8AC3E}">
        <p14:creationId xmlns:p14="http://schemas.microsoft.com/office/powerpoint/2010/main" val="4147129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-US/docs/Web/HTTP/Headers</a:t>
            </a:r>
            <a:endParaRPr lang="th-TH" dirty="0"/>
          </a:p>
        </p:txBody>
      </p:sp>
      <p:sp>
        <p:nvSpPr>
          <p:cNvPr id="4" name="Slide Number Placeholder 3"/>
          <p:cNvSpPr>
            <a:spLocks noGrp="1"/>
          </p:cNvSpPr>
          <p:nvPr>
            <p:ph type="sldNum" sz="quarter" idx="10"/>
          </p:nvPr>
        </p:nvSpPr>
        <p:spPr/>
        <p:txBody>
          <a:bodyPr/>
          <a:lstStyle/>
          <a:p>
            <a:fld id="{1B2650E3-EB1A-4C91-91AE-7BBFB9FBB61F}" type="slidenum">
              <a:rPr lang="th-TH" smtClean="0"/>
              <a:t>14</a:t>
            </a:fld>
            <a:endParaRPr lang="th-TH"/>
          </a:p>
        </p:txBody>
      </p:sp>
    </p:spTree>
    <p:extLst>
      <p:ext uri="{BB962C8B-B14F-4D97-AF65-F5344CB8AC3E}">
        <p14:creationId xmlns:p14="http://schemas.microsoft.com/office/powerpoint/2010/main" val="388185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s kind of like how you make a dinner. You have a fridge full of food, which is like the </a:t>
            </a:r>
            <a:r>
              <a:rPr lang="en-US" sz="1800" b="1" dirty="0"/>
              <a:t>Model</a:t>
            </a:r>
            <a:r>
              <a:rPr lang="en-US" sz="1800" dirty="0"/>
              <a:t>. </a:t>
            </a:r>
          </a:p>
          <a:p>
            <a:r>
              <a:rPr lang="en-US" sz="1800" dirty="0"/>
              <a:t>The fridge (Model) contains the raw materials we will use to make dinner.</a:t>
            </a:r>
          </a:p>
          <a:p>
            <a:r>
              <a:rPr lang="en-US" sz="1800" dirty="0"/>
              <a:t>You also probably have a recipe or two. A recipe (assuming you follow it exactly) is like the </a:t>
            </a:r>
            <a:r>
              <a:rPr lang="en-US" sz="1800" b="1" dirty="0"/>
              <a:t>Controller</a:t>
            </a:r>
            <a:r>
              <a:rPr lang="en-US" sz="1800" dirty="0"/>
              <a:t> of the dinner. Recipes dictate which stuff in the fridge you’ll take out, how you’ll put it together, and how long you need to cook it.</a:t>
            </a:r>
          </a:p>
          <a:p>
            <a:r>
              <a:rPr lang="en-US" sz="1800" dirty="0"/>
              <a:t>Then, you have table-settings, silverware, etc., which are what your hungry friends and family use to eat dinner. Table-top items are like the </a:t>
            </a:r>
            <a:r>
              <a:rPr lang="en-US" sz="1800" b="1" dirty="0"/>
              <a:t>View</a:t>
            </a:r>
            <a:r>
              <a:rPr lang="en-US" sz="1800" dirty="0"/>
              <a:t>. </a:t>
            </a:r>
          </a:p>
          <a:p>
            <a:r>
              <a:rPr lang="en-US" sz="1800" dirty="0"/>
              <a:t>They let your guests interact with your Model and Controller’s creation.</a:t>
            </a:r>
            <a:endParaRPr lang="th-TH" sz="1800" dirty="0"/>
          </a:p>
          <a:p>
            <a:endParaRPr lang="en-TH" dirty="0"/>
          </a:p>
          <a:p>
            <a:endParaRPr lang="en-US" dirty="0"/>
          </a:p>
        </p:txBody>
      </p:sp>
      <p:sp>
        <p:nvSpPr>
          <p:cNvPr id="4" name="Slide Number Placeholder 3"/>
          <p:cNvSpPr>
            <a:spLocks noGrp="1"/>
          </p:cNvSpPr>
          <p:nvPr>
            <p:ph type="sldNum" sz="quarter" idx="5"/>
          </p:nvPr>
        </p:nvSpPr>
        <p:spPr/>
        <p:txBody>
          <a:bodyPr/>
          <a:lstStyle/>
          <a:p>
            <a:fld id="{1B2650E3-EB1A-4C91-91AE-7BBFB9FBB61F}" type="slidenum">
              <a:rPr lang="th-TH" smtClean="0"/>
              <a:t>22</a:t>
            </a:fld>
            <a:endParaRPr lang="th-TH"/>
          </a:p>
        </p:txBody>
      </p:sp>
    </p:spTree>
    <p:extLst>
      <p:ext uri="{BB962C8B-B14F-4D97-AF65-F5344CB8AC3E}">
        <p14:creationId xmlns:p14="http://schemas.microsoft.com/office/powerpoint/2010/main" val="244086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useo-sans"/>
              </a:rPr>
              <a:t>The API doesn’t have to explain what happens inside the engine when you put your foot on the accelerator. </a:t>
            </a:r>
          </a:p>
          <a:p>
            <a:r>
              <a:rPr lang="en-US" b="0" i="0" dirty="0">
                <a:solidFill>
                  <a:srgbClr val="222222"/>
                </a:solidFill>
                <a:effectLst/>
                <a:latin typeface="museo-sans"/>
              </a:rPr>
              <a:t>That’s why, if you learned to drive a car with an internal combustion engine, you can get behind the wheel of an electric car without having to learn a whole new set of skills. </a:t>
            </a:r>
          </a:p>
          <a:p>
            <a:r>
              <a:rPr lang="en-US" b="0" i="0" dirty="0">
                <a:solidFill>
                  <a:srgbClr val="222222"/>
                </a:solidFill>
                <a:effectLst/>
                <a:latin typeface="museo-sans"/>
              </a:rPr>
              <a:t>The </a:t>
            </a:r>
            <a:r>
              <a:rPr lang="en-US" b="0" i="1" dirty="0">
                <a:solidFill>
                  <a:srgbClr val="222222"/>
                </a:solidFill>
                <a:effectLst/>
                <a:latin typeface="museo-sans"/>
              </a:rPr>
              <a:t>what</a:t>
            </a:r>
            <a:r>
              <a:rPr lang="en-US" b="0" i="0" dirty="0">
                <a:solidFill>
                  <a:srgbClr val="222222"/>
                </a:solidFill>
                <a:effectLst/>
                <a:latin typeface="museo-sans"/>
              </a:rPr>
              <a:t> and </a:t>
            </a:r>
            <a:r>
              <a:rPr lang="en-US" b="0" i="1" dirty="0">
                <a:solidFill>
                  <a:srgbClr val="222222"/>
                </a:solidFill>
                <a:effectLst/>
                <a:latin typeface="museo-sans"/>
              </a:rPr>
              <a:t>how</a:t>
            </a:r>
            <a:r>
              <a:rPr lang="en-US" b="0" i="0" dirty="0">
                <a:solidFill>
                  <a:srgbClr val="222222"/>
                </a:solidFill>
                <a:effectLst/>
                <a:latin typeface="museo-sans"/>
              </a:rPr>
              <a:t> information come together in the API </a:t>
            </a:r>
            <a:r>
              <a:rPr lang="en-US" b="0" i="1" dirty="0">
                <a:solidFill>
                  <a:srgbClr val="222222"/>
                </a:solidFill>
                <a:effectLst/>
                <a:latin typeface="museo-sans"/>
              </a:rPr>
              <a:t>definition</a:t>
            </a:r>
            <a:r>
              <a:rPr lang="en-US" b="0" i="0" dirty="0">
                <a:solidFill>
                  <a:srgbClr val="222222"/>
                </a:solidFill>
                <a:effectLst/>
                <a:latin typeface="museo-sans"/>
              </a:rPr>
              <a:t>, which is abstract and separate from the car itself.</a:t>
            </a:r>
            <a:endParaRPr lang="en-US" dirty="0"/>
          </a:p>
        </p:txBody>
      </p:sp>
      <p:sp>
        <p:nvSpPr>
          <p:cNvPr id="4" name="Slide Number Placeholder 3"/>
          <p:cNvSpPr>
            <a:spLocks noGrp="1"/>
          </p:cNvSpPr>
          <p:nvPr>
            <p:ph type="sldNum" sz="quarter" idx="5"/>
          </p:nvPr>
        </p:nvSpPr>
        <p:spPr/>
        <p:txBody>
          <a:bodyPr/>
          <a:lstStyle/>
          <a:p>
            <a:fld id="{1B2650E3-EB1A-4C91-91AE-7BBFB9FBB61F}" type="slidenum">
              <a:rPr lang="th-TH" smtClean="0"/>
              <a:t>24</a:t>
            </a:fld>
            <a:endParaRPr lang="th-TH"/>
          </a:p>
        </p:txBody>
      </p:sp>
    </p:spTree>
    <p:extLst>
      <p:ext uri="{BB962C8B-B14F-4D97-AF65-F5344CB8AC3E}">
        <p14:creationId xmlns:p14="http://schemas.microsoft.com/office/powerpoint/2010/main" val="2186932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650E3-EB1A-4C91-91AE-7BBFB9FBB61F}" type="slidenum">
              <a:rPr lang="th-TH" smtClean="0"/>
              <a:t>28</a:t>
            </a:fld>
            <a:endParaRPr lang="th-TH"/>
          </a:p>
        </p:txBody>
      </p:sp>
    </p:spTree>
    <p:extLst>
      <p:ext uri="{BB962C8B-B14F-4D97-AF65-F5344CB8AC3E}">
        <p14:creationId xmlns:p14="http://schemas.microsoft.com/office/powerpoint/2010/main" val="124724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586B75A-687E-405C-8A0B-8D00578BA2C3}" type="datetimeFigureOut">
              <a:rPr lang="en-US" smtClean="0"/>
              <a:pPr/>
              <a:t>1/12/2021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FAB73BC-B049-4115-A692-8D63A059BFB8}"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039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967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856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345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586B75A-687E-405C-8A0B-8D00578BA2C3}" type="datetimeFigureOut">
              <a:rPr lang="en-US" smtClean="0"/>
              <a:pPr/>
              <a:t>1/12/2021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FAB73BC-B049-4115-A692-8D63A059BFB8}"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977177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2107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27844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7575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735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5586B75A-687E-405C-8A0B-8D00578BA2C3}" type="datetimeFigureOut">
              <a:rPr lang="en-US" smtClean="0"/>
              <a:pPr/>
              <a:t>1/12/2021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4FAB73BC-B049-4115-A692-8D63A059BFB8}"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859258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5586B75A-687E-405C-8A0B-8D00578BA2C3}" type="datetimeFigureOut">
              <a:rPr lang="en-US" smtClean="0"/>
              <a:pPr/>
              <a:t>1/12/2021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590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586B75A-687E-405C-8A0B-8D00578BA2C3}" type="datetimeFigureOut">
              <a:rPr lang="en-US" smtClean="0"/>
              <a:pPr/>
              <a:t>1/12/2021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FAB73BC-B049-4115-A692-8D63A059BFB8}"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50195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ics.uci.edu/~fielding/pubs/dissertation/top.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pi-search.thaichana.com/shop/searc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8" Type="http://schemas.openxmlformats.org/officeDocument/2006/relationships/hyperlink" Target="https://teams.microsoft.com/l/team/19%3a36842c33430448eb9d81e66b0b688e4e%40thread.tacv2/conversations?groupId=da5d1c6f-96c3-4247-9edd-3017981754c5&amp;tenantId=fd206715-7509-4ae5-9b96-76bb97886a84"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microsoft.com/th-th/microsoft-365/microsoft-teams/download-ap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github.com/it-web-pro/WEEK01-setu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Glossary/TLS" TargetMode="External"/><Relationship Id="rId2" Type="http://schemas.openxmlformats.org/officeDocument/2006/relationships/hyperlink" Target="https://developer.mozilla.org/en-US/docs/Glossary/TCP"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Programming</a:t>
            </a:r>
            <a:br>
              <a:rPr lang="en-US" dirty="0"/>
            </a:br>
            <a:r>
              <a:rPr lang="en-US" dirty="0"/>
              <a:t>06016322</a:t>
            </a:r>
          </a:p>
        </p:txBody>
      </p:sp>
      <p:sp>
        <p:nvSpPr>
          <p:cNvPr id="3" name="Subtitle 2"/>
          <p:cNvSpPr>
            <a:spLocks noGrp="1"/>
          </p:cNvSpPr>
          <p:nvPr>
            <p:ph type="subTitle" idx="1"/>
          </p:nvPr>
        </p:nvSpPr>
        <p:spPr/>
        <p:txBody>
          <a:bodyPr/>
          <a:lstStyle/>
          <a:p>
            <a:r>
              <a:rPr lang="en-US" dirty="0"/>
              <a:t>By </a:t>
            </a:r>
            <a:r>
              <a:rPr lang="en-US" dirty="0" err="1"/>
              <a:t>Dr</a:t>
            </a:r>
            <a:r>
              <a:rPr lang="en-US" dirty="0"/>
              <a:t> </a:t>
            </a:r>
            <a:r>
              <a:rPr lang="en-US" dirty="0" err="1"/>
              <a:t>Bundit</a:t>
            </a:r>
            <a:r>
              <a:rPr lang="en-US" dirty="0"/>
              <a:t> </a:t>
            </a:r>
            <a:r>
              <a:rPr lang="en-US" dirty="0" err="1"/>
              <a:t>Thanasopon</a:t>
            </a:r>
            <a:endParaRPr lang="en-US" dirty="0"/>
          </a:p>
        </p:txBody>
      </p:sp>
    </p:spTree>
    <p:extLst>
      <p:ext uri="{BB962C8B-B14F-4D97-AF65-F5344CB8AC3E}">
        <p14:creationId xmlns:p14="http://schemas.microsoft.com/office/powerpoint/2010/main" val="305931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the user-agent</a:t>
            </a:r>
            <a:endParaRPr lang="th-TH" dirty="0"/>
          </a:p>
        </p:txBody>
      </p:sp>
      <p:sp>
        <p:nvSpPr>
          <p:cNvPr id="3" name="Content Placeholder 2"/>
          <p:cNvSpPr>
            <a:spLocks noGrp="1"/>
          </p:cNvSpPr>
          <p:nvPr>
            <p:ph idx="1"/>
          </p:nvPr>
        </p:nvSpPr>
        <p:spPr/>
        <p:txBody>
          <a:bodyPr anchor="t">
            <a:normAutofit fontScale="92500" lnSpcReduction="20000"/>
          </a:bodyPr>
          <a:lstStyle/>
          <a:p>
            <a:r>
              <a:rPr lang="en-US" dirty="0"/>
              <a:t>The </a:t>
            </a:r>
            <a:r>
              <a:rPr lang="en-US" b="1" i="1" dirty="0"/>
              <a:t>user-agent</a:t>
            </a:r>
            <a:r>
              <a:rPr lang="en-US" dirty="0"/>
              <a:t> is any tool that acts on the behalf of the user.</a:t>
            </a:r>
          </a:p>
          <a:p>
            <a:endParaRPr lang="en-US" dirty="0"/>
          </a:p>
          <a:p>
            <a:r>
              <a:rPr lang="en-US" dirty="0"/>
              <a:t>The browser is </a:t>
            </a:r>
            <a:r>
              <a:rPr lang="en-US" b="1" dirty="0"/>
              <a:t>always</a:t>
            </a:r>
            <a:r>
              <a:rPr lang="en-US" dirty="0"/>
              <a:t> the entity initiating the </a:t>
            </a:r>
            <a:r>
              <a:rPr lang="en-US" b="1" dirty="0"/>
              <a:t>HTTP request</a:t>
            </a:r>
            <a:r>
              <a:rPr lang="en-US" dirty="0"/>
              <a:t>. It is never the server (though some mechanisms have been added over the years to simulate server-initiated messages).</a:t>
            </a:r>
          </a:p>
          <a:p>
            <a:endParaRPr lang="en-US" dirty="0"/>
          </a:p>
          <a:p>
            <a:r>
              <a:rPr lang="en-US" dirty="0"/>
              <a:t>To present a Web page, the browser sends an original </a:t>
            </a:r>
            <a:r>
              <a:rPr lang="en-US" b="1" dirty="0"/>
              <a:t>request</a:t>
            </a:r>
            <a:r>
              <a:rPr lang="en-US" dirty="0"/>
              <a:t> to fetch the HTML document from the page.</a:t>
            </a:r>
          </a:p>
          <a:p>
            <a:pPr lvl="1"/>
            <a:r>
              <a:rPr lang="en-US" dirty="0"/>
              <a:t>It then parses this file, fetching additional requests corresponding to execution scripts, layout information (CSS) to display, and sub-resources contained within the page (usually images and videos). </a:t>
            </a:r>
          </a:p>
          <a:p>
            <a:pPr lvl="1"/>
            <a:r>
              <a:rPr lang="en-US" dirty="0"/>
              <a:t>The Web browser then mixes these resources to present to the user a complete document, the Web page. </a:t>
            </a:r>
            <a:endParaRPr lang="th-TH" dirty="0"/>
          </a:p>
        </p:txBody>
      </p:sp>
    </p:spTree>
    <p:extLst>
      <p:ext uri="{BB962C8B-B14F-4D97-AF65-F5344CB8AC3E}">
        <p14:creationId xmlns:p14="http://schemas.microsoft.com/office/powerpoint/2010/main" val="296974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server</a:t>
            </a:r>
            <a:endParaRPr lang="th-TH" dirty="0"/>
          </a:p>
        </p:txBody>
      </p:sp>
      <p:sp>
        <p:nvSpPr>
          <p:cNvPr id="3" name="Content Placeholder 2"/>
          <p:cNvSpPr>
            <a:spLocks noGrp="1"/>
          </p:cNvSpPr>
          <p:nvPr>
            <p:ph idx="1"/>
          </p:nvPr>
        </p:nvSpPr>
        <p:spPr/>
        <p:txBody>
          <a:bodyPr/>
          <a:lstStyle/>
          <a:p>
            <a:r>
              <a:rPr lang="en-US" dirty="0"/>
              <a:t>On the opposite side of the communication channel, is the server which </a:t>
            </a:r>
            <a:r>
              <a:rPr lang="en-US" i="1" dirty="0"/>
              <a:t>serves</a:t>
            </a:r>
            <a:r>
              <a:rPr lang="en-US" dirty="0"/>
              <a:t> the document as requested by the client.</a:t>
            </a:r>
          </a:p>
          <a:p>
            <a:pPr marL="0" indent="0">
              <a:buNone/>
            </a:pPr>
            <a:endParaRPr lang="en-US" dirty="0"/>
          </a:p>
          <a:p>
            <a:r>
              <a:rPr lang="en-US" dirty="0"/>
              <a:t>A server presents only as a single machine virtually: this is because it may actually be a collection of servers:</a:t>
            </a:r>
          </a:p>
          <a:p>
            <a:pPr lvl="1"/>
            <a:r>
              <a:rPr lang="en-US" dirty="0"/>
              <a:t>Load balancers</a:t>
            </a:r>
          </a:p>
          <a:p>
            <a:pPr lvl="1"/>
            <a:r>
              <a:rPr lang="en-US" dirty="0"/>
              <a:t>Database servers</a:t>
            </a:r>
          </a:p>
          <a:p>
            <a:pPr lvl="1"/>
            <a:r>
              <a:rPr lang="en-US" dirty="0"/>
              <a:t>E-commerce servers</a:t>
            </a:r>
          </a:p>
        </p:txBody>
      </p:sp>
    </p:spTree>
    <p:extLst>
      <p:ext uri="{BB962C8B-B14F-4D97-AF65-F5344CB8AC3E}">
        <p14:creationId xmlns:p14="http://schemas.microsoft.com/office/powerpoint/2010/main" val="12441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aspects of HTTP</a:t>
            </a:r>
            <a:endParaRPr lang="th-TH" dirty="0"/>
          </a:p>
        </p:txBody>
      </p:sp>
      <p:sp>
        <p:nvSpPr>
          <p:cNvPr id="3" name="Content Placeholder 2"/>
          <p:cNvSpPr>
            <a:spLocks noGrp="1"/>
          </p:cNvSpPr>
          <p:nvPr>
            <p:ph idx="1"/>
          </p:nvPr>
        </p:nvSpPr>
        <p:spPr/>
        <p:txBody>
          <a:bodyPr anchor="t">
            <a:normAutofit fontScale="92500" lnSpcReduction="10000"/>
          </a:bodyPr>
          <a:lstStyle/>
          <a:p>
            <a:r>
              <a:rPr lang="en-US" b="1" dirty="0"/>
              <a:t>HTTP is simple</a:t>
            </a:r>
            <a:r>
              <a:rPr lang="en-US" dirty="0"/>
              <a:t> - HTTP messages can be read and understood by humans, providing easier developer testing, and reduced complexity for new-comers.</a:t>
            </a:r>
          </a:p>
          <a:p>
            <a:endParaRPr lang="en-US" b="1" dirty="0"/>
          </a:p>
          <a:p>
            <a:r>
              <a:rPr lang="en-US" b="1" dirty="0"/>
              <a:t>HTTP is stateless, but not </a:t>
            </a:r>
            <a:r>
              <a:rPr lang="en-US" b="1" dirty="0" err="1"/>
              <a:t>sessionless</a:t>
            </a:r>
            <a:r>
              <a:rPr lang="en-US" dirty="0"/>
              <a:t> - HTTP is stateless: there is no link between two requests being successively carried out on the same connection. If so:</a:t>
            </a:r>
          </a:p>
          <a:p>
            <a:pPr lvl="1"/>
            <a:r>
              <a:rPr lang="en-US" dirty="0"/>
              <a:t>How shopping basket on e-commerce websites work?</a:t>
            </a:r>
          </a:p>
          <a:p>
            <a:pPr lvl="1"/>
            <a:r>
              <a:rPr lang="en-US" dirty="0"/>
              <a:t>How websites maintain logged-in states?</a:t>
            </a:r>
          </a:p>
          <a:p>
            <a:endParaRPr lang="en-US" dirty="0"/>
          </a:p>
          <a:p>
            <a:r>
              <a:rPr lang="en-US" b="1" dirty="0"/>
              <a:t>HTTP Cookies </a:t>
            </a:r>
            <a:r>
              <a:rPr lang="en-US" dirty="0"/>
              <a:t>allow session creation on each HTTP request to share the same context, or the same state.</a:t>
            </a:r>
          </a:p>
          <a:p>
            <a:endParaRPr lang="en-US" dirty="0"/>
          </a:p>
          <a:p>
            <a:endParaRPr lang="th-TH" dirty="0"/>
          </a:p>
        </p:txBody>
      </p:sp>
    </p:spTree>
    <p:extLst>
      <p:ext uri="{BB962C8B-B14F-4D97-AF65-F5344CB8AC3E}">
        <p14:creationId xmlns:p14="http://schemas.microsoft.com/office/powerpoint/2010/main" val="313982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flow</a:t>
            </a:r>
            <a:endParaRPr lang="th-TH" dirty="0"/>
          </a:p>
        </p:txBody>
      </p:sp>
      <p:sp>
        <p:nvSpPr>
          <p:cNvPr id="3" name="Content Placeholder 2"/>
          <p:cNvSpPr>
            <a:spLocks noGrp="1"/>
          </p:cNvSpPr>
          <p:nvPr>
            <p:ph sz="half" idx="1"/>
          </p:nvPr>
        </p:nvSpPr>
        <p:spPr>
          <a:xfrm>
            <a:off x="1257300" y="2014330"/>
            <a:ext cx="4800600" cy="3891170"/>
          </a:xfrm>
        </p:spPr>
        <p:txBody>
          <a:bodyPr anchor="t">
            <a:normAutofit fontScale="92500" lnSpcReduction="10000"/>
          </a:bodyPr>
          <a:lstStyle/>
          <a:p>
            <a:r>
              <a:rPr lang="en-US" dirty="0"/>
              <a:t>When the client wants to communicate with a server, either being the final server or an intermediate proxy, it performs the following steps:</a:t>
            </a:r>
          </a:p>
          <a:p>
            <a:pPr lvl="1"/>
            <a:r>
              <a:rPr lang="en-US" dirty="0"/>
              <a:t>Open a TCP connection</a:t>
            </a:r>
          </a:p>
          <a:p>
            <a:pPr lvl="1"/>
            <a:r>
              <a:rPr lang="en-US" dirty="0"/>
              <a:t>Send an HTTP message</a:t>
            </a:r>
          </a:p>
          <a:p>
            <a:pPr marL="502920" lvl="1" indent="0">
              <a:buNone/>
            </a:pPr>
            <a:endParaRPr lang="en-US" dirty="0"/>
          </a:p>
          <a:p>
            <a:pPr lvl="1"/>
            <a:endParaRPr lang="en-US" dirty="0"/>
          </a:p>
          <a:p>
            <a:pPr marL="502920" lvl="1" indent="0">
              <a:buNone/>
            </a:pPr>
            <a:endParaRPr lang="en-US" dirty="0"/>
          </a:p>
          <a:p>
            <a:pPr marL="502920" lvl="1" indent="0">
              <a:buNone/>
            </a:pPr>
            <a:endParaRPr lang="en-US" dirty="0"/>
          </a:p>
          <a:p>
            <a:pPr marL="502920" lvl="1" indent="0">
              <a:buNone/>
            </a:pPr>
            <a:endParaRPr lang="en-US" dirty="0"/>
          </a:p>
          <a:p>
            <a:endParaRPr lang="th-TH" dirty="0"/>
          </a:p>
        </p:txBody>
      </p:sp>
      <p:sp>
        <p:nvSpPr>
          <p:cNvPr id="4" name="Content Placeholder 3">
            <a:extLst>
              <a:ext uri="{FF2B5EF4-FFF2-40B4-BE49-F238E27FC236}">
                <a16:creationId xmlns:a16="http://schemas.microsoft.com/office/drawing/2014/main" id="{CA25C2C7-9B0E-A94B-8B35-3982858FC929}"/>
              </a:ext>
            </a:extLst>
          </p:cNvPr>
          <p:cNvSpPr>
            <a:spLocks noGrp="1"/>
          </p:cNvSpPr>
          <p:nvPr>
            <p:ph sz="half" idx="2"/>
          </p:nvPr>
        </p:nvSpPr>
        <p:spPr>
          <a:xfrm>
            <a:off x="6647796" y="2014330"/>
            <a:ext cx="4800600" cy="3891170"/>
          </a:xfrm>
        </p:spPr>
        <p:txBody>
          <a:bodyPr>
            <a:normAutofit fontScale="92500" lnSpcReduction="10000"/>
          </a:bodyPr>
          <a:lstStyle/>
          <a:p>
            <a:pPr lvl="1"/>
            <a:r>
              <a:rPr lang="en-US" dirty="0"/>
              <a:t>Read the response sent by the server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Close or reuse the connection for further requests.</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452" y="4309413"/>
            <a:ext cx="3667578" cy="957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7796" y="2632380"/>
            <a:ext cx="5103433" cy="223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813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Messages</a:t>
            </a:r>
            <a:endParaRPr lang="th-TH" dirty="0"/>
          </a:p>
        </p:txBody>
      </p:sp>
      <p:sp>
        <p:nvSpPr>
          <p:cNvPr id="3" name="Content Placeholder 2"/>
          <p:cNvSpPr>
            <a:spLocks noGrp="1"/>
          </p:cNvSpPr>
          <p:nvPr>
            <p:ph idx="1"/>
          </p:nvPr>
        </p:nvSpPr>
        <p:spPr>
          <a:xfrm>
            <a:off x="1251678" y="1389893"/>
            <a:ext cx="7680287" cy="3593591"/>
          </a:xfrm>
        </p:spPr>
        <p:txBody>
          <a:bodyPr anchor="t"/>
          <a:lstStyle/>
          <a:p>
            <a:r>
              <a:rPr lang="en-US" dirty="0"/>
              <a:t>HTTP/1.1 and earlier HTTP messages are human-readable. In HTTP/2, these messages are embedded into a new binary structure, a frame, allowing optimizations like compression of headers and multiplexing.</a:t>
            </a:r>
          </a:p>
          <a:p>
            <a:endParaRPr lang="en-US" dirty="0"/>
          </a:p>
          <a:p>
            <a:r>
              <a:rPr lang="en-US" dirty="0"/>
              <a:t>There are two types of HTTP messages, </a:t>
            </a:r>
            <a:r>
              <a:rPr lang="en-US" b="1" dirty="0"/>
              <a:t>requests and responses</a:t>
            </a:r>
            <a:r>
              <a:rPr lang="en-US" dirty="0"/>
              <a:t>, each with its own format.</a:t>
            </a:r>
          </a:p>
          <a:p>
            <a:r>
              <a:rPr lang="en-US" dirty="0"/>
              <a:t>An example HTTP request:</a:t>
            </a:r>
            <a:endParaRPr lang="th-TH"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821" y="3671321"/>
            <a:ext cx="5988627" cy="262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39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Requests</a:t>
            </a:r>
            <a:endParaRPr lang="th-TH" dirty="0"/>
          </a:p>
        </p:txBody>
      </p:sp>
      <p:sp>
        <p:nvSpPr>
          <p:cNvPr id="3" name="Content Placeholder 2"/>
          <p:cNvSpPr>
            <a:spLocks noGrp="1"/>
          </p:cNvSpPr>
          <p:nvPr>
            <p:ph idx="1"/>
          </p:nvPr>
        </p:nvSpPr>
        <p:spPr>
          <a:xfrm>
            <a:off x="1251678" y="1709531"/>
            <a:ext cx="10178322" cy="4585252"/>
          </a:xfrm>
        </p:spPr>
        <p:txBody>
          <a:bodyPr anchor="t">
            <a:normAutofit fontScale="92500" lnSpcReduction="10000"/>
          </a:bodyPr>
          <a:lstStyle/>
          <a:p>
            <a:r>
              <a:rPr lang="en-US" dirty="0"/>
              <a:t>Requests consists of the following elements:</a:t>
            </a:r>
          </a:p>
          <a:p>
            <a:pPr lvl="1"/>
            <a:r>
              <a:rPr lang="en-US" dirty="0"/>
              <a:t>An HTTP method, usually a verb like GET, POST or a noun like OPTIONS or HEAD that defines the operation the client wants to perform. </a:t>
            </a:r>
          </a:p>
          <a:p>
            <a:pPr lvl="2"/>
            <a:r>
              <a:rPr lang="en-US" dirty="0"/>
              <a:t>Typically, a client wants to fetch a resource (using GET) or post the value of an HTML form (using POST), though more operations may be needed in other cases.</a:t>
            </a:r>
          </a:p>
          <a:p>
            <a:pPr lvl="2"/>
            <a:endParaRPr lang="en-US" dirty="0"/>
          </a:p>
          <a:p>
            <a:pPr lvl="1"/>
            <a:r>
              <a:rPr lang="en-US" dirty="0"/>
              <a:t>The path of the resource to fetch; the URL of the resource stripped from elements that are obvious from the context.</a:t>
            </a:r>
          </a:p>
          <a:p>
            <a:pPr lvl="1"/>
            <a:endParaRPr lang="en-US" dirty="0"/>
          </a:p>
          <a:p>
            <a:pPr lvl="1"/>
            <a:r>
              <a:rPr lang="en-US" dirty="0"/>
              <a:t>The version of the HTTP protocol.</a:t>
            </a:r>
          </a:p>
          <a:p>
            <a:pPr lvl="1"/>
            <a:endParaRPr lang="en-US" dirty="0"/>
          </a:p>
          <a:p>
            <a:pPr lvl="1"/>
            <a:r>
              <a:rPr lang="en-US" dirty="0"/>
              <a:t>Optional headers that convey additional information for the servers.</a:t>
            </a:r>
          </a:p>
          <a:p>
            <a:pPr lvl="1"/>
            <a:endParaRPr lang="en-US" dirty="0"/>
          </a:p>
          <a:p>
            <a:pPr lvl="1"/>
            <a:r>
              <a:rPr lang="en-US" dirty="0"/>
              <a:t>Or a body, for some methods like POST, similar to those in responses, which contain the resource sent.</a:t>
            </a:r>
            <a:endParaRPr lang="th-TH" dirty="0"/>
          </a:p>
        </p:txBody>
      </p:sp>
    </p:spTree>
    <p:extLst>
      <p:ext uri="{BB962C8B-B14F-4D97-AF65-F5344CB8AC3E}">
        <p14:creationId xmlns:p14="http://schemas.microsoft.com/office/powerpoint/2010/main" val="918748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Responses</a:t>
            </a:r>
            <a:endParaRPr lang="th-TH" dirty="0"/>
          </a:p>
        </p:txBody>
      </p:sp>
      <p:sp>
        <p:nvSpPr>
          <p:cNvPr id="3" name="Content Placeholder 2"/>
          <p:cNvSpPr>
            <a:spLocks noGrp="1"/>
          </p:cNvSpPr>
          <p:nvPr>
            <p:ph idx="1"/>
          </p:nvPr>
        </p:nvSpPr>
        <p:spPr/>
        <p:txBody>
          <a:bodyPr anchor="t"/>
          <a:lstStyle/>
          <a:p>
            <a:r>
              <a:rPr lang="en-US" dirty="0"/>
              <a:t>An example response:</a:t>
            </a:r>
          </a:p>
          <a:p>
            <a:endParaRPr lang="th-TH"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522" y="2077783"/>
            <a:ext cx="64008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696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Responses</a:t>
            </a:r>
            <a:endParaRPr lang="th-TH" dirty="0"/>
          </a:p>
        </p:txBody>
      </p:sp>
      <p:sp>
        <p:nvSpPr>
          <p:cNvPr id="3" name="Content Placeholder 2"/>
          <p:cNvSpPr>
            <a:spLocks noGrp="1"/>
          </p:cNvSpPr>
          <p:nvPr>
            <p:ph idx="1"/>
          </p:nvPr>
        </p:nvSpPr>
        <p:spPr/>
        <p:txBody>
          <a:bodyPr anchor="t">
            <a:normAutofit fontScale="85000" lnSpcReduction="10000"/>
          </a:bodyPr>
          <a:lstStyle/>
          <a:p>
            <a:r>
              <a:rPr lang="en-US" dirty="0"/>
              <a:t>Responses consist of the following elements:</a:t>
            </a:r>
          </a:p>
          <a:p>
            <a:endParaRPr lang="en-US" dirty="0"/>
          </a:p>
          <a:p>
            <a:pPr lvl="1"/>
            <a:r>
              <a:rPr lang="en-US" dirty="0"/>
              <a:t>The version of the HTTP protocol they follow.</a:t>
            </a:r>
          </a:p>
          <a:p>
            <a:pPr lvl="1"/>
            <a:endParaRPr lang="en-US" dirty="0"/>
          </a:p>
          <a:p>
            <a:pPr lvl="1"/>
            <a:r>
              <a:rPr lang="en-US" dirty="0"/>
              <a:t>A status code, indicating if the request has been successful, or not, and why.</a:t>
            </a:r>
          </a:p>
          <a:p>
            <a:pPr lvl="1"/>
            <a:endParaRPr lang="en-US" dirty="0"/>
          </a:p>
          <a:p>
            <a:pPr lvl="1"/>
            <a:r>
              <a:rPr lang="en-US" dirty="0"/>
              <a:t>A status message, a non-authoritative short description of the status code.</a:t>
            </a:r>
          </a:p>
          <a:p>
            <a:pPr lvl="1"/>
            <a:endParaRPr lang="en-US" dirty="0"/>
          </a:p>
          <a:p>
            <a:pPr lvl="1"/>
            <a:r>
              <a:rPr lang="en-US" dirty="0"/>
              <a:t>HTTP headers, like those for requests.</a:t>
            </a:r>
          </a:p>
          <a:p>
            <a:pPr lvl="1"/>
            <a:endParaRPr lang="en-US" dirty="0"/>
          </a:p>
          <a:p>
            <a:pPr lvl="1"/>
            <a:r>
              <a:rPr lang="en-US" dirty="0"/>
              <a:t>Optionally, a body containing the fetched resource.</a:t>
            </a:r>
            <a:endParaRPr lang="th-TH" dirty="0"/>
          </a:p>
        </p:txBody>
      </p:sp>
    </p:spTree>
    <p:extLst>
      <p:ext uri="{BB962C8B-B14F-4D97-AF65-F5344CB8AC3E}">
        <p14:creationId xmlns:p14="http://schemas.microsoft.com/office/powerpoint/2010/main" val="1159459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77F4-0700-4A39-BA0B-7EAE3A9FB9B4}"/>
              </a:ext>
            </a:extLst>
          </p:cNvPr>
          <p:cNvSpPr>
            <a:spLocks noGrp="1"/>
          </p:cNvSpPr>
          <p:nvPr>
            <p:ph type="title"/>
          </p:nvPr>
        </p:nvSpPr>
        <p:spPr/>
        <p:txBody>
          <a:bodyPr/>
          <a:lstStyle/>
          <a:p>
            <a:r>
              <a:rPr lang="en-US" dirty="0"/>
              <a:t>MVC Concepts</a:t>
            </a:r>
          </a:p>
        </p:txBody>
      </p:sp>
      <p:sp>
        <p:nvSpPr>
          <p:cNvPr id="3" name="Text Placeholder 2">
            <a:extLst>
              <a:ext uri="{FF2B5EF4-FFF2-40B4-BE49-F238E27FC236}">
                <a16:creationId xmlns:a16="http://schemas.microsoft.com/office/drawing/2014/main" id="{80462EB0-5654-4CFE-9F94-F4CD17CB4707}"/>
              </a:ext>
            </a:extLst>
          </p:cNvPr>
          <p:cNvSpPr>
            <a:spLocks noGrp="1"/>
          </p:cNvSpPr>
          <p:nvPr>
            <p:ph type="body" idx="1"/>
          </p:nvPr>
        </p:nvSpPr>
        <p:spPr/>
        <p:txBody>
          <a:bodyPr>
            <a:normAutofit fontScale="92500" lnSpcReduction="10000"/>
          </a:bodyPr>
          <a:lstStyle/>
          <a:p>
            <a:r>
              <a:rPr lang="en-US" cap="none" dirty="0" err="1"/>
              <a:t>Src</a:t>
            </a:r>
            <a:r>
              <a:rPr lang="en-US" cap="none" dirty="0"/>
              <a:t>: https://developer.Mozilla.Org/en-us/docs/web/apps/fundamentals/modern_web_app_architecture/mvc_architecture</a:t>
            </a:r>
          </a:p>
        </p:txBody>
      </p:sp>
    </p:spTree>
    <p:extLst>
      <p:ext uri="{BB962C8B-B14F-4D97-AF65-F5344CB8AC3E}">
        <p14:creationId xmlns:p14="http://schemas.microsoft.com/office/powerpoint/2010/main" val="321966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0EC7-7595-45F6-95FF-22D3A7DA3979}"/>
              </a:ext>
            </a:extLst>
          </p:cNvPr>
          <p:cNvSpPr>
            <a:spLocks noGrp="1"/>
          </p:cNvSpPr>
          <p:nvPr>
            <p:ph type="title"/>
          </p:nvPr>
        </p:nvSpPr>
        <p:spPr/>
        <p:txBody>
          <a:bodyPr/>
          <a:lstStyle/>
          <a:p>
            <a:r>
              <a:rPr lang="en-US" dirty="0"/>
              <a:t>The theory behind Model View Controller (MVC)</a:t>
            </a:r>
          </a:p>
        </p:txBody>
      </p:sp>
      <p:sp>
        <p:nvSpPr>
          <p:cNvPr id="3" name="Content Placeholder 2">
            <a:extLst>
              <a:ext uri="{FF2B5EF4-FFF2-40B4-BE49-F238E27FC236}">
                <a16:creationId xmlns:a16="http://schemas.microsoft.com/office/drawing/2014/main" id="{09D832E7-5B14-4827-A933-1B305E026FD2}"/>
              </a:ext>
            </a:extLst>
          </p:cNvPr>
          <p:cNvSpPr>
            <a:spLocks noGrp="1"/>
          </p:cNvSpPr>
          <p:nvPr>
            <p:ph idx="1"/>
          </p:nvPr>
        </p:nvSpPr>
        <p:spPr/>
        <p:txBody>
          <a:bodyPr/>
          <a:lstStyle/>
          <a:p>
            <a:r>
              <a:rPr lang="en-US" dirty="0"/>
              <a:t>Model View Controller (MVC) is a software architecture pattern, commonly used to implement user interfaces: it is therefore a popular choice for architecting web apps.</a:t>
            </a:r>
          </a:p>
          <a:p>
            <a:endParaRPr lang="en-US" dirty="0"/>
          </a:p>
          <a:p>
            <a:r>
              <a:rPr lang="en-US" dirty="0"/>
              <a:t>In general, it separates out the application logic into three separate parts</a:t>
            </a:r>
          </a:p>
          <a:p>
            <a:pPr lvl="1"/>
            <a:r>
              <a:rPr lang="en-US" dirty="0"/>
              <a:t>Model:  model represents the data</a:t>
            </a:r>
          </a:p>
          <a:p>
            <a:pPr lvl="1"/>
            <a:r>
              <a:rPr lang="en-US" dirty="0"/>
              <a:t>View:  view is the user interface</a:t>
            </a:r>
          </a:p>
          <a:p>
            <a:pPr lvl="1"/>
            <a:r>
              <a:rPr lang="en-US" dirty="0"/>
              <a:t>Controller:  controller handles the user request</a:t>
            </a:r>
          </a:p>
          <a:p>
            <a:endParaRPr lang="en-US" dirty="0"/>
          </a:p>
        </p:txBody>
      </p:sp>
    </p:spTree>
    <p:extLst>
      <p:ext uri="{BB962C8B-B14F-4D97-AF65-F5344CB8AC3E}">
        <p14:creationId xmlns:p14="http://schemas.microsoft.com/office/powerpoint/2010/main" val="60921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15384613-A493-4A01-873E-5BD3769D1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333" y="643467"/>
            <a:ext cx="7558609" cy="4849909"/>
          </a:xfrm>
        </p:spPr>
        <p:txBody>
          <a:bodyPr vert="horz" lIns="91440" tIns="45720" rIns="91440" bIns="45720" rtlCol="0" anchor="b">
            <a:normAutofit/>
          </a:bodyPr>
          <a:lstStyle/>
          <a:p>
            <a:r>
              <a:rPr lang="en-US" sz="8800"/>
              <a:t>How the web works</a:t>
            </a:r>
          </a:p>
        </p:txBody>
      </p:sp>
      <p:sp>
        <p:nvSpPr>
          <p:cNvPr id="3" name="Text Placeholder 2"/>
          <p:cNvSpPr>
            <a:spLocks noGrp="1"/>
          </p:cNvSpPr>
          <p:nvPr>
            <p:ph type="body" idx="1"/>
          </p:nvPr>
        </p:nvSpPr>
        <p:spPr>
          <a:xfrm>
            <a:off x="804333" y="5563388"/>
            <a:ext cx="7558609" cy="742279"/>
          </a:xfrm>
        </p:spPr>
        <p:txBody>
          <a:bodyPr vert="horz" lIns="91440" tIns="45720" rIns="91440" bIns="45720" rtlCol="0" anchor="t">
            <a:normAutofit/>
          </a:bodyPr>
          <a:lstStyle/>
          <a:p>
            <a:pPr>
              <a:lnSpc>
                <a:spcPct val="90000"/>
              </a:lnSpc>
            </a:pPr>
            <a:r>
              <a:rPr lang="en-US" sz="1500" cap="none" dirty="0" err="1">
                <a:solidFill>
                  <a:schemeClr val="tx2"/>
                </a:solidFill>
              </a:rPr>
              <a:t>Src</a:t>
            </a:r>
            <a:r>
              <a:rPr lang="en-US" sz="1500" cap="none" dirty="0">
                <a:solidFill>
                  <a:schemeClr val="tx2"/>
                </a:solidFill>
              </a:rPr>
              <a:t>: https://developer.Mozilla.Org/en-us/docs/learn/getting_started_with_the_web/how_the_web_works</a:t>
            </a:r>
          </a:p>
        </p:txBody>
      </p:sp>
      <p:sp>
        <p:nvSpPr>
          <p:cNvPr id="14" name="Rectangle 13">
            <a:extLst>
              <a:ext uri="{FF2B5EF4-FFF2-40B4-BE49-F238E27FC236}">
                <a16:creationId xmlns:a16="http://schemas.microsoft.com/office/drawing/2014/main" id="{34336F18-80E9-4DFA-9C2E-3F8561472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17162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9D293054-EC89-4CF2-AAEF-B38981E9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302764" y="0"/>
            <a:ext cx="2889236" cy="6858000"/>
          </a:xfrm>
          <a:custGeom>
            <a:avLst/>
            <a:gdLst>
              <a:gd name="connsiteX0" fmla="*/ 1514461 w 2889236"/>
              <a:gd name="connsiteY0" fmla="*/ 0 h 6858000"/>
              <a:gd name="connsiteX1" fmla="*/ 1291796 w 2889236"/>
              <a:gd name="connsiteY1" fmla="*/ 0 h 6858000"/>
              <a:gd name="connsiteX2" fmla="*/ 1242998 w 2889236"/>
              <a:gd name="connsiteY2" fmla="*/ 0 h 6858000"/>
              <a:gd name="connsiteX3" fmla="*/ 303177 w 2889236"/>
              <a:gd name="connsiteY3" fmla="*/ 0 h 6858000"/>
              <a:gd name="connsiteX4" fmla="*/ 235415 w 2889236"/>
              <a:gd name="connsiteY4" fmla="*/ 0 h 6858000"/>
              <a:gd name="connsiteX5" fmla="*/ 0 w 2889236"/>
              <a:gd name="connsiteY5" fmla="*/ 0 h 6858000"/>
              <a:gd name="connsiteX6" fmla="*/ 0 w 2889236"/>
              <a:gd name="connsiteY6" fmla="*/ 6858000 h 6858000"/>
              <a:gd name="connsiteX7" fmla="*/ 235415 w 2889236"/>
              <a:gd name="connsiteY7" fmla="*/ 6858000 h 6858000"/>
              <a:gd name="connsiteX8" fmla="*/ 303177 w 2889236"/>
              <a:gd name="connsiteY8" fmla="*/ 6858000 h 6858000"/>
              <a:gd name="connsiteX9" fmla="*/ 1242998 w 2889236"/>
              <a:gd name="connsiteY9" fmla="*/ 6858000 h 6858000"/>
              <a:gd name="connsiteX10" fmla="*/ 1291795 w 2889236"/>
              <a:gd name="connsiteY10" fmla="*/ 6858000 h 6858000"/>
              <a:gd name="connsiteX11" fmla="*/ 1514461 w 2889236"/>
              <a:gd name="connsiteY11" fmla="*/ 6858000 h 6858000"/>
              <a:gd name="connsiteX12" fmla="*/ 1541448 w 2889236"/>
              <a:gd name="connsiteY12" fmla="*/ 6770688 h 6858000"/>
              <a:gd name="connsiteX13" fmla="*/ 1566848 w 2889236"/>
              <a:gd name="connsiteY13" fmla="*/ 6683375 h 6858000"/>
              <a:gd name="connsiteX14" fmla="*/ 1592248 w 2889236"/>
              <a:gd name="connsiteY14" fmla="*/ 6594475 h 6858000"/>
              <a:gd name="connsiteX15" fmla="*/ 1614473 w 2889236"/>
              <a:gd name="connsiteY15" fmla="*/ 6503988 h 6858000"/>
              <a:gd name="connsiteX16" fmla="*/ 1641461 w 2889236"/>
              <a:gd name="connsiteY16" fmla="*/ 6416675 h 6858000"/>
              <a:gd name="connsiteX17" fmla="*/ 1670036 w 2889236"/>
              <a:gd name="connsiteY17" fmla="*/ 6332538 h 6858000"/>
              <a:gd name="connsiteX18" fmla="*/ 1706548 w 2889236"/>
              <a:gd name="connsiteY18" fmla="*/ 6253163 h 6858000"/>
              <a:gd name="connsiteX19" fmla="*/ 1749411 w 2889236"/>
              <a:gd name="connsiteY19" fmla="*/ 6180138 h 6858000"/>
              <a:gd name="connsiteX20" fmla="*/ 1797036 w 2889236"/>
              <a:gd name="connsiteY20" fmla="*/ 6118225 h 6858000"/>
              <a:gd name="connsiteX21" fmla="*/ 1849423 w 2889236"/>
              <a:gd name="connsiteY21" fmla="*/ 6059488 h 6858000"/>
              <a:gd name="connsiteX22" fmla="*/ 1909748 w 2889236"/>
              <a:gd name="connsiteY22" fmla="*/ 6005513 h 6858000"/>
              <a:gd name="connsiteX23" fmla="*/ 1973248 w 2889236"/>
              <a:gd name="connsiteY23" fmla="*/ 5951538 h 6858000"/>
              <a:gd name="connsiteX24" fmla="*/ 2039923 w 2889236"/>
              <a:gd name="connsiteY24" fmla="*/ 5900738 h 6858000"/>
              <a:gd name="connsiteX25" fmla="*/ 2106598 w 2889236"/>
              <a:gd name="connsiteY25" fmla="*/ 5849938 h 6858000"/>
              <a:gd name="connsiteX26" fmla="*/ 2174861 w 2889236"/>
              <a:gd name="connsiteY26" fmla="*/ 5797550 h 6858000"/>
              <a:gd name="connsiteX27" fmla="*/ 2239948 w 2889236"/>
              <a:gd name="connsiteY27" fmla="*/ 5746750 h 6858000"/>
              <a:gd name="connsiteX28" fmla="*/ 2301861 w 2889236"/>
              <a:gd name="connsiteY28" fmla="*/ 5692775 h 6858000"/>
              <a:gd name="connsiteX29" fmla="*/ 2359011 w 2889236"/>
              <a:gd name="connsiteY29" fmla="*/ 5634038 h 6858000"/>
              <a:gd name="connsiteX30" fmla="*/ 2411398 w 2889236"/>
              <a:gd name="connsiteY30" fmla="*/ 5575300 h 6858000"/>
              <a:gd name="connsiteX31" fmla="*/ 2454261 w 2889236"/>
              <a:gd name="connsiteY31" fmla="*/ 5511800 h 6858000"/>
              <a:gd name="connsiteX32" fmla="*/ 2490773 w 2889236"/>
              <a:gd name="connsiteY32" fmla="*/ 5440363 h 6858000"/>
              <a:gd name="connsiteX33" fmla="*/ 2512998 w 2889236"/>
              <a:gd name="connsiteY33" fmla="*/ 5370513 h 6858000"/>
              <a:gd name="connsiteX34" fmla="*/ 2527286 w 2889236"/>
              <a:gd name="connsiteY34" fmla="*/ 5292725 h 6858000"/>
              <a:gd name="connsiteX35" fmla="*/ 2533636 w 2889236"/>
              <a:gd name="connsiteY35" fmla="*/ 5216525 h 6858000"/>
              <a:gd name="connsiteX36" fmla="*/ 2532048 w 2889236"/>
              <a:gd name="connsiteY36" fmla="*/ 5135563 h 6858000"/>
              <a:gd name="connsiteX37" fmla="*/ 2525698 w 2889236"/>
              <a:gd name="connsiteY37" fmla="*/ 5054600 h 6858000"/>
              <a:gd name="connsiteX38" fmla="*/ 2517761 w 2889236"/>
              <a:gd name="connsiteY38" fmla="*/ 4970463 h 6858000"/>
              <a:gd name="connsiteX39" fmla="*/ 2506648 w 2889236"/>
              <a:gd name="connsiteY39" fmla="*/ 4886325 h 6858000"/>
              <a:gd name="connsiteX40" fmla="*/ 2493948 w 2889236"/>
              <a:gd name="connsiteY40" fmla="*/ 4802188 h 6858000"/>
              <a:gd name="connsiteX41" fmla="*/ 2484423 w 2889236"/>
              <a:gd name="connsiteY41" fmla="*/ 4718050 h 6858000"/>
              <a:gd name="connsiteX42" fmla="*/ 2478073 w 2889236"/>
              <a:gd name="connsiteY42" fmla="*/ 4633913 h 6858000"/>
              <a:gd name="connsiteX43" fmla="*/ 2473311 w 2889236"/>
              <a:gd name="connsiteY43" fmla="*/ 4552950 h 6858000"/>
              <a:gd name="connsiteX44" fmla="*/ 2478073 w 2889236"/>
              <a:gd name="connsiteY44" fmla="*/ 4473575 h 6858000"/>
              <a:gd name="connsiteX45" fmla="*/ 2487598 w 2889236"/>
              <a:gd name="connsiteY45" fmla="*/ 4395788 h 6858000"/>
              <a:gd name="connsiteX46" fmla="*/ 2508236 w 2889236"/>
              <a:gd name="connsiteY46" fmla="*/ 4314825 h 6858000"/>
              <a:gd name="connsiteX47" fmla="*/ 2539986 w 2889236"/>
              <a:gd name="connsiteY47" fmla="*/ 4235450 h 6858000"/>
              <a:gd name="connsiteX48" fmla="*/ 2578086 w 2889236"/>
              <a:gd name="connsiteY48" fmla="*/ 4156075 h 6858000"/>
              <a:gd name="connsiteX49" fmla="*/ 2620948 w 2889236"/>
              <a:gd name="connsiteY49" fmla="*/ 4076700 h 6858000"/>
              <a:gd name="connsiteX50" fmla="*/ 2665398 w 2889236"/>
              <a:gd name="connsiteY50" fmla="*/ 3998913 h 6858000"/>
              <a:gd name="connsiteX51" fmla="*/ 2713024 w 2889236"/>
              <a:gd name="connsiteY51" fmla="*/ 3919538 h 6858000"/>
              <a:gd name="connsiteX52" fmla="*/ 2755886 w 2889236"/>
              <a:gd name="connsiteY52" fmla="*/ 3840163 h 6858000"/>
              <a:gd name="connsiteX53" fmla="*/ 2798748 w 2889236"/>
              <a:gd name="connsiteY53" fmla="*/ 3759200 h 6858000"/>
              <a:gd name="connsiteX54" fmla="*/ 2835261 w 2889236"/>
              <a:gd name="connsiteY54" fmla="*/ 3678238 h 6858000"/>
              <a:gd name="connsiteX55" fmla="*/ 2863836 w 2889236"/>
              <a:gd name="connsiteY55" fmla="*/ 3597275 h 6858000"/>
              <a:gd name="connsiteX56" fmla="*/ 2879711 w 2889236"/>
              <a:gd name="connsiteY56" fmla="*/ 3514725 h 6858000"/>
              <a:gd name="connsiteX57" fmla="*/ 2889236 w 2889236"/>
              <a:gd name="connsiteY57" fmla="*/ 3429000 h 6858000"/>
              <a:gd name="connsiteX58" fmla="*/ 2879711 w 2889236"/>
              <a:gd name="connsiteY58" fmla="*/ 3343275 h 6858000"/>
              <a:gd name="connsiteX59" fmla="*/ 2863836 w 2889236"/>
              <a:gd name="connsiteY59" fmla="*/ 3260725 h 6858000"/>
              <a:gd name="connsiteX60" fmla="*/ 2835261 w 2889236"/>
              <a:gd name="connsiteY60" fmla="*/ 3179763 h 6858000"/>
              <a:gd name="connsiteX61" fmla="*/ 2798748 w 2889236"/>
              <a:gd name="connsiteY61" fmla="*/ 3098800 h 6858000"/>
              <a:gd name="connsiteX62" fmla="*/ 2755886 w 2889236"/>
              <a:gd name="connsiteY62" fmla="*/ 3017838 h 6858000"/>
              <a:gd name="connsiteX63" fmla="*/ 2713024 w 2889236"/>
              <a:gd name="connsiteY63" fmla="*/ 2938463 h 6858000"/>
              <a:gd name="connsiteX64" fmla="*/ 2665398 w 2889236"/>
              <a:gd name="connsiteY64" fmla="*/ 2859088 h 6858000"/>
              <a:gd name="connsiteX65" fmla="*/ 2620948 w 2889236"/>
              <a:gd name="connsiteY65" fmla="*/ 2781300 h 6858000"/>
              <a:gd name="connsiteX66" fmla="*/ 2578086 w 2889236"/>
              <a:gd name="connsiteY66" fmla="*/ 2701925 h 6858000"/>
              <a:gd name="connsiteX67" fmla="*/ 2539986 w 2889236"/>
              <a:gd name="connsiteY67" fmla="*/ 2622550 h 6858000"/>
              <a:gd name="connsiteX68" fmla="*/ 2508236 w 2889236"/>
              <a:gd name="connsiteY68" fmla="*/ 2543175 h 6858000"/>
              <a:gd name="connsiteX69" fmla="*/ 2487598 w 2889236"/>
              <a:gd name="connsiteY69" fmla="*/ 2462213 h 6858000"/>
              <a:gd name="connsiteX70" fmla="*/ 2478073 w 2889236"/>
              <a:gd name="connsiteY70" fmla="*/ 2384425 h 6858000"/>
              <a:gd name="connsiteX71" fmla="*/ 2473311 w 2889236"/>
              <a:gd name="connsiteY71" fmla="*/ 2305050 h 6858000"/>
              <a:gd name="connsiteX72" fmla="*/ 2478073 w 2889236"/>
              <a:gd name="connsiteY72" fmla="*/ 2224088 h 6858000"/>
              <a:gd name="connsiteX73" fmla="*/ 2484423 w 2889236"/>
              <a:gd name="connsiteY73" fmla="*/ 2139950 h 6858000"/>
              <a:gd name="connsiteX74" fmla="*/ 2493948 w 2889236"/>
              <a:gd name="connsiteY74" fmla="*/ 2055813 h 6858000"/>
              <a:gd name="connsiteX75" fmla="*/ 2506648 w 2889236"/>
              <a:gd name="connsiteY75" fmla="*/ 1971675 h 6858000"/>
              <a:gd name="connsiteX76" fmla="*/ 2517761 w 2889236"/>
              <a:gd name="connsiteY76" fmla="*/ 1887538 h 6858000"/>
              <a:gd name="connsiteX77" fmla="*/ 2525698 w 2889236"/>
              <a:gd name="connsiteY77" fmla="*/ 1803400 h 6858000"/>
              <a:gd name="connsiteX78" fmla="*/ 2532048 w 2889236"/>
              <a:gd name="connsiteY78" fmla="*/ 1722438 h 6858000"/>
              <a:gd name="connsiteX79" fmla="*/ 2533636 w 2889236"/>
              <a:gd name="connsiteY79" fmla="*/ 1641475 h 6858000"/>
              <a:gd name="connsiteX80" fmla="*/ 2527286 w 2889236"/>
              <a:gd name="connsiteY80" fmla="*/ 1565275 h 6858000"/>
              <a:gd name="connsiteX81" fmla="*/ 2512998 w 2889236"/>
              <a:gd name="connsiteY81" fmla="*/ 1487488 h 6858000"/>
              <a:gd name="connsiteX82" fmla="*/ 2490773 w 2889236"/>
              <a:gd name="connsiteY82" fmla="*/ 1417638 h 6858000"/>
              <a:gd name="connsiteX83" fmla="*/ 2454261 w 2889236"/>
              <a:gd name="connsiteY83" fmla="*/ 1346200 h 6858000"/>
              <a:gd name="connsiteX84" fmla="*/ 2411398 w 2889236"/>
              <a:gd name="connsiteY84" fmla="*/ 1282700 h 6858000"/>
              <a:gd name="connsiteX85" fmla="*/ 2359011 w 2889236"/>
              <a:gd name="connsiteY85" fmla="*/ 1223963 h 6858000"/>
              <a:gd name="connsiteX86" fmla="*/ 2301861 w 2889236"/>
              <a:gd name="connsiteY86" fmla="*/ 1165225 h 6858000"/>
              <a:gd name="connsiteX87" fmla="*/ 2239948 w 2889236"/>
              <a:gd name="connsiteY87" fmla="*/ 1111250 h 6858000"/>
              <a:gd name="connsiteX88" fmla="*/ 2174861 w 2889236"/>
              <a:gd name="connsiteY88" fmla="*/ 1060450 h 6858000"/>
              <a:gd name="connsiteX89" fmla="*/ 2106598 w 2889236"/>
              <a:gd name="connsiteY89" fmla="*/ 1008063 h 6858000"/>
              <a:gd name="connsiteX90" fmla="*/ 2039923 w 2889236"/>
              <a:gd name="connsiteY90" fmla="*/ 957263 h 6858000"/>
              <a:gd name="connsiteX91" fmla="*/ 1973248 w 2889236"/>
              <a:gd name="connsiteY91" fmla="*/ 906463 h 6858000"/>
              <a:gd name="connsiteX92" fmla="*/ 1909748 w 2889236"/>
              <a:gd name="connsiteY92" fmla="*/ 852488 h 6858000"/>
              <a:gd name="connsiteX93" fmla="*/ 1849423 w 2889236"/>
              <a:gd name="connsiteY93" fmla="*/ 798513 h 6858000"/>
              <a:gd name="connsiteX94" fmla="*/ 1797036 w 2889236"/>
              <a:gd name="connsiteY94" fmla="*/ 739775 h 6858000"/>
              <a:gd name="connsiteX95" fmla="*/ 1749411 w 2889236"/>
              <a:gd name="connsiteY95" fmla="*/ 677863 h 6858000"/>
              <a:gd name="connsiteX96" fmla="*/ 1706548 w 2889236"/>
              <a:gd name="connsiteY96" fmla="*/ 604838 h 6858000"/>
              <a:gd name="connsiteX97" fmla="*/ 1670036 w 2889236"/>
              <a:gd name="connsiteY97" fmla="*/ 525463 h 6858000"/>
              <a:gd name="connsiteX98" fmla="*/ 1641461 w 2889236"/>
              <a:gd name="connsiteY98" fmla="*/ 441325 h 6858000"/>
              <a:gd name="connsiteX99" fmla="*/ 1614473 w 2889236"/>
              <a:gd name="connsiteY99" fmla="*/ 354013 h 6858000"/>
              <a:gd name="connsiteX100" fmla="*/ 1592248 w 2889236"/>
              <a:gd name="connsiteY100" fmla="*/ 263525 h 6858000"/>
              <a:gd name="connsiteX101" fmla="*/ 1566848 w 2889236"/>
              <a:gd name="connsiteY101" fmla="*/ 174625 h 6858000"/>
              <a:gd name="connsiteX102" fmla="*/ 1541448 w 2889236"/>
              <a:gd name="connsiteY102" fmla="*/ 873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889236" h="6858000">
                <a:moveTo>
                  <a:pt x="1514461" y="0"/>
                </a:moveTo>
                <a:lnTo>
                  <a:pt x="1291796" y="0"/>
                </a:lnTo>
                <a:lnTo>
                  <a:pt x="1242998" y="0"/>
                </a:lnTo>
                <a:lnTo>
                  <a:pt x="303177" y="0"/>
                </a:lnTo>
                <a:lnTo>
                  <a:pt x="235415" y="0"/>
                </a:lnTo>
                <a:lnTo>
                  <a:pt x="0" y="0"/>
                </a:lnTo>
                <a:lnTo>
                  <a:pt x="0" y="6858000"/>
                </a:lnTo>
                <a:lnTo>
                  <a:pt x="235415" y="6858000"/>
                </a:lnTo>
                <a:lnTo>
                  <a:pt x="303177" y="6858000"/>
                </a:lnTo>
                <a:lnTo>
                  <a:pt x="1242998" y="6858000"/>
                </a:lnTo>
                <a:lnTo>
                  <a:pt x="1291795" y="6858000"/>
                </a:lnTo>
                <a:lnTo>
                  <a:pt x="1514461" y="6858000"/>
                </a:lnTo>
                <a:lnTo>
                  <a:pt x="1541448" y="6770688"/>
                </a:lnTo>
                <a:lnTo>
                  <a:pt x="1566848" y="6683375"/>
                </a:lnTo>
                <a:lnTo>
                  <a:pt x="1592248" y="6594475"/>
                </a:lnTo>
                <a:lnTo>
                  <a:pt x="1614473" y="6503988"/>
                </a:lnTo>
                <a:lnTo>
                  <a:pt x="1641461" y="6416675"/>
                </a:lnTo>
                <a:lnTo>
                  <a:pt x="1670036" y="6332538"/>
                </a:lnTo>
                <a:lnTo>
                  <a:pt x="1706548" y="6253163"/>
                </a:lnTo>
                <a:lnTo>
                  <a:pt x="1749411" y="6180138"/>
                </a:lnTo>
                <a:lnTo>
                  <a:pt x="1797036" y="6118225"/>
                </a:lnTo>
                <a:lnTo>
                  <a:pt x="1849423" y="6059488"/>
                </a:lnTo>
                <a:lnTo>
                  <a:pt x="1909748" y="6005513"/>
                </a:lnTo>
                <a:lnTo>
                  <a:pt x="1973248" y="5951538"/>
                </a:lnTo>
                <a:lnTo>
                  <a:pt x="2039923" y="5900738"/>
                </a:lnTo>
                <a:lnTo>
                  <a:pt x="2106598" y="5849938"/>
                </a:lnTo>
                <a:lnTo>
                  <a:pt x="2174861" y="5797550"/>
                </a:lnTo>
                <a:lnTo>
                  <a:pt x="2239948" y="5746750"/>
                </a:lnTo>
                <a:lnTo>
                  <a:pt x="2301861" y="5692775"/>
                </a:lnTo>
                <a:lnTo>
                  <a:pt x="2359011" y="5634038"/>
                </a:lnTo>
                <a:lnTo>
                  <a:pt x="2411398" y="5575300"/>
                </a:lnTo>
                <a:lnTo>
                  <a:pt x="2454261" y="5511800"/>
                </a:lnTo>
                <a:lnTo>
                  <a:pt x="2490773" y="5440363"/>
                </a:lnTo>
                <a:lnTo>
                  <a:pt x="2512998" y="5370513"/>
                </a:lnTo>
                <a:lnTo>
                  <a:pt x="2527286" y="5292725"/>
                </a:lnTo>
                <a:lnTo>
                  <a:pt x="2533636" y="5216525"/>
                </a:lnTo>
                <a:lnTo>
                  <a:pt x="2532048" y="5135563"/>
                </a:lnTo>
                <a:lnTo>
                  <a:pt x="2525698" y="5054600"/>
                </a:lnTo>
                <a:lnTo>
                  <a:pt x="2517761" y="4970463"/>
                </a:lnTo>
                <a:lnTo>
                  <a:pt x="2506648" y="4886325"/>
                </a:lnTo>
                <a:lnTo>
                  <a:pt x="2493948" y="4802188"/>
                </a:lnTo>
                <a:lnTo>
                  <a:pt x="2484423" y="4718050"/>
                </a:lnTo>
                <a:lnTo>
                  <a:pt x="2478073" y="4633913"/>
                </a:lnTo>
                <a:lnTo>
                  <a:pt x="2473311" y="4552950"/>
                </a:lnTo>
                <a:lnTo>
                  <a:pt x="2478073" y="4473575"/>
                </a:lnTo>
                <a:lnTo>
                  <a:pt x="2487598" y="4395788"/>
                </a:lnTo>
                <a:lnTo>
                  <a:pt x="2508236" y="4314825"/>
                </a:lnTo>
                <a:lnTo>
                  <a:pt x="2539986" y="4235450"/>
                </a:lnTo>
                <a:lnTo>
                  <a:pt x="2578086" y="4156075"/>
                </a:lnTo>
                <a:lnTo>
                  <a:pt x="2620948" y="4076700"/>
                </a:lnTo>
                <a:lnTo>
                  <a:pt x="2665398" y="3998913"/>
                </a:lnTo>
                <a:lnTo>
                  <a:pt x="2713024" y="3919538"/>
                </a:lnTo>
                <a:lnTo>
                  <a:pt x="2755886" y="3840163"/>
                </a:lnTo>
                <a:lnTo>
                  <a:pt x="2798748" y="3759200"/>
                </a:lnTo>
                <a:lnTo>
                  <a:pt x="2835261" y="3678238"/>
                </a:lnTo>
                <a:lnTo>
                  <a:pt x="2863836" y="3597275"/>
                </a:lnTo>
                <a:lnTo>
                  <a:pt x="2879711" y="3514725"/>
                </a:lnTo>
                <a:lnTo>
                  <a:pt x="2889236" y="3429000"/>
                </a:lnTo>
                <a:lnTo>
                  <a:pt x="2879711" y="3343275"/>
                </a:lnTo>
                <a:lnTo>
                  <a:pt x="2863836" y="3260725"/>
                </a:lnTo>
                <a:lnTo>
                  <a:pt x="2835261" y="3179763"/>
                </a:lnTo>
                <a:lnTo>
                  <a:pt x="2798748" y="3098800"/>
                </a:lnTo>
                <a:lnTo>
                  <a:pt x="2755886" y="3017838"/>
                </a:lnTo>
                <a:lnTo>
                  <a:pt x="2713024" y="2938463"/>
                </a:lnTo>
                <a:lnTo>
                  <a:pt x="2665398" y="2859088"/>
                </a:lnTo>
                <a:lnTo>
                  <a:pt x="2620948" y="2781300"/>
                </a:lnTo>
                <a:lnTo>
                  <a:pt x="2578086" y="2701925"/>
                </a:lnTo>
                <a:lnTo>
                  <a:pt x="2539986" y="2622550"/>
                </a:lnTo>
                <a:lnTo>
                  <a:pt x="2508236" y="2543175"/>
                </a:lnTo>
                <a:lnTo>
                  <a:pt x="2487598" y="2462213"/>
                </a:lnTo>
                <a:lnTo>
                  <a:pt x="2478073" y="2384425"/>
                </a:lnTo>
                <a:lnTo>
                  <a:pt x="2473311" y="2305050"/>
                </a:lnTo>
                <a:lnTo>
                  <a:pt x="2478073" y="2224088"/>
                </a:lnTo>
                <a:lnTo>
                  <a:pt x="2484423" y="2139950"/>
                </a:lnTo>
                <a:lnTo>
                  <a:pt x="2493948" y="2055813"/>
                </a:lnTo>
                <a:lnTo>
                  <a:pt x="2506648" y="1971675"/>
                </a:lnTo>
                <a:lnTo>
                  <a:pt x="2517761" y="1887538"/>
                </a:lnTo>
                <a:lnTo>
                  <a:pt x="2525698" y="1803400"/>
                </a:lnTo>
                <a:lnTo>
                  <a:pt x="2532048" y="1722438"/>
                </a:lnTo>
                <a:lnTo>
                  <a:pt x="2533636" y="1641475"/>
                </a:lnTo>
                <a:lnTo>
                  <a:pt x="2527286" y="1565275"/>
                </a:lnTo>
                <a:lnTo>
                  <a:pt x="2512998" y="1487488"/>
                </a:lnTo>
                <a:lnTo>
                  <a:pt x="2490773" y="1417638"/>
                </a:lnTo>
                <a:lnTo>
                  <a:pt x="2454261" y="1346200"/>
                </a:lnTo>
                <a:lnTo>
                  <a:pt x="2411398" y="1282700"/>
                </a:lnTo>
                <a:lnTo>
                  <a:pt x="2359011" y="1223963"/>
                </a:lnTo>
                <a:lnTo>
                  <a:pt x="2301861" y="1165225"/>
                </a:lnTo>
                <a:lnTo>
                  <a:pt x="2239948" y="1111250"/>
                </a:lnTo>
                <a:lnTo>
                  <a:pt x="2174861" y="1060450"/>
                </a:lnTo>
                <a:lnTo>
                  <a:pt x="2106598" y="1008063"/>
                </a:lnTo>
                <a:lnTo>
                  <a:pt x="2039923" y="957263"/>
                </a:lnTo>
                <a:lnTo>
                  <a:pt x="1973248" y="906463"/>
                </a:lnTo>
                <a:lnTo>
                  <a:pt x="1909748" y="852488"/>
                </a:lnTo>
                <a:lnTo>
                  <a:pt x="1849423" y="798513"/>
                </a:lnTo>
                <a:lnTo>
                  <a:pt x="1797036" y="739775"/>
                </a:lnTo>
                <a:lnTo>
                  <a:pt x="1749411" y="677863"/>
                </a:lnTo>
                <a:lnTo>
                  <a:pt x="1706548" y="604838"/>
                </a:lnTo>
                <a:lnTo>
                  <a:pt x="1670036" y="525463"/>
                </a:lnTo>
                <a:lnTo>
                  <a:pt x="1641461" y="441325"/>
                </a:lnTo>
                <a:lnTo>
                  <a:pt x="1614473" y="354013"/>
                </a:lnTo>
                <a:lnTo>
                  <a:pt x="1592248" y="263525"/>
                </a:lnTo>
                <a:lnTo>
                  <a:pt x="1566848" y="174625"/>
                </a:lnTo>
                <a:lnTo>
                  <a:pt x="1541448" y="87313"/>
                </a:lnTo>
                <a:close/>
              </a:path>
            </a:pathLst>
          </a:custGeom>
          <a:solidFill>
            <a:srgbClr val="171624"/>
          </a:solidFill>
          <a:ln w="0">
            <a:noFill/>
            <a:prstDash val="solid"/>
            <a:round/>
            <a:headEnd/>
            <a:tailEnd/>
          </a:ln>
        </p:spPr>
      </p:sp>
    </p:spTree>
    <p:extLst>
      <p:ext uri="{BB962C8B-B14F-4D97-AF65-F5344CB8AC3E}">
        <p14:creationId xmlns:p14="http://schemas.microsoft.com/office/powerpoint/2010/main" val="3621664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70EEFBB7-AB7E-43D2-A63F-36B16FFC2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673" y="469080"/>
            <a:ext cx="6970654" cy="21751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AE8CB67-5E23-453F-BBD7-AADA4DEA4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161" y="2956478"/>
            <a:ext cx="4161678" cy="3432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558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268E-2C13-4ABA-B26F-1DE1AFEE988C}"/>
              </a:ext>
            </a:extLst>
          </p:cNvPr>
          <p:cNvSpPr>
            <a:spLocks noGrp="1"/>
          </p:cNvSpPr>
          <p:nvPr>
            <p:ph type="title"/>
          </p:nvPr>
        </p:nvSpPr>
        <p:spPr/>
        <p:txBody>
          <a:bodyPr/>
          <a:lstStyle/>
          <a:p>
            <a:r>
              <a:rPr lang="en-US" dirty="0"/>
              <a:t>MVC Components</a:t>
            </a:r>
          </a:p>
        </p:txBody>
      </p:sp>
      <p:sp>
        <p:nvSpPr>
          <p:cNvPr id="3" name="Content Placeholder 2">
            <a:extLst>
              <a:ext uri="{FF2B5EF4-FFF2-40B4-BE49-F238E27FC236}">
                <a16:creationId xmlns:a16="http://schemas.microsoft.com/office/drawing/2014/main" id="{494369B1-C609-4727-9367-40007A05A08D}"/>
              </a:ext>
            </a:extLst>
          </p:cNvPr>
          <p:cNvSpPr>
            <a:spLocks noGrp="1"/>
          </p:cNvSpPr>
          <p:nvPr>
            <p:ph idx="1"/>
          </p:nvPr>
        </p:nvSpPr>
        <p:spPr/>
        <p:txBody>
          <a:bodyPr>
            <a:normAutofit fontScale="92500" lnSpcReduction="20000"/>
          </a:bodyPr>
          <a:lstStyle/>
          <a:p>
            <a:r>
              <a:rPr lang="en-US" b="1" dirty="0"/>
              <a:t>Model:</a:t>
            </a:r>
            <a:r>
              <a:rPr lang="en-US" dirty="0"/>
              <a:t> Model code typically reflects real-world things. This code can hold raw data, or it will define the essential components of your app.</a:t>
            </a:r>
          </a:p>
          <a:p>
            <a:pPr lvl="1"/>
            <a:r>
              <a:rPr lang="en-US" dirty="0"/>
              <a:t>For instance, if you were building a To-do app, the model code would define what a “task” is and what a “list” is</a:t>
            </a:r>
          </a:p>
          <a:p>
            <a:pPr lvl="1"/>
            <a:endParaRPr lang="en-US" dirty="0"/>
          </a:p>
          <a:p>
            <a:r>
              <a:rPr lang="en-US" b="1" dirty="0"/>
              <a:t>View:</a:t>
            </a:r>
            <a:r>
              <a:rPr lang="en-US" dirty="0"/>
              <a:t> View code is made up of all the functions that directly interact with the user. This is the code that makes your app look nice, and otherwise defines how your user sees and interacts with it.</a:t>
            </a:r>
          </a:p>
          <a:p>
            <a:endParaRPr lang="en-US" dirty="0"/>
          </a:p>
          <a:p>
            <a:r>
              <a:rPr lang="en-US" b="1" dirty="0"/>
              <a:t>Controller: </a:t>
            </a:r>
            <a:r>
              <a:rPr lang="en-US" dirty="0"/>
              <a:t>Controller code acts as a liaison between the Model and the View, receiving user input and deciding what to do with it. It’s the brains of the application, and ties together the model and the view.</a:t>
            </a:r>
            <a:endParaRPr lang="th-TH" dirty="0"/>
          </a:p>
          <a:p>
            <a:endParaRPr lang="en-US" dirty="0"/>
          </a:p>
        </p:txBody>
      </p:sp>
    </p:spTree>
    <p:extLst>
      <p:ext uri="{BB962C8B-B14F-4D97-AF65-F5344CB8AC3E}">
        <p14:creationId xmlns:p14="http://schemas.microsoft.com/office/powerpoint/2010/main" val="309785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4C2F-F0E4-410C-8A31-072048C1249B}"/>
              </a:ext>
            </a:extLst>
          </p:cNvPr>
          <p:cNvSpPr>
            <a:spLocks noGrp="1"/>
          </p:cNvSpPr>
          <p:nvPr>
            <p:ph type="title"/>
          </p:nvPr>
        </p:nvSpPr>
        <p:spPr/>
        <p:txBody>
          <a:bodyPr/>
          <a:lstStyle/>
          <a:p>
            <a:r>
              <a:rPr lang="en-US" dirty="0"/>
              <a:t>An Analogy - Cooking</a:t>
            </a:r>
          </a:p>
        </p:txBody>
      </p:sp>
      <p:graphicFrame>
        <p:nvGraphicFramePr>
          <p:cNvPr id="4" name="Content Placeholder 3">
            <a:extLst>
              <a:ext uri="{FF2B5EF4-FFF2-40B4-BE49-F238E27FC236}">
                <a16:creationId xmlns:a16="http://schemas.microsoft.com/office/drawing/2014/main" id="{7D307573-9669-49C6-B82C-13DD511ED5FF}"/>
              </a:ext>
            </a:extLst>
          </p:cNvPr>
          <p:cNvGraphicFramePr>
            <a:graphicFrameLocks noGrp="1"/>
          </p:cNvGraphicFramePr>
          <p:nvPr>
            <p:ph idx="1"/>
            <p:extLst>
              <p:ext uri="{D42A27DB-BD31-4B8C-83A1-F6EECF244321}">
                <p14:modId xmlns:p14="http://schemas.microsoft.com/office/powerpoint/2010/main" val="228337218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1497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52E2-52E2-4E23-B731-960446B30E4E}"/>
              </a:ext>
            </a:extLst>
          </p:cNvPr>
          <p:cNvSpPr>
            <a:spLocks noGrp="1"/>
          </p:cNvSpPr>
          <p:nvPr>
            <p:ph type="title"/>
          </p:nvPr>
        </p:nvSpPr>
        <p:spPr/>
        <p:txBody>
          <a:bodyPr/>
          <a:lstStyle/>
          <a:p>
            <a:r>
              <a:rPr lang="en-US" dirty="0"/>
              <a:t>REST API</a:t>
            </a:r>
          </a:p>
        </p:txBody>
      </p:sp>
      <p:sp>
        <p:nvSpPr>
          <p:cNvPr id="3" name="Text Placeholder 2">
            <a:extLst>
              <a:ext uri="{FF2B5EF4-FFF2-40B4-BE49-F238E27FC236}">
                <a16:creationId xmlns:a16="http://schemas.microsoft.com/office/drawing/2014/main" id="{584C688B-6267-4566-AB41-6C7A50DD23D3}"/>
              </a:ext>
            </a:extLst>
          </p:cNvPr>
          <p:cNvSpPr>
            <a:spLocks noGrp="1"/>
          </p:cNvSpPr>
          <p:nvPr>
            <p:ph type="body" idx="1"/>
          </p:nvPr>
        </p:nvSpPr>
        <p:spPr/>
        <p:txBody>
          <a:bodyPr>
            <a:normAutofit lnSpcReduction="10000"/>
          </a:bodyPr>
          <a:lstStyle/>
          <a:p>
            <a:r>
              <a:rPr lang="en-US" cap="none" dirty="0"/>
              <a:t>https://www.infoworld.com/article/3269878/what-is-an-api-application-programming-interfaces-explained.html</a:t>
            </a:r>
          </a:p>
        </p:txBody>
      </p:sp>
    </p:spTree>
    <p:extLst>
      <p:ext uri="{BB962C8B-B14F-4D97-AF65-F5344CB8AC3E}">
        <p14:creationId xmlns:p14="http://schemas.microsoft.com/office/powerpoint/2010/main" val="35173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194" name="Picture 2" descr="Mercedes-Benz GLS SUV: vehicle highlights">
            <a:extLst>
              <a:ext uri="{FF2B5EF4-FFF2-40B4-BE49-F238E27FC236}">
                <a16:creationId xmlns:a16="http://schemas.microsoft.com/office/drawing/2014/main" id="{6440DAD7-ECFE-4491-AB4C-02EDA9E346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22" r="28470"/>
          <a:stretch/>
        </p:blipFill>
        <p:spPr bwMode="auto">
          <a:xfrm>
            <a:off x="7338646" y="10"/>
            <a:ext cx="4853354"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6C165FC-9343-4D1D-891F-BD590CF845C9}"/>
              </a:ext>
            </a:extLst>
          </p:cNvPr>
          <p:cNvSpPr>
            <a:spLocks noGrp="1"/>
          </p:cNvSpPr>
          <p:nvPr>
            <p:ph type="title"/>
          </p:nvPr>
        </p:nvSpPr>
        <p:spPr>
          <a:xfrm>
            <a:off x="765051" y="382385"/>
            <a:ext cx="6015897" cy="1492132"/>
          </a:xfrm>
        </p:spPr>
        <p:txBody>
          <a:bodyPr>
            <a:normAutofit/>
          </a:bodyPr>
          <a:lstStyle/>
          <a:p>
            <a:r>
              <a:rPr lang="en-US" dirty="0"/>
              <a:t>What are APIs?</a:t>
            </a:r>
          </a:p>
        </p:txBody>
      </p:sp>
      <p:sp>
        <p:nvSpPr>
          <p:cNvPr id="73" name="Rectangle 72">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1C829B0-E965-4BF0-9ED6-BB0A4BF5AD3D}"/>
              </a:ext>
            </a:extLst>
          </p:cNvPr>
          <p:cNvSpPr>
            <a:spLocks noGrp="1"/>
          </p:cNvSpPr>
          <p:nvPr>
            <p:ph idx="1"/>
          </p:nvPr>
        </p:nvSpPr>
        <p:spPr>
          <a:xfrm>
            <a:off x="583895" y="2256901"/>
            <a:ext cx="6389782" cy="4077797"/>
          </a:xfrm>
        </p:spPr>
        <p:txBody>
          <a:bodyPr>
            <a:normAutofit/>
          </a:bodyPr>
          <a:lstStyle/>
          <a:p>
            <a:pPr>
              <a:lnSpc>
                <a:spcPct val="100000"/>
              </a:lnSpc>
            </a:pPr>
            <a:r>
              <a:rPr lang="en-US" sz="1800" b="1" i="0" dirty="0">
                <a:effectLst/>
                <a:latin typeface="museo-sans"/>
              </a:rPr>
              <a:t>API</a:t>
            </a:r>
            <a:r>
              <a:rPr lang="en-US" sz="1800" b="0" i="0" dirty="0">
                <a:effectLst/>
                <a:latin typeface="museo-sans"/>
              </a:rPr>
              <a:t> stands for </a:t>
            </a:r>
            <a:r>
              <a:rPr lang="en-US" sz="1800" b="0" i="1" dirty="0">
                <a:effectLst/>
                <a:latin typeface="museo-sans"/>
              </a:rPr>
              <a:t>application programming interface</a:t>
            </a:r>
            <a:r>
              <a:rPr lang="en-US" sz="1800" b="0" i="0" dirty="0">
                <a:effectLst/>
                <a:latin typeface="museo-sans"/>
              </a:rPr>
              <a:t>, a concept that applies everywhere from command-line tools to enterprise Java code to Ruby on Rails web apps. </a:t>
            </a:r>
          </a:p>
          <a:p>
            <a:pPr>
              <a:lnSpc>
                <a:spcPct val="100000"/>
              </a:lnSpc>
            </a:pPr>
            <a:r>
              <a:rPr lang="en-US" sz="1800" b="0" i="0" dirty="0">
                <a:effectLst/>
                <a:latin typeface="museo-sans"/>
              </a:rPr>
              <a:t>An API is a way to programmatically interact with a separate software component or resource.</a:t>
            </a:r>
          </a:p>
          <a:p>
            <a:pPr>
              <a:lnSpc>
                <a:spcPct val="100000"/>
              </a:lnSpc>
            </a:pPr>
            <a:endParaRPr lang="en-US" sz="1800" dirty="0">
              <a:latin typeface="museo-sans"/>
            </a:endParaRPr>
          </a:p>
          <a:p>
            <a:pPr>
              <a:lnSpc>
                <a:spcPct val="100000"/>
              </a:lnSpc>
            </a:pPr>
            <a:r>
              <a:rPr lang="en-US" sz="1800" dirty="0">
                <a:latin typeface="museo-sans"/>
              </a:rPr>
              <a:t>I</a:t>
            </a:r>
            <a:r>
              <a:rPr lang="en-US" sz="1800" b="0" i="0" dirty="0">
                <a:effectLst/>
                <a:latin typeface="museo-sans"/>
              </a:rPr>
              <a:t>magine that a </a:t>
            </a:r>
            <a:r>
              <a:rPr lang="en-US" sz="1800" b="1" i="0" dirty="0">
                <a:effectLst/>
                <a:latin typeface="museo-sans"/>
              </a:rPr>
              <a:t>car</a:t>
            </a:r>
            <a:r>
              <a:rPr lang="en-US" sz="1800" b="0" i="0" dirty="0">
                <a:effectLst/>
                <a:latin typeface="museo-sans"/>
              </a:rPr>
              <a:t> was a software component. </a:t>
            </a:r>
          </a:p>
          <a:p>
            <a:pPr lvl="1">
              <a:lnSpc>
                <a:spcPct val="100000"/>
              </a:lnSpc>
            </a:pPr>
            <a:r>
              <a:rPr lang="en-US" b="0" i="0" dirty="0">
                <a:effectLst/>
                <a:latin typeface="museo-sans"/>
              </a:rPr>
              <a:t>Its API would include information about </a:t>
            </a:r>
            <a:r>
              <a:rPr lang="en-US" b="0" i="1" dirty="0">
                <a:effectLst/>
                <a:latin typeface="museo-sans"/>
              </a:rPr>
              <a:t>what </a:t>
            </a:r>
            <a:r>
              <a:rPr lang="en-US" b="0" i="0" dirty="0">
                <a:effectLst/>
                <a:latin typeface="museo-sans"/>
              </a:rPr>
              <a:t>it can do—accelerate, brake, turn on the radio, etc. </a:t>
            </a:r>
          </a:p>
          <a:p>
            <a:pPr lvl="1">
              <a:lnSpc>
                <a:spcPct val="100000"/>
              </a:lnSpc>
            </a:pPr>
            <a:r>
              <a:rPr lang="en-US" b="0" i="0" dirty="0">
                <a:effectLst/>
                <a:latin typeface="museo-sans"/>
              </a:rPr>
              <a:t>It would also include information about </a:t>
            </a:r>
            <a:r>
              <a:rPr lang="en-US" b="0" i="1" dirty="0">
                <a:effectLst/>
                <a:latin typeface="museo-sans"/>
              </a:rPr>
              <a:t>how</a:t>
            </a:r>
            <a:r>
              <a:rPr lang="en-US" b="0" i="0" dirty="0">
                <a:effectLst/>
                <a:latin typeface="museo-sans"/>
              </a:rPr>
              <a:t> you could make it do those things. For instance, to accelerate, you put your foot on the gas pedal and push.</a:t>
            </a:r>
            <a:endParaRPr lang="en-US" dirty="0"/>
          </a:p>
        </p:txBody>
      </p:sp>
    </p:spTree>
    <p:extLst>
      <p:ext uri="{BB962C8B-B14F-4D97-AF65-F5344CB8AC3E}">
        <p14:creationId xmlns:p14="http://schemas.microsoft.com/office/powerpoint/2010/main" val="2845103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FC3-C635-42EF-88EA-55F72E285711}"/>
              </a:ext>
            </a:extLst>
          </p:cNvPr>
          <p:cNvSpPr>
            <a:spLocks noGrp="1"/>
          </p:cNvSpPr>
          <p:nvPr>
            <p:ph type="title"/>
          </p:nvPr>
        </p:nvSpPr>
        <p:spPr>
          <a:xfrm>
            <a:off x="1251678" y="382385"/>
            <a:ext cx="10178322" cy="1492132"/>
          </a:xfrm>
        </p:spPr>
        <p:txBody>
          <a:bodyPr>
            <a:normAutofit/>
          </a:bodyPr>
          <a:lstStyle/>
          <a:p>
            <a:r>
              <a:rPr lang="en-US" dirty="0"/>
              <a:t>Public APIs and API integration</a:t>
            </a:r>
          </a:p>
        </p:txBody>
      </p:sp>
      <p:sp>
        <p:nvSpPr>
          <p:cNvPr id="71" name="Freeform 6">
            <a:extLst>
              <a:ext uri="{FF2B5EF4-FFF2-40B4-BE49-F238E27FC236}">
                <a16:creationId xmlns:a16="http://schemas.microsoft.com/office/drawing/2014/main" id="{CBA85B1C-8413-4C7D-98D0-7956747EA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FD922CDC-40F5-4CC6-88FD-B8288AD0AE5A}"/>
              </a:ext>
            </a:extLst>
          </p:cNvPr>
          <p:cNvSpPr>
            <a:spLocks noGrp="1"/>
          </p:cNvSpPr>
          <p:nvPr>
            <p:ph idx="1"/>
          </p:nvPr>
        </p:nvSpPr>
        <p:spPr>
          <a:xfrm>
            <a:off x="1251678" y="2286001"/>
            <a:ext cx="7231310" cy="3593591"/>
          </a:xfrm>
        </p:spPr>
        <p:txBody>
          <a:bodyPr>
            <a:normAutofit/>
          </a:bodyPr>
          <a:lstStyle/>
          <a:p>
            <a:pPr>
              <a:lnSpc>
                <a:spcPct val="100000"/>
              </a:lnSpc>
            </a:pPr>
            <a:r>
              <a:rPr lang="en-US" sz="1700" dirty="0"/>
              <a:t>APIs are a longstanding concept in computer programming, and they have been part of developers’ toolsets for years. </a:t>
            </a:r>
          </a:p>
          <a:p>
            <a:pPr>
              <a:lnSpc>
                <a:spcPct val="100000"/>
              </a:lnSpc>
            </a:pPr>
            <a:endParaRPr lang="en-US" sz="1700" dirty="0"/>
          </a:p>
          <a:p>
            <a:pPr>
              <a:lnSpc>
                <a:spcPct val="100000"/>
              </a:lnSpc>
            </a:pPr>
            <a:r>
              <a:rPr lang="en-US" sz="1700" dirty="0"/>
              <a:t>Traditionally, APIs were used to connect code components running on the same machine. With the rise of ubiquitous networking, more and more </a:t>
            </a:r>
            <a:r>
              <a:rPr lang="en-US" sz="1700" b="1" dirty="0"/>
              <a:t>public APIs</a:t>
            </a:r>
            <a:r>
              <a:rPr lang="en-US" sz="1700" dirty="0"/>
              <a:t>, sometimes called </a:t>
            </a:r>
            <a:r>
              <a:rPr lang="en-US" sz="1700" b="1" dirty="0"/>
              <a:t>open APIs</a:t>
            </a:r>
            <a:r>
              <a:rPr lang="en-US" sz="1700" dirty="0"/>
              <a:t>, have become available. </a:t>
            </a:r>
          </a:p>
          <a:p>
            <a:pPr>
              <a:lnSpc>
                <a:spcPct val="100000"/>
              </a:lnSpc>
            </a:pPr>
            <a:endParaRPr lang="en-US" sz="1700" dirty="0"/>
          </a:p>
          <a:p>
            <a:pPr>
              <a:lnSpc>
                <a:spcPct val="100000"/>
              </a:lnSpc>
            </a:pPr>
            <a:r>
              <a:rPr lang="en-US" sz="1700" dirty="0"/>
              <a:t>Public APIs are outward facing and accessible over the Internet, allowing you to write code that interacts with other vendors’ code online; this process is known as </a:t>
            </a:r>
            <a:r>
              <a:rPr lang="en-US" sz="1700" b="1" dirty="0"/>
              <a:t>API integration</a:t>
            </a:r>
            <a:r>
              <a:rPr lang="en-US" sz="1700" dirty="0"/>
              <a:t>.</a:t>
            </a:r>
          </a:p>
        </p:txBody>
      </p:sp>
      <p:pic>
        <p:nvPicPr>
          <p:cNvPr id="9218" name="Picture 2" descr="API's and Ruby. As a beginner programmer, I was… | by Sydney Garay | Medium">
            <a:extLst>
              <a:ext uri="{FF2B5EF4-FFF2-40B4-BE49-F238E27FC236}">
                <a16:creationId xmlns:a16="http://schemas.microsoft.com/office/drawing/2014/main" id="{D2DC60D2-249A-4F3D-9C32-29DF17F086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36" r="11788"/>
          <a:stretch/>
        </p:blipFill>
        <p:spPr bwMode="auto">
          <a:xfrm>
            <a:off x="9086947" y="2768545"/>
            <a:ext cx="2217629" cy="2214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649C214-D583-4DF7-88CA-1EE5EA0DD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8333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9FF3-6138-4937-9740-75899CFC29BC}"/>
              </a:ext>
            </a:extLst>
          </p:cNvPr>
          <p:cNvSpPr>
            <a:spLocks noGrp="1"/>
          </p:cNvSpPr>
          <p:nvPr>
            <p:ph type="title"/>
          </p:nvPr>
        </p:nvSpPr>
        <p:spPr>
          <a:xfrm>
            <a:off x="1251678" y="382385"/>
            <a:ext cx="10178322" cy="1492132"/>
          </a:xfrm>
        </p:spPr>
        <p:txBody>
          <a:bodyPr>
            <a:normAutofit/>
          </a:bodyPr>
          <a:lstStyle/>
          <a:p>
            <a:r>
              <a:rPr lang="en-US" dirty="0"/>
              <a:t>Web services and APIs</a:t>
            </a:r>
          </a:p>
        </p:txBody>
      </p:sp>
      <p:pic>
        <p:nvPicPr>
          <p:cNvPr id="12290" name="Picture 2" descr="Tutorial 05 – educational blog">
            <a:extLst>
              <a:ext uri="{FF2B5EF4-FFF2-40B4-BE49-F238E27FC236}">
                <a16:creationId xmlns:a16="http://schemas.microsoft.com/office/drawing/2014/main" id="{CEC14877-C4A8-42BE-A649-7068115338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1678" y="2438588"/>
            <a:ext cx="3871985" cy="26548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7A0D0B5-C94C-40B5-BAFC-733570F2A81D}"/>
              </a:ext>
            </a:extLst>
          </p:cNvPr>
          <p:cNvSpPr>
            <a:spLocks noGrp="1"/>
          </p:cNvSpPr>
          <p:nvPr>
            <p:ph idx="1"/>
          </p:nvPr>
        </p:nvSpPr>
        <p:spPr>
          <a:xfrm>
            <a:off x="5375804" y="2286001"/>
            <a:ext cx="6054195" cy="3593591"/>
          </a:xfrm>
        </p:spPr>
        <p:txBody>
          <a:bodyPr>
            <a:normAutofit/>
          </a:bodyPr>
          <a:lstStyle/>
          <a:p>
            <a:r>
              <a:rPr lang="en-US" dirty="0"/>
              <a:t>You might have heard the term “</a:t>
            </a:r>
            <a:r>
              <a:rPr lang="en-US" b="1" dirty="0"/>
              <a:t>web services” </a:t>
            </a:r>
            <a:r>
              <a:rPr lang="en-US" dirty="0"/>
              <a:t>and think that the idea of an open API sounds pretty similar. </a:t>
            </a:r>
          </a:p>
          <a:p>
            <a:endParaRPr lang="en-US" dirty="0"/>
          </a:p>
          <a:p>
            <a:r>
              <a:rPr lang="en-US" dirty="0"/>
              <a:t>In fact, </a:t>
            </a:r>
            <a:r>
              <a:rPr lang="en-US" i="1" dirty="0"/>
              <a:t>a web service is a specific kind of open API</a:t>
            </a:r>
            <a:r>
              <a:rPr lang="en-US" dirty="0"/>
              <a:t>, one that meets a fairly rigid set of specifications, including that they be specified in Web Services Description Language (WSDL), an XML variant.</a:t>
            </a:r>
          </a:p>
          <a:p>
            <a:endParaRPr lang="en-US" dirty="0"/>
          </a:p>
        </p:txBody>
      </p:sp>
    </p:spTree>
    <p:extLst>
      <p:ext uri="{BB962C8B-B14F-4D97-AF65-F5344CB8AC3E}">
        <p14:creationId xmlns:p14="http://schemas.microsoft.com/office/powerpoint/2010/main" val="3111302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842F-0030-4CE6-B356-ACA440C167A7}"/>
              </a:ext>
            </a:extLst>
          </p:cNvPr>
          <p:cNvSpPr>
            <a:spLocks noGrp="1"/>
          </p:cNvSpPr>
          <p:nvPr>
            <p:ph type="title"/>
          </p:nvPr>
        </p:nvSpPr>
        <p:spPr/>
        <p:txBody>
          <a:bodyPr/>
          <a:lstStyle/>
          <a:p>
            <a:r>
              <a:rPr lang="en-US" dirty="0"/>
              <a:t>REST APIs</a:t>
            </a:r>
          </a:p>
        </p:txBody>
      </p:sp>
      <p:sp>
        <p:nvSpPr>
          <p:cNvPr id="3" name="Content Placeholder 2">
            <a:extLst>
              <a:ext uri="{FF2B5EF4-FFF2-40B4-BE49-F238E27FC236}">
                <a16:creationId xmlns:a16="http://schemas.microsoft.com/office/drawing/2014/main" id="{4CC98E09-8464-4588-943F-355E075DEE01}"/>
              </a:ext>
            </a:extLst>
          </p:cNvPr>
          <p:cNvSpPr>
            <a:spLocks noGrp="1"/>
          </p:cNvSpPr>
          <p:nvPr>
            <p:ph idx="1"/>
          </p:nvPr>
        </p:nvSpPr>
        <p:spPr/>
        <p:txBody>
          <a:bodyPr/>
          <a:lstStyle/>
          <a:p>
            <a:r>
              <a:rPr lang="en-US" b="0" i="0" dirty="0">
                <a:solidFill>
                  <a:srgbClr val="222222"/>
                </a:solidFill>
                <a:effectLst/>
                <a:latin typeface="museo-sans"/>
              </a:rPr>
              <a:t>Web services were originally designed to communicate using SOAP (Simple Object Access Protocol), a messaging protocol that sends XML documents over HTTP. Today, however, most web-based APIs use REST—Representational State Transfer—as an architectural style.</a:t>
            </a:r>
          </a:p>
          <a:p>
            <a:endParaRPr lang="en-US" dirty="0">
              <a:solidFill>
                <a:srgbClr val="222222"/>
              </a:solidFill>
              <a:latin typeface="museo-sans"/>
            </a:endParaRPr>
          </a:p>
          <a:p>
            <a:r>
              <a:rPr lang="en-US" b="0" i="0" dirty="0">
                <a:solidFill>
                  <a:srgbClr val="222222"/>
                </a:solidFill>
                <a:effectLst/>
                <a:latin typeface="museo-sans"/>
              </a:rPr>
              <a:t>REST was formally introduced by </a:t>
            </a:r>
            <a:r>
              <a:rPr lang="en-US" b="0" i="0" u="none" strike="noStrike" dirty="0">
                <a:solidFill>
                  <a:srgbClr val="EF4C23"/>
                </a:solidFill>
                <a:effectLst/>
                <a:latin typeface="museo-sans"/>
                <a:hlinkClick r:id="rId2"/>
              </a:rPr>
              <a:t>Roy Fielding in his doctoral dissertation</a:t>
            </a:r>
            <a:r>
              <a:rPr lang="en-US" b="0" i="0" dirty="0">
                <a:solidFill>
                  <a:srgbClr val="222222"/>
                </a:solidFill>
                <a:effectLst/>
                <a:latin typeface="museo-sans"/>
              </a:rPr>
              <a:t> in 2000. </a:t>
            </a:r>
          </a:p>
          <a:p>
            <a:endParaRPr lang="en-US" dirty="0">
              <a:solidFill>
                <a:srgbClr val="222222"/>
              </a:solidFill>
              <a:latin typeface="museo-sans"/>
            </a:endParaRPr>
          </a:p>
          <a:p>
            <a:r>
              <a:rPr lang="en-US" b="0" i="0" dirty="0">
                <a:solidFill>
                  <a:srgbClr val="222222"/>
                </a:solidFill>
                <a:effectLst/>
                <a:latin typeface="museo-sans"/>
              </a:rPr>
              <a:t>It’s a set of architectural components, design principles, and interactions used for building distributed systems that involve media of any kind (text, video, etc.).</a:t>
            </a:r>
            <a:endParaRPr lang="en-US" dirty="0"/>
          </a:p>
        </p:txBody>
      </p:sp>
    </p:spTree>
    <p:extLst>
      <p:ext uri="{BB962C8B-B14F-4D97-AF65-F5344CB8AC3E}">
        <p14:creationId xmlns:p14="http://schemas.microsoft.com/office/powerpoint/2010/main" val="3971672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842F-0030-4CE6-B356-ACA440C167A7}"/>
              </a:ext>
            </a:extLst>
          </p:cNvPr>
          <p:cNvSpPr>
            <a:spLocks noGrp="1"/>
          </p:cNvSpPr>
          <p:nvPr>
            <p:ph type="title"/>
          </p:nvPr>
        </p:nvSpPr>
        <p:spPr/>
        <p:txBody>
          <a:bodyPr/>
          <a:lstStyle/>
          <a:p>
            <a:r>
              <a:rPr lang="en-US" dirty="0"/>
              <a:t>REST APIs (2)</a:t>
            </a:r>
          </a:p>
        </p:txBody>
      </p:sp>
      <p:sp>
        <p:nvSpPr>
          <p:cNvPr id="3" name="Content Placeholder 2">
            <a:extLst>
              <a:ext uri="{FF2B5EF4-FFF2-40B4-BE49-F238E27FC236}">
                <a16:creationId xmlns:a16="http://schemas.microsoft.com/office/drawing/2014/main" id="{4CC98E09-8464-4588-943F-355E075DEE01}"/>
              </a:ext>
            </a:extLst>
          </p:cNvPr>
          <p:cNvSpPr>
            <a:spLocks noGrp="1"/>
          </p:cNvSpPr>
          <p:nvPr>
            <p:ph idx="1"/>
          </p:nvPr>
        </p:nvSpPr>
        <p:spPr/>
        <p:txBody>
          <a:bodyPr/>
          <a:lstStyle/>
          <a:p>
            <a:r>
              <a:rPr lang="en-US" b="0" i="0" dirty="0">
                <a:solidFill>
                  <a:srgbClr val="222222"/>
                </a:solidFill>
                <a:effectLst/>
                <a:latin typeface="museo-sans"/>
              </a:rPr>
              <a:t>In a REST API, a </a:t>
            </a:r>
            <a:r>
              <a:rPr lang="en-US" b="1" i="1" dirty="0">
                <a:solidFill>
                  <a:srgbClr val="222222"/>
                </a:solidFill>
                <a:effectLst/>
                <a:latin typeface="museo-sans"/>
              </a:rPr>
              <a:t>resource</a:t>
            </a:r>
            <a:r>
              <a:rPr lang="en-US" b="0" i="0" dirty="0">
                <a:solidFill>
                  <a:srgbClr val="222222"/>
                </a:solidFill>
                <a:effectLst/>
                <a:latin typeface="museo-sans"/>
              </a:rPr>
              <a:t> could be pretty much anything, but examples include a user, a list of tweets, and the current results of a search for tweets.</a:t>
            </a:r>
          </a:p>
          <a:p>
            <a:endParaRPr lang="en-US" dirty="0">
              <a:solidFill>
                <a:srgbClr val="222222"/>
              </a:solidFill>
              <a:latin typeface="museo-sans"/>
            </a:endParaRPr>
          </a:p>
          <a:p>
            <a:r>
              <a:rPr lang="en-US" b="0" i="0" dirty="0">
                <a:solidFill>
                  <a:srgbClr val="222222"/>
                </a:solidFill>
                <a:effectLst/>
                <a:latin typeface="museo-sans"/>
              </a:rPr>
              <a:t>Each of these resources is addressable at a </a:t>
            </a:r>
            <a:r>
              <a:rPr lang="en-US" b="0" i="1" dirty="0">
                <a:solidFill>
                  <a:srgbClr val="222222"/>
                </a:solidFill>
                <a:effectLst/>
                <a:latin typeface="museo-sans"/>
              </a:rPr>
              <a:t>resource identifier</a:t>
            </a:r>
            <a:r>
              <a:rPr lang="en-US" b="0" i="0" dirty="0">
                <a:solidFill>
                  <a:srgbClr val="222222"/>
                </a:solidFill>
                <a:effectLst/>
                <a:latin typeface="museo-sans"/>
              </a:rPr>
              <a:t>, which in the case of web-based REST APIs is usually a URL, such as </a:t>
            </a:r>
            <a:r>
              <a:rPr lang="en-US" b="0" i="0" dirty="0">
                <a:solidFill>
                  <a:srgbClr val="505050"/>
                </a:solidFill>
                <a:effectLst/>
                <a:latin typeface="OpenSans"/>
                <a:hlinkClick r:id="rId3"/>
              </a:rPr>
              <a:t>https://api-search.thaichana.com/shop/search</a:t>
            </a:r>
            <a:r>
              <a:rPr lang="en-US" b="0" i="0" dirty="0">
                <a:solidFill>
                  <a:srgbClr val="505050"/>
                </a:solidFill>
                <a:effectLst/>
                <a:latin typeface="OpenSans"/>
              </a:rPr>
              <a:t>.</a:t>
            </a:r>
          </a:p>
          <a:p>
            <a:endParaRPr lang="en-US" dirty="0">
              <a:solidFill>
                <a:srgbClr val="505050"/>
              </a:solidFill>
              <a:latin typeface="OpenSans"/>
            </a:endParaRPr>
          </a:p>
          <a:p>
            <a:r>
              <a:rPr lang="en-US" b="0" i="0" dirty="0">
                <a:solidFill>
                  <a:srgbClr val="222222"/>
                </a:solidFill>
                <a:effectLst/>
                <a:latin typeface="museo-sans"/>
              </a:rPr>
              <a:t>When an application requests a resource using the identifier, the API delivers the current </a:t>
            </a:r>
            <a:r>
              <a:rPr lang="en-US" b="0" i="1" dirty="0">
                <a:solidFill>
                  <a:srgbClr val="222222"/>
                </a:solidFill>
                <a:effectLst/>
                <a:latin typeface="museo-sans"/>
              </a:rPr>
              <a:t>representation</a:t>
            </a:r>
            <a:r>
              <a:rPr lang="en-US" b="0" i="0" dirty="0">
                <a:solidFill>
                  <a:srgbClr val="222222"/>
                </a:solidFill>
                <a:effectLst/>
                <a:latin typeface="museo-sans"/>
              </a:rPr>
              <a:t> of that resource to the application in a format that the application can consume, such as a JPEG image, HTML page, or JSON.</a:t>
            </a:r>
            <a:endParaRPr lang="en-US" b="0" i="0" dirty="0">
              <a:solidFill>
                <a:srgbClr val="505050"/>
              </a:solidFill>
              <a:effectLst/>
              <a:latin typeface="OpenSans"/>
            </a:endParaRPr>
          </a:p>
        </p:txBody>
      </p:sp>
    </p:spTree>
    <p:extLst>
      <p:ext uri="{BB962C8B-B14F-4D97-AF65-F5344CB8AC3E}">
        <p14:creationId xmlns:p14="http://schemas.microsoft.com/office/powerpoint/2010/main" val="2777284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Front-end vs. Back-end</a:t>
            </a:r>
            <a:endParaRPr lang="th-TH" dirty="0"/>
          </a:p>
        </p:txBody>
      </p:sp>
      <p:sp>
        <p:nvSpPr>
          <p:cNvPr id="3" name="Text Placeholder 2"/>
          <p:cNvSpPr>
            <a:spLocks noGrp="1"/>
          </p:cNvSpPr>
          <p:nvPr>
            <p:ph type="body" idx="1"/>
          </p:nvPr>
        </p:nvSpPr>
        <p:spPr/>
        <p:txBody>
          <a:bodyPr/>
          <a:lstStyle/>
          <a:p>
            <a:endParaRPr lang="th-TH"/>
          </a:p>
        </p:txBody>
      </p:sp>
    </p:spTree>
    <p:extLst>
      <p:ext uri="{BB962C8B-B14F-4D97-AF65-F5344CB8AC3E}">
        <p14:creationId xmlns:p14="http://schemas.microsoft.com/office/powerpoint/2010/main" val="26139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 and servers</a:t>
            </a:r>
          </a:p>
        </p:txBody>
      </p:sp>
      <p:sp>
        <p:nvSpPr>
          <p:cNvPr id="3" name="Content Placeholder 2"/>
          <p:cNvSpPr>
            <a:spLocks noGrp="1"/>
          </p:cNvSpPr>
          <p:nvPr>
            <p:ph idx="1"/>
          </p:nvPr>
        </p:nvSpPr>
        <p:spPr/>
        <p:txBody>
          <a:bodyPr anchor="t">
            <a:normAutofit fontScale="85000" lnSpcReduction="20000"/>
          </a:bodyPr>
          <a:lstStyle/>
          <a:p>
            <a:r>
              <a:rPr lang="en-US" dirty="0"/>
              <a:t>Computers connected to the web are called </a:t>
            </a:r>
            <a:r>
              <a:rPr lang="en-US" b="1" dirty="0"/>
              <a:t>clients </a:t>
            </a:r>
            <a:r>
              <a:rPr lang="en-US" dirty="0"/>
              <a:t>and </a:t>
            </a:r>
            <a:r>
              <a:rPr lang="en-US" b="1" dirty="0"/>
              <a:t>servers</a:t>
            </a:r>
            <a:r>
              <a:rPr lang="en-US" dirty="0"/>
              <a:t>. A simplified diagram of how they interact might look like this:</a:t>
            </a:r>
          </a:p>
          <a:p>
            <a:endParaRPr lang="en-US" dirty="0"/>
          </a:p>
          <a:p>
            <a:endParaRPr lang="en-US" dirty="0"/>
          </a:p>
          <a:p>
            <a:endParaRPr lang="en-US" dirty="0"/>
          </a:p>
          <a:p>
            <a:endParaRPr lang="en-US" dirty="0"/>
          </a:p>
          <a:p>
            <a:endParaRPr lang="en-US" dirty="0"/>
          </a:p>
          <a:p>
            <a:endParaRPr lang="en-US" dirty="0"/>
          </a:p>
          <a:p>
            <a:r>
              <a:rPr lang="en-US" b="1" dirty="0"/>
              <a:t>Clients </a:t>
            </a:r>
            <a:r>
              <a:rPr lang="en-US" dirty="0"/>
              <a:t>are the typical web user's internet-connected devices.</a:t>
            </a:r>
          </a:p>
          <a:p>
            <a:endParaRPr lang="en-US" dirty="0"/>
          </a:p>
          <a:p>
            <a:r>
              <a:rPr lang="en-US" b="1" dirty="0"/>
              <a:t>Servers</a:t>
            </a:r>
            <a:r>
              <a:rPr lang="en-US" dirty="0"/>
              <a:t> are computers that store webpages, sites, or apps.</a:t>
            </a:r>
            <a:endParaRPr lang="th-T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436" y="2870035"/>
            <a:ext cx="4342805" cy="1590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684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vs. Back-end</a:t>
            </a:r>
            <a:endParaRPr lang="th-TH" dirty="0"/>
          </a:p>
        </p:txBody>
      </p:sp>
      <p:sp>
        <p:nvSpPr>
          <p:cNvPr id="3" name="Content Placeholder 2"/>
          <p:cNvSpPr>
            <a:spLocks noGrp="1"/>
          </p:cNvSpPr>
          <p:nvPr>
            <p:ph idx="1"/>
          </p:nvPr>
        </p:nvSpPr>
        <p:spPr>
          <a:xfrm>
            <a:off x="1251678" y="1874517"/>
            <a:ext cx="10178322" cy="4234735"/>
          </a:xfrm>
        </p:spPr>
        <p:txBody>
          <a:bodyPr anchor="t">
            <a:normAutofit/>
          </a:bodyPr>
          <a:lstStyle/>
          <a:p>
            <a:r>
              <a:rPr lang="en-US" dirty="0"/>
              <a:t>When we discuss the “</a:t>
            </a:r>
            <a:r>
              <a:rPr lang="en-US" b="1" dirty="0"/>
              <a:t>frontend</a:t>
            </a:r>
            <a:r>
              <a:rPr lang="en-US" dirty="0"/>
              <a:t>” of the web, what we’re really talking about is the part of the web that you can see and interact with.</a:t>
            </a:r>
          </a:p>
          <a:p>
            <a:r>
              <a:rPr lang="en-US" dirty="0"/>
              <a:t>The frontend usually consists of two parts: the </a:t>
            </a:r>
            <a:r>
              <a:rPr lang="en-US" b="1" dirty="0"/>
              <a:t>web design </a:t>
            </a:r>
            <a:r>
              <a:rPr lang="en-US" dirty="0"/>
              <a:t>and </a:t>
            </a:r>
            <a:r>
              <a:rPr lang="en-US" b="1" dirty="0"/>
              <a:t>front end web development</a:t>
            </a:r>
            <a:r>
              <a:rPr lang="en-US" dirty="0"/>
              <a:t>.</a:t>
            </a:r>
          </a:p>
          <a:p>
            <a:pPr lvl="1"/>
            <a:r>
              <a:rPr lang="en-US" dirty="0"/>
              <a:t>Web designers – those how can work strictly Photoshop and Fireworks</a:t>
            </a:r>
          </a:p>
          <a:p>
            <a:pPr lvl="1"/>
            <a:r>
              <a:rPr lang="en-US" dirty="0"/>
              <a:t>Front-end web developers – those who code using </a:t>
            </a:r>
            <a:r>
              <a:rPr lang="en-US" b="1" dirty="0"/>
              <a:t>HTML, CSS, JavaScript, </a:t>
            </a:r>
            <a:r>
              <a:rPr lang="en-US" b="1" dirty="0" err="1"/>
              <a:t>jQuery</a:t>
            </a:r>
            <a:r>
              <a:rPr lang="en-US" b="1" dirty="0"/>
              <a:t>, </a:t>
            </a:r>
            <a:r>
              <a:rPr lang="en-US" b="1" dirty="0" err="1"/>
              <a:t>Vue</a:t>
            </a:r>
            <a:r>
              <a:rPr lang="en-US" b="1" dirty="0"/>
              <a:t>, React</a:t>
            </a:r>
            <a:r>
              <a:rPr lang="en-US" dirty="0"/>
              <a:t>, etc.</a:t>
            </a:r>
          </a:p>
          <a:p>
            <a:pPr lvl="1"/>
            <a:endParaRPr lang="en-US" dirty="0"/>
          </a:p>
          <a:p>
            <a:r>
              <a:rPr lang="en-US" dirty="0"/>
              <a:t>The </a:t>
            </a:r>
            <a:r>
              <a:rPr lang="en-US" b="1" dirty="0"/>
              <a:t>backend</a:t>
            </a:r>
            <a:r>
              <a:rPr lang="en-US" dirty="0"/>
              <a:t> usually consists of three parts: a server, an application, and a database.</a:t>
            </a:r>
          </a:p>
          <a:p>
            <a:r>
              <a:rPr lang="en-US" dirty="0"/>
              <a:t>We call a person that builds all of this technology to work together a </a:t>
            </a:r>
            <a:r>
              <a:rPr lang="en-US" i="1" dirty="0"/>
              <a:t>backend developer</a:t>
            </a:r>
            <a:r>
              <a:rPr lang="en-US" dirty="0"/>
              <a:t>.</a:t>
            </a:r>
          </a:p>
          <a:p>
            <a:pPr lvl="1"/>
            <a:r>
              <a:rPr lang="en-US" dirty="0"/>
              <a:t>Backend technologies usually consist of languages like </a:t>
            </a:r>
            <a:r>
              <a:rPr lang="en-US" b="1" dirty="0"/>
              <a:t>PHP, Ruby, Python</a:t>
            </a:r>
            <a:r>
              <a:rPr lang="en-US" dirty="0"/>
              <a:t>, etc.</a:t>
            </a:r>
          </a:p>
          <a:p>
            <a:pPr lvl="1"/>
            <a:endParaRPr lang="en-US" dirty="0"/>
          </a:p>
        </p:txBody>
      </p:sp>
    </p:spTree>
    <p:extLst>
      <p:ext uri="{BB962C8B-B14F-4D97-AF65-F5344CB8AC3E}">
        <p14:creationId xmlns:p14="http://schemas.microsoft.com/office/powerpoint/2010/main" val="286446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Should You Be a Back-End, Front-End or Full-Stack Developer?</a:t>
            </a:r>
            <a:endParaRPr lang="th-TH" dirty="0"/>
          </a:p>
        </p:txBody>
      </p:sp>
      <p:sp>
        <p:nvSpPr>
          <p:cNvPr id="3" name="Content Placeholder 2"/>
          <p:cNvSpPr>
            <a:spLocks noGrp="1"/>
          </p:cNvSpPr>
          <p:nvPr>
            <p:ph idx="1"/>
          </p:nvPr>
        </p:nvSpPr>
        <p:spPr>
          <a:xfrm>
            <a:off x="1251678" y="1874517"/>
            <a:ext cx="10178322" cy="4473274"/>
          </a:xfrm>
        </p:spPr>
        <p:txBody>
          <a:bodyPr anchor="t">
            <a:normAutofit lnSpcReduction="10000"/>
          </a:bodyPr>
          <a:lstStyle/>
          <a:p>
            <a:r>
              <a:rPr lang="en-US" b="1" dirty="0"/>
              <a:t>Key front-end development skills</a:t>
            </a:r>
          </a:p>
          <a:p>
            <a:pPr lvl="1"/>
            <a:r>
              <a:rPr lang="en-US" dirty="0"/>
              <a:t>have some artistic vision to present the data, UX and UI</a:t>
            </a:r>
          </a:p>
          <a:p>
            <a:pPr lvl="1"/>
            <a:r>
              <a:rPr lang="en-US" dirty="0"/>
              <a:t>mastering HTML, CSS, some CSS pre-processor like SAS, and some (mainstream) JavaScript frameworks such as Angular, React or </a:t>
            </a:r>
            <a:r>
              <a:rPr lang="en-US" dirty="0" err="1"/>
              <a:t>Vue</a:t>
            </a:r>
            <a:endParaRPr lang="en-US" dirty="0"/>
          </a:p>
          <a:p>
            <a:pPr lvl="1"/>
            <a:r>
              <a:rPr lang="en-US" dirty="0"/>
              <a:t>have an understanding of event-based interaction, security, and performance.</a:t>
            </a:r>
          </a:p>
          <a:p>
            <a:pPr lvl="1"/>
            <a:endParaRPr lang="en-US" dirty="0"/>
          </a:p>
          <a:p>
            <a:r>
              <a:rPr lang="en-US" b="1" dirty="0"/>
              <a:t>Key back-end development skills</a:t>
            </a:r>
          </a:p>
          <a:p>
            <a:pPr lvl="1"/>
            <a:r>
              <a:rPr lang="en-US" dirty="0"/>
              <a:t>Backend developers work implementing the business logic</a:t>
            </a:r>
          </a:p>
          <a:p>
            <a:pPr lvl="1"/>
            <a:r>
              <a:rPr lang="en-US" dirty="0"/>
              <a:t>have knowledge of frameworks, software architecture, design patterns, databases, APIs</a:t>
            </a:r>
          </a:p>
          <a:p>
            <a:pPr lvl="1"/>
            <a:r>
              <a:rPr lang="en-US" dirty="0"/>
              <a:t>be able to manage abstract concepts and complex logic</a:t>
            </a:r>
          </a:p>
          <a:p>
            <a:pPr lvl="1"/>
            <a:r>
              <a:rPr lang="en-US" dirty="0"/>
              <a:t>have a deep understanding of servers and databases (SQL or no SQL), API layer</a:t>
            </a:r>
          </a:p>
          <a:p>
            <a:pPr lvl="1"/>
            <a:r>
              <a:rPr lang="en-US" dirty="0"/>
              <a:t>Mastering program languages such as Java, python, PHP, C#, go and </a:t>
            </a:r>
            <a:r>
              <a:rPr lang="en-US" dirty="0" err="1"/>
              <a:t>scala</a:t>
            </a:r>
            <a:endParaRPr lang="th-TH" dirty="0"/>
          </a:p>
        </p:txBody>
      </p:sp>
    </p:spTree>
    <p:extLst>
      <p:ext uri="{BB962C8B-B14F-4D97-AF65-F5344CB8AC3E}">
        <p14:creationId xmlns:p14="http://schemas.microsoft.com/office/powerpoint/2010/main" val="2572184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6608-6640-4241-8809-1BF608D08C7D}"/>
              </a:ext>
            </a:extLst>
          </p:cNvPr>
          <p:cNvSpPr>
            <a:spLocks noGrp="1"/>
          </p:cNvSpPr>
          <p:nvPr>
            <p:ph type="title"/>
          </p:nvPr>
        </p:nvSpPr>
        <p:spPr/>
        <p:txBody>
          <a:bodyPr/>
          <a:lstStyle/>
          <a:p>
            <a:r>
              <a:rPr lang="en-US" dirty="0"/>
              <a:t>Course Syllabus</a:t>
            </a:r>
          </a:p>
        </p:txBody>
      </p:sp>
      <p:sp>
        <p:nvSpPr>
          <p:cNvPr id="3" name="Content Placeholder 2">
            <a:extLst>
              <a:ext uri="{FF2B5EF4-FFF2-40B4-BE49-F238E27FC236}">
                <a16:creationId xmlns:a16="http://schemas.microsoft.com/office/drawing/2014/main" id="{5F05BAC4-686F-4F45-B588-6BAAD98AD017}"/>
              </a:ext>
            </a:extLst>
          </p:cNvPr>
          <p:cNvSpPr>
            <a:spLocks noGrp="1"/>
          </p:cNvSpPr>
          <p:nvPr>
            <p:ph idx="1"/>
          </p:nvPr>
        </p:nvSpPr>
        <p:spPr>
          <a:xfrm>
            <a:off x="1251678" y="1874517"/>
            <a:ext cx="5851487" cy="4702553"/>
          </a:xfrm>
        </p:spPr>
        <p:txBody>
          <a:bodyPr anchor="t">
            <a:normAutofit fontScale="92500" lnSpcReduction="20000"/>
          </a:bodyPr>
          <a:lstStyle/>
          <a:p>
            <a:r>
              <a:rPr lang="en-US" sz="2400" dirty="0"/>
              <a:t>HTML, CSS, </a:t>
            </a:r>
            <a:r>
              <a:rPr lang="en-US" sz="2400" dirty="0" err="1"/>
              <a:t>Bulma</a:t>
            </a:r>
            <a:endParaRPr lang="en-US" sz="2400" dirty="0"/>
          </a:p>
          <a:p>
            <a:r>
              <a:rPr lang="en-US" sz="2400" dirty="0"/>
              <a:t>JS Revision</a:t>
            </a:r>
          </a:p>
          <a:p>
            <a:r>
              <a:rPr lang="en-US" sz="2400" dirty="0"/>
              <a:t>Vue JS</a:t>
            </a:r>
          </a:p>
          <a:p>
            <a:r>
              <a:rPr lang="en-US" sz="2400" b="1" dirty="0"/>
              <a:t>Mini project</a:t>
            </a:r>
          </a:p>
          <a:p>
            <a:r>
              <a:rPr lang="en-US" sz="2400" dirty="0"/>
              <a:t>REST APIs</a:t>
            </a:r>
          </a:p>
          <a:p>
            <a:r>
              <a:rPr lang="en-US" sz="2400" dirty="0"/>
              <a:t>Express JS </a:t>
            </a:r>
          </a:p>
          <a:p>
            <a:pPr lvl="1"/>
            <a:r>
              <a:rPr lang="en-US" sz="2200" dirty="0"/>
              <a:t>MySQL integration</a:t>
            </a:r>
          </a:p>
          <a:p>
            <a:pPr lvl="1"/>
            <a:r>
              <a:rPr lang="en-US" sz="2200" dirty="0"/>
              <a:t>Middleware</a:t>
            </a:r>
          </a:p>
          <a:p>
            <a:pPr lvl="1"/>
            <a:r>
              <a:rPr lang="en-US" sz="2200" dirty="0"/>
              <a:t>Authentication &amp; authorization</a:t>
            </a:r>
          </a:p>
          <a:p>
            <a:pPr lvl="1"/>
            <a:r>
              <a:rPr lang="en-US" sz="2200" dirty="0"/>
              <a:t>Form validation</a:t>
            </a:r>
          </a:p>
          <a:p>
            <a:r>
              <a:rPr lang="en-US" sz="2400" b="1" dirty="0"/>
              <a:t>Final project</a:t>
            </a:r>
          </a:p>
          <a:p>
            <a:r>
              <a:rPr lang="en-US" sz="2400" dirty="0">
                <a:solidFill>
                  <a:srgbClr val="FF0000"/>
                </a:solidFill>
              </a:rPr>
              <a:t>!!! Final exam !!!</a:t>
            </a:r>
          </a:p>
          <a:p>
            <a:endParaRPr lang="en-US" dirty="0"/>
          </a:p>
        </p:txBody>
      </p:sp>
      <p:pic>
        <p:nvPicPr>
          <p:cNvPr id="1026" name="Picture 2" descr="Bulma: Free, open source, and modern CSS framework based on Flexbox">
            <a:extLst>
              <a:ext uri="{FF2B5EF4-FFF2-40B4-BE49-F238E27FC236}">
                <a16:creationId xmlns:a16="http://schemas.microsoft.com/office/drawing/2014/main" id="{2AA0D94B-9AD3-4EEE-9F63-499A92F66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582" y="1311007"/>
            <a:ext cx="3902740" cy="97568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vue logo">
            <a:extLst>
              <a:ext uri="{FF2B5EF4-FFF2-40B4-BE49-F238E27FC236}">
                <a16:creationId xmlns:a16="http://schemas.microsoft.com/office/drawing/2014/main" id="{D6EE18FB-18CE-4C06-A572-D643C8F7C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0430" y="2991733"/>
            <a:ext cx="1657044" cy="165704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xpressJS Logo">
            <a:extLst>
              <a:ext uri="{FF2B5EF4-FFF2-40B4-BE49-F238E27FC236}">
                <a16:creationId xmlns:a16="http://schemas.microsoft.com/office/drawing/2014/main" id="{74EA2905-6314-4E68-B68E-6ED158EBC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165" y="4946290"/>
            <a:ext cx="4226805" cy="115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7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6467-6288-0E4D-A577-7180A7468511}"/>
              </a:ext>
            </a:extLst>
          </p:cNvPr>
          <p:cNvSpPr>
            <a:spLocks noGrp="1"/>
          </p:cNvSpPr>
          <p:nvPr>
            <p:ph type="title"/>
          </p:nvPr>
        </p:nvSpPr>
        <p:spPr>
          <a:xfrm>
            <a:off x="1251678" y="382385"/>
            <a:ext cx="10178322" cy="1492132"/>
          </a:xfrm>
        </p:spPr>
        <p:txBody>
          <a:bodyPr anchor="ctr">
            <a:normAutofit/>
          </a:bodyPr>
          <a:lstStyle/>
          <a:p>
            <a:r>
              <a:rPr lang="en-US" dirty="0"/>
              <a:t>How do we learn?</a:t>
            </a:r>
          </a:p>
        </p:txBody>
      </p:sp>
      <p:graphicFrame>
        <p:nvGraphicFramePr>
          <p:cNvPr id="5" name="Content Placeholder 2">
            <a:extLst>
              <a:ext uri="{FF2B5EF4-FFF2-40B4-BE49-F238E27FC236}">
                <a16:creationId xmlns:a16="http://schemas.microsoft.com/office/drawing/2014/main" id="{9847BF63-5D6C-49C2-B25E-9E9E588C8B63}"/>
              </a:ext>
            </a:extLst>
          </p:cNvPr>
          <p:cNvGraphicFramePr>
            <a:graphicFrameLocks noGrp="1"/>
          </p:cNvGraphicFramePr>
          <p:nvPr>
            <p:ph idx="1"/>
            <p:extLst>
              <p:ext uri="{D42A27DB-BD31-4B8C-83A1-F6EECF244321}">
                <p14:modId xmlns:p14="http://schemas.microsoft.com/office/powerpoint/2010/main" val="3601967317"/>
              </p:ext>
            </p:extLst>
          </p:nvPr>
        </p:nvGraphicFramePr>
        <p:xfrm>
          <a:off x="1250950" y="1696598"/>
          <a:ext cx="10179050" cy="4183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84F83C5B-2625-4BB9-B129-37825B5174D7}"/>
              </a:ext>
            </a:extLst>
          </p:cNvPr>
          <p:cNvSpPr txBox="1"/>
          <p:nvPr/>
        </p:nvSpPr>
        <p:spPr>
          <a:xfrm>
            <a:off x="1766151" y="5880100"/>
            <a:ext cx="9143082" cy="523220"/>
          </a:xfrm>
          <a:prstGeom prst="rect">
            <a:avLst/>
          </a:prstGeom>
          <a:noFill/>
        </p:spPr>
        <p:txBody>
          <a:bodyPr wrap="square">
            <a:spAutoFit/>
          </a:bodyPr>
          <a:lstStyle/>
          <a:p>
            <a:pPr lvl="0">
              <a:lnSpc>
                <a:spcPct val="100000"/>
              </a:lnSpc>
            </a:pPr>
            <a:r>
              <a:rPr lang="en-US" sz="1400" dirty="0">
                <a:hlinkClick r:id="rId8"/>
              </a:rPr>
              <a:t>https://teams.microsoft.com/l/team/19%3a36842c33430448eb9d81e66b0b688e4e%40thread.tacv2/conversations?groupId=da5d1c6f-96c3-4247-9edd-3017981754c5&amp;tenantId=fd206715-7509-4ae5-9b96-76bb97886a84</a:t>
            </a:r>
            <a:endParaRPr lang="en-US" sz="1400" dirty="0"/>
          </a:p>
        </p:txBody>
      </p:sp>
    </p:spTree>
    <p:extLst>
      <p:ext uri="{BB962C8B-B14F-4D97-AF65-F5344CB8AC3E}">
        <p14:creationId xmlns:p14="http://schemas.microsoft.com/office/powerpoint/2010/main" val="640170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6388-F117-48DA-84CE-8BCCACAD80AF}"/>
              </a:ext>
            </a:extLst>
          </p:cNvPr>
          <p:cNvSpPr>
            <a:spLocks noGrp="1"/>
          </p:cNvSpPr>
          <p:nvPr>
            <p:ph type="title"/>
          </p:nvPr>
        </p:nvSpPr>
        <p:spPr/>
        <p:txBody>
          <a:bodyPr/>
          <a:lstStyle/>
          <a:p>
            <a:r>
              <a:rPr lang="en-US" dirty="0"/>
              <a:t>Let’s do a test session</a:t>
            </a:r>
          </a:p>
        </p:txBody>
      </p:sp>
      <p:sp>
        <p:nvSpPr>
          <p:cNvPr id="3" name="Content Placeholder 2">
            <a:extLst>
              <a:ext uri="{FF2B5EF4-FFF2-40B4-BE49-F238E27FC236}">
                <a16:creationId xmlns:a16="http://schemas.microsoft.com/office/drawing/2014/main" id="{0F2AB258-0468-43E3-B1EB-C5930FF4EA67}"/>
              </a:ext>
            </a:extLst>
          </p:cNvPr>
          <p:cNvSpPr>
            <a:spLocks noGrp="1"/>
          </p:cNvSpPr>
          <p:nvPr>
            <p:ph idx="1"/>
          </p:nvPr>
        </p:nvSpPr>
        <p:spPr>
          <a:xfrm>
            <a:off x="1251678" y="1874517"/>
            <a:ext cx="10178322" cy="4504249"/>
          </a:xfrm>
        </p:spPr>
        <p:txBody>
          <a:bodyPr>
            <a:normAutofit/>
          </a:bodyPr>
          <a:lstStyle/>
          <a:p>
            <a:r>
              <a:rPr lang="en-US" dirty="0"/>
              <a:t>Download MS Team: </a:t>
            </a:r>
            <a:r>
              <a:rPr lang="en-US" dirty="0">
                <a:hlinkClick r:id="rId3"/>
              </a:rPr>
              <a:t>https://www.microsoft.com/th-th/microsoft-365/microsoft-teams/download-app</a:t>
            </a:r>
            <a:endParaRPr lang="en-US" dirty="0"/>
          </a:p>
          <a:p>
            <a:r>
              <a:rPr lang="en-US" dirty="0"/>
              <a:t>Link to </a:t>
            </a:r>
            <a:r>
              <a:rPr lang="en-US" dirty="0" err="1"/>
              <a:t>Github</a:t>
            </a:r>
            <a:r>
              <a:rPr lang="en-US" dirty="0"/>
              <a:t>: </a:t>
            </a:r>
            <a:r>
              <a:rPr lang="en-US" dirty="0">
                <a:hlinkClick r:id="rId4"/>
              </a:rPr>
              <a:t>https://github.com/it-web-pro/WEEK01-setup</a:t>
            </a:r>
            <a:endParaRPr lang="en-US" dirty="0"/>
          </a:p>
          <a:p>
            <a:r>
              <a:rPr lang="en-US" dirty="0"/>
              <a:t>Join one of the three rooms</a:t>
            </a:r>
          </a:p>
          <a:p>
            <a:pPr lvl="1"/>
            <a:r>
              <a:rPr lang="en-US"/>
              <a:t>ROOM 1</a:t>
            </a:r>
            <a:endParaRPr lang="en-US" dirty="0"/>
          </a:p>
          <a:p>
            <a:pPr lvl="1"/>
            <a:r>
              <a:rPr lang="en-US" dirty="0"/>
              <a:t>ROOM 2</a:t>
            </a:r>
          </a:p>
          <a:p>
            <a:pPr lvl="1"/>
            <a:r>
              <a:rPr lang="en-US" dirty="0"/>
              <a:t>ROOM 3</a:t>
            </a:r>
          </a:p>
        </p:txBody>
      </p:sp>
      <p:pic>
        <p:nvPicPr>
          <p:cNvPr id="4" name="Picture 2" descr="Microsoft Teams - DPT Work From Home">
            <a:extLst>
              <a:ext uri="{FF2B5EF4-FFF2-40B4-BE49-F238E27FC236}">
                <a16:creationId xmlns:a16="http://schemas.microsoft.com/office/drawing/2014/main" id="{3A130AA9-25A8-4A0A-A353-FBFF03271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495" y="345422"/>
            <a:ext cx="2404145" cy="78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297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CA0A-9048-4EE5-BF65-952CAD5C4173}"/>
              </a:ext>
            </a:extLst>
          </p:cNvPr>
          <p:cNvSpPr>
            <a:spLocks noGrp="1"/>
          </p:cNvSpPr>
          <p:nvPr>
            <p:ph type="title"/>
          </p:nvPr>
        </p:nvSpPr>
        <p:spPr/>
        <p:txBody>
          <a:bodyPr/>
          <a:lstStyle/>
          <a:p>
            <a:r>
              <a:rPr lang="en-US" dirty="0"/>
              <a:t>Evaluation</a:t>
            </a:r>
          </a:p>
        </p:txBody>
      </p:sp>
      <p:graphicFrame>
        <p:nvGraphicFramePr>
          <p:cNvPr id="4" name="Table 4">
            <a:extLst>
              <a:ext uri="{FF2B5EF4-FFF2-40B4-BE49-F238E27FC236}">
                <a16:creationId xmlns:a16="http://schemas.microsoft.com/office/drawing/2014/main" id="{0A309A8E-F0B4-4CC1-8C3C-774EEBD2E3D0}"/>
              </a:ext>
            </a:extLst>
          </p:cNvPr>
          <p:cNvGraphicFramePr>
            <a:graphicFrameLocks noGrp="1"/>
          </p:cNvGraphicFramePr>
          <p:nvPr>
            <p:ph idx="1"/>
            <p:extLst>
              <p:ext uri="{D42A27DB-BD31-4B8C-83A1-F6EECF244321}">
                <p14:modId xmlns:p14="http://schemas.microsoft.com/office/powerpoint/2010/main" val="1051555989"/>
              </p:ext>
            </p:extLst>
          </p:nvPr>
        </p:nvGraphicFramePr>
        <p:xfrm>
          <a:off x="2567354" y="2098431"/>
          <a:ext cx="7631723" cy="2583764"/>
        </p:xfrm>
        <a:graphic>
          <a:graphicData uri="http://schemas.openxmlformats.org/drawingml/2006/table">
            <a:tbl>
              <a:tblPr firstRow="1" bandRow="1">
                <a:tableStyleId>{5C22544A-7EE6-4342-B048-85BDC9FD1C3A}</a:tableStyleId>
              </a:tblPr>
              <a:tblGrid>
                <a:gridCol w="3188677">
                  <a:extLst>
                    <a:ext uri="{9D8B030D-6E8A-4147-A177-3AD203B41FA5}">
                      <a16:colId xmlns:a16="http://schemas.microsoft.com/office/drawing/2014/main" val="3514611005"/>
                    </a:ext>
                  </a:extLst>
                </a:gridCol>
                <a:gridCol w="2074984">
                  <a:extLst>
                    <a:ext uri="{9D8B030D-6E8A-4147-A177-3AD203B41FA5}">
                      <a16:colId xmlns:a16="http://schemas.microsoft.com/office/drawing/2014/main" val="1904312296"/>
                    </a:ext>
                  </a:extLst>
                </a:gridCol>
                <a:gridCol w="2368062">
                  <a:extLst>
                    <a:ext uri="{9D8B030D-6E8A-4147-A177-3AD203B41FA5}">
                      <a16:colId xmlns:a16="http://schemas.microsoft.com/office/drawing/2014/main" val="3835396720"/>
                    </a:ext>
                  </a:extLst>
                </a:gridCol>
              </a:tblGrid>
              <a:tr h="645941">
                <a:tc>
                  <a:txBody>
                    <a:bodyPr/>
                    <a:lstStyle/>
                    <a:p>
                      <a:pPr algn="ctr"/>
                      <a:endParaRPr lang="en-US" dirty="0"/>
                    </a:p>
                  </a:txBody>
                  <a:tcPr anchor="ctr"/>
                </a:tc>
                <a:tc>
                  <a:txBody>
                    <a:bodyPr/>
                    <a:lstStyle/>
                    <a:p>
                      <a:pPr algn="ctr"/>
                      <a:r>
                        <a:rPr lang="en-US" sz="2400" dirty="0"/>
                        <a:t>WEEK</a:t>
                      </a:r>
                    </a:p>
                  </a:txBody>
                  <a:tcPr anchor="ctr"/>
                </a:tc>
                <a:tc>
                  <a:txBody>
                    <a:bodyPr/>
                    <a:lstStyle/>
                    <a:p>
                      <a:pPr algn="ctr"/>
                      <a:r>
                        <a:rPr lang="en-US" sz="2400" dirty="0"/>
                        <a:t>SCORE</a:t>
                      </a:r>
                    </a:p>
                  </a:txBody>
                  <a:tcPr anchor="ctr"/>
                </a:tc>
                <a:extLst>
                  <a:ext uri="{0D108BD9-81ED-4DB2-BD59-A6C34878D82A}">
                    <a16:rowId xmlns:a16="http://schemas.microsoft.com/office/drawing/2014/main" val="4020184387"/>
                  </a:ext>
                </a:extLst>
              </a:tr>
              <a:tr h="645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Mini project</a:t>
                      </a:r>
                    </a:p>
                  </a:txBody>
                  <a:tcPr anchor="ctr"/>
                </a:tc>
                <a:tc>
                  <a:txBody>
                    <a:bodyPr/>
                    <a:lstStyle/>
                    <a:p>
                      <a:pPr algn="ctr"/>
                      <a:r>
                        <a:rPr lang="en-US" sz="2400" dirty="0"/>
                        <a:t>8</a:t>
                      </a:r>
                    </a:p>
                  </a:txBody>
                  <a:tcPr anchor="ctr"/>
                </a:tc>
                <a:tc>
                  <a:txBody>
                    <a:bodyPr/>
                    <a:lstStyle/>
                    <a:p>
                      <a:pPr algn="ctr"/>
                      <a:r>
                        <a:rPr lang="en-US" sz="2400" dirty="0"/>
                        <a:t>30</a:t>
                      </a:r>
                    </a:p>
                  </a:txBody>
                  <a:tcPr anchor="ctr"/>
                </a:tc>
                <a:extLst>
                  <a:ext uri="{0D108BD9-81ED-4DB2-BD59-A6C34878D82A}">
                    <a16:rowId xmlns:a16="http://schemas.microsoft.com/office/drawing/2014/main" val="2584940969"/>
                  </a:ext>
                </a:extLst>
              </a:tr>
              <a:tr h="645941">
                <a:tc>
                  <a:txBody>
                    <a:bodyPr/>
                    <a:lstStyle/>
                    <a:p>
                      <a:r>
                        <a:rPr lang="en-US" sz="2400" dirty="0"/>
                        <a:t>Final project</a:t>
                      </a:r>
                    </a:p>
                  </a:txBody>
                  <a:tcPr anchor="ctr"/>
                </a:tc>
                <a:tc>
                  <a:txBody>
                    <a:bodyPr/>
                    <a:lstStyle/>
                    <a:p>
                      <a:pPr algn="ctr"/>
                      <a:r>
                        <a:rPr lang="en-US" sz="2400" dirty="0"/>
                        <a:t>15</a:t>
                      </a:r>
                    </a:p>
                  </a:txBody>
                  <a:tcPr anchor="ctr"/>
                </a:tc>
                <a:tc>
                  <a:txBody>
                    <a:bodyPr/>
                    <a:lstStyle/>
                    <a:p>
                      <a:pPr algn="ctr"/>
                      <a:r>
                        <a:rPr lang="en-US" sz="2400" dirty="0"/>
                        <a:t>50</a:t>
                      </a:r>
                    </a:p>
                  </a:txBody>
                  <a:tcPr anchor="ctr"/>
                </a:tc>
                <a:extLst>
                  <a:ext uri="{0D108BD9-81ED-4DB2-BD59-A6C34878D82A}">
                    <a16:rowId xmlns:a16="http://schemas.microsoft.com/office/drawing/2014/main" val="4145223053"/>
                  </a:ext>
                </a:extLst>
              </a:tr>
              <a:tr h="645941">
                <a:tc>
                  <a:txBody>
                    <a:bodyPr/>
                    <a:lstStyle/>
                    <a:p>
                      <a:r>
                        <a:rPr lang="en-US" sz="2400" dirty="0"/>
                        <a:t>Final exam</a:t>
                      </a:r>
                    </a:p>
                  </a:txBody>
                  <a:tcPr anchor="ctr"/>
                </a:tc>
                <a:tc>
                  <a:txBody>
                    <a:bodyPr/>
                    <a:lstStyle/>
                    <a:p>
                      <a:pPr algn="ctr"/>
                      <a:r>
                        <a:rPr lang="en-US" sz="2400" dirty="0"/>
                        <a:t>16</a:t>
                      </a:r>
                    </a:p>
                  </a:txBody>
                  <a:tcPr anchor="ctr"/>
                </a:tc>
                <a:tc>
                  <a:txBody>
                    <a:bodyPr/>
                    <a:lstStyle/>
                    <a:p>
                      <a:pPr algn="ctr"/>
                      <a:r>
                        <a:rPr lang="en-US" sz="2400" dirty="0"/>
                        <a:t>20</a:t>
                      </a:r>
                    </a:p>
                  </a:txBody>
                  <a:tcPr anchor="ctr"/>
                </a:tc>
                <a:extLst>
                  <a:ext uri="{0D108BD9-81ED-4DB2-BD59-A6C34878D82A}">
                    <a16:rowId xmlns:a16="http://schemas.microsoft.com/office/drawing/2014/main" val="3254999826"/>
                  </a:ext>
                </a:extLst>
              </a:tr>
            </a:tbl>
          </a:graphicData>
        </a:graphic>
      </p:graphicFrame>
    </p:spTree>
    <p:extLst>
      <p:ext uri="{BB962C8B-B14F-4D97-AF65-F5344CB8AC3E}">
        <p14:creationId xmlns:p14="http://schemas.microsoft.com/office/powerpoint/2010/main" val="276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important components</a:t>
            </a:r>
            <a:endParaRPr lang="th-TH" dirty="0"/>
          </a:p>
        </p:txBody>
      </p:sp>
      <p:sp>
        <p:nvSpPr>
          <p:cNvPr id="3" name="Content Placeholder 2"/>
          <p:cNvSpPr>
            <a:spLocks noGrp="1"/>
          </p:cNvSpPr>
          <p:nvPr>
            <p:ph idx="1"/>
          </p:nvPr>
        </p:nvSpPr>
        <p:spPr>
          <a:xfrm>
            <a:off x="1251678" y="1669774"/>
            <a:ext cx="10178322" cy="4805841"/>
          </a:xfrm>
        </p:spPr>
        <p:txBody>
          <a:bodyPr>
            <a:normAutofit/>
          </a:bodyPr>
          <a:lstStyle/>
          <a:p>
            <a:r>
              <a:rPr lang="en-US" sz="1600" b="1" dirty="0"/>
              <a:t>Your internet connection</a:t>
            </a:r>
            <a:r>
              <a:rPr lang="en-US" sz="1600" dirty="0"/>
              <a:t>: Allows you to send and receive data on the web.</a:t>
            </a:r>
          </a:p>
          <a:p>
            <a:endParaRPr lang="en-US" sz="1600" dirty="0"/>
          </a:p>
          <a:p>
            <a:r>
              <a:rPr lang="en-US" sz="1600" b="1" dirty="0"/>
              <a:t>TCP/IP</a:t>
            </a:r>
            <a:r>
              <a:rPr lang="en-US" sz="1600" dirty="0"/>
              <a:t>: Transmission Control Protocol and Internet Protocol are communication protocols that define how data should travel across the web.</a:t>
            </a:r>
          </a:p>
          <a:p>
            <a:endParaRPr lang="en-US" sz="1600" dirty="0"/>
          </a:p>
          <a:p>
            <a:r>
              <a:rPr lang="en-US" sz="1600" b="1" dirty="0"/>
              <a:t>DNS</a:t>
            </a:r>
            <a:r>
              <a:rPr lang="en-US" sz="1600" dirty="0"/>
              <a:t>: Domain Name Servers are like an address book for websites.</a:t>
            </a:r>
          </a:p>
          <a:p>
            <a:endParaRPr lang="en-US" sz="1600" dirty="0"/>
          </a:p>
          <a:p>
            <a:r>
              <a:rPr lang="en-US" sz="1600" b="1" dirty="0"/>
              <a:t>HTTP: </a:t>
            </a:r>
            <a:r>
              <a:rPr lang="en-US" sz="1600" dirty="0"/>
              <a:t>Hypertext Transfer Protocol is an application protocol that defines a language for clients and servers to speak to each other.</a:t>
            </a:r>
          </a:p>
          <a:p>
            <a:endParaRPr lang="en-US" sz="1600" dirty="0"/>
          </a:p>
          <a:p>
            <a:r>
              <a:rPr lang="en-US" sz="1600" b="1" dirty="0"/>
              <a:t>Component files</a:t>
            </a:r>
            <a:r>
              <a:rPr lang="en-US" sz="1600" dirty="0"/>
              <a:t>: A website is made up of many different files.</a:t>
            </a:r>
          </a:p>
          <a:p>
            <a:pPr lvl="1"/>
            <a:r>
              <a:rPr lang="en-US" sz="1400" b="1" dirty="0"/>
              <a:t>Code files - </a:t>
            </a:r>
            <a:r>
              <a:rPr lang="en-US" sz="1400" dirty="0"/>
              <a:t>HTML, CSS, and JavaScript</a:t>
            </a:r>
            <a:endParaRPr lang="en-US" sz="1400" b="1" dirty="0"/>
          </a:p>
          <a:p>
            <a:pPr lvl="1"/>
            <a:r>
              <a:rPr lang="en-US" sz="1400" b="1" dirty="0"/>
              <a:t>Assets - </a:t>
            </a:r>
            <a:r>
              <a:rPr lang="en-US" sz="1400" dirty="0"/>
              <a:t>images, music, video, Word documents, and PDFs</a:t>
            </a:r>
          </a:p>
        </p:txBody>
      </p:sp>
    </p:spTree>
    <p:extLst>
      <p:ext uri="{BB962C8B-B14F-4D97-AF65-F5344CB8AC3E}">
        <p14:creationId xmlns:p14="http://schemas.microsoft.com/office/powerpoint/2010/main" val="132685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servers - DNS</a:t>
            </a:r>
            <a:endParaRPr lang="th-TH"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23309" y="1308513"/>
            <a:ext cx="6945382" cy="4559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89990" y="5987534"/>
            <a:ext cx="5362045" cy="369332"/>
          </a:xfrm>
          <a:prstGeom prst="rect">
            <a:avLst/>
          </a:prstGeom>
        </p:spPr>
        <p:txBody>
          <a:bodyPr wrap="none">
            <a:spAutoFit/>
          </a:bodyPr>
          <a:lstStyle/>
          <a:p>
            <a:r>
              <a:rPr lang="en-US" dirty="0" err="1"/>
              <a:t>Src</a:t>
            </a:r>
            <a:r>
              <a:rPr lang="en-US" dirty="0"/>
              <a:t>: http://www.gargasz.info/how-internet-works-dns/</a:t>
            </a:r>
            <a:endParaRPr lang="th-TH" dirty="0"/>
          </a:p>
        </p:txBody>
      </p:sp>
    </p:spTree>
    <p:extLst>
      <p:ext uri="{BB962C8B-B14F-4D97-AF65-F5344CB8AC3E}">
        <p14:creationId xmlns:p14="http://schemas.microsoft.com/office/powerpoint/2010/main" val="327603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HTTP</a:t>
            </a:r>
            <a:endParaRPr lang="th-TH" dirty="0"/>
          </a:p>
        </p:txBody>
      </p:sp>
      <p:sp>
        <p:nvSpPr>
          <p:cNvPr id="3" name="Text Placeholder 2"/>
          <p:cNvSpPr>
            <a:spLocks noGrp="1"/>
          </p:cNvSpPr>
          <p:nvPr>
            <p:ph type="body" idx="1"/>
          </p:nvPr>
        </p:nvSpPr>
        <p:spPr/>
        <p:txBody>
          <a:bodyPr/>
          <a:lstStyle/>
          <a:p>
            <a:endParaRPr lang="th-TH"/>
          </a:p>
        </p:txBody>
      </p:sp>
    </p:spTree>
    <p:extLst>
      <p:ext uri="{BB962C8B-B14F-4D97-AF65-F5344CB8AC3E}">
        <p14:creationId xmlns:p14="http://schemas.microsoft.com/office/powerpoint/2010/main" val="3654518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0293CE-32F8-904A-83D5-A34167233718}"/>
              </a:ext>
            </a:extLst>
          </p:cNvPr>
          <p:cNvSpPr>
            <a:spLocks noGrp="1"/>
          </p:cNvSpPr>
          <p:nvPr>
            <p:ph type="pic" idx="1"/>
          </p:nvPr>
        </p:nvSpPr>
        <p:spPr/>
      </p:sp>
      <p:sp>
        <p:nvSpPr>
          <p:cNvPr id="2" name="Title 1"/>
          <p:cNvSpPr>
            <a:spLocks noGrp="1"/>
          </p:cNvSpPr>
          <p:nvPr>
            <p:ph type="title"/>
          </p:nvPr>
        </p:nvSpPr>
        <p:spPr/>
        <p:txBody>
          <a:bodyPr/>
          <a:lstStyle/>
          <a:p>
            <a:r>
              <a:rPr lang="en-US" dirty="0"/>
              <a:t>What is a communication protocol?</a:t>
            </a:r>
            <a:endParaRPr lang="th-TH" dirty="0"/>
          </a:p>
        </p:txBody>
      </p:sp>
      <p:sp>
        <p:nvSpPr>
          <p:cNvPr id="3" name="Content Placeholder 2"/>
          <p:cNvSpPr>
            <a:spLocks noGrp="1"/>
          </p:cNvSpPr>
          <p:nvPr>
            <p:ph type="body" sz="half" idx="2"/>
          </p:nvPr>
        </p:nvSpPr>
        <p:spPr/>
        <p:txBody>
          <a:bodyPr anchor="t"/>
          <a:lstStyle/>
          <a:p>
            <a:r>
              <a:rPr lang="en-US" dirty="0"/>
              <a:t>To be able to communicate, two parties (be they software, devices, people, etc.) need:</a:t>
            </a:r>
            <a:endParaRPr lang="th-TH" dirty="0"/>
          </a:p>
          <a:p>
            <a:pPr marL="285750" indent="-285750">
              <a:buFontTx/>
              <a:buChar char="-"/>
            </a:pPr>
            <a:r>
              <a:rPr lang="en-US" dirty="0"/>
              <a:t>Syntax</a:t>
            </a:r>
          </a:p>
          <a:p>
            <a:pPr marL="285750" indent="-285750">
              <a:buFontTx/>
              <a:buChar char="-"/>
            </a:pPr>
            <a:r>
              <a:rPr lang="en-US" dirty="0"/>
              <a:t>Semantics</a:t>
            </a:r>
          </a:p>
          <a:p>
            <a:pPr marL="285750" indent="-285750">
              <a:buFontTx/>
              <a:buChar char="-"/>
            </a:pPr>
            <a:r>
              <a:rPr lang="en-US" dirty="0"/>
              <a:t>Timing</a:t>
            </a:r>
            <a:endParaRPr lang="th-TH" dirty="0"/>
          </a:p>
        </p:txBody>
      </p:sp>
      <p:pic>
        <p:nvPicPr>
          <p:cNvPr id="4098" name="Picture 2" descr="Protocol of commun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207" y="1055534"/>
            <a:ext cx="5226584" cy="522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5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t>
            </a:r>
            <a:endParaRPr lang="th-TH" dirty="0"/>
          </a:p>
        </p:txBody>
      </p:sp>
      <p:sp>
        <p:nvSpPr>
          <p:cNvPr id="3" name="Content Placeholder 2"/>
          <p:cNvSpPr>
            <a:spLocks noGrp="1"/>
          </p:cNvSpPr>
          <p:nvPr>
            <p:ph idx="1"/>
          </p:nvPr>
        </p:nvSpPr>
        <p:spPr>
          <a:xfrm>
            <a:off x="1251678" y="2286001"/>
            <a:ext cx="4446757" cy="3593591"/>
          </a:xfrm>
        </p:spPr>
        <p:txBody>
          <a:bodyPr anchor="t"/>
          <a:lstStyle/>
          <a:p>
            <a:r>
              <a:rPr lang="en-US" b="1" dirty="0"/>
              <a:t>HTTP</a:t>
            </a:r>
            <a:r>
              <a:rPr lang="en-US" dirty="0"/>
              <a:t> is a protocol which allows the fetching of resources, such as HTML documents. It is the foundation of any data exchange on the Web and a client-server protocol.</a:t>
            </a:r>
          </a:p>
          <a:p>
            <a:r>
              <a:rPr lang="en-US" dirty="0"/>
              <a:t>It is an application layer protocol that is sent over </a:t>
            </a:r>
            <a:r>
              <a:rPr lang="en-US" dirty="0">
                <a:hlinkClick r:id="rId2" tooltip="TCP: TCP (Transmission Control Protocol) is an important network protocol that lets two hosts connect and exchange data streams.  TCP guarantees the delivery of data and packets in the same order as they were sent.  Vint Cerf and Bob Kahn, who were DARPA scientists at the time, designed TCP in the 1970s."/>
              </a:rPr>
              <a:t>TCP</a:t>
            </a:r>
            <a:r>
              <a:rPr lang="en-US" dirty="0"/>
              <a:t>, or over a </a:t>
            </a:r>
            <a:r>
              <a:rPr lang="en-US" dirty="0">
                <a:hlinkClick r:id="rId3" tooltip="TLS: Transport Layer Security (TLS), previously known as Secure Sockets Layer (SSL), is a protocol used by applications to communicate securely across a network, preventing tampering with and eavesdropping on email, web browsing, messaging, and other protocols."/>
              </a:rPr>
              <a:t>TLS</a:t>
            </a:r>
            <a:r>
              <a:rPr lang="en-US" dirty="0"/>
              <a:t>-encrypted TCP connection</a:t>
            </a:r>
          </a:p>
          <a:p>
            <a:endParaRPr lang="en-US" dirty="0"/>
          </a:p>
          <a:p>
            <a:endParaRPr lang="th-TH" dirty="0"/>
          </a:p>
        </p:txBody>
      </p:sp>
      <p:pic>
        <p:nvPicPr>
          <p:cNvPr id="3074" name="Picture 2" descr="HTTP as an application layer protocol, on top of TCP (transport layer) and IP (network layer) and below the presentation lay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0839" y="2286001"/>
            <a:ext cx="4930485" cy="353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42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HTTP-based systems</a:t>
            </a:r>
            <a:endParaRPr lang="th-TH" dirty="0"/>
          </a:p>
        </p:txBody>
      </p:sp>
      <p:sp>
        <p:nvSpPr>
          <p:cNvPr id="3" name="Content Placeholder 2"/>
          <p:cNvSpPr>
            <a:spLocks noGrp="1"/>
          </p:cNvSpPr>
          <p:nvPr>
            <p:ph idx="1"/>
          </p:nvPr>
        </p:nvSpPr>
        <p:spPr/>
        <p:txBody>
          <a:bodyPr/>
          <a:lstStyle/>
          <a:p>
            <a:r>
              <a:rPr lang="en-US" dirty="0"/>
              <a:t>HTTP is a client-server protocol: </a:t>
            </a:r>
            <a:r>
              <a:rPr lang="en-US" b="1" dirty="0"/>
              <a:t>requests</a:t>
            </a:r>
            <a:r>
              <a:rPr lang="en-US" dirty="0"/>
              <a:t> are sent by one entity, the </a:t>
            </a:r>
            <a:r>
              <a:rPr lang="en-US" b="1" dirty="0"/>
              <a:t>user-agent</a:t>
            </a:r>
            <a:r>
              <a:rPr lang="en-US" dirty="0"/>
              <a:t> -&gt; a Web browser</a:t>
            </a:r>
          </a:p>
          <a:p>
            <a:endParaRPr lang="en-US" dirty="0"/>
          </a:p>
          <a:p>
            <a:r>
              <a:rPr lang="en-US" dirty="0"/>
              <a:t>Each individual request is sent to a </a:t>
            </a:r>
            <a:r>
              <a:rPr lang="en-US" b="1" dirty="0"/>
              <a:t>server</a:t>
            </a:r>
            <a:r>
              <a:rPr lang="en-US" dirty="0"/>
              <a:t>, which will handle it and provide an answer, called the </a:t>
            </a:r>
            <a:r>
              <a:rPr lang="en-US" b="1" i="1" dirty="0"/>
              <a:t>response</a:t>
            </a:r>
            <a:r>
              <a:rPr lang="en-US" dirty="0"/>
              <a:t>.</a:t>
            </a:r>
          </a:p>
          <a:p>
            <a:endParaRPr lang="en-US" dirty="0"/>
          </a:p>
          <a:p>
            <a:endParaRPr lang="en-US" dirty="0"/>
          </a:p>
          <a:p>
            <a:endParaRPr lang="en-US" dirty="0"/>
          </a:p>
          <a:p>
            <a:endParaRPr lang="th-TH"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436" y="4431984"/>
            <a:ext cx="4342805" cy="1590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09309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2CEAA3973E184A953309AF9BA8265E" ma:contentTypeVersion="6" ma:contentTypeDescription="Create a new document." ma:contentTypeScope="" ma:versionID="117abf10ba4a328c0759445f858d1e16">
  <xsd:schema xmlns:xsd="http://www.w3.org/2001/XMLSchema" xmlns:xs="http://www.w3.org/2001/XMLSchema" xmlns:p="http://schemas.microsoft.com/office/2006/metadata/properties" xmlns:ns2="1b68f631-4845-4938-9664-024bf239ce94" targetNamespace="http://schemas.microsoft.com/office/2006/metadata/properties" ma:root="true" ma:fieldsID="8600393d9bfc9d00733e767147ed65fd" ns2:_="">
    <xsd:import namespace="1b68f631-4845-4938-9664-024bf239ce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8f631-4845-4938-9664-024bf239ce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E5E68A-C066-4898-A49B-563916211076}"/>
</file>

<file path=customXml/itemProps2.xml><?xml version="1.0" encoding="utf-8"?>
<ds:datastoreItem xmlns:ds="http://schemas.openxmlformats.org/officeDocument/2006/customXml" ds:itemID="{9D693196-6054-453B-9385-FC013129B606}"/>
</file>

<file path=customXml/itemProps3.xml><?xml version="1.0" encoding="utf-8"?>
<ds:datastoreItem xmlns:ds="http://schemas.openxmlformats.org/officeDocument/2006/customXml" ds:itemID="{299984C5-84E5-42F2-A019-00447660ADBB}"/>
</file>

<file path=docProps/app.xml><?xml version="1.0" encoding="utf-8"?>
<Properties xmlns="http://schemas.openxmlformats.org/officeDocument/2006/extended-properties" xmlns:vt="http://schemas.openxmlformats.org/officeDocument/2006/docPropsVTypes">
  <TotalTime>53</TotalTime>
  <Words>2774</Words>
  <Application>Microsoft Office PowerPoint</Application>
  <PresentationFormat>Widescreen</PresentationFormat>
  <Paragraphs>277</Paragraphs>
  <Slides>35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Gill Sans MT</vt:lpstr>
      <vt:lpstr>Impact</vt:lpstr>
      <vt:lpstr>museo-sans</vt:lpstr>
      <vt:lpstr>OpenSans</vt:lpstr>
      <vt:lpstr>Badge</vt:lpstr>
      <vt:lpstr>Web Programming 06016322</vt:lpstr>
      <vt:lpstr>How the web works</vt:lpstr>
      <vt:lpstr>Clients and servers</vt:lpstr>
      <vt:lpstr>Other important components</vt:lpstr>
      <vt:lpstr>Domain name servers - DNS</vt:lpstr>
      <vt:lpstr>Overview of HTTP</vt:lpstr>
      <vt:lpstr>What is a communication protocol?</vt:lpstr>
      <vt:lpstr>HTTP</vt:lpstr>
      <vt:lpstr>Components of HTTP-based systems</vt:lpstr>
      <vt:lpstr>Client: the user-agent</vt:lpstr>
      <vt:lpstr>The Web server</vt:lpstr>
      <vt:lpstr>Basic aspects of HTTP</vt:lpstr>
      <vt:lpstr>HTTP flow</vt:lpstr>
      <vt:lpstr>HTTP Messages</vt:lpstr>
      <vt:lpstr>HTTP Requests</vt:lpstr>
      <vt:lpstr>HTTP Responses</vt:lpstr>
      <vt:lpstr>HTTP Responses</vt:lpstr>
      <vt:lpstr>MVC Concepts</vt:lpstr>
      <vt:lpstr>The theory behind Model View Controller (MVC)</vt:lpstr>
      <vt:lpstr>PowerPoint Presentation</vt:lpstr>
      <vt:lpstr>MVC Components</vt:lpstr>
      <vt:lpstr>An Analogy - Cooking</vt:lpstr>
      <vt:lpstr>REST API</vt:lpstr>
      <vt:lpstr>What are APIs?</vt:lpstr>
      <vt:lpstr>Public APIs and API integration</vt:lpstr>
      <vt:lpstr>Web services and APIs</vt:lpstr>
      <vt:lpstr>REST APIs</vt:lpstr>
      <vt:lpstr>REST APIs (2)</vt:lpstr>
      <vt:lpstr> Front-end vs. Back-end</vt:lpstr>
      <vt:lpstr>Front-end vs. Back-end</vt:lpstr>
      <vt:lpstr>Should You Be a Back-End, Front-End or Full-Stack Developer?</vt:lpstr>
      <vt:lpstr>Course Syllabus</vt:lpstr>
      <vt:lpstr>How do we learn?</vt:lpstr>
      <vt:lpstr>Let’s do a test session</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06016322</dc:title>
  <dc:creator>Bundit Thnasopon</dc:creator>
  <cp:lastModifiedBy>Bundit Thnasopon</cp:lastModifiedBy>
  <cp:revision>5</cp:revision>
  <dcterms:created xsi:type="dcterms:W3CDTF">2021-01-03T14:24:57Z</dcterms:created>
  <dcterms:modified xsi:type="dcterms:W3CDTF">2021-01-12T13:38:39Z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0x0101006B2CEAA3973E184A953309AF9BA8265E</vt:lpwstr>
  </property>
</Properties>
</file>