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6" r:id="rId9"/>
    <p:sldId id="267"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BD5E9-CA8E-4F18-BCC8-F61C2930DC9A}" v="146" dt="2020-05-24T09:31:26.328"/>
    <p1510:client id="{548A61DD-3EA1-FF4F-BD48-19B65411E6AF}" v="126" dt="2020-05-25T09:14:31.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15" autoAdjust="0"/>
    <p:restoredTop sz="94660"/>
  </p:normalViewPr>
  <p:slideViewPr>
    <p:cSldViewPr snapToGrid="0">
      <p:cViewPr varScale="1">
        <p:scale>
          <a:sx n="85" d="100"/>
          <a:sy n="85" d="100"/>
        </p:scale>
        <p:origin x="2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Prajapati" userId="ec18c29367e49aeb" providerId="LiveId" clId="{548A61DD-3EA1-FF4F-BD48-19B65411E6AF}"/>
    <pc:docChg chg="custSel modSld sldOrd">
      <pc:chgData name="Sachin Prajapati" userId="ec18c29367e49aeb" providerId="LiveId" clId="{548A61DD-3EA1-FF4F-BD48-19B65411E6AF}" dt="2020-05-25T09:14:57.522" v="761" actId="1076"/>
      <pc:docMkLst>
        <pc:docMk/>
      </pc:docMkLst>
      <pc:sldChg chg="addSp delSp modSp">
        <pc:chgData name="Sachin Prajapati" userId="ec18c29367e49aeb" providerId="LiveId" clId="{548A61DD-3EA1-FF4F-BD48-19B65411E6AF}" dt="2020-05-24T20:27:48.570" v="28"/>
        <pc:sldMkLst>
          <pc:docMk/>
          <pc:sldMk cId="1200352759" sldId="256"/>
        </pc:sldMkLst>
        <pc:spChg chg="mod">
          <ac:chgData name="Sachin Prajapati" userId="ec18c29367e49aeb" providerId="LiveId" clId="{548A61DD-3EA1-FF4F-BD48-19B65411E6AF}" dt="2020-05-24T20:25:23.130" v="5" actId="20577"/>
          <ac:spMkLst>
            <pc:docMk/>
            <pc:sldMk cId="1200352759" sldId="256"/>
            <ac:spMk id="2" creationId="{59ED74F2-3550-41C3-BFBD-5848338CFC16}"/>
          </ac:spMkLst>
        </pc:spChg>
        <pc:spChg chg="add del mod">
          <ac:chgData name="Sachin Prajapati" userId="ec18c29367e49aeb" providerId="LiveId" clId="{548A61DD-3EA1-FF4F-BD48-19B65411E6AF}" dt="2020-05-24T20:26:59.886" v="14"/>
          <ac:spMkLst>
            <pc:docMk/>
            <pc:sldMk cId="1200352759" sldId="256"/>
            <ac:spMk id="3" creationId="{254A1811-2F9A-1E4C-9A6F-C98F838C641C}"/>
          </ac:spMkLst>
        </pc:spChg>
        <pc:spChg chg="add del mod">
          <ac:chgData name="Sachin Prajapati" userId="ec18c29367e49aeb" providerId="LiveId" clId="{548A61DD-3EA1-FF4F-BD48-19B65411E6AF}" dt="2020-05-24T20:27:18.561" v="18"/>
          <ac:spMkLst>
            <pc:docMk/>
            <pc:sldMk cId="1200352759" sldId="256"/>
            <ac:spMk id="6" creationId="{ED7B51E1-88D4-9046-97F9-F14393E6265C}"/>
          </ac:spMkLst>
        </pc:spChg>
        <pc:spChg chg="add del mod">
          <ac:chgData name="Sachin Prajapati" userId="ec18c29367e49aeb" providerId="LiveId" clId="{548A61DD-3EA1-FF4F-BD48-19B65411E6AF}" dt="2020-05-24T20:27:48.570" v="28"/>
          <ac:spMkLst>
            <pc:docMk/>
            <pc:sldMk cId="1200352759" sldId="256"/>
            <ac:spMk id="8" creationId="{925B1AE0-6215-3440-81B6-9F62101413BE}"/>
          </ac:spMkLst>
        </pc:spChg>
        <pc:spChg chg="del mod">
          <ac:chgData name="Sachin Prajapati" userId="ec18c29367e49aeb" providerId="LiveId" clId="{548A61DD-3EA1-FF4F-BD48-19B65411E6AF}" dt="2020-05-24T20:26:00.627" v="9"/>
          <ac:spMkLst>
            <pc:docMk/>
            <pc:sldMk cId="1200352759" sldId="256"/>
            <ac:spMk id="9" creationId="{5686C36F-7C17-496B-982F-5C8E341CB3F8}"/>
          </ac:spMkLst>
        </pc:spChg>
        <pc:spChg chg="add del mod">
          <ac:chgData name="Sachin Prajapati" userId="ec18c29367e49aeb" providerId="LiveId" clId="{548A61DD-3EA1-FF4F-BD48-19B65411E6AF}" dt="2020-05-24T20:27:47.174" v="26"/>
          <ac:spMkLst>
            <pc:docMk/>
            <pc:sldMk cId="1200352759" sldId="256"/>
            <ac:spMk id="10" creationId="{46653E01-B6C9-DD40-9189-A64134D30E0A}"/>
          </ac:spMkLst>
        </pc:spChg>
        <pc:spChg chg="add mod">
          <ac:chgData name="Sachin Prajapati" userId="ec18c29367e49aeb" providerId="LiveId" clId="{548A61DD-3EA1-FF4F-BD48-19B65411E6AF}" dt="2020-05-24T20:27:45.545" v="24" actId="14100"/>
          <ac:spMkLst>
            <pc:docMk/>
            <pc:sldMk cId="1200352759" sldId="256"/>
            <ac:spMk id="11" creationId="{BDAB3D1B-7309-524B-B42B-144034CC6AFE}"/>
          </ac:spMkLst>
        </pc:spChg>
      </pc:sldChg>
      <pc:sldChg chg="addSp delSp modSp">
        <pc:chgData name="Sachin Prajapati" userId="ec18c29367e49aeb" providerId="LiveId" clId="{548A61DD-3EA1-FF4F-BD48-19B65411E6AF}" dt="2020-05-25T08:29:33.341" v="462" actId="1076"/>
        <pc:sldMkLst>
          <pc:docMk/>
          <pc:sldMk cId="2484578844" sldId="258"/>
        </pc:sldMkLst>
        <pc:spChg chg="mod">
          <ac:chgData name="Sachin Prajapati" userId="ec18c29367e49aeb" providerId="LiveId" clId="{548A61DD-3EA1-FF4F-BD48-19B65411E6AF}" dt="2020-05-25T08:29:00.745" v="458" actId="14100"/>
          <ac:spMkLst>
            <pc:docMk/>
            <pc:sldMk cId="2484578844" sldId="258"/>
            <ac:spMk id="2" creationId="{D845836D-0533-4B5C-9FE7-FC8F0063BC7E}"/>
          </ac:spMkLst>
        </pc:spChg>
        <pc:spChg chg="mod">
          <ac:chgData name="Sachin Prajapati" userId="ec18c29367e49aeb" providerId="LiveId" clId="{548A61DD-3EA1-FF4F-BD48-19B65411E6AF}" dt="2020-05-25T08:29:26.832" v="461" actId="1076"/>
          <ac:spMkLst>
            <pc:docMk/>
            <pc:sldMk cId="2484578844" sldId="258"/>
            <ac:spMk id="10" creationId="{DB07E3B6-DE01-48CF-ADF0-FE067AA68009}"/>
          </ac:spMkLst>
        </pc:spChg>
        <pc:spChg chg="mod">
          <ac:chgData name="Sachin Prajapati" userId="ec18c29367e49aeb" providerId="LiveId" clId="{548A61DD-3EA1-FF4F-BD48-19B65411E6AF}" dt="2020-05-25T08:29:33.341" v="462" actId="1076"/>
          <ac:spMkLst>
            <pc:docMk/>
            <pc:sldMk cId="2484578844" sldId="258"/>
            <ac:spMk id="11" creationId="{5A40C983-5ED9-4BB5-BAFC-A726D1051BB6}"/>
          </ac:spMkLst>
        </pc:spChg>
        <pc:graphicFrameChg chg="mod modGraphic">
          <ac:chgData name="Sachin Prajapati" userId="ec18c29367e49aeb" providerId="LiveId" clId="{548A61DD-3EA1-FF4F-BD48-19B65411E6AF}" dt="2020-05-25T08:29:10.912" v="460" actId="14100"/>
          <ac:graphicFrameMkLst>
            <pc:docMk/>
            <pc:sldMk cId="2484578844" sldId="258"/>
            <ac:graphicFrameMk id="8" creationId="{F67DE22F-3C73-4D36-9EAA-8AADC336EA15}"/>
          </ac:graphicFrameMkLst>
        </pc:graphicFrameChg>
        <pc:picChg chg="add del mod">
          <ac:chgData name="Sachin Prajapati" userId="ec18c29367e49aeb" providerId="LiveId" clId="{548A61DD-3EA1-FF4F-BD48-19B65411E6AF}" dt="2020-05-24T22:26:03.401" v="346"/>
          <ac:picMkLst>
            <pc:docMk/>
            <pc:sldMk cId="2484578844" sldId="258"/>
            <ac:picMk id="6" creationId="{C1A75C6B-FC75-F94E-892D-94F3A95E6EFD}"/>
          </ac:picMkLst>
        </pc:picChg>
      </pc:sldChg>
      <pc:sldChg chg="modSp">
        <pc:chgData name="Sachin Prajapati" userId="ec18c29367e49aeb" providerId="LiveId" clId="{548A61DD-3EA1-FF4F-BD48-19B65411E6AF}" dt="2020-05-25T08:33:40.589" v="507" actId="1076"/>
        <pc:sldMkLst>
          <pc:docMk/>
          <pc:sldMk cId="3893320127" sldId="260"/>
        </pc:sldMkLst>
        <pc:spChg chg="mod">
          <ac:chgData name="Sachin Prajapati" userId="ec18c29367e49aeb" providerId="LiveId" clId="{548A61DD-3EA1-FF4F-BD48-19B65411E6AF}" dt="2020-05-25T08:33:25.219" v="504" actId="14100"/>
          <ac:spMkLst>
            <pc:docMk/>
            <pc:sldMk cId="3893320127" sldId="260"/>
            <ac:spMk id="2" creationId="{9784D1F1-BFFA-404F-8354-6C120129C7FE}"/>
          </ac:spMkLst>
        </pc:spChg>
        <pc:spChg chg="mod">
          <ac:chgData name="Sachin Prajapati" userId="ec18c29367e49aeb" providerId="LiveId" clId="{548A61DD-3EA1-FF4F-BD48-19B65411E6AF}" dt="2020-05-25T08:33:40.589" v="507" actId="1076"/>
          <ac:spMkLst>
            <pc:docMk/>
            <pc:sldMk cId="3893320127" sldId="260"/>
            <ac:spMk id="14" creationId="{C4B005BC-554C-4FFC-91C8-6C83073F1392}"/>
          </ac:spMkLst>
        </pc:spChg>
        <pc:picChg chg="mod">
          <ac:chgData name="Sachin Prajapati" userId="ec18c29367e49aeb" providerId="LiveId" clId="{548A61DD-3EA1-FF4F-BD48-19B65411E6AF}" dt="2020-05-25T08:33:28.007" v="505" actId="1076"/>
          <ac:picMkLst>
            <pc:docMk/>
            <pc:sldMk cId="3893320127" sldId="260"/>
            <ac:picMk id="5" creationId="{F61CC2D4-F43C-44FA-BED0-88C2BE7E6312}"/>
          </ac:picMkLst>
        </pc:picChg>
      </pc:sldChg>
      <pc:sldChg chg="modSp">
        <pc:chgData name="Sachin Prajapati" userId="ec18c29367e49aeb" providerId="LiveId" clId="{548A61DD-3EA1-FF4F-BD48-19B65411E6AF}" dt="2020-05-25T08:31:05.980" v="484" actId="1076"/>
        <pc:sldMkLst>
          <pc:docMk/>
          <pc:sldMk cId="2096603861" sldId="261"/>
        </pc:sldMkLst>
        <pc:spChg chg="mod">
          <ac:chgData name="Sachin Prajapati" userId="ec18c29367e49aeb" providerId="LiveId" clId="{548A61DD-3EA1-FF4F-BD48-19B65411E6AF}" dt="2020-05-25T08:30:38.421" v="479" actId="14100"/>
          <ac:spMkLst>
            <pc:docMk/>
            <pc:sldMk cId="2096603861" sldId="261"/>
            <ac:spMk id="2" creationId="{CA911783-C46A-476D-8F05-235A9694A00A}"/>
          </ac:spMkLst>
        </pc:spChg>
        <pc:spChg chg="mod">
          <ac:chgData name="Sachin Prajapati" userId="ec18c29367e49aeb" providerId="LiveId" clId="{548A61DD-3EA1-FF4F-BD48-19B65411E6AF}" dt="2020-05-25T08:31:05.980" v="484" actId="1076"/>
          <ac:spMkLst>
            <pc:docMk/>
            <pc:sldMk cId="2096603861" sldId="261"/>
            <ac:spMk id="3" creationId="{4452B48E-3D12-41CE-BEDC-794D0349D1E2}"/>
          </ac:spMkLst>
        </pc:spChg>
        <pc:picChg chg="mod">
          <ac:chgData name="Sachin Prajapati" userId="ec18c29367e49aeb" providerId="LiveId" clId="{548A61DD-3EA1-FF4F-BD48-19B65411E6AF}" dt="2020-05-25T08:30:53.749" v="482" actId="1076"/>
          <ac:picMkLst>
            <pc:docMk/>
            <pc:sldMk cId="2096603861" sldId="261"/>
            <ac:picMk id="6" creationId="{BB9A8607-21FA-4DDF-84F3-D0E3D60A6119}"/>
          </ac:picMkLst>
        </pc:picChg>
        <pc:picChg chg="mod">
          <ac:chgData name="Sachin Prajapati" userId="ec18c29367e49aeb" providerId="LiveId" clId="{548A61DD-3EA1-FF4F-BD48-19B65411E6AF}" dt="2020-05-25T08:30:45.621" v="480" actId="1076"/>
          <ac:picMkLst>
            <pc:docMk/>
            <pc:sldMk cId="2096603861" sldId="261"/>
            <ac:picMk id="9" creationId="{ECA49E1D-6496-4FF8-B524-306A9119EC28}"/>
          </ac:picMkLst>
        </pc:picChg>
      </pc:sldChg>
      <pc:sldChg chg="modSp">
        <pc:chgData name="Sachin Prajapati" userId="ec18c29367e49aeb" providerId="LiveId" clId="{548A61DD-3EA1-FF4F-BD48-19B65411E6AF}" dt="2020-05-25T08:32:05.223" v="494" actId="1076"/>
        <pc:sldMkLst>
          <pc:docMk/>
          <pc:sldMk cId="3150541103" sldId="262"/>
        </pc:sldMkLst>
        <pc:spChg chg="mod">
          <ac:chgData name="Sachin Prajapati" userId="ec18c29367e49aeb" providerId="LiveId" clId="{548A61DD-3EA1-FF4F-BD48-19B65411E6AF}" dt="2020-05-25T08:31:46.390" v="492" actId="14100"/>
          <ac:spMkLst>
            <pc:docMk/>
            <pc:sldMk cId="3150541103" sldId="262"/>
            <ac:spMk id="2" creationId="{169B184F-84A7-4394-BC84-5F71CC88CAE1}"/>
          </ac:spMkLst>
        </pc:spChg>
        <pc:spChg chg="mod">
          <ac:chgData name="Sachin Prajapati" userId="ec18c29367e49aeb" providerId="LiveId" clId="{548A61DD-3EA1-FF4F-BD48-19B65411E6AF}" dt="2020-05-25T08:31:57.530" v="493" actId="1076"/>
          <ac:spMkLst>
            <pc:docMk/>
            <pc:sldMk cId="3150541103" sldId="262"/>
            <ac:spMk id="3" creationId="{010920F4-A935-4902-9633-0495C59F9187}"/>
          </ac:spMkLst>
        </pc:spChg>
        <pc:picChg chg="mod">
          <ac:chgData name="Sachin Prajapati" userId="ec18c29367e49aeb" providerId="LiveId" clId="{548A61DD-3EA1-FF4F-BD48-19B65411E6AF}" dt="2020-05-25T08:32:05.223" v="494" actId="1076"/>
          <ac:picMkLst>
            <pc:docMk/>
            <pc:sldMk cId="3150541103" sldId="262"/>
            <ac:picMk id="5" creationId="{1761FB69-164B-47ED-A716-7CC099227811}"/>
          </ac:picMkLst>
        </pc:picChg>
      </pc:sldChg>
      <pc:sldChg chg="addSp delSp modSp">
        <pc:chgData name="Sachin Prajapati" userId="ec18c29367e49aeb" providerId="LiveId" clId="{548A61DD-3EA1-FF4F-BD48-19B65411E6AF}" dt="2020-05-25T08:32:39.103" v="499" actId="1076"/>
        <pc:sldMkLst>
          <pc:docMk/>
          <pc:sldMk cId="913326268" sldId="263"/>
        </pc:sldMkLst>
        <pc:spChg chg="mod">
          <ac:chgData name="Sachin Prajapati" userId="ec18c29367e49aeb" providerId="LiveId" clId="{548A61DD-3EA1-FF4F-BD48-19B65411E6AF}" dt="2020-05-25T08:32:24.833" v="497" actId="14100"/>
          <ac:spMkLst>
            <pc:docMk/>
            <pc:sldMk cId="913326268" sldId="263"/>
            <ac:spMk id="2" creationId="{6F653611-1B2C-4315-AFA2-2CC9A278DBDB}"/>
          </ac:spMkLst>
        </pc:spChg>
        <pc:spChg chg="mod">
          <ac:chgData name="Sachin Prajapati" userId="ec18c29367e49aeb" providerId="LiveId" clId="{548A61DD-3EA1-FF4F-BD48-19B65411E6AF}" dt="2020-05-25T08:32:33.978" v="498" actId="1076"/>
          <ac:spMkLst>
            <pc:docMk/>
            <pc:sldMk cId="913326268" sldId="263"/>
            <ac:spMk id="3" creationId="{00DF723C-6C5F-47C6-BD1F-8ED4890A2B2C}"/>
          </ac:spMkLst>
        </pc:spChg>
        <pc:spChg chg="del mod">
          <ac:chgData name="Sachin Prajapati" userId="ec18c29367e49aeb" providerId="LiveId" clId="{548A61DD-3EA1-FF4F-BD48-19B65411E6AF}" dt="2020-05-24T20:41:08.184" v="31"/>
          <ac:spMkLst>
            <pc:docMk/>
            <pc:sldMk cId="913326268" sldId="263"/>
            <ac:spMk id="5" creationId="{560D8F47-DF7A-425C-AF70-D5DEE2828E20}"/>
          </ac:spMkLst>
        </pc:spChg>
        <pc:picChg chg="add mod">
          <ac:chgData name="Sachin Prajapati" userId="ec18c29367e49aeb" providerId="LiveId" clId="{548A61DD-3EA1-FF4F-BD48-19B65411E6AF}" dt="2020-05-25T08:32:39.103" v="499" actId="1076"/>
          <ac:picMkLst>
            <pc:docMk/>
            <pc:sldMk cId="913326268" sldId="263"/>
            <ac:picMk id="6" creationId="{8120757B-D745-D44D-ADEE-666233E440F5}"/>
          </ac:picMkLst>
        </pc:picChg>
        <pc:picChg chg="del">
          <ac:chgData name="Sachin Prajapati" userId="ec18c29367e49aeb" providerId="LiveId" clId="{548A61DD-3EA1-FF4F-BD48-19B65411E6AF}" dt="2020-05-24T20:40:32.465" v="29"/>
          <ac:picMkLst>
            <pc:docMk/>
            <pc:sldMk cId="913326268" sldId="263"/>
            <ac:picMk id="1025" creationId="{D6F7D3FA-F537-4B42-95BA-8015C65DCA42}"/>
          </ac:picMkLst>
        </pc:picChg>
      </pc:sldChg>
      <pc:sldChg chg="addSp delSp modSp">
        <pc:chgData name="Sachin Prajapati" userId="ec18c29367e49aeb" providerId="LiveId" clId="{548A61DD-3EA1-FF4F-BD48-19B65411E6AF}" dt="2020-05-25T08:34:06.074" v="509" actId="1076"/>
        <pc:sldMkLst>
          <pc:docMk/>
          <pc:sldMk cId="870236634" sldId="264"/>
        </pc:sldMkLst>
        <pc:spChg chg="mod">
          <ac:chgData name="Sachin Prajapati" userId="ec18c29367e49aeb" providerId="LiveId" clId="{548A61DD-3EA1-FF4F-BD48-19B65411E6AF}" dt="2020-05-25T08:33:11.615" v="502" actId="14100"/>
          <ac:spMkLst>
            <pc:docMk/>
            <pc:sldMk cId="870236634" sldId="264"/>
            <ac:spMk id="2" creationId="{AE992E1F-EC7E-43D2-B30F-27F84ECDB1B2}"/>
          </ac:spMkLst>
        </pc:spChg>
        <pc:spChg chg="mod">
          <ac:chgData name="Sachin Prajapati" userId="ec18c29367e49aeb" providerId="LiveId" clId="{548A61DD-3EA1-FF4F-BD48-19B65411E6AF}" dt="2020-05-25T08:33:55.893" v="508" actId="1076"/>
          <ac:spMkLst>
            <pc:docMk/>
            <pc:sldMk cId="870236634" sldId="264"/>
            <ac:spMk id="3" creationId="{84B5848D-2113-4D40-B046-64ABC8287C54}"/>
          </ac:spMkLst>
        </pc:spChg>
        <pc:spChg chg="del mod">
          <ac:chgData name="Sachin Prajapati" userId="ec18c29367e49aeb" providerId="LiveId" clId="{548A61DD-3EA1-FF4F-BD48-19B65411E6AF}" dt="2020-05-24T20:42:20.976" v="217"/>
          <ac:spMkLst>
            <pc:docMk/>
            <pc:sldMk cId="870236634" sldId="264"/>
            <ac:spMk id="4" creationId="{A09D5F87-06B6-4386-BFFE-E79023789B92}"/>
          </ac:spMkLst>
        </pc:spChg>
        <pc:picChg chg="add mod">
          <ac:chgData name="Sachin Prajapati" userId="ec18c29367e49aeb" providerId="LiveId" clId="{548A61DD-3EA1-FF4F-BD48-19B65411E6AF}" dt="2020-05-25T08:34:06.074" v="509" actId="1076"/>
          <ac:picMkLst>
            <pc:docMk/>
            <pc:sldMk cId="870236634" sldId="264"/>
            <ac:picMk id="6" creationId="{CC1B6109-E933-264C-8FD0-AE6D45577F9D}"/>
          </ac:picMkLst>
        </pc:picChg>
      </pc:sldChg>
      <pc:sldChg chg="addSp modSp">
        <pc:chgData name="Sachin Prajapati" userId="ec18c29367e49aeb" providerId="LiveId" clId="{548A61DD-3EA1-FF4F-BD48-19B65411E6AF}" dt="2020-05-25T08:35:59.431" v="522" actId="1076"/>
        <pc:sldMkLst>
          <pc:docMk/>
          <pc:sldMk cId="121786303" sldId="265"/>
        </pc:sldMkLst>
        <pc:spChg chg="mod">
          <ac:chgData name="Sachin Prajapati" userId="ec18c29367e49aeb" providerId="LiveId" clId="{548A61DD-3EA1-FF4F-BD48-19B65411E6AF}" dt="2020-05-25T08:35:38.123" v="518" actId="14100"/>
          <ac:spMkLst>
            <pc:docMk/>
            <pc:sldMk cId="121786303" sldId="265"/>
            <ac:spMk id="2" creationId="{99E64CC4-F165-43E0-B369-3ED8D4D84FCF}"/>
          </ac:spMkLst>
        </pc:spChg>
        <pc:spChg chg="mod">
          <ac:chgData name="Sachin Prajapati" userId="ec18c29367e49aeb" providerId="LiveId" clId="{548A61DD-3EA1-FF4F-BD48-19B65411E6AF}" dt="2020-05-25T08:35:54.989" v="521" actId="1076"/>
          <ac:spMkLst>
            <pc:docMk/>
            <pc:sldMk cId="121786303" sldId="265"/>
            <ac:spMk id="3" creationId="{129C405E-0D4B-464B-B760-87D270B5D7FA}"/>
          </ac:spMkLst>
        </pc:spChg>
        <pc:spChg chg="mod">
          <ac:chgData name="Sachin Prajapati" userId="ec18c29367e49aeb" providerId="LiveId" clId="{548A61DD-3EA1-FF4F-BD48-19B65411E6AF}" dt="2020-05-25T08:35:59.431" v="522" actId="1076"/>
          <ac:spMkLst>
            <pc:docMk/>
            <pc:sldMk cId="121786303" sldId="265"/>
            <ac:spMk id="4" creationId="{F7A0C37C-D8C8-4513-894B-C377301F03EC}"/>
          </ac:spMkLst>
        </pc:spChg>
        <pc:picChg chg="add mod">
          <ac:chgData name="Sachin Prajapati" userId="ec18c29367e49aeb" providerId="LiveId" clId="{548A61DD-3EA1-FF4F-BD48-19B65411E6AF}" dt="2020-05-25T08:35:42.816" v="519" actId="1076"/>
          <ac:picMkLst>
            <pc:docMk/>
            <pc:sldMk cId="121786303" sldId="265"/>
            <ac:picMk id="6" creationId="{1516F1B6-BF2A-7048-82EC-C21C11AD13A2}"/>
          </ac:picMkLst>
        </pc:picChg>
        <pc:picChg chg="add mod">
          <ac:chgData name="Sachin Prajapati" userId="ec18c29367e49aeb" providerId="LiveId" clId="{548A61DD-3EA1-FF4F-BD48-19B65411E6AF}" dt="2020-05-25T08:35:47.053" v="520" actId="1076"/>
          <ac:picMkLst>
            <pc:docMk/>
            <pc:sldMk cId="121786303" sldId="265"/>
            <ac:picMk id="8" creationId="{1D78D8F7-19CA-CF45-931C-B42BBD46890B}"/>
          </ac:picMkLst>
        </pc:picChg>
      </pc:sldChg>
      <pc:sldChg chg="modSp ord">
        <pc:chgData name="Sachin Prajapati" userId="ec18c29367e49aeb" providerId="LiveId" clId="{548A61DD-3EA1-FF4F-BD48-19B65411E6AF}" dt="2020-05-25T08:53:36.347" v="582"/>
        <pc:sldMkLst>
          <pc:docMk/>
          <pc:sldMk cId="2588981175" sldId="266"/>
        </pc:sldMkLst>
        <pc:spChg chg="mod">
          <ac:chgData name="Sachin Prajapati" userId="ec18c29367e49aeb" providerId="LiveId" clId="{548A61DD-3EA1-FF4F-BD48-19B65411E6AF}" dt="2020-05-25T08:34:25.151" v="510" actId="255"/>
          <ac:spMkLst>
            <pc:docMk/>
            <pc:sldMk cId="2588981175" sldId="266"/>
            <ac:spMk id="2" creationId="{AE992E1F-EC7E-43D2-B30F-27F84ECDB1B2}"/>
          </ac:spMkLst>
        </pc:spChg>
        <pc:graphicFrameChg chg="mod modGraphic">
          <ac:chgData name="Sachin Prajapati" userId="ec18c29367e49aeb" providerId="LiveId" clId="{548A61DD-3EA1-FF4F-BD48-19B65411E6AF}" dt="2020-05-25T08:53:10.938" v="574" actId="20577"/>
          <ac:graphicFrameMkLst>
            <pc:docMk/>
            <pc:sldMk cId="2588981175" sldId="266"/>
            <ac:graphicFrameMk id="5" creationId="{833FD00E-8FE7-9145-BD7A-911DF26A6BBA}"/>
          </ac:graphicFrameMkLst>
        </pc:graphicFrameChg>
      </pc:sldChg>
      <pc:sldChg chg="modSp">
        <pc:chgData name="Sachin Prajapati" userId="ec18c29367e49aeb" providerId="LiveId" clId="{548A61DD-3EA1-FF4F-BD48-19B65411E6AF}" dt="2020-05-25T09:14:57.522" v="761" actId="1076"/>
        <pc:sldMkLst>
          <pc:docMk/>
          <pc:sldMk cId="3986287387" sldId="267"/>
        </pc:sldMkLst>
        <pc:spChg chg="mod">
          <ac:chgData name="Sachin Prajapati" userId="ec18c29367e49aeb" providerId="LiveId" clId="{548A61DD-3EA1-FF4F-BD48-19B65411E6AF}" dt="2020-05-25T08:35:05.948" v="515" actId="14100"/>
          <ac:spMkLst>
            <pc:docMk/>
            <pc:sldMk cId="3986287387" sldId="267"/>
            <ac:spMk id="2" creationId="{AE992E1F-EC7E-43D2-B30F-27F84ECDB1B2}"/>
          </ac:spMkLst>
        </pc:spChg>
        <pc:spChg chg="mod">
          <ac:chgData name="Sachin Prajapati" userId="ec18c29367e49aeb" providerId="LiveId" clId="{548A61DD-3EA1-FF4F-BD48-19B65411E6AF}" dt="2020-05-25T09:14:51.698" v="760" actId="1076"/>
          <ac:spMkLst>
            <pc:docMk/>
            <pc:sldMk cId="3986287387" sldId="267"/>
            <ac:spMk id="3" creationId="{8384DE95-0B36-5D40-BE4A-90E6C55E81C0}"/>
          </ac:spMkLst>
        </pc:spChg>
        <pc:spChg chg="mod">
          <ac:chgData name="Sachin Prajapati" userId="ec18c29367e49aeb" providerId="LiveId" clId="{548A61DD-3EA1-FF4F-BD48-19B65411E6AF}" dt="2020-05-25T09:14:57.522" v="761" actId="1076"/>
          <ac:spMkLst>
            <pc:docMk/>
            <pc:sldMk cId="3986287387" sldId="267"/>
            <ac:spMk id="4" creationId="{BDE2E4E2-1598-7B46-BAB9-9E29133F1FED}"/>
          </ac:spMkLst>
        </pc:spChg>
        <pc:graphicFrameChg chg="mod modGraphic">
          <ac:chgData name="Sachin Prajapati" userId="ec18c29367e49aeb" providerId="LiveId" clId="{548A61DD-3EA1-FF4F-BD48-19B65411E6AF}" dt="2020-05-25T09:05:04.394" v="680" actId="20577"/>
          <ac:graphicFrameMkLst>
            <pc:docMk/>
            <pc:sldMk cId="3986287387" sldId="267"/>
            <ac:graphicFrameMk id="5" creationId="{833FD00E-8FE7-9145-BD7A-911DF26A6BB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6712-D246-4543-814F-B9B89FF0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B805B8-1F81-4A18-9DD7-A9A02D38C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637493-61B2-413C-B67A-DDA8AFACF991}"/>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5" name="Footer Placeholder 4">
            <a:extLst>
              <a:ext uri="{FF2B5EF4-FFF2-40B4-BE49-F238E27FC236}">
                <a16:creationId xmlns:a16="http://schemas.microsoft.com/office/drawing/2014/main" id="{C08F345C-1C0C-4677-BEBA-D76003DE4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41841-18A0-4208-97D0-AFAEA644E8C2}"/>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204193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0B09-F461-4484-9B44-CCCBA6DF26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2B91EA-0C12-49E2-80D7-3F0ED390C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19354-6ED4-4A75-9BA0-D163664C787B}"/>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5" name="Footer Placeholder 4">
            <a:extLst>
              <a:ext uri="{FF2B5EF4-FFF2-40B4-BE49-F238E27FC236}">
                <a16:creationId xmlns:a16="http://schemas.microsoft.com/office/drawing/2014/main" id="{04C69FF7-41D1-47DE-8B78-3C6FB9979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BC1A2-C486-4A95-8717-B604ED892A26}"/>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270449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2C89EE-3D91-4E9D-AEBB-A37B73E3BE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84E9D3-9D85-45E8-AE74-597F8F610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82528-7B6F-4E16-B3CB-2040FB822080}"/>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5" name="Footer Placeholder 4">
            <a:extLst>
              <a:ext uri="{FF2B5EF4-FFF2-40B4-BE49-F238E27FC236}">
                <a16:creationId xmlns:a16="http://schemas.microsoft.com/office/drawing/2014/main" id="{F727EAD0-7C8F-4EA2-98F7-77EC5AF8F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73C1B-38C1-4A04-9B5D-54E5C3CAE5CA}"/>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54567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A24E-DBB6-4FA7-AD3D-5F8705DB8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00AEB-A927-4422-A120-1A5B5A7FF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4BCF7-44EB-43C3-9840-E2F30E2DF60C}"/>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5" name="Footer Placeholder 4">
            <a:extLst>
              <a:ext uri="{FF2B5EF4-FFF2-40B4-BE49-F238E27FC236}">
                <a16:creationId xmlns:a16="http://schemas.microsoft.com/office/drawing/2014/main" id="{677B8DDF-7729-4F86-980C-70D5B147C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7224A1-F0B2-41BE-9D7D-B0357148E34C}"/>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308038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27F6-595E-4E56-9B81-AD8B9B118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4ABEF7-960B-4B36-888E-297729C7A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BA0D4-5087-4684-8FAA-C7BC93A26A83}"/>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5" name="Footer Placeholder 4">
            <a:extLst>
              <a:ext uri="{FF2B5EF4-FFF2-40B4-BE49-F238E27FC236}">
                <a16:creationId xmlns:a16="http://schemas.microsoft.com/office/drawing/2014/main" id="{21E4B4EC-45F5-4B3D-AD32-7DE01A3A2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55113-0D51-4C60-B9F1-C14457437191}"/>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57906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323C-81CE-4E5F-BFAE-23E4485330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1BD86B-EB86-4C86-B4B0-8C95AE0B3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0A6371-3302-4BFF-BD0E-30BD1AA91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187B74-B11E-495B-8A4A-E141D47790D3}"/>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6" name="Footer Placeholder 5">
            <a:extLst>
              <a:ext uri="{FF2B5EF4-FFF2-40B4-BE49-F238E27FC236}">
                <a16:creationId xmlns:a16="http://schemas.microsoft.com/office/drawing/2014/main" id="{2AD098EA-1E98-4431-9443-46ACC9594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68C30-7E2A-43C0-97CE-87CC6A895459}"/>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187661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48EB-56F8-4F7C-ABFD-E3D1E8C01E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A50370-5C94-4303-8C38-635BDADA3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238DB-37DC-4E3B-AFEB-39975D8715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C33E2E-E589-40E3-8602-678E185DC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2E33E-0162-48E9-BDBD-39570B1D7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076541-EECA-490E-A753-BEB4F801B8A8}"/>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8" name="Footer Placeholder 7">
            <a:extLst>
              <a:ext uri="{FF2B5EF4-FFF2-40B4-BE49-F238E27FC236}">
                <a16:creationId xmlns:a16="http://schemas.microsoft.com/office/drawing/2014/main" id="{09BDC9C8-F146-4580-A3FC-B66DCECDD7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A38123-89A3-4E36-83A5-7E6CE3D1F077}"/>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7861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3937-602C-409E-8D96-40180C17AA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E7488E-2C6D-4A0D-8650-72EB280AB83A}"/>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4" name="Footer Placeholder 3">
            <a:extLst>
              <a:ext uri="{FF2B5EF4-FFF2-40B4-BE49-F238E27FC236}">
                <a16:creationId xmlns:a16="http://schemas.microsoft.com/office/drawing/2014/main" id="{9552EB73-90A9-486A-8BBC-DD0382937D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E5E635-8CDB-47CB-80D7-B018B0E7B89B}"/>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400583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56B49-0F36-4239-B7CB-ACF357FE9239}"/>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3" name="Footer Placeholder 2">
            <a:extLst>
              <a:ext uri="{FF2B5EF4-FFF2-40B4-BE49-F238E27FC236}">
                <a16:creationId xmlns:a16="http://schemas.microsoft.com/office/drawing/2014/main" id="{2B622475-AF05-4F3E-9504-B5CA4A457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326F5B-831C-477C-A7D0-A3CFB3B4D091}"/>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238787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C113-3544-4CE9-97F5-822D29F32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BC4C14-71B8-4302-9822-35D55EB4C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DCCD7E-4E9D-4261-A55B-DE14DC301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3F99D-EDF7-4D60-BD1B-392BFAF48AB2}"/>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6" name="Footer Placeholder 5">
            <a:extLst>
              <a:ext uri="{FF2B5EF4-FFF2-40B4-BE49-F238E27FC236}">
                <a16:creationId xmlns:a16="http://schemas.microsoft.com/office/drawing/2014/main" id="{686E8E25-9809-4312-812B-316CBE4D2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059453-9622-492E-8A23-4E9ABC0E95D3}"/>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341364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CCEC-E702-4338-B2F1-6C0284CBF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00BC7-84BA-497B-ACCA-936B2866C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DC9E26-BAE5-44C5-9004-D4B35E513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F8723-872D-42A5-B17F-D0EB23EE5F63}"/>
              </a:ext>
            </a:extLst>
          </p:cNvPr>
          <p:cNvSpPr>
            <a:spLocks noGrp="1"/>
          </p:cNvSpPr>
          <p:nvPr>
            <p:ph type="dt" sz="half" idx="10"/>
          </p:nvPr>
        </p:nvSpPr>
        <p:spPr/>
        <p:txBody>
          <a:bodyPr/>
          <a:lstStyle/>
          <a:p>
            <a:fld id="{E157311A-C5E4-4BAB-A864-B738C4B76EB1}" type="datetimeFigureOut">
              <a:rPr lang="en-IN" smtClean="0"/>
              <a:t>25-05-2020</a:t>
            </a:fld>
            <a:endParaRPr lang="en-IN"/>
          </a:p>
        </p:txBody>
      </p:sp>
      <p:sp>
        <p:nvSpPr>
          <p:cNvPr id="6" name="Footer Placeholder 5">
            <a:extLst>
              <a:ext uri="{FF2B5EF4-FFF2-40B4-BE49-F238E27FC236}">
                <a16:creationId xmlns:a16="http://schemas.microsoft.com/office/drawing/2014/main" id="{425C78F5-C0D0-4AF8-9B0C-124460C7C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EEA1CD-2C47-4A0D-BCE0-C4854D6AD630}"/>
              </a:ext>
            </a:extLst>
          </p:cNvPr>
          <p:cNvSpPr>
            <a:spLocks noGrp="1"/>
          </p:cNvSpPr>
          <p:nvPr>
            <p:ph type="sldNum" sz="quarter" idx="12"/>
          </p:nvPr>
        </p:nvSpPr>
        <p:spPr/>
        <p:txBody>
          <a:bodyPr/>
          <a:lstStyle/>
          <a:p>
            <a:fld id="{0467AA65-0915-4930-ACAE-11BE7D6EB37F}" type="slidenum">
              <a:rPr lang="en-IN" smtClean="0"/>
              <a:t>‹#›</a:t>
            </a:fld>
            <a:endParaRPr lang="en-IN"/>
          </a:p>
        </p:txBody>
      </p:sp>
    </p:spTree>
    <p:extLst>
      <p:ext uri="{BB962C8B-B14F-4D97-AF65-F5344CB8AC3E}">
        <p14:creationId xmlns:p14="http://schemas.microsoft.com/office/powerpoint/2010/main" val="321647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E2C6B-69E2-4B39-B99F-8DA5091F0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664484-07DA-42BA-9F8A-1735769B7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506D7-6751-4F53-8AE7-CA5931886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7311A-C5E4-4BAB-A864-B738C4B76EB1}" type="datetimeFigureOut">
              <a:rPr lang="en-IN" smtClean="0"/>
              <a:t>25-05-2020</a:t>
            </a:fld>
            <a:endParaRPr lang="en-IN"/>
          </a:p>
        </p:txBody>
      </p:sp>
      <p:sp>
        <p:nvSpPr>
          <p:cNvPr id="5" name="Footer Placeholder 4">
            <a:extLst>
              <a:ext uri="{FF2B5EF4-FFF2-40B4-BE49-F238E27FC236}">
                <a16:creationId xmlns:a16="http://schemas.microsoft.com/office/drawing/2014/main" id="{33E4F743-365C-4B69-B818-D8A9C1BC4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2D3A4E-2482-4D75-8229-E14244D7F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7AA65-0915-4930-ACAE-11BE7D6EB37F}" type="slidenum">
              <a:rPr lang="en-IN" smtClean="0"/>
              <a:t>‹#›</a:t>
            </a:fld>
            <a:endParaRPr lang="en-IN"/>
          </a:p>
        </p:txBody>
      </p:sp>
    </p:spTree>
    <p:extLst>
      <p:ext uri="{BB962C8B-B14F-4D97-AF65-F5344CB8AC3E}">
        <p14:creationId xmlns:p14="http://schemas.microsoft.com/office/powerpoint/2010/main" val="3561240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74F2-3550-41C3-BFBD-5848338CFC16}"/>
              </a:ext>
            </a:extLst>
          </p:cNvPr>
          <p:cNvSpPr>
            <a:spLocks noGrp="1"/>
          </p:cNvSpPr>
          <p:nvPr>
            <p:ph type="ctrTitle"/>
          </p:nvPr>
        </p:nvSpPr>
        <p:spPr>
          <a:xfrm>
            <a:off x="3419736" y="185487"/>
            <a:ext cx="7659781" cy="2560629"/>
          </a:xfrm>
          <a:noFill/>
        </p:spPr>
        <p:txBody>
          <a:bodyPr>
            <a:normAutofit/>
          </a:bodyPr>
          <a:lstStyle/>
          <a:p>
            <a:r>
              <a:rPr lang="en-US" sz="6600" b="1" dirty="0">
                <a:latin typeface="Baskerville Old Face" panose="02020602080505020303" pitchFamily="18" charset="0"/>
                <a:cs typeface="Times New Roman" panose="02020603050405020304" pitchFamily="18" charset="0"/>
              </a:rPr>
              <a:t>Communication Systems</a:t>
            </a:r>
            <a:endParaRPr lang="en-IN" sz="66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D73A43B-9B2A-44B5-B93F-EE40B0099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drawing&#10;&#10;Description automatically generated">
            <a:extLst>
              <a:ext uri="{FF2B5EF4-FFF2-40B4-BE49-F238E27FC236}">
                <a16:creationId xmlns:a16="http://schemas.microsoft.com/office/drawing/2014/main" id="{9879261B-8B7A-4E26-BC12-CCAA85C3C47E}"/>
              </a:ext>
            </a:extLst>
          </p:cNvPr>
          <p:cNvPicPr>
            <a:picLocks noChangeAspect="1"/>
          </p:cNvPicPr>
          <p:nvPr/>
        </p:nvPicPr>
        <p:blipFill rotWithShape="1">
          <a:blip r:embed="rId2">
            <a:extLst>
              <a:ext uri="{28A0092B-C50C-407E-A947-70E740481C1C}">
                <a14:useLocalDpi xmlns:a14="http://schemas.microsoft.com/office/drawing/2010/main" val="0"/>
              </a:ext>
            </a:extLst>
          </a:blip>
          <a:srcRect l="4490" r="-1" b="-1"/>
          <a:stretch/>
        </p:blipFill>
        <p:spPr>
          <a:xfrm>
            <a:off x="297181" y="240424"/>
            <a:ext cx="2560319" cy="3064751"/>
          </a:xfrm>
          <a:prstGeom prst="rect">
            <a:avLst/>
          </a:prstGeom>
        </p:spPr>
      </p:pic>
      <p:sp>
        <p:nvSpPr>
          <p:cNvPr id="4" name="TextBox 3">
            <a:extLst>
              <a:ext uri="{FF2B5EF4-FFF2-40B4-BE49-F238E27FC236}">
                <a16:creationId xmlns:a16="http://schemas.microsoft.com/office/drawing/2014/main" id="{BE471D82-ED63-4DDB-AD42-87C1435B322B}"/>
              </a:ext>
            </a:extLst>
          </p:cNvPr>
          <p:cNvSpPr txBox="1"/>
          <p:nvPr/>
        </p:nvSpPr>
        <p:spPr>
          <a:xfrm>
            <a:off x="958086" y="5451987"/>
            <a:ext cx="2241174" cy="723275"/>
          </a:xfrm>
          <a:prstGeom prst="rect">
            <a:avLst/>
          </a:prstGeom>
          <a:noFill/>
        </p:spPr>
        <p:txBody>
          <a:bodyPr wrap="square" rtlCol="0">
            <a:spAutoFit/>
          </a:bodyPr>
          <a:lstStyle/>
          <a:p>
            <a:pPr algn="ctr">
              <a:spcAft>
                <a:spcPts val="600"/>
              </a:spcAft>
            </a:pPr>
            <a:r>
              <a:rPr lang="en-US" b="1" dirty="0">
                <a:latin typeface="Times New Roman" panose="02020603050405020304" pitchFamily="18" charset="0"/>
                <a:cs typeface="Times New Roman" panose="02020603050405020304" pitchFamily="18" charset="0"/>
              </a:rPr>
              <a:t>Prepared By:</a:t>
            </a:r>
          </a:p>
          <a:p>
            <a:pPr algn="ctr">
              <a:spcAft>
                <a:spcPts val="600"/>
              </a:spcAft>
            </a:pPr>
            <a:r>
              <a:rPr lang="en-US" b="1" dirty="0" err="1">
                <a:latin typeface="Times New Roman" panose="02020603050405020304" pitchFamily="18" charset="0"/>
                <a:cs typeface="Times New Roman" panose="02020603050405020304" pitchFamily="18" charset="0"/>
              </a:rPr>
              <a:t>Indrajit</a:t>
            </a:r>
            <a:r>
              <a:rPr lang="en-US" b="1" dirty="0">
                <a:latin typeface="Times New Roman" panose="02020603050405020304" pitchFamily="18" charset="0"/>
                <a:cs typeface="Times New Roman" panose="02020603050405020304" pitchFamily="18" charset="0"/>
              </a:rPr>
              <a:t> Solanki</a:t>
            </a:r>
          </a:p>
        </p:txBody>
      </p:sp>
      <p:sp>
        <p:nvSpPr>
          <p:cNvPr id="5" name="TextBox 4">
            <a:extLst>
              <a:ext uri="{FF2B5EF4-FFF2-40B4-BE49-F238E27FC236}">
                <a16:creationId xmlns:a16="http://schemas.microsoft.com/office/drawing/2014/main" id="{1B916204-B742-4F29-AAFA-FF3FE36246E5}"/>
              </a:ext>
            </a:extLst>
          </p:cNvPr>
          <p:cNvSpPr txBox="1"/>
          <p:nvPr/>
        </p:nvSpPr>
        <p:spPr>
          <a:xfrm>
            <a:off x="7504592" y="5451988"/>
            <a:ext cx="3729322" cy="723275"/>
          </a:xfrm>
          <a:prstGeom prst="rect">
            <a:avLst/>
          </a:prstGeom>
          <a:noFill/>
        </p:spPr>
        <p:txBody>
          <a:bodyPr wrap="square" rtlCol="0">
            <a:spAutoFit/>
          </a:bodyPr>
          <a:lstStyle/>
          <a:p>
            <a:pPr algn="ctr">
              <a:spcAft>
                <a:spcPts val="600"/>
              </a:spcAft>
            </a:pPr>
            <a:r>
              <a:rPr lang="en-US" b="1" dirty="0">
                <a:latin typeface="Times New Roman" panose="02020603050405020304" pitchFamily="18" charset="0"/>
                <a:cs typeface="Times New Roman" panose="02020603050405020304" pitchFamily="18" charset="0"/>
              </a:rPr>
              <a:t>Guided By:</a:t>
            </a:r>
          </a:p>
          <a:p>
            <a:pPr algn="ctr">
              <a:spcAft>
                <a:spcPts val="600"/>
              </a:spcAft>
            </a:pPr>
            <a:r>
              <a:rPr lang="en-US" b="1" dirty="0">
                <a:latin typeface="Times New Roman" panose="02020603050405020304" pitchFamily="18" charset="0"/>
                <a:cs typeface="Times New Roman" panose="02020603050405020304" pitchFamily="18" charset="0"/>
              </a:rPr>
              <a:t>Prof. Dr.-Ing. habil. Andreas Ahrens</a:t>
            </a: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AB3D1B-7309-524B-B42B-144034CC6AFE}"/>
              </a:ext>
            </a:extLst>
          </p:cNvPr>
          <p:cNvSpPr/>
          <p:nvPr/>
        </p:nvSpPr>
        <p:spPr>
          <a:xfrm>
            <a:off x="8830401" y="3120509"/>
            <a:ext cx="1876193"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Date : 25.05.2020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35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4CC4-F165-43E0-B369-3ED8D4D84FCF}"/>
              </a:ext>
            </a:extLst>
          </p:cNvPr>
          <p:cNvSpPr>
            <a:spLocks noGrp="1"/>
          </p:cNvSpPr>
          <p:nvPr>
            <p:ph type="title"/>
          </p:nvPr>
        </p:nvSpPr>
        <p:spPr>
          <a:xfrm>
            <a:off x="267629" y="242048"/>
            <a:ext cx="11619571" cy="695501"/>
          </a:xfrm>
        </p:spPr>
        <p:txBody>
          <a:bodyPr>
            <a:normAutofit/>
          </a:bodyPr>
          <a:lstStyle/>
          <a:p>
            <a:pPr>
              <a:spcAft>
                <a:spcPts val="0"/>
              </a:spcAft>
            </a:pPr>
            <a:r>
              <a:rPr lang="en-US" sz="1800" b="1" u="sng" dirty="0">
                <a:effectLst/>
                <a:latin typeface="Times New Roman" panose="02020603050405020304" pitchFamily="18" charset="0"/>
                <a:ea typeface="Times New Roman" panose="02020603050405020304" pitchFamily="18" charset="0"/>
              </a:rPr>
              <a:t>Task – 9:</a:t>
            </a:r>
            <a:br>
              <a:rPr lang="en-IN" sz="1800" b="1"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Analyse the given eye diagrams and identify possible interferences with regard to the</a:t>
            </a:r>
            <a:r>
              <a:rPr lang="en-US" sz="1800" b="1" dirty="0">
                <a:effectLst/>
                <a:latin typeface="Times New Roman" panose="02020603050405020304" pitchFamily="18" charset="0"/>
                <a:ea typeface="Times New Roman" panose="02020603050405020304" pitchFamily="18" charset="0"/>
              </a:rPr>
              <a:t> transmission channel.</a:t>
            </a:r>
            <a:endParaRPr lang="en-IN" sz="1800" b="1" dirty="0"/>
          </a:p>
        </p:txBody>
      </p:sp>
      <p:sp>
        <p:nvSpPr>
          <p:cNvPr id="3" name="Content Placeholder 2">
            <a:extLst>
              <a:ext uri="{FF2B5EF4-FFF2-40B4-BE49-F238E27FC236}">
                <a16:creationId xmlns:a16="http://schemas.microsoft.com/office/drawing/2014/main" id="{129C405E-0D4B-464B-B760-87D270B5D7FA}"/>
              </a:ext>
            </a:extLst>
          </p:cNvPr>
          <p:cNvSpPr>
            <a:spLocks noGrp="1"/>
          </p:cNvSpPr>
          <p:nvPr>
            <p:ph sz="half" idx="1"/>
          </p:nvPr>
        </p:nvSpPr>
        <p:spPr>
          <a:xfrm>
            <a:off x="304800" y="3905555"/>
            <a:ext cx="5516137" cy="2328431"/>
          </a:xfrm>
        </p:spPr>
        <p:txBody>
          <a:bodyPr/>
          <a:lstStyle/>
          <a:p>
            <a:pPr>
              <a:buFont typeface="Wingdings" panose="05000000000000000000" pitchFamily="2" charset="2"/>
              <a:buChar char="Ø"/>
            </a:pPr>
            <a:r>
              <a:rPr lang="en-US" sz="1800" dirty="0">
                <a:effectLst/>
                <a:ea typeface="Times New Roman" panose="02020603050405020304" pitchFamily="18" charset="0"/>
              </a:rPr>
              <a:t>Eye Diagram I:</a:t>
            </a:r>
          </a:p>
          <a:p>
            <a:r>
              <a:rPr lang="en-US" sz="1800" dirty="0">
                <a:ea typeface="Times New Roman" panose="02020603050405020304" pitchFamily="18" charset="0"/>
              </a:rPr>
              <a:t>2-ASK with 2 constellation points with 1 bit/symbol.</a:t>
            </a:r>
          </a:p>
          <a:p>
            <a:r>
              <a:rPr lang="en-US" sz="1800" dirty="0">
                <a:effectLst/>
                <a:ea typeface="Times New Roman" panose="02020603050405020304" pitchFamily="18" charset="0"/>
              </a:rPr>
              <a:t>Half vertical eye opening is large.</a:t>
            </a:r>
          </a:p>
          <a:p>
            <a:r>
              <a:rPr lang="en-US" sz="1800" dirty="0">
                <a:ea typeface="Times New Roman" panose="02020603050405020304" pitchFamily="18" charset="0"/>
              </a:rPr>
              <a:t>High amplitude.</a:t>
            </a:r>
          </a:p>
          <a:p>
            <a:r>
              <a:rPr lang="en-US" sz="1800" dirty="0">
                <a:ea typeface="Times New Roman" panose="02020603050405020304" pitchFamily="18" charset="0"/>
              </a:rPr>
              <a:t>N</a:t>
            </a:r>
            <a:r>
              <a:rPr lang="en-US" sz="1800" dirty="0">
                <a:effectLst/>
                <a:ea typeface="Times New Roman" panose="02020603050405020304" pitchFamily="18" charset="0"/>
              </a:rPr>
              <a:t>o signal distortion and </a:t>
            </a:r>
            <a:r>
              <a:rPr lang="en-IN" sz="1800" dirty="0">
                <a:ea typeface="Times New Roman" panose="02020603050405020304" pitchFamily="18" charset="0"/>
              </a:rPr>
              <a:t>Inter Symbol Interference(</a:t>
            </a:r>
            <a:r>
              <a:rPr lang="en-US" sz="1800" dirty="0">
                <a:effectLst/>
                <a:ea typeface="Times New Roman" panose="02020603050405020304" pitchFamily="18" charset="0"/>
              </a:rPr>
              <a:t>ISI).</a:t>
            </a:r>
            <a:endParaRPr lang="en-IN" sz="1800" dirty="0">
              <a:effectLst/>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F7A0C37C-D8C8-4513-894B-C377301F03EC}"/>
              </a:ext>
            </a:extLst>
          </p:cNvPr>
          <p:cNvSpPr>
            <a:spLocks noGrp="1"/>
          </p:cNvSpPr>
          <p:nvPr>
            <p:ph sz="half" idx="2"/>
          </p:nvPr>
        </p:nvSpPr>
        <p:spPr>
          <a:xfrm>
            <a:off x="6077414" y="3905555"/>
            <a:ext cx="5791200" cy="2328431"/>
          </a:xfrm>
        </p:spPr>
        <p:txBody>
          <a:bodyPr/>
          <a:lstStyle/>
          <a:p>
            <a:pPr>
              <a:buFont typeface="Wingdings" panose="05000000000000000000" pitchFamily="2" charset="2"/>
              <a:buChar char="Ø"/>
            </a:pPr>
            <a:r>
              <a:rPr lang="en-US" sz="1800" dirty="0">
                <a:effectLst/>
                <a:ea typeface="Times New Roman" panose="02020603050405020304" pitchFamily="18" charset="0"/>
              </a:rPr>
              <a:t>Eye Diagram II</a:t>
            </a:r>
            <a:r>
              <a:rPr lang="en-IN" sz="1800" dirty="0">
                <a:effectLst/>
                <a:ea typeface="Times New Roman" panose="02020603050405020304" pitchFamily="18" charset="0"/>
              </a:rPr>
              <a:t>:</a:t>
            </a:r>
          </a:p>
          <a:p>
            <a:r>
              <a:rPr lang="en-IN" sz="1800" dirty="0">
                <a:effectLst/>
                <a:ea typeface="Times New Roman" panose="02020603050405020304" pitchFamily="18" charset="0"/>
              </a:rPr>
              <a:t>4- ASK with 4 constellation points with 2 bits/symbol.</a:t>
            </a:r>
          </a:p>
          <a:p>
            <a:r>
              <a:rPr lang="en-IN" sz="1800" dirty="0">
                <a:ea typeface="Times New Roman" panose="02020603050405020304" pitchFamily="18" charset="0"/>
              </a:rPr>
              <a:t>Signal distortion and Inter Symbol Interference (</a:t>
            </a:r>
            <a:r>
              <a:rPr lang="en-US" sz="1800" dirty="0">
                <a:ea typeface="Times New Roman" panose="02020603050405020304" pitchFamily="18" charset="0"/>
              </a:rPr>
              <a:t>ISI).</a:t>
            </a:r>
          </a:p>
          <a:p>
            <a:r>
              <a:rPr lang="en-US" sz="1800" dirty="0">
                <a:ea typeface="Times New Roman" panose="02020603050405020304" pitchFamily="18" charset="0"/>
              </a:rPr>
              <a:t>Half vertical eye opening is small.</a:t>
            </a:r>
          </a:p>
          <a:p>
            <a:r>
              <a:rPr lang="en-US" sz="1800" dirty="0">
                <a:ea typeface="Times New Roman" panose="02020603050405020304" pitchFamily="18" charset="0"/>
              </a:rPr>
              <a:t>Low amplitude.</a:t>
            </a:r>
          </a:p>
          <a:p>
            <a:pPr marL="0" indent="0">
              <a:buNone/>
            </a:pPr>
            <a:endParaRPr lang="en-IN" sz="1800" dirty="0">
              <a:ea typeface="Times New Roman" panose="02020603050405020304" pitchFamily="18" charset="0"/>
            </a:endParaRPr>
          </a:p>
          <a:p>
            <a:pPr marL="0" indent="0">
              <a:buNone/>
            </a:pPr>
            <a:endParaRPr lang="en-IN" sz="1800" dirty="0">
              <a:effectLst/>
              <a:ea typeface="Times New Roman" panose="02020603050405020304" pitchFamily="18" charset="0"/>
            </a:endParaRPr>
          </a:p>
        </p:txBody>
      </p:sp>
      <p:pic>
        <p:nvPicPr>
          <p:cNvPr id="6" name="Picture 5" descr="A picture containing bird&#10;&#10;Description automatically generated">
            <a:extLst>
              <a:ext uri="{FF2B5EF4-FFF2-40B4-BE49-F238E27FC236}">
                <a16:creationId xmlns:a16="http://schemas.microsoft.com/office/drawing/2014/main" id="{1516F1B6-BF2A-7048-82EC-C21C11AD13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937549"/>
            <a:ext cx="5516137" cy="2820949"/>
          </a:xfrm>
          <a:prstGeom prst="rect">
            <a:avLst/>
          </a:prstGeom>
        </p:spPr>
      </p:pic>
      <p:pic>
        <p:nvPicPr>
          <p:cNvPr id="8" name="Picture 7" descr="Eye Diagram II&#10;">
            <a:extLst>
              <a:ext uri="{FF2B5EF4-FFF2-40B4-BE49-F238E27FC236}">
                <a16:creationId xmlns:a16="http://schemas.microsoft.com/office/drawing/2014/main" id="{1D78D8F7-19CA-CF45-931C-B42BBD4689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7414" y="937549"/>
            <a:ext cx="5791200" cy="2820949"/>
          </a:xfrm>
          <a:prstGeom prst="rect">
            <a:avLst/>
          </a:prstGeom>
        </p:spPr>
      </p:pic>
    </p:spTree>
    <p:extLst>
      <p:ext uri="{BB962C8B-B14F-4D97-AF65-F5344CB8AC3E}">
        <p14:creationId xmlns:p14="http://schemas.microsoft.com/office/powerpoint/2010/main" val="121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CCAE7-769F-4822-9252-E9E9DD0DA8C9}"/>
              </a:ext>
            </a:extLst>
          </p:cNvPr>
          <p:cNvSpPr>
            <a:spLocks noGrp="1"/>
          </p:cNvSpPr>
          <p:nvPr>
            <p:ph idx="1"/>
          </p:nvPr>
        </p:nvSpPr>
        <p:spPr>
          <a:xfrm>
            <a:off x="4056530" y="2970212"/>
            <a:ext cx="3455894" cy="917575"/>
          </a:xfrm>
        </p:spPr>
        <p:txBody>
          <a:bodyPr>
            <a:no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210664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836D-0533-4B5C-9FE7-FC8F0063BC7E}"/>
              </a:ext>
            </a:extLst>
          </p:cNvPr>
          <p:cNvSpPr>
            <a:spLocks noGrp="1"/>
          </p:cNvSpPr>
          <p:nvPr>
            <p:ph type="title"/>
          </p:nvPr>
        </p:nvSpPr>
        <p:spPr>
          <a:xfrm>
            <a:off x="156881" y="296303"/>
            <a:ext cx="11846859" cy="1247236"/>
          </a:xfrm>
        </p:spPr>
        <p:txBody>
          <a:bodyPr>
            <a:normAutofit/>
          </a:bodyPr>
          <a:lstStyle/>
          <a:p>
            <a:r>
              <a:rPr lang="en-US" sz="2000" b="1" u="sng" dirty="0">
                <a:latin typeface="Times New Roman" panose="02020603050405020304" pitchFamily="18" charset="0"/>
                <a:cs typeface="Times New Roman" panose="02020603050405020304" pitchFamily="18" charset="0"/>
              </a:rPr>
              <a:t>Task 1 :</a:t>
            </a:r>
            <a:br>
              <a:rPr lang="en-US" sz="2000" b="1" u="sng" dirty="0">
                <a:latin typeface="Times New Roman" panose="02020603050405020304" pitchFamily="18" charset="0"/>
                <a:cs typeface="Times New Roman" panose="02020603050405020304" pitchFamily="18" charset="0"/>
              </a:rPr>
            </a:br>
            <a:r>
              <a:rPr lang="en-IN" sz="2000" b="1" dirty="0">
                <a:effectLst/>
                <a:latin typeface="+mn-lt"/>
                <a:ea typeface="Times New Roman" panose="02020603050405020304" pitchFamily="18" charset="0"/>
                <a:cs typeface="Times New Roman" panose="02020603050405020304" pitchFamily="18" charset="0"/>
              </a:rPr>
              <a:t>Given are the random signals n</a:t>
            </a:r>
            <a:r>
              <a:rPr lang="en-US" sz="2000" b="1" baseline="-25000" dirty="0">
                <a:effectLst/>
                <a:latin typeface="+mn-lt"/>
                <a:ea typeface="Times New Roman" panose="02020603050405020304" pitchFamily="18" charset="0"/>
                <a:cs typeface="Times New Roman" panose="02020603050405020304" pitchFamily="18" charset="0"/>
              </a:rPr>
              <a:t>1</a:t>
            </a:r>
            <a:r>
              <a:rPr lang="en-IN" sz="2000" b="1" dirty="0">
                <a:effectLst/>
                <a:latin typeface="+mn-lt"/>
                <a:ea typeface="Times New Roman" panose="02020603050405020304" pitchFamily="18" charset="0"/>
                <a:cs typeface="Times New Roman" panose="02020603050405020304" pitchFamily="18" charset="0"/>
              </a:rPr>
              <a:t>(t) and n</a:t>
            </a:r>
            <a:r>
              <a:rPr lang="en-US" sz="2000" b="1" baseline="-25000" dirty="0">
                <a:effectLst/>
                <a:latin typeface="+mn-lt"/>
                <a:ea typeface="Times New Roman" panose="02020603050405020304" pitchFamily="18" charset="0"/>
                <a:cs typeface="Times New Roman" panose="02020603050405020304" pitchFamily="18" charset="0"/>
              </a:rPr>
              <a:t>2</a:t>
            </a:r>
            <a:r>
              <a:rPr lang="en-IN" sz="2000" b="1" dirty="0">
                <a:effectLst/>
                <a:latin typeface="+mn-lt"/>
                <a:ea typeface="Times New Roman" panose="02020603050405020304" pitchFamily="18" charset="0"/>
                <a:cs typeface="Times New Roman" panose="02020603050405020304" pitchFamily="18" charset="0"/>
              </a:rPr>
              <a:t>(t). Determine the mean value and the variance of the signals n</a:t>
            </a:r>
            <a:r>
              <a:rPr lang="en-US" sz="2000" b="1" baseline="-25000" dirty="0">
                <a:effectLst/>
                <a:latin typeface="+mn-lt"/>
                <a:ea typeface="Times New Roman" panose="02020603050405020304" pitchFamily="18" charset="0"/>
                <a:cs typeface="Times New Roman" panose="02020603050405020304" pitchFamily="18" charset="0"/>
              </a:rPr>
              <a:t>1</a:t>
            </a:r>
            <a:r>
              <a:rPr lang="en-IN" sz="2000" b="1" dirty="0">
                <a:effectLst/>
                <a:latin typeface="+mn-lt"/>
                <a:ea typeface="Times New Roman" panose="02020603050405020304" pitchFamily="18" charset="0"/>
                <a:cs typeface="Times New Roman" panose="02020603050405020304" pitchFamily="18" charset="0"/>
              </a:rPr>
              <a:t>(t) and n</a:t>
            </a:r>
            <a:r>
              <a:rPr lang="en-US" sz="2000" b="1" baseline="-25000" dirty="0">
                <a:effectLst/>
                <a:latin typeface="+mn-lt"/>
                <a:ea typeface="Times New Roman" panose="02020603050405020304" pitchFamily="18" charset="0"/>
                <a:cs typeface="Times New Roman" panose="02020603050405020304" pitchFamily="18" charset="0"/>
              </a:rPr>
              <a:t>2</a:t>
            </a:r>
            <a:r>
              <a:rPr lang="en-IN" sz="2000" b="1" dirty="0">
                <a:effectLst/>
                <a:latin typeface="+mn-lt"/>
                <a:ea typeface="Times New Roman" panose="02020603050405020304" pitchFamily="18" charset="0"/>
                <a:cs typeface="Times New Roman" panose="02020603050405020304" pitchFamily="18" charset="0"/>
              </a:rPr>
              <a:t>(t). </a:t>
            </a:r>
            <a:br>
              <a:rPr lang="en-IN" sz="2200" dirty="0">
                <a:effectLst/>
                <a:latin typeface="Times New Roman" panose="02020603050405020304" pitchFamily="18" charset="0"/>
                <a:ea typeface="Times New Roman" panose="02020603050405020304" pitchFamily="18" charset="0"/>
              </a:rPr>
            </a:br>
            <a:endParaRPr lang="en-IN" sz="2000" dirty="0"/>
          </a:p>
        </p:txBody>
      </p:sp>
      <p:graphicFrame>
        <p:nvGraphicFramePr>
          <p:cNvPr id="8" name="Table 8">
            <a:extLst>
              <a:ext uri="{FF2B5EF4-FFF2-40B4-BE49-F238E27FC236}">
                <a16:creationId xmlns:a16="http://schemas.microsoft.com/office/drawing/2014/main" id="{F67DE22F-3C73-4D36-9EAA-8AADC336EA15}"/>
              </a:ext>
            </a:extLst>
          </p:cNvPr>
          <p:cNvGraphicFramePr>
            <a:graphicFrameLocks noGrp="1"/>
          </p:cNvGraphicFramePr>
          <p:nvPr>
            <p:ph idx="1"/>
            <p:extLst>
              <p:ext uri="{D42A27DB-BD31-4B8C-83A1-F6EECF244321}">
                <p14:modId xmlns:p14="http://schemas.microsoft.com/office/powerpoint/2010/main" val="3319647533"/>
              </p:ext>
            </p:extLst>
          </p:nvPr>
        </p:nvGraphicFramePr>
        <p:xfrm>
          <a:off x="3189193" y="1666755"/>
          <a:ext cx="5813613" cy="1247235"/>
        </p:xfrm>
        <a:graphic>
          <a:graphicData uri="http://schemas.openxmlformats.org/drawingml/2006/table">
            <a:tbl>
              <a:tblPr firstRow="1" bandRow="1">
                <a:tableStyleId>{5C22544A-7EE6-4342-B048-85BDC9FD1C3A}</a:tableStyleId>
              </a:tblPr>
              <a:tblGrid>
                <a:gridCol w="1937871">
                  <a:extLst>
                    <a:ext uri="{9D8B030D-6E8A-4147-A177-3AD203B41FA5}">
                      <a16:colId xmlns:a16="http://schemas.microsoft.com/office/drawing/2014/main" val="4194332920"/>
                    </a:ext>
                  </a:extLst>
                </a:gridCol>
                <a:gridCol w="1937871">
                  <a:extLst>
                    <a:ext uri="{9D8B030D-6E8A-4147-A177-3AD203B41FA5}">
                      <a16:colId xmlns:a16="http://schemas.microsoft.com/office/drawing/2014/main" val="2942914462"/>
                    </a:ext>
                  </a:extLst>
                </a:gridCol>
                <a:gridCol w="1937871">
                  <a:extLst>
                    <a:ext uri="{9D8B030D-6E8A-4147-A177-3AD203B41FA5}">
                      <a16:colId xmlns:a16="http://schemas.microsoft.com/office/drawing/2014/main" val="4804900"/>
                    </a:ext>
                  </a:extLst>
                </a:gridCol>
              </a:tblGrid>
              <a:tr h="415745">
                <a:tc>
                  <a:txBody>
                    <a:bodyPr/>
                    <a:lstStyle/>
                    <a:p>
                      <a:pPr algn="ctr"/>
                      <a:r>
                        <a:rPr lang="en-US" dirty="0">
                          <a:latin typeface="Times New Roman" panose="02020603050405020304" pitchFamily="18" charset="0"/>
                          <a:cs typeface="Times New Roman" panose="02020603050405020304" pitchFamily="18" charset="0"/>
                        </a:rPr>
                        <a:t>Signal</a:t>
                      </a:r>
                      <a:endParaRPr lang="en-IN" dirty="0">
                        <a:latin typeface="Times New Roman" panose="02020603050405020304" pitchFamily="18" charset="0"/>
                        <a:cs typeface="Times New Roman" panose="02020603050405020304" pitchFamily="18" charset="0"/>
                      </a:endParaRPr>
                    </a:p>
                  </a:txBody>
                  <a:tcPr>
                    <a:solidFill>
                      <a:schemeClr val="accent3">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Mean Value</a:t>
                      </a:r>
                      <a:endParaRPr lang="en-IN" dirty="0">
                        <a:latin typeface="Times New Roman" panose="02020603050405020304" pitchFamily="18" charset="0"/>
                        <a:cs typeface="Times New Roman" panose="02020603050405020304" pitchFamily="18" charset="0"/>
                      </a:endParaRPr>
                    </a:p>
                  </a:txBody>
                  <a:tcPr>
                    <a:solidFill>
                      <a:schemeClr val="accent3">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Variance</a:t>
                      </a:r>
                      <a:endParaRPr lang="en-IN"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3075797177"/>
                  </a:ext>
                </a:extLst>
              </a:tr>
              <a:tr h="415745">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n1 (t) </a:t>
                      </a:r>
                      <a:endParaRPr lang="en-IN"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0.0909</a:t>
                      </a:r>
                      <a:endParaRPr lang="en-IN"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0.0045</a:t>
                      </a:r>
                      <a:endParaRPr lang="en-IN"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extLst>
                  <a:ext uri="{0D108BD9-81ED-4DB2-BD59-A6C34878D82A}">
                    <a16:rowId xmlns:a16="http://schemas.microsoft.com/office/drawing/2014/main" val="2162821798"/>
                  </a:ext>
                </a:extLst>
              </a:tr>
              <a:tr h="415745">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n2 (t) </a:t>
                      </a:r>
                      <a:endParaRPr lang="en-IN"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0.0909</a:t>
                      </a:r>
                      <a:endParaRPr lang="en-IN"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0.0046</a:t>
                      </a:r>
                      <a:endParaRPr lang="en-IN"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4062190484"/>
                  </a:ext>
                </a:extLst>
              </a:tr>
            </a:tbl>
          </a:graphicData>
        </a:graphic>
      </p:graphicFrame>
      <p:sp>
        <p:nvSpPr>
          <p:cNvPr id="10" name="TextBox 9">
            <a:extLst>
              <a:ext uri="{FF2B5EF4-FFF2-40B4-BE49-F238E27FC236}">
                <a16:creationId xmlns:a16="http://schemas.microsoft.com/office/drawing/2014/main" id="{DB07E3B6-DE01-48CF-ADF0-FE067AA68009}"/>
              </a:ext>
            </a:extLst>
          </p:cNvPr>
          <p:cNvSpPr txBox="1"/>
          <p:nvPr/>
        </p:nvSpPr>
        <p:spPr>
          <a:xfrm>
            <a:off x="156881" y="3410279"/>
            <a:ext cx="5670178" cy="3006977"/>
          </a:xfrm>
          <a:prstGeom prst="rect">
            <a:avLst/>
          </a:prstGeom>
          <a:noFill/>
        </p:spPr>
        <p:txBody>
          <a:bodyPr wrap="square" rtlCol="0">
            <a:spAutoFit/>
          </a:bodyPr>
          <a:lstStyle/>
          <a:p>
            <a:pPr>
              <a:lnSpc>
                <a:spcPct val="106000"/>
              </a:lnSpc>
              <a:spcAft>
                <a:spcPts val="800"/>
              </a:spcAft>
            </a:pPr>
            <a:r>
              <a:rPr lang="de-DE" dirty="0">
                <a:effectLst/>
                <a:ea typeface="Calibri" panose="020F0502020204030204" pitchFamily="34" charset="0"/>
                <a:cs typeface="Times New Roman" panose="02020603050405020304" pitchFamily="18" charset="0"/>
              </a:rPr>
              <a:t>n1=[0.0130, 0.0280, 0.0640, 0.1310, 0.1810, 0.2020, 0.1680, 0.1060, 0.0650, 0.0300, 0.012]</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sum(n1) = 1</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length(n1) = 11</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Mean Value = sum(n1)/11 = 0.0909</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Power = sum(n1.^2)/11 = 0.0128</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Variance = sum ((n1-m).^2)/11 =  0.0045</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A40C983-5ED9-4BB5-BAFC-A726D1051BB6}"/>
              </a:ext>
            </a:extLst>
          </p:cNvPr>
          <p:cNvSpPr txBox="1"/>
          <p:nvPr/>
        </p:nvSpPr>
        <p:spPr>
          <a:xfrm>
            <a:off x="6337888" y="3407657"/>
            <a:ext cx="5342965" cy="2648097"/>
          </a:xfrm>
          <a:prstGeom prst="rect">
            <a:avLst/>
          </a:prstGeom>
          <a:noFill/>
        </p:spPr>
        <p:txBody>
          <a:bodyPr wrap="square" rtlCol="0">
            <a:spAutoFit/>
          </a:bodyPr>
          <a:lstStyle/>
          <a:p>
            <a:pPr>
              <a:lnSpc>
                <a:spcPct val="106000"/>
              </a:lnSpc>
              <a:spcAft>
                <a:spcPts val="800"/>
              </a:spcAft>
            </a:pPr>
            <a:r>
              <a:rPr lang="de-DE" dirty="0">
                <a:effectLst/>
                <a:ea typeface="Calibri" panose="020F0502020204030204" pitchFamily="34" charset="0"/>
                <a:cs typeface="Times New Roman" panose="02020603050405020304" pitchFamily="18" charset="0"/>
              </a:rPr>
              <a:t>n2=[0.002, 0.008, 0.033, 0.072, 0.117, 0.166, 0.201, 0.179, 0.131, 0.06, 0.031]</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sum(n2) = 1</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length(n2) = 11</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Mean Value = sum(n2)/11 = 0.0909</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Power = sum(n2.^2)/11 = 0.0129</a:t>
            </a:r>
            <a:endParaRPr lang="en-IN" dirty="0">
              <a:effectLst/>
              <a:ea typeface="Calibri" panose="020F0502020204030204" pitchFamily="34" charset="0"/>
              <a:cs typeface="Times New Roman" panose="02020603050405020304" pitchFamily="18" charset="0"/>
            </a:endParaRPr>
          </a:p>
          <a:p>
            <a:pPr>
              <a:lnSpc>
                <a:spcPct val="106000"/>
              </a:lnSpc>
              <a:spcAft>
                <a:spcPts val="800"/>
              </a:spcAft>
            </a:pPr>
            <a:r>
              <a:rPr lang="de-DE" dirty="0">
                <a:effectLst/>
                <a:ea typeface="Calibri" panose="020F0502020204030204" pitchFamily="34" charset="0"/>
                <a:cs typeface="Times New Roman" panose="02020603050405020304" pitchFamily="18" charset="0"/>
              </a:rPr>
              <a:t>Variance = sum ((n2-m).^2)/11 =  0.0046</a:t>
            </a: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457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D1F1-BFFA-404F-8354-6C120129C7FE}"/>
              </a:ext>
            </a:extLst>
          </p:cNvPr>
          <p:cNvSpPr>
            <a:spLocks noGrp="1"/>
          </p:cNvSpPr>
          <p:nvPr>
            <p:ph type="title"/>
          </p:nvPr>
        </p:nvSpPr>
        <p:spPr>
          <a:xfrm>
            <a:off x="156881" y="171041"/>
            <a:ext cx="11688708" cy="1079025"/>
          </a:xfrm>
        </p:spPr>
        <p:txBody>
          <a:bodyPr>
            <a:normAutofit fontScale="90000"/>
          </a:bodyPr>
          <a:lstStyle/>
          <a:p>
            <a:r>
              <a:rPr lang="en-US" sz="2000" b="1" u="sng" dirty="0">
                <a:latin typeface="Times New Roman" panose="02020603050405020304" pitchFamily="18" charset="0"/>
                <a:cs typeface="Times New Roman" panose="02020603050405020304" pitchFamily="18" charset="0"/>
              </a:rPr>
              <a:t>Task 2:</a:t>
            </a:r>
            <a:br>
              <a:rPr lang="en-US" sz="2000" b="1" u="sng" dirty="0">
                <a:latin typeface="Times New Roman" panose="02020603050405020304" pitchFamily="18" charset="0"/>
                <a:cs typeface="Times New Roman" panose="02020603050405020304" pitchFamily="18" charset="0"/>
              </a:rPr>
            </a:b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Determine the bandwidth and the data rate of the recorded baseband signals! </a:t>
            </a:r>
            <a:br>
              <a:rPr lang="en-IN" sz="1800" dirty="0">
                <a:effectLst/>
                <a:latin typeface="Times New Roman" panose="02020603050405020304" pitchFamily="18" charset="0"/>
                <a:ea typeface="Times New Roman" panose="02020603050405020304" pitchFamily="18" charset="0"/>
              </a:rPr>
            </a:br>
            <a:endParaRPr lang="en-IN" b="1" u="sng" dirty="0"/>
          </a:p>
        </p:txBody>
      </p:sp>
      <p:pic>
        <p:nvPicPr>
          <p:cNvPr id="5" name="Content Placeholder 4" descr="A screenshot of a computer screen&#10;&#10;Description automatically generated">
            <a:extLst>
              <a:ext uri="{FF2B5EF4-FFF2-40B4-BE49-F238E27FC236}">
                <a16:creationId xmlns:a16="http://schemas.microsoft.com/office/drawing/2014/main" id="{F61CC2D4-F43C-44FA-BED0-88C2BE7E6312}"/>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t="7890" r="1566" b="7017"/>
          <a:stretch/>
        </p:blipFill>
        <p:spPr>
          <a:xfrm>
            <a:off x="7399990" y="1031894"/>
            <a:ext cx="4445599" cy="2577015"/>
          </a:xfrm>
        </p:spPr>
      </p:pic>
      <p:pic>
        <p:nvPicPr>
          <p:cNvPr id="8" name="Content Placeholder 7">
            <a:extLst>
              <a:ext uri="{FF2B5EF4-FFF2-40B4-BE49-F238E27FC236}">
                <a16:creationId xmlns:a16="http://schemas.microsoft.com/office/drawing/2014/main" id="{44B35DB9-8991-4DD6-A982-036EA2FCA7A4}"/>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420" t="7700" b="6992"/>
          <a:stretch/>
        </p:blipFill>
        <p:spPr>
          <a:xfrm>
            <a:off x="7399989" y="4095463"/>
            <a:ext cx="4445599" cy="2577015"/>
          </a:xfrm>
        </p:spPr>
      </p:pic>
      <p:graphicFrame>
        <p:nvGraphicFramePr>
          <p:cNvPr id="11" name="Table 11">
            <a:extLst>
              <a:ext uri="{FF2B5EF4-FFF2-40B4-BE49-F238E27FC236}">
                <a16:creationId xmlns:a16="http://schemas.microsoft.com/office/drawing/2014/main" id="{FC5CCEA9-7F19-4675-8A69-54C611FA816D}"/>
              </a:ext>
            </a:extLst>
          </p:cNvPr>
          <p:cNvGraphicFramePr>
            <a:graphicFrameLocks noGrp="1"/>
          </p:cNvGraphicFramePr>
          <p:nvPr>
            <p:extLst>
              <p:ext uri="{D42A27DB-BD31-4B8C-83A1-F6EECF244321}">
                <p14:modId xmlns:p14="http://schemas.microsoft.com/office/powerpoint/2010/main" val="171039682"/>
              </p:ext>
            </p:extLst>
          </p:nvPr>
        </p:nvGraphicFramePr>
        <p:xfrm>
          <a:off x="0" y="1497504"/>
          <a:ext cx="6751320" cy="1600658"/>
        </p:xfrm>
        <a:graphic>
          <a:graphicData uri="http://schemas.openxmlformats.org/drawingml/2006/table">
            <a:tbl>
              <a:tblPr firstRow="1" bandRow="1">
                <a:tableStyleId>{5C22544A-7EE6-4342-B048-85BDC9FD1C3A}</a:tableStyleId>
              </a:tblPr>
              <a:tblGrid>
                <a:gridCol w="2250440">
                  <a:extLst>
                    <a:ext uri="{9D8B030D-6E8A-4147-A177-3AD203B41FA5}">
                      <a16:colId xmlns:a16="http://schemas.microsoft.com/office/drawing/2014/main" val="1032297059"/>
                    </a:ext>
                  </a:extLst>
                </a:gridCol>
                <a:gridCol w="2250440">
                  <a:extLst>
                    <a:ext uri="{9D8B030D-6E8A-4147-A177-3AD203B41FA5}">
                      <a16:colId xmlns:a16="http://schemas.microsoft.com/office/drawing/2014/main" val="56682978"/>
                    </a:ext>
                  </a:extLst>
                </a:gridCol>
                <a:gridCol w="2250440">
                  <a:extLst>
                    <a:ext uri="{9D8B030D-6E8A-4147-A177-3AD203B41FA5}">
                      <a16:colId xmlns:a16="http://schemas.microsoft.com/office/drawing/2014/main" val="3798209557"/>
                    </a:ext>
                  </a:extLst>
                </a:gridCol>
              </a:tblGrid>
              <a:tr h="756413">
                <a:tc>
                  <a:txBody>
                    <a:bodyPr/>
                    <a:lstStyle/>
                    <a:p>
                      <a:endParaRPr lang="en-IN" dirty="0">
                        <a:latin typeface="Times New Roman" panose="02020603050405020304" pitchFamily="18" charset="0"/>
                        <a:cs typeface="Times New Roman" panose="02020603050405020304" pitchFamily="18" charset="0"/>
                      </a:endParaRPr>
                    </a:p>
                  </a:txBody>
                  <a:tcPr>
                    <a:solidFill>
                      <a:schemeClr val="accent3">
                        <a:lumMod val="75000"/>
                      </a:schemeClr>
                    </a:solidFill>
                  </a:tcPr>
                </a:tc>
                <a:tc>
                  <a:txBody>
                    <a:bodyPr/>
                    <a:lstStyle/>
                    <a:p>
                      <a:r>
                        <a:rPr lang="en-US" dirty="0">
                          <a:latin typeface="Times New Roman" panose="02020603050405020304" pitchFamily="18" charset="0"/>
                          <a:cs typeface="Times New Roman" panose="02020603050405020304" pitchFamily="18" charset="0"/>
                        </a:rPr>
                        <a:t>Data Rate</a:t>
                      </a:r>
                      <a:endParaRPr lang="en-IN" dirty="0">
                        <a:latin typeface="Times New Roman" panose="02020603050405020304" pitchFamily="18" charset="0"/>
                        <a:cs typeface="Times New Roman" panose="02020603050405020304" pitchFamily="18" charset="0"/>
                      </a:endParaRPr>
                    </a:p>
                  </a:txBody>
                  <a:tcPr>
                    <a:solidFill>
                      <a:schemeClr val="accent3">
                        <a:lumMod val="75000"/>
                      </a:schemeClr>
                    </a:solidFill>
                  </a:tcPr>
                </a:tc>
                <a:tc>
                  <a:txBody>
                    <a:bodyPr/>
                    <a:lstStyle/>
                    <a:p>
                      <a:r>
                        <a:rPr lang="en-US" dirty="0">
                          <a:latin typeface="Times New Roman" panose="02020603050405020304" pitchFamily="18" charset="0"/>
                          <a:cs typeface="Times New Roman" panose="02020603050405020304" pitchFamily="18" charset="0"/>
                        </a:rPr>
                        <a:t>Bandwidth (6dB, estimated)</a:t>
                      </a:r>
                      <a:endParaRPr lang="en-IN"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2943891256"/>
                  </a:ext>
                </a:extLst>
              </a:tr>
              <a:tr h="412009">
                <a:tc>
                  <a:txBody>
                    <a:bodyPr/>
                    <a:lstStyle/>
                    <a:p>
                      <a:pPr algn="ctr"/>
                      <a:r>
                        <a:rPr lang="en-US" dirty="0">
                          <a:latin typeface="Times New Roman" panose="02020603050405020304" pitchFamily="18" charset="0"/>
                          <a:cs typeface="Times New Roman" panose="02020603050405020304" pitchFamily="18" charset="0"/>
                        </a:rPr>
                        <a:t>File 1</a:t>
                      </a:r>
                      <a:endParaRPr lang="en-IN"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2000 symbol / s</a:t>
                      </a:r>
                      <a:endParaRPr lang="en-IN"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1 kHz</a:t>
                      </a:r>
                      <a:endParaRPr lang="en-IN"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extLst>
                  <a:ext uri="{0D108BD9-81ED-4DB2-BD59-A6C34878D82A}">
                    <a16:rowId xmlns:a16="http://schemas.microsoft.com/office/drawing/2014/main" val="3663512943"/>
                  </a:ext>
                </a:extLst>
              </a:tr>
              <a:tr h="432236">
                <a:tc>
                  <a:txBody>
                    <a:bodyPr/>
                    <a:lstStyle/>
                    <a:p>
                      <a:pPr algn="ctr"/>
                      <a:r>
                        <a:rPr lang="en-US" dirty="0">
                          <a:latin typeface="Times New Roman" panose="02020603050405020304" pitchFamily="18" charset="0"/>
                          <a:cs typeface="Times New Roman" panose="02020603050405020304" pitchFamily="18" charset="0"/>
                        </a:rPr>
                        <a:t>File 2</a:t>
                      </a:r>
                      <a:endParaRPr lang="en-IN"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tc>
                  <a:txBody>
                    <a:bodyPr/>
                    <a:lstStyle/>
                    <a:p>
                      <a:pPr algn="ctr"/>
                      <a:r>
                        <a:rPr lang="en-US" dirty="0">
                          <a:latin typeface="Times New Roman" panose="02020603050405020304" pitchFamily="18" charset="0"/>
                          <a:cs typeface="Times New Roman" panose="02020603050405020304" pitchFamily="18" charset="0"/>
                        </a:rPr>
                        <a:t>5000 Symbol / s</a:t>
                      </a:r>
                      <a:endParaRPr lang="en-IN"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tc>
                  <a:txBody>
                    <a:bodyPr/>
                    <a:lstStyle/>
                    <a:p>
                      <a:pPr algn="ctr"/>
                      <a:r>
                        <a:rPr lang="en-US" dirty="0">
                          <a:latin typeface="Times New Roman" panose="02020603050405020304" pitchFamily="18" charset="0"/>
                          <a:cs typeface="Times New Roman" panose="02020603050405020304" pitchFamily="18" charset="0"/>
                        </a:rPr>
                        <a:t>2.5 kHz</a:t>
                      </a:r>
                      <a:endParaRPr lang="en-IN"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2810706560"/>
                  </a:ext>
                </a:extLst>
              </a:tr>
            </a:tbl>
          </a:graphicData>
        </a:graphic>
      </p:graphicFrame>
      <p:sp>
        <p:nvSpPr>
          <p:cNvPr id="14" name="TextBox 13">
            <a:extLst>
              <a:ext uri="{FF2B5EF4-FFF2-40B4-BE49-F238E27FC236}">
                <a16:creationId xmlns:a16="http://schemas.microsoft.com/office/drawing/2014/main" id="{C4B005BC-554C-4FFC-91C8-6C83073F1392}"/>
              </a:ext>
            </a:extLst>
          </p:cNvPr>
          <p:cNvSpPr txBox="1"/>
          <p:nvPr/>
        </p:nvSpPr>
        <p:spPr>
          <a:xfrm>
            <a:off x="156881" y="3966674"/>
            <a:ext cx="6042062" cy="1754326"/>
          </a:xfrm>
          <a:prstGeom prst="rect">
            <a:avLst/>
          </a:prstGeom>
          <a:noFill/>
        </p:spPr>
        <p:txBody>
          <a:bodyPr wrap="square" rtlCol="0">
            <a:spAutoFit/>
          </a:bodyPr>
          <a:lstStyle/>
          <a:p>
            <a:r>
              <a:rPr lang="en-US" b="1" dirty="0">
                <a:latin typeface="+mj-lt"/>
                <a:cs typeface="Times New Roman" panose="02020603050405020304" pitchFamily="18" charset="0"/>
              </a:rPr>
              <a:t>Required bandwidth for a transmission of 1000 symbols/s :</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For, baseband signal,</a:t>
            </a:r>
          </a:p>
          <a:p>
            <a:r>
              <a:rPr lang="en-US" dirty="0">
                <a:latin typeface="+mj-lt"/>
                <a:cs typeface="Times New Roman" panose="02020603050405020304" pitchFamily="18" charset="0"/>
              </a:rPr>
              <a:t>Bandwidth = ½ * Symbol rate</a:t>
            </a:r>
          </a:p>
          <a:p>
            <a:r>
              <a:rPr lang="en-IN" dirty="0">
                <a:latin typeface="+mj-lt"/>
                <a:cs typeface="Times New Roman" panose="02020603050405020304" pitchFamily="18" charset="0"/>
              </a:rPr>
              <a:t>                    = ½ * 1000</a:t>
            </a:r>
          </a:p>
          <a:p>
            <a:r>
              <a:rPr lang="en-IN" dirty="0">
                <a:latin typeface="+mj-lt"/>
                <a:cs typeface="Times New Roman" panose="02020603050405020304" pitchFamily="18" charset="0"/>
              </a:rPr>
              <a:t>                    = 500 Hz.</a:t>
            </a:r>
          </a:p>
        </p:txBody>
      </p:sp>
    </p:spTree>
    <p:extLst>
      <p:ext uri="{BB962C8B-B14F-4D97-AF65-F5344CB8AC3E}">
        <p14:creationId xmlns:p14="http://schemas.microsoft.com/office/powerpoint/2010/main" val="389332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1783-C46A-476D-8F05-235A9694A00A}"/>
              </a:ext>
            </a:extLst>
          </p:cNvPr>
          <p:cNvSpPr>
            <a:spLocks noGrp="1"/>
          </p:cNvSpPr>
          <p:nvPr>
            <p:ph type="title"/>
          </p:nvPr>
        </p:nvSpPr>
        <p:spPr>
          <a:xfrm>
            <a:off x="196770" y="254644"/>
            <a:ext cx="11629469" cy="1192192"/>
          </a:xfrm>
        </p:spPr>
        <p:txBody>
          <a:bodyPr>
            <a:normAutofit/>
          </a:bodyPr>
          <a:lstStyle/>
          <a:p>
            <a:pPr>
              <a:spcAft>
                <a:spcPts val="0"/>
              </a:spcAft>
            </a:pPr>
            <a:r>
              <a:rPr lang="en-US" sz="1800" b="1" u="sng" dirty="0">
                <a:effectLst/>
                <a:ea typeface="Times New Roman" panose="02020603050405020304" pitchFamily="18" charset="0"/>
              </a:rPr>
              <a:t>Task – 3:</a:t>
            </a:r>
            <a:br>
              <a:rPr lang="en-IN" sz="1800" dirty="0">
                <a:effectLst/>
                <a:ea typeface="Times New Roman" panose="02020603050405020304" pitchFamily="18" charset="0"/>
              </a:rPr>
            </a:br>
            <a:r>
              <a:rPr lang="en-US" sz="1800" dirty="0">
                <a:effectLst/>
                <a:ea typeface="Times New Roman" panose="02020603050405020304" pitchFamily="18" charset="0"/>
              </a:rPr>
              <a:t> </a:t>
            </a:r>
            <a:r>
              <a:rPr lang="en-IN" sz="1800" b="1" dirty="0">
                <a:effectLst/>
                <a:ea typeface="Times New Roman" panose="02020603050405020304" pitchFamily="18" charset="0"/>
              </a:rPr>
              <a:t>Transmit and receive filters are designed as square-root raised-cosine filters with a roll-off factor of r = 0.5. As modulation format, a two-level bipolar transmission ( i.e. s = 2) is selected. The data transmission speed is 5000 bit/s.</a:t>
            </a:r>
            <a:endParaRPr lang="en-IN" sz="1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52B48E-3D12-41CE-BEDC-794D0349D1E2}"/>
                  </a:ext>
                </a:extLst>
              </p:cNvPr>
              <p:cNvSpPr>
                <a:spLocks noGrp="1"/>
              </p:cNvSpPr>
              <p:nvPr>
                <p:ph sz="half" idx="1"/>
              </p:nvPr>
            </p:nvSpPr>
            <p:spPr>
              <a:xfrm>
                <a:off x="196770" y="3676831"/>
                <a:ext cx="4391721" cy="2122870"/>
              </a:xfrm>
            </p:spPr>
            <p:txBody>
              <a:bodyPr>
                <a:normAutofit lnSpcReduction="10000"/>
              </a:bodyPr>
              <a:lstStyle/>
              <a:p>
                <a:pPr algn="just">
                  <a:buFont typeface="Wingdings" panose="05000000000000000000" pitchFamily="2" charset="2"/>
                  <a:buChar char="Ø"/>
                </a:pPr>
                <a:r>
                  <a:rPr lang="en-IN" sz="1800" dirty="0">
                    <a:ea typeface="Times New Roman" panose="02020603050405020304" pitchFamily="18" charset="0"/>
                  </a:rPr>
                  <a:t>B</a:t>
                </a:r>
                <a:r>
                  <a:rPr lang="en-IN" sz="1800" dirty="0">
                    <a:effectLst/>
                    <a:ea typeface="Times New Roman" panose="02020603050405020304" pitchFamily="18" charset="0"/>
                  </a:rPr>
                  <a:t>andwidth (B) </a:t>
                </a:r>
                <a:r>
                  <a:rPr lang="en-US" sz="1800" dirty="0">
                    <a:effectLst/>
                    <a:ea typeface="Times New Roman" panose="02020603050405020304" pitchFamily="18" charset="0"/>
                  </a:rPr>
                  <a:t>= 2.5 kHz</a:t>
                </a:r>
                <a:endParaRPr lang="en-IN" sz="1800" dirty="0">
                  <a:effectLst/>
                  <a:ea typeface="Times New Roman" panose="02020603050405020304" pitchFamily="18" charset="0"/>
                </a:endParaRPr>
              </a:p>
              <a:p>
                <a:pPr algn="just">
                  <a:buFont typeface="Wingdings" panose="05000000000000000000" pitchFamily="2" charset="2"/>
                  <a:buChar char="Ø"/>
                </a:pPr>
                <a:r>
                  <a:rPr lang="en-IN" sz="1800" dirty="0">
                    <a:ea typeface="Times New Roman" panose="02020603050405020304" pitchFamily="18" charset="0"/>
                  </a:rPr>
                  <a:t>H</a:t>
                </a:r>
                <a:r>
                  <a:rPr lang="en-IN" sz="1800" dirty="0">
                    <a:effectLst/>
                    <a:ea typeface="Times New Roman" panose="02020603050405020304" pitchFamily="18" charset="0"/>
                  </a:rPr>
                  <a:t>alf vertical eye opening! </a:t>
                </a:r>
              </a:p>
              <a:p>
                <a:pPr marL="0" indent="0" algn="just">
                  <a:spcAft>
                    <a:spcPts val="0"/>
                  </a:spcAft>
                  <a:buNone/>
                </a:pPr>
                <a:r>
                  <a:rPr lang="en-US" sz="1800" dirty="0">
                    <a:effectLst/>
                    <a:ea typeface="Times New Roman" panose="02020603050405020304" pitchFamily="18" charset="0"/>
                  </a:rPr>
                  <a:t>    U</a:t>
                </a:r>
                <a:r>
                  <a:rPr lang="en-US" sz="1800" baseline="-25000" dirty="0">
                    <a:effectLst/>
                    <a:ea typeface="Times New Roman" panose="02020603050405020304" pitchFamily="18" charset="0"/>
                  </a:rPr>
                  <a:t>A</a:t>
                </a:r>
                <a:r>
                  <a:rPr lang="en-US" sz="1800" dirty="0">
                    <a:effectLst/>
                    <a:ea typeface="Times New Roman" panose="02020603050405020304" pitchFamily="18" charset="0"/>
                  </a:rPr>
                  <a:t> = 0.9996 ≈ 1 V</a:t>
                </a:r>
                <a:r>
                  <a:rPr lang="en-US" sz="1800" baseline="30000" dirty="0">
                    <a:effectLst/>
                    <a:ea typeface="Times New Roman" panose="02020603050405020304" pitchFamily="18" charset="0"/>
                  </a:rPr>
                  <a:t>2</a:t>
                </a:r>
                <a:endParaRPr lang="en-IN" sz="1800" dirty="0">
                  <a:effectLst/>
                  <a:ea typeface="Times New Roman" panose="02020603050405020304" pitchFamily="18" charset="0"/>
                </a:endParaRPr>
              </a:p>
              <a:p>
                <a:pPr algn="just">
                  <a:buFont typeface="Wingdings" panose="05000000000000000000" pitchFamily="2" charset="2"/>
                  <a:buChar char="Ø"/>
                </a:pPr>
                <a:r>
                  <a:rPr lang="en-IN" sz="1800" dirty="0">
                    <a:ea typeface="Times New Roman" panose="02020603050405020304" pitchFamily="18" charset="0"/>
                  </a:rPr>
                  <a:t>N</a:t>
                </a:r>
                <a:r>
                  <a:rPr lang="en-IN" sz="1800" dirty="0">
                    <a:effectLst/>
                    <a:ea typeface="Times New Roman" panose="02020603050405020304" pitchFamily="18" charset="0"/>
                  </a:rPr>
                  <a:t>oise Power (</a:t>
                </a:r>
                <a:r>
                  <a:rPr lang="en-US" sz="1800" dirty="0">
                    <a:effectLst/>
                    <a:ea typeface="Times New Roman" panose="02020603050405020304" pitchFamily="18" charset="0"/>
                  </a:rPr>
                  <a:t>P</a:t>
                </a:r>
                <a:r>
                  <a:rPr lang="en-US" sz="1800" baseline="-25000" dirty="0">
                    <a:effectLst/>
                    <a:ea typeface="Times New Roman" panose="02020603050405020304" pitchFamily="18" charset="0"/>
                  </a:rPr>
                  <a:t>R</a:t>
                </a:r>
                <a:r>
                  <a:rPr lang="en-IN" sz="1800" dirty="0">
                    <a:effectLst/>
                    <a:ea typeface="Times New Roman" panose="02020603050405020304" pitchFamily="18" charset="0"/>
                  </a:rPr>
                  <a:t>)</a:t>
                </a:r>
                <a:r>
                  <a:rPr lang="en-US" sz="1800" dirty="0">
                    <a:effectLst/>
                    <a:ea typeface="Times New Roman" panose="02020603050405020304" pitchFamily="18" charset="0"/>
                  </a:rPr>
                  <a:t>= 0.099 ≈ 0.1 V</a:t>
                </a:r>
                <a:endParaRPr lang="en-IN" sz="1800" dirty="0">
                  <a:effectLst/>
                  <a:ea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sz="1800" i="1">
                        <a:effectLst/>
                        <a:latin typeface="Cambria Math" panose="02040503050406030204" pitchFamily="18" charset="0"/>
                        <a:ea typeface="Times New Roman" panose="02020603050405020304" pitchFamily="18" charset="0"/>
                      </a:rPr>
                      <m:t>𝜌</m:t>
                    </m:r>
                  </m:oMath>
                </a14:m>
                <a:r>
                  <a:rPr lang="en-US" sz="1800" dirty="0">
                    <a:effectLst/>
                    <a:ea typeface="Times New Roman" panose="02020603050405020304" pitchFamily="18" charset="0"/>
                  </a:rPr>
                  <a:t> = (U</a:t>
                </a:r>
                <a:r>
                  <a:rPr lang="en-US" sz="1800" baseline="-25000" dirty="0">
                    <a:effectLst/>
                    <a:ea typeface="Times New Roman" panose="02020603050405020304" pitchFamily="18" charset="0"/>
                  </a:rPr>
                  <a:t>A</a:t>
                </a:r>
                <a:r>
                  <a:rPr lang="en-US" sz="1800" dirty="0">
                    <a:effectLst/>
                    <a:ea typeface="Times New Roman" panose="02020603050405020304" pitchFamily="18" charset="0"/>
                  </a:rPr>
                  <a:t>)</a:t>
                </a:r>
                <a:r>
                  <a:rPr lang="en-US" sz="1800" baseline="30000" dirty="0">
                    <a:effectLst/>
                    <a:ea typeface="Times New Roman" panose="02020603050405020304" pitchFamily="18" charset="0"/>
                  </a:rPr>
                  <a:t>2</a:t>
                </a:r>
                <a:r>
                  <a:rPr lang="en-US" sz="1800" dirty="0">
                    <a:effectLst/>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m:t>
                    </m:r>
                  </m:oMath>
                </a14:m>
                <a:r>
                  <a:rPr lang="en-US" sz="1800" dirty="0">
                    <a:effectLst/>
                    <a:ea typeface="Times New Roman" panose="02020603050405020304" pitchFamily="18" charset="0"/>
                  </a:rPr>
                  <a:t> P</a:t>
                </a:r>
                <a:r>
                  <a:rPr lang="en-US" sz="1800" baseline="-25000" dirty="0">
                    <a:effectLst/>
                    <a:ea typeface="Times New Roman" panose="02020603050405020304" pitchFamily="18" charset="0"/>
                  </a:rPr>
                  <a:t>R </a:t>
                </a:r>
                <a:r>
                  <a:rPr lang="en-US" sz="1800" dirty="0">
                    <a:effectLst/>
                    <a:ea typeface="Times New Roman" panose="02020603050405020304" pitchFamily="18" charset="0"/>
                  </a:rPr>
                  <a:t>= (1)</a:t>
                </a:r>
                <a:r>
                  <a:rPr lang="en-US" sz="1800" baseline="30000" dirty="0">
                    <a:effectLst/>
                    <a:ea typeface="Times New Roman" panose="02020603050405020304" pitchFamily="18" charset="0"/>
                  </a:rPr>
                  <a:t>2</a:t>
                </a:r>
                <a:r>
                  <a:rPr lang="en-US" sz="1800" dirty="0">
                    <a:effectLst/>
                    <a:ea typeface="Times New Roman" panose="02020603050405020304" pitchFamily="18" charset="0"/>
                  </a:rPr>
                  <a:t> / 0.1 = 10</a:t>
                </a:r>
                <a:endParaRPr lang="en-IN" sz="1800" dirty="0">
                  <a:ea typeface="Times New Roman" panose="02020603050405020304" pitchFamily="18" charset="0"/>
                </a:endParaRPr>
              </a:p>
              <a:p>
                <a:pPr>
                  <a:buFont typeface="Wingdings" panose="05000000000000000000" pitchFamily="2" charset="2"/>
                  <a:buChar char="Ø"/>
                </a:pPr>
                <a:r>
                  <a:rPr lang="en-US" sz="1800" dirty="0">
                    <a:effectLst/>
                    <a:ea typeface="Times New Roman" panose="02020603050405020304" pitchFamily="18" charset="0"/>
                  </a:rPr>
                  <a:t>BER = 0.5 * erfc(sqrt(</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𝜌</m:t>
                    </m:r>
                    <m:r>
                      <a:rPr lang="en-US" sz="1800" i="1" smtClean="0">
                        <a:effectLst/>
                        <a:latin typeface="Cambria Math" panose="02040503050406030204" pitchFamily="18" charset="0"/>
                        <a:ea typeface="Times New Roman" panose="02020603050405020304" pitchFamily="18" charset="0"/>
                      </a:rPr>
                      <m:t> </m:t>
                    </m:r>
                  </m:oMath>
                </a14:m>
                <a:r>
                  <a:rPr lang="en-US" sz="1800" dirty="0">
                    <a:effectLst/>
                    <a:ea typeface="Times New Roman" panose="02020603050405020304" pitchFamily="18" charset="0"/>
                  </a:rPr>
                  <a:t>/2)) = 7.827e-4</a:t>
                </a:r>
                <a:endParaRPr lang="en-IN" sz="1800" dirty="0">
                  <a:effectLst/>
                  <a:ea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xmlns:a14="http://schemas.microsoft.com/office/drawing/2010/main" xmlns="" id="{4452B48E-3D12-41CE-BEDC-794D0349D1E2}"/>
                  </a:ext>
                </a:extLst>
              </p:cNvPr>
              <p:cNvSpPr>
                <a:spLocks noGrp="1" noRot="1" noChangeAspect="1" noMove="1" noResize="1" noEditPoints="1" noAdjustHandles="1" noChangeArrowheads="1" noChangeShapeType="1" noTextEdit="1"/>
              </p:cNvSpPr>
              <p:nvPr>
                <p:ph sz="half" idx="1"/>
              </p:nvPr>
            </p:nvSpPr>
            <p:spPr>
              <a:xfrm>
                <a:off x="196770" y="3676831"/>
                <a:ext cx="4391721" cy="2122870"/>
              </a:xfrm>
              <a:blipFill rotWithShape="0">
                <a:blip r:embed="rId2"/>
                <a:stretch>
                  <a:fillRect l="-832" t="-3736" b="-1149"/>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BB9A8607-21FA-4DDF-84F3-D0E3D60A6119}"/>
              </a:ext>
            </a:extLst>
          </p:cNvPr>
          <p:cNvPicPr>
            <a:picLocks noChangeAspect="1"/>
          </p:cNvPicPr>
          <p:nvPr/>
        </p:nvPicPr>
        <p:blipFill rotWithShape="1">
          <a:blip r:embed="rId3"/>
          <a:srcRect t="9548" r="1675" b="3848"/>
          <a:stretch/>
        </p:blipFill>
        <p:spPr>
          <a:xfrm>
            <a:off x="4751883" y="1612901"/>
            <a:ext cx="6981058" cy="4186800"/>
          </a:xfrm>
          <a:prstGeom prst="rect">
            <a:avLst/>
          </a:prstGeom>
        </p:spPr>
      </p:pic>
      <p:pic>
        <p:nvPicPr>
          <p:cNvPr id="9" name="Grafik 4">
            <a:extLst>
              <a:ext uri="{FF2B5EF4-FFF2-40B4-BE49-F238E27FC236}">
                <a16:creationId xmlns:a16="http://schemas.microsoft.com/office/drawing/2014/main" id="{ECA49E1D-6496-4FF8-B524-306A9119EC28}"/>
              </a:ext>
            </a:extLst>
          </p:cNvPr>
          <p:cNvPicPr/>
          <p:nvPr/>
        </p:nvPicPr>
        <p:blipFill rotWithShape="1">
          <a:blip r:embed="rId4"/>
          <a:srcRect t="9918" b="3008"/>
          <a:stretch/>
        </p:blipFill>
        <p:spPr>
          <a:xfrm>
            <a:off x="196770" y="1612901"/>
            <a:ext cx="3962400" cy="1816099"/>
          </a:xfrm>
          <a:prstGeom prst="rect">
            <a:avLst/>
          </a:prstGeom>
          <a:noFill/>
          <a:ln>
            <a:noFill/>
            <a:prstDash/>
          </a:ln>
        </p:spPr>
      </p:pic>
    </p:spTree>
    <p:extLst>
      <p:ext uri="{BB962C8B-B14F-4D97-AF65-F5344CB8AC3E}">
        <p14:creationId xmlns:p14="http://schemas.microsoft.com/office/powerpoint/2010/main" val="209660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184F-84A7-4394-BC84-5F71CC88CAE1}"/>
              </a:ext>
            </a:extLst>
          </p:cNvPr>
          <p:cNvSpPr>
            <a:spLocks noGrp="1"/>
          </p:cNvSpPr>
          <p:nvPr>
            <p:ph type="title"/>
          </p:nvPr>
        </p:nvSpPr>
        <p:spPr>
          <a:xfrm>
            <a:off x="196770" y="162047"/>
            <a:ext cx="11771453" cy="1053296"/>
          </a:xfrm>
        </p:spPr>
        <p:txBody>
          <a:bodyPr>
            <a:normAutofit fontScale="90000"/>
          </a:bodyPr>
          <a:lstStyle/>
          <a:p>
            <a:r>
              <a:rPr lang="en-US" sz="2000" b="1" u="sng" dirty="0">
                <a:effectLst/>
                <a:ea typeface="Times New Roman" panose="02020603050405020304" pitchFamily="18" charset="0"/>
              </a:rPr>
              <a:t>Task – 4:</a:t>
            </a:r>
            <a:br>
              <a:rPr lang="en-US" sz="2000" b="1" u="sng" dirty="0">
                <a:effectLst/>
                <a:ea typeface="Times New Roman" panose="02020603050405020304" pitchFamily="18" charset="0"/>
              </a:rPr>
            </a:br>
            <a:r>
              <a:rPr lang="en-US" sz="2000" b="1" dirty="0">
                <a:ea typeface="Times New Roman" panose="02020603050405020304" pitchFamily="18" charset="0"/>
              </a:rPr>
              <a:t>In addition to Task 3 a filter with the impulse response in fig. 3 is now used as the receive filter.</a:t>
            </a:r>
            <a:br>
              <a:rPr lang="en-IN" sz="4000" dirty="0">
                <a:effectLst/>
                <a:ea typeface="Times New Roman" panose="02020603050405020304" pitchFamily="18" charset="0"/>
              </a:rPr>
            </a:br>
            <a:endParaRPr lang="en-IN"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0920F4-A935-4902-9633-0495C59F9187}"/>
                  </a:ext>
                </a:extLst>
              </p:cNvPr>
              <p:cNvSpPr>
                <a:spLocks noGrp="1"/>
              </p:cNvSpPr>
              <p:nvPr>
                <p:ph sz="half" idx="1"/>
              </p:nvPr>
            </p:nvSpPr>
            <p:spPr>
              <a:xfrm>
                <a:off x="6405623" y="1604713"/>
                <a:ext cx="5562600" cy="4486275"/>
              </a:xfrm>
            </p:spPr>
            <p:txBody>
              <a:bodyPr/>
              <a:lstStyle/>
              <a:p>
                <a:pPr algn="just">
                  <a:buFont typeface="Wingdings" panose="05000000000000000000" pitchFamily="2" charset="2"/>
                  <a:buChar char="Ø"/>
                </a:pPr>
                <a:r>
                  <a:rPr lang="en-IN" sz="1800" dirty="0">
                    <a:latin typeface="+mj-lt"/>
                    <a:ea typeface="Times New Roman" panose="02020603050405020304" pitchFamily="18" charset="0"/>
                  </a:rPr>
                  <a:t>B</a:t>
                </a:r>
                <a:r>
                  <a:rPr lang="en-IN" sz="1800" dirty="0">
                    <a:effectLst/>
                    <a:latin typeface="+mj-lt"/>
                    <a:ea typeface="Times New Roman" panose="02020603050405020304" pitchFamily="18" charset="0"/>
                  </a:rPr>
                  <a:t>andwidth (B) </a:t>
                </a:r>
                <a:r>
                  <a:rPr lang="en-US" sz="1800" dirty="0">
                    <a:effectLst/>
                    <a:latin typeface="+mj-lt"/>
                    <a:ea typeface="Times New Roman" panose="02020603050405020304" pitchFamily="18" charset="0"/>
                  </a:rPr>
                  <a:t>= 2.505 kHz</a:t>
                </a:r>
                <a:endParaRPr lang="en-IN" sz="1800" dirty="0">
                  <a:effectLst/>
                  <a:latin typeface="+mj-lt"/>
                  <a:ea typeface="Times New Roman" panose="02020603050405020304" pitchFamily="18" charset="0"/>
                </a:endParaRPr>
              </a:p>
              <a:p>
                <a:pPr algn="just">
                  <a:buFont typeface="Wingdings" panose="05000000000000000000" pitchFamily="2" charset="2"/>
                  <a:buChar char="Ø"/>
                </a:pPr>
                <a:r>
                  <a:rPr lang="en-IN" sz="1800" dirty="0">
                    <a:latin typeface="+mj-lt"/>
                    <a:ea typeface="Times New Roman" panose="02020603050405020304" pitchFamily="18" charset="0"/>
                  </a:rPr>
                  <a:t>H</a:t>
                </a:r>
                <a:r>
                  <a:rPr lang="en-IN" sz="1800" dirty="0">
                    <a:effectLst/>
                    <a:latin typeface="+mj-lt"/>
                    <a:ea typeface="Times New Roman" panose="02020603050405020304" pitchFamily="18" charset="0"/>
                  </a:rPr>
                  <a:t>alf vertical eye opening! </a:t>
                </a:r>
              </a:p>
              <a:p>
                <a:pPr marL="0" indent="0" algn="just">
                  <a:buNone/>
                </a:pPr>
                <a:r>
                  <a:rPr lang="en-US" sz="1800" dirty="0">
                    <a:effectLst/>
                    <a:latin typeface="+mj-lt"/>
                    <a:ea typeface="Times New Roman" panose="02020603050405020304" pitchFamily="18" charset="0"/>
                  </a:rPr>
                  <a:t>    U</a:t>
                </a:r>
                <a:r>
                  <a:rPr lang="en-US" sz="1800" baseline="-25000" dirty="0">
                    <a:effectLst/>
                    <a:latin typeface="+mj-lt"/>
                    <a:ea typeface="Times New Roman" panose="02020603050405020304" pitchFamily="18" charset="0"/>
                  </a:rPr>
                  <a:t>A</a:t>
                </a:r>
                <a:r>
                  <a:rPr lang="en-US" sz="1800" dirty="0">
                    <a:effectLst/>
                    <a:latin typeface="+mj-lt"/>
                    <a:ea typeface="Times New Roman" panose="02020603050405020304" pitchFamily="18" charset="0"/>
                  </a:rPr>
                  <a:t> = 0.8651 V</a:t>
                </a:r>
                <a:r>
                  <a:rPr lang="en-US" sz="1800" baseline="30000" dirty="0">
                    <a:effectLst/>
                    <a:latin typeface="+mj-lt"/>
                    <a:ea typeface="Times New Roman" panose="02020603050405020304" pitchFamily="18" charset="0"/>
                  </a:rPr>
                  <a:t>2</a:t>
                </a:r>
                <a:endParaRPr lang="en-IN" sz="1800" dirty="0">
                  <a:effectLst/>
                  <a:latin typeface="+mj-lt"/>
                  <a:ea typeface="Times New Roman" panose="02020603050405020304" pitchFamily="18" charset="0"/>
                </a:endParaRPr>
              </a:p>
              <a:p>
                <a:pPr algn="just">
                  <a:buFont typeface="Wingdings" panose="05000000000000000000" pitchFamily="2" charset="2"/>
                  <a:buChar char="Ø"/>
                </a:pPr>
                <a:r>
                  <a:rPr lang="en-IN" sz="1800" dirty="0">
                    <a:latin typeface="+mj-lt"/>
                    <a:ea typeface="Times New Roman" panose="02020603050405020304" pitchFamily="18" charset="0"/>
                  </a:rPr>
                  <a:t>N</a:t>
                </a:r>
                <a:r>
                  <a:rPr lang="en-IN" sz="1800" dirty="0">
                    <a:effectLst/>
                    <a:latin typeface="+mj-lt"/>
                    <a:ea typeface="Times New Roman" panose="02020603050405020304" pitchFamily="18" charset="0"/>
                  </a:rPr>
                  <a:t>oise Power (</a:t>
                </a:r>
                <a:r>
                  <a:rPr lang="en-US" sz="1800" dirty="0">
                    <a:effectLst/>
                    <a:latin typeface="+mj-lt"/>
                    <a:ea typeface="Times New Roman" panose="02020603050405020304" pitchFamily="18" charset="0"/>
                  </a:rPr>
                  <a:t>P</a:t>
                </a:r>
                <a:r>
                  <a:rPr lang="en-US" sz="1800" baseline="-25000" dirty="0">
                    <a:effectLst/>
                    <a:latin typeface="+mj-lt"/>
                    <a:ea typeface="Times New Roman" panose="02020603050405020304" pitchFamily="18" charset="0"/>
                  </a:rPr>
                  <a:t>R</a:t>
                </a:r>
                <a:r>
                  <a:rPr lang="en-IN" sz="1800" dirty="0">
                    <a:effectLst/>
                    <a:latin typeface="+mj-lt"/>
                    <a:ea typeface="Times New Roman" panose="02020603050405020304" pitchFamily="18" charset="0"/>
                  </a:rPr>
                  <a:t>)</a:t>
                </a:r>
                <a:r>
                  <a:rPr lang="en-US" sz="1800" dirty="0">
                    <a:effectLst/>
                    <a:latin typeface="+mj-lt"/>
                    <a:ea typeface="Times New Roman" panose="02020603050405020304" pitchFamily="18" charset="0"/>
                  </a:rPr>
                  <a:t>= 0.09861 ≈ 0.1 V</a:t>
                </a:r>
                <a:endParaRPr lang="en-IN" sz="1800" dirty="0">
                  <a:effectLst/>
                  <a:latin typeface="+mj-lt"/>
                  <a:ea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sz="1800" i="1">
                        <a:effectLst/>
                        <a:latin typeface="Cambria Math" panose="02040503050406030204" pitchFamily="18" charset="0"/>
                        <a:ea typeface="Times New Roman" panose="02020603050405020304" pitchFamily="18" charset="0"/>
                      </a:rPr>
                      <m:t>𝜌</m:t>
                    </m:r>
                  </m:oMath>
                </a14:m>
                <a:r>
                  <a:rPr lang="en-US" sz="1800" dirty="0">
                    <a:effectLst/>
                    <a:latin typeface="+mj-lt"/>
                    <a:ea typeface="Times New Roman" panose="02020603050405020304" pitchFamily="18" charset="0"/>
                  </a:rPr>
                  <a:t> = (U</a:t>
                </a:r>
                <a:r>
                  <a:rPr lang="en-US" sz="1800" baseline="-25000" dirty="0">
                    <a:effectLst/>
                    <a:latin typeface="+mj-lt"/>
                    <a:ea typeface="Times New Roman" panose="02020603050405020304" pitchFamily="18" charset="0"/>
                  </a:rPr>
                  <a:t>A</a:t>
                </a:r>
                <a:r>
                  <a:rPr lang="en-US" sz="1800" dirty="0">
                    <a:effectLst/>
                    <a:latin typeface="+mj-lt"/>
                    <a:ea typeface="Times New Roman" panose="02020603050405020304" pitchFamily="18" charset="0"/>
                  </a:rPr>
                  <a:t>)</a:t>
                </a:r>
                <a:r>
                  <a:rPr lang="en-US" sz="1800" baseline="30000" dirty="0">
                    <a:effectLst/>
                    <a:latin typeface="+mj-lt"/>
                    <a:ea typeface="Times New Roman" panose="02020603050405020304" pitchFamily="18" charset="0"/>
                  </a:rPr>
                  <a:t>2</a:t>
                </a:r>
                <a:r>
                  <a:rPr lang="en-US" sz="1800" dirty="0">
                    <a:effectLst/>
                    <a:latin typeface="+mj-lt"/>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m:t>
                    </m:r>
                  </m:oMath>
                </a14:m>
                <a:r>
                  <a:rPr lang="en-US" sz="1800" dirty="0">
                    <a:effectLst/>
                    <a:latin typeface="+mj-lt"/>
                    <a:ea typeface="Times New Roman" panose="02020603050405020304" pitchFamily="18" charset="0"/>
                  </a:rPr>
                  <a:t> P</a:t>
                </a:r>
                <a:r>
                  <a:rPr lang="en-US" sz="1800" baseline="-25000" dirty="0">
                    <a:effectLst/>
                    <a:latin typeface="+mj-lt"/>
                    <a:ea typeface="Times New Roman" panose="02020603050405020304" pitchFamily="18" charset="0"/>
                  </a:rPr>
                  <a:t>R </a:t>
                </a:r>
                <a:r>
                  <a:rPr lang="en-US" sz="1800" dirty="0">
                    <a:effectLst/>
                    <a:latin typeface="+mj-lt"/>
                    <a:ea typeface="Times New Roman" panose="02020603050405020304" pitchFamily="18" charset="0"/>
                  </a:rPr>
                  <a:t>= (0.8651)</a:t>
                </a:r>
                <a:r>
                  <a:rPr lang="en-US" sz="1800" baseline="30000" dirty="0">
                    <a:effectLst/>
                    <a:latin typeface="+mj-lt"/>
                    <a:ea typeface="Times New Roman" panose="02020603050405020304" pitchFamily="18" charset="0"/>
                  </a:rPr>
                  <a:t>2</a:t>
                </a:r>
                <a:r>
                  <a:rPr lang="en-US" sz="1800" dirty="0">
                    <a:effectLst/>
                    <a:latin typeface="+mj-lt"/>
                    <a:ea typeface="Times New Roman" panose="02020603050405020304" pitchFamily="18" charset="0"/>
                  </a:rPr>
                  <a:t> / 0.09861 = </a:t>
                </a:r>
                <a:r>
                  <a:rPr lang="en-US" sz="1800" dirty="0">
                    <a:latin typeface="+mj-lt"/>
                    <a:ea typeface="Times New Roman" panose="02020603050405020304" pitchFamily="18" charset="0"/>
                  </a:rPr>
                  <a:t>7.6455</a:t>
                </a:r>
                <a:endParaRPr lang="en-IN" sz="1800" dirty="0">
                  <a:latin typeface="+mj-lt"/>
                  <a:ea typeface="Times New Roman" panose="02020603050405020304" pitchFamily="18" charset="0"/>
                </a:endParaRPr>
              </a:p>
              <a:p>
                <a:pPr>
                  <a:buFont typeface="Wingdings" panose="05000000000000000000" pitchFamily="2" charset="2"/>
                  <a:buChar char="Ø"/>
                </a:pPr>
                <a:r>
                  <a:rPr lang="en-US" sz="1800" dirty="0">
                    <a:effectLst/>
                    <a:latin typeface="+mj-lt"/>
                    <a:ea typeface="Times New Roman" panose="02020603050405020304" pitchFamily="18" charset="0"/>
                  </a:rPr>
                  <a:t>BER = 0.5 * erfc(sqrt(</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𝜌</m:t>
                    </m:r>
                    <m:r>
                      <a:rPr lang="en-US" sz="1800" i="1" smtClean="0">
                        <a:effectLst/>
                        <a:latin typeface="Cambria Math" panose="02040503050406030204" pitchFamily="18" charset="0"/>
                        <a:ea typeface="Times New Roman" panose="02020603050405020304" pitchFamily="18" charset="0"/>
                      </a:rPr>
                      <m:t> </m:t>
                    </m:r>
                  </m:oMath>
                </a14:m>
                <a:r>
                  <a:rPr lang="en-US" sz="1800" dirty="0">
                    <a:effectLst/>
                    <a:latin typeface="+mj-lt"/>
                    <a:ea typeface="Times New Roman" panose="02020603050405020304" pitchFamily="18" charset="0"/>
                  </a:rPr>
                  <a:t>/2)) = </a:t>
                </a:r>
                <a:r>
                  <a:rPr lang="en-US" sz="1800" dirty="0">
                    <a:latin typeface="+mj-lt"/>
                    <a:ea typeface="Times New Roman" panose="02020603050405020304" pitchFamily="18" charset="0"/>
                  </a:rPr>
                  <a:t>0.0028</a:t>
                </a:r>
              </a:p>
              <a:p>
                <a:pPr>
                  <a:buFont typeface="Wingdings" panose="05000000000000000000" pitchFamily="2" charset="2"/>
                  <a:buChar char="Ø"/>
                </a:pPr>
                <a:r>
                  <a:rPr lang="en-US" sz="1800" b="1" dirty="0">
                    <a:latin typeface="+mj-lt"/>
                    <a:ea typeface="Times New Roman" panose="02020603050405020304" pitchFamily="18" charset="0"/>
                  </a:rPr>
                  <a:t>Explain the similarity  and difference between the values determined in task 3 and 4! : </a:t>
                </a:r>
                <a:r>
                  <a:rPr lang="en-US" sz="1800" dirty="0">
                    <a:latin typeface="+mj-lt"/>
                    <a:ea typeface="Times New Roman" panose="02020603050405020304" pitchFamily="18" charset="0"/>
                  </a:rPr>
                  <a:t>Here, un the task-3, there is a bandwidth is half of the task-4 and the eye opening of the task-3 is double of task-4 eye opening. SNR is approximately half of task-4 to task-3.</a:t>
                </a:r>
              </a:p>
              <a:p>
                <a:pPr>
                  <a:buFont typeface="Wingdings" panose="05000000000000000000" pitchFamily="2" charset="2"/>
                  <a:buChar char="Ø"/>
                </a:pPr>
                <a:endParaRPr lang="en-IN" sz="1800" dirty="0">
                  <a:effectLst/>
                  <a:latin typeface="+mj-lt"/>
                  <a:ea typeface="Times New Roman" panose="02020603050405020304" pitchFamily="18" charset="0"/>
                </a:endParaRPr>
              </a:p>
              <a:p>
                <a:pPr marL="0" indent="0">
                  <a:buNone/>
                </a:pPr>
                <a:endParaRPr lang="en-IN" dirty="0">
                  <a:latin typeface="+mj-lt"/>
                </a:endParaRPr>
              </a:p>
              <a:p>
                <a:endParaRPr lang="en-IN" dirty="0">
                  <a:latin typeface="+mj-lt"/>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010920F4-A935-4902-9633-0495C59F9187}"/>
                  </a:ext>
                </a:extLst>
              </p:cNvPr>
              <p:cNvSpPr>
                <a:spLocks noGrp="1" noRot="1" noChangeAspect="1" noMove="1" noResize="1" noEditPoints="1" noAdjustHandles="1" noChangeArrowheads="1" noChangeShapeType="1" noTextEdit="1"/>
              </p:cNvSpPr>
              <p:nvPr>
                <p:ph sz="half" idx="1"/>
              </p:nvPr>
            </p:nvSpPr>
            <p:spPr>
              <a:xfrm>
                <a:off x="6405623" y="1604713"/>
                <a:ext cx="5562600" cy="4486275"/>
              </a:xfrm>
              <a:blipFill rotWithShape="0">
                <a:blip r:embed="rId2"/>
                <a:stretch>
                  <a:fillRect l="-768" t="-1223" r="-439"/>
                </a:stretch>
              </a:blipFill>
            </p:spPr>
            <p:txBody>
              <a:bodyPr/>
              <a:lstStyle/>
              <a:p>
                <a:r>
                  <a:rPr lang="en-IN">
                    <a:noFill/>
                  </a:rPr>
                  <a:t> </a:t>
                </a:r>
              </a:p>
            </p:txBody>
          </p:sp>
        </mc:Fallback>
      </mc:AlternateContent>
      <p:pic>
        <p:nvPicPr>
          <p:cNvPr id="5" name="Content Placeholder 4">
            <a:extLst>
              <a:ext uri="{FF2B5EF4-FFF2-40B4-BE49-F238E27FC236}">
                <a16:creationId xmlns:a16="http://schemas.microsoft.com/office/drawing/2014/main" id="{1761FB69-164B-47ED-A716-7CC099227811}"/>
              </a:ext>
            </a:extLst>
          </p:cNvPr>
          <p:cNvPicPr>
            <a:picLocks noGrp="1" noChangeAspect="1"/>
          </p:cNvPicPr>
          <p:nvPr>
            <p:ph sz="half" idx="2"/>
          </p:nvPr>
        </p:nvPicPr>
        <p:blipFill rotWithShape="1">
          <a:blip r:embed="rId3"/>
          <a:srcRect l="3097" t="18022" r="32059" b="23094"/>
          <a:stretch/>
        </p:blipFill>
        <p:spPr>
          <a:xfrm>
            <a:off x="454251" y="1334480"/>
            <a:ext cx="5334000" cy="4173731"/>
          </a:xfrm>
          <a:prstGeom prst="rect">
            <a:avLst/>
          </a:prstGeom>
        </p:spPr>
      </p:pic>
    </p:spTree>
    <p:extLst>
      <p:ext uri="{BB962C8B-B14F-4D97-AF65-F5344CB8AC3E}">
        <p14:creationId xmlns:p14="http://schemas.microsoft.com/office/powerpoint/2010/main" val="315054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3611-1B2C-4315-AFA2-2CC9A278DBDB}"/>
              </a:ext>
            </a:extLst>
          </p:cNvPr>
          <p:cNvSpPr>
            <a:spLocks noGrp="1"/>
          </p:cNvSpPr>
          <p:nvPr>
            <p:ph type="title"/>
          </p:nvPr>
        </p:nvSpPr>
        <p:spPr>
          <a:xfrm>
            <a:off x="323385" y="143435"/>
            <a:ext cx="11530361" cy="1268676"/>
          </a:xfrm>
        </p:spPr>
        <p:txBody>
          <a:bodyPr>
            <a:normAutofit/>
          </a:bodyPr>
          <a:lstStyle/>
          <a:p>
            <a:pPr>
              <a:spcAft>
                <a:spcPts val="0"/>
              </a:spcAft>
            </a:pPr>
            <a:r>
              <a:rPr lang="en-US" sz="1800" b="1" u="sng" dirty="0">
                <a:effectLst/>
                <a:ea typeface="Times New Roman" panose="02020603050405020304" pitchFamily="18" charset="0"/>
              </a:rPr>
              <a:t>Task – 5:</a:t>
            </a:r>
            <a:br>
              <a:rPr lang="en-IN" sz="1800" b="1" dirty="0">
                <a:effectLst/>
                <a:ea typeface="Times New Roman" panose="02020603050405020304" pitchFamily="18" charset="0"/>
              </a:rPr>
            </a:br>
            <a:r>
              <a:rPr lang="en-US" sz="1800" b="1" u="none" strike="noStrike" dirty="0">
                <a:effectLst/>
                <a:ea typeface="Times New Roman" panose="02020603050405020304" pitchFamily="18" charset="0"/>
              </a:rPr>
              <a:t> </a:t>
            </a:r>
            <a:r>
              <a:rPr lang="en-IN" sz="1800" b="1" dirty="0">
                <a:effectLst/>
                <a:ea typeface="Times New Roman" panose="02020603050405020304" pitchFamily="18" charset="0"/>
              </a:rPr>
              <a:t>Determine approximately the bandwidth of the transmitted signal so that non- frequency selective (flat) channel conditions exist at the receiver. Explain (plot with an explanation) whether the use of an equalizer is necessary in this case. Estimate an approximate symbol rate that you consider to be appropriate!</a:t>
            </a:r>
            <a:endParaRPr lang="en-IN" sz="1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F723C-6C5F-47C6-BD1F-8ED4890A2B2C}"/>
                  </a:ext>
                </a:extLst>
              </p:cNvPr>
              <p:cNvSpPr>
                <a:spLocks noGrp="1"/>
              </p:cNvSpPr>
              <p:nvPr>
                <p:ph sz="half" idx="1"/>
              </p:nvPr>
            </p:nvSpPr>
            <p:spPr>
              <a:xfrm>
                <a:off x="423323" y="1533763"/>
                <a:ext cx="5508702" cy="4351337"/>
              </a:xfrm>
            </p:spPr>
            <p:txBody>
              <a:bodyPr>
                <a:normAutofit/>
              </a:bodyPr>
              <a:lstStyle/>
              <a:p>
                <a:pPr>
                  <a:buFont typeface="Wingdings" panose="05000000000000000000" pitchFamily="2" charset="2"/>
                  <a:buChar char="Ø"/>
                </a:pPr>
                <a:r>
                  <a:rPr lang="en-US" sz="1800" dirty="0"/>
                  <a:t>This is Narrowband Transmission Channel.</a:t>
                </a:r>
              </a:p>
              <a:p>
                <a:pPr>
                  <a:buFont typeface="Wingdings" panose="05000000000000000000" pitchFamily="2" charset="2"/>
                  <a:buChar char="Ø"/>
                </a:pPr>
                <a:r>
                  <a:rPr lang="en-US" sz="1800" dirty="0"/>
                  <a:t>Low distortion of neighboring symbols.</a:t>
                </a:r>
              </a:p>
              <a:p>
                <a:pPr>
                  <a:buFont typeface="Wingdings" panose="05000000000000000000" pitchFamily="2" charset="2"/>
                  <a:buChar char="Ø"/>
                </a:pPr>
                <a:r>
                  <a:rPr lang="en-US" sz="1800" dirty="0"/>
                  <a:t>Frequency non-selective channels (non-frequency selective channels).</a:t>
                </a:r>
              </a:p>
              <a:p>
                <a:pPr>
                  <a:buFont typeface="Wingdings" panose="05000000000000000000" pitchFamily="2" charset="2"/>
                  <a:buChar char="Ø"/>
                </a:pPr>
                <a:r>
                  <a:rPr lang="en-US" sz="1800" dirty="0"/>
                  <a:t>No significant Inter Symbol Interference (ISI).</a:t>
                </a:r>
              </a:p>
              <a:p>
                <a:pPr>
                  <a:buFont typeface="Wingdings" panose="05000000000000000000" pitchFamily="2" charset="2"/>
                  <a:buChar char="Ø"/>
                </a:pPr>
                <a:r>
                  <a:rPr lang="en-US" sz="1800" dirty="0"/>
                  <a:t>For low speed data transmission.</a:t>
                </a:r>
              </a:p>
              <a:p>
                <a:pPr marL="0" indent="0">
                  <a:buNone/>
                </a:pPr>
                <a:r>
                  <a:rPr lang="en-US" sz="1800" b="1" dirty="0">
                    <a:latin typeface="Times New Roman" panose="02020603050405020304" pitchFamily="18" charset="0"/>
                    <a:cs typeface="Times New Roman" panose="02020603050405020304" pitchFamily="18" charset="0"/>
                  </a:rPr>
                  <a:t>Condition:</a:t>
                </a:r>
              </a:p>
              <a:p>
                <a:pPr marL="0" indent="0">
                  <a:buNone/>
                </a:pPr>
                <a:r>
                  <a:rPr lang="en-US" sz="1800" dirty="0">
                    <a:latin typeface="Times New Roman" panose="02020603050405020304" pitchFamily="18" charset="0"/>
                    <a:cs typeface="Times New Roman" panose="02020603050405020304" pitchFamily="18" charset="0"/>
                  </a:rPr>
                  <a:t>B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T</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𝜏</m:t>
                    </m:r>
                  </m:oMath>
                </a14:m>
                <a:r>
                  <a:rPr lang="en-US" sz="1800" dirty="0">
                    <a:latin typeface="Times New Roman" panose="02020603050405020304" pitchFamily="18" charset="0"/>
                    <a:cs typeface="Times New Roman" panose="02020603050405020304" pitchFamily="18" charset="0"/>
                  </a:rPr>
                  <a:t> , so, </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a:latin typeface="Cambria Math" panose="02040503050406030204" pitchFamily="18" charset="0"/>
                        <a:ea typeface="Cambria Math" panose="02040503050406030204" pitchFamily="18" charset="0"/>
                        <a:cs typeface="Times New Roman" panose="02020603050405020304" pitchFamily="18" charset="0"/>
                      </a:rPr>
                      <m:t>𝜏</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T</a:t>
                </a:r>
                <a:r>
                  <a:rPr lang="en-US" sz="1800" baseline="-25000" dirty="0">
                    <a:latin typeface="Times New Roman" panose="02020603050405020304" pitchFamily="18" charset="0"/>
                    <a:cs typeface="Times New Roman" panose="02020603050405020304" pitchFamily="18" charset="0"/>
                  </a:rPr>
                  <a:t>S</a:t>
                </a:r>
              </a:p>
              <a:p>
                <a:pPr marL="0" indent="0">
                  <a:buNone/>
                </a:pPr>
                <a:r>
                  <a:rPr lang="en-US" sz="1800" dirty="0">
                    <a:latin typeface="Times New Roman" panose="02020603050405020304" pitchFamily="18" charset="0"/>
                    <a:cs typeface="Times New Roman" panose="02020603050405020304" pitchFamily="18" charset="0"/>
                  </a:rPr>
                  <a:t>S = 2, T</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 1 ms,</a:t>
                </a:r>
              </a:p>
              <a:p>
                <a:pPr marL="0" indent="0">
                  <a:buNone/>
                </a:pPr>
                <a:r>
                  <a:rPr lang="en-US" sz="1800" dirty="0">
                    <a:latin typeface="Times New Roman" panose="02020603050405020304" pitchFamily="18" charset="0"/>
                    <a:cs typeface="Times New Roman" panose="02020603050405020304" pitchFamily="18" charset="0"/>
                  </a:rPr>
                  <a:t>So, Bits</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 = 1000 Bits</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 </a:t>
                </a:r>
              </a:p>
              <a:p>
                <a:pPr marL="0" indent="0">
                  <a:buNone/>
                </a:pPr>
                <a:r>
                  <a:rPr lang="en-US" sz="1800" dirty="0">
                    <a:latin typeface="Times New Roman" panose="02020603050405020304" pitchFamily="18" charset="0"/>
                    <a:cs typeface="Times New Roman" panose="02020603050405020304" pitchFamily="18" charset="0"/>
                  </a:rPr>
                  <a:t>That’s why, Symbols</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 = 1000 Symbols</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a:t>
                </a:r>
              </a:p>
              <a:p>
                <a:pPr marL="0" indent="0">
                  <a:buNone/>
                </a:pPr>
                <a:r>
                  <a:rPr lang="en-US" sz="1800" dirty="0">
                    <a:latin typeface="Times New Roman" panose="02020603050405020304" pitchFamily="18" charset="0"/>
                    <a:cs typeface="Times New Roman" panose="02020603050405020304" pitchFamily="18" charset="0"/>
                  </a:rPr>
                  <a:t>And, Bandwidth(B)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1 kHz.</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00DF723C-6C5F-47C6-BD1F-8ED4890A2B2C}"/>
                  </a:ext>
                </a:extLst>
              </p:cNvPr>
              <p:cNvSpPr>
                <a:spLocks noGrp="1" noRot="1" noChangeAspect="1" noMove="1" noResize="1" noEditPoints="1" noAdjustHandles="1" noChangeArrowheads="1" noChangeShapeType="1" noTextEdit="1"/>
              </p:cNvSpPr>
              <p:nvPr>
                <p:ph sz="half" idx="1"/>
              </p:nvPr>
            </p:nvSpPr>
            <p:spPr>
              <a:xfrm>
                <a:off x="423323" y="1533763"/>
                <a:ext cx="5508702" cy="4351337"/>
              </a:xfrm>
              <a:blipFill>
                <a:blip r:embed="rId2"/>
                <a:stretch>
                  <a:fillRect l="-690" t="-1166" b="-1458"/>
                </a:stretch>
              </a:blipFill>
            </p:spPr>
            <p:txBody>
              <a:bodyPr/>
              <a:lstStyle/>
              <a:p>
                <a:r>
                  <a:rPr lang="en-DE">
                    <a:noFill/>
                  </a:rPr>
                  <a:t> </a:t>
                </a:r>
              </a:p>
            </p:txBody>
          </p:sp>
        </mc:Fallback>
      </mc:AlternateContent>
      <p:pic>
        <p:nvPicPr>
          <p:cNvPr id="6" name="Content Placeholder 5" descr="Narrowband Transmission Channel&#10;">
            <a:extLst>
              <a:ext uri="{FF2B5EF4-FFF2-40B4-BE49-F238E27FC236}">
                <a16:creationId xmlns:a16="http://schemas.microsoft.com/office/drawing/2014/main" id="{8120757B-D745-D44D-ADEE-666233E440F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59977" y="1534229"/>
            <a:ext cx="4829229" cy="4350871"/>
          </a:xfrm>
        </p:spPr>
      </p:pic>
    </p:spTree>
    <p:extLst>
      <p:ext uri="{BB962C8B-B14F-4D97-AF65-F5344CB8AC3E}">
        <p14:creationId xmlns:p14="http://schemas.microsoft.com/office/powerpoint/2010/main" val="91332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2E1F-EC7E-43D2-B30F-27F84ECDB1B2}"/>
              </a:ext>
            </a:extLst>
          </p:cNvPr>
          <p:cNvSpPr>
            <a:spLocks noGrp="1"/>
          </p:cNvSpPr>
          <p:nvPr>
            <p:ph type="title"/>
          </p:nvPr>
        </p:nvSpPr>
        <p:spPr>
          <a:xfrm>
            <a:off x="301083" y="104402"/>
            <a:ext cx="11574966" cy="1191963"/>
          </a:xfrm>
        </p:spPr>
        <p:txBody>
          <a:bodyPr>
            <a:normAutofit/>
          </a:bodyPr>
          <a:lstStyle/>
          <a:p>
            <a:pPr>
              <a:spcAft>
                <a:spcPts val="0"/>
              </a:spcAft>
            </a:pPr>
            <a:r>
              <a:rPr lang="en-US" sz="1800" b="1" u="sng" dirty="0">
                <a:effectLst/>
                <a:latin typeface="Times New Roman" panose="02020603050405020304" pitchFamily="18" charset="0"/>
                <a:ea typeface="Times New Roman" panose="02020603050405020304" pitchFamily="18" charset="0"/>
              </a:rPr>
              <a:t>Task – 6:</a:t>
            </a:r>
            <a:br>
              <a:rPr lang="en-IN" sz="1800" b="1" dirty="0">
                <a:effectLst/>
                <a:latin typeface="Times New Roman" panose="02020603050405020304" pitchFamily="18" charset="0"/>
                <a:ea typeface="Times New Roman" panose="02020603050405020304" pitchFamily="18" charset="0"/>
              </a:rPr>
            </a:br>
            <a:r>
              <a:rPr lang="en-US" sz="1800" b="1" u="none" strike="noStrike"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Determine approximately the bandwidth of the transmitted signal so that frequency selective (flat) channel conditions exist at the receiver. Explain (plot with an explanation) whether the use of an equalizer is necessary in this case. Estimate an approximate symbol rate that you consider to be appropriate! </a:t>
            </a:r>
            <a:endParaRPr lang="en-IN" sz="1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B5848D-2113-4D40-B046-64ABC8287C54}"/>
                  </a:ext>
                </a:extLst>
              </p:cNvPr>
              <p:cNvSpPr>
                <a:spLocks noGrp="1"/>
              </p:cNvSpPr>
              <p:nvPr>
                <p:ph sz="half" idx="1"/>
              </p:nvPr>
            </p:nvSpPr>
            <p:spPr>
              <a:xfrm>
                <a:off x="369849" y="1429332"/>
                <a:ext cx="5718717" cy="4478917"/>
              </a:xfrm>
            </p:spPr>
            <p:txBody>
              <a:bodyPr>
                <a:normAutofit/>
              </a:bodyPr>
              <a:lstStyle/>
              <a:p>
                <a:pPr>
                  <a:buFont typeface="Wingdings" panose="05000000000000000000" pitchFamily="2" charset="2"/>
                  <a:buChar char="Ø"/>
                </a:pPr>
                <a:r>
                  <a:rPr lang="en-US" sz="1800" dirty="0"/>
                  <a:t>This is Wideband Transmission Channel.</a:t>
                </a:r>
              </a:p>
              <a:p>
                <a:pPr>
                  <a:buFont typeface="Wingdings" panose="05000000000000000000" pitchFamily="2" charset="2"/>
                  <a:buChar char="Ø"/>
                </a:pPr>
                <a:r>
                  <a:rPr lang="en-US" sz="1800" dirty="0"/>
                  <a:t>Significant distortion of neighboring symbols.</a:t>
                </a:r>
              </a:p>
              <a:p>
                <a:pPr>
                  <a:buFont typeface="Wingdings" panose="05000000000000000000" pitchFamily="2" charset="2"/>
                  <a:buChar char="Ø"/>
                </a:pPr>
                <a:r>
                  <a:rPr lang="en-US" sz="1800" dirty="0"/>
                  <a:t>Frequency selective channels.</a:t>
                </a:r>
              </a:p>
              <a:p>
                <a:pPr>
                  <a:buFont typeface="Wingdings" panose="05000000000000000000" pitchFamily="2" charset="2"/>
                  <a:buChar char="Ø"/>
                </a:pPr>
                <a:r>
                  <a:rPr lang="en-US" sz="1800" dirty="0"/>
                  <a:t>Significant Inter Symbol Interference (ISI).</a:t>
                </a:r>
              </a:p>
              <a:p>
                <a:pPr>
                  <a:buFont typeface="Wingdings" panose="05000000000000000000" pitchFamily="2" charset="2"/>
                  <a:buChar char="Ø"/>
                </a:pPr>
                <a:r>
                  <a:rPr lang="en-IN" sz="1800" dirty="0"/>
                  <a:t>For high speed data transmission.</a:t>
                </a:r>
              </a:p>
              <a:p>
                <a:pPr marL="0" indent="0">
                  <a:buNone/>
                </a:pPr>
                <a:r>
                  <a:rPr lang="en-US" sz="1800" b="1" dirty="0">
                    <a:latin typeface="Times New Roman" panose="02020603050405020304" pitchFamily="18" charset="0"/>
                    <a:cs typeface="Times New Roman" panose="02020603050405020304" pitchFamily="18" charset="0"/>
                  </a:rPr>
                  <a:t>Condition:</a:t>
                </a:r>
              </a:p>
              <a:p>
                <a:pPr marL="0" indent="0">
                  <a:buNone/>
                </a:pPr>
                <a:r>
                  <a:rPr lang="en-US" sz="1800" dirty="0">
                    <a:latin typeface="Times New Roman" panose="02020603050405020304" pitchFamily="18" charset="0"/>
                    <a:cs typeface="Times New Roman" panose="02020603050405020304" pitchFamily="18" charset="0"/>
                  </a:rPr>
                  <a:t>B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T</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a:latin typeface="Cambria Math" panose="02040503050406030204" pitchFamily="18" charset="0"/>
                        <a:ea typeface="Cambria Math" panose="02040503050406030204" pitchFamily="18" charset="0"/>
                        <a:cs typeface="Times New Roman" panose="02020603050405020304" pitchFamily="18" charset="0"/>
                      </a:rPr>
                      <m:t>𝜏</m:t>
                    </m:r>
                  </m:oMath>
                </a14:m>
                <a:r>
                  <a:rPr lang="en-US" sz="1800" dirty="0">
                    <a:latin typeface="Times New Roman" panose="02020603050405020304" pitchFamily="18" charset="0"/>
                    <a:cs typeface="Times New Roman" panose="02020603050405020304" pitchFamily="18" charset="0"/>
                  </a:rPr>
                  <a:t> , so, </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a:latin typeface="Cambria Math" panose="02040503050406030204" pitchFamily="18" charset="0"/>
                        <a:ea typeface="Cambria Math" panose="02040503050406030204" pitchFamily="18" charset="0"/>
                        <a:cs typeface="Times New Roman" panose="02020603050405020304" pitchFamily="18" charset="0"/>
                      </a:rPr>
                      <m:t>𝜏</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T</a:t>
                </a:r>
                <a:r>
                  <a:rPr lang="en-US" sz="1800" baseline="-25000" dirty="0">
                    <a:latin typeface="Times New Roman" panose="02020603050405020304" pitchFamily="18" charset="0"/>
                    <a:cs typeface="Times New Roman" panose="02020603050405020304" pitchFamily="18" charset="0"/>
                  </a:rPr>
                  <a:t>S</a:t>
                </a:r>
              </a:p>
              <a:p>
                <a:pPr marL="0" indent="0">
                  <a:buNone/>
                </a:pPr>
                <a:r>
                  <a:rPr lang="en-US" sz="1800" dirty="0">
                    <a:latin typeface="Times New Roman" panose="02020603050405020304" pitchFamily="18" charset="0"/>
                    <a:cs typeface="Times New Roman" panose="02020603050405020304" pitchFamily="18" charset="0"/>
                  </a:rPr>
                  <a:t>S = 2, T</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 1 ms,</a:t>
                </a:r>
              </a:p>
              <a:p>
                <a:pPr marL="0" indent="0">
                  <a:buNone/>
                </a:pPr>
                <a:r>
                  <a:rPr lang="en-US" sz="1800" dirty="0">
                    <a:latin typeface="Times New Roman" panose="02020603050405020304" pitchFamily="18" charset="0"/>
                    <a:cs typeface="Times New Roman" panose="02020603050405020304" pitchFamily="18" charset="0"/>
                  </a:rPr>
                  <a:t>So, Bits</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 = 200,000 Bits</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 </a:t>
                </a:r>
              </a:p>
              <a:p>
                <a:pPr marL="0" indent="0">
                  <a:buNone/>
                </a:pPr>
                <a:r>
                  <a:rPr lang="en-US" sz="1800" dirty="0">
                    <a:latin typeface="Times New Roman" panose="02020603050405020304" pitchFamily="18" charset="0"/>
                    <a:cs typeface="Times New Roman" panose="02020603050405020304" pitchFamily="18" charset="0"/>
                  </a:rPr>
                  <a:t>That’s why, Symbols</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 = 200,000 Symbols</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s</a:t>
                </a:r>
              </a:p>
              <a:p>
                <a:pPr marL="0" indent="0">
                  <a:buNone/>
                </a:pPr>
                <a:r>
                  <a:rPr lang="en-US" sz="1800" dirty="0">
                    <a:latin typeface="Times New Roman" panose="02020603050405020304" pitchFamily="18" charset="0"/>
                    <a:cs typeface="Times New Roman" panose="02020603050405020304" pitchFamily="18" charset="0"/>
                  </a:rPr>
                  <a:t>And, Bandwidth(B)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200 kHz.</a:t>
                </a:r>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84B5848D-2113-4D40-B046-64ABC8287C54}"/>
                  </a:ext>
                </a:extLst>
              </p:cNvPr>
              <p:cNvSpPr>
                <a:spLocks noGrp="1" noRot="1" noChangeAspect="1" noMove="1" noResize="1" noEditPoints="1" noAdjustHandles="1" noChangeArrowheads="1" noChangeShapeType="1" noTextEdit="1"/>
              </p:cNvSpPr>
              <p:nvPr>
                <p:ph sz="half" idx="1"/>
              </p:nvPr>
            </p:nvSpPr>
            <p:spPr>
              <a:xfrm>
                <a:off x="369849" y="1429332"/>
                <a:ext cx="5718717" cy="4478917"/>
              </a:xfrm>
              <a:blipFill>
                <a:blip r:embed="rId2"/>
                <a:stretch>
                  <a:fillRect l="-887" t="-1133"/>
                </a:stretch>
              </a:blipFill>
            </p:spPr>
            <p:txBody>
              <a:bodyPr/>
              <a:lstStyle/>
              <a:p>
                <a:r>
                  <a:rPr lang="en-DE">
                    <a:noFill/>
                  </a:rPr>
                  <a:t> </a:t>
                </a:r>
              </a:p>
            </p:txBody>
          </p:sp>
        </mc:Fallback>
      </mc:AlternateContent>
      <p:pic>
        <p:nvPicPr>
          <p:cNvPr id="6" name="Content Placeholder 5" descr="Wideband Transmission Channel">
            <a:extLst>
              <a:ext uri="{FF2B5EF4-FFF2-40B4-BE49-F238E27FC236}">
                <a16:creationId xmlns:a16="http://schemas.microsoft.com/office/drawing/2014/main" id="{CC1B6109-E933-264C-8FD0-AE6D45577F9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95350" y="1429332"/>
            <a:ext cx="5181600" cy="3875869"/>
          </a:xfrm>
        </p:spPr>
      </p:pic>
    </p:spTree>
    <p:extLst>
      <p:ext uri="{BB962C8B-B14F-4D97-AF65-F5344CB8AC3E}">
        <p14:creationId xmlns:p14="http://schemas.microsoft.com/office/powerpoint/2010/main" val="87023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E992E1F-EC7E-43D2-B30F-27F84ECDB1B2}"/>
                  </a:ext>
                </a:extLst>
              </p:cNvPr>
              <p:cNvSpPr>
                <a:spLocks noGrp="1"/>
              </p:cNvSpPr>
              <p:nvPr>
                <p:ph type="title"/>
              </p:nvPr>
            </p:nvSpPr>
            <p:spPr>
              <a:xfrm>
                <a:off x="301083" y="104402"/>
                <a:ext cx="11574966" cy="1721223"/>
              </a:xfrm>
            </p:spPr>
            <p:txBody>
              <a:bodyPr>
                <a:normAutofit fontScale="90000"/>
              </a:bodyPr>
              <a:lstStyle/>
              <a:p>
                <a:pPr>
                  <a:spcAft>
                    <a:spcPts val="0"/>
                  </a:spcAft>
                </a:pPr>
                <a:r>
                  <a:rPr lang="en-US" sz="2000" b="1" u="sng" dirty="0">
                    <a:effectLst/>
                    <a:latin typeface="Times New Roman" panose="02020603050405020304" pitchFamily="18" charset="0"/>
                    <a:ea typeface="Times New Roman" panose="02020603050405020304" pitchFamily="18" charset="0"/>
                  </a:rPr>
                  <a:t>Task – 7:</a:t>
                </a:r>
                <a:br>
                  <a:rPr lang="en-IN" sz="2000" b="1" dirty="0">
                    <a:effectLst/>
                    <a:latin typeface="Times New Roman" panose="02020603050405020304" pitchFamily="18" charset="0"/>
                    <a:ea typeface="Times New Roman" panose="02020603050405020304" pitchFamily="18" charset="0"/>
                  </a:rPr>
                </a:br>
                <a:r>
                  <a:rPr lang="en-US" sz="2000" b="1" u="none" strike="noStrike" dirty="0">
                    <a:effectLst/>
                    <a:latin typeface="Times New Roman" panose="02020603050405020304" pitchFamily="18" charset="0"/>
                    <a:ea typeface="Times New Roman" panose="02020603050405020304" pitchFamily="18" charset="0"/>
                  </a:rPr>
                  <a:t> Transmit and Receive filters are designed as squared-root raised-cosine roll-off filters with a roll-off factor of r = 0.5.</a:t>
                </a:r>
                <a:br>
                  <a:rPr lang="en-US" sz="2000" b="1" u="none" strike="noStrike" dirty="0">
                    <a:effectLst/>
                    <a:latin typeface="Times New Roman" panose="02020603050405020304" pitchFamily="18" charset="0"/>
                    <a:ea typeface="Times New Roman" panose="02020603050405020304" pitchFamily="18" charset="0"/>
                  </a:rPr>
                </a:br>
                <a:r>
                  <a:rPr lang="en-US" sz="2000" b="1" u="none" strike="noStrike" dirty="0">
                    <a:effectLst/>
                    <a:latin typeface="Times New Roman" panose="02020603050405020304" pitchFamily="18" charset="0"/>
                    <a:ea typeface="Times New Roman" panose="02020603050405020304" pitchFamily="18" charset="0"/>
                  </a:rPr>
                  <a:t>As modulation format, a two-level bipolar transmission( i.e. s = 2) is selected. The data Transmission speed is 5000 </a:t>
                </a:r>
                <a:r>
                  <a:rPr lang="en-US" sz="2000" b="1" dirty="0">
                    <a:latin typeface="Times New Roman" panose="02020603050405020304" pitchFamily="18" charset="0"/>
                    <a:cs typeface="Times New Roman" panose="02020603050405020304" pitchFamily="18" charset="0"/>
                  </a:rPr>
                  <a:t>Bits</a:t>
                </a:r>
                <a14:m>
                  <m:oMath xmlns:m="http://schemas.openxmlformats.org/officeDocument/2006/math">
                    <m:r>
                      <a:rPr lang="en-US" sz="2000" b="1"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Times New Roman" panose="02020603050405020304" pitchFamily="18" charset="0"/>
                    <a:cs typeface="Times New Roman" panose="02020603050405020304" pitchFamily="18" charset="0"/>
                  </a:rPr>
                  <a:t>s</a:t>
                </a:r>
                <a:r>
                  <a:rPr lang="en-US" sz="2000" b="1" dirty="0">
                    <a:latin typeface="Times New Roman" panose="02020603050405020304" pitchFamily="18" charset="0"/>
                  </a:rPr>
                  <a:t>.</a:t>
                </a:r>
                <a:br>
                  <a:rPr lang="en-US" sz="2000" b="1" dirty="0">
                    <a:latin typeface="Times New Roman" panose="02020603050405020304" pitchFamily="18" charset="0"/>
                  </a:rPr>
                </a:br>
                <a:r>
                  <a:rPr lang="en-US" sz="2000" b="1" dirty="0">
                    <a:latin typeface="Times New Roman" panose="02020603050405020304" pitchFamily="18" charset="0"/>
                  </a:rPr>
                  <a:t>The channel is defined by the impulse response,</a:t>
                </a:r>
                <a:br>
                  <a:rPr lang="en-US" sz="2000" b="1" dirty="0">
                    <a:latin typeface="Times New Roman" panose="02020603050405020304" pitchFamily="18" charset="0"/>
                  </a:rPr>
                </a:br>
                <a:r>
                  <a:rPr lang="en-US" sz="2000" b="1" dirty="0">
                    <a:latin typeface="Times New Roman" panose="02020603050405020304" pitchFamily="18" charset="0"/>
                  </a:rPr>
                  <a:t>                                                               </a:t>
                </a:r>
                <a:r>
                  <a:rPr lang="en-US" sz="2000" b="1" dirty="0" err="1">
                    <a:latin typeface="Times New Roman" panose="02020603050405020304" pitchFamily="18" charset="0"/>
                  </a:rPr>
                  <a:t>g</a:t>
                </a:r>
                <a:r>
                  <a:rPr lang="en-US" sz="2000" b="1" baseline="-25000" dirty="0" err="1">
                    <a:latin typeface="Times New Roman" panose="02020603050405020304" pitchFamily="18" charset="0"/>
                  </a:rPr>
                  <a:t>k</a:t>
                </a:r>
                <a:r>
                  <a:rPr lang="en-US" sz="2000" b="1" dirty="0">
                    <a:latin typeface="Times New Roman" panose="02020603050405020304" pitchFamily="18" charset="0"/>
                  </a:rPr>
                  <a:t> (t) = 1</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r>
                  <a:rPr lang="en-US" sz="2000" b="1" dirty="0">
                    <a:latin typeface="Times New Roman" panose="02020603050405020304" pitchFamily="18" charset="0"/>
                  </a:rPr>
                  <a:t> </a:t>
                </a:r>
                <a14:m>
                  <m:oMath xmlns:m="http://schemas.openxmlformats.org/officeDocument/2006/math">
                    <m:rad>
                      <m:radPr>
                        <m:degHide m:val="on"/>
                        <m:ctrlPr>
                          <a:rPr lang="en-US" sz="2000" b="1" i="1" dirty="0" smtClean="0">
                            <a:latin typeface="Cambria Math" panose="02040503050406030204" pitchFamily="18" charset="0"/>
                          </a:rPr>
                        </m:ctrlPr>
                      </m:radPr>
                      <m:deg/>
                      <m:e>
                        <m:r>
                          <a:rPr lang="en-US" sz="2000" b="1" i="1" dirty="0" smtClean="0">
                            <a:latin typeface="Cambria Math" panose="02040503050406030204" pitchFamily="18" charset="0"/>
                          </a:rPr>
                          <m:t>𝟓</m:t>
                        </m:r>
                      </m:e>
                    </m:rad>
                  </m:oMath>
                </a14:m>
                <a:r>
                  <a:rPr lang="en-US" sz="2000" b="1" dirty="0">
                    <a:latin typeface="Times New Roman" panose="02020603050405020304" pitchFamily="18" charset="0"/>
                  </a:rPr>
                  <a:t> </a:t>
                </a:r>
                <a14:m>
                  <m:oMath xmlns:m="http://schemas.openxmlformats.org/officeDocument/2006/math">
                    <m:r>
                      <a:rPr lang="en-US" sz="2000" b="1" i="1" dirty="0" smtClean="0">
                        <a:latin typeface="Cambria Math" panose="02040503050406030204" pitchFamily="18" charset="0"/>
                        <a:ea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𝜹</m:t>
                    </m:r>
                  </m:oMath>
                </a14:m>
                <a:r>
                  <a:rPr lang="en-US" sz="2000" b="1" dirty="0">
                    <a:latin typeface="Times New Roman" panose="02020603050405020304" pitchFamily="18" charset="0"/>
                  </a:rPr>
                  <a:t>(t)</a:t>
                </a:r>
                <a:br>
                  <a:rPr lang="en-US" sz="1800" b="1" dirty="0">
                    <a:latin typeface="Times New Roman" panose="02020603050405020304" pitchFamily="18" charset="0"/>
                  </a:rPr>
                </a:br>
                <a:r>
                  <a:rPr lang="en-US" sz="1800" b="1" dirty="0">
                    <a:latin typeface="Times New Roman" panose="02020603050405020304" pitchFamily="18" charset="0"/>
                  </a:rPr>
                  <a:t>                                            </a:t>
                </a:r>
                <a:endParaRPr lang="en-IN" b="1" dirty="0"/>
              </a:p>
            </p:txBody>
          </p:sp>
        </mc:Choice>
        <mc:Fallback xmlns="">
          <p:sp>
            <p:nvSpPr>
              <p:cNvPr id="2" name="Title 1">
                <a:extLst>
                  <a:ext uri="{FF2B5EF4-FFF2-40B4-BE49-F238E27FC236}">
                    <a16:creationId xmlns:a16="http://schemas.microsoft.com/office/drawing/2014/main" id="{AE992E1F-EC7E-43D2-B30F-27F84ECDB1B2}"/>
                  </a:ext>
                </a:extLst>
              </p:cNvPr>
              <p:cNvSpPr>
                <a:spLocks noGrp="1" noRot="1" noChangeAspect="1" noMove="1" noResize="1" noEditPoints="1" noAdjustHandles="1" noChangeArrowheads="1" noChangeShapeType="1" noTextEdit="1"/>
              </p:cNvSpPr>
              <p:nvPr>
                <p:ph type="title"/>
              </p:nvPr>
            </p:nvSpPr>
            <p:spPr>
              <a:xfrm>
                <a:off x="301083" y="104402"/>
                <a:ext cx="11574966" cy="1721223"/>
              </a:xfrm>
              <a:blipFill>
                <a:blip r:embed="rId2"/>
                <a:stretch>
                  <a:fillRect l="-549" t="-5109" r="-329"/>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833FD00E-8FE7-9145-BD7A-911DF26A6BBA}"/>
                  </a:ext>
                </a:extLst>
              </p:cNvPr>
              <p:cNvGraphicFramePr>
                <a:graphicFrameLocks noGrp="1"/>
              </p:cNvGraphicFramePr>
              <p:nvPr>
                <p:ph sz="half" idx="1"/>
                <p:extLst>
                  <p:ext uri="{D42A27DB-BD31-4B8C-83A1-F6EECF244321}">
                    <p14:modId xmlns:p14="http://schemas.microsoft.com/office/powerpoint/2010/main" val="3869887779"/>
                  </p:ext>
                </p:extLst>
              </p:nvPr>
            </p:nvGraphicFramePr>
            <p:xfrm>
              <a:off x="301625" y="1996203"/>
              <a:ext cx="7336960" cy="1997564"/>
            </p:xfrm>
            <a:graphic>
              <a:graphicData uri="http://schemas.openxmlformats.org/drawingml/2006/table">
                <a:tbl>
                  <a:tblPr firstRow="1" firstCol="1" bandRow="1">
                    <a:tableStyleId>{5C22544A-7EE6-4342-B048-85BDC9FD1C3A}</a:tableStyleId>
                  </a:tblPr>
                  <a:tblGrid>
                    <a:gridCol w="1393360">
                      <a:extLst>
                        <a:ext uri="{9D8B030D-6E8A-4147-A177-3AD203B41FA5}">
                          <a16:colId xmlns:a16="http://schemas.microsoft.com/office/drawing/2014/main" val="801246686"/>
                        </a:ext>
                      </a:extLst>
                    </a:gridCol>
                    <a:gridCol w="3215084">
                      <a:extLst>
                        <a:ext uri="{9D8B030D-6E8A-4147-A177-3AD203B41FA5}">
                          <a16:colId xmlns:a16="http://schemas.microsoft.com/office/drawing/2014/main" val="2856373299"/>
                        </a:ext>
                      </a:extLst>
                    </a:gridCol>
                    <a:gridCol w="2728516">
                      <a:extLst>
                        <a:ext uri="{9D8B030D-6E8A-4147-A177-3AD203B41FA5}">
                          <a16:colId xmlns:a16="http://schemas.microsoft.com/office/drawing/2014/main" val="1324888494"/>
                        </a:ext>
                      </a:extLst>
                    </a:gridCol>
                  </a:tblGrid>
                  <a:tr h="534524">
                    <a:tc>
                      <a:txBody>
                        <a:bodyPr/>
                        <a:lstStyle/>
                        <a:p>
                          <a:pPr algn="ctr"/>
                          <a:r>
                            <a:rPr lang="x-none" sz="1600" dirty="0">
                              <a:effectLst/>
                              <a:latin typeface="Times New Roman" panose="02020603050405020304" pitchFamily="18" charset="0"/>
                              <a:cs typeface="Times New Roman" panose="02020603050405020304" pitchFamily="18" charset="0"/>
                            </a:rPr>
                            <a:t>Parameter</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 (AWGN)</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extLst>
                      <a:ext uri="{0D108BD9-81ED-4DB2-BD59-A6C34878D82A}">
                        <a16:rowId xmlns:a16="http://schemas.microsoft.com/office/drawing/2014/main" val="139039114"/>
                      </a:ext>
                    </a:extLst>
                  </a:tr>
                  <a:tr h="224568">
                    <a:tc>
                      <a:txBody>
                        <a:bodyPr/>
                        <a:lstStyle/>
                        <a:p>
                          <a:pPr algn="ctr"/>
                          <a:r>
                            <a:rPr lang="x-none" sz="1600" dirty="0">
                              <a:effectLst/>
                              <a:latin typeface="Times New Roman" panose="02020603050405020304" pitchFamily="18" charset="0"/>
                              <a:cs typeface="Times New Roman" panose="02020603050405020304" pitchFamily="18" charset="0"/>
                            </a:rPr>
                            <a:t>U</a:t>
                          </a:r>
                          <a:r>
                            <a:rPr lang="en-US" sz="1600" baseline="-25000" dirty="0">
                              <a:effectLst/>
                              <a:latin typeface="Times New Roman" panose="02020603050405020304" pitchFamily="18" charset="0"/>
                              <a:cs typeface="Times New Roman" panose="02020603050405020304" pitchFamily="18" charset="0"/>
                            </a:rPr>
                            <a:t>A </a:t>
                          </a:r>
                          <a:r>
                            <a:rPr lang="x-none" sz="1600" dirty="0">
                              <a:effectLst/>
                              <a:latin typeface="Times New Roman" panose="02020603050405020304" pitchFamily="18" charset="0"/>
                              <a:cs typeface="Times New Roman" panose="02020603050405020304" pitchFamily="18" charset="0"/>
                            </a:rPr>
                            <a:t>(in V)</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0.9963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0.4455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a16="http://schemas.microsoft.com/office/drawing/2014/main" val="3155494676"/>
                      </a:ext>
                    </a:extLst>
                  </a:tr>
                  <a:tr h="224568">
                    <a:tc>
                      <a:txBody>
                        <a:bodyPr/>
                        <a:lstStyle/>
                        <a:p>
                          <a:pPr algn="ctr"/>
                          <a:r>
                            <a:rPr lang="en-US" sz="1600" dirty="0">
                              <a:effectLst/>
                              <a:latin typeface="Times New Roman" panose="02020603050405020304" pitchFamily="18" charset="0"/>
                              <a:cs typeface="Times New Roman" panose="02020603050405020304" pitchFamily="18" charset="0"/>
                            </a:rPr>
                            <a:t>U</a:t>
                          </a:r>
                          <a:r>
                            <a:rPr lang="en-US" sz="1600" baseline="-25000" dirty="0">
                              <a:effectLst/>
                              <a:latin typeface="Times New Roman" panose="02020603050405020304" pitchFamily="18" charset="0"/>
                              <a:cs typeface="Times New Roman" panose="02020603050405020304" pitchFamily="18" charset="0"/>
                            </a:rPr>
                            <a:t>R</a:t>
                          </a:r>
                          <a:r>
                            <a:rPr lang="en-US" sz="1600" baseline="30000" dirty="0">
                              <a:effectLst/>
                              <a:latin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cs typeface="Times New Roman" panose="02020603050405020304" pitchFamily="18" charset="0"/>
                            </a:rPr>
                            <a:t> </a:t>
                          </a:r>
                          <a:r>
                            <a:rPr lang="x-none" sz="1600" dirty="0">
                              <a:effectLst/>
                              <a:latin typeface="Times New Roman" panose="02020603050405020304" pitchFamily="18" charset="0"/>
                              <a:cs typeface="Times New Roman" panose="02020603050405020304" pitchFamily="18" charset="0"/>
                            </a:rPr>
                            <a:t>(in V</a:t>
                          </a:r>
                          <a:r>
                            <a:rPr lang="x-none" sz="1600" baseline="30000" dirty="0">
                              <a:effectLst/>
                              <a:latin typeface="Times New Roman" panose="02020603050405020304" pitchFamily="18" charset="0"/>
                              <a:cs typeface="Times New Roman" panose="02020603050405020304" pitchFamily="18" charset="0"/>
                            </a:rPr>
                            <a:t>2</a:t>
                          </a:r>
                          <a:r>
                            <a:rPr lang="x-none" sz="1600" dirty="0">
                              <a:effectLst/>
                              <a:latin typeface="Times New Roman" panose="02020603050405020304" pitchFamily="18" charset="0"/>
                              <a:cs typeface="Times New Roman" panose="02020603050405020304" pitchFamily="18" charset="0"/>
                            </a:rPr>
                            <a:t>)</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0.1019 V</a:t>
                          </a:r>
                          <a:r>
                            <a:rPr lang="x-none" sz="1600" baseline="30000" dirty="0">
                              <a:effectLst/>
                              <a:latin typeface="Times New Roman" panose="02020603050405020304" pitchFamily="18" charset="0"/>
                              <a:cs typeface="Times New Roman" panose="02020603050405020304" pitchFamily="18" charset="0"/>
                            </a:rPr>
                            <a:t>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0.2001 V</a:t>
                          </a:r>
                          <a:r>
                            <a:rPr lang="x-none" sz="1600" baseline="30000" dirty="0">
                              <a:effectLst/>
                              <a:latin typeface="Times New Roman" panose="02020603050405020304" pitchFamily="18" charset="0"/>
                              <a:cs typeface="Times New Roman" panose="02020603050405020304" pitchFamily="18" charset="0"/>
                            </a:rPr>
                            <a:t>2</a:t>
                          </a:r>
                          <a:r>
                            <a:rPr lang="x-none" sz="1600" dirty="0">
                              <a:effectLst/>
                              <a:latin typeface="Times New Roman" panose="02020603050405020304" pitchFamily="18" charset="0"/>
                              <a:cs typeface="Times New Roman" panose="02020603050405020304" pitchFamily="18" charset="0"/>
                            </a:rPr>
                            <a:t>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a16="http://schemas.microsoft.com/office/drawing/2014/main" val="2385502709"/>
                      </a:ext>
                    </a:extLst>
                  </a:tr>
                  <a:tr h="224568">
                    <a:tc>
                      <a:txBody>
                        <a:bodyPr/>
                        <a:lstStyle/>
                        <a:p>
                          <a:pPr algn="ctr"/>
                          <a:r>
                            <a:rPr lang="x-none" sz="1600" dirty="0">
                              <a:effectLst/>
                              <a:latin typeface="Times New Roman" panose="02020603050405020304" pitchFamily="18" charset="0"/>
                              <a:cs typeface="Times New Roman" panose="02020603050405020304" pitchFamily="18" charset="0"/>
                            </a:rPr>
                            <a:t>ρ</a:t>
                          </a:r>
                          <a:r>
                            <a:rPr lang="en-US" sz="1600" dirty="0">
                              <a:effectLst/>
                              <a:latin typeface="Times New Roman" panose="02020603050405020304" pitchFamily="18" charset="0"/>
                              <a:cs typeface="Times New Roman" panose="02020603050405020304" pitchFamily="18" charset="0"/>
                            </a:rPr>
                            <a:t> = (U</a:t>
                          </a:r>
                          <a:r>
                            <a:rPr lang="en-US" sz="1600" baseline="-25000" dirty="0">
                              <a:effectLst/>
                              <a:latin typeface="Times New Roman" panose="02020603050405020304" pitchFamily="18" charset="0"/>
                              <a:cs typeface="Times New Roman" panose="02020603050405020304" pitchFamily="18" charset="0"/>
                            </a:rPr>
                            <a:t>A</a:t>
                          </a:r>
                          <a:r>
                            <a:rPr lang="en-US" sz="1600" dirty="0">
                              <a:effectLst/>
                              <a:latin typeface="Times New Roman" panose="02020603050405020304" pitchFamily="18" charset="0"/>
                              <a:cs typeface="Times New Roman" panose="02020603050405020304" pitchFamily="18" charset="0"/>
                            </a:rPr>
                            <a:t>)</a:t>
                          </a:r>
                          <a:r>
                            <a:rPr lang="en-US" sz="1600" baseline="30000" dirty="0">
                              <a:effectLst/>
                              <a:latin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r>
                                <a:rPr lang="en-US" sz="1600">
                                  <a:effectLst/>
                                  <a:latin typeface="Cambria Math" panose="02040503050406030204" pitchFamily="18" charset="0"/>
                                </a:rPr>
                                <m:t>∕</m:t>
                              </m:r>
                            </m:oMath>
                          </a14:m>
                          <a:r>
                            <a:rPr lang="en-US" sz="1600" dirty="0">
                              <a:effectLst/>
                              <a:latin typeface="Times New Roman" panose="02020603050405020304" pitchFamily="18" charset="0"/>
                              <a:cs typeface="Times New Roman" panose="02020603050405020304" pitchFamily="18" charset="0"/>
                            </a:rPr>
                            <a:t> (U</a:t>
                          </a:r>
                          <a:r>
                            <a:rPr lang="en-US" sz="1600" baseline="-25000" dirty="0">
                              <a:effectLst/>
                              <a:latin typeface="Times New Roman" panose="02020603050405020304" pitchFamily="18" charset="0"/>
                              <a:cs typeface="Times New Roman" panose="02020603050405020304" pitchFamily="18" charset="0"/>
                            </a:rPr>
                            <a:t>R</a:t>
                          </a:r>
                          <a:r>
                            <a:rPr lang="en-US" sz="1600" dirty="0">
                              <a:effectLst/>
                              <a:latin typeface="Times New Roman" panose="02020603050405020304" pitchFamily="18" charset="0"/>
                              <a:cs typeface="Times New Roman" panose="02020603050405020304" pitchFamily="18" charset="0"/>
                            </a:rPr>
                            <a:t>)</a:t>
                          </a:r>
                          <a:r>
                            <a:rPr lang="en-US" sz="1600" baseline="30000" dirty="0">
                              <a:effectLst/>
                              <a:latin typeface="Times New Roman" panose="02020603050405020304" pitchFamily="18" charset="0"/>
                              <a:cs typeface="Times New Roman" panose="02020603050405020304" pitchFamily="18" charset="0"/>
                            </a:rPr>
                            <a:t>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9.74 dB </a:t>
                          </a:r>
                          <a14:m>
                            <m:oMath xmlns:m="http://schemas.openxmlformats.org/officeDocument/2006/math">
                              <m:r>
                                <a:rPr lang="x-none" sz="16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x-none" sz="1600" dirty="0">
                              <a:effectLst/>
                              <a:latin typeface="Times New Roman" panose="02020603050405020304" pitchFamily="18" charset="0"/>
                              <a:cs typeface="Times New Roman" panose="02020603050405020304" pitchFamily="18" charset="0"/>
                            </a:rPr>
                            <a:t> 10 dB</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ea typeface="Cambria Math" panose="02040503050406030204" pitchFamily="18" charset="0"/>
                              <a:cs typeface="Times New Roman" panose="02020603050405020304" pitchFamily="18" charset="0"/>
                            </a:rPr>
                            <a:t>0.99 dB </a:t>
                          </a:r>
                          <a14:m>
                            <m:oMath xmlns:m="http://schemas.openxmlformats.org/officeDocument/2006/math">
                              <m:r>
                                <a:rPr lang="x-none" sz="16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x-none" sz="1600" dirty="0">
                              <a:effectLst/>
                              <a:latin typeface="Times New Roman" panose="02020603050405020304" pitchFamily="18" charset="0"/>
                              <a:cs typeface="Times New Roman" panose="02020603050405020304" pitchFamily="18" charset="0"/>
                            </a:rPr>
                            <a:t> 1 dB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a16="http://schemas.microsoft.com/office/drawing/2014/main" val="4148572988"/>
                      </a:ext>
                    </a:extLst>
                  </a:tr>
                  <a:tr h="224568">
                    <a:tc>
                      <a:txBody>
                        <a:bodyPr/>
                        <a:lstStyle/>
                        <a:p>
                          <a:pPr algn="ctr"/>
                          <a:r>
                            <a:rPr lang="en-US" sz="1600" dirty="0">
                              <a:effectLst/>
                              <a:latin typeface="Times New Roman" panose="02020603050405020304" pitchFamily="18" charset="0"/>
                              <a:cs typeface="Times New Roman" panose="02020603050405020304" pitchFamily="18" charset="0"/>
                            </a:rPr>
                            <a:t>B</a:t>
                          </a:r>
                          <a:r>
                            <a:rPr lang="x-none" sz="1600" dirty="0">
                              <a:effectLst/>
                              <a:latin typeface="Times New Roman" panose="02020603050405020304" pitchFamily="18" charset="0"/>
                              <a:cs typeface="Times New Roman" panose="02020603050405020304" pitchFamily="18" charset="0"/>
                            </a:rPr>
                            <a:t>it-error rate (BER)</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7.8e - 04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1.595e - 01</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a16="http://schemas.microsoft.com/office/drawing/2014/main" val="3319462546"/>
                      </a:ext>
                    </a:extLst>
                  </a:tr>
                </a:tbl>
              </a:graphicData>
            </a:graphic>
          </p:graphicFrame>
        </mc:Choice>
        <mc:Fallback xmlns="">
          <p:graphicFrame>
            <p:nvGraphicFramePr>
              <p:cNvPr id="5" name="Content Placeholder 4">
                <a:extLst>
                  <a:ext uri="{FF2B5EF4-FFF2-40B4-BE49-F238E27FC236}">
                    <a16:creationId xmlns="" xmlns:a16="http://schemas.microsoft.com/office/drawing/2014/main" xmlns:a14="http://schemas.microsoft.com/office/drawing/2010/main" id="{833FD00E-8FE7-9145-BD7A-911DF26A6BBA}"/>
                  </a:ext>
                </a:extLst>
              </p:cNvPr>
              <p:cNvGraphicFramePr>
                <a:graphicFrameLocks noGrp="1"/>
              </p:cNvGraphicFramePr>
              <p:nvPr>
                <p:ph sz="half" idx="1"/>
                <p:extLst>
                  <p:ext uri="{D42A27DB-BD31-4B8C-83A1-F6EECF244321}">
                    <p14:modId xmlns:p14="http://schemas.microsoft.com/office/powerpoint/2010/main" val="3869887779"/>
                  </p:ext>
                </p:extLst>
              </p:nvPr>
            </p:nvGraphicFramePr>
            <p:xfrm>
              <a:off x="301625" y="1996203"/>
              <a:ext cx="7336960" cy="1997564"/>
            </p:xfrm>
            <a:graphic>
              <a:graphicData uri="http://schemas.openxmlformats.org/drawingml/2006/table">
                <a:tbl>
                  <a:tblPr firstRow="1" firstCol="1" bandRow="1">
                    <a:tableStyleId>{5C22544A-7EE6-4342-B048-85BDC9FD1C3A}</a:tableStyleId>
                  </a:tblPr>
                  <a:tblGrid>
                    <a:gridCol w="1393360">
                      <a:extLst>
                        <a:ext uri="{9D8B030D-6E8A-4147-A177-3AD203B41FA5}">
                          <a16:colId xmlns="" xmlns:a16="http://schemas.microsoft.com/office/drawing/2014/main" xmlns:a14="http://schemas.microsoft.com/office/drawing/2010/main" val="801246686"/>
                        </a:ext>
                      </a:extLst>
                    </a:gridCol>
                    <a:gridCol w="3215084">
                      <a:extLst>
                        <a:ext uri="{9D8B030D-6E8A-4147-A177-3AD203B41FA5}">
                          <a16:colId xmlns="" xmlns:a16="http://schemas.microsoft.com/office/drawing/2014/main" xmlns:a14="http://schemas.microsoft.com/office/drawing/2010/main" val="2856373299"/>
                        </a:ext>
                      </a:extLst>
                    </a:gridCol>
                    <a:gridCol w="2728516">
                      <a:extLst>
                        <a:ext uri="{9D8B030D-6E8A-4147-A177-3AD203B41FA5}">
                          <a16:colId xmlns="" xmlns:a16="http://schemas.microsoft.com/office/drawing/2014/main" xmlns:a14="http://schemas.microsoft.com/office/drawing/2010/main" val="1324888494"/>
                        </a:ext>
                      </a:extLst>
                    </a:gridCol>
                  </a:tblGrid>
                  <a:tr h="534524">
                    <a:tc>
                      <a:txBody>
                        <a:bodyPr/>
                        <a:lstStyle/>
                        <a:p>
                          <a:pPr algn="ctr"/>
                          <a:r>
                            <a:rPr lang="x-none" sz="1600" dirty="0">
                              <a:effectLst/>
                              <a:latin typeface="Times New Roman" panose="02020603050405020304" pitchFamily="18" charset="0"/>
                              <a:cs typeface="Times New Roman" panose="02020603050405020304" pitchFamily="18" charset="0"/>
                            </a:rPr>
                            <a:t>Parameter</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 (AWGN)</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extLst>
                      <a:ext uri="{0D108BD9-81ED-4DB2-BD59-A6C34878D82A}">
                        <a16:rowId xmlns="" xmlns:a16="http://schemas.microsoft.com/office/drawing/2014/main" xmlns:a14="http://schemas.microsoft.com/office/drawing/2010/main" val="139039114"/>
                      </a:ext>
                    </a:extLst>
                  </a:tr>
                  <a:tr h="243840">
                    <a:tc>
                      <a:txBody>
                        <a:bodyPr/>
                        <a:lstStyle/>
                        <a:p>
                          <a:pPr algn="ctr"/>
                          <a:r>
                            <a:rPr lang="x-none" sz="1600" dirty="0">
                              <a:effectLst/>
                              <a:latin typeface="Times New Roman" panose="02020603050405020304" pitchFamily="18" charset="0"/>
                              <a:cs typeface="Times New Roman" panose="02020603050405020304" pitchFamily="18" charset="0"/>
                            </a:rPr>
                            <a:t>U</a:t>
                          </a:r>
                          <a:r>
                            <a:rPr lang="en-US" sz="1600" baseline="-25000" dirty="0">
                              <a:effectLst/>
                              <a:latin typeface="Times New Roman" panose="02020603050405020304" pitchFamily="18" charset="0"/>
                              <a:cs typeface="Times New Roman" panose="02020603050405020304" pitchFamily="18" charset="0"/>
                            </a:rPr>
                            <a:t>A </a:t>
                          </a:r>
                          <a:r>
                            <a:rPr lang="x-none" sz="1600" dirty="0">
                              <a:effectLst/>
                              <a:latin typeface="Times New Roman" panose="02020603050405020304" pitchFamily="18" charset="0"/>
                              <a:cs typeface="Times New Roman" panose="02020603050405020304" pitchFamily="18" charset="0"/>
                            </a:rPr>
                            <a:t>(in V)</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0.9963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0.4455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 xmlns:a16="http://schemas.microsoft.com/office/drawing/2014/main" xmlns:a14="http://schemas.microsoft.com/office/drawing/2010/main" val="3155494676"/>
                      </a:ext>
                    </a:extLst>
                  </a:tr>
                  <a:tr h="243840">
                    <a:tc>
                      <a:txBody>
                        <a:bodyPr/>
                        <a:lstStyle/>
                        <a:p>
                          <a:pPr algn="ctr"/>
                          <a:r>
                            <a:rPr lang="en-US" sz="1600" dirty="0">
                              <a:effectLst/>
                              <a:latin typeface="Times New Roman" panose="02020603050405020304" pitchFamily="18" charset="0"/>
                              <a:cs typeface="Times New Roman" panose="02020603050405020304" pitchFamily="18" charset="0"/>
                            </a:rPr>
                            <a:t>U</a:t>
                          </a:r>
                          <a:r>
                            <a:rPr lang="en-US" sz="1600" baseline="-25000" dirty="0">
                              <a:effectLst/>
                              <a:latin typeface="Times New Roman" panose="02020603050405020304" pitchFamily="18" charset="0"/>
                              <a:cs typeface="Times New Roman" panose="02020603050405020304" pitchFamily="18" charset="0"/>
                            </a:rPr>
                            <a:t>R</a:t>
                          </a:r>
                          <a:r>
                            <a:rPr lang="en-US" sz="1600" baseline="30000" dirty="0">
                              <a:effectLst/>
                              <a:latin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cs typeface="Times New Roman" panose="02020603050405020304" pitchFamily="18" charset="0"/>
                            </a:rPr>
                            <a:t> </a:t>
                          </a:r>
                          <a:r>
                            <a:rPr lang="x-none" sz="1600" dirty="0">
                              <a:effectLst/>
                              <a:latin typeface="Times New Roman" panose="02020603050405020304" pitchFamily="18" charset="0"/>
                              <a:cs typeface="Times New Roman" panose="02020603050405020304" pitchFamily="18" charset="0"/>
                            </a:rPr>
                            <a:t>(in V</a:t>
                          </a:r>
                          <a:r>
                            <a:rPr lang="x-none" sz="1600" baseline="30000" dirty="0">
                              <a:effectLst/>
                              <a:latin typeface="Times New Roman" panose="02020603050405020304" pitchFamily="18" charset="0"/>
                              <a:cs typeface="Times New Roman" panose="02020603050405020304" pitchFamily="18" charset="0"/>
                            </a:rPr>
                            <a:t>2</a:t>
                          </a:r>
                          <a:r>
                            <a:rPr lang="x-none" sz="1600" dirty="0">
                              <a:effectLst/>
                              <a:latin typeface="Times New Roman" panose="02020603050405020304" pitchFamily="18" charset="0"/>
                              <a:cs typeface="Times New Roman" panose="02020603050405020304" pitchFamily="18" charset="0"/>
                            </a:rPr>
                            <a:t>)</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0.1019 V</a:t>
                          </a:r>
                          <a:r>
                            <a:rPr lang="x-none" sz="1600" baseline="30000" dirty="0">
                              <a:effectLst/>
                              <a:latin typeface="Times New Roman" panose="02020603050405020304" pitchFamily="18" charset="0"/>
                              <a:cs typeface="Times New Roman" panose="02020603050405020304" pitchFamily="18" charset="0"/>
                            </a:rPr>
                            <a:t>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0.2001 V</a:t>
                          </a:r>
                          <a:r>
                            <a:rPr lang="x-none" sz="1600" baseline="30000" dirty="0">
                              <a:effectLst/>
                              <a:latin typeface="Times New Roman" panose="02020603050405020304" pitchFamily="18" charset="0"/>
                              <a:cs typeface="Times New Roman" panose="02020603050405020304" pitchFamily="18" charset="0"/>
                            </a:rPr>
                            <a:t>2</a:t>
                          </a:r>
                          <a:r>
                            <a:rPr lang="x-none" sz="1600" dirty="0">
                              <a:effectLst/>
                              <a:latin typeface="Times New Roman" panose="02020603050405020304" pitchFamily="18" charset="0"/>
                              <a:cs typeface="Times New Roman" panose="02020603050405020304" pitchFamily="18" charset="0"/>
                            </a:rPr>
                            <a:t>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 xmlns:a16="http://schemas.microsoft.com/office/drawing/2014/main" xmlns:a14="http://schemas.microsoft.com/office/drawing/2010/main" val="2385502709"/>
                      </a:ext>
                    </a:extLst>
                  </a:tr>
                  <a:tr h="487680">
                    <a:tc>
                      <a:txBody>
                        <a:bodyPr/>
                        <a:lstStyle/>
                        <a:p>
                          <a:endParaRPr lang="en-US"/>
                        </a:p>
                      </a:txBody>
                      <a:tcPr marL="68542" marR="68542" marT="0" marB="0">
                        <a:blipFill rotWithShape="0">
                          <a:blip r:embed="rId3"/>
                          <a:stretch>
                            <a:fillRect l="-437" t="-219753" r="-427948" b="-123457"/>
                          </a:stretch>
                        </a:blipFill>
                      </a:tcPr>
                    </a:tc>
                    <a:tc>
                      <a:txBody>
                        <a:bodyPr/>
                        <a:lstStyle/>
                        <a:p>
                          <a:endParaRPr lang="en-US"/>
                        </a:p>
                      </a:txBody>
                      <a:tcPr marL="68542" marR="68542" marT="0" marB="0">
                        <a:blipFill rotWithShape="0">
                          <a:blip r:embed="rId3"/>
                          <a:stretch>
                            <a:fillRect l="-43561" t="-219753" r="-85606" b="-123457"/>
                          </a:stretch>
                        </a:blipFill>
                      </a:tcPr>
                    </a:tc>
                    <a:tc>
                      <a:txBody>
                        <a:bodyPr/>
                        <a:lstStyle/>
                        <a:p>
                          <a:endParaRPr lang="en-US"/>
                        </a:p>
                      </a:txBody>
                      <a:tcPr marL="68542" marR="68542" marT="0" marB="0">
                        <a:blipFill rotWithShape="0">
                          <a:blip r:embed="rId3"/>
                          <a:stretch>
                            <a:fillRect l="-169196" t="-219753" r="-893" b="-123457"/>
                          </a:stretch>
                        </a:blipFill>
                      </a:tcPr>
                    </a:tc>
                    <a:extLst>
                      <a:ext uri="{0D108BD9-81ED-4DB2-BD59-A6C34878D82A}">
                        <a16:rowId xmlns="" xmlns:a16="http://schemas.microsoft.com/office/drawing/2014/main" xmlns:a14="http://schemas.microsoft.com/office/drawing/2010/main" val="4148572988"/>
                      </a:ext>
                    </a:extLst>
                  </a:tr>
                  <a:tr h="487680">
                    <a:tc>
                      <a:txBody>
                        <a:bodyPr/>
                        <a:lstStyle/>
                        <a:p>
                          <a:pPr algn="ctr"/>
                          <a:r>
                            <a:rPr lang="en-US" sz="1600" dirty="0">
                              <a:effectLst/>
                              <a:latin typeface="Times New Roman" panose="02020603050405020304" pitchFamily="18" charset="0"/>
                              <a:cs typeface="Times New Roman" panose="02020603050405020304" pitchFamily="18" charset="0"/>
                            </a:rPr>
                            <a:t>B</a:t>
                          </a:r>
                          <a:r>
                            <a:rPr lang="x-none" sz="1600" dirty="0">
                              <a:effectLst/>
                              <a:latin typeface="Times New Roman" panose="02020603050405020304" pitchFamily="18" charset="0"/>
                              <a:cs typeface="Times New Roman" panose="02020603050405020304" pitchFamily="18" charset="0"/>
                            </a:rPr>
                            <a:t>it-error rate (BER)</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5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7.8e - 04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1.595e - 01</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60000"/>
                            <a:lumOff val="40000"/>
                          </a:schemeClr>
                        </a:solidFill>
                      </a:tcPr>
                    </a:tc>
                    <a:extLst>
                      <a:ext uri="{0D108BD9-81ED-4DB2-BD59-A6C34878D82A}">
                        <a16:rowId xmlns="" xmlns:a16="http://schemas.microsoft.com/office/drawing/2014/main" xmlns:a14="http://schemas.microsoft.com/office/drawing/2010/main" val="3319462546"/>
                      </a:ext>
                    </a:extLst>
                  </a:tr>
                </a:tbl>
              </a:graphicData>
            </a:graphic>
          </p:graphicFrame>
        </mc:Fallback>
      </mc:AlternateContent>
      <p:sp>
        <p:nvSpPr>
          <p:cNvPr id="6" name="TextBox 5">
            <a:extLst>
              <a:ext uri="{FF2B5EF4-FFF2-40B4-BE49-F238E27FC236}">
                <a16:creationId xmlns:a16="http://schemas.microsoft.com/office/drawing/2014/main" id="{749708B2-6F2D-C348-9E9D-A1114C6C0DAE}"/>
              </a:ext>
            </a:extLst>
          </p:cNvPr>
          <p:cNvSpPr txBox="1"/>
          <p:nvPr/>
        </p:nvSpPr>
        <p:spPr>
          <a:xfrm>
            <a:off x="345688" y="4382429"/>
            <a:ext cx="9967600" cy="369332"/>
          </a:xfrm>
          <a:prstGeom prst="rect">
            <a:avLst/>
          </a:prstGeom>
          <a:noFill/>
        </p:spPr>
        <p:txBody>
          <a:bodyPr wrap="none" rtlCol="0">
            <a:spAutoFit/>
          </a:bodyPr>
          <a:lstStyle/>
          <a:p>
            <a:r>
              <a:rPr lang="x-none" b="1" dirty="0">
                <a:latin typeface="Times New Roman" panose="02020603050405020304" pitchFamily="18" charset="0"/>
                <a:cs typeface="Times New Roman" panose="02020603050405020304" pitchFamily="18" charset="0"/>
              </a:rPr>
              <a:t>Please decide wheather the specified channel </a:t>
            </a:r>
            <a:r>
              <a:rPr lang="en-US" b="1" dirty="0" err="1">
                <a:latin typeface="Times New Roman" panose="02020603050405020304" pitchFamily="18" charset="0"/>
                <a:cs typeface="Times New Roman" panose="02020603050405020304" pitchFamily="18" charset="0"/>
              </a:rPr>
              <a:t>g</a:t>
            </a:r>
            <a:r>
              <a:rPr lang="en-US" b="1" baseline="-25000" dirty="0" err="1">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(t) is frequency selective or non-frequency selective?</a:t>
            </a:r>
            <a:endParaRPr lang="x-none"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74955C-8CD6-A04D-ABD6-FDC50E4D0B44}"/>
              </a:ext>
            </a:extLst>
          </p:cNvPr>
          <p:cNvSpPr txBox="1"/>
          <p:nvPr/>
        </p:nvSpPr>
        <p:spPr>
          <a:xfrm>
            <a:off x="457200" y="4995746"/>
            <a:ext cx="4529445" cy="369332"/>
          </a:xfrm>
          <a:prstGeom prst="rect">
            <a:avLst/>
          </a:prstGeom>
          <a:noFill/>
        </p:spPr>
        <p:txBody>
          <a:bodyPr wrap="none" rtlCol="0">
            <a:spAutoFit/>
          </a:bodyPr>
          <a:lstStyle/>
          <a:p>
            <a:pPr marL="285750" indent="-285750">
              <a:buFont typeface="Wingdings" pitchFamily="2" charset="2"/>
              <a:buChar char="Ø"/>
            </a:pP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(t) is frequency Non-selective Channel.</a:t>
            </a:r>
            <a:endParaRPr lang="x-none" dirty="0"/>
          </a:p>
        </p:txBody>
      </p:sp>
    </p:spTree>
    <p:extLst>
      <p:ext uri="{BB962C8B-B14F-4D97-AF65-F5344CB8AC3E}">
        <p14:creationId xmlns:p14="http://schemas.microsoft.com/office/powerpoint/2010/main" val="258898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E992E1F-EC7E-43D2-B30F-27F84ECDB1B2}"/>
                  </a:ext>
                </a:extLst>
              </p:cNvPr>
              <p:cNvSpPr>
                <a:spLocks noGrp="1"/>
              </p:cNvSpPr>
              <p:nvPr>
                <p:ph type="title"/>
              </p:nvPr>
            </p:nvSpPr>
            <p:spPr>
              <a:xfrm>
                <a:off x="208343" y="195169"/>
                <a:ext cx="11759879" cy="1721223"/>
              </a:xfrm>
            </p:spPr>
            <p:txBody>
              <a:bodyPr>
                <a:normAutofit fontScale="90000"/>
              </a:bodyPr>
              <a:lstStyle/>
              <a:p>
                <a:pPr>
                  <a:spcAft>
                    <a:spcPts val="0"/>
                  </a:spcAft>
                </a:pPr>
                <a:r>
                  <a:rPr lang="en-US" sz="2000" b="1" u="sng" dirty="0">
                    <a:effectLst/>
                    <a:latin typeface="Times New Roman" panose="02020603050405020304" pitchFamily="18" charset="0"/>
                    <a:ea typeface="Times New Roman" panose="02020603050405020304" pitchFamily="18" charset="0"/>
                  </a:rPr>
                  <a:t>Task – 8:</a:t>
                </a:r>
                <a:br>
                  <a:rPr lang="en-IN" sz="2000" b="1" dirty="0">
                    <a:effectLst/>
                    <a:latin typeface="Times New Roman" panose="02020603050405020304" pitchFamily="18" charset="0"/>
                    <a:ea typeface="Times New Roman" panose="02020603050405020304" pitchFamily="18" charset="0"/>
                  </a:rPr>
                </a:br>
                <a:r>
                  <a:rPr lang="en-US" sz="2000" b="1" u="none" strike="noStrike" dirty="0">
                    <a:effectLst/>
                    <a:latin typeface="Times New Roman" panose="02020603050405020304" pitchFamily="18" charset="0"/>
                    <a:ea typeface="Times New Roman" panose="02020603050405020304" pitchFamily="18" charset="0"/>
                  </a:rPr>
                  <a:t> Transmit and Receive filters are designed as squared-root raised-cosine roll-off filters with a roll-off factor of r = 0.5.</a:t>
                </a:r>
                <a:br>
                  <a:rPr lang="en-US" sz="2000" b="1" u="none" strike="noStrike" dirty="0">
                    <a:effectLst/>
                    <a:latin typeface="Times New Roman" panose="02020603050405020304" pitchFamily="18" charset="0"/>
                    <a:ea typeface="Times New Roman" panose="02020603050405020304" pitchFamily="18" charset="0"/>
                  </a:rPr>
                </a:br>
                <a:r>
                  <a:rPr lang="en-US" sz="2000" b="1" u="none" strike="noStrike" dirty="0">
                    <a:effectLst/>
                    <a:latin typeface="Times New Roman" panose="02020603050405020304" pitchFamily="18" charset="0"/>
                    <a:ea typeface="Times New Roman" panose="02020603050405020304" pitchFamily="18" charset="0"/>
                  </a:rPr>
                  <a:t>As modulation format, a two-level bipolar transmission( i.e. s = 2) is selected. The data Transmission speed is 5000 </a:t>
                </a:r>
                <a:r>
                  <a:rPr lang="en-US" sz="2000" b="1" dirty="0">
                    <a:latin typeface="Times New Roman" panose="02020603050405020304" pitchFamily="18" charset="0"/>
                    <a:cs typeface="Times New Roman" panose="02020603050405020304" pitchFamily="18" charset="0"/>
                  </a:rPr>
                  <a:t>Bits</a:t>
                </a:r>
                <a14:m>
                  <m:oMath xmlns:m="http://schemas.openxmlformats.org/officeDocument/2006/math">
                    <m:r>
                      <a:rPr lang="en-US" sz="2000" b="1"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Times New Roman" panose="02020603050405020304" pitchFamily="18" charset="0"/>
                    <a:cs typeface="Times New Roman" panose="02020603050405020304" pitchFamily="18" charset="0"/>
                  </a:rPr>
                  <a:t>s</a:t>
                </a:r>
                <a:r>
                  <a:rPr lang="en-US" sz="2000" b="1" dirty="0">
                    <a:latin typeface="Times New Roman" panose="02020603050405020304" pitchFamily="18" charset="0"/>
                  </a:rPr>
                  <a:t>.</a:t>
                </a:r>
                <a:br>
                  <a:rPr lang="en-US" sz="2000" b="1" dirty="0">
                    <a:latin typeface="Times New Roman" panose="02020603050405020304" pitchFamily="18" charset="0"/>
                  </a:rPr>
                </a:br>
                <a:r>
                  <a:rPr lang="en-US" sz="2000" b="1" dirty="0">
                    <a:latin typeface="Times New Roman" panose="02020603050405020304" pitchFamily="18" charset="0"/>
                  </a:rPr>
                  <a:t>The channel is defined by the impulse response,</a:t>
                </a:r>
                <a:br>
                  <a:rPr lang="en-US" sz="2000" b="1" dirty="0">
                    <a:latin typeface="Times New Roman" panose="02020603050405020304" pitchFamily="18" charset="0"/>
                  </a:rPr>
                </a:br>
                <a:r>
                  <a:rPr lang="en-US" sz="2000" b="1" dirty="0">
                    <a:latin typeface="Times New Roman" panose="02020603050405020304" pitchFamily="18" charset="0"/>
                  </a:rPr>
                  <a:t>                                                               </a:t>
                </a:r>
                <a:r>
                  <a:rPr lang="en-US" sz="2000" b="1" dirty="0" err="1">
                    <a:latin typeface="Times New Roman" panose="02020603050405020304" pitchFamily="18" charset="0"/>
                  </a:rPr>
                  <a:t>g</a:t>
                </a:r>
                <a:r>
                  <a:rPr lang="en-US" sz="2000" b="1" baseline="-25000" dirty="0" err="1">
                    <a:latin typeface="Times New Roman" panose="02020603050405020304" pitchFamily="18" charset="0"/>
                  </a:rPr>
                  <a:t>k</a:t>
                </a:r>
                <a:r>
                  <a:rPr lang="en-US" sz="2000" b="1" dirty="0">
                    <a:latin typeface="Times New Roman" panose="02020603050405020304" pitchFamily="18" charset="0"/>
                  </a:rPr>
                  <a:t> (t) = 1</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ad>
                      <m:radPr>
                        <m:degHide m:val="on"/>
                        <m:ctrlPr>
                          <a:rPr lang="en-US" sz="2000" b="1" i="1" dirty="0" smtClean="0">
                            <a:latin typeface="Cambria Math" panose="02040503050406030204" pitchFamily="18" charset="0"/>
                          </a:rPr>
                        </m:ctrlPr>
                      </m:radPr>
                      <m:deg/>
                      <m:e>
                        <m:r>
                          <a:rPr lang="en-US" sz="2000" b="1" i="1" dirty="0" smtClean="0">
                            <a:latin typeface="Cambria Math" panose="02040503050406030204" pitchFamily="18" charset="0"/>
                          </a:rPr>
                          <m:t>𝟓</m:t>
                        </m:r>
                      </m:e>
                    </m:rad>
                  </m:oMath>
                </a14:m>
                <a:r>
                  <a:rPr lang="en-US" sz="2000" b="1" dirty="0">
                    <a:latin typeface="Times New Roman" panose="02020603050405020304" pitchFamily="18" charset="0"/>
                  </a:rPr>
                  <a:t> </a:t>
                </a:r>
                <a14:m>
                  <m:oMath xmlns:m="http://schemas.openxmlformats.org/officeDocument/2006/math">
                    <m:r>
                      <a:rPr lang="en-US" sz="2000" b="1" i="1" dirty="0" smtClean="0">
                        <a:latin typeface="Cambria Math" panose="02040503050406030204" pitchFamily="18" charset="0"/>
                        <a:ea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𝜹</m:t>
                    </m:r>
                  </m:oMath>
                </a14:m>
                <a:r>
                  <a:rPr lang="en-US" sz="2000" b="1" dirty="0">
                    <a:latin typeface="Times New Roman" panose="02020603050405020304" pitchFamily="18" charset="0"/>
                  </a:rPr>
                  <a:t>(t) + 2</a:t>
                </a:r>
                <a14:m>
                  <m:oMath xmlns:m="http://schemas.openxmlformats.org/officeDocument/2006/math">
                    <m:r>
                      <a:rPr lang="en-US" sz="2000" b="1" i="1">
                        <a:latin typeface="Cambria Math" panose="02040503050406030204" pitchFamily="18" charset="0"/>
                        <a:ea typeface="Cambria Math" panose="02040503050406030204" pitchFamily="18" charset="0"/>
                      </a:rPr>
                      <m:t>∕</m:t>
                    </m:r>
                    <m:rad>
                      <m:radPr>
                        <m:degHide m:val="on"/>
                        <m:ctrlPr>
                          <a:rPr lang="en-US" sz="2000" b="1" i="1" dirty="0">
                            <a:latin typeface="Cambria Math" panose="02040503050406030204" pitchFamily="18" charset="0"/>
                          </a:rPr>
                        </m:ctrlPr>
                      </m:radPr>
                      <m:deg/>
                      <m:e>
                        <m:r>
                          <a:rPr lang="en-US" sz="2000" b="1" i="1" dirty="0">
                            <a:latin typeface="Cambria Math" panose="02040503050406030204" pitchFamily="18" charset="0"/>
                          </a:rPr>
                          <m:t>𝟓</m:t>
                        </m:r>
                      </m:e>
                    </m:rad>
                  </m:oMath>
                </a14:m>
                <a:r>
                  <a:rPr lang="en-US" sz="2000" b="1" dirty="0">
                    <a:latin typeface="Times New Roman" panose="020206030504050203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a:rPr lang="en-US" sz="2000" b="1" i="1" dirty="0">
                        <a:latin typeface="Cambria Math" panose="02040503050406030204" pitchFamily="18" charset="0"/>
                        <a:ea typeface="Cambria Math" panose="02040503050406030204" pitchFamily="18" charset="0"/>
                      </a:rPr>
                      <m:t>𝜹</m:t>
                    </m:r>
                  </m:oMath>
                </a14:m>
                <a:r>
                  <a:rPr lang="en-US" sz="2000" b="1" dirty="0">
                    <a:latin typeface="Times New Roman" panose="02020603050405020304" pitchFamily="18" charset="0"/>
                  </a:rPr>
                  <a:t>(t -  T</a:t>
                </a:r>
                <a:r>
                  <a:rPr lang="en-US" sz="2000" b="1" baseline="-25000" dirty="0">
                    <a:latin typeface="Times New Roman" panose="02020603050405020304" pitchFamily="18" charset="0"/>
                  </a:rPr>
                  <a:t>S</a:t>
                </a:r>
                <a:r>
                  <a:rPr lang="en-US" sz="2000" b="1" dirty="0">
                    <a:latin typeface="Times New Roman" panose="02020603050405020304" pitchFamily="18" charset="0"/>
                  </a:rPr>
                  <a:t>)</a:t>
                </a:r>
                <a:br>
                  <a:rPr lang="en-US" sz="1800" b="1" dirty="0">
                    <a:latin typeface="Times New Roman" panose="02020603050405020304" pitchFamily="18" charset="0"/>
                  </a:rPr>
                </a:br>
                <a:r>
                  <a:rPr lang="en-US" sz="1800" b="1" dirty="0">
                    <a:latin typeface="Times New Roman" panose="02020603050405020304" pitchFamily="18" charset="0"/>
                  </a:rPr>
                  <a:t>                                            </a:t>
                </a:r>
                <a:endParaRPr lang="en-IN" b="1" dirty="0"/>
              </a:p>
            </p:txBody>
          </p:sp>
        </mc:Choice>
        <mc:Fallback xmlns="">
          <p:sp>
            <p:nvSpPr>
              <p:cNvPr id="2" name="Title 1">
                <a:extLst>
                  <a:ext uri="{FF2B5EF4-FFF2-40B4-BE49-F238E27FC236}">
                    <a16:creationId xmlns:a16="http://schemas.microsoft.com/office/drawing/2014/main" id="{AE992E1F-EC7E-43D2-B30F-27F84ECDB1B2}"/>
                  </a:ext>
                </a:extLst>
              </p:cNvPr>
              <p:cNvSpPr>
                <a:spLocks noGrp="1" noRot="1" noChangeAspect="1" noMove="1" noResize="1" noEditPoints="1" noAdjustHandles="1" noChangeArrowheads="1" noChangeShapeType="1" noTextEdit="1"/>
              </p:cNvSpPr>
              <p:nvPr>
                <p:ph type="title"/>
              </p:nvPr>
            </p:nvSpPr>
            <p:spPr>
              <a:xfrm>
                <a:off x="208343" y="195169"/>
                <a:ext cx="11759879" cy="1721223"/>
              </a:xfrm>
              <a:blipFill>
                <a:blip r:embed="rId2"/>
                <a:stretch>
                  <a:fillRect l="-324" t="-5109"/>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833FD00E-8FE7-9145-BD7A-911DF26A6BBA}"/>
                  </a:ext>
                </a:extLst>
              </p:cNvPr>
              <p:cNvGraphicFramePr>
                <a:graphicFrameLocks noGrp="1"/>
              </p:cNvGraphicFramePr>
              <p:nvPr>
                <p:ph sz="half" idx="1"/>
                <p:extLst>
                  <p:ext uri="{D42A27DB-BD31-4B8C-83A1-F6EECF244321}">
                    <p14:modId xmlns:p14="http://schemas.microsoft.com/office/powerpoint/2010/main" val="848310082"/>
                  </p:ext>
                </p:extLst>
              </p:nvPr>
            </p:nvGraphicFramePr>
            <p:xfrm>
              <a:off x="301082" y="1919116"/>
              <a:ext cx="7013575" cy="1509884"/>
            </p:xfrm>
            <a:graphic>
              <a:graphicData uri="http://schemas.openxmlformats.org/drawingml/2006/table">
                <a:tbl>
                  <a:tblPr firstRow="1" firstCol="1" bandRow="1">
                    <a:tableStyleId>{5C22544A-7EE6-4342-B048-85BDC9FD1C3A}</a:tableStyleId>
                  </a:tblPr>
                  <a:tblGrid>
                    <a:gridCol w="1969554">
                      <a:extLst>
                        <a:ext uri="{9D8B030D-6E8A-4147-A177-3AD203B41FA5}">
                          <a16:colId xmlns:a16="http://schemas.microsoft.com/office/drawing/2014/main" val="801246686"/>
                        </a:ext>
                      </a:extLst>
                    </a:gridCol>
                    <a:gridCol w="2512695">
                      <a:extLst>
                        <a:ext uri="{9D8B030D-6E8A-4147-A177-3AD203B41FA5}">
                          <a16:colId xmlns:a16="http://schemas.microsoft.com/office/drawing/2014/main" val="2856373299"/>
                        </a:ext>
                      </a:extLst>
                    </a:gridCol>
                    <a:gridCol w="2531326">
                      <a:extLst>
                        <a:ext uri="{9D8B030D-6E8A-4147-A177-3AD203B41FA5}">
                          <a16:colId xmlns:a16="http://schemas.microsoft.com/office/drawing/2014/main" val="1324888494"/>
                        </a:ext>
                      </a:extLst>
                    </a:gridCol>
                  </a:tblGrid>
                  <a:tr h="534524">
                    <a:tc>
                      <a:txBody>
                        <a:bodyPr/>
                        <a:lstStyle/>
                        <a:p>
                          <a:pPr algn="ctr"/>
                          <a:r>
                            <a:rPr lang="x-none" sz="1600" dirty="0">
                              <a:effectLst/>
                              <a:latin typeface="Times New Roman" panose="02020603050405020304" pitchFamily="18" charset="0"/>
                              <a:cs typeface="Times New Roman" panose="02020603050405020304" pitchFamily="18" charset="0"/>
                            </a:rPr>
                            <a:t>Parameter</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75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 (w/o Equ.)</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75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 (With Equ.)</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75000"/>
                          </a:schemeClr>
                        </a:solidFill>
                      </a:tcPr>
                    </a:tc>
                    <a:extLst>
                      <a:ext uri="{0D108BD9-81ED-4DB2-BD59-A6C34878D82A}">
                        <a16:rowId xmlns:a16="http://schemas.microsoft.com/office/drawing/2014/main" val="139039114"/>
                      </a:ext>
                    </a:extLst>
                  </a:tr>
                  <a:tr h="224568">
                    <a:tc>
                      <a:txBody>
                        <a:bodyPr/>
                        <a:lstStyle/>
                        <a:p>
                          <a:pPr algn="ctr"/>
                          <a:r>
                            <a:rPr lang="x-none" sz="1600" b="0" dirty="0">
                              <a:solidFill>
                                <a:schemeClr val="tx1"/>
                              </a:solidFill>
                              <a:effectLst/>
                              <a:latin typeface="Times New Roman" panose="02020603050405020304" pitchFamily="18" charset="0"/>
                              <a:cs typeface="Times New Roman" panose="02020603050405020304" pitchFamily="18" charset="0"/>
                            </a:rPr>
                            <a:t>U</a:t>
                          </a:r>
                          <a:r>
                            <a:rPr lang="en-US" sz="1600" b="0" baseline="-25000" dirty="0">
                              <a:solidFill>
                                <a:schemeClr val="tx1"/>
                              </a:solidFill>
                              <a:effectLst/>
                              <a:latin typeface="Times New Roman" panose="02020603050405020304" pitchFamily="18" charset="0"/>
                              <a:cs typeface="Times New Roman" panose="02020603050405020304" pitchFamily="18" charset="0"/>
                            </a:rPr>
                            <a:t>A </a:t>
                          </a:r>
                          <a:r>
                            <a:rPr lang="x-none" sz="1600" b="0" dirty="0">
                              <a:solidFill>
                                <a:schemeClr val="tx1"/>
                              </a:solidFill>
                              <a:effectLst/>
                              <a:latin typeface="Times New Roman" panose="02020603050405020304" pitchFamily="18" charset="0"/>
                              <a:cs typeface="Times New Roman" panose="02020603050405020304" pitchFamily="18" charset="0"/>
                            </a:rPr>
                            <a:t>(in V)</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tx2">
                            <a:lumMod val="40000"/>
                            <a:lumOff val="6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0.4440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cs typeface="Times New Roman" panose="02020603050405020304" pitchFamily="18" charset="0"/>
                            </a:rPr>
                            <a:t>0.9595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a16="http://schemas.microsoft.com/office/drawing/2014/main" val="3155494676"/>
                      </a:ext>
                    </a:extLst>
                  </a:tr>
                  <a:tr h="224568">
                    <a:tc>
                      <a:txBody>
                        <a:bodyPr/>
                        <a:lstStyle/>
                        <a:p>
                          <a:pPr algn="ctr"/>
                          <a:r>
                            <a:rPr lang="en-US" sz="1600" b="0" dirty="0">
                              <a:solidFill>
                                <a:schemeClr val="tx1"/>
                              </a:solidFill>
                              <a:effectLst/>
                              <a:latin typeface="Times New Roman" panose="02020603050405020304" pitchFamily="18" charset="0"/>
                              <a:cs typeface="Times New Roman" panose="02020603050405020304" pitchFamily="18" charset="0"/>
                            </a:rPr>
                            <a:t>U</a:t>
                          </a:r>
                          <a:r>
                            <a:rPr lang="en-US" sz="1600" b="0" baseline="-25000" dirty="0">
                              <a:solidFill>
                                <a:schemeClr val="tx1"/>
                              </a:solidFill>
                              <a:effectLst/>
                              <a:latin typeface="Times New Roman" panose="02020603050405020304" pitchFamily="18" charset="0"/>
                              <a:cs typeface="Times New Roman" panose="02020603050405020304" pitchFamily="18" charset="0"/>
                            </a:rPr>
                            <a:t>R</a:t>
                          </a:r>
                          <a:r>
                            <a:rPr lang="en-US" sz="1600" b="0" baseline="30000" dirty="0">
                              <a:solidFill>
                                <a:schemeClr val="tx1"/>
                              </a:solidFill>
                              <a:effectLst/>
                              <a:latin typeface="Times New Roman" panose="02020603050405020304" pitchFamily="18" charset="0"/>
                              <a:cs typeface="Times New Roman" panose="02020603050405020304" pitchFamily="18" charset="0"/>
                            </a:rPr>
                            <a:t>2</a:t>
                          </a:r>
                          <a:r>
                            <a:rPr lang="en-US" sz="1600" b="0" dirty="0">
                              <a:solidFill>
                                <a:schemeClr val="tx1"/>
                              </a:solidFill>
                              <a:effectLst/>
                              <a:latin typeface="Times New Roman" panose="02020603050405020304" pitchFamily="18" charset="0"/>
                              <a:cs typeface="Times New Roman" panose="02020603050405020304" pitchFamily="18" charset="0"/>
                            </a:rPr>
                            <a:t> </a:t>
                          </a:r>
                          <a:r>
                            <a:rPr lang="x-none" sz="1600" b="0" dirty="0">
                              <a:solidFill>
                                <a:schemeClr val="tx1"/>
                              </a:solidFill>
                              <a:effectLst/>
                              <a:latin typeface="Times New Roman" panose="02020603050405020304" pitchFamily="18" charset="0"/>
                              <a:cs typeface="Times New Roman" panose="02020603050405020304" pitchFamily="18" charset="0"/>
                            </a:rPr>
                            <a:t>(in V2)</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tx2">
                            <a:lumMod val="20000"/>
                            <a:lumOff val="8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0.1019 V</a:t>
                          </a:r>
                          <a:r>
                            <a:rPr lang="x-none" sz="1600" baseline="30000" dirty="0">
                              <a:effectLst/>
                              <a:latin typeface="Times New Roman" panose="02020603050405020304" pitchFamily="18" charset="0"/>
                              <a:cs typeface="Times New Roman" panose="02020603050405020304" pitchFamily="18" charset="0"/>
                            </a:rPr>
                            <a:t>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cs typeface="Times New Roman" panose="02020603050405020304" pitchFamily="18" charset="0"/>
                            </a:rPr>
                            <a:t>0.1700 V</a:t>
                          </a:r>
                          <a:r>
                            <a:rPr lang="x-none" sz="1600" baseline="30000" dirty="0">
                              <a:effectLst/>
                              <a:latin typeface="Times New Roman" panose="02020603050405020304" pitchFamily="18" charset="0"/>
                              <a:cs typeface="Times New Roman" panose="02020603050405020304" pitchFamily="18" charset="0"/>
                            </a:rPr>
                            <a:t>2</a:t>
                          </a:r>
                          <a:r>
                            <a:rPr lang="x-none" sz="1600" dirty="0">
                              <a:effectLst/>
                              <a:latin typeface="Times New Roman" panose="02020603050405020304" pitchFamily="18" charset="0"/>
                              <a:cs typeface="Times New Roman" panose="02020603050405020304" pitchFamily="18" charset="0"/>
                            </a:rPr>
                            <a:t>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a16="http://schemas.microsoft.com/office/drawing/2014/main" val="2385502709"/>
                      </a:ext>
                    </a:extLst>
                  </a:tr>
                  <a:tr h="224568">
                    <a:tc>
                      <a:txBody>
                        <a:bodyPr/>
                        <a:lstStyle/>
                        <a:p>
                          <a:pPr algn="ctr"/>
                          <a:r>
                            <a:rPr lang="x-none" sz="1600" b="0" dirty="0">
                              <a:solidFill>
                                <a:schemeClr val="tx1"/>
                              </a:solidFill>
                              <a:effectLst/>
                              <a:latin typeface="Times New Roman" panose="02020603050405020304" pitchFamily="18" charset="0"/>
                              <a:cs typeface="Times New Roman" panose="02020603050405020304" pitchFamily="18" charset="0"/>
                            </a:rPr>
                            <a:t>ρ</a:t>
                          </a:r>
                          <a:r>
                            <a:rPr lang="en-US" sz="1600" b="0" dirty="0">
                              <a:solidFill>
                                <a:schemeClr val="tx1"/>
                              </a:solidFill>
                              <a:effectLst/>
                              <a:latin typeface="Times New Roman" panose="02020603050405020304" pitchFamily="18" charset="0"/>
                              <a:cs typeface="Times New Roman" panose="02020603050405020304" pitchFamily="18" charset="0"/>
                            </a:rPr>
                            <a:t> = (U</a:t>
                          </a:r>
                          <a:r>
                            <a:rPr lang="en-US" sz="1600" b="0" baseline="-25000" dirty="0">
                              <a:solidFill>
                                <a:schemeClr val="tx1"/>
                              </a:solidFill>
                              <a:effectLst/>
                              <a:latin typeface="Times New Roman" panose="02020603050405020304" pitchFamily="18" charset="0"/>
                              <a:cs typeface="Times New Roman" panose="02020603050405020304" pitchFamily="18" charset="0"/>
                            </a:rPr>
                            <a:t>A</a:t>
                          </a:r>
                          <a:r>
                            <a:rPr lang="en-US" sz="1600" b="0" dirty="0">
                              <a:solidFill>
                                <a:schemeClr val="tx1"/>
                              </a:solidFill>
                              <a:effectLst/>
                              <a:latin typeface="Times New Roman" panose="02020603050405020304" pitchFamily="18" charset="0"/>
                              <a:cs typeface="Times New Roman" panose="02020603050405020304" pitchFamily="18" charset="0"/>
                            </a:rPr>
                            <a:t>)</a:t>
                          </a:r>
                          <a:r>
                            <a:rPr lang="en-US" sz="1600" b="0" baseline="30000" dirty="0">
                              <a:solidFill>
                                <a:schemeClr val="tx1"/>
                              </a:solidFill>
                              <a:effectLst/>
                              <a:latin typeface="Times New Roman" panose="02020603050405020304" pitchFamily="18" charset="0"/>
                              <a:cs typeface="Times New Roman" panose="02020603050405020304" pitchFamily="18" charset="0"/>
                            </a:rPr>
                            <a:t>2</a:t>
                          </a:r>
                          <a:r>
                            <a:rPr lang="en-US" sz="1600" b="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1600" b="0">
                                  <a:solidFill>
                                    <a:schemeClr val="tx1"/>
                                  </a:solidFill>
                                  <a:effectLst/>
                                  <a:latin typeface="Cambria Math" panose="02040503050406030204" pitchFamily="18" charset="0"/>
                                </a:rPr>
                                <m:t>∕</m:t>
                              </m:r>
                            </m:oMath>
                          </a14:m>
                          <a:r>
                            <a:rPr lang="en-US" sz="1600" b="0" dirty="0">
                              <a:solidFill>
                                <a:schemeClr val="tx1"/>
                              </a:solidFill>
                              <a:effectLst/>
                              <a:latin typeface="Times New Roman" panose="02020603050405020304" pitchFamily="18" charset="0"/>
                              <a:cs typeface="Times New Roman" panose="02020603050405020304" pitchFamily="18" charset="0"/>
                            </a:rPr>
                            <a:t> (U</a:t>
                          </a:r>
                          <a:r>
                            <a:rPr lang="en-US" sz="1600" b="0" baseline="-25000" dirty="0">
                              <a:solidFill>
                                <a:schemeClr val="tx1"/>
                              </a:solidFill>
                              <a:effectLst/>
                              <a:latin typeface="Times New Roman" panose="02020603050405020304" pitchFamily="18" charset="0"/>
                              <a:cs typeface="Times New Roman" panose="02020603050405020304" pitchFamily="18" charset="0"/>
                            </a:rPr>
                            <a:t>R</a:t>
                          </a:r>
                          <a:r>
                            <a:rPr lang="en-US" sz="1600" b="0" dirty="0">
                              <a:solidFill>
                                <a:schemeClr val="tx1"/>
                              </a:solidFill>
                              <a:effectLst/>
                              <a:latin typeface="Times New Roman" panose="02020603050405020304" pitchFamily="18" charset="0"/>
                              <a:cs typeface="Times New Roman" panose="02020603050405020304" pitchFamily="18" charset="0"/>
                            </a:rPr>
                            <a:t>)</a:t>
                          </a:r>
                          <a:r>
                            <a:rPr lang="en-US" sz="1600" b="0" baseline="30000" dirty="0">
                              <a:solidFill>
                                <a:schemeClr val="tx1"/>
                              </a:solidFill>
                              <a:effectLst/>
                              <a:latin typeface="Times New Roman" panose="02020603050405020304" pitchFamily="18" charset="0"/>
                              <a:cs typeface="Times New Roman" panose="02020603050405020304" pitchFamily="18" charset="0"/>
                            </a:rPr>
                            <a:t>2</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1">
                            <a:lumMod val="40000"/>
                            <a:lumOff val="6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1.93 dB </a:t>
                          </a:r>
                          <a14:m>
                            <m:oMath xmlns:m="http://schemas.openxmlformats.org/officeDocument/2006/math">
                              <m:r>
                                <a:rPr lang="x-none" sz="16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x-none" sz="1600" dirty="0">
                              <a:effectLst/>
                              <a:latin typeface="Times New Roman" panose="02020603050405020304" pitchFamily="18" charset="0"/>
                              <a:cs typeface="Times New Roman" panose="02020603050405020304" pitchFamily="18" charset="0"/>
                            </a:rPr>
                            <a:t> 2 dB</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ea typeface="Cambria Math" panose="02040503050406030204" pitchFamily="18" charset="0"/>
                              <a:cs typeface="Times New Roman" panose="02020603050405020304" pitchFamily="18" charset="0"/>
                            </a:rPr>
                            <a:t>5.41</a:t>
                          </a:r>
                          <a:r>
                            <a:rPr lang="x-none" sz="1600" dirty="0">
                              <a:effectLst/>
                              <a:ea typeface="Cambria Math" panose="02040503050406030204" pitchFamily="18" charset="0"/>
                              <a:cs typeface="Times New Roman" panose="02020603050405020304" pitchFamily="18" charset="0"/>
                            </a:rPr>
                            <a:t> dB </a:t>
                          </a:r>
                          <a14:m>
                            <m:oMath xmlns:m="http://schemas.openxmlformats.org/officeDocument/2006/math">
                              <m:r>
                                <a:rPr lang="x-none" sz="160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x-none" sz="1600" dirty="0">
                              <a:effectLst/>
                              <a:latin typeface="Times New Roman" panose="02020603050405020304" pitchFamily="18" charset="0"/>
                              <a:cs typeface="Times New Roman" panose="02020603050405020304" pitchFamily="18" charset="0"/>
                            </a:rPr>
                            <a:t> 6 dB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a16="http://schemas.microsoft.com/office/drawing/2014/main" val="4148572988"/>
                      </a:ext>
                    </a:extLst>
                  </a:tr>
                  <a:tr h="224568">
                    <a:tc>
                      <a:txBody>
                        <a:bodyPr/>
                        <a:lstStyle/>
                        <a:p>
                          <a:pPr algn="ctr"/>
                          <a:r>
                            <a:rPr lang="en-US" sz="1600" b="0" dirty="0">
                              <a:solidFill>
                                <a:schemeClr val="tx1"/>
                              </a:solidFill>
                              <a:effectLst/>
                              <a:latin typeface="Times New Roman" panose="02020603050405020304" pitchFamily="18" charset="0"/>
                              <a:cs typeface="Times New Roman" panose="02020603050405020304" pitchFamily="18" charset="0"/>
                            </a:rPr>
                            <a:t>B</a:t>
                          </a:r>
                          <a:r>
                            <a:rPr lang="x-none" sz="1600" b="0" dirty="0">
                              <a:solidFill>
                                <a:schemeClr val="tx1"/>
                              </a:solidFill>
                              <a:effectLst/>
                              <a:latin typeface="Times New Roman" panose="02020603050405020304" pitchFamily="18" charset="0"/>
                              <a:cs typeface="Times New Roman" panose="02020603050405020304" pitchFamily="18" charset="0"/>
                            </a:rPr>
                            <a:t>it-error rate (BER)</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tx2">
                            <a:lumMod val="20000"/>
                            <a:lumOff val="8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8.21e - 02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cs typeface="Times New Roman" panose="02020603050405020304" pitchFamily="18" charset="0"/>
                            </a:rPr>
                            <a:t>9.9e - 03</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a16="http://schemas.microsoft.com/office/drawing/2014/main" val="3319462546"/>
                      </a:ext>
                    </a:extLst>
                  </a:tr>
                </a:tbl>
              </a:graphicData>
            </a:graphic>
          </p:graphicFrame>
        </mc:Choice>
        <mc:Fallback xmlns="">
          <p:graphicFrame>
            <p:nvGraphicFramePr>
              <p:cNvPr id="5" name="Content Placeholder 4">
                <a:extLst>
                  <a:ext uri="{FF2B5EF4-FFF2-40B4-BE49-F238E27FC236}">
                    <a16:creationId xmlns="" xmlns:a16="http://schemas.microsoft.com/office/drawing/2014/main" xmlns:a14="http://schemas.microsoft.com/office/drawing/2010/main" id="{833FD00E-8FE7-9145-BD7A-911DF26A6BBA}"/>
                  </a:ext>
                </a:extLst>
              </p:cNvPr>
              <p:cNvGraphicFramePr>
                <a:graphicFrameLocks noGrp="1"/>
              </p:cNvGraphicFramePr>
              <p:nvPr>
                <p:ph sz="half" idx="1"/>
                <p:extLst>
                  <p:ext uri="{D42A27DB-BD31-4B8C-83A1-F6EECF244321}">
                    <p14:modId xmlns:p14="http://schemas.microsoft.com/office/powerpoint/2010/main" val="848310082"/>
                  </p:ext>
                </p:extLst>
              </p:nvPr>
            </p:nvGraphicFramePr>
            <p:xfrm>
              <a:off x="301082" y="1919116"/>
              <a:ext cx="7013575" cy="1509884"/>
            </p:xfrm>
            <a:graphic>
              <a:graphicData uri="http://schemas.openxmlformats.org/drawingml/2006/table">
                <a:tbl>
                  <a:tblPr firstRow="1" firstCol="1" bandRow="1">
                    <a:tableStyleId>{5C22544A-7EE6-4342-B048-85BDC9FD1C3A}</a:tableStyleId>
                  </a:tblPr>
                  <a:tblGrid>
                    <a:gridCol w="1969554">
                      <a:extLst>
                        <a:ext uri="{9D8B030D-6E8A-4147-A177-3AD203B41FA5}">
                          <a16:colId xmlns="" xmlns:a16="http://schemas.microsoft.com/office/drawing/2014/main" xmlns:a14="http://schemas.microsoft.com/office/drawing/2010/main" val="801246686"/>
                        </a:ext>
                      </a:extLst>
                    </a:gridCol>
                    <a:gridCol w="2512695">
                      <a:extLst>
                        <a:ext uri="{9D8B030D-6E8A-4147-A177-3AD203B41FA5}">
                          <a16:colId xmlns="" xmlns:a16="http://schemas.microsoft.com/office/drawing/2014/main" xmlns:a14="http://schemas.microsoft.com/office/drawing/2010/main" val="2856373299"/>
                        </a:ext>
                      </a:extLst>
                    </a:gridCol>
                    <a:gridCol w="2531326">
                      <a:extLst>
                        <a:ext uri="{9D8B030D-6E8A-4147-A177-3AD203B41FA5}">
                          <a16:colId xmlns="" xmlns:a16="http://schemas.microsoft.com/office/drawing/2014/main" xmlns:a14="http://schemas.microsoft.com/office/drawing/2010/main" val="1324888494"/>
                        </a:ext>
                      </a:extLst>
                    </a:gridCol>
                  </a:tblGrid>
                  <a:tr h="534524">
                    <a:tc>
                      <a:txBody>
                        <a:bodyPr/>
                        <a:lstStyle/>
                        <a:p>
                          <a:pPr algn="ctr"/>
                          <a:r>
                            <a:rPr lang="x-none" sz="1600" dirty="0">
                              <a:effectLst/>
                              <a:latin typeface="Times New Roman" panose="02020603050405020304" pitchFamily="18" charset="0"/>
                              <a:cs typeface="Times New Roman" panose="02020603050405020304" pitchFamily="18" charset="0"/>
                            </a:rPr>
                            <a:t>Parameter</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75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 (w/o Equ.)</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75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Value (With Equ.)</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accent3">
                            <a:lumMod val="75000"/>
                          </a:schemeClr>
                        </a:solidFill>
                      </a:tcPr>
                    </a:tc>
                    <a:extLst>
                      <a:ext uri="{0D108BD9-81ED-4DB2-BD59-A6C34878D82A}">
                        <a16:rowId xmlns="" xmlns:a16="http://schemas.microsoft.com/office/drawing/2014/main" xmlns:a14="http://schemas.microsoft.com/office/drawing/2010/main" val="139039114"/>
                      </a:ext>
                    </a:extLst>
                  </a:tr>
                  <a:tr h="243840">
                    <a:tc>
                      <a:txBody>
                        <a:bodyPr/>
                        <a:lstStyle/>
                        <a:p>
                          <a:pPr algn="ctr"/>
                          <a:r>
                            <a:rPr lang="x-none" sz="1600" b="0" dirty="0">
                              <a:solidFill>
                                <a:schemeClr val="tx1"/>
                              </a:solidFill>
                              <a:effectLst/>
                              <a:latin typeface="Times New Roman" panose="02020603050405020304" pitchFamily="18" charset="0"/>
                              <a:cs typeface="Times New Roman" panose="02020603050405020304" pitchFamily="18" charset="0"/>
                            </a:rPr>
                            <a:t>U</a:t>
                          </a:r>
                          <a:r>
                            <a:rPr lang="en-US" sz="1600" b="0" baseline="-25000" dirty="0">
                              <a:solidFill>
                                <a:schemeClr val="tx1"/>
                              </a:solidFill>
                              <a:effectLst/>
                              <a:latin typeface="Times New Roman" panose="02020603050405020304" pitchFamily="18" charset="0"/>
                              <a:cs typeface="Times New Roman" panose="02020603050405020304" pitchFamily="18" charset="0"/>
                            </a:rPr>
                            <a:t>A </a:t>
                          </a:r>
                          <a:r>
                            <a:rPr lang="x-none" sz="1600" b="0" dirty="0">
                              <a:solidFill>
                                <a:schemeClr val="tx1"/>
                              </a:solidFill>
                              <a:effectLst/>
                              <a:latin typeface="Times New Roman" panose="02020603050405020304" pitchFamily="18" charset="0"/>
                              <a:cs typeface="Times New Roman" panose="02020603050405020304" pitchFamily="18" charset="0"/>
                            </a:rPr>
                            <a:t>(in V)</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tx2">
                            <a:lumMod val="40000"/>
                            <a:lumOff val="6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0.4440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cs typeface="Times New Roman" panose="02020603050405020304" pitchFamily="18" charset="0"/>
                            </a:rPr>
                            <a:t>0.9595 V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 xmlns:a16="http://schemas.microsoft.com/office/drawing/2014/main" xmlns:a14="http://schemas.microsoft.com/office/drawing/2010/main" val="3155494676"/>
                      </a:ext>
                    </a:extLst>
                  </a:tr>
                  <a:tr h="243840">
                    <a:tc>
                      <a:txBody>
                        <a:bodyPr/>
                        <a:lstStyle/>
                        <a:p>
                          <a:pPr algn="ctr"/>
                          <a:r>
                            <a:rPr lang="en-US" sz="1600" b="0" dirty="0">
                              <a:solidFill>
                                <a:schemeClr val="tx1"/>
                              </a:solidFill>
                              <a:effectLst/>
                              <a:latin typeface="Times New Roman" panose="02020603050405020304" pitchFamily="18" charset="0"/>
                              <a:cs typeface="Times New Roman" panose="02020603050405020304" pitchFamily="18" charset="0"/>
                            </a:rPr>
                            <a:t>U</a:t>
                          </a:r>
                          <a:r>
                            <a:rPr lang="en-US" sz="1600" b="0" baseline="-25000" dirty="0">
                              <a:solidFill>
                                <a:schemeClr val="tx1"/>
                              </a:solidFill>
                              <a:effectLst/>
                              <a:latin typeface="Times New Roman" panose="02020603050405020304" pitchFamily="18" charset="0"/>
                              <a:cs typeface="Times New Roman" panose="02020603050405020304" pitchFamily="18" charset="0"/>
                            </a:rPr>
                            <a:t>R</a:t>
                          </a:r>
                          <a:r>
                            <a:rPr lang="en-US" sz="1600" b="0" baseline="30000" dirty="0">
                              <a:solidFill>
                                <a:schemeClr val="tx1"/>
                              </a:solidFill>
                              <a:effectLst/>
                              <a:latin typeface="Times New Roman" panose="02020603050405020304" pitchFamily="18" charset="0"/>
                              <a:cs typeface="Times New Roman" panose="02020603050405020304" pitchFamily="18" charset="0"/>
                            </a:rPr>
                            <a:t>2</a:t>
                          </a:r>
                          <a:r>
                            <a:rPr lang="en-US" sz="1600" b="0" dirty="0">
                              <a:solidFill>
                                <a:schemeClr val="tx1"/>
                              </a:solidFill>
                              <a:effectLst/>
                              <a:latin typeface="Times New Roman" panose="02020603050405020304" pitchFamily="18" charset="0"/>
                              <a:cs typeface="Times New Roman" panose="02020603050405020304" pitchFamily="18" charset="0"/>
                            </a:rPr>
                            <a:t> </a:t>
                          </a:r>
                          <a:r>
                            <a:rPr lang="x-none" sz="1600" b="0" dirty="0">
                              <a:solidFill>
                                <a:schemeClr val="tx1"/>
                              </a:solidFill>
                              <a:effectLst/>
                              <a:latin typeface="Times New Roman" panose="02020603050405020304" pitchFamily="18" charset="0"/>
                              <a:cs typeface="Times New Roman" panose="02020603050405020304" pitchFamily="18" charset="0"/>
                            </a:rPr>
                            <a:t>(in V2)</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tx2">
                            <a:lumMod val="20000"/>
                            <a:lumOff val="8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0.1019 V</a:t>
                          </a:r>
                          <a:r>
                            <a:rPr lang="x-none" sz="1600" baseline="30000" dirty="0">
                              <a:effectLst/>
                              <a:latin typeface="Times New Roman" panose="02020603050405020304" pitchFamily="18" charset="0"/>
                              <a:cs typeface="Times New Roman" panose="02020603050405020304" pitchFamily="18" charset="0"/>
                            </a:rPr>
                            <a:t>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cs typeface="Times New Roman" panose="02020603050405020304" pitchFamily="18" charset="0"/>
                            </a:rPr>
                            <a:t>0.1700 V</a:t>
                          </a:r>
                          <a:r>
                            <a:rPr lang="x-none" sz="1600" baseline="30000" dirty="0">
                              <a:effectLst/>
                              <a:latin typeface="Times New Roman" panose="02020603050405020304" pitchFamily="18" charset="0"/>
                              <a:cs typeface="Times New Roman" panose="02020603050405020304" pitchFamily="18" charset="0"/>
                            </a:rPr>
                            <a:t>2</a:t>
                          </a:r>
                          <a:r>
                            <a:rPr lang="x-none" sz="1600" dirty="0">
                              <a:effectLst/>
                              <a:latin typeface="Times New Roman" panose="02020603050405020304" pitchFamily="18" charset="0"/>
                              <a:cs typeface="Times New Roman" panose="02020603050405020304" pitchFamily="18" charset="0"/>
                            </a:rPr>
                            <a:t> </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 xmlns:a16="http://schemas.microsoft.com/office/drawing/2014/main" xmlns:a14="http://schemas.microsoft.com/office/drawing/2010/main" val="2385502709"/>
                      </a:ext>
                    </a:extLst>
                  </a:tr>
                  <a:tr h="243840">
                    <a:tc>
                      <a:txBody>
                        <a:bodyPr/>
                        <a:lstStyle/>
                        <a:p>
                          <a:endParaRPr lang="en-US"/>
                        </a:p>
                      </a:txBody>
                      <a:tcPr marL="68542" marR="68542" marT="0" marB="0">
                        <a:blipFill rotWithShape="0">
                          <a:blip r:embed="rId3"/>
                          <a:stretch>
                            <a:fillRect l="-310" t="-447500" r="-257895" b="-150000"/>
                          </a:stretch>
                        </a:blipFill>
                      </a:tcPr>
                    </a:tc>
                    <a:tc>
                      <a:txBody>
                        <a:bodyPr/>
                        <a:lstStyle/>
                        <a:p>
                          <a:endParaRPr lang="en-US"/>
                        </a:p>
                      </a:txBody>
                      <a:tcPr marL="68542" marR="68542" marT="0" marB="0">
                        <a:blipFill rotWithShape="0">
                          <a:blip r:embed="rId3"/>
                          <a:stretch>
                            <a:fillRect l="-78450" t="-447500" r="-101695" b="-150000"/>
                          </a:stretch>
                        </a:blipFill>
                      </a:tcPr>
                    </a:tc>
                    <a:tc>
                      <a:txBody>
                        <a:bodyPr/>
                        <a:lstStyle/>
                        <a:p>
                          <a:endParaRPr lang="en-US"/>
                        </a:p>
                      </a:txBody>
                      <a:tcPr marL="68542" marR="68542" marT="0" marB="0">
                        <a:blipFill rotWithShape="0">
                          <a:blip r:embed="rId3"/>
                          <a:stretch>
                            <a:fillRect l="-177590" t="-447500" r="-1205" b="-150000"/>
                          </a:stretch>
                        </a:blipFill>
                      </a:tcPr>
                    </a:tc>
                    <a:extLst>
                      <a:ext uri="{0D108BD9-81ED-4DB2-BD59-A6C34878D82A}">
                        <a16:rowId xmlns="" xmlns:a16="http://schemas.microsoft.com/office/drawing/2014/main" xmlns:a14="http://schemas.microsoft.com/office/drawing/2010/main" val="4148572988"/>
                      </a:ext>
                    </a:extLst>
                  </a:tr>
                  <a:tr h="243840">
                    <a:tc>
                      <a:txBody>
                        <a:bodyPr/>
                        <a:lstStyle/>
                        <a:p>
                          <a:pPr algn="ctr"/>
                          <a:r>
                            <a:rPr lang="en-US" sz="1600" b="0" dirty="0">
                              <a:solidFill>
                                <a:schemeClr val="tx1"/>
                              </a:solidFill>
                              <a:effectLst/>
                              <a:latin typeface="Times New Roman" panose="02020603050405020304" pitchFamily="18" charset="0"/>
                              <a:cs typeface="Times New Roman" panose="02020603050405020304" pitchFamily="18" charset="0"/>
                            </a:rPr>
                            <a:t>B</a:t>
                          </a:r>
                          <a:r>
                            <a:rPr lang="x-none" sz="1600" b="0" dirty="0">
                              <a:solidFill>
                                <a:schemeClr val="tx1"/>
                              </a:solidFill>
                              <a:effectLst/>
                              <a:latin typeface="Times New Roman" panose="02020603050405020304" pitchFamily="18" charset="0"/>
                              <a:cs typeface="Times New Roman" panose="02020603050405020304" pitchFamily="18" charset="0"/>
                            </a:rPr>
                            <a:t>it-error rate (BER)</a:t>
                          </a:r>
                          <a:endParaRPr lang="x-none"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solidFill>
                          <a:schemeClr val="tx2">
                            <a:lumMod val="20000"/>
                            <a:lumOff val="80000"/>
                          </a:schemeClr>
                        </a:solidFill>
                      </a:tcPr>
                    </a:tc>
                    <a:tc>
                      <a:txBody>
                        <a:bodyPr/>
                        <a:lstStyle/>
                        <a:p>
                          <a:pPr algn="ctr"/>
                          <a:r>
                            <a:rPr lang="x-none" sz="1600" dirty="0">
                              <a:effectLst/>
                              <a:latin typeface="Times New Roman" panose="02020603050405020304" pitchFamily="18" charset="0"/>
                              <a:cs typeface="Times New Roman" panose="02020603050405020304" pitchFamily="18" charset="0"/>
                            </a:rPr>
                            <a:t>8.21e - 02</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tc>
                      <a:txBody>
                        <a:bodyPr/>
                        <a:lstStyle/>
                        <a:p>
                          <a:pPr algn="ctr"/>
                          <a:r>
                            <a:rPr lang="x-none" sz="1600" dirty="0">
                              <a:effectLst/>
                              <a:latin typeface="Times New Roman" panose="02020603050405020304" pitchFamily="18" charset="0"/>
                              <a:cs typeface="Times New Roman" panose="02020603050405020304" pitchFamily="18" charset="0"/>
                            </a:rPr>
                            <a:t>9.9e - 03</a:t>
                          </a:r>
                          <a:endParaRPr lang="x-non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42" marR="68542" marT="0" marB="0"/>
                    </a:tc>
                    <a:extLst>
                      <a:ext uri="{0D108BD9-81ED-4DB2-BD59-A6C34878D82A}">
                        <a16:rowId xmlns="" xmlns:a16="http://schemas.microsoft.com/office/drawing/2014/main" xmlns:a14="http://schemas.microsoft.com/office/drawing/2010/main" val="3319462546"/>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384DE95-0B36-5D40-BE4A-90E6C55E81C0}"/>
                  </a:ext>
                </a:extLst>
              </p:cNvPr>
              <p:cNvSpPr txBox="1"/>
              <p:nvPr/>
            </p:nvSpPr>
            <p:spPr>
              <a:xfrm>
                <a:off x="300799" y="3720778"/>
                <a:ext cx="11574965" cy="1875000"/>
              </a:xfrm>
              <a:prstGeom prst="rect">
                <a:avLst/>
              </a:prstGeom>
              <a:noFill/>
            </p:spPr>
            <p:txBody>
              <a:bodyPr wrap="square" rtlCol="0">
                <a:spAutoFit/>
              </a:bodyPr>
              <a:lstStyle/>
              <a:p>
                <a:r>
                  <a:rPr lang="x-none" b="1" dirty="0">
                    <a:latin typeface="Times New Roman" panose="02020603050405020304" pitchFamily="18" charset="0"/>
                    <a:cs typeface="Times New Roman" panose="02020603050405020304" pitchFamily="18" charset="0"/>
                  </a:rPr>
                  <a:t>Solution:</a:t>
                </a:r>
              </a:p>
              <a:p>
                <a:pPr marL="285750" indent="-285750">
                  <a:buFont typeface="Wingdings" pitchFamily="2" charset="2"/>
                  <a:buChar char="Ø"/>
                </a:pPr>
                <a:r>
                  <a:rPr lang="x-none" dirty="0">
                    <a:latin typeface="Times New Roman" panose="02020603050405020304" pitchFamily="18" charset="0"/>
                    <a:cs typeface="Times New Roman" panose="02020603050405020304" pitchFamily="18" charset="0"/>
                  </a:rPr>
                  <a:t>Vector of the Nyquist condition z(k) = (</a:t>
                </a:r>
                <a:r>
                  <a:rPr lang="en-US" sz="1800" dirty="0">
                    <a:latin typeface="Times New Roman" panose="02020603050405020304" pitchFamily="18" charset="0"/>
                  </a:rPr>
                  <a:t>1</a:t>
                </a:r>
                <a14:m>
                  <m:oMath xmlns:m="http://schemas.openxmlformats.org/officeDocument/2006/math">
                    <m:r>
                      <a:rPr lang="en-US" sz="1800" b="0" i="1" smtClean="0">
                        <a:latin typeface="Cambria Math" panose="02040503050406030204" pitchFamily="18" charset="0"/>
                        <a:ea typeface="Cambria Math" panose="02040503050406030204" pitchFamily="18" charset="0"/>
                      </a:rPr>
                      <m:t>∕</m:t>
                    </m:r>
                    <m:rad>
                      <m:radPr>
                        <m:degHide m:val="on"/>
                        <m:ctrlPr>
                          <a:rPr lang="en-US" sz="1800" i="1" dirty="0" smtClean="0">
                            <a:latin typeface="Cambria Math" panose="02040503050406030204" pitchFamily="18" charset="0"/>
                          </a:rPr>
                        </m:ctrlPr>
                      </m:radPr>
                      <m:deg/>
                      <m:e>
                        <m:r>
                          <a:rPr lang="en-US" sz="1800" b="0" i="1" dirty="0" smtClean="0">
                            <a:latin typeface="Cambria Math" panose="02040503050406030204" pitchFamily="18" charset="0"/>
                          </a:rPr>
                          <m:t>5</m:t>
                        </m:r>
                      </m:e>
                    </m:rad>
                  </m:oMath>
                </a14:m>
                <a:r>
                  <a:rPr lang="en-US" sz="1800" dirty="0">
                    <a:latin typeface="Times New Roman" panose="02020603050405020304" pitchFamily="18" charset="0"/>
                  </a:rPr>
                  <a:t> </a:t>
                </a:r>
                <a:r>
                  <a:rPr lang="x-none"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r>
                  <a:rPr lang="x-non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rPr>
                  <a:t> </a:t>
                </a:r>
                <a:r>
                  <a:rPr lang="en-US" dirty="0">
                    <a:latin typeface="Times New Roman" panose="02020603050405020304" pitchFamily="18" charset="0"/>
                  </a:rPr>
                  <a:t>2</a:t>
                </a:r>
                <a14:m>
                  <m:oMath xmlns:m="http://schemas.openxmlformats.org/officeDocument/2006/math">
                    <m:r>
                      <a:rPr lang="en-US" b="0" i="1">
                        <a:latin typeface="Cambria Math" panose="02040503050406030204" pitchFamily="18" charset="0"/>
                        <a:ea typeface="Cambria Math" panose="02040503050406030204" pitchFamily="18" charset="0"/>
                      </a:rPr>
                      <m:t>∕</m:t>
                    </m:r>
                    <m:rad>
                      <m:radPr>
                        <m:degHide m:val="on"/>
                        <m:ctrlPr>
                          <a:rPr lang="en-US" i="1" dirty="0">
                            <a:latin typeface="Cambria Math" panose="02040503050406030204" pitchFamily="18" charset="0"/>
                          </a:rPr>
                        </m:ctrlPr>
                      </m:radPr>
                      <m:deg/>
                      <m:e>
                        <m:r>
                          <a:rPr lang="en-US" b="0" i="1" dirty="0">
                            <a:latin typeface="Cambria Math" panose="02040503050406030204" pitchFamily="18" charset="0"/>
                          </a:rPr>
                          <m:t>5</m:t>
                        </m:r>
                      </m:e>
                    </m:rad>
                  </m:oMath>
                </a14:m>
                <a:r>
                  <a:rPr lang="en-US" dirty="0">
                    <a:latin typeface="Times New Roman" panose="02020603050405020304" pitchFamily="18" charset="0"/>
                  </a:rPr>
                  <a:t> </a:t>
                </a:r>
                <a:r>
                  <a:rPr lang="x-none"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x-none" dirty="0">
                    <a:latin typeface="Times New Roman" panose="02020603050405020304" pitchFamily="18" charset="0"/>
                    <a:cs typeface="Times New Roman" panose="02020603050405020304" pitchFamily="18" charset="0"/>
                  </a:rPr>
                  <a:t>Coefficient of Equalizer f(k) =</a:t>
                </a:r>
                <a14:m>
                  <m:oMath xmlns:m="http://schemas.openxmlformats.org/officeDocument/2006/math">
                    <m:rad>
                      <m:radPr>
                        <m:degHide m:val="on"/>
                        <m:ctrlPr>
                          <a:rPr lang="en-US" i="1" dirty="0">
                            <a:latin typeface="Cambria Math" panose="02040503050406030204" pitchFamily="18" charset="0"/>
                          </a:rPr>
                        </m:ctrlPr>
                      </m:radPr>
                      <m:deg/>
                      <m:e>
                        <m:r>
                          <a:rPr lang="en-US" b="0" i="1" dirty="0">
                            <a:latin typeface="Cambria Math" panose="02040503050406030204" pitchFamily="18" charset="0"/>
                          </a:rPr>
                          <m:t>5</m:t>
                        </m:r>
                      </m:e>
                    </m:rad>
                  </m:oMath>
                </a14:m>
                <a:r>
                  <a:rPr lang="en-US" dirty="0">
                    <a:latin typeface="Times New Roman" panose="02020603050405020304" pitchFamily="18" charset="0"/>
                  </a:rPr>
                  <a:t> </a:t>
                </a:r>
                <a14:m>
                  <m:oMath xmlns:m="http://schemas.openxmlformats.org/officeDocument/2006/math">
                    <m:r>
                      <a:rPr lang="en-US" b="1" i="1" dirty="0">
                        <a:latin typeface="Cambria Math" panose="02040503050406030204" pitchFamily="18" charset="0"/>
                        <a:ea typeface="Cambria Math" panose="02040503050406030204" pitchFamily="18" charset="0"/>
                      </a:rPr>
                      <m:t>∙</m:t>
                    </m:r>
                  </m:oMath>
                </a14:m>
                <a:r>
                  <a:rPr lang="en-US" b="1" dirty="0">
                    <a:latin typeface="Times New Roman" panose="02020603050405020304" pitchFamily="18" charset="0"/>
                  </a:rPr>
                  <a:t> </a:t>
                </a:r>
                <a:r>
                  <a:rPr lang="en-US" dirty="0">
                    <a:latin typeface="Times New Roman" panose="02020603050405020304" pitchFamily="18" charset="0"/>
                  </a:rPr>
                  <a:t>(z </a:t>
                </a:r>
                <a14:m>
                  <m:oMath xmlns:m="http://schemas.openxmlformats.org/officeDocument/2006/math">
                    <m:r>
                      <a:rPr lang="en-US" b="0" i="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r>
                  <a:rPr lang="en-US" dirty="0">
                    <a:latin typeface="Times New Roman" panose="02020603050405020304" pitchFamily="18" charset="0"/>
                  </a:rPr>
                  <a:t> + 2z )</a:t>
                </a:r>
                <a:endParaRPr lang="x-none"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x-none" dirty="0">
                    <a:latin typeface="Times New Roman" panose="02020603050405020304" pitchFamily="18" charset="0"/>
                    <a:cs typeface="Times New Roman" panose="02020603050405020304" pitchFamily="18" charset="0"/>
                  </a:rPr>
                  <a:t>If the 1</a:t>
                </a:r>
                <a:r>
                  <a:rPr lang="x-none" baseline="30000" dirty="0">
                    <a:latin typeface="Times New Roman" panose="02020603050405020304" pitchFamily="18" charset="0"/>
                    <a:cs typeface="Times New Roman" panose="02020603050405020304" pitchFamily="18" charset="0"/>
                  </a:rPr>
                  <a:t>st</a:t>
                </a:r>
                <a:r>
                  <a:rPr lang="x-none" dirty="0">
                    <a:latin typeface="Times New Roman" panose="02020603050405020304" pitchFamily="18" charset="0"/>
                    <a:cs typeface="Times New Roman" panose="02020603050405020304" pitchFamily="18" charset="0"/>
                  </a:rPr>
                  <a:t> Nyquist criterion is fulfilled after the equalization!</a:t>
                </a:r>
              </a:p>
              <a:p>
                <a:r>
                  <a:rPr lang="x-none" dirty="0">
                    <a:latin typeface="Times New Roman" panose="02020603050405020304" pitchFamily="18" charset="0"/>
                    <a:cs typeface="Times New Roman" panose="02020603050405020304" pitchFamily="18" charset="0"/>
                  </a:rPr>
                  <a:t>              z(k) </a:t>
                </a:r>
                <a14:m>
                  <m:oMath xmlns:m="http://schemas.openxmlformats.org/officeDocument/2006/math">
                    <m:r>
                      <a:rPr lang="x-none"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x-none" dirty="0">
                    <a:latin typeface="Times New Roman" panose="02020603050405020304" pitchFamily="18" charset="0"/>
                    <a:cs typeface="Times New Roman" panose="02020603050405020304" pitchFamily="18" charset="0"/>
                  </a:rPr>
                  <a:t> f(k) = (1,0,…,0,1) </a:t>
                </a:r>
                <a14:m>
                  <m:oMath xmlns:m="http://schemas.openxmlformats.org/officeDocument/2006/math">
                    <m:r>
                      <a:rPr lang="en-US" b="1" i="1" dirty="0">
                        <a:latin typeface="Cambria Math" panose="02040503050406030204" pitchFamily="18" charset="0"/>
                        <a:ea typeface="Cambria Math" panose="02040503050406030204" pitchFamily="18" charset="0"/>
                      </a:rPr>
                      <m:t>∙</m:t>
                    </m:r>
                  </m:oMath>
                </a14:m>
                <a:r>
                  <a:rPr lang="x-none" dirty="0">
                    <a:latin typeface="Times New Roman" panose="02020603050405020304" pitchFamily="18" charset="0"/>
                    <a:cs typeface="Times New Roman" panose="02020603050405020304" pitchFamily="18" charset="0"/>
                  </a:rPr>
                  <a:t> </a:t>
                </a:r>
                <a14:m>
                  <m:oMath xmlns:m="http://schemas.openxmlformats.org/officeDocument/2006/math">
                    <m:r>
                      <a:rPr lang="en-US" b="0" i="0" dirty="0" smtClean="0">
                        <a:latin typeface="Cambria Math" panose="02040503050406030204" pitchFamily="18" charset="0"/>
                      </a:rPr>
                      <m:t>(</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5</m:t>
                        </m:r>
                      </m:e>
                    </m:rad>
                  </m:oMath>
                </a14:m>
                <a:r>
                  <a:rPr lang="en-US" dirty="0">
                    <a:latin typeface="Times New Roman" panose="02020603050405020304" pitchFamily="18" charset="0"/>
                  </a:rPr>
                  <a:t> </a:t>
                </a:r>
                <a14:m>
                  <m:oMath xmlns:m="http://schemas.openxmlformats.org/officeDocument/2006/math">
                    <m:r>
                      <a:rPr lang="en-US" b="1" i="1" dirty="0">
                        <a:latin typeface="Cambria Math" panose="02040503050406030204" pitchFamily="18" charset="0"/>
                        <a:ea typeface="Cambria Math" panose="02040503050406030204" pitchFamily="18" charset="0"/>
                      </a:rPr>
                      <m:t>∙</m:t>
                    </m:r>
                  </m:oMath>
                </a14:m>
                <a:r>
                  <a:rPr lang="en-US" b="1" dirty="0">
                    <a:latin typeface="Times New Roman" panose="02020603050405020304" pitchFamily="18" charset="0"/>
                  </a:rPr>
                  <a:t> </a:t>
                </a:r>
                <a:r>
                  <a:rPr lang="en-US" dirty="0">
                    <a:latin typeface="Times New Roman" panose="02020603050405020304" pitchFamily="18" charset="0"/>
                  </a:rPr>
                  <a:t>(z </a:t>
                </a:r>
                <a14:m>
                  <m:oMath xmlns:m="http://schemas.openxmlformats.org/officeDocument/2006/math">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r>
                  <a:rPr lang="en-US" dirty="0">
                    <a:latin typeface="Times New Roman" panose="02020603050405020304" pitchFamily="18" charset="0"/>
                  </a:rPr>
                  <a:t> + 2z ))</a:t>
                </a:r>
                <a:endParaRPr lang="x-none" dirty="0">
                  <a:latin typeface="Times New Roman" panose="02020603050405020304" pitchFamily="18" charset="0"/>
                  <a:cs typeface="Times New Roman" panose="02020603050405020304" pitchFamily="18" charset="0"/>
                </a:endParaRPr>
              </a:p>
              <a:p>
                <a:endParaRPr lang="x-none" dirty="0"/>
              </a:p>
            </p:txBody>
          </p:sp>
        </mc:Choice>
        <mc:Fallback xmlns="">
          <p:sp>
            <p:nvSpPr>
              <p:cNvPr id="3" name="TextBox 2">
                <a:extLst>
                  <a:ext uri="{FF2B5EF4-FFF2-40B4-BE49-F238E27FC236}">
                    <a16:creationId xmlns:a16="http://schemas.microsoft.com/office/drawing/2014/main" id="{8384DE95-0B36-5D40-BE4A-90E6C55E81C0}"/>
                  </a:ext>
                </a:extLst>
              </p:cNvPr>
              <p:cNvSpPr txBox="1">
                <a:spLocks noRot="1" noChangeAspect="1" noMove="1" noResize="1" noEditPoints="1" noAdjustHandles="1" noChangeArrowheads="1" noChangeShapeType="1" noTextEdit="1"/>
              </p:cNvSpPr>
              <p:nvPr/>
            </p:nvSpPr>
            <p:spPr>
              <a:xfrm>
                <a:off x="300799" y="3720778"/>
                <a:ext cx="11574965" cy="1875000"/>
              </a:xfrm>
              <a:prstGeom prst="rect">
                <a:avLst/>
              </a:prstGeom>
              <a:blipFill>
                <a:blip r:embed="rId4"/>
                <a:stretch>
                  <a:fillRect l="-421" t="-162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DE2E4E2-1598-7B46-BAB9-9E29133F1FED}"/>
              </a:ext>
            </a:extLst>
          </p:cNvPr>
          <p:cNvSpPr txBox="1"/>
          <p:nvPr/>
        </p:nvSpPr>
        <p:spPr>
          <a:xfrm>
            <a:off x="316236" y="5344996"/>
            <a:ext cx="11574966" cy="923330"/>
          </a:xfrm>
          <a:prstGeom prst="rect">
            <a:avLst/>
          </a:prstGeom>
          <a:noFill/>
        </p:spPr>
        <p:txBody>
          <a:bodyPr wrap="square" rtlCol="0">
            <a:spAutoFit/>
          </a:bodyPr>
          <a:lstStyle/>
          <a:p>
            <a:r>
              <a:rPr lang="x-none" b="1" dirty="0">
                <a:latin typeface="Times New Roman" panose="02020603050405020304" pitchFamily="18" charset="0"/>
                <a:cs typeface="Times New Roman" panose="02020603050405020304" pitchFamily="18" charset="0"/>
              </a:rPr>
              <a:t>Please decide wheather the specified channel </a:t>
            </a:r>
            <a:r>
              <a:rPr lang="en-US" b="1" dirty="0" err="1">
                <a:latin typeface="Times New Roman" panose="02020603050405020304" pitchFamily="18" charset="0"/>
                <a:cs typeface="Times New Roman" panose="02020603050405020304" pitchFamily="18" charset="0"/>
              </a:rPr>
              <a:t>g</a:t>
            </a:r>
            <a:r>
              <a:rPr lang="en-US" b="1" baseline="-25000" dirty="0" err="1">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(t) is frequency selective or non-frequency selective?</a:t>
            </a:r>
            <a:endParaRPr lang="x-none"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(t) is frequency Selective Channel.</a:t>
            </a:r>
            <a:endParaRPr lang="x-none" dirty="0"/>
          </a:p>
          <a:p>
            <a:endParaRPr lang="x-none" dirty="0"/>
          </a:p>
        </p:txBody>
      </p:sp>
    </p:spTree>
    <p:extLst>
      <p:ext uri="{BB962C8B-B14F-4D97-AF65-F5344CB8AC3E}">
        <p14:creationId xmlns:p14="http://schemas.microsoft.com/office/powerpoint/2010/main" val="398628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1370</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 Old Face</vt:lpstr>
      <vt:lpstr>Calibri</vt:lpstr>
      <vt:lpstr>Calibri Light</vt:lpstr>
      <vt:lpstr>Cambria Math</vt:lpstr>
      <vt:lpstr>Times New Roman</vt:lpstr>
      <vt:lpstr>Wingdings</vt:lpstr>
      <vt:lpstr>Office Theme</vt:lpstr>
      <vt:lpstr>Communication Systems</vt:lpstr>
      <vt:lpstr>Task 1 : Given are the random signals n1(t) and n2(t). Determine the mean value and the variance of the signals n1(t) and n2(t).  </vt:lpstr>
      <vt:lpstr>Task 2: Determine the bandwidth and the data rate of the recorded baseband signals!  </vt:lpstr>
      <vt:lpstr>Task – 3:  Transmit and receive filters are designed as square-root raised-cosine filters with a roll-off factor of r = 0.5. As modulation format, a two-level bipolar transmission ( i.e. s = 2) is selected. The data transmission speed is 5000 bit/s.</vt:lpstr>
      <vt:lpstr>Task – 4: In addition to Task 3 a filter with the impulse response in fig. 3 is now used as the receive filter. </vt:lpstr>
      <vt:lpstr>Task – 5:  Determine approximately the bandwidth of the transmitted signal so that non- frequency selective (flat) channel conditions exist at the receiver. Explain (plot with an explanation) whether the use of an equalizer is necessary in this case. Estimate an approximate symbol rate that you consider to be appropriate!</vt:lpstr>
      <vt:lpstr>Task – 6:  Determine approximately the bandwidth of the transmitted signal so that frequency selective (flat) channel conditions exist at the receiver. Explain (plot with an explanation) whether the use of an equalizer is necessary in this case. Estimate an approximate symbol rate that you consider to be appropriate! </vt:lpstr>
      <vt:lpstr>Task – 7:  Transmit and Receive filters are designed as squared-root raised-cosine roll-off filters with a roll-off factor of r = 0.5. As modulation format, a two-level bipolar transmission( i.e. s = 2) is selected. The data Transmission speed is 5000 Bits∕s. The channel is defined by the impulse response,                                                                gk (t) = 1∕ √5 ∙δ(t)                                             </vt:lpstr>
      <vt:lpstr>Task – 8:  Transmit and Receive filters are designed as squared-root raised-cosine roll-off filters with a roll-off factor of r = 0.5. As modulation format, a two-level bipolar transmission( i.e. s = 2) is selected. The data Transmission speed is 5000 Bits∕s. The channel is defined by the impulse response,                                                                gk (t) = 1∕√5 ∙δ(t) + 2∕√5 ∙δ(t -  TS)                                             </vt:lpstr>
      <vt:lpstr>Task – 9: Analyse the given eye diagrams and identify possible interferences with regard to the transmission channel.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Systems</dc:title>
  <dc:creator>Maharshi Patel</dc:creator>
  <cp:lastModifiedBy>Maharshi Patel</cp:lastModifiedBy>
  <cp:revision>20</cp:revision>
  <dcterms:created xsi:type="dcterms:W3CDTF">2020-05-23T21:07:09Z</dcterms:created>
  <dcterms:modified xsi:type="dcterms:W3CDTF">2020-05-25T21:02:06Z</dcterms:modified>
</cp:coreProperties>
</file>