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30FFD-4604-499F-90A0-E4E2CB483A7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E1C51E-F6EC-4B8B-ABAD-05ACA23F008A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800" b="1" dirty="0" err="1" smtClean="0">
              <a:latin typeface="Berlin Sans FB" panose="020E0602020502020306" pitchFamily="34" charset="0"/>
            </a:rPr>
            <a:t>Translyator</a:t>
          </a:r>
          <a:r>
            <a:rPr lang="en-US" sz="1800" dirty="0" smtClean="0">
              <a:latin typeface="Berlin Sans FB" panose="020E0602020502020306" pitchFamily="34" charset="0"/>
            </a:rPr>
            <a:t>- </a:t>
          </a:r>
          <a:r>
            <a:rPr lang="en-US" sz="1800" dirty="0" err="1" smtClean="0">
              <a:latin typeface="Berlin Sans FB" panose="020E0602020502020306" pitchFamily="34" charset="0"/>
            </a:rPr>
            <a:t>maxsus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dastur,u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yoki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bu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dastur</a:t>
          </a:r>
          <a:r>
            <a:rPr lang="en-US" sz="1800" dirty="0" smtClean="0">
              <a:latin typeface="Berlin Sans FB" panose="020E0602020502020306" pitchFamily="34" charset="0"/>
            </a:rPr>
            <a:t> tilida </a:t>
          </a:r>
          <a:r>
            <a:rPr lang="en-US" sz="1800" dirty="0" err="1" smtClean="0">
              <a:latin typeface="Berlin Sans FB" panose="020E0602020502020306" pitchFamily="34" charset="0"/>
            </a:rPr>
            <a:t>yozilgan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kodni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mashina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kodiga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o’giruvchi</a:t>
          </a:r>
          <a:r>
            <a:rPr lang="en-US" sz="1800" dirty="0" smtClean="0">
              <a:latin typeface="Berlin Sans FB" panose="020E0602020502020306" pitchFamily="34" charset="0"/>
            </a:rPr>
            <a:t> </a:t>
          </a:r>
          <a:r>
            <a:rPr lang="en-US" sz="1800" dirty="0" err="1" smtClean="0">
              <a:latin typeface="Berlin Sans FB" panose="020E0602020502020306" pitchFamily="34" charset="0"/>
            </a:rPr>
            <a:t>dastur</a:t>
          </a:r>
          <a:r>
            <a:rPr lang="en-US" sz="1800" dirty="0" smtClean="0">
              <a:latin typeface="Berlin Sans FB" panose="020E0602020502020306" pitchFamily="34" charset="0"/>
            </a:rPr>
            <a:t>.</a:t>
          </a:r>
          <a:endParaRPr lang="ru-RU" sz="1800" dirty="0"/>
        </a:p>
      </dgm:t>
    </dgm:pt>
    <dgm:pt modelId="{59465736-3708-4A88-B186-037501906969}" type="parTrans" cxnId="{E1676C13-85E1-43B7-B15E-7BD1912D324B}">
      <dgm:prSet/>
      <dgm:spPr/>
      <dgm:t>
        <a:bodyPr/>
        <a:lstStyle/>
        <a:p>
          <a:endParaRPr lang="ru-RU"/>
        </a:p>
      </dgm:t>
    </dgm:pt>
    <dgm:pt modelId="{0328EB04-6735-42A5-9E42-4BBC82E5223A}" type="sibTrans" cxnId="{E1676C13-85E1-43B7-B15E-7BD1912D324B}">
      <dgm:prSet/>
      <dgm:spPr/>
      <dgm:t>
        <a:bodyPr/>
        <a:lstStyle/>
        <a:p>
          <a:endParaRPr lang="ru-RU"/>
        </a:p>
      </dgm:t>
    </dgm:pt>
    <dgm:pt modelId="{938A4A3C-B1F1-495C-8AC4-FED2416636B8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err="1" smtClean="0">
              <a:latin typeface="Berlin Sans FB" panose="020E0602020502020306" pitchFamily="34" charset="0"/>
            </a:rPr>
            <a:t>Kompilyator</a:t>
          </a:r>
          <a:endParaRPr lang="en-US" sz="1800" b="1" dirty="0" smtClean="0">
            <a:latin typeface="Berlin Sans FB" panose="020E0602020502020306" pitchFamily="34" charset="0"/>
          </a:endParaRPr>
        </a:p>
        <a:p>
          <a:r>
            <a:rPr lang="en-US" sz="1800" b="0" dirty="0" err="1" smtClean="0">
              <a:latin typeface="Berlin Sans FB" panose="020E0602020502020306" pitchFamily="34" charset="0"/>
            </a:rPr>
            <a:t>Hamma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yozilgan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ko’dni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bittada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mashina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ko’diga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o’zgartiradi.Hamda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vaqtinchalik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shuni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faylini</a:t>
          </a:r>
          <a:r>
            <a:rPr lang="en-US" sz="1800" b="0" dirty="0" smtClean="0">
              <a:latin typeface="Berlin Sans FB" panose="020E0602020502020306" pitchFamily="34" charset="0"/>
            </a:rPr>
            <a:t> </a:t>
          </a:r>
          <a:r>
            <a:rPr lang="en-US" sz="1800" b="0" dirty="0" err="1" smtClean="0">
              <a:latin typeface="Berlin Sans FB" panose="020E0602020502020306" pitchFamily="34" charset="0"/>
            </a:rPr>
            <a:t>yaratadi</a:t>
          </a:r>
          <a:endParaRPr lang="ru-RU" sz="1800" b="0" dirty="0" smtClean="0"/>
        </a:p>
      </dgm:t>
    </dgm:pt>
    <dgm:pt modelId="{117A97AD-5344-4DD3-9283-CCF42D7E3023}" type="parTrans" cxnId="{E7941080-D815-4FE7-94EE-8D4DF7AABD35}">
      <dgm:prSet/>
      <dgm:spPr>
        <a:ln w="76200"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ru-RU" sz="1000"/>
        </a:p>
      </dgm:t>
    </dgm:pt>
    <dgm:pt modelId="{7BC1ED15-4C54-4160-AB48-113D53B03D7C}" type="sibTrans" cxnId="{E7941080-D815-4FE7-94EE-8D4DF7AABD35}">
      <dgm:prSet/>
      <dgm:spPr/>
      <dgm:t>
        <a:bodyPr/>
        <a:lstStyle/>
        <a:p>
          <a:endParaRPr lang="ru-RU"/>
        </a:p>
      </dgm:t>
    </dgm:pt>
    <dgm:pt modelId="{9F89980C-AE69-44C0-B5F0-C24F5ED317D2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err="1" smtClean="0"/>
            <a:t>Interpretator</a:t>
          </a:r>
          <a:endParaRPr lang="en-US" sz="1800" b="1" dirty="0" smtClean="0"/>
        </a:p>
        <a:p>
          <a:r>
            <a:rPr lang="en-US" sz="1800" b="0" dirty="0" err="1" smtClean="0"/>
            <a:t>Ko’dni</a:t>
          </a:r>
          <a:r>
            <a:rPr lang="en-US" sz="1800" b="0" dirty="0" smtClean="0"/>
            <a:t> </a:t>
          </a:r>
          <a:r>
            <a:rPr lang="en-US" sz="1800" b="0" dirty="0" err="1" smtClean="0"/>
            <a:t>satrma-satr</a:t>
          </a:r>
          <a:r>
            <a:rPr lang="en-US" sz="1800" b="0" dirty="0" smtClean="0"/>
            <a:t> </a:t>
          </a:r>
          <a:r>
            <a:rPr lang="en-US" sz="1800" b="0" dirty="0" err="1" smtClean="0"/>
            <a:t>tarjima</a:t>
          </a:r>
          <a:r>
            <a:rPr lang="en-US" sz="1800" b="0" dirty="0" smtClean="0"/>
            <a:t> </a:t>
          </a:r>
          <a:r>
            <a:rPr lang="en-US" sz="1800" b="0" dirty="0" err="1" smtClean="0"/>
            <a:t>qiladi</a:t>
          </a:r>
          <a:r>
            <a:rPr lang="en-US" sz="1800" b="0" dirty="0" smtClean="0"/>
            <a:t>.</a:t>
          </a:r>
        </a:p>
        <a:p>
          <a:r>
            <a:rPr lang="en-US" sz="1800" b="0" dirty="0" err="1" smtClean="0"/>
            <a:t>Operatsion</a:t>
          </a:r>
          <a:r>
            <a:rPr lang="en-US" sz="1800" b="0" dirty="0" smtClean="0"/>
            <a:t> </a:t>
          </a:r>
          <a:r>
            <a:rPr lang="en-US" sz="1800" b="0" dirty="0" err="1" smtClean="0"/>
            <a:t>tizim</a:t>
          </a:r>
          <a:r>
            <a:rPr lang="en-US" sz="1800" b="0" dirty="0" smtClean="0"/>
            <a:t> </a:t>
          </a:r>
          <a:r>
            <a:rPr lang="en-US" sz="1800" b="0" dirty="0" err="1" smtClean="0"/>
            <a:t>bilan</a:t>
          </a:r>
          <a:r>
            <a:rPr lang="en-US" sz="1800" b="0" dirty="0" smtClean="0"/>
            <a:t> </a:t>
          </a:r>
          <a:r>
            <a:rPr lang="en-US" sz="1800" b="0" dirty="0" err="1" smtClean="0"/>
            <a:t>to’g’rima-to’g’ri</a:t>
          </a:r>
          <a:r>
            <a:rPr lang="en-US" sz="1800" b="0" dirty="0" smtClean="0"/>
            <a:t> </a:t>
          </a:r>
          <a:r>
            <a:rPr lang="en-US" sz="1800" b="0" dirty="0" err="1" smtClean="0"/>
            <a:t>o’zaro</a:t>
          </a:r>
          <a:r>
            <a:rPr lang="en-US" sz="1800" b="0" dirty="0" smtClean="0"/>
            <a:t> </a:t>
          </a:r>
          <a:r>
            <a:rPr lang="en-US" sz="1800" b="0" dirty="0" err="1" smtClean="0"/>
            <a:t>ta’sir</a:t>
          </a:r>
          <a:r>
            <a:rPr lang="en-US" sz="1800" b="0" dirty="0" smtClean="0"/>
            <a:t> </a:t>
          </a:r>
          <a:r>
            <a:rPr lang="en-US" sz="1800" b="0" dirty="0" err="1" smtClean="0"/>
            <a:t>qiladi</a:t>
          </a:r>
          <a:r>
            <a:rPr lang="en-US" sz="1800" b="0" dirty="0" smtClean="0"/>
            <a:t>.</a:t>
          </a:r>
          <a:endParaRPr lang="ru-RU" sz="1800" b="0" dirty="0"/>
        </a:p>
      </dgm:t>
    </dgm:pt>
    <dgm:pt modelId="{E6325343-3B65-408A-9850-431DB4619EDB}" type="parTrans" cxnId="{6A8440A2-CF0F-4BEE-9332-3F7A9F648AAB}">
      <dgm:prSet/>
      <dgm:spPr>
        <a:ln w="76200"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ru-RU" sz="1000"/>
        </a:p>
      </dgm:t>
    </dgm:pt>
    <dgm:pt modelId="{FEF57B8E-CE34-4C5C-ABCF-0A4828F40508}" type="sibTrans" cxnId="{6A8440A2-CF0F-4BEE-9332-3F7A9F648AAB}">
      <dgm:prSet/>
      <dgm:spPr/>
      <dgm:t>
        <a:bodyPr/>
        <a:lstStyle/>
        <a:p>
          <a:endParaRPr lang="ru-RU"/>
        </a:p>
      </dgm:t>
    </dgm:pt>
    <dgm:pt modelId="{42A8B7D0-EEBE-4E82-80AC-1AFE20EA3701}" type="pres">
      <dgm:prSet presAssocID="{62C30FFD-4604-499F-90A0-E4E2CB483A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A2D41-12E5-40F9-A446-6D480DFF3C2E}" type="pres">
      <dgm:prSet presAssocID="{08E1C51E-F6EC-4B8B-ABAD-05ACA23F008A}" presName="hierRoot1" presStyleCnt="0">
        <dgm:presLayoutVars>
          <dgm:hierBranch val="init"/>
        </dgm:presLayoutVars>
      </dgm:prSet>
      <dgm:spPr/>
    </dgm:pt>
    <dgm:pt modelId="{382CEBA8-2D17-4B7B-95AE-AC1A4B347BB5}" type="pres">
      <dgm:prSet presAssocID="{08E1C51E-F6EC-4B8B-ABAD-05ACA23F008A}" presName="rootComposite1" presStyleCnt="0"/>
      <dgm:spPr/>
    </dgm:pt>
    <dgm:pt modelId="{AD43E871-1604-4EDC-8222-6055826B2671}" type="pres">
      <dgm:prSet presAssocID="{08E1C51E-F6EC-4B8B-ABAD-05ACA23F008A}" presName="rootText1" presStyleLbl="node0" presStyleIdx="0" presStyleCnt="1" custScaleX="109561" custScaleY="548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B50487-C036-4BDF-A306-D734C5EBD628}" type="pres">
      <dgm:prSet presAssocID="{08E1C51E-F6EC-4B8B-ABAD-05ACA23F008A}" presName="rootConnector1" presStyleLbl="node1" presStyleIdx="0" presStyleCnt="0"/>
      <dgm:spPr/>
    </dgm:pt>
    <dgm:pt modelId="{CA1CE63B-2C9F-44A8-91DD-E56A58389644}" type="pres">
      <dgm:prSet presAssocID="{08E1C51E-F6EC-4B8B-ABAD-05ACA23F008A}" presName="hierChild2" presStyleCnt="0"/>
      <dgm:spPr/>
    </dgm:pt>
    <dgm:pt modelId="{99B6C8EB-2D9B-4D5B-97B1-BC757810CAF6}" type="pres">
      <dgm:prSet presAssocID="{117A97AD-5344-4DD3-9283-CCF42D7E3023}" presName="Name37" presStyleLbl="parChTrans1D2" presStyleIdx="0" presStyleCnt="2" custSzX="1846339" custSzY="273511"/>
      <dgm:spPr/>
    </dgm:pt>
    <dgm:pt modelId="{2DCE650A-8761-436B-B217-19CBC00423AA}" type="pres">
      <dgm:prSet presAssocID="{938A4A3C-B1F1-495C-8AC4-FED2416636B8}" presName="hierRoot2" presStyleCnt="0">
        <dgm:presLayoutVars>
          <dgm:hierBranch val="init"/>
        </dgm:presLayoutVars>
      </dgm:prSet>
      <dgm:spPr/>
    </dgm:pt>
    <dgm:pt modelId="{C3B2CECA-3519-42A5-984E-E1CA6B819CBA}" type="pres">
      <dgm:prSet presAssocID="{938A4A3C-B1F1-495C-8AC4-FED2416636B8}" presName="rootComposite" presStyleCnt="0"/>
      <dgm:spPr/>
    </dgm:pt>
    <dgm:pt modelId="{C2F115B1-0E25-4ABA-B605-F39CD12C9B8B}" type="pres">
      <dgm:prSet presAssocID="{938A4A3C-B1F1-495C-8AC4-FED2416636B8}" presName="rootText" presStyleLbl="node2" presStyleIdx="0" presStyleCnt="2" custScaleX="102176" custScaleY="743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4C23C8-FA15-4222-8A26-2BA40FACC469}" type="pres">
      <dgm:prSet presAssocID="{938A4A3C-B1F1-495C-8AC4-FED2416636B8}" presName="rootConnector" presStyleLbl="node2" presStyleIdx="0" presStyleCnt="2"/>
      <dgm:spPr/>
    </dgm:pt>
    <dgm:pt modelId="{5024FF7F-14E3-48A6-B8D9-E25DF743777C}" type="pres">
      <dgm:prSet presAssocID="{938A4A3C-B1F1-495C-8AC4-FED2416636B8}" presName="hierChild4" presStyleCnt="0"/>
      <dgm:spPr/>
    </dgm:pt>
    <dgm:pt modelId="{A38EC218-E319-4F8D-8950-F77A7C424CCB}" type="pres">
      <dgm:prSet presAssocID="{938A4A3C-B1F1-495C-8AC4-FED2416636B8}" presName="hierChild5" presStyleCnt="0"/>
      <dgm:spPr/>
    </dgm:pt>
    <dgm:pt modelId="{30E9580B-484B-4FD9-879F-46D3C2B68969}" type="pres">
      <dgm:prSet presAssocID="{E6325343-3B65-408A-9850-431DB4619EDB}" presName="Name37" presStyleLbl="parChTrans1D2" presStyleIdx="1" presStyleCnt="2" custSzX="1846339" custSzY="273511"/>
      <dgm:spPr/>
    </dgm:pt>
    <dgm:pt modelId="{5AE88760-6898-46F9-A4C2-45B7924A02AF}" type="pres">
      <dgm:prSet presAssocID="{9F89980C-AE69-44C0-B5F0-C24F5ED317D2}" presName="hierRoot2" presStyleCnt="0">
        <dgm:presLayoutVars>
          <dgm:hierBranch val="init"/>
        </dgm:presLayoutVars>
      </dgm:prSet>
      <dgm:spPr/>
    </dgm:pt>
    <dgm:pt modelId="{CBFE62E7-80C6-4B26-BA66-48328F8FAC28}" type="pres">
      <dgm:prSet presAssocID="{9F89980C-AE69-44C0-B5F0-C24F5ED317D2}" presName="rootComposite" presStyleCnt="0"/>
      <dgm:spPr/>
    </dgm:pt>
    <dgm:pt modelId="{1F3D88AD-D8A2-4E0F-8E5D-8C6EF6D4088E}" type="pres">
      <dgm:prSet presAssocID="{9F89980C-AE69-44C0-B5F0-C24F5ED317D2}" presName="rootText" presStyleLbl="node2" presStyleIdx="1" presStyleCnt="2" custScaleX="104288" custScaleY="75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50F7B6-0454-4F10-B88D-C1424F7E0907}" type="pres">
      <dgm:prSet presAssocID="{9F89980C-AE69-44C0-B5F0-C24F5ED317D2}" presName="rootConnector" presStyleLbl="node2" presStyleIdx="1" presStyleCnt="2"/>
      <dgm:spPr/>
    </dgm:pt>
    <dgm:pt modelId="{F1EC14F2-0CE5-47E4-956C-E37B6C51D741}" type="pres">
      <dgm:prSet presAssocID="{9F89980C-AE69-44C0-B5F0-C24F5ED317D2}" presName="hierChild4" presStyleCnt="0"/>
      <dgm:spPr/>
    </dgm:pt>
    <dgm:pt modelId="{8CD8F51F-C453-40FA-A410-5C3D2D7A324C}" type="pres">
      <dgm:prSet presAssocID="{9F89980C-AE69-44C0-B5F0-C24F5ED317D2}" presName="hierChild5" presStyleCnt="0"/>
      <dgm:spPr/>
    </dgm:pt>
    <dgm:pt modelId="{077A4683-26F6-49C2-88D4-4006A612F696}" type="pres">
      <dgm:prSet presAssocID="{08E1C51E-F6EC-4B8B-ABAD-05ACA23F008A}" presName="hierChild3" presStyleCnt="0"/>
      <dgm:spPr/>
    </dgm:pt>
  </dgm:ptLst>
  <dgm:cxnLst>
    <dgm:cxn modelId="{E7941080-D815-4FE7-94EE-8D4DF7AABD35}" srcId="{08E1C51E-F6EC-4B8B-ABAD-05ACA23F008A}" destId="{938A4A3C-B1F1-495C-8AC4-FED2416636B8}" srcOrd="0" destOrd="0" parTransId="{117A97AD-5344-4DD3-9283-CCF42D7E3023}" sibTransId="{7BC1ED15-4C54-4160-AB48-113D53B03D7C}"/>
    <dgm:cxn modelId="{2FFA5EAA-D4AA-468F-937F-F16113657C66}" type="presOf" srcId="{62C30FFD-4604-499F-90A0-E4E2CB483A79}" destId="{42A8B7D0-EEBE-4E82-80AC-1AFE20EA3701}" srcOrd="0" destOrd="0" presId="urn:microsoft.com/office/officeart/2005/8/layout/orgChart1"/>
    <dgm:cxn modelId="{E1676C13-85E1-43B7-B15E-7BD1912D324B}" srcId="{62C30FFD-4604-499F-90A0-E4E2CB483A79}" destId="{08E1C51E-F6EC-4B8B-ABAD-05ACA23F008A}" srcOrd="0" destOrd="0" parTransId="{59465736-3708-4A88-B186-037501906969}" sibTransId="{0328EB04-6735-42A5-9E42-4BBC82E5223A}"/>
    <dgm:cxn modelId="{0D446987-457B-43C4-8209-FC54CAB7A3DA}" type="presOf" srcId="{9F89980C-AE69-44C0-B5F0-C24F5ED317D2}" destId="{1F3D88AD-D8A2-4E0F-8E5D-8C6EF6D4088E}" srcOrd="0" destOrd="0" presId="urn:microsoft.com/office/officeart/2005/8/layout/orgChart1"/>
    <dgm:cxn modelId="{18F48D41-F2F9-4647-BA8E-07DCAB4B6DB2}" type="presOf" srcId="{9F89980C-AE69-44C0-B5F0-C24F5ED317D2}" destId="{D950F7B6-0454-4F10-B88D-C1424F7E0907}" srcOrd="1" destOrd="0" presId="urn:microsoft.com/office/officeart/2005/8/layout/orgChart1"/>
    <dgm:cxn modelId="{C04B5AB4-61BD-4AB3-82EE-9CCA22901784}" type="presOf" srcId="{938A4A3C-B1F1-495C-8AC4-FED2416636B8}" destId="{C2F115B1-0E25-4ABA-B605-F39CD12C9B8B}" srcOrd="0" destOrd="0" presId="urn:microsoft.com/office/officeart/2005/8/layout/orgChart1"/>
    <dgm:cxn modelId="{6A8440A2-CF0F-4BEE-9332-3F7A9F648AAB}" srcId="{08E1C51E-F6EC-4B8B-ABAD-05ACA23F008A}" destId="{9F89980C-AE69-44C0-B5F0-C24F5ED317D2}" srcOrd="1" destOrd="0" parTransId="{E6325343-3B65-408A-9850-431DB4619EDB}" sibTransId="{FEF57B8E-CE34-4C5C-ABCF-0A4828F40508}"/>
    <dgm:cxn modelId="{C33CFB51-61BB-4FBF-8E89-D8CC3F5E1473}" type="presOf" srcId="{117A97AD-5344-4DD3-9283-CCF42D7E3023}" destId="{99B6C8EB-2D9B-4D5B-97B1-BC757810CAF6}" srcOrd="0" destOrd="0" presId="urn:microsoft.com/office/officeart/2005/8/layout/orgChart1"/>
    <dgm:cxn modelId="{BF6FDCD8-612A-4234-B49C-F9411E907976}" type="presOf" srcId="{938A4A3C-B1F1-495C-8AC4-FED2416636B8}" destId="{D64C23C8-FA15-4222-8A26-2BA40FACC469}" srcOrd="1" destOrd="0" presId="urn:microsoft.com/office/officeart/2005/8/layout/orgChart1"/>
    <dgm:cxn modelId="{C89598B5-A8CB-426C-8957-071B09ED6D65}" type="presOf" srcId="{08E1C51E-F6EC-4B8B-ABAD-05ACA23F008A}" destId="{AD43E871-1604-4EDC-8222-6055826B2671}" srcOrd="0" destOrd="0" presId="urn:microsoft.com/office/officeart/2005/8/layout/orgChart1"/>
    <dgm:cxn modelId="{85A2DE4D-3336-4F08-9601-7F54F81C498B}" type="presOf" srcId="{E6325343-3B65-408A-9850-431DB4619EDB}" destId="{30E9580B-484B-4FD9-879F-46D3C2B68969}" srcOrd="0" destOrd="0" presId="urn:microsoft.com/office/officeart/2005/8/layout/orgChart1"/>
    <dgm:cxn modelId="{88A6F3B0-0FB8-47CF-AFB5-AF54E45958BF}" type="presOf" srcId="{08E1C51E-F6EC-4B8B-ABAD-05ACA23F008A}" destId="{42B50487-C036-4BDF-A306-D734C5EBD628}" srcOrd="1" destOrd="0" presId="urn:microsoft.com/office/officeart/2005/8/layout/orgChart1"/>
    <dgm:cxn modelId="{657506C5-9355-4A8D-A037-56AAF3A7220B}" type="presParOf" srcId="{42A8B7D0-EEBE-4E82-80AC-1AFE20EA3701}" destId="{4CDA2D41-12E5-40F9-A446-6D480DFF3C2E}" srcOrd="0" destOrd="0" presId="urn:microsoft.com/office/officeart/2005/8/layout/orgChart1"/>
    <dgm:cxn modelId="{4EA2CE0F-6D9C-463E-A170-B4B5FD0DEE0E}" type="presParOf" srcId="{4CDA2D41-12E5-40F9-A446-6D480DFF3C2E}" destId="{382CEBA8-2D17-4B7B-95AE-AC1A4B347BB5}" srcOrd="0" destOrd="0" presId="urn:microsoft.com/office/officeart/2005/8/layout/orgChart1"/>
    <dgm:cxn modelId="{D79CD06C-A3E5-4672-8044-BC8CFD0735CA}" type="presParOf" srcId="{382CEBA8-2D17-4B7B-95AE-AC1A4B347BB5}" destId="{AD43E871-1604-4EDC-8222-6055826B2671}" srcOrd="0" destOrd="0" presId="urn:microsoft.com/office/officeart/2005/8/layout/orgChart1"/>
    <dgm:cxn modelId="{2D08C193-846F-4089-AC5D-BF083721240C}" type="presParOf" srcId="{382CEBA8-2D17-4B7B-95AE-AC1A4B347BB5}" destId="{42B50487-C036-4BDF-A306-D734C5EBD628}" srcOrd="1" destOrd="0" presId="urn:microsoft.com/office/officeart/2005/8/layout/orgChart1"/>
    <dgm:cxn modelId="{339371D7-A3BE-404F-8F3B-94125A170B80}" type="presParOf" srcId="{4CDA2D41-12E5-40F9-A446-6D480DFF3C2E}" destId="{CA1CE63B-2C9F-44A8-91DD-E56A58389644}" srcOrd="1" destOrd="0" presId="urn:microsoft.com/office/officeart/2005/8/layout/orgChart1"/>
    <dgm:cxn modelId="{4F24590C-3BF7-4C50-8387-96D896275D6C}" type="presParOf" srcId="{CA1CE63B-2C9F-44A8-91DD-E56A58389644}" destId="{99B6C8EB-2D9B-4D5B-97B1-BC757810CAF6}" srcOrd="0" destOrd="0" presId="urn:microsoft.com/office/officeart/2005/8/layout/orgChart1"/>
    <dgm:cxn modelId="{FB11A03C-C3BE-42C4-8B11-013ADFF38C1B}" type="presParOf" srcId="{CA1CE63B-2C9F-44A8-91DD-E56A58389644}" destId="{2DCE650A-8761-436B-B217-19CBC00423AA}" srcOrd="1" destOrd="0" presId="urn:microsoft.com/office/officeart/2005/8/layout/orgChart1"/>
    <dgm:cxn modelId="{F7A93A48-221A-4F20-8A1E-1741A069A24A}" type="presParOf" srcId="{2DCE650A-8761-436B-B217-19CBC00423AA}" destId="{C3B2CECA-3519-42A5-984E-E1CA6B819CBA}" srcOrd="0" destOrd="0" presId="urn:microsoft.com/office/officeart/2005/8/layout/orgChart1"/>
    <dgm:cxn modelId="{8BD6CF1D-D771-4C10-86CB-DC02970A50D9}" type="presParOf" srcId="{C3B2CECA-3519-42A5-984E-E1CA6B819CBA}" destId="{C2F115B1-0E25-4ABA-B605-F39CD12C9B8B}" srcOrd="0" destOrd="0" presId="urn:microsoft.com/office/officeart/2005/8/layout/orgChart1"/>
    <dgm:cxn modelId="{8BD6F782-4861-4CA0-A1BC-DD3CB6F93395}" type="presParOf" srcId="{C3B2CECA-3519-42A5-984E-E1CA6B819CBA}" destId="{D64C23C8-FA15-4222-8A26-2BA40FACC469}" srcOrd="1" destOrd="0" presId="urn:microsoft.com/office/officeart/2005/8/layout/orgChart1"/>
    <dgm:cxn modelId="{129FC9B1-CF67-4877-BC04-DE47D25ECAE0}" type="presParOf" srcId="{2DCE650A-8761-436B-B217-19CBC00423AA}" destId="{5024FF7F-14E3-48A6-B8D9-E25DF743777C}" srcOrd="1" destOrd="0" presId="urn:microsoft.com/office/officeart/2005/8/layout/orgChart1"/>
    <dgm:cxn modelId="{E79E32A8-29C9-488A-8304-A39F9007272C}" type="presParOf" srcId="{2DCE650A-8761-436B-B217-19CBC00423AA}" destId="{A38EC218-E319-4F8D-8950-F77A7C424CCB}" srcOrd="2" destOrd="0" presId="urn:microsoft.com/office/officeart/2005/8/layout/orgChart1"/>
    <dgm:cxn modelId="{FECBD479-B324-49AB-89C2-7CD496431D47}" type="presParOf" srcId="{CA1CE63B-2C9F-44A8-91DD-E56A58389644}" destId="{30E9580B-484B-4FD9-879F-46D3C2B68969}" srcOrd="2" destOrd="0" presId="urn:microsoft.com/office/officeart/2005/8/layout/orgChart1"/>
    <dgm:cxn modelId="{FEB890CF-2785-46C0-B610-CC18D863A247}" type="presParOf" srcId="{CA1CE63B-2C9F-44A8-91DD-E56A58389644}" destId="{5AE88760-6898-46F9-A4C2-45B7924A02AF}" srcOrd="3" destOrd="0" presId="urn:microsoft.com/office/officeart/2005/8/layout/orgChart1"/>
    <dgm:cxn modelId="{FE587299-CA64-4A5F-B787-D5EC5F36432F}" type="presParOf" srcId="{5AE88760-6898-46F9-A4C2-45B7924A02AF}" destId="{CBFE62E7-80C6-4B26-BA66-48328F8FAC28}" srcOrd="0" destOrd="0" presId="urn:microsoft.com/office/officeart/2005/8/layout/orgChart1"/>
    <dgm:cxn modelId="{7E882E65-1137-444C-9C2D-42A650E9992A}" type="presParOf" srcId="{CBFE62E7-80C6-4B26-BA66-48328F8FAC28}" destId="{1F3D88AD-D8A2-4E0F-8E5D-8C6EF6D4088E}" srcOrd="0" destOrd="0" presId="urn:microsoft.com/office/officeart/2005/8/layout/orgChart1"/>
    <dgm:cxn modelId="{2AAFC25B-D390-43F7-8E58-473A5B333C47}" type="presParOf" srcId="{CBFE62E7-80C6-4B26-BA66-48328F8FAC28}" destId="{D950F7B6-0454-4F10-B88D-C1424F7E0907}" srcOrd="1" destOrd="0" presId="urn:microsoft.com/office/officeart/2005/8/layout/orgChart1"/>
    <dgm:cxn modelId="{9B4DA476-9E44-449F-9F16-9EA99097D4C8}" type="presParOf" srcId="{5AE88760-6898-46F9-A4C2-45B7924A02AF}" destId="{F1EC14F2-0CE5-47E4-956C-E37B6C51D741}" srcOrd="1" destOrd="0" presId="urn:microsoft.com/office/officeart/2005/8/layout/orgChart1"/>
    <dgm:cxn modelId="{D9A70C34-BDE0-499E-AD20-67790792E2BA}" type="presParOf" srcId="{5AE88760-6898-46F9-A4C2-45B7924A02AF}" destId="{8CD8F51F-C453-40FA-A410-5C3D2D7A324C}" srcOrd="2" destOrd="0" presId="urn:microsoft.com/office/officeart/2005/8/layout/orgChart1"/>
    <dgm:cxn modelId="{492EF7E2-1862-4C85-8FE1-5452C25903BB}" type="presParOf" srcId="{4CDA2D41-12E5-40F9-A446-6D480DFF3C2E}" destId="{077A4683-26F6-49C2-88D4-4006A612F6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9580B-484B-4FD9-879F-46D3C2B68969}">
      <dsp:nvSpPr>
        <dsp:cNvPr id="0" name=""/>
        <dsp:cNvSpPr/>
      </dsp:nvSpPr>
      <dsp:spPr>
        <a:xfrm>
          <a:off x="5118893" y="1596086"/>
          <a:ext cx="2770861" cy="94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397"/>
              </a:lnTo>
              <a:lnTo>
                <a:pt x="2770861" y="472397"/>
              </a:lnTo>
              <a:lnTo>
                <a:pt x="2770861" y="944795"/>
              </a:lnTo>
            </a:path>
          </a:pathLst>
        </a:custGeom>
        <a:noFill/>
        <a:ln w="762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C8EB-2D9B-4D5B-97B1-BC757810CAF6}">
      <dsp:nvSpPr>
        <dsp:cNvPr id="0" name=""/>
        <dsp:cNvSpPr/>
      </dsp:nvSpPr>
      <dsp:spPr>
        <a:xfrm>
          <a:off x="2300522" y="1596086"/>
          <a:ext cx="2818370" cy="944795"/>
        </a:xfrm>
        <a:custGeom>
          <a:avLst/>
          <a:gdLst/>
          <a:ahLst/>
          <a:cxnLst/>
          <a:rect l="0" t="0" r="0" b="0"/>
          <a:pathLst>
            <a:path>
              <a:moveTo>
                <a:pt x="2818370" y="0"/>
              </a:moveTo>
              <a:lnTo>
                <a:pt x="2818370" y="472397"/>
              </a:lnTo>
              <a:lnTo>
                <a:pt x="0" y="472397"/>
              </a:lnTo>
              <a:lnTo>
                <a:pt x="0" y="944795"/>
              </a:lnTo>
            </a:path>
          </a:pathLst>
        </a:custGeom>
        <a:noFill/>
        <a:ln w="762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3E871-1604-4EDC-8222-6055826B2671}">
      <dsp:nvSpPr>
        <dsp:cNvPr id="0" name=""/>
        <dsp:cNvSpPr/>
      </dsp:nvSpPr>
      <dsp:spPr>
        <a:xfrm>
          <a:off x="2654303" y="363128"/>
          <a:ext cx="4929179" cy="123295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Berlin Sans FB" panose="020E0602020502020306" pitchFamily="34" charset="0"/>
            </a:rPr>
            <a:t>Translyator</a:t>
          </a:r>
          <a:r>
            <a:rPr lang="en-US" sz="1800" kern="1200" dirty="0" smtClean="0">
              <a:latin typeface="Berlin Sans FB" panose="020E0602020502020306" pitchFamily="34" charset="0"/>
            </a:rPr>
            <a:t>- </a:t>
          </a:r>
          <a:r>
            <a:rPr lang="en-US" sz="1800" kern="1200" dirty="0" err="1" smtClean="0">
              <a:latin typeface="Berlin Sans FB" panose="020E0602020502020306" pitchFamily="34" charset="0"/>
            </a:rPr>
            <a:t>maxsus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dastur,u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yoki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bu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dastur</a:t>
          </a:r>
          <a:r>
            <a:rPr lang="en-US" sz="1800" kern="1200" dirty="0" smtClean="0">
              <a:latin typeface="Berlin Sans FB" panose="020E0602020502020306" pitchFamily="34" charset="0"/>
            </a:rPr>
            <a:t> tilida </a:t>
          </a:r>
          <a:r>
            <a:rPr lang="en-US" sz="1800" kern="1200" dirty="0" err="1" smtClean="0">
              <a:latin typeface="Berlin Sans FB" panose="020E0602020502020306" pitchFamily="34" charset="0"/>
            </a:rPr>
            <a:t>yozilgan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kodni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mashina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kodiga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o’giruvchi</a:t>
          </a:r>
          <a:r>
            <a:rPr lang="en-US" sz="1800" kern="1200" dirty="0" smtClean="0">
              <a:latin typeface="Berlin Sans FB" panose="020E0602020502020306" pitchFamily="34" charset="0"/>
            </a:rPr>
            <a:t> </a:t>
          </a:r>
          <a:r>
            <a:rPr lang="en-US" sz="1800" kern="1200" dirty="0" err="1" smtClean="0">
              <a:latin typeface="Berlin Sans FB" panose="020E0602020502020306" pitchFamily="34" charset="0"/>
            </a:rPr>
            <a:t>dastur</a:t>
          </a:r>
          <a:r>
            <a:rPr lang="en-US" sz="1800" kern="1200" dirty="0" smtClean="0">
              <a:latin typeface="Berlin Sans FB" panose="020E0602020502020306" pitchFamily="34" charset="0"/>
            </a:rPr>
            <a:t>.</a:t>
          </a:r>
          <a:endParaRPr lang="ru-RU" sz="1800" kern="1200" dirty="0"/>
        </a:p>
      </dsp:txBody>
      <dsp:txXfrm>
        <a:off x="2654303" y="363128"/>
        <a:ext cx="4929179" cy="1232958"/>
      </dsp:txXfrm>
    </dsp:sp>
    <dsp:sp modelId="{C2F115B1-0E25-4ABA-B605-F39CD12C9B8B}">
      <dsp:nvSpPr>
        <dsp:cNvPr id="0" name=""/>
        <dsp:cNvSpPr/>
      </dsp:nvSpPr>
      <dsp:spPr>
        <a:xfrm>
          <a:off x="2059" y="2540882"/>
          <a:ext cx="4596926" cy="167192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Berlin Sans FB" panose="020E0602020502020306" pitchFamily="34" charset="0"/>
            </a:rPr>
            <a:t>Kompilyator</a:t>
          </a:r>
          <a:endParaRPr lang="en-US" sz="1800" b="1" kern="1200" dirty="0" smtClean="0">
            <a:latin typeface="Berlin Sans FB" panose="020E0602020502020306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latin typeface="Berlin Sans FB" panose="020E0602020502020306" pitchFamily="34" charset="0"/>
            </a:rPr>
            <a:t>Hamma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yozilgan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ko’dni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bittada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mashina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ko’diga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o’zgartiradi.Hamda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vaqtinchalik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shuni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faylini</a:t>
          </a:r>
          <a:r>
            <a:rPr lang="en-US" sz="1800" b="0" kern="1200" dirty="0" smtClean="0">
              <a:latin typeface="Berlin Sans FB" panose="020E0602020502020306" pitchFamily="34" charset="0"/>
            </a:rPr>
            <a:t> </a:t>
          </a:r>
          <a:r>
            <a:rPr lang="en-US" sz="1800" b="0" kern="1200" dirty="0" err="1" smtClean="0">
              <a:latin typeface="Berlin Sans FB" panose="020E0602020502020306" pitchFamily="34" charset="0"/>
            </a:rPr>
            <a:t>yaratadi</a:t>
          </a:r>
          <a:endParaRPr lang="ru-RU" sz="1800" b="0" kern="1200" dirty="0" smtClean="0"/>
        </a:p>
      </dsp:txBody>
      <dsp:txXfrm>
        <a:off x="2059" y="2540882"/>
        <a:ext cx="4596926" cy="1671928"/>
      </dsp:txXfrm>
    </dsp:sp>
    <dsp:sp modelId="{1F3D88AD-D8A2-4E0F-8E5D-8C6EF6D4088E}">
      <dsp:nvSpPr>
        <dsp:cNvPr id="0" name=""/>
        <dsp:cNvSpPr/>
      </dsp:nvSpPr>
      <dsp:spPr>
        <a:xfrm>
          <a:off x="5543781" y="2540882"/>
          <a:ext cx="4691945" cy="1704501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Interpretator</a:t>
          </a:r>
          <a:endParaRPr 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Ko’dni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satrma-satr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tarjima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qiladi</a:t>
          </a:r>
          <a:r>
            <a:rPr lang="en-US" sz="1800" b="0" kern="1200" dirty="0" smtClean="0"/>
            <a:t>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Operatsion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tizim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bilan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to’g’rima-to’g’ri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o’zaro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ta’sir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qiladi</a:t>
          </a:r>
          <a:r>
            <a:rPr lang="en-US" sz="1800" b="0" kern="1200" dirty="0" smtClean="0"/>
            <a:t>.</a:t>
          </a:r>
          <a:endParaRPr lang="ru-RU" sz="1800" b="0" kern="1200" dirty="0"/>
        </a:p>
      </dsp:txBody>
      <dsp:txXfrm>
        <a:off x="5543781" y="2540882"/>
        <a:ext cx="4691945" cy="170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0824" y="-156754"/>
            <a:ext cx="8417107" cy="241268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1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tilida Dasturlash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5727" y="4911636"/>
            <a:ext cx="3792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Johongir Ibrohimov</a:t>
            </a:r>
          </a:p>
          <a:p>
            <a:endParaRPr lang="en-US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42" y="1488141"/>
            <a:ext cx="3881718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13718"/>
            <a:ext cx="8916987" cy="658739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Pythonda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taqqoslash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operatorlari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1029546"/>
            <a:ext cx="9869715" cy="5603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399" y="313718"/>
            <a:ext cx="1873250" cy="1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32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1000">
        <p:sndAc>
          <p:stSnd>
            <p:snd r:embed="rId2" name="drumroll.wav"/>
          </p:stSnd>
        </p:sndAc>
      </p:transition>
    </mc:Choice>
    <mc:Fallback>
      <p:transition spd="slow" advTm="1000"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Tilning umumiy xususiyatlari</a:t>
            </a:r>
            <a:endParaRPr lang="ru-RU" dirty="0"/>
          </a:p>
        </p:txBody>
      </p:sp>
      <p:pic>
        <p:nvPicPr>
          <p:cNvPr id="1028" name="Picture 4" descr="Free 3D Python Programming Language Logo 12697295 PNG with Transparent 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60" y="385053"/>
            <a:ext cx="2343744" cy="23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141413" y="2330553"/>
            <a:ext cx="7702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Berlin Sans FB" panose="020E0602020502020306" pitchFamily="34" charset="0"/>
              </a:rPr>
              <a:t>Python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latin typeface="Berlin Sans FB" panose="020E0602020502020306" pitchFamily="34" charset="0"/>
              </a:rPr>
              <a:t>(payton,piton) </a:t>
            </a:r>
            <a:r>
              <a:rPr lang="en-US" sz="2400" dirty="0">
                <a:latin typeface="Berlin Sans FB" panose="020E0602020502020306" pitchFamily="34" charset="0"/>
              </a:rPr>
              <a:t>yuqori </a:t>
            </a:r>
            <a:r>
              <a:rPr lang="en-US" sz="2400" dirty="0" smtClean="0">
                <a:latin typeface="Berlin Sans FB" panose="020E0602020502020306" pitchFamily="34" charset="0"/>
              </a:rPr>
              <a:t>darajali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latin typeface="Berlin Sans FB" panose="020E0602020502020306" pitchFamily="34" charset="0"/>
              </a:rPr>
              <a:t>umumiy </a:t>
            </a:r>
            <a:r>
              <a:rPr lang="en-US" sz="2400" dirty="0">
                <a:latin typeface="Berlin Sans FB" panose="020E0602020502020306" pitchFamily="34" charset="0"/>
              </a:rPr>
              <a:t>dasturlash </a:t>
            </a:r>
            <a:r>
              <a:rPr lang="en-US" sz="2400" dirty="0" smtClean="0">
                <a:latin typeface="Berlin Sans FB" panose="020E0602020502020306" pitchFamily="34" charset="0"/>
              </a:rPr>
              <a:t>tili maqsad.</a:t>
            </a:r>
          </a:p>
          <a:p>
            <a:r>
              <a:rPr lang="en-US" sz="2400" dirty="0">
                <a:latin typeface="Berlin Sans FB" panose="020E0602020502020306" pitchFamily="34" charset="0"/>
              </a:rPr>
              <a:t>Paradigmalar: tizimli, ob'ektga yo'naltirilgan, funktsional,</a:t>
            </a:r>
          </a:p>
          <a:p>
            <a:r>
              <a:rPr lang="en-US" sz="2400" dirty="0">
                <a:latin typeface="Berlin Sans FB" panose="020E0602020502020306" pitchFamily="34" charset="0"/>
              </a:rPr>
              <a:t>imperativ va aspektga yo'naltirilgan</a:t>
            </a:r>
            <a:r>
              <a:rPr lang="en-US" sz="2400" dirty="0" smtClean="0">
                <a:latin typeface="Berlin Sans FB" panose="020E0602020502020306" pitchFamily="34" charset="0"/>
              </a:rPr>
              <a:t>.</a:t>
            </a:r>
          </a:p>
          <a:p>
            <a:endParaRPr lang="en-US" sz="2400" dirty="0" smtClean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erlin Sans FB" panose="020E0602020502020306" pitchFamily="34" charset="0"/>
              </a:rPr>
              <a:t>Dinamik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yozish</a:t>
            </a:r>
            <a:r>
              <a:rPr lang="en-US" sz="2400" dirty="0">
                <a:latin typeface="Berlin Sans FB" panose="020E0602020502020306" pitchFamily="34" charset="0"/>
              </a:rPr>
              <a:t> - </a:t>
            </a:r>
            <a:r>
              <a:rPr lang="en-US" sz="2400" dirty="0" err="1">
                <a:latin typeface="Berlin Sans FB" panose="020E0602020502020306" pitchFamily="34" charset="0"/>
              </a:rPr>
              <a:t>ma'lumotlar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turlari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e'lon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qilish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shart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emas</a:t>
            </a:r>
            <a:r>
              <a:rPr lang="en-US" sz="2400" dirty="0">
                <a:latin typeface="Berlin Sans FB" panose="020E0602020502020306" pitchFamily="34" charset="0"/>
              </a:rPr>
              <a:t>, </a:t>
            </a:r>
            <a:r>
              <a:rPr lang="en-US" sz="2400" dirty="0" err="1" smtClean="0">
                <a:latin typeface="Berlin Sans FB" panose="020E0602020502020306" pitchFamily="34" charset="0"/>
              </a:rPr>
              <a:t>dastur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ish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davomida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o’zi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aniqlanib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ketadi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erlin Sans FB" panose="020E0602020502020306" pitchFamily="34" charset="0"/>
              </a:rPr>
              <a:t>Tarjima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qilingan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til</a:t>
            </a:r>
            <a:r>
              <a:rPr lang="en-US" sz="2400" dirty="0">
                <a:latin typeface="Berlin Sans FB" panose="020E0602020502020306" pitchFamily="34" charset="0"/>
              </a:rPr>
              <a:t>. </a:t>
            </a:r>
            <a:r>
              <a:rPr lang="en-US" sz="2400" dirty="0" err="1" smtClean="0">
                <a:latin typeface="Berlin Sans FB" panose="020E0602020502020306" pitchFamily="34" charset="0"/>
              </a:rPr>
              <a:t>Majburiy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tarjimon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mavjudligi</a:t>
            </a:r>
            <a:r>
              <a:rPr lang="en-US" sz="2400" dirty="0">
                <a:latin typeface="Berlin Sans FB" panose="020E0602020502020306" pitchFamily="34" charset="0"/>
              </a:rPr>
              <a:t> (</a:t>
            </a:r>
            <a:r>
              <a:rPr lang="en-US" sz="2400" dirty="0" err="1">
                <a:latin typeface="Berlin Sans FB" panose="020E0602020502020306" pitchFamily="34" charset="0"/>
              </a:rPr>
              <a:t>CPython</a:t>
            </a:r>
            <a:r>
              <a:rPr lang="en-US" sz="2400" dirty="0" smtClean="0">
                <a:latin typeface="Berlin Sans FB" panose="020E0602020502020306" pitchFamily="34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2405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16000"/>
                    </a14:imgEffect>
                    <a14:imgEffect>
                      <a14:brightnessContrast bright="-89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Kompilyatorlar</a:t>
            </a:r>
            <a:r>
              <a:rPr lang="en-US" dirty="0"/>
              <a:t> va </a:t>
            </a:r>
            <a:r>
              <a:rPr lang="en-US" dirty="0" err="1" smtClean="0"/>
              <a:t>interpretatorlar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86680"/>
              </p:ext>
            </p:extLst>
          </p:nvPr>
        </p:nvGraphicFramePr>
        <p:xfrm>
          <a:off x="1141413" y="1896306"/>
          <a:ext cx="10237787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 descr="Free 3D Python Programming Language Logo 12697295 PNG with Transparent  Backgrou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74" y="1357803"/>
            <a:ext cx="2103474" cy="210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4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Tilning umumiy xususiyatlari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94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Berlin Sans FB" panose="020E0602020502020306" pitchFamily="34" charset="0"/>
              </a:rPr>
              <a:t>Python</a:t>
            </a:r>
            <a:r>
              <a:rPr lang="en-US" dirty="0">
                <a:latin typeface="Berlin Sans FB" panose="020E0602020502020306" pitchFamily="34" charset="0"/>
              </a:rPr>
              <a:t> - </a:t>
            </a:r>
            <a:r>
              <a:rPr lang="en-US" dirty="0" err="1">
                <a:latin typeface="Berlin Sans FB" panose="020E0602020502020306" pitchFamily="34" charset="0"/>
              </a:rPr>
              <a:t>faol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rivojlanayotgan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 dasturlash tili, </a:t>
            </a:r>
            <a:r>
              <a:rPr lang="en-US" dirty="0" err="1">
                <a:latin typeface="Berlin Sans FB" panose="020E0602020502020306" pitchFamily="34" charset="0"/>
              </a:rPr>
              <a:t>yangi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versiyasi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taxminan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xar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ikki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yarim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yilda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chiqadi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erlin Sans FB" panose="020E0602020502020306" pitchFamily="34" charset="0"/>
              </a:rPr>
              <a:t>Buning</a:t>
            </a:r>
            <a:r>
              <a:rPr lang="en-US" dirty="0">
                <a:latin typeface="Berlin Sans FB" panose="020E0602020502020306" pitchFamily="34" charset="0"/>
              </a:rPr>
              <a:t> va </a:t>
            </a:r>
            <a:r>
              <a:rPr lang="en-US" dirty="0" err="1">
                <a:latin typeface="Berlin Sans FB" panose="020E0602020502020306" pitchFamily="34" charset="0"/>
              </a:rPr>
              <a:t>boshqalarning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natijasi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sifatida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Python </a:t>
            </a:r>
            <a:r>
              <a:rPr lang="en-US" dirty="0" err="1">
                <a:latin typeface="Berlin Sans FB" panose="020E0602020502020306" pitchFamily="34" charset="0"/>
              </a:rPr>
              <a:t>standarti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etishmayotganining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sabablari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ANSI, ISO </a:t>
            </a:r>
            <a:r>
              <a:rPr lang="en-US" dirty="0" err="1">
                <a:latin typeface="Berlin Sans FB" panose="020E0602020502020306" pitchFamily="34" charset="0"/>
              </a:rPr>
              <a:t>yoki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boshqa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rasmiy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standartlarni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olmaydi</a:t>
            </a:r>
            <a:r>
              <a:rPr lang="en-US" dirty="0" smtClean="0">
                <a:latin typeface="Berlin Sans FB" panose="020E0602020502020306" pitchFamily="34" charset="0"/>
              </a:rPr>
              <a:t>, </a:t>
            </a:r>
            <a:r>
              <a:rPr lang="en-US" dirty="0" err="1">
                <a:latin typeface="Berlin Sans FB" panose="020E0602020502020306" pitchFamily="34" charset="0"/>
              </a:rPr>
              <a:t>ularning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roli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Cpython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tomonidan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o'ynaydi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Python va </a:t>
            </a:r>
            <a:r>
              <a:rPr lang="en-US" dirty="0" err="1" smtClean="0">
                <a:latin typeface="Berlin Sans FB" panose="020E0602020502020306" pitchFamily="34" charset="0"/>
              </a:rPr>
              <a:t>ko'pchilik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unga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tegishli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kutubxonalar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bepul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va </a:t>
            </a:r>
            <a:r>
              <a:rPr lang="en-US" dirty="0" err="1" smtClean="0">
                <a:latin typeface="Berlin Sans FB" panose="020E0602020502020306" pitchFamily="34" charset="0"/>
              </a:rPr>
              <a:t>manba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kodida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taqdim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etilgan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121" y="69986"/>
            <a:ext cx="210330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Tilning umumiy xususiyatlari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20074" cy="428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Integratsiyalashgan</a:t>
            </a:r>
            <a:r>
              <a:rPr lang="en-US" dirty="0"/>
              <a:t> dasturlash </a:t>
            </a:r>
            <a:r>
              <a:rPr lang="en-US" dirty="0" err="1" smtClean="0"/>
              <a:t>muhiti</a:t>
            </a:r>
            <a:r>
              <a:rPr lang="en-US" dirty="0" smtClean="0"/>
              <a:t> </a:t>
            </a:r>
            <a:r>
              <a:rPr lang="en-US" dirty="0" err="1" smtClean="0"/>
              <a:t>pythonda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to'plangan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 </a:t>
            </a:r>
            <a:r>
              <a:rPr lang="en-US" dirty="0" smtClean="0"/>
              <a:t>- IDLE (“</a:t>
            </a:r>
            <a:r>
              <a:rPr lang="en-US" dirty="0" err="1" smtClean="0"/>
              <a:t>aydl</a:t>
            </a:r>
            <a:r>
              <a:rPr lang="en-US" dirty="0" smtClean="0"/>
              <a:t>"). </a:t>
            </a:r>
            <a:r>
              <a:rPr lang="en-US" dirty="0" err="1" smtClean="0"/>
              <a:t>Interaktiv</a:t>
            </a:r>
            <a:r>
              <a:rPr lang="en-US" dirty="0" smtClean="0"/>
              <a:t> </a:t>
            </a:r>
            <a:r>
              <a:rPr lang="en-US" dirty="0" err="1" smtClean="0"/>
              <a:t>rejimda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r>
              <a:rPr lang="en-US" dirty="0" smtClean="0"/>
              <a:t> ,</a:t>
            </a:r>
            <a:r>
              <a:rPr lang="en-US" dirty="0" err="1" smtClean="0"/>
              <a:t>yoki</a:t>
            </a:r>
            <a:r>
              <a:rPr lang="en-US" dirty="0" smtClean="0"/>
              <a:t>  </a:t>
            </a:r>
            <a:r>
              <a:rPr lang="en-US" dirty="0" err="1" smtClean="0"/>
              <a:t>modulli</a:t>
            </a:r>
            <a:r>
              <a:rPr lang="en-US" dirty="0" smtClean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 smtClean="0"/>
              <a:t>tushirish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● Unicode </a:t>
            </a:r>
            <a:r>
              <a:rPr lang="en-US" dirty="0" err="1"/>
              <a:t>toʻliq</a:t>
            </a:r>
            <a:r>
              <a:rPr lang="en-US" dirty="0"/>
              <a:t> </a:t>
            </a:r>
            <a:r>
              <a:rPr lang="en-US" dirty="0" err="1"/>
              <a:t>qoʻllab-quvvatlanadi</a:t>
            </a:r>
            <a:r>
              <a:rPr lang="en-US" dirty="0"/>
              <a:t> (3-v.dan </a:t>
            </a:r>
            <a:r>
              <a:rPr lang="en-US" dirty="0" err="1"/>
              <a:t>boshlab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smtClean="0"/>
              <a:t>Dasturlash </a:t>
            </a:r>
            <a:r>
              <a:rPr lang="en-US" dirty="0" err="1" smtClean="0"/>
              <a:t>tillari</a:t>
            </a:r>
            <a:r>
              <a:rPr lang="en-US" dirty="0" smtClean="0"/>
              <a:t> </a:t>
            </a:r>
            <a:r>
              <a:rPr lang="en-US" dirty="0" err="1" smtClean="0"/>
              <a:t>orasida</a:t>
            </a:r>
            <a:r>
              <a:rPr lang="en-US" dirty="0" smtClean="0"/>
              <a:t> </a:t>
            </a:r>
            <a:r>
              <a:rPr lang="en-US" dirty="0" err="1" smtClean="0"/>
              <a:t>kutboxonalarga</a:t>
            </a:r>
            <a:r>
              <a:rPr lang="en-US" dirty="0" smtClean="0"/>
              <a:t> </a:t>
            </a:r>
            <a:r>
              <a:rPr lang="en-US" dirty="0" err="1" smtClean="0"/>
              <a:t>boyligi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ajralib</a:t>
            </a:r>
            <a:r>
              <a:rPr lang="en-US" dirty="0" smtClean="0"/>
              <a:t> </a:t>
            </a:r>
            <a:r>
              <a:rPr lang="en-US" dirty="0" err="1" smtClean="0"/>
              <a:t>turadi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tushunarli</a:t>
            </a:r>
            <a:r>
              <a:rPr lang="en-US" dirty="0" smtClean="0"/>
              <a:t> va </a:t>
            </a:r>
            <a:r>
              <a:rPr lang="en-US" dirty="0" err="1" smtClean="0"/>
              <a:t>izchil</a:t>
            </a:r>
            <a:r>
              <a:rPr lang="en-US" dirty="0" smtClean="0"/>
              <a:t> </a:t>
            </a:r>
            <a:r>
              <a:rPr lang="en-US" dirty="0" err="1" smtClean="0"/>
              <a:t>sintaksis</a:t>
            </a:r>
            <a:r>
              <a:rPr lang="en-US" dirty="0" smtClean="0"/>
              <a:t>, </a:t>
            </a:r>
            <a:r>
              <a:rPr lang="en-US" dirty="0" err="1" smtClean="0"/>
              <a:t>buning</a:t>
            </a:r>
            <a:r>
              <a:rPr lang="en-US" dirty="0" smtClean="0"/>
              <a:t> </a:t>
            </a:r>
            <a:r>
              <a:rPr lang="en-US" dirty="0" err="1" smtClean="0"/>
              <a:t>natijasida</a:t>
            </a:r>
            <a:r>
              <a:rPr lang="en-US" dirty="0" smtClean="0"/>
              <a:t> </a:t>
            </a:r>
            <a:r>
              <a:rPr lang="en-US" dirty="0" err="1" smtClean="0"/>
              <a:t>asl</a:t>
            </a:r>
            <a:r>
              <a:rPr lang="en-US" dirty="0" smtClean="0"/>
              <a:t> </a:t>
            </a:r>
            <a:r>
              <a:rPr lang="en-US" dirty="0" err="1" smtClean="0"/>
              <a:t>nusxa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/>
              <a:t>kodini</a:t>
            </a:r>
            <a:r>
              <a:rPr lang="en-US" dirty="0"/>
              <a:t> </a:t>
            </a:r>
            <a:r>
              <a:rPr lang="en-US" dirty="0" err="1"/>
              <a:t>o'qish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92" y="618518"/>
            <a:ext cx="210330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0" y="208408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>
                <a:latin typeface="Berlin Sans FB" panose="020E0602020502020306" pitchFamily="34" charset="0"/>
              </a:rPr>
              <a:t>Pythonni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qayerda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ishlatsa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bo'ladi</a:t>
            </a:r>
            <a:r>
              <a:rPr lang="en-US" dirty="0">
                <a:latin typeface="Berlin Sans FB" panose="020E0602020502020306" pitchFamily="34" charset="0"/>
              </a:rPr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7" y="1707089"/>
            <a:ext cx="2103302" cy="2103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986" y="4849981"/>
            <a:ext cx="371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rlin Sans FB" panose="020E0602020502020306" pitchFamily="34" charset="0"/>
              </a:rPr>
              <a:t>Web </a:t>
            </a:r>
            <a:r>
              <a:rPr lang="en-US" sz="2800" dirty="0" err="1" smtClean="0">
                <a:latin typeface="Berlin Sans FB" panose="020E0602020502020306" pitchFamily="34" charset="0"/>
              </a:rPr>
              <a:t>dasturlashda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18643" y="5595256"/>
            <a:ext cx="408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Machine learning</a:t>
            </a:r>
            <a:endParaRPr lang="ru-RU" sz="2800" dirty="0"/>
          </a:p>
        </p:txBody>
      </p:sp>
      <p:sp>
        <p:nvSpPr>
          <p:cNvPr id="10" name="Стрелка влево 9"/>
          <p:cNvSpPr/>
          <p:nvPr/>
        </p:nvSpPr>
        <p:spPr>
          <a:xfrm rot="13357315">
            <a:off x="6464763" y="3916681"/>
            <a:ext cx="2759480" cy="407691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16200000">
            <a:off x="5149208" y="4231826"/>
            <a:ext cx="1545240" cy="571401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9475252">
            <a:off x="2612429" y="3823094"/>
            <a:ext cx="2724871" cy="407691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845519" y="4982549"/>
            <a:ext cx="3280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erlin Sans FB" panose="020E0602020502020306" pitchFamily="34" charset="0"/>
              </a:rPr>
              <a:t>Jarayonlarni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 smtClean="0">
                <a:latin typeface="Berlin Sans FB" panose="020E0602020502020306" pitchFamily="34" charset="0"/>
              </a:rPr>
              <a:t>avtomatlashtirish</a:t>
            </a:r>
            <a:r>
              <a:rPr lang="en-US" sz="2800" dirty="0" smtClean="0">
                <a:latin typeface="Berlin Sans FB" panose="020E0602020502020306" pitchFamily="34" charset="0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3052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3013" y="147030"/>
            <a:ext cx="7480073" cy="897999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Arifmetik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amallar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3" y="1045029"/>
            <a:ext cx="9580858" cy="57309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978" y="-9671"/>
            <a:ext cx="2103302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59943"/>
            <a:ext cx="9905998" cy="1478570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Pythonda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o'zgaruvchilar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  <a14:imgEffect>
                      <a14:saturation sa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2" y="1538513"/>
            <a:ext cx="9410473" cy="5076987"/>
          </a:xfrm>
          <a:prstGeom prst="rect">
            <a:avLst/>
          </a:prstGeom>
          <a:pattFill prst="dashVert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 rad="127000">
              <a:schemeClr val="bg2">
                <a:lumMod val="60000"/>
                <a:lumOff val="40000"/>
                <a:alpha val="94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779" y="1538513"/>
            <a:ext cx="1873250" cy="1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Pythonda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o'zgaruvchilar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nomlari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1. </a:t>
            </a:r>
            <a:r>
              <a:rPr lang="en-US" sz="1600" dirty="0" err="1">
                <a:latin typeface="Berlin Sans FB" panose="020E0602020502020306" pitchFamily="34" charset="0"/>
              </a:rPr>
              <a:t>O'zgaruvchi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nomi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faqat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raqamlar</a:t>
            </a:r>
            <a:r>
              <a:rPr lang="en-US" sz="1600" dirty="0">
                <a:latin typeface="Berlin Sans FB" panose="020E0602020502020306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</a:rPr>
              <a:t>harflar</a:t>
            </a:r>
            <a:r>
              <a:rPr lang="en-US" sz="1600" dirty="0">
                <a:latin typeface="Berlin Sans FB" panose="020E0602020502020306" pitchFamily="34" charset="0"/>
              </a:rPr>
              <a:t> va 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belgisi</a:t>
            </a:r>
            <a:r>
              <a:rPr lang="en-US" sz="1600" dirty="0" smtClean="0">
                <a:latin typeface="Berlin Sans FB" panose="020E0602020502020306" pitchFamily="34" charset="0"/>
              </a:rPr>
              <a:t> (</a:t>
            </a:r>
            <a:r>
              <a:rPr lang="en-US" sz="1600" dirty="0" err="1" smtClean="0">
                <a:latin typeface="Berlin Sans FB" panose="020E0602020502020306" pitchFamily="34" charset="0"/>
              </a:rPr>
              <a:t>harfdan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keyin</a:t>
            </a:r>
            <a:r>
              <a:rPr lang="en-US" sz="1600" dirty="0" smtClean="0">
                <a:latin typeface="Berlin Sans FB" panose="020E0602020502020306" pitchFamily="34" charset="0"/>
              </a:rPr>
              <a:t>  _ ) </a:t>
            </a:r>
            <a:r>
              <a:rPr lang="en-US" sz="1600" dirty="0" err="1">
                <a:latin typeface="Berlin Sans FB" panose="020E0602020502020306" pitchFamily="34" charset="0"/>
              </a:rPr>
              <a:t>iborat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bo'lishi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mumkin</a:t>
            </a:r>
            <a:r>
              <a:rPr lang="en-US" sz="1600" dirty="0" smtClean="0">
                <a:latin typeface="Berlin Sans FB" panose="020E0602020502020306" pitchFamily="34" charset="0"/>
              </a:rPr>
              <a:t>.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2. </a:t>
            </a:r>
            <a:r>
              <a:rPr lang="en-US" sz="1600" dirty="0" err="1">
                <a:latin typeface="Berlin Sans FB" panose="020E0602020502020306" pitchFamily="34" charset="0"/>
              </a:rPr>
              <a:t>O‘zgaruvchi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nomi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raqamlar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bilan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boshlana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olmaydi</a:t>
            </a:r>
            <a:r>
              <a:rPr lang="en-US" sz="1600" dirty="0" smtClean="0">
                <a:latin typeface="Berlin Sans FB" panose="020E0602020502020306" pitchFamily="34" charset="0"/>
              </a:rPr>
              <a:t>.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3. Ism </a:t>
            </a:r>
            <a:r>
              <a:rPr lang="en-US" sz="1600" dirty="0" err="1">
                <a:latin typeface="Berlin Sans FB" panose="020E0602020502020306" pitchFamily="34" charset="0"/>
              </a:rPr>
              <a:t>mohiyatni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tasvirlashi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kerak</a:t>
            </a:r>
            <a:r>
              <a:rPr lang="en-US" sz="1600" dirty="0">
                <a:latin typeface="Berlin Sans FB" panose="020E0602020502020306" pitchFamily="34" charset="0"/>
              </a:rPr>
              <a:t>, </a:t>
            </a:r>
            <a:r>
              <a:rPr lang="en-US" sz="1600" dirty="0" err="1" smtClean="0">
                <a:latin typeface="Berlin Sans FB" panose="020E0602020502020306" pitchFamily="34" charset="0"/>
              </a:rPr>
              <a:t>ya'ni</a:t>
            </a:r>
            <a:r>
              <a:rPr lang="en-US" sz="1600" dirty="0" smtClean="0">
                <a:latin typeface="Berlin Sans FB" panose="020E0602020502020306" pitchFamily="34" charset="0"/>
              </a:rPr>
              <a:t>  </a:t>
            </a:r>
            <a:r>
              <a:rPr lang="en-US" sz="1600" dirty="0" err="1" smtClean="0">
                <a:latin typeface="Berlin Sans FB" panose="020E0602020502020306" pitchFamily="34" charset="0"/>
              </a:rPr>
              <a:t>nomlari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shu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ma’lumotni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to’liq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to’g’ri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kelishi</a:t>
            </a:r>
            <a:r>
              <a:rPr lang="en-US" sz="1600" dirty="0" smtClean="0">
                <a:latin typeface="Berlin Sans FB" panose="020E0602020502020306" pitchFamily="34" charset="0"/>
              </a:rPr>
              <a:t> k-k.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4. </a:t>
            </a:r>
            <a:r>
              <a:rPr lang="en-US" sz="1600" dirty="0" err="1">
                <a:latin typeface="Berlin Sans FB" panose="020E0602020502020306" pitchFamily="34" charset="0"/>
              </a:rPr>
              <a:t>O‘zgaruvchi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nomi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tilning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buyruqlarga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mos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kelmasligi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kerak</a:t>
            </a:r>
            <a:r>
              <a:rPr lang="en-US" sz="1600" dirty="0" smtClean="0">
                <a:latin typeface="Berlin Sans FB" panose="020E0602020502020306" pitchFamily="34" charset="0"/>
              </a:rPr>
              <a:t>  </a:t>
            </a:r>
            <a:r>
              <a:rPr lang="en-US" sz="1600" dirty="0">
                <a:latin typeface="Berlin Sans FB" panose="020E0602020502020306" pitchFamily="34" charset="0"/>
              </a:rPr>
              <a:t>(</a:t>
            </a:r>
            <a:r>
              <a:rPr lang="en-US" sz="1600" dirty="0" err="1">
                <a:latin typeface="Berlin Sans FB" panose="020E0602020502020306" pitchFamily="34" charset="0"/>
              </a:rPr>
              <a:t>zahiralangan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kalit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so'zlar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bo'yicha</a:t>
            </a:r>
            <a:r>
              <a:rPr lang="en-US" sz="1600" dirty="0">
                <a:latin typeface="Berlin Sans FB" panose="020E0602020502020306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5. </a:t>
            </a:r>
            <a:r>
              <a:rPr lang="en-US" sz="1600" dirty="0" err="1">
                <a:latin typeface="Berlin Sans FB" panose="020E0602020502020306" pitchFamily="34" charset="0"/>
              </a:rPr>
              <a:t>O‘zgaruvchi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nomini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kichik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harf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bilan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boshlash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odat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tusiga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kirgan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Berlin Sans FB" panose="020E0602020502020306" pitchFamily="34" charset="0"/>
              </a:rPr>
              <a:t>6. 15 </a:t>
            </a:r>
            <a:r>
              <a:rPr lang="en-US" sz="1600" dirty="0" smtClean="0">
                <a:latin typeface="Berlin Sans FB" panose="020E0602020502020306" pitchFamily="34" charset="0"/>
              </a:rPr>
              <a:t>ta </a:t>
            </a:r>
            <a:r>
              <a:rPr lang="en-US" sz="1600" dirty="0" err="1" smtClean="0">
                <a:latin typeface="Berlin Sans FB" panose="020E0602020502020306" pitchFamily="34" charset="0"/>
              </a:rPr>
              <a:t>belgidan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ortiq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nomlar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yaratmang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O'zgaruvchiga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tegishli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qiymatni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bilish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uchun</a:t>
            </a:r>
            <a:r>
              <a:rPr lang="en-US" sz="1600" dirty="0" smtClean="0">
                <a:latin typeface="Berlin Sans FB" panose="020E0602020502020306" pitchFamily="34" charset="0"/>
              </a:rPr>
              <a:t>, </a:t>
            </a:r>
            <a:r>
              <a:rPr lang="en-US" sz="1600" dirty="0" err="1" smtClean="0">
                <a:latin typeface="Berlin Sans FB" panose="020E0602020502020306" pitchFamily="34" charset="0"/>
              </a:rPr>
              <a:t>interpretator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rejimida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bo'lish</a:t>
            </a:r>
            <a:r>
              <a:rPr lang="en-US" sz="1600" dirty="0">
                <a:latin typeface="Berlin Sans FB" panose="020E0602020502020306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</a:rPr>
              <a:t>uni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chaqirish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latin typeface="Berlin Sans FB" panose="020E0602020502020306" pitchFamily="34" charset="0"/>
              </a:rPr>
              <a:t>kifoya</a:t>
            </a:r>
            <a:r>
              <a:rPr lang="en-US" sz="1600" dirty="0" smtClean="0">
                <a:latin typeface="Berlin Sans FB" panose="020E0602020502020306" pitchFamily="34" charset="0"/>
              </a:rPr>
              <a:t> (</a:t>
            </a:r>
            <a:r>
              <a:rPr lang="en-US" sz="1600" dirty="0" err="1" smtClean="0">
                <a:latin typeface="Berlin Sans FB" panose="020E0602020502020306" pitchFamily="34" charset="0"/>
              </a:rPr>
              <a:t>ismni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yozing</a:t>
            </a:r>
            <a:r>
              <a:rPr lang="en-US" sz="1600" dirty="0">
                <a:latin typeface="Berlin Sans FB" panose="020E0602020502020306" pitchFamily="34" charset="0"/>
              </a:rPr>
              <a:t> va Enter </a:t>
            </a:r>
            <a:r>
              <a:rPr lang="en-US" sz="1600" dirty="0" err="1">
                <a:latin typeface="Berlin Sans FB" panose="020E0602020502020306" pitchFamily="34" charset="0"/>
              </a:rPr>
              <a:t>tugmasini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bosing</a:t>
            </a:r>
            <a:r>
              <a:rPr lang="en-US" sz="1600" dirty="0">
                <a:latin typeface="Berlin Sans FB" panose="020E0602020502020306" pitchFamily="34" charset="0"/>
              </a:rPr>
              <a:t>).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064" y="1157748"/>
            <a:ext cx="1873250" cy="1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134</TotalTime>
  <Words>335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Times New Roman</vt:lpstr>
      <vt:lpstr>Trebuchet MS</vt:lpstr>
      <vt:lpstr>Tw Cen MT</vt:lpstr>
      <vt:lpstr>Контур</vt:lpstr>
      <vt:lpstr>      Python tilida Dasturlash </vt:lpstr>
      <vt:lpstr>Tilning umumiy xususiyatlari</vt:lpstr>
      <vt:lpstr>Kompilyatorlar va interpretatorlar</vt:lpstr>
      <vt:lpstr>Tilning umumiy xususiyatlari</vt:lpstr>
      <vt:lpstr>Tilning umumiy xususiyatlari</vt:lpstr>
      <vt:lpstr>Pythonni qayerda ishlatsa bo'ladi?</vt:lpstr>
      <vt:lpstr>Arifmetik amallar</vt:lpstr>
      <vt:lpstr>Pythonda o'zgaruvchilar </vt:lpstr>
      <vt:lpstr>Pythonda o'zgaruvchilar nomlari</vt:lpstr>
      <vt:lpstr>Pythonda taqqoslash operatorlari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tilida Dasturlash</dc:title>
  <dc:creator>Android</dc:creator>
  <cp:lastModifiedBy>Android</cp:lastModifiedBy>
  <cp:revision>17</cp:revision>
  <dcterms:created xsi:type="dcterms:W3CDTF">2023-03-14T08:00:05Z</dcterms:created>
  <dcterms:modified xsi:type="dcterms:W3CDTF">2023-03-14T10:14:59Z</dcterms:modified>
</cp:coreProperties>
</file>