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10972800" cx="146304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4585f5b04_6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354585f5b04_6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4449be270_0_3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4449be270_0_3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4449be270_0_2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4449be270_0_2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4585f5b04_60_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g354585f5b04_60_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4449be270_0_4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4449be270_0_4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4449be270_0_4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4449be270_0_4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54449be270_0_5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54449be270_0_5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447fc092f_0_2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447fc092f_0_2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447fc092f_0_38: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447fc092f_0_38: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4585f5b04_60_13: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354585f5b04_60_13: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4585f5b04_60_1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354585f5b04_60_1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3"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3" name="Shape 43"/>
        <p:cNvGrpSpPr/>
        <p:nvPr/>
      </p:nvGrpSpPr>
      <p:grpSpPr>
        <a:xfrm>
          <a:off x="0" y="0"/>
          <a:ext cx="0" cy="0"/>
          <a:chOff x="0" y="0"/>
          <a:chExt cx="0" cy="0"/>
        </a:xfrm>
      </p:grpSpPr>
      <p:sp>
        <p:nvSpPr>
          <p:cNvPr id="44" name="Google Shape;44;p11"/>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1"/>
          <p:cNvSpPr txBox="1"/>
          <p:nvPr>
            <p:ph idx="1" type="body"/>
          </p:nvPr>
        </p:nvSpPr>
        <p:spPr>
          <a:xfrm>
            <a:off x="7564320" y="1727640"/>
            <a:ext cx="58777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1"/>
          <p:cNvSpPr txBox="1"/>
          <p:nvPr>
            <p:ph idx="2" type="body"/>
          </p:nvPr>
        </p:nvSpPr>
        <p:spPr>
          <a:xfrm>
            <a:off x="7564320" y="3738960"/>
            <a:ext cx="58777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7" name="Shape 47"/>
        <p:cNvGrpSpPr/>
        <p:nvPr/>
      </p:nvGrpSpPr>
      <p:grpSpPr>
        <a:xfrm>
          <a:off x="0" y="0"/>
          <a:ext cx="0" cy="0"/>
          <a:chOff x="0" y="0"/>
          <a:chExt cx="0" cy="0"/>
        </a:xfrm>
      </p:grpSpPr>
      <p:sp>
        <p:nvSpPr>
          <p:cNvPr id="48" name="Google Shape;48;p12"/>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 type="body"/>
          </p:nvPr>
        </p:nvSpPr>
        <p:spPr>
          <a:xfrm>
            <a:off x="756432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2" type="body"/>
          </p:nvPr>
        </p:nvSpPr>
        <p:spPr>
          <a:xfrm>
            <a:off x="1057608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2"/>
          <p:cNvSpPr txBox="1"/>
          <p:nvPr>
            <p:ph idx="3" type="body"/>
          </p:nvPr>
        </p:nvSpPr>
        <p:spPr>
          <a:xfrm>
            <a:off x="7564320" y="373896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4" type="body"/>
          </p:nvPr>
        </p:nvSpPr>
        <p:spPr>
          <a:xfrm>
            <a:off x="10576080" y="373896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3" name="Shape 53"/>
        <p:cNvGrpSpPr/>
        <p:nvPr/>
      </p:nvGrpSpPr>
      <p:grpSpPr>
        <a:xfrm>
          <a:off x="0" y="0"/>
          <a:ext cx="0" cy="0"/>
          <a:chOff x="0" y="0"/>
          <a:chExt cx="0" cy="0"/>
        </a:xfrm>
      </p:grpSpPr>
      <p:sp>
        <p:nvSpPr>
          <p:cNvPr id="54" name="Google Shape;54;p13"/>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 type="body"/>
          </p:nvPr>
        </p:nvSpPr>
        <p:spPr>
          <a:xfrm>
            <a:off x="7564320" y="172764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2" type="body"/>
          </p:nvPr>
        </p:nvSpPr>
        <p:spPr>
          <a:xfrm>
            <a:off x="9551880" y="172764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3" type="body"/>
          </p:nvPr>
        </p:nvSpPr>
        <p:spPr>
          <a:xfrm>
            <a:off x="11539440" y="172764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4" type="body"/>
          </p:nvPr>
        </p:nvSpPr>
        <p:spPr>
          <a:xfrm>
            <a:off x="7564320" y="373896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5" type="body"/>
          </p:nvPr>
        </p:nvSpPr>
        <p:spPr>
          <a:xfrm>
            <a:off x="9551880" y="373896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6" type="body"/>
          </p:nvPr>
        </p:nvSpPr>
        <p:spPr>
          <a:xfrm>
            <a:off x="11539440" y="3738960"/>
            <a:ext cx="18925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4" name="Shape 14"/>
        <p:cNvGrpSpPr/>
        <p:nvPr/>
      </p:nvGrpSpPr>
      <p:grpSpPr>
        <a:xfrm>
          <a:off x="0" y="0"/>
          <a:ext cx="0" cy="0"/>
          <a:chOff x="0" y="0"/>
          <a:chExt cx="0" cy="0"/>
        </a:xfrm>
      </p:grpSpPr>
      <p:sp>
        <p:nvSpPr>
          <p:cNvPr id="15" name="Google Shape;15;p3"/>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subTitle"/>
          </p:nvPr>
        </p:nvSpPr>
        <p:spPr>
          <a:xfrm>
            <a:off x="7564320" y="1727640"/>
            <a:ext cx="5877720" cy="385020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 type="body"/>
          </p:nvPr>
        </p:nvSpPr>
        <p:spPr>
          <a:xfrm>
            <a:off x="7564320" y="1727640"/>
            <a:ext cx="5877720" cy="38502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5"/>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
          <p:cNvSpPr txBox="1"/>
          <p:nvPr>
            <p:ph idx="1" type="body"/>
          </p:nvPr>
        </p:nvSpPr>
        <p:spPr>
          <a:xfrm>
            <a:off x="7564320" y="1727640"/>
            <a:ext cx="2868120" cy="38502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
          <p:cNvSpPr txBox="1"/>
          <p:nvPr>
            <p:ph idx="2" type="body"/>
          </p:nvPr>
        </p:nvSpPr>
        <p:spPr>
          <a:xfrm>
            <a:off x="10576080" y="1727640"/>
            <a:ext cx="2868120" cy="38502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6" name="Shape 26"/>
        <p:cNvGrpSpPr/>
        <p:nvPr/>
      </p:nvGrpSpPr>
      <p:grpSpPr>
        <a:xfrm>
          <a:off x="0" y="0"/>
          <a:ext cx="0" cy="0"/>
          <a:chOff x="0" y="0"/>
          <a:chExt cx="0" cy="0"/>
        </a:xfrm>
      </p:grpSpPr>
      <p:sp>
        <p:nvSpPr>
          <p:cNvPr id="27" name="Google Shape;27;p7"/>
          <p:cNvSpPr txBox="1"/>
          <p:nvPr>
            <p:ph idx="1" type="subTitle"/>
          </p:nvPr>
        </p:nvSpPr>
        <p:spPr>
          <a:xfrm>
            <a:off x="691560" y="506520"/>
            <a:ext cx="11954160" cy="78242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8" name="Shape 28"/>
        <p:cNvGrpSpPr/>
        <p:nvPr/>
      </p:nvGrpSpPr>
      <p:grpSpPr>
        <a:xfrm>
          <a:off x="0" y="0"/>
          <a:ext cx="0" cy="0"/>
          <a:chOff x="0" y="0"/>
          <a:chExt cx="0" cy="0"/>
        </a:xfrm>
      </p:grpSpPr>
      <p:sp>
        <p:nvSpPr>
          <p:cNvPr id="29" name="Google Shape;29;p8"/>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 type="body"/>
          </p:nvPr>
        </p:nvSpPr>
        <p:spPr>
          <a:xfrm>
            <a:off x="756432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8"/>
          <p:cNvSpPr txBox="1"/>
          <p:nvPr>
            <p:ph idx="2" type="body"/>
          </p:nvPr>
        </p:nvSpPr>
        <p:spPr>
          <a:xfrm>
            <a:off x="10576080" y="1727640"/>
            <a:ext cx="2868120" cy="38502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8"/>
          <p:cNvSpPr txBox="1"/>
          <p:nvPr>
            <p:ph idx="3" type="body"/>
          </p:nvPr>
        </p:nvSpPr>
        <p:spPr>
          <a:xfrm>
            <a:off x="7564320" y="373896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 type="body"/>
          </p:nvPr>
        </p:nvSpPr>
        <p:spPr>
          <a:xfrm>
            <a:off x="7564320" y="1727640"/>
            <a:ext cx="2868120" cy="385020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9"/>
          <p:cNvSpPr txBox="1"/>
          <p:nvPr>
            <p:ph idx="2" type="body"/>
          </p:nvPr>
        </p:nvSpPr>
        <p:spPr>
          <a:xfrm>
            <a:off x="1057608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9"/>
          <p:cNvSpPr txBox="1"/>
          <p:nvPr>
            <p:ph idx="3" type="body"/>
          </p:nvPr>
        </p:nvSpPr>
        <p:spPr>
          <a:xfrm>
            <a:off x="10576080" y="373896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8" name="Shape 38"/>
        <p:cNvGrpSpPr/>
        <p:nvPr/>
      </p:nvGrpSpPr>
      <p:grpSpPr>
        <a:xfrm>
          <a:off x="0" y="0"/>
          <a:ext cx="0" cy="0"/>
          <a:chOff x="0" y="0"/>
          <a:chExt cx="0" cy="0"/>
        </a:xfrm>
      </p:grpSpPr>
      <p:sp>
        <p:nvSpPr>
          <p:cNvPr id="39" name="Google Shape;39;p10"/>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
          <p:cNvSpPr txBox="1"/>
          <p:nvPr>
            <p:ph idx="1" type="body"/>
          </p:nvPr>
        </p:nvSpPr>
        <p:spPr>
          <a:xfrm>
            <a:off x="756432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
          <p:cNvSpPr txBox="1"/>
          <p:nvPr>
            <p:ph idx="2" type="body"/>
          </p:nvPr>
        </p:nvSpPr>
        <p:spPr>
          <a:xfrm>
            <a:off x="10576080" y="1727640"/>
            <a:ext cx="28681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2" name="Google Shape;42;p10"/>
          <p:cNvSpPr txBox="1"/>
          <p:nvPr>
            <p:ph idx="3" type="body"/>
          </p:nvPr>
        </p:nvSpPr>
        <p:spPr>
          <a:xfrm>
            <a:off x="7564320" y="3738960"/>
            <a:ext cx="5877720" cy="18363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p:nvPr/>
        </p:nvSpPr>
        <p:spPr>
          <a:xfrm>
            <a:off x="0" y="0"/>
            <a:ext cx="14630040" cy="10972440"/>
          </a:xfrm>
          <a:custGeom>
            <a:rect b="b" l="l" r="r" t="t"/>
            <a:pathLst>
              <a:path extrusionOk="0" h="10972800" w="14630400">
                <a:moveTo>
                  <a:pt x="14630399" y="10972799"/>
                </a:moveTo>
                <a:lnTo>
                  <a:pt x="0" y="10972799"/>
                </a:lnTo>
                <a:lnTo>
                  <a:pt x="0" y="0"/>
                </a:lnTo>
                <a:lnTo>
                  <a:pt x="14630399" y="0"/>
                </a:lnTo>
                <a:lnTo>
                  <a:pt x="14630399" y="10972799"/>
                </a:lnTo>
                <a:close/>
              </a:path>
            </a:pathLst>
          </a:custGeom>
          <a:solidFill>
            <a:srgbClr val="123331"/>
          </a:solidFill>
          <a:ln>
            <a:noFill/>
          </a:ln>
        </p:spPr>
      </p:sp>
      <p:pic>
        <p:nvPicPr>
          <p:cNvPr id="7" name="Google Shape;7;p1"/>
          <p:cNvPicPr preferRelativeResize="0"/>
          <p:nvPr/>
        </p:nvPicPr>
        <p:blipFill rotWithShape="1">
          <a:blip r:embed="rId1">
            <a:alphaModFix/>
          </a:blip>
          <a:srcRect b="0" l="0" r="0" t="0"/>
          <a:stretch/>
        </p:blipFill>
        <p:spPr>
          <a:xfrm>
            <a:off x="12839040" y="10492920"/>
            <a:ext cx="1722240" cy="411120"/>
          </a:xfrm>
          <a:prstGeom prst="rect">
            <a:avLst/>
          </a:prstGeom>
          <a:noFill/>
          <a:ln>
            <a:noFill/>
          </a:ln>
        </p:spPr>
      </p:pic>
      <p:sp>
        <p:nvSpPr>
          <p:cNvPr id="8" name="Google Shape;8;p1"/>
          <p:cNvSpPr txBox="1"/>
          <p:nvPr>
            <p:ph type="title"/>
          </p:nvPr>
        </p:nvSpPr>
        <p:spPr>
          <a:xfrm>
            <a:off x="691560" y="506520"/>
            <a:ext cx="11954160" cy="1687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 type="body"/>
          </p:nvPr>
        </p:nvSpPr>
        <p:spPr>
          <a:xfrm>
            <a:off x="7564320" y="1727640"/>
            <a:ext cx="5877720" cy="38502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 name="Google Shape;10;p1"/>
          <p:cNvSpPr txBox="1"/>
          <p:nvPr>
            <p:ph idx="11" type="ftr"/>
          </p:nvPr>
        </p:nvSpPr>
        <p:spPr>
          <a:xfrm>
            <a:off x="4974480" y="10204560"/>
            <a:ext cx="4681440" cy="548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1"/>
          <p:cNvSpPr txBox="1"/>
          <p:nvPr>
            <p:ph idx="10" type="dt"/>
          </p:nvPr>
        </p:nvSpPr>
        <p:spPr>
          <a:xfrm>
            <a:off x="731520" y="10204560"/>
            <a:ext cx="3364560" cy="548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1"/>
          <p:cNvSpPr txBox="1"/>
          <p:nvPr>
            <p:ph idx="12" type="sldNum"/>
          </p:nvPr>
        </p:nvSpPr>
        <p:spPr>
          <a:xfrm>
            <a:off x="10533960" y="10204560"/>
            <a:ext cx="3364560" cy="54828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1pPr>
            <a:lvl2pPr indent="0" lvl="1"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2pPr>
            <a:lvl3pPr indent="0" lvl="2"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3pPr>
            <a:lvl4pPr indent="0" lvl="3"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4pPr>
            <a:lvl5pPr indent="0" lvl="4"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5pPr>
            <a:lvl6pPr indent="0" lvl="5"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6pPr>
            <a:lvl7pPr indent="0" lvl="6"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7pPr>
            <a:lvl8pPr indent="0" lvl="7"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8pPr>
            <a:lvl9pPr indent="0" lvl="8" marL="0" marR="0" rtl="0" algn="r">
              <a:lnSpc>
                <a:spcPct val="100000"/>
              </a:lnSpc>
              <a:spcBef>
                <a:spcPts val="0"/>
              </a:spcBef>
              <a:buNone/>
              <a:defRPr b="0" i="0" sz="1400" u="none" cap="none" strike="noStrike">
                <a:solidFill>
                  <a:srgbClr val="B2B2B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8.png"/><Relationship Id="rId5" Type="http://schemas.openxmlformats.org/officeDocument/2006/relationships/image" Target="../media/image29.png"/><Relationship Id="rId6"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34.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19.png"/><Relationship Id="rId5" Type="http://schemas.openxmlformats.org/officeDocument/2006/relationships/image" Target="../media/image18.png"/><Relationship Id="rId6"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0.png"/><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7.png"/><Relationship Id="rId4" Type="http://schemas.openxmlformats.org/officeDocument/2006/relationships/image" Target="../media/image25.png"/><Relationship Id="rId5" Type="http://schemas.openxmlformats.org/officeDocument/2006/relationships/image" Target="../media/image28.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2.png"/><Relationship Id="rId4" Type="http://schemas.openxmlformats.org/officeDocument/2006/relationships/image" Target="../media/image24.png"/><Relationship Id="rId5" Type="http://schemas.openxmlformats.org/officeDocument/2006/relationships/image" Target="../media/image33.png"/><Relationship Id="rId6"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37.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1" Type="http://schemas.openxmlformats.org/officeDocument/2006/relationships/hyperlink" Target="https://github.com/Stormbl3ss3d/QGD_OELP" TargetMode="External"/><Relationship Id="rId10" Type="http://schemas.openxmlformats.org/officeDocument/2006/relationships/hyperlink" Target="https://colab.research.google.com/drive/1NeHtSPAEilI_Ri_1uhQaZ7Gskt47AZD4?usp=sharing" TargetMode="External"/><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hyperlink" Target="https://www.google.com/url?sa=t&amp;source=web&amp;rct=j&amp;opi=89978449&amp;url=https%3A//arxiv.org/abs/1908.08200&amp;ved=2ahUKEwiz2aX_5YmMAxU8UGcHHWLBGOIQFnoECBoQAQ&amp;usg=AOvVaw3Ka3fgQKz22LjhHoKjDGYX" TargetMode="External"/><Relationship Id="rId4" Type="http://schemas.openxmlformats.org/officeDocument/2006/relationships/hyperlink" Target="https://www.google.com/url?sa=t&amp;source=web&amp;rct=j&amp;opi=89978449&amp;url=https%3A//arxiv.org/abs/1908.08200&amp;ved=2ahUKEwiz2aX_5YmMAxU8UGcHHWLBGOIQFnoECBoQAQ&amp;usg=AOvVaw3Ka3fgQKz22LjhHoKjDGYX" TargetMode="External"/><Relationship Id="rId9" Type="http://schemas.openxmlformats.org/officeDocument/2006/relationships/hyperlink" Target="https://colab.research.google.com/drive/1NeHtSPAEilI_Ri_1uhQaZ7Gskt47AZD4?usp=sharing" TargetMode="External"/><Relationship Id="rId5" Type="http://schemas.openxmlformats.org/officeDocument/2006/relationships/hyperlink" Target="https://www.google.com/url?sa=t&amp;source=web&amp;rct=j&amp;opi=89978449&amp;url=https%3A//arxiv.org/abs/1908.08200&amp;ved=2ahUKEwiz2aX_5YmMAxU8UGcHHWLBGOIQFnoECBoQAQ&amp;usg=AOvVaw3Ka3fgQKz22LjhHoKjDGYX" TargetMode="External"/><Relationship Id="rId6" Type="http://schemas.openxmlformats.org/officeDocument/2006/relationships/hyperlink" Target="https://www.google.com/url?sa=t&amp;source=web&amp;rct=j&amp;opi=89978449&amp;url=https%3A//arxiv.org/abs/2302.05397&amp;ved=2ahUKEwjrq5Pe5omMAxVdR2wGHVBmB1sQFnoECAkQAQ&amp;usg=AOvVaw21u74G-5WLp16Y2Y6-uMgi" TargetMode="External"/><Relationship Id="rId7" Type="http://schemas.openxmlformats.org/officeDocument/2006/relationships/hyperlink" Target="https://www.google.com/url?sa=t&amp;source=web&amp;rct=j&amp;opi=89978449&amp;url=https%3A//arxiv.org/abs/2302.05397&amp;ved=2ahUKEwjrq5Pe5omMAxVdR2wGHVBmB1sQFnoECAkQAQ&amp;usg=AOvVaw21u74G-5WLp16Y2Y6-uMgi" TargetMode="External"/><Relationship Id="rId8" Type="http://schemas.openxmlformats.org/officeDocument/2006/relationships/hyperlink" Target="https://www.google.com/url?sa=t&amp;source=web&amp;rct=j&amp;opi=89978449&amp;url=https%3A//arxiv.org/abs/2302.05397&amp;ved=2ahUKEwjrq5Pe5omMAxVdR2wGHVBmB1sQFnoECAkQAQ&amp;usg=AOvVaw21u74G-5WLp16Y2Y6-uMg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64" name="Shape 64"/>
        <p:cNvGrpSpPr/>
        <p:nvPr/>
      </p:nvGrpSpPr>
      <p:grpSpPr>
        <a:xfrm>
          <a:off x="0" y="0"/>
          <a:ext cx="0" cy="0"/>
          <a:chOff x="0" y="0"/>
          <a:chExt cx="0" cy="0"/>
        </a:xfrm>
      </p:grpSpPr>
      <p:pic>
        <p:nvPicPr>
          <p:cNvPr id="65" name="Google Shape;65;p14"/>
          <p:cNvPicPr preferRelativeResize="0"/>
          <p:nvPr/>
        </p:nvPicPr>
        <p:blipFill rotWithShape="1">
          <a:blip r:embed="rId3">
            <a:alphaModFix/>
          </a:blip>
          <a:srcRect b="0" l="0" r="0" t="0"/>
          <a:stretch/>
        </p:blipFill>
        <p:spPr>
          <a:xfrm>
            <a:off x="9144000" y="0"/>
            <a:ext cx="5486040" cy="10972440"/>
          </a:xfrm>
          <a:prstGeom prst="rect">
            <a:avLst/>
          </a:prstGeom>
          <a:noFill/>
          <a:ln>
            <a:noFill/>
          </a:ln>
        </p:spPr>
      </p:pic>
      <p:sp>
        <p:nvSpPr>
          <p:cNvPr id="66" name="Google Shape;66;p14"/>
          <p:cNvSpPr/>
          <p:nvPr/>
        </p:nvSpPr>
        <p:spPr>
          <a:xfrm>
            <a:off x="689545" y="3902080"/>
            <a:ext cx="7158600" cy="2526000"/>
          </a:xfrm>
          <a:prstGeom prst="rect">
            <a:avLst/>
          </a:prstGeom>
          <a:noFill/>
          <a:ln>
            <a:noFill/>
          </a:ln>
        </p:spPr>
        <p:txBody>
          <a:bodyPr anchorCtr="0" anchor="t" bIns="0" lIns="0" spcFirstLastPara="1" rIns="0" wrap="square" tIns="12600">
            <a:noAutofit/>
          </a:bodyPr>
          <a:lstStyle/>
          <a:p>
            <a:pPr indent="0" lvl="0" marL="12599" marR="0" rtl="0" algn="l">
              <a:lnSpc>
                <a:spcPct val="125000"/>
              </a:lnSpc>
              <a:spcBef>
                <a:spcPts val="0"/>
              </a:spcBef>
              <a:spcAft>
                <a:spcPts val="0"/>
              </a:spcAft>
              <a:buNone/>
            </a:pPr>
            <a:r>
              <a:rPr lang="en-US" sz="4400">
                <a:solidFill>
                  <a:srgbClr val="FFD9BE"/>
                </a:solidFill>
                <a:latin typeface="Times New Roman"/>
                <a:ea typeface="Times New Roman"/>
                <a:cs typeface="Times New Roman"/>
                <a:sym typeface="Times New Roman"/>
              </a:rPr>
              <a:t>Study of </a:t>
            </a:r>
            <a:r>
              <a:rPr b="0" i="0" lang="en-US" sz="4400" u="none" cap="none" strike="noStrike">
                <a:solidFill>
                  <a:srgbClr val="FFD9BE"/>
                </a:solidFill>
                <a:latin typeface="Times New Roman"/>
                <a:ea typeface="Times New Roman"/>
                <a:cs typeface="Times New Roman"/>
                <a:sym typeface="Times New Roman"/>
              </a:rPr>
              <a:t>Quantized Gradient Descent &amp; Bit Allocation Effects on Convergence</a:t>
            </a:r>
            <a:endParaRPr b="0" i="0" sz="4400" u="none" cap="none" strike="noStrike">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 (</a:t>
            </a:r>
            <a:r>
              <a:rPr lang="en-US" sz="4400">
                <a:solidFill>
                  <a:srgbClr val="FFD9BE"/>
                </a:solidFill>
                <a:latin typeface="Times New Roman"/>
                <a:ea typeface="Times New Roman"/>
                <a:cs typeface="Times New Roman"/>
                <a:sym typeface="Times New Roman"/>
              </a:rPr>
              <a:t>Static vs Dynamic)</a:t>
            </a:r>
            <a:endParaRPr b="0" i="0" sz="4400" u="none" cap="none" strike="noStrike">
              <a:latin typeface="Arial"/>
              <a:ea typeface="Arial"/>
              <a:cs typeface="Arial"/>
              <a:sym typeface="Arial"/>
            </a:endParaRPr>
          </a:p>
        </p:txBody>
      </p:sp>
      <p:sp>
        <p:nvSpPr>
          <p:cNvPr id="67" name="Google Shape;67;p14"/>
          <p:cNvSpPr/>
          <p:nvPr/>
        </p:nvSpPr>
        <p:spPr>
          <a:xfrm>
            <a:off x="910800" y="8458920"/>
            <a:ext cx="5286600" cy="1089300"/>
          </a:xfrm>
          <a:prstGeom prst="rect">
            <a:avLst/>
          </a:prstGeom>
          <a:noFill/>
          <a:ln>
            <a:noFill/>
          </a:ln>
        </p:spPr>
        <p:txBody>
          <a:bodyPr anchorCtr="0" anchor="t" bIns="0" lIns="0" spcFirstLastPara="1" rIns="0" wrap="square" tIns="12600">
            <a:noAutofit/>
          </a:bodyPr>
          <a:lstStyle/>
          <a:p>
            <a:pPr indent="0" lvl="0" marL="12599" marR="0" rtl="0" algn="l">
              <a:lnSpc>
                <a:spcPct val="114000"/>
              </a:lnSpc>
              <a:spcBef>
                <a:spcPts val="0"/>
              </a:spcBef>
              <a:spcAft>
                <a:spcPts val="0"/>
              </a:spcAft>
              <a:buNone/>
            </a:pPr>
            <a:r>
              <a:rPr b="0" i="0" lang="en-US" sz="3100" u="none" cap="none" strike="noStrike">
                <a:solidFill>
                  <a:srgbClr val="FFD9BE"/>
                </a:solidFill>
                <a:latin typeface="Times New Roman"/>
                <a:ea typeface="Times New Roman"/>
                <a:cs typeface="Times New Roman"/>
                <a:sym typeface="Times New Roman"/>
              </a:rPr>
              <a:t>Jeeva Jayaprakash - 142301012 Akshat Nair - 142301038</a:t>
            </a:r>
            <a:endParaRPr b="0" i="0" sz="3100" u="none" cap="none" strike="noStrike">
              <a:latin typeface="Arial"/>
              <a:ea typeface="Arial"/>
              <a:cs typeface="Arial"/>
              <a:sym typeface="Arial"/>
            </a:endParaRPr>
          </a:p>
        </p:txBody>
      </p:sp>
      <p:sp>
        <p:nvSpPr>
          <p:cNvPr id="68" name="Google Shape;68;p14"/>
          <p:cNvSpPr txBox="1"/>
          <p:nvPr/>
        </p:nvSpPr>
        <p:spPr>
          <a:xfrm>
            <a:off x="910800" y="1778040"/>
            <a:ext cx="6118500" cy="1845000"/>
          </a:xfrm>
          <a:prstGeom prst="rect">
            <a:avLst/>
          </a:prstGeom>
          <a:noFill/>
          <a:ln>
            <a:noFill/>
          </a:ln>
        </p:spPr>
        <p:txBody>
          <a:bodyPr anchorCtr="0" anchor="t" bIns="0" lIns="0" spcFirstLastPara="1" rIns="0" wrap="square" tIns="12600">
            <a:noAutofit/>
          </a:bodyPr>
          <a:lstStyle/>
          <a:p>
            <a:pPr indent="0" lvl="0" marL="12599" marR="0" rtl="0" algn="l">
              <a:lnSpc>
                <a:spcPct val="100000"/>
              </a:lnSpc>
              <a:spcBef>
                <a:spcPts val="0"/>
              </a:spcBef>
              <a:spcAft>
                <a:spcPts val="0"/>
              </a:spcAft>
              <a:buNone/>
            </a:pPr>
            <a:r>
              <a:rPr b="0" i="0" lang="en-US" sz="3800" u="none" cap="none" strike="noStrike">
                <a:solidFill>
                  <a:srgbClr val="FFD9BE"/>
                </a:solidFill>
                <a:latin typeface="Times New Roman"/>
                <a:ea typeface="Times New Roman"/>
                <a:cs typeface="Times New Roman"/>
                <a:sym typeface="Times New Roman"/>
              </a:rPr>
              <a:t>Open Ended Lab Project:</a:t>
            </a:r>
            <a:endParaRPr b="0" i="0" sz="3800" u="none" cap="none" strike="noStrike">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28" name="Shape 128"/>
        <p:cNvGrpSpPr/>
        <p:nvPr/>
      </p:nvGrpSpPr>
      <p:grpSpPr>
        <a:xfrm>
          <a:off x="0" y="0"/>
          <a:ext cx="0" cy="0"/>
          <a:chOff x="0" y="0"/>
          <a:chExt cx="0" cy="0"/>
        </a:xfrm>
      </p:grpSpPr>
      <p:sp>
        <p:nvSpPr>
          <p:cNvPr id="129" name="Google Shape;129;p23"/>
          <p:cNvSpPr txBox="1"/>
          <p:nvPr/>
        </p:nvSpPr>
        <p:spPr>
          <a:xfrm>
            <a:off x="691560" y="506520"/>
            <a:ext cx="11954160" cy="1971360"/>
          </a:xfrm>
          <a:prstGeom prst="rect">
            <a:avLst/>
          </a:prstGeom>
          <a:noFill/>
          <a:ln>
            <a:noFill/>
          </a:ln>
        </p:spPr>
        <p:txBody>
          <a:bodyPr anchorCtr="0" anchor="t" bIns="0" lIns="0" spcFirstLastPara="1" rIns="0" wrap="square" tIns="138950">
            <a:noAutofit/>
          </a:bodyPr>
          <a:lstStyle/>
          <a:p>
            <a:pPr indent="0" lvl="0" marL="160560" marR="0" rtl="0" algn="l">
              <a:lnSpc>
                <a:spcPct val="100000"/>
              </a:lnSpc>
              <a:spcBef>
                <a:spcPts val="0"/>
              </a:spcBef>
              <a:spcAft>
                <a:spcPts val="0"/>
              </a:spcAft>
              <a:buNone/>
            </a:pPr>
            <a:r>
              <a:rPr b="0" i="0" lang="en-US" sz="6100" u="none" cap="none" strike="noStrike">
                <a:solidFill>
                  <a:srgbClr val="FFD9BE"/>
                </a:solidFill>
                <a:latin typeface="Times New Roman"/>
                <a:ea typeface="Times New Roman"/>
                <a:cs typeface="Times New Roman"/>
                <a:sym typeface="Times New Roman"/>
              </a:rPr>
              <a:t>Setup description</a:t>
            </a:r>
            <a:endParaRPr b="0" i="0" sz="6100" u="none" cap="none" strike="noStrike">
              <a:latin typeface="Calibri"/>
              <a:ea typeface="Calibri"/>
              <a:cs typeface="Calibri"/>
              <a:sym typeface="Calibri"/>
            </a:endParaRPr>
          </a:p>
        </p:txBody>
      </p:sp>
      <p:pic>
        <p:nvPicPr>
          <p:cNvPr id="130" name="Google Shape;130;p23"/>
          <p:cNvPicPr preferRelativeResize="0"/>
          <p:nvPr/>
        </p:nvPicPr>
        <p:blipFill rotWithShape="1">
          <a:blip r:embed="rId3">
            <a:alphaModFix/>
          </a:blip>
          <a:srcRect b="0" l="0" r="0" t="0"/>
          <a:stretch/>
        </p:blipFill>
        <p:spPr>
          <a:xfrm>
            <a:off x="538200" y="2571480"/>
            <a:ext cx="8124480" cy="3217320"/>
          </a:xfrm>
          <a:prstGeom prst="rect">
            <a:avLst/>
          </a:prstGeom>
          <a:noFill/>
          <a:ln>
            <a:noFill/>
          </a:ln>
        </p:spPr>
      </p:pic>
      <p:pic>
        <p:nvPicPr>
          <p:cNvPr id="131" name="Google Shape;131;p23"/>
          <p:cNvPicPr preferRelativeResize="0"/>
          <p:nvPr/>
        </p:nvPicPr>
        <p:blipFill rotWithShape="1">
          <a:blip r:embed="rId4">
            <a:alphaModFix/>
          </a:blip>
          <a:srcRect b="0" l="0" r="0" t="0"/>
          <a:stretch/>
        </p:blipFill>
        <p:spPr>
          <a:xfrm>
            <a:off x="9315360" y="2571480"/>
            <a:ext cx="4628160" cy="3217320"/>
          </a:xfrm>
          <a:prstGeom prst="rect">
            <a:avLst/>
          </a:prstGeom>
          <a:noFill/>
          <a:ln>
            <a:noFill/>
          </a:ln>
        </p:spPr>
      </p:pic>
      <p:sp>
        <p:nvSpPr>
          <p:cNvPr id="132" name="Google Shape;132;p23"/>
          <p:cNvSpPr/>
          <p:nvPr/>
        </p:nvSpPr>
        <p:spPr>
          <a:xfrm>
            <a:off x="611280" y="6507360"/>
            <a:ext cx="13032360" cy="214596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US" sz="2800" u="none" cap="none" strike="noStrike">
                <a:solidFill>
                  <a:srgbClr val="FFD9BE"/>
                </a:solidFill>
                <a:latin typeface="Times New Roman"/>
                <a:ea typeface="Times New Roman"/>
                <a:cs typeface="Times New Roman"/>
                <a:sym typeface="Times New Roman"/>
              </a:rPr>
              <a:t>Here is a visual representation of the setup we are going to use for the project.</a:t>
            </a:r>
            <a:endParaRPr b="0" i="0" sz="28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2800" u="none" cap="none" strike="noStrike">
                <a:solidFill>
                  <a:srgbClr val="FFD9BE"/>
                </a:solidFill>
                <a:latin typeface="Times New Roman"/>
                <a:ea typeface="Times New Roman"/>
                <a:cs typeface="Times New Roman"/>
                <a:sym typeface="Times New Roman"/>
              </a:rPr>
              <a:t>It involves a </a:t>
            </a:r>
            <a:r>
              <a:rPr b="1" i="0" lang="en-US" sz="2800" u="none" cap="none" strike="noStrike">
                <a:solidFill>
                  <a:srgbClr val="FFD9BE"/>
                </a:solidFill>
                <a:latin typeface="Times New Roman"/>
                <a:ea typeface="Times New Roman"/>
                <a:cs typeface="Times New Roman"/>
                <a:sym typeface="Times New Roman"/>
              </a:rPr>
              <a:t>server </a:t>
            </a:r>
            <a:r>
              <a:rPr b="0" i="0" lang="en-US" sz="2800" u="none" cap="none" strike="noStrike">
                <a:solidFill>
                  <a:srgbClr val="FFD9BE"/>
                </a:solidFill>
                <a:latin typeface="Times New Roman"/>
                <a:ea typeface="Times New Roman"/>
                <a:cs typeface="Times New Roman"/>
                <a:sym typeface="Times New Roman"/>
              </a:rPr>
              <a:t>that can update X,	</a:t>
            </a:r>
            <a:r>
              <a:rPr b="1" i="0" lang="en-US" sz="2800" u="none" cap="none" strike="noStrike">
                <a:solidFill>
                  <a:srgbClr val="FFD9BE"/>
                </a:solidFill>
                <a:latin typeface="Times New Roman"/>
                <a:ea typeface="Times New Roman"/>
                <a:cs typeface="Times New Roman"/>
                <a:sym typeface="Times New Roman"/>
              </a:rPr>
              <a:t>clients </a:t>
            </a:r>
            <a:r>
              <a:rPr b="0" i="0" lang="en-US" sz="2800" u="none" cap="none" strike="noStrike">
                <a:solidFill>
                  <a:srgbClr val="FFD9BE"/>
                </a:solidFill>
                <a:latin typeface="Times New Roman"/>
                <a:ea typeface="Times New Roman"/>
                <a:cs typeface="Times New Roman"/>
                <a:sym typeface="Times New Roman"/>
              </a:rPr>
              <a:t>who locally update X and compute gradients of f(X) and send them to the server with a fixed bit budget (thus needing to quantize).</a:t>
            </a:r>
            <a:endParaRPr b="0" i="0" sz="28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2800" u="none" cap="none" strike="noStrike">
                <a:solidFill>
                  <a:srgbClr val="FFD9BE"/>
                </a:solidFill>
                <a:latin typeface="Times New Roman"/>
                <a:ea typeface="Times New Roman"/>
                <a:cs typeface="Times New Roman"/>
                <a:sym typeface="Times New Roman"/>
              </a:rPr>
              <a:t>This is the step that causes a loss in precision but improves communication cost.</a:t>
            </a:r>
            <a:endParaRPr b="0" i="0" sz="2800" u="none" cap="none"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36" name="Shape 136"/>
        <p:cNvGrpSpPr/>
        <p:nvPr/>
      </p:nvGrpSpPr>
      <p:grpSpPr>
        <a:xfrm>
          <a:off x="0" y="0"/>
          <a:ext cx="0" cy="0"/>
          <a:chOff x="0" y="0"/>
          <a:chExt cx="0" cy="0"/>
        </a:xfrm>
      </p:grpSpPr>
      <p:sp>
        <p:nvSpPr>
          <p:cNvPr id="137" name="Google Shape;137;p24"/>
          <p:cNvSpPr txBox="1"/>
          <p:nvPr/>
        </p:nvSpPr>
        <p:spPr>
          <a:xfrm>
            <a:off x="691560" y="506520"/>
            <a:ext cx="11954160" cy="2160000"/>
          </a:xfrm>
          <a:prstGeom prst="rect">
            <a:avLst/>
          </a:prstGeom>
          <a:noFill/>
          <a:ln>
            <a:noFill/>
          </a:ln>
        </p:spPr>
        <p:txBody>
          <a:bodyPr anchorCtr="0" anchor="t" bIns="0" lIns="0" spcFirstLastPara="1" rIns="0" wrap="square" tIns="327600">
            <a:noAutofit/>
          </a:bodyPr>
          <a:lstStyle/>
          <a:p>
            <a:pPr indent="0" lvl="0" marL="219599"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Implementation in Python</a:t>
            </a:r>
            <a:endParaRPr b="0" i="0" sz="4400" u="none" cap="none" strike="noStrike">
              <a:latin typeface="Calibri"/>
              <a:ea typeface="Calibri"/>
              <a:cs typeface="Calibri"/>
              <a:sym typeface="Calibri"/>
            </a:endParaRPr>
          </a:p>
        </p:txBody>
      </p:sp>
      <p:sp>
        <p:nvSpPr>
          <p:cNvPr id="138" name="Google Shape;138;p24"/>
          <p:cNvSpPr/>
          <p:nvPr/>
        </p:nvSpPr>
        <p:spPr>
          <a:xfrm>
            <a:off x="982800" y="2913840"/>
            <a:ext cx="12559320" cy="508032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US" sz="3300" u="none" cap="none" strike="noStrike">
                <a:solidFill>
                  <a:srgbClr val="FFD9BE"/>
                </a:solidFill>
                <a:latin typeface="Times New Roman"/>
                <a:ea typeface="Times New Roman"/>
                <a:cs typeface="Times New Roman"/>
                <a:sym typeface="Times New Roman"/>
              </a:rPr>
              <a:t>For our test case we have primarily used python to emulate  a controlled bit allocation setting for each attribute. Currently we are going to give our own fixed bit distributions - could be uniform or non uniform.</a:t>
            </a:r>
            <a:endParaRPr b="0" i="0" sz="3300" u="none" cap="none" strike="noStrike">
              <a:latin typeface="Arial"/>
              <a:ea typeface="Arial"/>
              <a:cs typeface="Arial"/>
              <a:sym typeface="Arial"/>
            </a:endParaRPr>
          </a:p>
          <a:p>
            <a:pPr indent="0" lvl="0" marL="12600" marR="0" rtl="0" algn="l">
              <a:lnSpc>
                <a:spcPct val="100000"/>
              </a:lnSpc>
              <a:spcBef>
                <a:spcPts val="164"/>
              </a:spcBef>
              <a:spcAft>
                <a:spcPts val="0"/>
              </a:spcAft>
              <a:buNone/>
            </a:pPr>
            <a:r>
              <a:t/>
            </a:r>
            <a:endParaRPr b="0" i="0" sz="33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3300" u="none" cap="none" strike="noStrike">
                <a:solidFill>
                  <a:srgbClr val="FFD9BE"/>
                </a:solidFill>
                <a:latin typeface="Times New Roman"/>
                <a:ea typeface="Times New Roman"/>
                <a:cs typeface="Times New Roman"/>
                <a:sym typeface="Times New Roman"/>
              </a:rPr>
              <a:t>For plotting graphs and comparing strategies, we made use of matplotlib.</a:t>
            </a:r>
            <a:endParaRPr b="0" i="0" sz="3300" u="none" cap="none" strike="noStrike">
              <a:latin typeface="Arial"/>
              <a:ea typeface="Arial"/>
              <a:cs typeface="Arial"/>
              <a:sym typeface="Arial"/>
            </a:endParaRPr>
          </a:p>
          <a:p>
            <a:pPr indent="0" lvl="0" marL="12600" marR="0" rtl="0" algn="l">
              <a:lnSpc>
                <a:spcPct val="100000"/>
              </a:lnSpc>
              <a:spcBef>
                <a:spcPts val="164"/>
              </a:spcBef>
              <a:spcAft>
                <a:spcPts val="0"/>
              </a:spcAft>
              <a:buNone/>
            </a:pPr>
            <a:r>
              <a:t/>
            </a:r>
            <a:endParaRPr b="0" i="0" sz="33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3300" u="none" cap="none" strike="noStrike">
                <a:solidFill>
                  <a:srgbClr val="FFD9BE"/>
                </a:solidFill>
                <a:latin typeface="Times New Roman"/>
                <a:ea typeface="Times New Roman"/>
                <a:cs typeface="Times New Roman"/>
                <a:sym typeface="Times New Roman"/>
              </a:rPr>
              <a:t>There is no separate code for server and client, they’re both in the same code.</a:t>
            </a:r>
            <a:endParaRPr b="0" i="0" sz="33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42" name="Shape 142"/>
        <p:cNvGrpSpPr/>
        <p:nvPr/>
      </p:nvGrpSpPr>
      <p:grpSpPr>
        <a:xfrm>
          <a:off x="0" y="0"/>
          <a:ext cx="0" cy="0"/>
          <a:chOff x="0" y="0"/>
          <a:chExt cx="0" cy="0"/>
        </a:xfrm>
      </p:grpSpPr>
      <p:sp>
        <p:nvSpPr>
          <p:cNvPr id="143" name="Google Shape;143;p25"/>
          <p:cNvSpPr txBox="1"/>
          <p:nvPr/>
        </p:nvSpPr>
        <p:spPr>
          <a:xfrm>
            <a:off x="691560" y="506520"/>
            <a:ext cx="11954160" cy="2160000"/>
          </a:xfrm>
          <a:prstGeom prst="rect">
            <a:avLst/>
          </a:prstGeom>
          <a:noFill/>
          <a:ln>
            <a:noFill/>
          </a:ln>
        </p:spPr>
        <p:txBody>
          <a:bodyPr anchorCtr="0" anchor="t" bIns="0" lIns="0" spcFirstLastPara="1" rIns="0" wrap="square" tIns="327600">
            <a:noAutofit/>
          </a:bodyPr>
          <a:lstStyle/>
          <a:p>
            <a:pPr indent="0" lvl="0" marL="219599" marR="0" rtl="0" algn="l">
              <a:lnSpc>
                <a:spcPct val="100000"/>
              </a:lnSpc>
              <a:spcBef>
                <a:spcPts val="0"/>
              </a:spcBef>
              <a:spcAft>
                <a:spcPts val="0"/>
              </a:spcAft>
              <a:buNone/>
            </a:pPr>
            <a:r>
              <a:rPr b="1" i="0" lang="en-US" sz="4400" u="none" cap="none" strike="noStrike">
                <a:solidFill>
                  <a:srgbClr val="FFD9BE"/>
                </a:solidFill>
                <a:latin typeface="Times New Roman"/>
                <a:ea typeface="Times New Roman"/>
                <a:cs typeface="Times New Roman"/>
                <a:sym typeface="Times New Roman"/>
              </a:rPr>
              <a:t>Simulation setup</a:t>
            </a:r>
            <a:br>
              <a:rPr b="0" i="0" lang="en-US" sz="1800" u="none" cap="none" strike="noStrike"/>
            </a:br>
            <a:endParaRPr b="0" i="0" sz="4400" u="none" cap="none" strike="noStrike">
              <a:latin typeface="Calibri"/>
              <a:ea typeface="Calibri"/>
              <a:cs typeface="Calibri"/>
              <a:sym typeface="Calibri"/>
            </a:endParaRPr>
          </a:p>
        </p:txBody>
      </p:sp>
      <p:sp>
        <p:nvSpPr>
          <p:cNvPr id="144" name="Google Shape;144;p25"/>
          <p:cNvSpPr txBox="1"/>
          <p:nvPr/>
        </p:nvSpPr>
        <p:spPr>
          <a:xfrm>
            <a:off x="914400" y="2057400"/>
            <a:ext cx="12115800" cy="7543800"/>
          </a:xfrm>
          <a:prstGeom prst="rect">
            <a:avLst/>
          </a:prstGeom>
          <a:noFill/>
          <a:ln>
            <a:noFill/>
          </a:ln>
        </p:spPr>
        <p:txBody>
          <a:bodyPr anchorCtr="0" anchor="t" bIns="45000" lIns="90000" spcFirstLastPara="1" rIns="90000" wrap="square" tIns="45000">
            <a:noAutofit/>
          </a:bodyPr>
          <a:lstStyle/>
          <a:p>
            <a:pPr indent="0" lvl="0" marL="219599" marR="0" rtl="0" algn="l">
              <a:lnSpc>
                <a:spcPct val="100000"/>
              </a:lnSpc>
              <a:spcBef>
                <a:spcPts val="0"/>
              </a:spcBef>
              <a:spcAft>
                <a:spcPts val="0"/>
              </a:spcAft>
              <a:buNone/>
            </a:pPr>
            <a:r>
              <a:rPr b="0" i="0" lang="en-US" sz="3000" u="none" cap="none" strike="noStrike">
                <a:solidFill>
                  <a:srgbClr val="FFD9BE"/>
                </a:solidFill>
                <a:latin typeface="Times New Roman"/>
                <a:ea typeface="Times New Roman"/>
                <a:cs typeface="Times New Roman"/>
                <a:sym typeface="Times New Roman"/>
              </a:rPr>
              <a:t>We shall simulate a dataset to test logistic regression, starting by assuming we know the true weights (a vector of size 10 with values between -2 and 2).</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These true weights represent the ideal solution we will later try to recover.</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1" i="0" lang="en-US" sz="3000" u="none" cap="none" strike="noStrike">
                <a:solidFill>
                  <a:srgbClr val="FFD9BE"/>
                </a:solidFill>
                <a:latin typeface="Times New Roman"/>
                <a:ea typeface="Times New Roman"/>
                <a:cs typeface="Times New Roman"/>
                <a:sym typeface="Times New Roman"/>
              </a:rPr>
              <a:t>Generating Data:</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We generate 100,000 random input vectors X, each of size 10, with values between -5 and 5.</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For each X, we compute the dot product with the true weights to get a raw score.</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Then apply the sigmoid function to this score to get a probability p:</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t/>
            </a:r>
            <a:endParaRPr b="0" i="0" sz="3000" u="none" cap="none" strike="noStrike">
              <a:latin typeface="Arial"/>
              <a:ea typeface="Arial"/>
              <a:cs typeface="Arial"/>
              <a:sym typeface="Arial"/>
            </a:endParaRPr>
          </a:p>
        </p:txBody>
      </p:sp>
      <p:pic>
        <p:nvPicPr>
          <p:cNvPr id="145" name="Google Shape;145;p25"/>
          <p:cNvPicPr preferRelativeResize="0"/>
          <p:nvPr/>
        </p:nvPicPr>
        <p:blipFill rotWithShape="1">
          <a:blip r:embed="rId3">
            <a:alphaModFix/>
          </a:blip>
          <a:srcRect b="0" l="0" r="0" t="0"/>
          <a:stretch/>
        </p:blipFill>
        <p:spPr>
          <a:xfrm>
            <a:off x="4467600" y="8563320"/>
            <a:ext cx="4447800" cy="1723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49" name="Shape 149"/>
        <p:cNvGrpSpPr/>
        <p:nvPr/>
      </p:nvGrpSpPr>
      <p:grpSpPr>
        <a:xfrm>
          <a:off x="0" y="0"/>
          <a:ext cx="0" cy="0"/>
          <a:chOff x="0" y="0"/>
          <a:chExt cx="0" cy="0"/>
        </a:xfrm>
      </p:grpSpPr>
      <p:sp>
        <p:nvSpPr>
          <p:cNvPr id="150" name="Google Shape;150;p26"/>
          <p:cNvSpPr txBox="1"/>
          <p:nvPr/>
        </p:nvSpPr>
        <p:spPr>
          <a:xfrm>
            <a:off x="685800" y="457200"/>
            <a:ext cx="13487400" cy="8229600"/>
          </a:xfrm>
          <a:prstGeom prst="rect">
            <a:avLst/>
          </a:prstGeom>
          <a:noFill/>
          <a:ln>
            <a:noFill/>
          </a:ln>
        </p:spPr>
        <p:txBody>
          <a:bodyPr anchorCtr="0" anchor="t" bIns="45000" lIns="90000" spcFirstLastPara="1" rIns="90000" wrap="square" tIns="45000">
            <a:noAutofit/>
          </a:bodyPr>
          <a:lstStyle/>
          <a:p>
            <a:pPr indent="0" lvl="0" marL="219599" marR="0" rtl="0" algn="l">
              <a:lnSpc>
                <a:spcPct val="100000"/>
              </a:lnSpc>
              <a:spcBef>
                <a:spcPts val="0"/>
              </a:spcBef>
              <a:spcAft>
                <a:spcPts val="0"/>
              </a:spcAft>
              <a:buNone/>
            </a:pPr>
            <a:r>
              <a:rPr b="0" i="0" lang="en-US" sz="3000" u="none" cap="none" strike="noStrike">
                <a:solidFill>
                  <a:srgbClr val="FFD9BE"/>
                </a:solidFill>
                <a:latin typeface="Times New Roman"/>
                <a:ea typeface="Times New Roman"/>
                <a:cs typeface="Times New Roman"/>
                <a:sym typeface="Times New Roman"/>
              </a:rPr>
              <a:t>We have obtained y labels (probabilities), so our next step is to add noise to our X vectors and the corresponding y labels.</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1" i="0" lang="en-US" sz="3000" u="none" cap="none" strike="noStrike">
                <a:solidFill>
                  <a:srgbClr val="FFD9BE"/>
                </a:solidFill>
                <a:latin typeface="Times New Roman"/>
                <a:ea typeface="Times New Roman"/>
                <a:cs typeface="Times New Roman"/>
                <a:sym typeface="Times New Roman"/>
              </a:rPr>
              <a:t>Finally:</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We discard the true weights and only keep the generated X and y (with added noise).</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1" i="0" lang="en-US" sz="3000" u="none" cap="none" strike="noStrike">
                <a:solidFill>
                  <a:srgbClr val="FFD9BE"/>
                </a:solidFill>
                <a:latin typeface="Times New Roman"/>
                <a:ea typeface="Times New Roman"/>
                <a:cs typeface="Times New Roman"/>
                <a:sym typeface="Times New Roman"/>
              </a:rPr>
              <a:t>Our task becomes:</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"Given only the input vectors X and the labels y, can I use logistic regression to recover a good approximation of the original weights?"</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This mirrors a real-world binary classification problem, where we try to learn parameters that model the relationship between features and labels.</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Since we do know the true weights, at the end it is easier to determine how accurate our model is.</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rPr b="0" i="0" lang="en-US" sz="3000" u="none" cap="none" strike="noStrike">
                <a:solidFill>
                  <a:srgbClr val="FFD9BE"/>
                </a:solidFill>
                <a:latin typeface="Times New Roman"/>
                <a:ea typeface="Times New Roman"/>
                <a:cs typeface="Times New Roman"/>
                <a:sym typeface="Times New Roman"/>
              </a:rPr>
              <a:t> </a:t>
            </a:r>
            <a:endParaRPr b="0" i="0" sz="3000" u="none" cap="none" strike="noStrike">
              <a:latin typeface="Arial"/>
              <a:ea typeface="Arial"/>
              <a:cs typeface="Arial"/>
              <a:sym typeface="Arial"/>
            </a:endParaRPr>
          </a:p>
          <a:p>
            <a:pPr indent="0" lvl="0" marL="219599" marR="0" rtl="0" algn="l">
              <a:lnSpc>
                <a:spcPct val="100000"/>
              </a:lnSpc>
              <a:spcBef>
                <a:spcPts val="2183"/>
              </a:spcBef>
              <a:spcAft>
                <a:spcPts val="0"/>
              </a:spcAft>
              <a:buNone/>
            </a:pPr>
            <a:r>
              <a:t/>
            </a:r>
            <a:endParaRPr b="0" i="0" sz="3000" u="none" cap="none" strike="noStrike">
              <a:latin typeface="Arial"/>
              <a:ea typeface="Arial"/>
              <a:cs typeface="Arial"/>
              <a:sym typeface="Arial"/>
            </a:endParaRPr>
          </a:p>
        </p:txBody>
      </p:sp>
      <p:pic>
        <p:nvPicPr>
          <p:cNvPr id="151" name="Google Shape;151;p26"/>
          <p:cNvPicPr preferRelativeResize="0"/>
          <p:nvPr/>
        </p:nvPicPr>
        <p:blipFill rotWithShape="1">
          <a:blip r:embed="rId3">
            <a:alphaModFix/>
          </a:blip>
          <a:srcRect b="0" l="0" r="0" t="0"/>
          <a:stretch/>
        </p:blipFill>
        <p:spPr>
          <a:xfrm>
            <a:off x="914400" y="7772400"/>
            <a:ext cx="5424120" cy="1752120"/>
          </a:xfrm>
          <a:prstGeom prst="rect">
            <a:avLst/>
          </a:prstGeom>
          <a:noFill/>
          <a:ln>
            <a:noFill/>
          </a:ln>
        </p:spPr>
      </p:pic>
      <p:pic>
        <p:nvPicPr>
          <p:cNvPr id="152" name="Google Shape;152;p26"/>
          <p:cNvPicPr preferRelativeResize="0"/>
          <p:nvPr/>
        </p:nvPicPr>
        <p:blipFill rotWithShape="1">
          <a:blip r:embed="rId4">
            <a:alphaModFix/>
          </a:blip>
          <a:srcRect b="0" l="0" r="0" t="0"/>
          <a:stretch/>
        </p:blipFill>
        <p:spPr>
          <a:xfrm>
            <a:off x="8458200" y="7543800"/>
            <a:ext cx="4086000" cy="1980720"/>
          </a:xfrm>
          <a:prstGeom prst="rect">
            <a:avLst/>
          </a:prstGeom>
          <a:noFill/>
          <a:ln>
            <a:noFill/>
          </a:ln>
        </p:spPr>
      </p:pic>
      <p:sp>
        <p:nvSpPr>
          <p:cNvPr id="153" name="Google Shape;153;p26"/>
          <p:cNvSpPr txBox="1"/>
          <p:nvPr/>
        </p:nvSpPr>
        <p:spPr>
          <a:xfrm>
            <a:off x="1828800" y="9601200"/>
            <a:ext cx="5486400" cy="914400"/>
          </a:xfrm>
          <a:prstGeom prst="rect">
            <a:avLst/>
          </a:prstGeom>
          <a:noFill/>
          <a:ln>
            <a:noFill/>
          </a:ln>
        </p:spPr>
        <p:txBody>
          <a:bodyPr anchorCtr="0" anchor="t" bIns="45000" lIns="90000" spcFirstLastPara="1" rIns="90000" wrap="square" tIns="45000">
            <a:noAutofit/>
          </a:bodyPr>
          <a:lstStyle/>
          <a:p>
            <a:pPr indent="0" lvl="0" marL="219599" marR="0" rtl="0" algn="l">
              <a:lnSpc>
                <a:spcPct val="100000"/>
              </a:lnSpc>
              <a:spcBef>
                <a:spcPts val="0"/>
              </a:spcBef>
              <a:spcAft>
                <a:spcPts val="0"/>
              </a:spcAft>
              <a:buNone/>
            </a:pPr>
            <a:r>
              <a:rPr b="0" i="0" lang="en-US" sz="2500" u="none" cap="none" strike="noStrike">
                <a:solidFill>
                  <a:srgbClr val="FFD9BE"/>
                </a:solidFill>
                <a:latin typeface="Times New Roman"/>
                <a:ea typeface="Times New Roman"/>
                <a:cs typeface="Times New Roman"/>
                <a:sym typeface="Times New Roman"/>
              </a:rPr>
              <a:t>Log Loss function</a:t>
            </a:r>
            <a:endParaRPr b="0" i="0" sz="2500" u="none" cap="none" strike="noStrike">
              <a:latin typeface="Arial"/>
              <a:ea typeface="Arial"/>
              <a:cs typeface="Arial"/>
              <a:sym typeface="Arial"/>
            </a:endParaRPr>
          </a:p>
        </p:txBody>
      </p:sp>
      <p:sp>
        <p:nvSpPr>
          <p:cNvPr id="154" name="Google Shape;154;p26"/>
          <p:cNvSpPr txBox="1"/>
          <p:nvPr/>
        </p:nvSpPr>
        <p:spPr>
          <a:xfrm>
            <a:off x="8686800" y="9601200"/>
            <a:ext cx="5486400" cy="914400"/>
          </a:xfrm>
          <a:prstGeom prst="rect">
            <a:avLst/>
          </a:prstGeom>
          <a:noFill/>
          <a:ln>
            <a:noFill/>
          </a:ln>
        </p:spPr>
        <p:txBody>
          <a:bodyPr anchorCtr="0" anchor="t" bIns="45000" lIns="90000" spcFirstLastPara="1" rIns="90000" wrap="square" tIns="45000">
            <a:noAutofit/>
          </a:bodyPr>
          <a:lstStyle/>
          <a:p>
            <a:pPr indent="0" lvl="0" marL="219599" marR="0" rtl="0" algn="l">
              <a:lnSpc>
                <a:spcPct val="100000"/>
              </a:lnSpc>
              <a:spcBef>
                <a:spcPts val="0"/>
              </a:spcBef>
              <a:spcAft>
                <a:spcPts val="0"/>
              </a:spcAft>
              <a:buNone/>
            </a:pPr>
            <a:r>
              <a:rPr b="0" i="0" lang="en-US" sz="2500" u="none" cap="none" strike="noStrike">
                <a:solidFill>
                  <a:srgbClr val="FFD9BE"/>
                </a:solidFill>
                <a:latin typeface="Times New Roman"/>
                <a:ea typeface="Times New Roman"/>
                <a:cs typeface="Times New Roman"/>
                <a:sym typeface="Times New Roman"/>
              </a:rPr>
              <a:t>Gradient of Log Loss</a:t>
            </a:r>
            <a:endParaRPr b="0" i="0" sz="2500" u="none" cap="none"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58" name="Shape 158"/>
        <p:cNvGrpSpPr/>
        <p:nvPr/>
      </p:nvGrpSpPr>
      <p:grpSpPr>
        <a:xfrm>
          <a:off x="0" y="0"/>
          <a:ext cx="0" cy="0"/>
          <a:chOff x="0" y="0"/>
          <a:chExt cx="0" cy="0"/>
        </a:xfrm>
      </p:grpSpPr>
      <p:pic>
        <p:nvPicPr>
          <p:cNvPr id="159" name="Google Shape;159;p27"/>
          <p:cNvPicPr preferRelativeResize="0"/>
          <p:nvPr/>
        </p:nvPicPr>
        <p:blipFill rotWithShape="1">
          <a:blip r:embed="rId3">
            <a:alphaModFix/>
          </a:blip>
          <a:srcRect b="0" l="0" r="0" t="0"/>
          <a:stretch/>
        </p:blipFill>
        <p:spPr>
          <a:xfrm>
            <a:off x="2428920" y="2257560"/>
            <a:ext cx="9048240" cy="2047680"/>
          </a:xfrm>
          <a:prstGeom prst="rect">
            <a:avLst/>
          </a:prstGeom>
          <a:noFill/>
          <a:ln>
            <a:noFill/>
          </a:ln>
        </p:spPr>
      </p:pic>
      <p:sp>
        <p:nvSpPr>
          <p:cNvPr id="160" name="Google Shape;160;p27"/>
          <p:cNvSpPr txBox="1"/>
          <p:nvPr/>
        </p:nvSpPr>
        <p:spPr>
          <a:xfrm>
            <a:off x="691560" y="506520"/>
            <a:ext cx="11954160" cy="2160000"/>
          </a:xfrm>
          <a:prstGeom prst="rect">
            <a:avLst/>
          </a:prstGeom>
          <a:noFill/>
          <a:ln>
            <a:noFill/>
          </a:ln>
        </p:spPr>
        <p:txBody>
          <a:bodyPr anchorCtr="0" anchor="t" bIns="0" lIns="0" spcFirstLastPara="1" rIns="0" wrap="square" tIns="327600">
            <a:noAutofit/>
          </a:bodyPr>
          <a:lstStyle/>
          <a:p>
            <a:pPr indent="0" lvl="0" marL="219599"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Some </a:t>
            </a:r>
            <a:r>
              <a:rPr lang="en-US" sz="4400">
                <a:solidFill>
                  <a:srgbClr val="FFD9BE"/>
                </a:solidFill>
                <a:latin typeface="Times New Roman"/>
                <a:ea typeface="Times New Roman"/>
                <a:cs typeface="Times New Roman"/>
                <a:sym typeface="Times New Roman"/>
              </a:rPr>
              <a:t>insight</a:t>
            </a:r>
            <a:r>
              <a:rPr b="0" i="0" lang="en-US" sz="4400" u="none" cap="none" strike="noStrike">
                <a:solidFill>
                  <a:srgbClr val="FFD9BE"/>
                </a:solidFill>
                <a:latin typeface="Times New Roman"/>
                <a:ea typeface="Times New Roman"/>
                <a:cs typeface="Times New Roman"/>
                <a:sym typeface="Times New Roman"/>
              </a:rPr>
              <a:t> into our </a:t>
            </a:r>
            <a:r>
              <a:rPr b="0" i="0" lang="en-US" sz="4400" u="none" cap="none" strike="noStrike">
                <a:solidFill>
                  <a:srgbClr val="FFD9BE"/>
                </a:solidFill>
                <a:latin typeface="Times New Roman"/>
                <a:ea typeface="Times New Roman"/>
                <a:cs typeface="Times New Roman"/>
                <a:sym typeface="Times New Roman"/>
              </a:rPr>
              <a:t>encoding</a:t>
            </a:r>
            <a:r>
              <a:rPr b="0" i="0" lang="en-US" sz="4400" u="none" cap="none" strike="noStrike">
                <a:solidFill>
                  <a:srgbClr val="FFD9BE"/>
                </a:solidFill>
                <a:latin typeface="Times New Roman"/>
                <a:ea typeface="Times New Roman"/>
                <a:cs typeface="Times New Roman"/>
                <a:sym typeface="Times New Roman"/>
              </a:rPr>
              <a:t> logic</a:t>
            </a:r>
            <a:endParaRPr b="0" i="0" sz="4400" u="none" cap="none" strike="noStrike">
              <a:latin typeface="Calibri"/>
              <a:ea typeface="Calibri"/>
              <a:cs typeface="Calibri"/>
              <a:sym typeface="Calibri"/>
            </a:endParaRPr>
          </a:p>
        </p:txBody>
      </p:sp>
      <p:sp>
        <p:nvSpPr>
          <p:cNvPr id="161" name="Google Shape;161;p27"/>
          <p:cNvSpPr/>
          <p:nvPr/>
        </p:nvSpPr>
        <p:spPr>
          <a:xfrm>
            <a:off x="1335240" y="5193720"/>
            <a:ext cx="11848680" cy="359352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US" sz="2600" u="none" cap="none" strike="noStrike">
                <a:solidFill>
                  <a:srgbClr val="FFD9BE"/>
                </a:solidFill>
                <a:latin typeface="Times New Roman"/>
                <a:ea typeface="Times New Roman"/>
                <a:cs typeface="Times New Roman"/>
                <a:sym typeface="Times New Roman"/>
              </a:rPr>
              <a:t>Say for a certain component, the allowed number of bits is 2. That means we have 2^2 = 4 encodings available. This corresponds to 4 regions that we can section the range of [-1,1] into. The regions will have encodings 00, 01, 10, 11 (left to right). Each encoding is actually mapped to a value which is the mean of the 2 numbers that mark its region.</a:t>
            </a:r>
            <a:endParaRPr b="0" i="0" sz="2600" u="none" cap="none" strike="noStrike">
              <a:latin typeface="Arial"/>
              <a:ea typeface="Arial"/>
              <a:cs typeface="Arial"/>
              <a:sym typeface="Arial"/>
            </a:endParaRPr>
          </a:p>
          <a:p>
            <a:pPr indent="0" lvl="0" marL="12600" marR="0" rtl="0" algn="l">
              <a:lnSpc>
                <a:spcPct val="100000"/>
              </a:lnSpc>
              <a:spcBef>
                <a:spcPts val="130"/>
              </a:spcBef>
              <a:spcAft>
                <a:spcPts val="0"/>
              </a:spcAft>
              <a:buNone/>
            </a:pPr>
            <a:r>
              <a:t/>
            </a:r>
            <a:endParaRPr b="0" i="0" sz="260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2600" u="none" cap="none" strike="noStrike">
                <a:solidFill>
                  <a:srgbClr val="FFD9BE"/>
                </a:solidFill>
                <a:latin typeface="Times New Roman"/>
                <a:ea typeface="Times New Roman"/>
                <a:cs typeface="Times New Roman"/>
                <a:sym typeface="Times New Roman"/>
              </a:rPr>
              <a:t>For an example let’s say a component’s value is 0.8213. This will get mapped to the region between 0.5 and 1, with encoding ‘11’. When it gets decoded it’ll be equal to 0.75 (mean of 0.5 and 1).</a:t>
            </a:r>
            <a:endParaRPr b="0" i="0" sz="2600" u="none" cap="none"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65" name="Shape 165"/>
        <p:cNvGrpSpPr/>
        <p:nvPr/>
      </p:nvGrpSpPr>
      <p:grpSpPr>
        <a:xfrm>
          <a:off x="0" y="0"/>
          <a:ext cx="0" cy="0"/>
          <a:chOff x="0" y="0"/>
          <a:chExt cx="0" cy="0"/>
        </a:xfrm>
      </p:grpSpPr>
      <p:sp>
        <p:nvSpPr>
          <p:cNvPr id="166" name="Google Shape;166;p28"/>
          <p:cNvSpPr txBox="1"/>
          <p:nvPr/>
        </p:nvSpPr>
        <p:spPr>
          <a:xfrm>
            <a:off x="1130550" y="1423150"/>
            <a:ext cx="11257800" cy="11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4400">
                <a:solidFill>
                  <a:srgbClr val="FFD9BE"/>
                </a:solidFill>
                <a:latin typeface="Times New Roman"/>
                <a:ea typeface="Times New Roman"/>
                <a:cs typeface="Times New Roman"/>
                <a:sym typeface="Times New Roman"/>
              </a:rPr>
              <a:t>Stopping/Converging criteria of the model</a:t>
            </a:r>
            <a:endParaRPr b="1" sz="4400">
              <a:solidFill>
                <a:schemeClr val="dk1"/>
              </a:solidFill>
              <a:latin typeface="Calibri"/>
              <a:ea typeface="Calibri"/>
              <a:cs typeface="Calibri"/>
              <a:sym typeface="Calibri"/>
            </a:endParaRPr>
          </a:p>
          <a:p>
            <a:pPr indent="0" lvl="0" marL="0" rtl="0" algn="l">
              <a:spcBef>
                <a:spcPts val="0"/>
              </a:spcBef>
              <a:spcAft>
                <a:spcPts val="0"/>
              </a:spcAft>
              <a:buNone/>
            </a:pPr>
            <a:r>
              <a:t/>
            </a:r>
            <a:endParaRPr b="1" sz="1800"/>
          </a:p>
        </p:txBody>
      </p:sp>
      <p:sp>
        <p:nvSpPr>
          <p:cNvPr id="167" name="Google Shape;167;p28"/>
          <p:cNvSpPr txBox="1"/>
          <p:nvPr/>
        </p:nvSpPr>
        <p:spPr>
          <a:xfrm>
            <a:off x="1330050" y="2805425"/>
            <a:ext cx="12169800" cy="763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US" sz="3000">
                <a:solidFill>
                  <a:srgbClr val="FFD9BE"/>
                </a:solidFill>
                <a:latin typeface="Times New Roman"/>
                <a:ea typeface="Times New Roman"/>
                <a:cs typeface="Times New Roman"/>
                <a:sym typeface="Times New Roman"/>
              </a:rPr>
              <a:t>When do we stop performing more iterations of logistic regression?</a:t>
            </a:r>
            <a:endParaRPr sz="30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3000">
                <a:solidFill>
                  <a:srgbClr val="FFD9BE"/>
                </a:solidFill>
                <a:latin typeface="Times New Roman"/>
                <a:ea typeface="Times New Roman"/>
                <a:cs typeface="Times New Roman"/>
                <a:sym typeface="Times New Roman"/>
              </a:rPr>
              <a:t>We need a point where we can say that the values have converged or very near to converging. At that point we can stop running our model.</a:t>
            </a:r>
            <a:endParaRPr sz="30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br>
              <a:rPr lang="en-US" sz="3000">
                <a:solidFill>
                  <a:srgbClr val="FFD9BE"/>
                </a:solidFill>
                <a:latin typeface="Times New Roman"/>
                <a:ea typeface="Times New Roman"/>
                <a:cs typeface="Times New Roman"/>
                <a:sym typeface="Times New Roman"/>
              </a:rPr>
            </a:br>
            <a:r>
              <a:rPr lang="en-US" sz="3000">
                <a:solidFill>
                  <a:srgbClr val="FFD9BE"/>
                </a:solidFill>
                <a:latin typeface="Times New Roman"/>
                <a:ea typeface="Times New Roman"/>
                <a:cs typeface="Times New Roman"/>
                <a:sym typeface="Times New Roman"/>
              </a:rPr>
              <a:t>Here are the indicators we factored -</a:t>
            </a:r>
            <a:endParaRPr sz="30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3000">
              <a:solidFill>
                <a:srgbClr val="FFD9BE"/>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rgbClr val="FFD9BE"/>
              </a:buClr>
              <a:buSzPts val="3000"/>
              <a:buFont typeface="Times New Roman"/>
              <a:buChar char="●"/>
            </a:pPr>
            <a:r>
              <a:rPr lang="en-US" sz="3000">
                <a:solidFill>
                  <a:srgbClr val="FFD9BE"/>
                </a:solidFill>
                <a:latin typeface="Times New Roman"/>
                <a:ea typeface="Times New Roman"/>
                <a:cs typeface="Times New Roman"/>
                <a:sym typeface="Times New Roman"/>
              </a:rPr>
              <a:t>Difference between the change in gradient (threshold is “&lt; 10^-9”)</a:t>
            </a:r>
            <a:endParaRPr sz="3000">
              <a:solidFill>
                <a:srgbClr val="FFD9BE"/>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rgbClr val="FFD9BE"/>
              </a:buClr>
              <a:buSzPts val="3000"/>
              <a:buFont typeface="Times New Roman"/>
              <a:buChar char="●"/>
            </a:pPr>
            <a:r>
              <a:rPr lang="en-US" sz="3000">
                <a:solidFill>
                  <a:srgbClr val="FFD9BE"/>
                </a:solidFill>
                <a:latin typeface="Times New Roman"/>
                <a:ea typeface="Times New Roman"/>
                <a:cs typeface="Times New Roman"/>
                <a:sym typeface="Times New Roman"/>
              </a:rPr>
              <a:t>Difference between log loss over multiple iterations (threshold “&lt;10^-3 for at least 50 consecutive iterations”)</a:t>
            </a:r>
            <a:endParaRPr sz="3000">
              <a:solidFill>
                <a:srgbClr val="FFD9BE"/>
              </a:solidFill>
              <a:latin typeface="Times New Roman"/>
              <a:ea typeface="Times New Roman"/>
              <a:cs typeface="Times New Roman"/>
              <a:sym typeface="Times New Roman"/>
            </a:endParaRPr>
          </a:p>
          <a:p>
            <a:pPr indent="-419100" lvl="0" marL="457200" marR="0" rtl="0" algn="l">
              <a:lnSpc>
                <a:spcPct val="100000"/>
              </a:lnSpc>
              <a:spcBef>
                <a:spcPts val="0"/>
              </a:spcBef>
              <a:spcAft>
                <a:spcPts val="0"/>
              </a:spcAft>
              <a:buClr>
                <a:srgbClr val="FFD9BE"/>
              </a:buClr>
              <a:buSzPts val="3000"/>
              <a:buFont typeface="Times New Roman"/>
              <a:buChar char="●"/>
            </a:pPr>
            <a:r>
              <a:rPr lang="en-US" sz="3000">
                <a:solidFill>
                  <a:srgbClr val="FFD9BE"/>
                </a:solidFill>
                <a:latin typeface="Times New Roman"/>
                <a:ea typeface="Times New Roman"/>
                <a:cs typeface="Times New Roman"/>
                <a:sym typeface="Times New Roman"/>
              </a:rPr>
              <a:t>In case the previous 2 are never met, we ourselves set an upper limit to 5000 iterations</a:t>
            </a:r>
            <a:endParaRPr sz="3000">
              <a:solidFill>
                <a:srgbClr val="FFD9BE"/>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71" name="Shape 171"/>
        <p:cNvGrpSpPr/>
        <p:nvPr/>
      </p:nvGrpSpPr>
      <p:grpSpPr>
        <a:xfrm>
          <a:off x="0" y="0"/>
          <a:ext cx="0" cy="0"/>
          <a:chOff x="0" y="0"/>
          <a:chExt cx="0" cy="0"/>
        </a:xfrm>
      </p:grpSpPr>
      <p:sp>
        <p:nvSpPr>
          <p:cNvPr id="172" name="Google Shape;172;p29"/>
          <p:cNvSpPr txBox="1"/>
          <p:nvPr/>
        </p:nvSpPr>
        <p:spPr>
          <a:xfrm>
            <a:off x="914400" y="1143000"/>
            <a:ext cx="12115800" cy="1600200"/>
          </a:xfrm>
          <a:prstGeom prst="rect">
            <a:avLst/>
          </a:prstGeom>
          <a:noFill/>
          <a:ln>
            <a:noFill/>
          </a:ln>
        </p:spPr>
        <p:txBody>
          <a:bodyPr anchorCtr="0" anchor="t" bIns="45000" lIns="90000" spcFirstLastPara="1" rIns="90000" wrap="square" tIns="45000">
            <a:normAutofit/>
          </a:bodyPr>
          <a:lstStyle/>
          <a:p>
            <a:pPr indent="0" lvl="0" marL="219599" marR="0" rtl="0" algn="l">
              <a:lnSpc>
                <a:spcPct val="100000"/>
              </a:lnSpc>
              <a:spcBef>
                <a:spcPts val="0"/>
              </a:spcBef>
              <a:spcAft>
                <a:spcPts val="0"/>
              </a:spcAft>
              <a:buNone/>
            </a:pPr>
            <a:r>
              <a:rPr lang="en-US" sz="4400">
                <a:solidFill>
                  <a:srgbClr val="FFD9BE"/>
                </a:solidFill>
                <a:latin typeface="Times New Roman"/>
                <a:ea typeface="Times New Roman"/>
                <a:cs typeface="Times New Roman"/>
                <a:sym typeface="Times New Roman"/>
              </a:rPr>
              <a:t>How does bit allocation affect The Gradient descent in our scenario:</a:t>
            </a:r>
            <a:endParaRPr sz="4400">
              <a:solidFill>
                <a:srgbClr val="FFD9BE"/>
              </a:solidFill>
              <a:latin typeface="Times New Roman"/>
              <a:ea typeface="Times New Roman"/>
              <a:cs typeface="Times New Roman"/>
              <a:sym typeface="Times New Roman"/>
            </a:endParaRPr>
          </a:p>
        </p:txBody>
      </p:sp>
      <p:sp>
        <p:nvSpPr>
          <p:cNvPr id="173" name="Google Shape;173;p29"/>
          <p:cNvSpPr txBox="1"/>
          <p:nvPr/>
        </p:nvSpPr>
        <p:spPr>
          <a:xfrm>
            <a:off x="914400" y="3394375"/>
            <a:ext cx="6270300" cy="21945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lang="en-US" sz="2900">
                <a:solidFill>
                  <a:srgbClr val="FFD9BE"/>
                </a:solidFill>
                <a:latin typeface="Times New Roman"/>
                <a:ea typeface="Times New Roman"/>
                <a:cs typeface="Times New Roman"/>
                <a:sym typeface="Times New Roman"/>
              </a:rPr>
              <a:t>OBSERVATION -</a:t>
            </a:r>
            <a:endParaRPr sz="2900">
              <a:solidFill>
                <a:srgbClr val="FFD9BE"/>
              </a:solidFill>
              <a:latin typeface="Times New Roman"/>
              <a:ea typeface="Times New Roman"/>
              <a:cs typeface="Times New Roman"/>
              <a:sym typeface="Times New Roman"/>
            </a:endParaRPr>
          </a:p>
          <a:p>
            <a:pPr indent="0" lvl="0" marL="12599" marR="0" rtl="0" algn="l">
              <a:lnSpc>
                <a:spcPct val="100000"/>
              </a:lnSpc>
              <a:spcBef>
                <a:spcPts val="0"/>
              </a:spcBef>
              <a:spcAft>
                <a:spcPts val="0"/>
              </a:spcAft>
              <a:buClr>
                <a:srgbClr val="000000"/>
              </a:buClr>
              <a:buFont typeface="Arial"/>
              <a:buNone/>
            </a:pPr>
            <a:r>
              <a:t/>
            </a:r>
            <a:endParaRPr sz="2900">
              <a:solidFill>
                <a:srgbClr val="FFD9BE"/>
              </a:solidFill>
              <a:latin typeface="Times New Roman"/>
              <a:ea typeface="Times New Roman"/>
              <a:cs typeface="Times New Roman"/>
              <a:sym typeface="Times New Roman"/>
            </a:endParaRPr>
          </a:p>
          <a:p>
            <a:pPr indent="0" lvl="0" marL="12599" marR="0" rtl="0" algn="l">
              <a:lnSpc>
                <a:spcPct val="100000"/>
              </a:lnSpc>
              <a:spcBef>
                <a:spcPts val="0"/>
              </a:spcBef>
              <a:spcAft>
                <a:spcPts val="0"/>
              </a:spcAft>
              <a:buNone/>
            </a:pPr>
            <a:r>
              <a:rPr lang="en-US" sz="2900">
                <a:solidFill>
                  <a:srgbClr val="FFD9BE"/>
                </a:solidFill>
                <a:latin typeface="Times New Roman"/>
                <a:ea typeface="Times New Roman"/>
                <a:cs typeface="Times New Roman"/>
                <a:sym typeface="Times New Roman"/>
              </a:rPr>
              <a:t>When we used 2 bits per attribute, we really needed to lower the threshold to get it to stop oscillating between values. Since it kept oscillating (due to low precision, thus jumping beyond the true value always), it wouldn’t trigger our set thresholds.</a:t>
            </a:r>
            <a:endParaRPr sz="2900">
              <a:solidFill>
                <a:srgbClr val="FFD9BE"/>
              </a:solidFill>
              <a:latin typeface="Times New Roman"/>
              <a:ea typeface="Times New Roman"/>
              <a:cs typeface="Times New Roman"/>
              <a:sym typeface="Times New Roman"/>
            </a:endParaRPr>
          </a:p>
          <a:p>
            <a:pPr indent="0" lvl="0" marL="12599" marR="0" rtl="0" algn="l">
              <a:lnSpc>
                <a:spcPct val="100000"/>
              </a:lnSpc>
              <a:spcBef>
                <a:spcPts val="0"/>
              </a:spcBef>
              <a:spcAft>
                <a:spcPts val="0"/>
              </a:spcAft>
              <a:buClr>
                <a:srgbClr val="000000"/>
              </a:buClr>
              <a:buFont typeface="Arial"/>
              <a:buNone/>
            </a:pPr>
            <a:r>
              <a:t/>
            </a:r>
            <a:endParaRPr sz="2200">
              <a:solidFill>
                <a:srgbClr val="FFD9BE"/>
              </a:solidFill>
              <a:latin typeface="Times New Roman"/>
              <a:ea typeface="Times New Roman"/>
              <a:cs typeface="Times New Roman"/>
              <a:sym typeface="Times New Roman"/>
            </a:endParaRPr>
          </a:p>
          <a:p>
            <a:pPr indent="0" lvl="0" marL="12599" marR="0" rtl="0" algn="l">
              <a:lnSpc>
                <a:spcPct val="100000"/>
              </a:lnSpc>
              <a:spcBef>
                <a:spcPts val="0"/>
              </a:spcBef>
              <a:spcAft>
                <a:spcPts val="0"/>
              </a:spcAft>
              <a:buClr>
                <a:srgbClr val="000000"/>
              </a:buClr>
              <a:buFont typeface="Arial"/>
              <a:buNone/>
            </a:pPr>
            <a:r>
              <a:t/>
            </a:r>
            <a:endParaRPr sz="2200">
              <a:solidFill>
                <a:srgbClr val="FFD9BE"/>
              </a:solidFill>
              <a:latin typeface="Times New Roman"/>
              <a:ea typeface="Times New Roman"/>
              <a:cs typeface="Times New Roman"/>
              <a:sym typeface="Times New Roman"/>
            </a:endParaRPr>
          </a:p>
        </p:txBody>
      </p:sp>
      <p:sp>
        <p:nvSpPr>
          <p:cNvPr id="174" name="Google Shape;174;p29"/>
          <p:cNvSpPr txBox="1"/>
          <p:nvPr/>
        </p:nvSpPr>
        <p:spPr>
          <a:xfrm>
            <a:off x="9248125" y="8448575"/>
            <a:ext cx="3306000" cy="5415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lang="en-US" sz="2200">
                <a:solidFill>
                  <a:srgbClr val="FFD9BE"/>
                </a:solidFill>
                <a:latin typeface="Times New Roman"/>
                <a:ea typeface="Times New Roman"/>
                <a:cs typeface="Times New Roman"/>
                <a:sym typeface="Times New Roman"/>
              </a:rPr>
              <a:t>2 ( or 3) - bits per attribute</a:t>
            </a:r>
            <a:endParaRPr sz="2200">
              <a:solidFill>
                <a:srgbClr val="FFD9BE"/>
              </a:solidFill>
              <a:latin typeface="Times New Roman"/>
              <a:ea typeface="Times New Roman"/>
              <a:cs typeface="Times New Roman"/>
              <a:sym typeface="Times New Roman"/>
            </a:endParaRPr>
          </a:p>
        </p:txBody>
      </p:sp>
      <p:pic>
        <p:nvPicPr>
          <p:cNvPr id="175" name="Google Shape;175;p29" title="2bits.png"/>
          <p:cNvPicPr preferRelativeResize="0"/>
          <p:nvPr/>
        </p:nvPicPr>
        <p:blipFill>
          <a:blip r:embed="rId3">
            <a:alphaModFix/>
          </a:blip>
          <a:stretch>
            <a:fillRect/>
          </a:stretch>
        </p:blipFill>
        <p:spPr>
          <a:xfrm>
            <a:off x="8200775" y="3428938"/>
            <a:ext cx="5400675" cy="4333875"/>
          </a:xfrm>
          <a:prstGeom prst="rect">
            <a:avLst/>
          </a:prstGeom>
          <a:noFill/>
          <a:ln>
            <a:noFill/>
          </a:ln>
        </p:spPr>
      </p:pic>
      <p:pic>
        <p:nvPicPr>
          <p:cNvPr id="176" name="Google Shape;176;p29" title="Screenshot from 2025-05-10 03-26-56.png"/>
          <p:cNvPicPr preferRelativeResize="0"/>
          <p:nvPr/>
        </p:nvPicPr>
        <p:blipFill>
          <a:blip r:embed="rId4">
            <a:alphaModFix/>
          </a:blip>
          <a:stretch>
            <a:fillRect/>
          </a:stretch>
        </p:blipFill>
        <p:spPr>
          <a:xfrm>
            <a:off x="1364925" y="8063825"/>
            <a:ext cx="5819775" cy="1457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80" name="Shape 180"/>
        <p:cNvGrpSpPr/>
        <p:nvPr/>
      </p:nvGrpSpPr>
      <p:grpSpPr>
        <a:xfrm>
          <a:off x="0" y="0"/>
          <a:ext cx="0" cy="0"/>
          <a:chOff x="0" y="0"/>
          <a:chExt cx="0" cy="0"/>
        </a:xfrm>
      </p:grpSpPr>
      <p:sp>
        <p:nvSpPr>
          <p:cNvPr id="181" name="Google Shape;181;p30"/>
          <p:cNvSpPr txBox="1"/>
          <p:nvPr/>
        </p:nvSpPr>
        <p:spPr>
          <a:xfrm>
            <a:off x="1111050" y="1337625"/>
            <a:ext cx="4403400" cy="7188300"/>
          </a:xfrm>
          <a:prstGeom prst="rect">
            <a:avLst/>
          </a:prstGeom>
          <a:noFill/>
          <a:ln>
            <a:noFill/>
          </a:ln>
        </p:spPr>
        <p:txBody>
          <a:bodyPr anchorCtr="0" anchor="t" bIns="91425" lIns="91425" spcFirstLastPara="1" rIns="91425" wrap="square" tIns="91425">
            <a:spAutoFit/>
          </a:bodyPr>
          <a:lstStyle/>
          <a:p>
            <a:pPr indent="0" lvl="0" marL="12599" rtl="0" algn="l">
              <a:spcBef>
                <a:spcPts val="0"/>
              </a:spcBef>
              <a:spcAft>
                <a:spcPts val="0"/>
              </a:spcAft>
              <a:buNone/>
            </a:pPr>
            <a:r>
              <a:rPr lang="en-US" sz="2700">
                <a:solidFill>
                  <a:srgbClr val="FFD9BE"/>
                </a:solidFill>
                <a:latin typeface="Times New Roman"/>
                <a:ea typeface="Times New Roman"/>
                <a:cs typeface="Times New Roman"/>
                <a:sym typeface="Times New Roman"/>
              </a:rPr>
              <a:t>INFERENCE :</a:t>
            </a:r>
            <a:endParaRPr sz="2700">
              <a:solidFill>
                <a:srgbClr val="FFD9BE"/>
              </a:solidFill>
              <a:latin typeface="Times New Roman"/>
              <a:ea typeface="Times New Roman"/>
              <a:cs typeface="Times New Roman"/>
              <a:sym typeface="Times New Roman"/>
            </a:endParaRPr>
          </a:p>
          <a:p>
            <a:pPr indent="0" lvl="0" marL="12599" rtl="0" algn="l">
              <a:spcBef>
                <a:spcPts val="0"/>
              </a:spcBef>
              <a:spcAft>
                <a:spcPts val="0"/>
              </a:spcAft>
              <a:buNone/>
            </a:pPr>
            <a:r>
              <a:t/>
            </a:r>
            <a:endParaRPr sz="2700">
              <a:solidFill>
                <a:srgbClr val="FFD9BE"/>
              </a:solidFill>
              <a:latin typeface="Times New Roman"/>
              <a:ea typeface="Times New Roman"/>
              <a:cs typeface="Times New Roman"/>
              <a:sym typeface="Times New Roman"/>
            </a:endParaRPr>
          </a:p>
          <a:p>
            <a:pPr indent="0" lvl="0" marL="12599" rtl="0" algn="l">
              <a:spcBef>
                <a:spcPts val="0"/>
              </a:spcBef>
              <a:spcAft>
                <a:spcPts val="0"/>
              </a:spcAft>
              <a:buClr>
                <a:schemeClr val="dk1"/>
              </a:buClr>
              <a:buSzPts val="1100"/>
              <a:buFont typeface="Arial"/>
              <a:buNone/>
            </a:pPr>
            <a:r>
              <a:t/>
            </a:r>
            <a:endParaRPr sz="2700">
              <a:solidFill>
                <a:srgbClr val="FFD9BE"/>
              </a:solidFill>
              <a:latin typeface="Times New Roman"/>
              <a:ea typeface="Times New Roman"/>
              <a:cs typeface="Times New Roman"/>
              <a:sym typeface="Times New Roman"/>
            </a:endParaRPr>
          </a:p>
          <a:p>
            <a:pPr indent="0" lvl="0" marL="12599" rtl="0" algn="l">
              <a:spcBef>
                <a:spcPts val="0"/>
              </a:spcBef>
              <a:spcAft>
                <a:spcPts val="0"/>
              </a:spcAft>
              <a:buNone/>
            </a:pPr>
            <a:r>
              <a:rPr lang="en-US" sz="2700">
                <a:solidFill>
                  <a:srgbClr val="FFD9BE"/>
                </a:solidFill>
                <a:latin typeface="Times New Roman"/>
                <a:ea typeface="Times New Roman"/>
                <a:cs typeface="Times New Roman"/>
                <a:sym typeface="Times New Roman"/>
              </a:rPr>
              <a:t>Using 4 bits it took about 60 iterations to converge and the error in getting the true weights is lower than the previous case.</a:t>
            </a:r>
            <a:endParaRPr sz="2700">
              <a:solidFill>
                <a:srgbClr val="FFD9BE"/>
              </a:solidFill>
              <a:latin typeface="Times New Roman"/>
              <a:ea typeface="Times New Roman"/>
              <a:cs typeface="Times New Roman"/>
              <a:sym typeface="Times New Roman"/>
            </a:endParaRPr>
          </a:p>
          <a:p>
            <a:pPr indent="0" lvl="0" marL="12599" rtl="0" algn="l">
              <a:spcBef>
                <a:spcPts val="0"/>
              </a:spcBef>
              <a:spcAft>
                <a:spcPts val="0"/>
              </a:spcAft>
              <a:buNone/>
            </a:pPr>
            <a:r>
              <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2700">
                <a:solidFill>
                  <a:srgbClr val="FFD9BE"/>
                </a:solidFill>
                <a:latin typeface="Times New Roman"/>
                <a:ea typeface="Times New Roman"/>
                <a:cs typeface="Times New Roman"/>
                <a:sym typeface="Times New Roman"/>
              </a:rPr>
              <a:t>When we used 10 per attribute it is even more accurate as error is even lesser.</a:t>
            </a:r>
            <a:endParaRPr sz="2700">
              <a:solidFill>
                <a:srgbClr val="FFD9BE"/>
              </a:solidFill>
              <a:latin typeface="Times New Roman"/>
              <a:ea typeface="Times New Roman"/>
              <a:cs typeface="Times New Roman"/>
              <a:sym typeface="Times New Roman"/>
            </a:endParaRPr>
          </a:p>
          <a:p>
            <a:pPr indent="0" lvl="0" marL="0" rtl="0" algn="l">
              <a:spcBef>
                <a:spcPts val="0"/>
              </a:spcBef>
              <a:spcAft>
                <a:spcPts val="0"/>
              </a:spcAft>
              <a:buNone/>
            </a:pPr>
            <a:r>
              <a:t/>
            </a:r>
            <a:endParaRPr sz="2300"/>
          </a:p>
        </p:txBody>
      </p:sp>
      <p:sp>
        <p:nvSpPr>
          <p:cNvPr id="182" name="Google Shape;182;p30"/>
          <p:cNvSpPr txBox="1"/>
          <p:nvPr/>
        </p:nvSpPr>
        <p:spPr>
          <a:xfrm>
            <a:off x="8920275" y="824625"/>
            <a:ext cx="3719400" cy="5130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b="1" lang="en-US" sz="1700">
                <a:solidFill>
                  <a:srgbClr val="FFD9BE"/>
                </a:solidFill>
                <a:latin typeface="Times New Roman"/>
                <a:ea typeface="Times New Roman"/>
                <a:cs typeface="Times New Roman"/>
                <a:sym typeface="Times New Roman"/>
              </a:rPr>
              <a:t>FOR 4 BITS PER ATTRIBUTE</a:t>
            </a:r>
            <a:endParaRPr b="1" sz="1700">
              <a:solidFill>
                <a:srgbClr val="FFD9BE"/>
              </a:solidFill>
              <a:latin typeface="Times New Roman"/>
              <a:ea typeface="Times New Roman"/>
              <a:cs typeface="Times New Roman"/>
              <a:sym typeface="Times New Roman"/>
            </a:endParaRPr>
          </a:p>
        </p:txBody>
      </p:sp>
      <p:sp>
        <p:nvSpPr>
          <p:cNvPr id="183" name="Google Shape;183;p30"/>
          <p:cNvSpPr txBox="1"/>
          <p:nvPr/>
        </p:nvSpPr>
        <p:spPr>
          <a:xfrm>
            <a:off x="8707850" y="5718000"/>
            <a:ext cx="3719400" cy="5130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b="1" lang="en-US" sz="1700">
                <a:solidFill>
                  <a:srgbClr val="FFD9BE"/>
                </a:solidFill>
                <a:latin typeface="Times New Roman"/>
                <a:ea typeface="Times New Roman"/>
                <a:cs typeface="Times New Roman"/>
                <a:sym typeface="Times New Roman"/>
              </a:rPr>
              <a:t>FOR 10  BITS PER ATTRIBUTE</a:t>
            </a:r>
            <a:endParaRPr b="1" sz="1700">
              <a:solidFill>
                <a:srgbClr val="FFD9BE"/>
              </a:solidFill>
              <a:latin typeface="Times New Roman"/>
              <a:ea typeface="Times New Roman"/>
              <a:cs typeface="Times New Roman"/>
              <a:sym typeface="Times New Roman"/>
            </a:endParaRPr>
          </a:p>
        </p:txBody>
      </p:sp>
      <p:pic>
        <p:nvPicPr>
          <p:cNvPr id="184" name="Google Shape;184;p30" title="10buts.png"/>
          <p:cNvPicPr preferRelativeResize="0"/>
          <p:nvPr/>
        </p:nvPicPr>
        <p:blipFill>
          <a:blip r:embed="rId3">
            <a:alphaModFix/>
          </a:blip>
          <a:stretch>
            <a:fillRect/>
          </a:stretch>
        </p:blipFill>
        <p:spPr>
          <a:xfrm>
            <a:off x="8118338" y="6141925"/>
            <a:ext cx="4898400" cy="3916999"/>
          </a:xfrm>
          <a:prstGeom prst="rect">
            <a:avLst/>
          </a:prstGeom>
          <a:noFill/>
          <a:ln>
            <a:noFill/>
          </a:ln>
        </p:spPr>
      </p:pic>
      <p:pic>
        <p:nvPicPr>
          <p:cNvPr id="185" name="Google Shape;185;p30" title="4bits.png"/>
          <p:cNvPicPr preferRelativeResize="0"/>
          <p:nvPr/>
        </p:nvPicPr>
        <p:blipFill>
          <a:blip r:embed="rId4">
            <a:alphaModFix/>
          </a:blip>
          <a:stretch>
            <a:fillRect/>
          </a:stretch>
        </p:blipFill>
        <p:spPr>
          <a:xfrm>
            <a:off x="7857688" y="1337625"/>
            <a:ext cx="5419725" cy="4333875"/>
          </a:xfrm>
          <a:prstGeom prst="rect">
            <a:avLst/>
          </a:prstGeom>
          <a:noFill/>
          <a:ln>
            <a:noFill/>
          </a:ln>
        </p:spPr>
      </p:pic>
      <p:pic>
        <p:nvPicPr>
          <p:cNvPr id="186" name="Google Shape;186;p30" title="Screenshot from 2025-05-10 03-35-11.png"/>
          <p:cNvPicPr preferRelativeResize="0"/>
          <p:nvPr/>
        </p:nvPicPr>
        <p:blipFill>
          <a:blip r:embed="rId5">
            <a:alphaModFix/>
          </a:blip>
          <a:stretch>
            <a:fillRect/>
          </a:stretch>
        </p:blipFill>
        <p:spPr>
          <a:xfrm>
            <a:off x="1111050" y="4830863"/>
            <a:ext cx="5235731" cy="1311075"/>
          </a:xfrm>
          <a:prstGeom prst="rect">
            <a:avLst/>
          </a:prstGeom>
          <a:noFill/>
          <a:ln>
            <a:noFill/>
          </a:ln>
        </p:spPr>
      </p:pic>
      <p:pic>
        <p:nvPicPr>
          <p:cNvPr id="187" name="Google Shape;187;p30" title="Screenshot from 2025-05-10 03-32-20.png"/>
          <p:cNvPicPr preferRelativeResize="0"/>
          <p:nvPr/>
        </p:nvPicPr>
        <p:blipFill>
          <a:blip r:embed="rId6">
            <a:alphaModFix/>
          </a:blip>
          <a:stretch>
            <a:fillRect/>
          </a:stretch>
        </p:blipFill>
        <p:spPr>
          <a:xfrm>
            <a:off x="1111050" y="8239425"/>
            <a:ext cx="5235731" cy="1311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91" name="Shape 191"/>
        <p:cNvGrpSpPr/>
        <p:nvPr/>
      </p:nvGrpSpPr>
      <p:grpSpPr>
        <a:xfrm>
          <a:off x="0" y="0"/>
          <a:ext cx="0" cy="0"/>
          <a:chOff x="0" y="0"/>
          <a:chExt cx="0" cy="0"/>
        </a:xfrm>
      </p:grpSpPr>
      <p:sp>
        <p:nvSpPr>
          <p:cNvPr id="192" name="Google Shape;192;p31"/>
          <p:cNvSpPr txBox="1"/>
          <p:nvPr/>
        </p:nvSpPr>
        <p:spPr>
          <a:xfrm>
            <a:off x="941638" y="840775"/>
            <a:ext cx="7210800" cy="9264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t/>
            </a:r>
            <a:endParaRPr sz="2700">
              <a:solidFill>
                <a:srgbClr val="FFD9BE"/>
              </a:solidFill>
              <a:latin typeface="Times New Roman"/>
              <a:ea typeface="Times New Roman"/>
              <a:cs typeface="Times New Roman"/>
              <a:sym typeface="Times New Roman"/>
            </a:endParaRPr>
          </a:p>
        </p:txBody>
      </p:sp>
      <p:sp>
        <p:nvSpPr>
          <p:cNvPr id="193" name="Google Shape;193;p31"/>
          <p:cNvSpPr txBox="1"/>
          <p:nvPr/>
        </p:nvSpPr>
        <p:spPr>
          <a:xfrm>
            <a:off x="611963" y="524675"/>
            <a:ext cx="6654900" cy="8979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lang="en-US" sz="2700">
                <a:solidFill>
                  <a:srgbClr val="FFD9BE"/>
                </a:solidFill>
                <a:latin typeface="Times New Roman"/>
                <a:ea typeface="Times New Roman"/>
                <a:cs typeface="Times New Roman"/>
                <a:sym typeface="Times New Roman"/>
              </a:rPr>
              <a:t>The Different Bit Allocations we used:</a:t>
            </a:r>
            <a:endParaRPr sz="2700">
              <a:solidFill>
                <a:srgbClr val="FFD9BE"/>
              </a:solidFill>
              <a:latin typeface="Times New Roman"/>
              <a:ea typeface="Times New Roman"/>
              <a:cs typeface="Times New Roman"/>
              <a:sym typeface="Times New Roman"/>
            </a:endParaRPr>
          </a:p>
        </p:txBody>
      </p:sp>
      <p:pic>
        <p:nvPicPr>
          <p:cNvPr id="194" name="Google Shape;194;p31"/>
          <p:cNvPicPr preferRelativeResize="0"/>
          <p:nvPr/>
        </p:nvPicPr>
        <p:blipFill>
          <a:blip r:embed="rId3">
            <a:alphaModFix/>
          </a:blip>
          <a:stretch>
            <a:fillRect/>
          </a:stretch>
        </p:blipFill>
        <p:spPr>
          <a:xfrm>
            <a:off x="4198175" y="1251575"/>
            <a:ext cx="6234050" cy="1883525"/>
          </a:xfrm>
          <a:prstGeom prst="rect">
            <a:avLst/>
          </a:prstGeom>
          <a:noFill/>
          <a:ln>
            <a:noFill/>
          </a:ln>
        </p:spPr>
      </p:pic>
      <p:sp>
        <p:nvSpPr>
          <p:cNvPr id="195" name="Google Shape;195;p31"/>
          <p:cNvSpPr txBox="1"/>
          <p:nvPr/>
        </p:nvSpPr>
        <p:spPr>
          <a:xfrm>
            <a:off x="913138" y="3306100"/>
            <a:ext cx="5800800" cy="456000"/>
          </a:xfrm>
          <a:prstGeom prst="rect">
            <a:avLst/>
          </a:prstGeom>
          <a:noFill/>
          <a:ln>
            <a:noFill/>
          </a:ln>
        </p:spPr>
        <p:txBody>
          <a:bodyPr anchorCtr="0" anchor="t" bIns="91425" lIns="91425" spcFirstLastPara="1" rIns="91425" wrap="square" tIns="91425">
            <a:noAutofit/>
          </a:bodyPr>
          <a:lstStyle/>
          <a:p>
            <a:pPr indent="0" lvl="0" marL="12599" marR="0" rtl="0" algn="l">
              <a:lnSpc>
                <a:spcPct val="100000"/>
              </a:lnSpc>
              <a:spcBef>
                <a:spcPts val="0"/>
              </a:spcBef>
              <a:spcAft>
                <a:spcPts val="0"/>
              </a:spcAft>
              <a:buNone/>
            </a:pPr>
            <a:r>
              <a:rPr lang="en-US" sz="2400">
                <a:solidFill>
                  <a:srgbClr val="FFD9BE"/>
                </a:solidFill>
                <a:latin typeface="Times New Roman"/>
                <a:ea typeface="Times New Roman"/>
                <a:cs typeface="Times New Roman"/>
                <a:sym typeface="Times New Roman"/>
              </a:rPr>
              <a:t>The Losses plotted using our training function for all these bit allocations:</a:t>
            </a:r>
            <a:endParaRPr sz="2400">
              <a:solidFill>
                <a:srgbClr val="FFD9BE"/>
              </a:solidFill>
              <a:latin typeface="Times New Roman"/>
              <a:ea typeface="Times New Roman"/>
              <a:cs typeface="Times New Roman"/>
              <a:sym typeface="Times New Roman"/>
            </a:endParaRPr>
          </a:p>
        </p:txBody>
      </p:sp>
      <p:pic>
        <p:nvPicPr>
          <p:cNvPr id="196" name="Google Shape;196;p31" title="multialloc1.png"/>
          <p:cNvPicPr preferRelativeResize="0"/>
          <p:nvPr/>
        </p:nvPicPr>
        <p:blipFill>
          <a:blip r:embed="rId4">
            <a:alphaModFix/>
          </a:blip>
          <a:stretch>
            <a:fillRect/>
          </a:stretch>
        </p:blipFill>
        <p:spPr>
          <a:xfrm>
            <a:off x="516338" y="4267325"/>
            <a:ext cx="6846165" cy="4084163"/>
          </a:xfrm>
          <a:prstGeom prst="rect">
            <a:avLst/>
          </a:prstGeom>
          <a:noFill/>
          <a:ln>
            <a:noFill/>
          </a:ln>
        </p:spPr>
      </p:pic>
      <p:pic>
        <p:nvPicPr>
          <p:cNvPr id="197" name="Google Shape;197;p31" title="multialloc2.png"/>
          <p:cNvPicPr preferRelativeResize="0"/>
          <p:nvPr/>
        </p:nvPicPr>
        <p:blipFill>
          <a:blip r:embed="rId5">
            <a:alphaModFix/>
          </a:blip>
          <a:stretch>
            <a:fillRect/>
          </a:stretch>
        </p:blipFill>
        <p:spPr>
          <a:xfrm>
            <a:off x="7984465" y="3874738"/>
            <a:ext cx="5991225" cy="4476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01" name="Shape 201"/>
        <p:cNvGrpSpPr/>
        <p:nvPr/>
      </p:nvGrpSpPr>
      <p:grpSpPr>
        <a:xfrm>
          <a:off x="0" y="0"/>
          <a:ext cx="0" cy="0"/>
          <a:chOff x="0" y="0"/>
          <a:chExt cx="0" cy="0"/>
        </a:xfrm>
      </p:grpSpPr>
      <p:sp>
        <p:nvSpPr>
          <p:cNvPr id="202" name="Google Shape;202;p32"/>
          <p:cNvSpPr txBox="1"/>
          <p:nvPr/>
        </p:nvSpPr>
        <p:spPr>
          <a:xfrm>
            <a:off x="8577625" y="811050"/>
            <a:ext cx="5343900" cy="222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800">
                <a:solidFill>
                  <a:srgbClr val="FFD9BE"/>
                </a:solidFill>
                <a:latin typeface="Times New Roman"/>
                <a:ea typeface="Times New Roman"/>
                <a:cs typeface="Times New Roman"/>
                <a:sym typeface="Times New Roman"/>
              </a:rPr>
              <a:t>One measure of how good a certain bit allocation is to see how quickly it converges (number of iterations). </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800">
                <a:solidFill>
                  <a:srgbClr val="FFD9BE"/>
                </a:solidFill>
                <a:latin typeface="Times New Roman"/>
                <a:ea typeface="Times New Roman"/>
                <a:cs typeface="Times New Roman"/>
                <a:sym typeface="Times New Roman"/>
              </a:rPr>
              <a:t>Based on that we can see all of our allocations take around equal number of iterations.</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lang="en-US" sz="2800">
                <a:solidFill>
                  <a:srgbClr val="FFD9BE"/>
                </a:solidFill>
                <a:latin typeface="Times New Roman"/>
                <a:ea typeface="Times New Roman"/>
                <a:cs typeface="Times New Roman"/>
                <a:sym typeface="Times New Roman"/>
              </a:rPr>
              <a:t>The other measure is to simply see the error in the final calculated theta using all our allocations.</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rgbClr val="FFD9BE"/>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2800">
              <a:solidFill>
                <a:srgbClr val="FFD9BE"/>
              </a:solidFill>
              <a:latin typeface="Times New Roman"/>
              <a:ea typeface="Times New Roman"/>
              <a:cs typeface="Times New Roman"/>
              <a:sym typeface="Times New Roman"/>
            </a:endParaRPr>
          </a:p>
        </p:txBody>
      </p:sp>
      <p:pic>
        <p:nvPicPr>
          <p:cNvPr id="203" name="Google Shape;203;p32" title="multialloc1.png"/>
          <p:cNvPicPr preferRelativeResize="0"/>
          <p:nvPr/>
        </p:nvPicPr>
        <p:blipFill>
          <a:blip r:embed="rId3">
            <a:alphaModFix/>
          </a:blip>
          <a:stretch>
            <a:fillRect/>
          </a:stretch>
        </p:blipFill>
        <p:spPr>
          <a:xfrm>
            <a:off x="676988" y="684800"/>
            <a:ext cx="6846165" cy="4084163"/>
          </a:xfrm>
          <a:prstGeom prst="rect">
            <a:avLst/>
          </a:prstGeom>
          <a:noFill/>
          <a:ln>
            <a:noFill/>
          </a:ln>
        </p:spPr>
      </p:pic>
      <p:pic>
        <p:nvPicPr>
          <p:cNvPr id="204" name="Google Shape;204;p32" title="multialloc2.png"/>
          <p:cNvPicPr preferRelativeResize="0"/>
          <p:nvPr/>
        </p:nvPicPr>
        <p:blipFill>
          <a:blip r:embed="rId4">
            <a:alphaModFix/>
          </a:blip>
          <a:stretch>
            <a:fillRect/>
          </a:stretch>
        </p:blipFill>
        <p:spPr>
          <a:xfrm>
            <a:off x="1104452" y="5102663"/>
            <a:ext cx="5991225" cy="4476750"/>
          </a:xfrm>
          <a:prstGeom prst="rect">
            <a:avLst/>
          </a:prstGeom>
          <a:noFill/>
          <a:ln>
            <a:noFill/>
          </a:ln>
        </p:spPr>
      </p:pic>
      <p:pic>
        <p:nvPicPr>
          <p:cNvPr id="205" name="Google Shape;205;p32" title="Screenshot from 2025-05-10 03-48-50.png"/>
          <p:cNvPicPr preferRelativeResize="0"/>
          <p:nvPr/>
        </p:nvPicPr>
        <p:blipFill>
          <a:blip r:embed="rId5">
            <a:alphaModFix/>
          </a:blip>
          <a:stretch>
            <a:fillRect/>
          </a:stretch>
        </p:blipFill>
        <p:spPr>
          <a:xfrm>
            <a:off x="8331413" y="6230824"/>
            <a:ext cx="5400226" cy="1440650"/>
          </a:xfrm>
          <a:prstGeom prst="rect">
            <a:avLst/>
          </a:prstGeom>
          <a:noFill/>
          <a:ln>
            <a:noFill/>
          </a:ln>
        </p:spPr>
      </p:pic>
      <p:pic>
        <p:nvPicPr>
          <p:cNvPr id="206" name="Google Shape;206;p32" title="Screenshot from 2025-05-10 03-48-54.png"/>
          <p:cNvPicPr preferRelativeResize="0"/>
          <p:nvPr/>
        </p:nvPicPr>
        <p:blipFill>
          <a:blip r:embed="rId6">
            <a:alphaModFix/>
          </a:blip>
          <a:stretch>
            <a:fillRect/>
          </a:stretch>
        </p:blipFill>
        <p:spPr>
          <a:xfrm>
            <a:off x="8524275" y="8009575"/>
            <a:ext cx="5014521" cy="1337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72" name="Shape 72"/>
        <p:cNvGrpSpPr/>
        <p:nvPr/>
      </p:nvGrpSpPr>
      <p:grpSpPr>
        <a:xfrm>
          <a:off x="0" y="0"/>
          <a:ext cx="0" cy="0"/>
          <a:chOff x="0" y="0"/>
          <a:chExt cx="0" cy="0"/>
        </a:xfrm>
      </p:grpSpPr>
      <p:sp>
        <p:nvSpPr>
          <p:cNvPr id="73" name="Google Shape;73;p15"/>
          <p:cNvSpPr txBox="1"/>
          <p:nvPr/>
        </p:nvSpPr>
        <p:spPr>
          <a:xfrm>
            <a:off x="691560" y="506520"/>
            <a:ext cx="11954100" cy="2249400"/>
          </a:xfrm>
          <a:prstGeom prst="rect">
            <a:avLst/>
          </a:prstGeom>
          <a:noFill/>
          <a:ln>
            <a:noFill/>
          </a:ln>
        </p:spPr>
        <p:txBody>
          <a:bodyPr anchorCtr="0" anchor="t" bIns="0" lIns="0" spcFirstLastPara="1" rIns="0" wrap="square" tIns="416875">
            <a:noAutofit/>
          </a:bodyPr>
          <a:lstStyle/>
          <a:p>
            <a:pPr indent="0" lvl="0" marL="146160" marR="0" rtl="0" algn="l">
              <a:lnSpc>
                <a:spcPct val="100000"/>
              </a:lnSpc>
              <a:spcBef>
                <a:spcPts val="0"/>
              </a:spcBef>
              <a:spcAft>
                <a:spcPts val="0"/>
              </a:spcAft>
              <a:buNone/>
            </a:pPr>
            <a:r>
              <a:rPr b="0" i="0" lang="en-US" sz="6100" u="none" cap="none" strike="noStrike">
                <a:solidFill>
                  <a:srgbClr val="FFD9BE"/>
                </a:solidFill>
                <a:latin typeface="Times New Roman"/>
                <a:ea typeface="Times New Roman"/>
                <a:cs typeface="Times New Roman"/>
                <a:sym typeface="Times New Roman"/>
              </a:rPr>
              <a:t>Introduction</a:t>
            </a:r>
            <a:endParaRPr b="0" i="0" sz="6100" u="none" cap="none" strike="noStrike">
              <a:latin typeface="Calibri"/>
              <a:ea typeface="Calibri"/>
              <a:cs typeface="Calibri"/>
              <a:sym typeface="Calibri"/>
            </a:endParaRPr>
          </a:p>
        </p:txBody>
      </p:sp>
      <p:sp>
        <p:nvSpPr>
          <p:cNvPr id="74" name="Google Shape;74;p15"/>
          <p:cNvSpPr/>
          <p:nvPr/>
        </p:nvSpPr>
        <p:spPr>
          <a:xfrm>
            <a:off x="825120" y="2580115"/>
            <a:ext cx="7547400" cy="6613200"/>
          </a:xfrm>
          <a:prstGeom prst="rect">
            <a:avLst/>
          </a:prstGeom>
          <a:noFill/>
          <a:ln>
            <a:noFill/>
          </a:ln>
        </p:spPr>
        <p:txBody>
          <a:bodyPr anchorCtr="0" anchor="t" bIns="0" lIns="0" spcFirstLastPara="1" rIns="0" wrap="square" tIns="12600">
            <a:noAutofit/>
          </a:bodyPr>
          <a:lstStyle/>
          <a:p>
            <a:pPr indent="0" lvl="0" marL="98280" marR="0" rtl="0" algn="l">
              <a:lnSpc>
                <a:spcPct val="100000"/>
              </a:lnSpc>
              <a:spcBef>
                <a:spcPts val="0"/>
              </a:spcBef>
              <a:spcAft>
                <a:spcPts val="0"/>
              </a:spcAft>
              <a:buNone/>
            </a:pPr>
            <a:r>
              <a:rPr b="1" i="0" lang="en-US" sz="3600" u="none" cap="none" strike="noStrike">
                <a:solidFill>
                  <a:srgbClr val="FFD9BE"/>
                </a:solidFill>
                <a:latin typeface="Times New Roman"/>
                <a:ea typeface="Times New Roman"/>
                <a:cs typeface="Times New Roman"/>
                <a:sym typeface="Times New Roman"/>
              </a:rPr>
              <a:t>What is QGD?</a:t>
            </a:r>
            <a:endParaRPr b="0" i="0" sz="3600" u="none" cap="none" strike="noStrike">
              <a:latin typeface="Arial"/>
              <a:ea typeface="Arial"/>
              <a:cs typeface="Arial"/>
              <a:sym typeface="Arial"/>
            </a:endParaRPr>
          </a:p>
          <a:p>
            <a:pPr indent="0" lvl="0" marL="98280" marR="0" rtl="0" algn="l">
              <a:lnSpc>
                <a:spcPct val="114000"/>
              </a:lnSpc>
              <a:spcBef>
                <a:spcPts val="1466"/>
              </a:spcBef>
              <a:spcAft>
                <a:spcPts val="0"/>
              </a:spcAft>
              <a:buNone/>
            </a:pPr>
            <a:r>
              <a:rPr b="0" i="0" lang="en-US" sz="2400" u="none" cap="none" strike="noStrike">
                <a:solidFill>
                  <a:srgbClr val="FFD9BE"/>
                </a:solidFill>
                <a:latin typeface="Times New Roman"/>
                <a:ea typeface="Times New Roman"/>
                <a:cs typeface="Times New Roman"/>
                <a:sym typeface="Times New Roman"/>
              </a:rPr>
              <a:t>Quantized Gradient Descent (QGD) is a variant of gradient descent optimization algorithm that uses reduced precision representations of gradients and model parameters during training.</a:t>
            </a:r>
            <a:endParaRPr sz="2400"/>
          </a:p>
          <a:p>
            <a:pPr indent="0" lvl="0" marL="98280" marR="0" rtl="0" algn="l">
              <a:lnSpc>
                <a:spcPct val="100000"/>
              </a:lnSpc>
              <a:spcBef>
                <a:spcPts val="1514"/>
              </a:spcBef>
              <a:spcAft>
                <a:spcPts val="0"/>
              </a:spcAft>
              <a:buNone/>
            </a:pPr>
            <a:r>
              <a:t/>
            </a:r>
            <a:endParaRPr sz="2400"/>
          </a:p>
          <a:p>
            <a:pPr indent="0" lvl="0" marL="0" marR="0" rtl="0" algn="l">
              <a:lnSpc>
                <a:spcPct val="100000"/>
              </a:lnSpc>
              <a:spcBef>
                <a:spcPts val="1514"/>
              </a:spcBef>
              <a:spcAft>
                <a:spcPts val="0"/>
              </a:spcAft>
              <a:buNone/>
            </a:pPr>
            <a:r>
              <a:t/>
            </a:r>
            <a:endParaRPr sz="2400"/>
          </a:p>
          <a:p>
            <a:pPr indent="0" lvl="0" marL="12599" marR="0" rtl="0" algn="l">
              <a:lnSpc>
                <a:spcPct val="100000"/>
              </a:lnSpc>
              <a:spcBef>
                <a:spcPts val="0"/>
              </a:spcBef>
              <a:spcAft>
                <a:spcPts val="0"/>
              </a:spcAft>
              <a:buNone/>
            </a:pPr>
            <a:r>
              <a:rPr b="1" i="0" lang="en-US" sz="3600" u="none" cap="none" strike="noStrike">
                <a:solidFill>
                  <a:srgbClr val="FFD9BE"/>
                </a:solidFill>
                <a:latin typeface="Times New Roman"/>
                <a:ea typeface="Times New Roman"/>
                <a:cs typeface="Times New Roman"/>
                <a:sym typeface="Times New Roman"/>
              </a:rPr>
              <a:t>What is our Objective?</a:t>
            </a:r>
            <a:endParaRPr b="0" i="0" sz="3600" u="none" cap="none" strike="noStrike">
              <a:latin typeface="Arial"/>
              <a:ea typeface="Arial"/>
              <a:cs typeface="Arial"/>
              <a:sym typeface="Arial"/>
            </a:endParaRPr>
          </a:p>
          <a:p>
            <a:pPr indent="0" lvl="0" marL="12599" marR="0" rtl="0" algn="l">
              <a:lnSpc>
                <a:spcPct val="114000"/>
              </a:lnSpc>
              <a:spcBef>
                <a:spcPts val="1531"/>
              </a:spcBef>
              <a:spcAft>
                <a:spcPts val="0"/>
              </a:spcAft>
              <a:buNone/>
            </a:pPr>
            <a:r>
              <a:rPr b="0" i="0" lang="en-US" sz="2400" u="none" cap="none" strike="noStrike">
                <a:solidFill>
                  <a:srgbClr val="FFD9BE"/>
                </a:solidFill>
                <a:latin typeface="Times New Roman"/>
                <a:ea typeface="Times New Roman"/>
                <a:cs typeface="Times New Roman"/>
                <a:sym typeface="Times New Roman"/>
              </a:rPr>
              <a:t>Analyze the impact of quantization and bit allocation on the convergence behavior of optimization algorithms, specifically focusing on how different bit distributions inﬂuence the trade-off between precision, memory efficiency, and overall convergence speed in high-dimensional functions.</a:t>
            </a:r>
            <a:endParaRPr b="0" i="0" sz="2400" u="none" cap="none" strike="noStrike">
              <a:latin typeface="Arial"/>
              <a:ea typeface="Arial"/>
              <a:cs typeface="Arial"/>
              <a:sym typeface="Arial"/>
            </a:endParaRPr>
          </a:p>
        </p:txBody>
      </p:sp>
      <p:pic>
        <p:nvPicPr>
          <p:cNvPr id="75" name="Google Shape;75;p15"/>
          <p:cNvPicPr preferRelativeResize="0"/>
          <p:nvPr/>
        </p:nvPicPr>
        <p:blipFill rotWithShape="1">
          <a:blip r:embed="rId3">
            <a:alphaModFix/>
          </a:blip>
          <a:srcRect b="0" l="0" r="0" t="0"/>
          <a:stretch/>
        </p:blipFill>
        <p:spPr>
          <a:xfrm>
            <a:off x="8810280" y="2782080"/>
            <a:ext cx="5158440" cy="641124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10" name="Shape 210"/>
        <p:cNvGrpSpPr/>
        <p:nvPr/>
      </p:nvGrpSpPr>
      <p:grpSpPr>
        <a:xfrm>
          <a:off x="0" y="0"/>
          <a:ext cx="0" cy="0"/>
          <a:chOff x="0" y="0"/>
          <a:chExt cx="0" cy="0"/>
        </a:xfrm>
      </p:grpSpPr>
      <p:sp>
        <p:nvSpPr>
          <p:cNvPr id="211" name="Google Shape;211;p33"/>
          <p:cNvSpPr txBox="1"/>
          <p:nvPr/>
        </p:nvSpPr>
        <p:spPr>
          <a:xfrm>
            <a:off x="573250" y="474250"/>
            <a:ext cx="12769500" cy="1458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400">
                <a:solidFill>
                  <a:srgbClr val="FFD9BE"/>
                </a:solidFill>
                <a:latin typeface="Times New Roman"/>
                <a:ea typeface="Times New Roman"/>
                <a:cs typeface="Times New Roman"/>
                <a:sym typeface="Times New Roman"/>
              </a:rPr>
              <a:t>Dynamic bit allocation vs Static bit allocation</a:t>
            </a:r>
            <a:endParaRPr b="1" sz="4400">
              <a:solidFill>
                <a:srgbClr val="FFD9BE"/>
              </a:solidFill>
              <a:latin typeface="Times New Roman"/>
              <a:ea typeface="Times New Roman"/>
              <a:cs typeface="Times New Roman"/>
              <a:sym typeface="Times New Roman"/>
            </a:endParaRPr>
          </a:p>
        </p:txBody>
      </p:sp>
      <p:sp>
        <p:nvSpPr>
          <p:cNvPr id="212" name="Google Shape;212;p33"/>
          <p:cNvSpPr txBox="1"/>
          <p:nvPr/>
        </p:nvSpPr>
        <p:spPr>
          <a:xfrm>
            <a:off x="573250" y="1590450"/>
            <a:ext cx="12410100" cy="2411100"/>
          </a:xfrm>
          <a:prstGeom prst="rect">
            <a:avLst/>
          </a:prstGeom>
          <a:noFill/>
          <a:ln>
            <a:noFill/>
          </a:ln>
        </p:spPr>
        <p:txBody>
          <a:bodyPr anchorCtr="0" anchor="t" bIns="91425" lIns="91425" spcFirstLastPara="1" rIns="91425" wrap="square" tIns="91425">
            <a:noAutofit/>
          </a:bodyPr>
          <a:lstStyle/>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The idea of dynamic bit allocation is to change the bit distribution based on an importance measure. The </a:t>
            </a:r>
            <a:r>
              <a:rPr lang="en-US" sz="2500">
                <a:solidFill>
                  <a:srgbClr val="FFD9BE"/>
                </a:solidFill>
                <a:latin typeface="Times New Roman"/>
                <a:ea typeface="Times New Roman"/>
                <a:cs typeface="Times New Roman"/>
                <a:sym typeface="Times New Roman"/>
              </a:rPr>
              <a:t>importance measure we came up with is -</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(difference in change of gradient) / (current change of gradient). </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Then we normalize this quantity so that we can use it as a proportion to allocate bits.</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Clr>
                <a:srgbClr val="000000"/>
              </a:buClr>
              <a:buFont typeface="Arial"/>
              <a:buNone/>
            </a:pPr>
            <a:r>
              <a:rPr lang="en-US" sz="2500">
                <a:solidFill>
                  <a:srgbClr val="FFD9BE"/>
                </a:solidFill>
                <a:latin typeface="Times New Roman"/>
                <a:ea typeface="Times New Roman"/>
                <a:cs typeface="Times New Roman"/>
                <a:sym typeface="Times New Roman"/>
              </a:rPr>
              <a:t>Here is a comparison between the previously used static allocations and the dynamic allocation:</a:t>
            </a:r>
            <a:endParaRPr sz="2500">
              <a:solidFill>
                <a:srgbClr val="FFD9BE"/>
              </a:solidFill>
              <a:latin typeface="Times New Roman"/>
              <a:ea typeface="Times New Roman"/>
              <a:cs typeface="Times New Roman"/>
              <a:sym typeface="Times New Roman"/>
            </a:endParaRPr>
          </a:p>
        </p:txBody>
      </p:sp>
      <p:pic>
        <p:nvPicPr>
          <p:cNvPr id="213" name="Google Shape;213;p33" title="FinalDyn.png"/>
          <p:cNvPicPr preferRelativeResize="0"/>
          <p:nvPr/>
        </p:nvPicPr>
        <p:blipFill>
          <a:blip r:embed="rId3">
            <a:alphaModFix/>
          </a:blip>
          <a:stretch>
            <a:fillRect/>
          </a:stretch>
        </p:blipFill>
        <p:spPr>
          <a:xfrm>
            <a:off x="3265225" y="5579038"/>
            <a:ext cx="7385550" cy="44059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17" name="Shape 217"/>
        <p:cNvGrpSpPr/>
        <p:nvPr/>
      </p:nvGrpSpPr>
      <p:grpSpPr>
        <a:xfrm>
          <a:off x="0" y="0"/>
          <a:ext cx="0" cy="0"/>
          <a:chOff x="0" y="0"/>
          <a:chExt cx="0" cy="0"/>
        </a:xfrm>
      </p:grpSpPr>
      <p:sp>
        <p:nvSpPr>
          <p:cNvPr id="218" name="Google Shape;218;p34"/>
          <p:cNvSpPr txBox="1"/>
          <p:nvPr/>
        </p:nvSpPr>
        <p:spPr>
          <a:xfrm>
            <a:off x="590350" y="563575"/>
            <a:ext cx="13111800" cy="119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400">
                <a:solidFill>
                  <a:srgbClr val="FFD9BE"/>
                </a:solidFill>
                <a:latin typeface="Times New Roman"/>
                <a:ea typeface="Times New Roman"/>
                <a:cs typeface="Times New Roman"/>
                <a:sym typeface="Times New Roman"/>
              </a:rPr>
              <a:t>Final accuracy of weights</a:t>
            </a:r>
            <a:endParaRPr b="1" sz="4400">
              <a:solidFill>
                <a:srgbClr val="FFD9BE"/>
              </a:solidFill>
              <a:latin typeface="Times New Roman"/>
              <a:ea typeface="Times New Roman"/>
              <a:cs typeface="Times New Roman"/>
              <a:sym typeface="Times New Roman"/>
            </a:endParaRPr>
          </a:p>
        </p:txBody>
      </p:sp>
      <p:sp>
        <p:nvSpPr>
          <p:cNvPr id="219" name="Google Shape;219;p34"/>
          <p:cNvSpPr txBox="1"/>
          <p:nvPr/>
        </p:nvSpPr>
        <p:spPr>
          <a:xfrm>
            <a:off x="575475" y="1843475"/>
            <a:ext cx="13498800" cy="8289600"/>
          </a:xfrm>
          <a:prstGeom prst="rect">
            <a:avLst/>
          </a:prstGeom>
          <a:noFill/>
          <a:ln>
            <a:noFill/>
          </a:ln>
        </p:spPr>
        <p:txBody>
          <a:bodyPr anchorCtr="0" anchor="t" bIns="91425" lIns="91425" spcFirstLastPara="1" rIns="91425" wrap="square" tIns="91425">
            <a:noAutofit/>
          </a:bodyPr>
          <a:lstStyle/>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Here is a graph to highlight how close we got to the true weights using each kind of bit allocation strategy:</a:t>
            </a:r>
            <a:endParaRPr sz="2500">
              <a:solidFill>
                <a:srgbClr val="FFD9BE"/>
              </a:solidFill>
              <a:latin typeface="Times New Roman"/>
              <a:ea typeface="Times New Roman"/>
              <a:cs typeface="Times New Roman"/>
              <a:sym typeface="Times New Roman"/>
            </a:endParaRPr>
          </a:p>
        </p:txBody>
      </p:sp>
      <p:pic>
        <p:nvPicPr>
          <p:cNvPr id="220" name="Google Shape;220;p34" title="line .png"/>
          <p:cNvPicPr preferRelativeResize="0"/>
          <p:nvPr/>
        </p:nvPicPr>
        <p:blipFill>
          <a:blip r:embed="rId3">
            <a:alphaModFix/>
          </a:blip>
          <a:stretch>
            <a:fillRect/>
          </a:stretch>
        </p:blipFill>
        <p:spPr>
          <a:xfrm>
            <a:off x="1483625" y="2960350"/>
            <a:ext cx="10736501" cy="5327625"/>
          </a:xfrm>
          <a:prstGeom prst="rect">
            <a:avLst/>
          </a:prstGeom>
          <a:noFill/>
          <a:ln>
            <a:noFill/>
          </a:ln>
        </p:spPr>
      </p:pic>
      <p:pic>
        <p:nvPicPr>
          <p:cNvPr id="221" name="Google Shape;221;p34" title="Screenshot from 2025-05-10 05-09-19.png"/>
          <p:cNvPicPr preferRelativeResize="0"/>
          <p:nvPr/>
        </p:nvPicPr>
        <p:blipFill>
          <a:blip r:embed="rId4">
            <a:alphaModFix/>
          </a:blip>
          <a:stretch>
            <a:fillRect/>
          </a:stretch>
        </p:blipFill>
        <p:spPr>
          <a:xfrm>
            <a:off x="4777525" y="8379763"/>
            <a:ext cx="4019550" cy="143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25" name="Shape 225"/>
        <p:cNvGrpSpPr/>
        <p:nvPr/>
      </p:nvGrpSpPr>
      <p:grpSpPr>
        <a:xfrm>
          <a:off x="0" y="0"/>
          <a:ext cx="0" cy="0"/>
          <a:chOff x="0" y="0"/>
          <a:chExt cx="0" cy="0"/>
        </a:xfrm>
      </p:grpSpPr>
      <p:sp>
        <p:nvSpPr>
          <p:cNvPr id="226" name="Google Shape;226;p35"/>
          <p:cNvSpPr txBox="1"/>
          <p:nvPr/>
        </p:nvSpPr>
        <p:spPr>
          <a:xfrm>
            <a:off x="1139150" y="661600"/>
            <a:ext cx="10786500" cy="17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400">
                <a:solidFill>
                  <a:srgbClr val="FFD9BE"/>
                </a:solidFill>
                <a:latin typeface="Times New Roman"/>
                <a:ea typeface="Times New Roman"/>
                <a:cs typeface="Times New Roman"/>
                <a:sym typeface="Times New Roman"/>
              </a:rPr>
              <a:t>Inference from our experiments</a:t>
            </a:r>
            <a:endParaRPr b="1" sz="4400">
              <a:solidFill>
                <a:srgbClr val="FFD9BE"/>
              </a:solidFill>
              <a:latin typeface="Times New Roman"/>
              <a:ea typeface="Times New Roman"/>
              <a:cs typeface="Times New Roman"/>
              <a:sym typeface="Times New Roman"/>
            </a:endParaRPr>
          </a:p>
        </p:txBody>
      </p:sp>
      <p:pic>
        <p:nvPicPr>
          <p:cNvPr id="227" name="Google Shape;227;p35" title="b1.png"/>
          <p:cNvPicPr preferRelativeResize="0"/>
          <p:nvPr/>
        </p:nvPicPr>
        <p:blipFill>
          <a:blip r:embed="rId3">
            <a:alphaModFix/>
          </a:blip>
          <a:stretch>
            <a:fillRect/>
          </a:stretch>
        </p:blipFill>
        <p:spPr>
          <a:xfrm>
            <a:off x="393400" y="2861550"/>
            <a:ext cx="6880600" cy="3396750"/>
          </a:xfrm>
          <a:prstGeom prst="rect">
            <a:avLst/>
          </a:prstGeom>
          <a:noFill/>
          <a:ln>
            <a:noFill/>
          </a:ln>
        </p:spPr>
      </p:pic>
      <p:pic>
        <p:nvPicPr>
          <p:cNvPr id="228" name="Google Shape;228;p35" title="b2.png"/>
          <p:cNvPicPr preferRelativeResize="0"/>
          <p:nvPr/>
        </p:nvPicPr>
        <p:blipFill>
          <a:blip r:embed="rId4">
            <a:alphaModFix/>
          </a:blip>
          <a:stretch>
            <a:fillRect/>
          </a:stretch>
        </p:blipFill>
        <p:spPr>
          <a:xfrm>
            <a:off x="450775" y="6519500"/>
            <a:ext cx="6765850" cy="3340100"/>
          </a:xfrm>
          <a:prstGeom prst="rect">
            <a:avLst/>
          </a:prstGeom>
          <a:noFill/>
          <a:ln>
            <a:noFill/>
          </a:ln>
        </p:spPr>
      </p:pic>
      <p:pic>
        <p:nvPicPr>
          <p:cNvPr id="229" name="Google Shape;229;p35" title="b3.png"/>
          <p:cNvPicPr preferRelativeResize="0"/>
          <p:nvPr/>
        </p:nvPicPr>
        <p:blipFill>
          <a:blip r:embed="rId5">
            <a:alphaModFix/>
          </a:blip>
          <a:stretch>
            <a:fillRect/>
          </a:stretch>
        </p:blipFill>
        <p:spPr>
          <a:xfrm>
            <a:off x="7818075" y="2918850"/>
            <a:ext cx="6648450" cy="3282146"/>
          </a:xfrm>
          <a:prstGeom prst="rect">
            <a:avLst/>
          </a:prstGeom>
          <a:noFill/>
          <a:ln>
            <a:noFill/>
          </a:ln>
        </p:spPr>
      </p:pic>
      <p:pic>
        <p:nvPicPr>
          <p:cNvPr id="230" name="Google Shape;230;p35" title="b4.png"/>
          <p:cNvPicPr preferRelativeResize="0"/>
          <p:nvPr/>
        </p:nvPicPr>
        <p:blipFill>
          <a:blip r:embed="rId6">
            <a:alphaModFix/>
          </a:blip>
          <a:stretch>
            <a:fillRect/>
          </a:stretch>
        </p:blipFill>
        <p:spPr>
          <a:xfrm>
            <a:off x="7749225" y="6548471"/>
            <a:ext cx="6648450" cy="32821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34" name="Shape 234"/>
        <p:cNvGrpSpPr/>
        <p:nvPr/>
      </p:nvGrpSpPr>
      <p:grpSpPr>
        <a:xfrm>
          <a:off x="0" y="0"/>
          <a:ext cx="0" cy="0"/>
          <a:chOff x="0" y="0"/>
          <a:chExt cx="0" cy="0"/>
        </a:xfrm>
      </p:grpSpPr>
      <p:sp>
        <p:nvSpPr>
          <p:cNvPr id="235" name="Google Shape;235;p36"/>
          <p:cNvSpPr txBox="1"/>
          <p:nvPr/>
        </p:nvSpPr>
        <p:spPr>
          <a:xfrm>
            <a:off x="1139150" y="661600"/>
            <a:ext cx="10786500" cy="1737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US" sz="4400">
                <a:solidFill>
                  <a:srgbClr val="FFD9BE"/>
                </a:solidFill>
                <a:latin typeface="Times New Roman"/>
                <a:ea typeface="Times New Roman"/>
                <a:cs typeface="Times New Roman"/>
                <a:sym typeface="Times New Roman"/>
              </a:rPr>
              <a:t>Inference from our experiments</a:t>
            </a:r>
            <a:endParaRPr b="1" sz="4400">
              <a:solidFill>
                <a:srgbClr val="FFD9BE"/>
              </a:solidFill>
              <a:latin typeface="Times New Roman"/>
              <a:ea typeface="Times New Roman"/>
              <a:cs typeface="Times New Roman"/>
              <a:sym typeface="Times New Roman"/>
            </a:endParaRPr>
          </a:p>
        </p:txBody>
      </p:sp>
      <p:pic>
        <p:nvPicPr>
          <p:cNvPr id="236" name="Google Shape;236;p36" title="b5.png"/>
          <p:cNvPicPr preferRelativeResize="0"/>
          <p:nvPr/>
        </p:nvPicPr>
        <p:blipFill>
          <a:blip r:embed="rId3">
            <a:alphaModFix/>
          </a:blip>
          <a:stretch>
            <a:fillRect/>
          </a:stretch>
        </p:blipFill>
        <p:spPr>
          <a:xfrm>
            <a:off x="450775" y="2551600"/>
            <a:ext cx="6797650" cy="3282150"/>
          </a:xfrm>
          <a:prstGeom prst="rect">
            <a:avLst/>
          </a:prstGeom>
          <a:noFill/>
          <a:ln>
            <a:noFill/>
          </a:ln>
        </p:spPr>
      </p:pic>
      <p:pic>
        <p:nvPicPr>
          <p:cNvPr id="237" name="Google Shape;237;p36" title="b6.png"/>
          <p:cNvPicPr preferRelativeResize="0"/>
          <p:nvPr/>
        </p:nvPicPr>
        <p:blipFill>
          <a:blip r:embed="rId4">
            <a:alphaModFix/>
          </a:blip>
          <a:stretch>
            <a:fillRect/>
          </a:stretch>
        </p:blipFill>
        <p:spPr>
          <a:xfrm>
            <a:off x="301588" y="5986150"/>
            <a:ext cx="6946849" cy="3429457"/>
          </a:xfrm>
          <a:prstGeom prst="rect">
            <a:avLst/>
          </a:prstGeom>
          <a:noFill/>
          <a:ln>
            <a:noFill/>
          </a:ln>
        </p:spPr>
      </p:pic>
      <p:pic>
        <p:nvPicPr>
          <p:cNvPr id="238" name="Google Shape;238;p36" title="b7.png"/>
          <p:cNvPicPr preferRelativeResize="0"/>
          <p:nvPr/>
        </p:nvPicPr>
        <p:blipFill>
          <a:blip r:embed="rId5">
            <a:alphaModFix/>
          </a:blip>
          <a:stretch>
            <a:fillRect/>
          </a:stretch>
        </p:blipFill>
        <p:spPr>
          <a:xfrm>
            <a:off x="7565600" y="2551600"/>
            <a:ext cx="6648450" cy="3282146"/>
          </a:xfrm>
          <a:prstGeom prst="rect">
            <a:avLst/>
          </a:prstGeom>
          <a:noFill/>
          <a:ln>
            <a:noFill/>
          </a:ln>
        </p:spPr>
      </p:pic>
      <p:pic>
        <p:nvPicPr>
          <p:cNvPr id="239" name="Google Shape;239;p36" title="b8.png"/>
          <p:cNvPicPr preferRelativeResize="0"/>
          <p:nvPr/>
        </p:nvPicPr>
        <p:blipFill>
          <a:blip r:embed="rId6">
            <a:alphaModFix/>
          </a:blip>
          <a:stretch>
            <a:fillRect/>
          </a:stretch>
        </p:blipFill>
        <p:spPr>
          <a:xfrm>
            <a:off x="7565600" y="5986150"/>
            <a:ext cx="6648450" cy="3429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43" name="Shape 243"/>
        <p:cNvGrpSpPr/>
        <p:nvPr/>
      </p:nvGrpSpPr>
      <p:grpSpPr>
        <a:xfrm>
          <a:off x="0" y="0"/>
          <a:ext cx="0" cy="0"/>
          <a:chOff x="0" y="0"/>
          <a:chExt cx="0" cy="0"/>
        </a:xfrm>
      </p:grpSpPr>
      <p:sp>
        <p:nvSpPr>
          <p:cNvPr id="244" name="Google Shape;244;p37"/>
          <p:cNvSpPr txBox="1"/>
          <p:nvPr/>
        </p:nvSpPr>
        <p:spPr>
          <a:xfrm>
            <a:off x="1708200" y="543950"/>
            <a:ext cx="8297100" cy="9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4400">
                <a:solidFill>
                  <a:srgbClr val="FFD9BE"/>
                </a:solidFill>
                <a:latin typeface="Times New Roman"/>
                <a:ea typeface="Times New Roman"/>
                <a:cs typeface="Times New Roman"/>
                <a:sym typeface="Times New Roman"/>
              </a:rPr>
              <a:t>Inference from our experiments</a:t>
            </a:r>
            <a:endParaRPr b="1" sz="4400">
              <a:solidFill>
                <a:srgbClr val="FFD9BE"/>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p>
        </p:txBody>
      </p:sp>
      <p:pic>
        <p:nvPicPr>
          <p:cNvPr id="245" name="Google Shape;245;p37" title="b9.png"/>
          <p:cNvPicPr preferRelativeResize="0"/>
          <p:nvPr/>
        </p:nvPicPr>
        <p:blipFill>
          <a:blip r:embed="rId3">
            <a:alphaModFix/>
          </a:blip>
          <a:stretch>
            <a:fillRect/>
          </a:stretch>
        </p:blipFill>
        <p:spPr>
          <a:xfrm>
            <a:off x="152400" y="1614350"/>
            <a:ext cx="7524750" cy="3714750"/>
          </a:xfrm>
          <a:prstGeom prst="rect">
            <a:avLst/>
          </a:prstGeom>
          <a:noFill/>
          <a:ln>
            <a:noFill/>
          </a:ln>
        </p:spPr>
      </p:pic>
      <p:pic>
        <p:nvPicPr>
          <p:cNvPr id="246" name="Google Shape;246;p37" title="b10.png"/>
          <p:cNvPicPr preferRelativeResize="0"/>
          <p:nvPr/>
        </p:nvPicPr>
        <p:blipFill>
          <a:blip r:embed="rId4">
            <a:alphaModFix/>
          </a:blip>
          <a:stretch>
            <a:fillRect/>
          </a:stretch>
        </p:blipFill>
        <p:spPr>
          <a:xfrm>
            <a:off x="152400" y="5481500"/>
            <a:ext cx="7524750" cy="3714750"/>
          </a:xfrm>
          <a:prstGeom prst="rect">
            <a:avLst/>
          </a:prstGeom>
          <a:noFill/>
          <a:ln>
            <a:noFill/>
          </a:ln>
        </p:spPr>
      </p:pic>
      <p:sp>
        <p:nvSpPr>
          <p:cNvPr id="247" name="Google Shape;247;p37"/>
          <p:cNvSpPr txBox="1"/>
          <p:nvPr/>
        </p:nvSpPr>
        <p:spPr>
          <a:xfrm>
            <a:off x="8536350" y="1737450"/>
            <a:ext cx="5244600" cy="7458900"/>
          </a:xfrm>
          <a:prstGeom prst="rect">
            <a:avLst/>
          </a:prstGeom>
          <a:noFill/>
          <a:ln>
            <a:noFill/>
          </a:ln>
        </p:spPr>
        <p:txBody>
          <a:bodyPr anchorCtr="0" anchor="t" bIns="91425" lIns="91425" spcFirstLastPara="1" rIns="91425" wrap="square" tIns="91425">
            <a:noAutofit/>
          </a:bodyPr>
          <a:lstStyle/>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An interesting thing to note is that we can see that the bit allocation for each attribute all converge to 10 which is uniform bit allocation as they near convergence.</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t/>
            </a:r>
            <a:endParaRPr sz="2500">
              <a:solidFill>
                <a:srgbClr val="FFD9BE"/>
              </a:solidFill>
              <a:latin typeface="Times New Roman"/>
              <a:ea typeface="Times New Roman"/>
              <a:cs typeface="Times New Roman"/>
              <a:sym typeface="Times New Roman"/>
            </a:endParaRPr>
          </a:p>
          <a:p>
            <a:pPr indent="0" lvl="0" marL="12599" marR="0" rtl="0" algn="l">
              <a:lnSpc>
                <a:spcPct val="125000"/>
              </a:lnSpc>
              <a:spcBef>
                <a:spcPts val="0"/>
              </a:spcBef>
              <a:spcAft>
                <a:spcPts val="0"/>
              </a:spcAft>
              <a:buNone/>
            </a:pPr>
            <a:r>
              <a:rPr lang="en-US" sz="2500">
                <a:solidFill>
                  <a:srgbClr val="FFD9BE"/>
                </a:solidFill>
                <a:latin typeface="Times New Roman"/>
                <a:ea typeface="Times New Roman"/>
                <a:cs typeface="Times New Roman"/>
                <a:sym typeface="Times New Roman"/>
              </a:rPr>
              <a:t>From this we can infer that even if we start with a random bit allocation, our current setup and importance measure always lets our bit allocation tend to a uniform one. Thus uniform allocation is </a:t>
            </a:r>
            <a:r>
              <a:rPr lang="en-US" sz="2500">
                <a:solidFill>
                  <a:srgbClr val="FFD9BE"/>
                </a:solidFill>
                <a:latin typeface="Times New Roman"/>
                <a:ea typeface="Times New Roman"/>
                <a:cs typeface="Times New Roman"/>
                <a:sym typeface="Times New Roman"/>
              </a:rPr>
              <a:t>preferred</a:t>
            </a:r>
            <a:r>
              <a:rPr lang="en-US" sz="2500">
                <a:solidFill>
                  <a:srgbClr val="FFD9BE"/>
                </a:solidFill>
                <a:latin typeface="Times New Roman"/>
                <a:ea typeface="Times New Roman"/>
                <a:cs typeface="Times New Roman"/>
                <a:sym typeface="Times New Roman"/>
              </a:rPr>
              <a:t>  by the dynamic allocation method as well.</a:t>
            </a:r>
            <a:endParaRPr sz="2500">
              <a:solidFill>
                <a:srgbClr val="FFD9BE"/>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51" name="Shape 251"/>
        <p:cNvGrpSpPr/>
        <p:nvPr/>
      </p:nvGrpSpPr>
      <p:grpSpPr>
        <a:xfrm>
          <a:off x="0" y="0"/>
          <a:ext cx="0" cy="0"/>
          <a:chOff x="0" y="0"/>
          <a:chExt cx="0" cy="0"/>
        </a:xfrm>
      </p:grpSpPr>
      <p:sp>
        <p:nvSpPr>
          <p:cNvPr id="252" name="Google Shape;252;p38"/>
          <p:cNvSpPr txBox="1"/>
          <p:nvPr/>
        </p:nvSpPr>
        <p:spPr>
          <a:xfrm>
            <a:off x="811080" y="506520"/>
            <a:ext cx="8220960" cy="1845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lang="en-US" sz="4700" strike="noStrike">
                <a:solidFill>
                  <a:srgbClr val="FFD9BE"/>
                </a:solidFill>
                <a:latin typeface="Times New Roman"/>
                <a:ea typeface="Times New Roman"/>
                <a:cs typeface="Times New Roman"/>
                <a:sym typeface="Times New Roman"/>
              </a:rPr>
              <a:t>Future objectives and add-ons</a:t>
            </a:r>
            <a:endParaRPr b="0" sz="4700" strike="noStrike">
              <a:latin typeface="Calibri"/>
              <a:ea typeface="Calibri"/>
              <a:cs typeface="Calibri"/>
              <a:sym typeface="Calibri"/>
            </a:endParaRPr>
          </a:p>
        </p:txBody>
      </p:sp>
      <p:sp>
        <p:nvSpPr>
          <p:cNvPr id="253" name="Google Shape;253;p38"/>
          <p:cNvSpPr/>
          <p:nvPr/>
        </p:nvSpPr>
        <p:spPr>
          <a:xfrm>
            <a:off x="1011960" y="2095920"/>
            <a:ext cx="11158560" cy="7300440"/>
          </a:xfrm>
          <a:prstGeom prst="rect">
            <a:avLst/>
          </a:prstGeom>
          <a:noFill/>
          <a:ln>
            <a:noFill/>
          </a:ln>
        </p:spPr>
        <p:txBody>
          <a:bodyPr anchorCtr="0" anchor="t" bIns="0" lIns="0" spcFirstLastPara="1" rIns="0" wrap="square" tIns="12600">
            <a:noAutofit/>
          </a:bodyPr>
          <a:lstStyle/>
          <a:p>
            <a:pPr indent="-443880" lvl="0" marL="455760" marR="0" rtl="0" algn="l">
              <a:lnSpc>
                <a:spcPct val="100000"/>
              </a:lnSpc>
              <a:spcBef>
                <a:spcPts val="0"/>
              </a:spcBef>
              <a:spcAft>
                <a:spcPts val="0"/>
              </a:spcAft>
              <a:buClr>
                <a:srgbClr val="FFD9BE"/>
              </a:buClr>
              <a:buSzPts val="2800"/>
              <a:buFont typeface="Tahoma"/>
              <a:buChar char="●"/>
            </a:pPr>
            <a:r>
              <a:rPr lang="en-US" sz="2800">
                <a:solidFill>
                  <a:srgbClr val="FFD9BE"/>
                </a:solidFill>
                <a:latin typeface="Times New Roman"/>
                <a:ea typeface="Times New Roman"/>
                <a:cs typeface="Times New Roman"/>
                <a:sym typeface="Times New Roman"/>
              </a:rPr>
              <a:t>Adding elias coding to try various other scenarios and setups. This is an incomplete study of Quantized gradient descent and Bit allocation effects on convergence.</a:t>
            </a:r>
            <a:endParaRPr b="0" sz="2800" strike="noStrike">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257" name="Shape 257"/>
        <p:cNvGrpSpPr/>
        <p:nvPr/>
      </p:nvGrpSpPr>
      <p:grpSpPr>
        <a:xfrm>
          <a:off x="0" y="0"/>
          <a:ext cx="0" cy="0"/>
          <a:chOff x="0" y="0"/>
          <a:chExt cx="0" cy="0"/>
        </a:xfrm>
      </p:grpSpPr>
      <p:sp>
        <p:nvSpPr>
          <p:cNvPr id="258" name="Google Shape;258;p39"/>
          <p:cNvSpPr txBox="1"/>
          <p:nvPr/>
        </p:nvSpPr>
        <p:spPr>
          <a:xfrm>
            <a:off x="925560" y="845640"/>
            <a:ext cx="2655720" cy="1845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lang="en-US" sz="3500" strike="noStrike">
                <a:solidFill>
                  <a:srgbClr val="FFD9BE"/>
                </a:solidFill>
                <a:latin typeface="Times New Roman"/>
                <a:ea typeface="Times New Roman"/>
                <a:cs typeface="Times New Roman"/>
                <a:sym typeface="Times New Roman"/>
              </a:rPr>
              <a:t>Bibliography:</a:t>
            </a:r>
            <a:endParaRPr b="0" sz="3500" strike="noStrike">
              <a:latin typeface="Calibri"/>
              <a:ea typeface="Calibri"/>
              <a:cs typeface="Calibri"/>
              <a:sym typeface="Calibri"/>
            </a:endParaRPr>
          </a:p>
        </p:txBody>
      </p:sp>
      <p:sp>
        <p:nvSpPr>
          <p:cNvPr id="259" name="Google Shape;259;p39"/>
          <p:cNvSpPr/>
          <p:nvPr/>
        </p:nvSpPr>
        <p:spPr>
          <a:xfrm>
            <a:off x="992160" y="1851480"/>
            <a:ext cx="11370600" cy="7068600"/>
          </a:xfrm>
          <a:prstGeom prst="rect">
            <a:avLst/>
          </a:prstGeom>
          <a:noFill/>
          <a:ln>
            <a:noFill/>
          </a:ln>
        </p:spPr>
        <p:txBody>
          <a:bodyPr anchorCtr="0" anchor="t" bIns="0" lIns="0" spcFirstLastPara="1" rIns="0" wrap="square" tIns="12600">
            <a:noAutofit/>
          </a:bodyPr>
          <a:lstStyle/>
          <a:p>
            <a:pPr indent="-412200" lvl="0" marL="469440" marR="0" rtl="0" algn="l">
              <a:lnSpc>
                <a:spcPct val="100000"/>
              </a:lnSpc>
              <a:spcBef>
                <a:spcPts val="0"/>
              </a:spcBef>
              <a:spcAft>
                <a:spcPts val="0"/>
              </a:spcAft>
              <a:buClr>
                <a:srgbClr val="FFD9BE"/>
              </a:buClr>
              <a:buSzPts val="2400"/>
              <a:buFont typeface="Tahoma"/>
              <a:buChar char="●"/>
            </a:pPr>
            <a:r>
              <a:rPr b="0" lang="en-US" sz="2400" u="sng" strike="noStrike">
                <a:solidFill>
                  <a:schemeClr val="hlink"/>
                </a:solidFill>
                <a:latin typeface="Times New Roman"/>
                <a:ea typeface="Times New Roman"/>
                <a:cs typeface="Times New Roman"/>
                <a:sym typeface="Times New Roman"/>
                <a:hlinkClick r:id="rId3"/>
              </a:rPr>
              <a:t>https://www.google.com/url?sa=t&amp;source=web&amp;rct=j&amp;opi=89978449&amp;url=https</a:t>
            </a:r>
            <a:endParaRPr b="0" sz="2400" strike="noStrike">
              <a:latin typeface="Arial"/>
              <a:ea typeface="Arial"/>
              <a:cs typeface="Arial"/>
              <a:sym typeface="Arial"/>
            </a:endParaRPr>
          </a:p>
          <a:p>
            <a:pPr indent="0" lvl="0" marL="469800" marR="0" rtl="0" algn="l">
              <a:lnSpc>
                <a:spcPct val="100000"/>
              </a:lnSpc>
              <a:spcBef>
                <a:spcPts val="0"/>
              </a:spcBef>
              <a:spcAft>
                <a:spcPts val="0"/>
              </a:spcAft>
              <a:buNone/>
            </a:pPr>
            <a:r>
              <a:rPr b="0" lang="en-US" sz="2400" u="sng" strike="noStrike">
                <a:solidFill>
                  <a:schemeClr val="hlink"/>
                </a:solidFill>
                <a:latin typeface="Times New Roman"/>
                <a:ea typeface="Times New Roman"/>
                <a:cs typeface="Times New Roman"/>
                <a:sym typeface="Times New Roman"/>
                <a:hlinkClick r:id="rId4"/>
              </a:rPr>
              <a:t>://arxiv.org/abs/1908.08200&amp;ved=2ahUKEwiz2aX_5YmMAxU8UGcHHWLBGOI</a:t>
            </a:r>
            <a:r>
              <a:rPr b="0" lang="en-US" sz="2400" strike="noStrike">
                <a:solidFill>
                  <a:srgbClr val="0563C1"/>
                </a:solidFill>
                <a:latin typeface="Times New Roman"/>
                <a:ea typeface="Times New Roman"/>
                <a:cs typeface="Times New Roman"/>
                <a:sym typeface="Times New Roman"/>
              </a:rPr>
              <a:t> </a:t>
            </a:r>
            <a:r>
              <a:rPr b="0" lang="en-US" sz="2400" u="sng" strike="noStrike">
                <a:solidFill>
                  <a:schemeClr val="hlink"/>
                </a:solidFill>
                <a:latin typeface="Times New Roman"/>
                <a:ea typeface="Times New Roman"/>
                <a:cs typeface="Times New Roman"/>
                <a:sym typeface="Times New Roman"/>
                <a:hlinkClick r:id="rId5"/>
              </a:rPr>
              <a:t>QFnoECBoQAQ&amp;usg=AOvVaw3Ka3fgQKz22LjhHoKjDGYX</a:t>
            </a:r>
            <a:endParaRPr b="0" sz="2400" strike="noStrike">
              <a:latin typeface="Arial"/>
              <a:ea typeface="Arial"/>
              <a:cs typeface="Arial"/>
              <a:sym typeface="Arial"/>
            </a:endParaRPr>
          </a:p>
          <a:p>
            <a:pPr indent="0" lvl="0" marL="469800" marR="0" rtl="0" algn="l">
              <a:lnSpc>
                <a:spcPct val="100000"/>
              </a:lnSpc>
              <a:spcBef>
                <a:spcPts val="0"/>
              </a:spcBef>
              <a:spcAft>
                <a:spcPts val="0"/>
              </a:spcAft>
              <a:buNone/>
            </a:pPr>
            <a:r>
              <a:t/>
            </a:r>
            <a:endParaRPr b="0" sz="2400" strike="noStrike">
              <a:latin typeface="Arial"/>
              <a:ea typeface="Arial"/>
              <a:cs typeface="Arial"/>
              <a:sym typeface="Arial"/>
            </a:endParaRPr>
          </a:p>
          <a:p>
            <a:pPr indent="0" lvl="0" marL="469800" marR="0" rtl="0" algn="l">
              <a:lnSpc>
                <a:spcPct val="100000"/>
              </a:lnSpc>
              <a:spcBef>
                <a:spcPts val="241"/>
              </a:spcBef>
              <a:spcAft>
                <a:spcPts val="0"/>
              </a:spcAft>
              <a:buNone/>
            </a:pPr>
            <a:r>
              <a:t/>
            </a:r>
            <a:endParaRPr b="0" sz="2400" strike="noStrike">
              <a:latin typeface="Arial"/>
              <a:ea typeface="Arial"/>
              <a:cs typeface="Arial"/>
              <a:sym typeface="Arial"/>
            </a:endParaRPr>
          </a:p>
          <a:p>
            <a:pPr indent="-412200" lvl="0" marL="469440" marR="0" rtl="0" algn="l">
              <a:lnSpc>
                <a:spcPct val="100000"/>
              </a:lnSpc>
              <a:spcBef>
                <a:spcPts val="0"/>
              </a:spcBef>
              <a:spcAft>
                <a:spcPts val="0"/>
              </a:spcAft>
              <a:buClr>
                <a:srgbClr val="FFD9BE"/>
              </a:buClr>
              <a:buSzPts val="2400"/>
              <a:buFont typeface="Tahoma"/>
              <a:buChar char="●"/>
            </a:pPr>
            <a:r>
              <a:rPr b="0" lang="en-US" sz="2400" u="sng" strike="noStrike">
                <a:solidFill>
                  <a:schemeClr val="hlink"/>
                </a:solidFill>
                <a:latin typeface="Times New Roman"/>
                <a:ea typeface="Times New Roman"/>
                <a:cs typeface="Times New Roman"/>
                <a:sym typeface="Times New Roman"/>
                <a:hlinkClick r:id="rId6"/>
              </a:rPr>
              <a:t>https://www.google.com/url?sa=t&amp;source=web&amp;rct=j&amp;opi=89978449&amp;url=https</a:t>
            </a:r>
            <a:endParaRPr b="0" sz="2400" strike="noStrike">
              <a:latin typeface="Arial"/>
              <a:ea typeface="Arial"/>
              <a:cs typeface="Arial"/>
              <a:sym typeface="Arial"/>
            </a:endParaRPr>
          </a:p>
          <a:p>
            <a:pPr indent="0" lvl="0" marL="469800" marR="0" rtl="0" algn="l">
              <a:lnSpc>
                <a:spcPct val="100000"/>
              </a:lnSpc>
              <a:spcBef>
                <a:spcPts val="0"/>
              </a:spcBef>
              <a:spcAft>
                <a:spcPts val="0"/>
              </a:spcAft>
              <a:buNone/>
            </a:pPr>
            <a:r>
              <a:rPr b="0" lang="en-US" sz="2400" u="sng" strike="noStrike">
                <a:solidFill>
                  <a:schemeClr val="hlink"/>
                </a:solidFill>
                <a:latin typeface="Times New Roman"/>
                <a:ea typeface="Times New Roman"/>
                <a:cs typeface="Times New Roman"/>
                <a:sym typeface="Times New Roman"/>
                <a:hlinkClick r:id="rId7"/>
              </a:rPr>
              <a:t>://arxiv.org/abs/2302.05397&amp;ved=2ahUKEwjrq5Pe5omMAxVdR2wGHVBmB1s</a:t>
            </a:r>
            <a:r>
              <a:rPr b="0" lang="en-US" sz="2400" strike="noStrike">
                <a:solidFill>
                  <a:srgbClr val="0563C1"/>
                </a:solidFill>
                <a:latin typeface="Times New Roman"/>
                <a:ea typeface="Times New Roman"/>
                <a:cs typeface="Times New Roman"/>
                <a:sym typeface="Times New Roman"/>
              </a:rPr>
              <a:t> </a:t>
            </a:r>
            <a:r>
              <a:rPr b="0" lang="en-US" sz="2400" u="sng" strike="noStrike">
                <a:solidFill>
                  <a:schemeClr val="hlink"/>
                </a:solidFill>
                <a:latin typeface="Times New Roman"/>
                <a:ea typeface="Times New Roman"/>
                <a:cs typeface="Times New Roman"/>
                <a:sym typeface="Times New Roman"/>
                <a:hlinkClick r:id="rId8"/>
              </a:rPr>
              <a:t>QFnoECAkQAQ&amp;usg=AOvVaw21u74G-5WLp16Y2Y6-uMgi</a:t>
            </a:r>
            <a:endParaRPr b="0" sz="2400" strike="noStrike">
              <a:latin typeface="Arial"/>
              <a:ea typeface="Arial"/>
              <a:cs typeface="Arial"/>
              <a:sym typeface="Arial"/>
            </a:endParaRPr>
          </a:p>
          <a:p>
            <a:pPr indent="0" lvl="0" marL="469800" marR="0" rtl="0" algn="l">
              <a:lnSpc>
                <a:spcPct val="100000"/>
              </a:lnSpc>
              <a:spcBef>
                <a:spcPts val="119"/>
              </a:spcBef>
              <a:spcAft>
                <a:spcPts val="0"/>
              </a:spcAft>
              <a:buNone/>
            </a:pPr>
            <a:r>
              <a:t/>
            </a:r>
            <a:endParaRPr b="0" sz="2400" strike="noStrike">
              <a:latin typeface="Arial"/>
              <a:ea typeface="Arial"/>
              <a:cs typeface="Arial"/>
              <a:sym typeface="Arial"/>
            </a:endParaRPr>
          </a:p>
          <a:p>
            <a:pPr indent="0" lvl="0" marL="12600" marR="0" rtl="0" algn="l">
              <a:lnSpc>
                <a:spcPct val="100000"/>
              </a:lnSpc>
              <a:spcBef>
                <a:spcPts val="0"/>
              </a:spcBef>
              <a:spcAft>
                <a:spcPts val="0"/>
              </a:spcAft>
              <a:buNone/>
            </a:pPr>
            <a:r>
              <a:rPr b="0" lang="en-US" sz="2400" strike="noStrike">
                <a:solidFill>
                  <a:srgbClr val="FFD9BE"/>
                </a:solidFill>
                <a:latin typeface="Times New Roman"/>
                <a:ea typeface="Times New Roman"/>
                <a:cs typeface="Times New Roman"/>
                <a:sym typeface="Times New Roman"/>
              </a:rPr>
              <a:t>The above links are to research papers on similar problem statements.</a:t>
            </a:r>
            <a:endParaRPr b="0" sz="2400" strike="noStrike">
              <a:latin typeface="Arial"/>
              <a:ea typeface="Arial"/>
              <a:cs typeface="Arial"/>
              <a:sym typeface="Arial"/>
            </a:endParaRPr>
          </a:p>
          <a:p>
            <a:pPr indent="0" lvl="0" marL="12600" marR="0" rtl="0" algn="l">
              <a:lnSpc>
                <a:spcPct val="100000"/>
              </a:lnSpc>
              <a:spcBef>
                <a:spcPts val="119"/>
              </a:spcBef>
              <a:spcAft>
                <a:spcPts val="0"/>
              </a:spcAft>
              <a:buNone/>
            </a:pPr>
            <a:r>
              <a:t/>
            </a:r>
            <a:endParaRPr b="0" sz="2400" strike="noStrike">
              <a:latin typeface="Arial"/>
              <a:ea typeface="Arial"/>
              <a:cs typeface="Arial"/>
              <a:sym typeface="Arial"/>
            </a:endParaRPr>
          </a:p>
          <a:p>
            <a:pPr indent="-412200" lvl="0" marL="469440" marR="0" rtl="0" algn="l">
              <a:lnSpc>
                <a:spcPct val="100000"/>
              </a:lnSpc>
              <a:spcBef>
                <a:spcPts val="0"/>
              </a:spcBef>
              <a:spcAft>
                <a:spcPts val="0"/>
              </a:spcAft>
              <a:buClr>
                <a:srgbClr val="FFD9BE"/>
              </a:buClr>
              <a:buSzPts val="2400"/>
              <a:buFont typeface="Tahoma"/>
              <a:buChar char="●"/>
            </a:pPr>
            <a:r>
              <a:rPr b="0" lang="en-US" sz="2400" u="sng" strike="noStrike">
                <a:solidFill>
                  <a:schemeClr val="hlink"/>
                </a:solidFill>
                <a:latin typeface="Times New Roman"/>
                <a:ea typeface="Times New Roman"/>
                <a:cs typeface="Times New Roman"/>
                <a:sym typeface="Times New Roman"/>
                <a:hlinkClick r:id="rId9"/>
              </a:rPr>
              <a:t>https://colab.research.google.com/drive/1NeHtSPAEilI_Ri_1uhQaZ7Gskt47AZD4</a:t>
            </a:r>
            <a:endParaRPr b="0" sz="2400" strike="noStrike">
              <a:latin typeface="Arial"/>
              <a:ea typeface="Arial"/>
              <a:cs typeface="Arial"/>
              <a:sym typeface="Arial"/>
            </a:endParaRPr>
          </a:p>
          <a:p>
            <a:pPr indent="0" lvl="0" marL="469800" marR="0" rtl="0" algn="l">
              <a:lnSpc>
                <a:spcPct val="100000"/>
              </a:lnSpc>
              <a:spcBef>
                <a:spcPts val="0"/>
              </a:spcBef>
              <a:spcAft>
                <a:spcPts val="0"/>
              </a:spcAft>
              <a:buNone/>
            </a:pPr>
            <a:r>
              <a:rPr b="0" lang="en-US" sz="2400" u="sng" strike="noStrike">
                <a:solidFill>
                  <a:schemeClr val="hlink"/>
                </a:solidFill>
                <a:latin typeface="Times New Roman"/>
                <a:ea typeface="Times New Roman"/>
                <a:cs typeface="Times New Roman"/>
                <a:sym typeface="Times New Roman"/>
                <a:hlinkClick r:id="rId10"/>
              </a:rPr>
              <a:t>?usp=sharing</a:t>
            </a:r>
            <a:endParaRPr b="0" sz="2400" strike="noStrike">
              <a:latin typeface="Arial"/>
              <a:ea typeface="Arial"/>
              <a:cs typeface="Arial"/>
              <a:sym typeface="Arial"/>
            </a:endParaRPr>
          </a:p>
          <a:p>
            <a:pPr indent="0" lvl="0" marL="469800" marR="0" rtl="0" algn="l">
              <a:lnSpc>
                <a:spcPct val="100000"/>
              </a:lnSpc>
              <a:spcBef>
                <a:spcPts val="119"/>
              </a:spcBef>
              <a:spcAft>
                <a:spcPts val="0"/>
              </a:spcAft>
              <a:buNone/>
            </a:pPr>
            <a:r>
              <a:t/>
            </a:r>
            <a:endParaRPr b="0" sz="2400" strike="noStrike">
              <a:latin typeface="Arial"/>
              <a:ea typeface="Arial"/>
              <a:cs typeface="Arial"/>
              <a:sym typeface="Arial"/>
            </a:endParaRPr>
          </a:p>
          <a:p>
            <a:pPr indent="0" lvl="0" marL="12600" marR="0" rtl="0" algn="l">
              <a:lnSpc>
                <a:spcPct val="100000"/>
              </a:lnSpc>
              <a:spcBef>
                <a:spcPts val="0"/>
              </a:spcBef>
              <a:spcAft>
                <a:spcPts val="0"/>
              </a:spcAft>
              <a:buNone/>
            </a:pPr>
            <a:r>
              <a:rPr b="0" lang="en-US" sz="2400" strike="noStrike">
                <a:solidFill>
                  <a:srgbClr val="FFD9BE"/>
                </a:solidFill>
                <a:latin typeface="Times New Roman"/>
                <a:ea typeface="Times New Roman"/>
                <a:cs typeface="Times New Roman"/>
                <a:sym typeface="Times New Roman"/>
              </a:rPr>
              <a:t>The main content of our code till date is in the above collab file.</a:t>
            </a:r>
            <a:endParaRPr b="0" sz="2400" strike="noStrike">
              <a:latin typeface="Arial"/>
              <a:ea typeface="Arial"/>
              <a:cs typeface="Arial"/>
              <a:sym typeface="Arial"/>
            </a:endParaRPr>
          </a:p>
          <a:p>
            <a:pPr indent="0" lvl="0" marL="12600" marR="0" rtl="0" algn="l">
              <a:lnSpc>
                <a:spcPct val="100000"/>
              </a:lnSpc>
              <a:spcBef>
                <a:spcPts val="119"/>
              </a:spcBef>
              <a:spcAft>
                <a:spcPts val="0"/>
              </a:spcAft>
              <a:buNone/>
            </a:pPr>
            <a:r>
              <a:t/>
            </a:r>
            <a:endParaRPr b="0" sz="2400" strike="noStrike">
              <a:latin typeface="Arial"/>
              <a:ea typeface="Arial"/>
              <a:cs typeface="Arial"/>
              <a:sym typeface="Arial"/>
            </a:endParaRPr>
          </a:p>
          <a:p>
            <a:pPr indent="-412200" lvl="0" marL="469440" marR="0" rtl="0" algn="l">
              <a:lnSpc>
                <a:spcPct val="100000"/>
              </a:lnSpc>
              <a:spcBef>
                <a:spcPts val="0"/>
              </a:spcBef>
              <a:spcAft>
                <a:spcPts val="0"/>
              </a:spcAft>
              <a:buClr>
                <a:srgbClr val="FFD9BE"/>
              </a:buClr>
              <a:buSzPts val="2400"/>
              <a:buFont typeface="Tahoma"/>
              <a:buChar char="●"/>
            </a:pPr>
            <a:r>
              <a:rPr b="0" lang="en-US" sz="2400" u="sng" strike="noStrike">
                <a:solidFill>
                  <a:schemeClr val="hlink"/>
                </a:solidFill>
                <a:latin typeface="Times New Roman"/>
                <a:ea typeface="Times New Roman"/>
                <a:cs typeface="Times New Roman"/>
                <a:sym typeface="Times New Roman"/>
                <a:hlinkClick r:id="rId11"/>
              </a:rPr>
              <a:t>https://github.com/Stormbl3ss3d/QGD_OELP</a:t>
            </a:r>
            <a:endParaRPr b="0" sz="2400" strike="noStrike">
              <a:latin typeface="Arial"/>
              <a:ea typeface="Arial"/>
              <a:cs typeface="Arial"/>
              <a:sym typeface="Arial"/>
            </a:endParaRPr>
          </a:p>
          <a:p>
            <a:pPr indent="0" lvl="0" marL="0" marR="0" rtl="0" algn="l">
              <a:lnSpc>
                <a:spcPct val="100000"/>
              </a:lnSpc>
              <a:spcBef>
                <a:spcPts val="119"/>
              </a:spcBef>
              <a:spcAft>
                <a:spcPts val="0"/>
              </a:spcAft>
              <a:buNone/>
            </a:pPr>
            <a:r>
              <a:t/>
            </a:r>
            <a:endParaRPr b="0" sz="2400" strike="noStrike">
              <a:latin typeface="Arial"/>
              <a:ea typeface="Arial"/>
              <a:cs typeface="Arial"/>
              <a:sym typeface="Arial"/>
            </a:endParaRPr>
          </a:p>
          <a:p>
            <a:pPr indent="0" lvl="0" marL="12600" marR="0" rtl="0" algn="l">
              <a:lnSpc>
                <a:spcPct val="100000"/>
              </a:lnSpc>
              <a:spcBef>
                <a:spcPts val="0"/>
              </a:spcBef>
              <a:spcAft>
                <a:spcPts val="0"/>
              </a:spcAft>
              <a:buNone/>
            </a:pPr>
            <a:r>
              <a:rPr b="0" lang="en-US" sz="2400" strike="noStrike">
                <a:solidFill>
                  <a:srgbClr val="FFD9BE"/>
                </a:solidFill>
                <a:latin typeface="Times New Roman"/>
                <a:ea typeface="Times New Roman"/>
                <a:cs typeface="Times New Roman"/>
                <a:sym typeface="Times New Roman"/>
              </a:rPr>
              <a:t>Link to a public repository where the relevant code will be uploaded.</a:t>
            </a:r>
            <a:endParaRPr b="0" sz="2400"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79" name="Shape 79"/>
        <p:cNvGrpSpPr/>
        <p:nvPr/>
      </p:nvGrpSpPr>
      <p:grpSpPr>
        <a:xfrm>
          <a:off x="0" y="0"/>
          <a:ext cx="0" cy="0"/>
          <a:chOff x="0" y="0"/>
          <a:chExt cx="0" cy="0"/>
        </a:xfrm>
      </p:grpSpPr>
      <p:sp>
        <p:nvSpPr>
          <p:cNvPr id="80" name="Google Shape;80;p16"/>
          <p:cNvSpPr txBox="1"/>
          <p:nvPr/>
        </p:nvSpPr>
        <p:spPr>
          <a:xfrm>
            <a:off x="744480" y="876600"/>
            <a:ext cx="2342100" cy="1845000"/>
          </a:xfrm>
          <a:prstGeom prst="rect">
            <a:avLst/>
          </a:prstGeom>
          <a:noFill/>
          <a:ln>
            <a:noFill/>
          </a:ln>
        </p:spPr>
        <p:txBody>
          <a:bodyPr anchorCtr="0" anchor="t" bIns="0" lIns="0" spcFirstLastPara="1" rIns="0" wrap="square" tIns="12600">
            <a:noAutofit/>
          </a:bodyPr>
          <a:lstStyle/>
          <a:p>
            <a:pPr indent="0" lvl="0" marL="12599" marR="0" rtl="0" algn="l">
              <a:lnSpc>
                <a:spcPct val="100000"/>
              </a:lnSpc>
              <a:spcBef>
                <a:spcPts val="0"/>
              </a:spcBef>
              <a:spcAft>
                <a:spcPts val="0"/>
              </a:spcAft>
              <a:buNone/>
            </a:pPr>
            <a:r>
              <a:rPr b="1" i="0" lang="en-US" sz="3000" u="none" cap="none" strike="noStrike">
                <a:solidFill>
                  <a:srgbClr val="FFD9BE"/>
                </a:solidFill>
                <a:latin typeface="Times New Roman"/>
                <a:ea typeface="Times New Roman"/>
                <a:cs typeface="Times New Roman"/>
                <a:sym typeface="Times New Roman"/>
              </a:rPr>
              <a:t>Applications:</a:t>
            </a:r>
            <a:endParaRPr b="0" i="0" sz="3000" u="none" cap="none" strike="noStrike">
              <a:latin typeface="Calibri"/>
              <a:ea typeface="Calibri"/>
              <a:cs typeface="Calibri"/>
              <a:sym typeface="Calibri"/>
            </a:endParaRPr>
          </a:p>
        </p:txBody>
      </p:sp>
      <p:sp>
        <p:nvSpPr>
          <p:cNvPr id="81" name="Google Shape;81;p16"/>
          <p:cNvSpPr/>
          <p:nvPr/>
        </p:nvSpPr>
        <p:spPr>
          <a:xfrm>
            <a:off x="744480" y="1519920"/>
            <a:ext cx="6919800" cy="9153000"/>
          </a:xfrm>
          <a:prstGeom prst="rect">
            <a:avLst/>
          </a:prstGeom>
          <a:noFill/>
          <a:ln>
            <a:noFill/>
          </a:ln>
        </p:spPr>
        <p:txBody>
          <a:bodyPr anchorCtr="0" anchor="t" bIns="0" lIns="0" spcFirstLastPara="1" rIns="0" wrap="square" tIns="12600">
            <a:noAutofit/>
          </a:bodyPr>
          <a:lstStyle/>
          <a:p>
            <a:pPr indent="0" lvl="0" marL="12599" marR="0" rtl="0" algn="l">
              <a:lnSpc>
                <a:spcPct val="114000"/>
              </a:lnSpc>
              <a:spcBef>
                <a:spcPts val="0"/>
              </a:spcBef>
              <a:spcAft>
                <a:spcPts val="0"/>
              </a:spcAft>
              <a:buNone/>
            </a:pPr>
            <a:r>
              <a:rPr b="0" i="0" lang="en-US" sz="1800" u="none" cap="none" strike="noStrike">
                <a:solidFill>
                  <a:srgbClr val="FFD9BE"/>
                </a:solidFill>
                <a:latin typeface="Times New Roman"/>
                <a:ea typeface="Times New Roman"/>
                <a:cs typeface="Times New Roman"/>
                <a:sym typeface="Times New Roman"/>
              </a:rPr>
              <a:t>Quantized Gradient Descent (QGD) has numerous practical applications in modern machine learning and distributed systems. Here are the key applications and their implementations:</a:t>
            </a:r>
            <a:endParaRPr b="0" i="0" sz="1800" u="none" cap="none" strike="noStrike">
              <a:latin typeface="Arial"/>
              <a:ea typeface="Arial"/>
              <a:cs typeface="Arial"/>
              <a:sym typeface="Arial"/>
            </a:endParaRPr>
          </a:p>
          <a:p>
            <a:pPr indent="0" lvl="0" marL="12599" marR="0" rtl="0" algn="l">
              <a:lnSpc>
                <a:spcPct val="100000"/>
              </a:lnSpc>
              <a:spcBef>
                <a:spcPts val="1695"/>
              </a:spcBef>
              <a:spcAft>
                <a:spcPts val="0"/>
              </a:spcAft>
              <a:buNone/>
            </a:pPr>
            <a:r>
              <a:rPr b="1" i="0" lang="en-US" sz="2500" u="none" cap="none" strike="noStrike">
                <a:solidFill>
                  <a:srgbClr val="FFD9BE"/>
                </a:solidFill>
                <a:latin typeface="Times New Roman"/>
                <a:ea typeface="Times New Roman"/>
                <a:cs typeface="Times New Roman"/>
                <a:sym typeface="Times New Roman"/>
              </a:rPr>
              <a:t>Edge Computing Applications</a:t>
            </a:r>
            <a:endParaRPr b="0" i="0" sz="2500" u="none" cap="none" strike="noStrike">
              <a:latin typeface="Arial"/>
              <a:ea typeface="Arial"/>
              <a:cs typeface="Arial"/>
              <a:sym typeface="Arial"/>
            </a:endParaRPr>
          </a:p>
          <a:p>
            <a:pPr indent="-373320" lvl="0" marL="469440" marR="0" rtl="0" algn="l">
              <a:lnSpc>
                <a:spcPct val="100000"/>
              </a:lnSpc>
              <a:spcBef>
                <a:spcPts val="167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IoT Device Training</a:t>
            </a:r>
            <a:endParaRPr b="0" i="0" sz="2000" u="none" cap="none" strike="noStrike">
              <a:latin typeface="Arial"/>
              <a:ea typeface="Arial"/>
              <a:cs typeface="Arial"/>
              <a:sym typeface="Arial"/>
            </a:endParaRPr>
          </a:p>
          <a:p>
            <a:pPr indent="-367200" lvl="1" marL="926999" marR="0" rtl="0" algn="l">
              <a:lnSpc>
                <a:spcPct val="114000"/>
              </a:lnSpc>
              <a:spcBef>
                <a:spcPts val="45"/>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machine learning on resource-constrained devices</a:t>
            </a:r>
            <a:endParaRPr b="0" i="0" sz="1800" u="none" cap="none" strike="noStrike">
              <a:latin typeface="Arial"/>
              <a:ea typeface="Arial"/>
              <a:cs typeface="Arial"/>
              <a:sym typeface="Arial"/>
            </a:endParaRPr>
          </a:p>
          <a:p>
            <a:pPr indent="-366480" lvl="1" marL="926640" marR="0" rtl="0" algn="l">
              <a:lnSpc>
                <a:spcPct val="100000"/>
              </a:lnSpc>
              <a:spcBef>
                <a:spcPts val="32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Reduces communication overhead between edge devices</a:t>
            </a:r>
            <a:endParaRPr b="0" i="0" sz="1800" u="none" cap="none" strike="noStrike">
              <a:latin typeface="Arial"/>
              <a:ea typeface="Arial"/>
              <a:cs typeface="Arial"/>
              <a:sym typeface="Arial"/>
            </a:endParaRPr>
          </a:p>
          <a:p>
            <a:pPr indent="-367200" lvl="1" marL="926999" marR="0" rtl="0" algn="l">
              <a:lnSpc>
                <a:spcPct val="114000"/>
              </a:lnSpc>
              <a:spcBef>
                <a:spcPts val="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Maintains model accuracy while minimizing bandwidth usage</a:t>
            </a:r>
            <a:endParaRPr b="0" i="0" sz="1800" u="none" cap="none" strike="noStrike">
              <a:latin typeface="Arial"/>
              <a:ea typeface="Arial"/>
              <a:cs typeface="Arial"/>
              <a:sym typeface="Arial"/>
            </a:endParaRPr>
          </a:p>
          <a:p>
            <a:pPr indent="-419760" lvl="0" marL="469440" marR="0" rtl="0" algn="l">
              <a:lnSpc>
                <a:spcPct val="100000"/>
              </a:lnSpc>
              <a:spcBef>
                <a:spcPts val="32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Real-time Processing</a:t>
            </a:r>
            <a:endParaRPr b="0" i="0" sz="2000" u="none" cap="none" strike="noStrike">
              <a:latin typeface="Arial"/>
              <a:ea typeface="Arial"/>
              <a:cs typeface="Arial"/>
              <a:sym typeface="Arial"/>
            </a:endParaRPr>
          </a:p>
          <a:p>
            <a:pPr indent="-366480" lvl="1" marL="926640" marR="0" rtl="0" algn="l">
              <a:lnSpc>
                <a:spcPct val="100000"/>
              </a:lnSpc>
              <a:spcBef>
                <a:spcPts val="36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Facilitates quick model updates on edge devices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Supports low-latency applications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efficient distributed inference</a:t>
            </a:r>
            <a:endParaRPr b="0" i="0" sz="1800" u="none" cap="none" strike="noStrike">
              <a:latin typeface="Arial"/>
              <a:ea typeface="Arial"/>
              <a:cs typeface="Arial"/>
              <a:sym typeface="Arial"/>
            </a:endParaRPr>
          </a:p>
          <a:p>
            <a:pPr indent="0" lvl="0" marL="12599" marR="0" rtl="0" algn="l">
              <a:lnSpc>
                <a:spcPct val="100000"/>
              </a:lnSpc>
              <a:spcBef>
                <a:spcPts val="1695"/>
              </a:spcBef>
              <a:spcAft>
                <a:spcPts val="0"/>
              </a:spcAft>
              <a:buNone/>
            </a:pPr>
            <a:r>
              <a:rPr b="1" i="0" lang="en-US" sz="2500" u="none" cap="none" strike="noStrike">
                <a:solidFill>
                  <a:srgbClr val="FFD9BE"/>
                </a:solidFill>
                <a:latin typeface="Times New Roman"/>
                <a:ea typeface="Times New Roman"/>
                <a:cs typeface="Times New Roman"/>
                <a:sym typeface="Times New Roman"/>
              </a:rPr>
              <a:t>Distributed Learning Systems</a:t>
            </a:r>
            <a:endParaRPr b="0" i="0" sz="2500" u="none" cap="none" strike="noStrike">
              <a:latin typeface="Arial"/>
              <a:ea typeface="Arial"/>
              <a:cs typeface="Arial"/>
              <a:sym typeface="Arial"/>
            </a:endParaRPr>
          </a:p>
          <a:p>
            <a:pPr indent="-373320" lvl="0" marL="469440" marR="0" rtl="0" algn="l">
              <a:lnSpc>
                <a:spcPct val="100000"/>
              </a:lnSpc>
              <a:spcBef>
                <a:spcPts val="167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Federated Learning</a:t>
            </a:r>
            <a:endParaRPr b="0" i="0" sz="2000" u="none" cap="none" strike="noStrike">
              <a:latin typeface="Arial"/>
              <a:ea typeface="Arial"/>
              <a:cs typeface="Arial"/>
              <a:sym typeface="Arial"/>
            </a:endParaRPr>
          </a:p>
          <a:p>
            <a:pPr indent="-366480" lvl="1" marL="926640" marR="0" rtl="0" algn="l">
              <a:lnSpc>
                <a:spcPct val="100000"/>
              </a:lnSpc>
              <a:spcBef>
                <a:spcPts val="371"/>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privacy-preserving model training</a:t>
            </a:r>
            <a:endParaRPr b="0" i="0" sz="1800" u="none" cap="none" strike="noStrike">
              <a:latin typeface="Arial"/>
              <a:ea typeface="Arial"/>
              <a:cs typeface="Arial"/>
              <a:sym typeface="Arial"/>
            </a:endParaRPr>
          </a:p>
          <a:p>
            <a:pPr indent="-366480" lvl="1" marL="926640" marR="0" rtl="0" algn="l">
              <a:lnSpc>
                <a:spcPct val="100000"/>
              </a:lnSpc>
              <a:spcBef>
                <a:spcPts val="32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Reduces communication costs between clients and server</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Maintains model accuracy despite quantization</a:t>
            </a:r>
            <a:endParaRPr b="0" i="0" sz="1800" u="none" cap="none" strike="noStrike">
              <a:latin typeface="Arial"/>
              <a:ea typeface="Arial"/>
              <a:cs typeface="Arial"/>
              <a:sym typeface="Arial"/>
            </a:endParaRPr>
          </a:p>
          <a:p>
            <a:pPr indent="-419760" lvl="0" marL="469440" marR="0" rtl="0" algn="l">
              <a:lnSpc>
                <a:spcPct val="100000"/>
              </a:lnSpc>
              <a:spcBef>
                <a:spcPts val="315"/>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Large-Scale Optimization</a:t>
            </a:r>
            <a:endParaRPr b="0" i="0" sz="2000" u="none" cap="none" strike="noStrike">
              <a:latin typeface="Arial"/>
              <a:ea typeface="Arial"/>
              <a:cs typeface="Arial"/>
              <a:sym typeface="Arial"/>
            </a:endParaRPr>
          </a:p>
          <a:p>
            <a:pPr indent="-366480" lvl="1" marL="926640" marR="0" rtl="0" algn="l">
              <a:lnSpc>
                <a:spcPct val="100000"/>
              </a:lnSpc>
              <a:spcBef>
                <a:spcPts val="371"/>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Efficiently handles massive datasets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Supports parallel processing across multiple nodes</a:t>
            </a:r>
            <a:endParaRPr b="0" i="0" sz="1800" u="none" cap="none" strike="noStrike">
              <a:latin typeface="Arial"/>
              <a:ea typeface="Arial"/>
              <a:cs typeface="Arial"/>
              <a:sym typeface="Arial"/>
            </a:endParaRPr>
          </a:p>
          <a:p>
            <a:pPr indent="-367200" lvl="1" marL="926999" marR="0" rtl="0" algn="l">
              <a:lnSpc>
                <a:spcPct val="114000"/>
              </a:lnSpc>
              <a:spcBef>
                <a:spcPts val="0"/>
              </a:spcBef>
              <a:spcAft>
                <a:spcPts val="0"/>
              </a:spcAft>
              <a:buClr>
                <a:srgbClr val="FFD9BE"/>
              </a:buClr>
              <a:buSzPts val="1800"/>
              <a:buFont typeface="Arial"/>
              <a:buChar char="○"/>
            </a:pPr>
            <a:r>
              <a:rPr b="0" i="0" lang="en-US" sz="1800" u="none" cap="none" strike="noStrike">
                <a:solidFill>
                  <a:srgbClr val="FFD9BE"/>
                </a:solidFill>
                <a:latin typeface="Times New Roman"/>
                <a:ea typeface="Times New Roman"/>
                <a:cs typeface="Times New Roman"/>
                <a:sym typeface="Times New Roman"/>
              </a:rPr>
              <a:t>Maintains convergence guarantees despite quantization noise</a:t>
            </a:r>
            <a:endParaRPr b="0" i="0" sz="1800" u="none" cap="none" strike="noStrike">
              <a:latin typeface="Arial"/>
              <a:ea typeface="Arial"/>
              <a:cs typeface="Arial"/>
              <a:sym typeface="Arial"/>
            </a:endParaRPr>
          </a:p>
        </p:txBody>
      </p:sp>
      <p:pic>
        <p:nvPicPr>
          <p:cNvPr id="82" name="Google Shape;82;p16"/>
          <p:cNvPicPr preferRelativeResize="0"/>
          <p:nvPr/>
        </p:nvPicPr>
        <p:blipFill rotWithShape="1">
          <a:blip r:embed="rId3">
            <a:alphaModFix/>
          </a:blip>
          <a:srcRect b="0" l="0" r="0" t="0"/>
          <a:stretch/>
        </p:blipFill>
        <p:spPr>
          <a:xfrm>
            <a:off x="8157960" y="2212200"/>
            <a:ext cx="5731919" cy="60645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86" name="Shape 86"/>
        <p:cNvGrpSpPr/>
        <p:nvPr/>
      </p:nvGrpSpPr>
      <p:grpSpPr>
        <a:xfrm>
          <a:off x="0" y="0"/>
          <a:ext cx="0" cy="0"/>
          <a:chOff x="0" y="0"/>
          <a:chExt cx="0" cy="0"/>
        </a:xfrm>
      </p:grpSpPr>
      <p:sp>
        <p:nvSpPr>
          <p:cNvPr id="87" name="Google Shape;87;p17"/>
          <p:cNvSpPr txBox="1"/>
          <p:nvPr/>
        </p:nvSpPr>
        <p:spPr>
          <a:xfrm>
            <a:off x="691560" y="506520"/>
            <a:ext cx="11954100" cy="2342100"/>
          </a:xfrm>
          <a:prstGeom prst="rect">
            <a:avLst/>
          </a:prstGeom>
          <a:noFill/>
          <a:ln>
            <a:noFill/>
          </a:ln>
        </p:spPr>
        <p:txBody>
          <a:bodyPr anchorCtr="0" anchor="t" bIns="0" lIns="0" spcFirstLastPara="1" rIns="0" wrap="square" tIns="509750">
            <a:noAutofit/>
          </a:bodyPr>
          <a:lstStyle/>
          <a:p>
            <a:pPr indent="0" lvl="0" marL="53280"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Mathematical Background of Gradient Descent</a:t>
            </a:r>
            <a:endParaRPr b="0" i="0" sz="4400" u="none" cap="none" strike="noStrike">
              <a:latin typeface="Calibri"/>
              <a:ea typeface="Calibri"/>
              <a:cs typeface="Calibri"/>
              <a:sym typeface="Calibri"/>
            </a:endParaRPr>
          </a:p>
        </p:txBody>
      </p:sp>
      <p:pic>
        <p:nvPicPr>
          <p:cNvPr id="88" name="Google Shape;88;p17"/>
          <p:cNvPicPr preferRelativeResize="0"/>
          <p:nvPr/>
        </p:nvPicPr>
        <p:blipFill rotWithShape="1">
          <a:blip r:embed="rId3">
            <a:alphaModFix/>
          </a:blip>
          <a:srcRect b="0" l="0" r="0" t="0"/>
          <a:stretch/>
        </p:blipFill>
        <p:spPr>
          <a:xfrm>
            <a:off x="2743200" y="2190240"/>
            <a:ext cx="8500680" cy="5014080"/>
          </a:xfrm>
          <a:prstGeom prst="rect">
            <a:avLst/>
          </a:prstGeom>
          <a:noFill/>
          <a:ln>
            <a:noFill/>
          </a:ln>
        </p:spPr>
      </p:pic>
      <p:sp>
        <p:nvSpPr>
          <p:cNvPr id="89" name="Google Shape;89;p17"/>
          <p:cNvSpPr/>
          <p:nvPr/>
        </p:nvSpPr>
        <p:spPr>
          <a:xfrm>
            <a:off x="1015560" y="7823520"/>
            <a:ext cx="9894300" cy="1440600"/>
          </a:xfrm>
          <a:prstGeom prst="rect">
            <a:avLst/>
          </a:prstGeom>
          <a:noFill/>
          <a:ln>
            <a:noFill/>
          </a:ln>
        </p:spPr>
        <p:txBody>
          <a:bodyPr anchorCtr="0" anchor="t" bIns="0" lIns="0" spcFirstLastPara="1" rIns="0" wrap="square" tIns="12600">
            <a:noAutofit/>
          </a:bodyPr>
          <a:lstStyle/>
          <a:p>
            <a:pPr indent="0" lvl="0" marL="12599" marR="0" rtl="0" algn="l">
              <a:lnSpc>
                <a:spcPct val="125000"/>
              </a:lnSpc>
              <a:spcBef>
                <a:spcPts val="0"/>
              </a:spcBef>
              <a:spcAft>
                <a:spcPts val="0"/>
              </a:spcAft>
              <a:buNone/>
            </a:pPr>
            <a:r>
              <a:rPr b="0" i="0" lang="en-US" sz="2500" u="none" cap="none" strike="noStrike">
                <a:solidFill>
                  <a:srgbClr val="FFD9BE"/>
                </a:solidFill>
                <a:latin typeface="Times New Roman"/>
                <a:ea typeface="Times New Roman"/>
                <a:cs typeface="Times New Roman"/>
                <a:sym typeface="Times New Roman"/>
              </a:rPr>
              <a:t>NOTE: When dealing with multiple attributes we simply put X as a column matrix of the same attributes, and instead of d/dX we use the del operator on f(x).</a:t>
            </a:r>
            <a:endParaRPr b="0" i="0" sz="25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93" name="Shape 93"/>
        <p:cNvGrpSpPr/>
        <p:nvPr/>
      </p:nvGrpSpPr>
      <p:grpSpPr>
        <a:xfrm>
          <a:off x="0" y="0"/>
          <a:ext cx="0" cy="0"/>
          <a:chOff x="0" y="0"/>
          <a:chExt cx="0" cy="0"/>
        </a:xfrm>
      </p:grpSpPr>
      <p:sp>
        <p:nvSpPr>
          <p:cNvPr id="94" name="Google Shape;94;p18"/>
          <p:cNvSpPr txBox="1"/>
          <p:nvPr/>
        </p:nvSpPr>
        <p:spPr>
          <a:xfrm>
            <a:off x="691560" y="506520"/>
            <a:ext cx="11954160" cy="2249280"/>
          </a:xfrm>
          <a:prstGeom prst="rect">
            <a:avLst/>
          </a:prstGeom>
          <a:noFill/>
          <a:ln>
            <a:noFill/>
          </a:ln>
        </p:spPr>
        <p:txBody>
          <a:bodyPr anchorCtr="0" anchor="t" bIns="0" lIns="0" spcFirstLastPara="1" rIns="0" wrap="square" tIns="416875">
            <a:noAutofit/>
          </a:bodyPr>
          <a:lstStyle/>
          <a:p>
            <a:pPr indent="0" lvl="0" marL="146160" marR="0" rtl="0" algn="l">
              <a:lnSpc>
                <a:spcPct val="100000"/>
              </a:lnSpc>
              <a:spcBef>
                <a:spcPts val="0"/>
              </a:spcBef>
              <a:spcAft>
                <a:spcPts val="0"/>
              </a:spcAft>
              <a:buNone/>
            </a:pPr>
            <a:r>
              <a:rPr b="0" i="0" lang="en-US" sz="6100" u="none" cap="none" strike="noStrike">
                <a:solidFill>
                  <a:srgbClr val="FFD9BE"/>
                </a:solidFill>
                <a:latin typeface="Times New Roman"/>
                <a:ea typeface="Times New Roman"/>
                <a:cs typeface="Times New Roman"/>
                <a:sym typeface="Times New Roman"/>
              </a:rPr>
              <a:t>Introduction</a:t>
            </a:r>
            <a:endParaRPr b="0" i="0" sz="6100" u="none" cap="none" strike="noStrike">
              <a:latin typeface="Calibri"/>
              <a:ea typeface="Calibri"/>
              <a:cs typeface="Calibri"/>
              <a:sym typeface="Calibri"/>
            </a:endParaRPr>
          </a:p>
        </p:txBody>
      </p:sp>
      <p:sp>
        <p:nvSpPr>
          <p:cNvPr id="95" name="Google Shape;95;p18"/>
          <p:cNvSpPr/>
          <p:nvPr/>
        </p:nvSpPr>
        <p:spPr>
          <a:xfrm>
            <a:off x="825120" y="2593440"/>
            <a:ext cx="7547400" cy="6613200"/>
          </a:xfrm>
          <a:prstGeom prst="rect">
            <a:avLst/>
          </a:prstGeom>
          <a:noFill/>
          <a:ln>
            <a:noFill/>
          </a:ln>
        </p:spPr>
        <p:txBody>
          <a:bodyPr anchorCtr="0" anchor="t" bIns="0" lIns="0" spcFirstLastPara="1" rIns="0" wrap="square" tIns="12600">
            <a:noAutofit/>
          </a:bodyPr>
          <a:lstStyle/>
          <a:p>
            <a:pPr indent="0" lvl="0" marL="98280" marR="0" rtl="0" algn="l">
              <a:lnSpc>
                <a:spcPct val="100000"/>
              </a:lnSpc>
              <a:spcBef>
                <a:spcPts val="0"/>
              </a:spcBef>
              <a:spcAft>
                <a:spcPts val="0"/>
              </a:spcAft>
              <a:buNone/>
            </a:pPr>
            <a:r>
              <a:rPr b="1" i="0" lang="en-US" sz="3000" u="none" cap="none" strike="noStrike">
                <a:solidFill>
                  <a:srgbClr val="FFD9BE"/>
                </a:solidFill>
                <a:latin typeface="Times New Roman"/>
                <a:ea typeface="Times New Roman"/>
                <a:cs typeface="Times New Roman"/>
                <a:sym typeface="Times New Roman"/>
              </a:rPr>
              <a:t>What is QGD?</a:t>
            </a:r>
            <a:endParaRPr b="0" i="0" sz="3000" u="none" cap="none" strike="noStrike">
              <a:latin typeface="Arial"/>
              <a:ea typeface="Arial"/>
              <a:cs typeface="Arial"/>
              <a:sym typeface="Arial"/>
            </a:endParaRPr>
          </a:p>
          <a:p>
            <a:pPr indent="0" lvl="0" marL="98280" marR="0" rtl="0" algn="l">
              <a:lnSpc>
                <a:spcPct val="114000"/>
              </a:lnSpc>
              <a:spcBef>
                <a:spcPts val="1466"/>
              </a:spcBef>
              <a:spcAft>
                <a:spcPts val="0"/>
              </a:spcAft>
              <a:buNone/>
            </a:pPr>
            <a:r>
              <a:rPr b="0" i="0" lang="en-US" sz="1800" u="none" cap="none" strike="noStrike">
                <a:solidFill>
                  <a:srgbClr val="FFD9BE"/>
                </a:solidFill>
                <a:latin typeface="Times New Roman"/>
                <a:ea typeface="Times New Roman"/>
                <a:cs typeface="Times New Roman"/>
                <a:sym typeface="Times New Roman"/>
              </a:rPr>
              <a:t>Quantized Gradient Descent (QGD) is a variant of gradient descent optimization algorithm that uses reduced precision representations of gradients and model parameters during training.</a:t>
            </a:r>
            <a:endParaRPr b="0" i="0" sz="1800" u="none" cap="none" strike="noStrike">
              <a:latin typeface="Arial"/>
              <a:ea typeface="Arial"/>
              <a:cs typeface="Arial"/>
              <a:sym typeface="Arial"/>
            </a:endParaRPr>
          </a:p>
          <a:p>
            <a:pPr indent="0" lvl="0" marL="98280" marR="0" rtl="0" algn="l">
              <a:lnSpc>
                <a:spcPct val="100000"/>
              </a:lnSpc>
              <a:spcBef>
                <a:spcPts val="1514"/>
              </a:spcBef>
              <a:spcAft>
                <a:spcPts val="0"/>
              </a:spcAft>
              <a:buNone/>
            </a:pPr>
            <a:r>
              <a:t/>
            </a:r>
            <a:endParaRPr sz="1800"/>
          </a:p>
          <a:p>
            <a:pPr indent="0" lvl="0" marL="98280" marR="0" rtl="0" algn="l">
              <a:lnSpc>
                <a:spcPct val="100000"/>
              </a:lnSpc>
              <a:spcBef>
                <a:spcPts val="1514"/>
              </a:spcBef>
              <a:spcAft>
                <a:spcPts val="0"/>
              </a:spcAft>
              <a:buNone/>
            </a:pPr>
            <a:r>
              <a:t/>
            </a:r>
            <a:endParaRPr sz="1800"/>
          </a:p>
          <a:p>
            <a:pPr indent="0" lvl="0" marL="98280" marR="0" rtl="0" algn="l">
              <a:lnSpc>
                <a:spcPct val="100000"/>
              </a:lnSpc>
              <a:spcBef>
                <a:spcPts val="1514"/>
              </a:spcBef>
              <a:spcAft>
                <a:spcPts val="0"/>
              </a:spcAft>
              <a:buNone/>
            </a:pPr>
            <a:r>
              <a:t/>
            </a:r>
            <a:endParaRPr sz="1800"/>
          </a:p>
          <a:p>
            <a:pPr indent="0" lvl="0" marL="0" marR="0" rtl="0" algn="l">
              <a:lnSpc>
                <a:spcPct val="100000"/>
              </a:lnSpc>
              <a:spcBef>
                <a:spcPts val="1514"/>
              </a:spcBef>
              <a:spcAft>
                <a:spcPts val="0"/>
              </a:spcAft>
              <a:buNone/>
            </a:pPr>
            <a:r>
              <a:t/>
            </a:r>
            <a:endParaRPr sz="1800"/>
          </a:p>
          <a:p>
            <a:pPr indent="0" lvl="0" marL="12600" marR="0" rtl="0" algn="l">
              <a:lnSpc>
                <a:spcPct val="100000"/>
              </a:lnSpc>
              <a:spcBef>
                <a:spcPts val="0"/>
              </a:spcBef>
              <a:spcAft>
                <a:spcPts val="0"/>
              </a:spcAft>
              <a:buNone/>
            </a:pPr>
            <a:r>
              <a:rPr b="1" i="0" lang="en-US" sz="3000" u="none" cap="none" strike="noStrike">
                <a:solidFill>
                  <a:srgbClr val="FFD9BE"/>
                </a:solidFill>
                <a:latin typeface="Times New Roman"/>
                <a:ea typeface="Times New Roman"/>
                <a:cs typeface="Times New Roman"/>
                <a:sym typeface="Times New Roman"/>
              </a:rPr>
              <a:t>What is our Objective?</a:t>
            </a:r>
            <a:endParaRPr b="0" i="0" sz="3000" u="none" cap="none" strike="noStrike">
              <a:latin typeface="Arial"/>
              <a:ea typeface="Arial"/>
              <a:cs typeface="Arial"/>
              <a:sym typeface="Arial"/>
            </a:endParaRPr>
          </a:p>
          <a:p>
            <a:pPr indent="0" lvl="0" marL="12600" marR="0" rtl="0" algn="l">
              <a:lnSpc>
                <a:spcPct val="114000"/>
              </a:lnSpc>
              <a:spcBef>
                <a:spcPts val="1531"/>
              </a:spcBef>
              <a:spcAft>
                <a:spcPts val="0"/>
              </a:spcAft>
              <a:buNone/>
            </a:pPr>
            <a:r>
              <a:rPr b="0" i="0" lang="en-US" sz="1800" u="none" cap="none" strike="noStrike">
                <a:solidFill>
                  <a:srgbClr val="FFD9BE"/>
                </a:solidFill>
                <a:latin typeface="Times New Roman"/>
                <a:ea typeface="Times New Roman"/>
                <a:cs typeface="Times New Roman"/>
                <a:sym typeface="Times New Roman"/>
              </a:rPr>
              <a:t>Analyze the impact of quantization and bit allocation on the convergence behavior of optimization algorithms, specifically focusing on how different bit distributions inﬂuence the trade-off between precision, memory efficiency, and overall convergence speed in high-dimensional functions.</a:t>
            </a:r>
            <a:endParaRPr b="0" i="0" sz="1800" u="none" cap="none" strike="noStrike">
              <a:latin typeface="Arial"/>
              <a:ea typeface="Arial"/>
              <a:cs typeface="Arial"/>
              <a:sym typeface="Arial"/>
            </a:endParaRPr>
          </a:p>
        </p:txBody>
      </p:sp>
      <p:pic>
        <p:nvPicPr>
          <p:cNvPr id="96" name="Google Shape;96;p18"/>
          <p:cNvPicPr preferRelativeResize="0"/>
          <p:nvPr/>
        </p:nvPicPr>
        <p:blipFill rotWithShape="1">
          <a:blip r:embed="rId3">
            <a:alphaModFix/>
          </a:blip>
          <a:srcRect b="0" l="0" r="0" t="0"/>
          <a:stretch/>
        </p:blipFill>
        <p:spPr>
          <a:xfrm>
            <a:off x="8810280" y="2782080"/>
            <a:ext cx="5158440" cy="641124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00" name="Shape 100"/>
        <p:cNvGrpSpPr/>
        <p:nvPr/>
      </p:nvGrpSpPr>
      <p:grpSpPr>
        <a:xfrm>
          <a:off x="0" y="0"/>
          <a:ext cx="0" cy="0"/>
          <a:chOff x="0" y="0"/>
          <a:chExt cx="0" cy="0"/>
        </a:xfrm>
      </p:grpSpPr>
      <p:sp>
        <p:nvSpPr>
          <p:cNvPr id="101" name="Google Shape;101;p19"/>
          <p:cNvSpPr txBox="1"/>
          <p:nvPr/>
        </p:nvSpPr>
        <p:spPr>
          <a:xfrm>
            <a:off x="744480" y="876600"/>
            <a:ext cx="2342160" cy="1845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1" i="0" lang="en-US" sz="3000" u="none" cap="none" strike="noStrike">
                <a:solidFill>
                  <a:srgbClr val="FFD9BE"/>
                </a:solidFill>
                <a:latin typeface="Times New Roman"/>
                <a:ea typeface="Times New Roman"/>
                <a:cs typeface="Times New Roman"/>
                <a:sym typeface="Times New Roman"/>
              </a:rPr>
              <a:t>Applications:</a:t>
            </a:r>
            <a:endParaRPr b="0" i="0" sz="3000" u="none" cap="none" strike="noStrike">
              <a:latin typeface="Calibri"/>
              <a:ea typeface="Calibri"/>
              <a:cs typeface="Calibri"/>
              <a:sym typeface="Calibri"/>
            </a:endParaRPr>
          </a:p>
        </p:txBody>
      </p:sp>
      <p:sp>
        <p:nvSpPr>
          <p:cNvPr id="102" name="Google Shape;102;p19"/>
          <p:cNvSpPr/>
          <p:nvPr/>
        </p:nvSpPr>
        <p:spPr>
          <a:xfrm>
            <a:off x="744480" y="1519920"/>
            <a:ext cx="6919920" cy="9153000"/>
          </a:xfrm>
          <a:prstGeom prst="rect">
            <a:avLst/>
          </a:prstGeom>
          <a:noFill/>
          <a:ln>
            <a:noFill/>
          </a:ln>
        </p:spPr>
        <p:txBody>
          <a:bodyPr anchorCtr="0" anchor="t" bIns="0" lIns="0" spcFirstLastPara="1" rIns="0" wrap="square" tIns="12600">
            <a:noAutofit/>
          </a:bodyPr>
          <a:lstStyle/>
          <a:p>
            <a:pPr indent="0" lvl="0" marL="12600" marR="0" rtl="0" algn="l">
              <a:lnSpc>
                <a:spcPct val="114000"/>
              </a:lnSpc>
              <a:spcBef>
                <a:spcPts val="0"/>
              </a:spcBef>
              <a:spcAft>
                <a:spcPts val="0"/>
              </a:spcAft>
              <a:buNone/>
            </a:pPr>
            <a:r>
              <a:rPr b="0" i="0" lang="en-US" sz="1800" u="none" cap="none" strike="noStrike">
                <a:solidFill>
                  <a:srgbClr val="FFD9BE"/>
                </a:solidFill>
                <a:latin typeface="Times New Roman"/>
                <a:ea typeface="Times New Roman"/>
                <a:cs typeface="Times New Roman"/>
                <a:sym typeface="Times New Roman"/>
              </a:rPr>
              <a:t>Quantized Gradient Descent (QGD) has numerous practical applications in modern machine learning and distributed systems. Here are the key applications and their implementations:</a:t>
            </a:r>
            <a:endParaRPr b="0" i="0" sz="1800" u="none" cap="none" strike="noStrike">
              <a:latin typeface="Arial"/>
              <a:ea typeface="Arial"/>
              <a:cs typeface="Arial"/>
              <a:sym typeface="Arial"/>
            </a:endParaRPr>
          </a:p>
          <a:p>
            <a:pPr indent="0" lvl="0" marL="12600" marR="0" rtl="0" algn="l">
              <a:lnSpc>
                <a:spcPct val="100000"/>
              </a:lnSpc>
              <a:spcBef>
                <a:spcPts val="1695"/>
              </a:spcBef>
              <a:spcAft>
                <a:spcPts val="0"/>
              </a:spcAft>
              <a:buNone/>
            </a:pPr>
            <a:r>
              <a:rPr b="1" i="0" lang="en-US" sz="2500" u="none" cap="none" strike="noStrike">
                <a:solidFill>
                  <a:srgbClr val="FFD9BE"/>
                </a:solidFill>
                <a:latin typeface="Times New Roman"/>
                <a:ea typeface="Times New Roman"/>
                <a:cs typeface="Times New Roman"/>
                <a:sym typeface="Times New Roman"/>
              </a:rPr>
              <a:t>Edge Computing Applications</a:t>
            </a:r>
            <a:endParaRPr b="0" i="0" sz="2500" u="none" cap="none" strike="noStrike">
              <a:latin typeface="Arial"/>
              <a:ea typeface="Arial"/>
              <a:cs typeface="Arial"/>
              <a:sym typeface="Arial"/>
            </a:endParaRPr>
          </a:p>
          <a:p>
            <a:pPr indent="-373320" lvl="0" marL="469440" marR="0" rtl="0" algn="l">
              <a:lnSpc>
                <a:spcPct val="100000"/>
              </a:lnSpc>
              <a:spcBef>
                <a:spcPts val="167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IoT Device Training</a:t>
            </a:r>
            <a:endParaRPr b="0" i="0" sz="2000" u="none" cap="none" strike="noStrike">
              <a:latin typeface="Arial"/>
              <a:ea typeface="Arial"/>
              <a:cs typeface="Arial"/>
              <a:sym typeface="Arial"/>
            </a:endParaRPr>
          </a:p>
          <a:p>
            <a:pPr indent="-367200" lvl="1" marL="927000" marR="0" rtl="0" algn="l">
              <a:lnSpc>
                <a:spcPct val="114000"/>
              </a:lnSpc>
              <a:spcBef>
                <a:spcPts val="45"/>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machine learning on resource-constrained devices</a:t>
            </a:r>
            <a:endParaRPr b="0" i="0" sz="1800" u="none" cap="none" strike="noStrike">
              <a:latin typeface="Arial"/>
              <a:ea typeface="Arial"/>
              <a:cs typeface="Arial"/>
              <a:sym typeface="Arial"/>
            </a:endParaRPr>
          </a:p>
          <a:p>
            <a:pPr indent="-366480" lvl="1" marL="926640" marR="0" rtl="0" algn="l">
              <a:lnSpc>
                <a:spcPct val="100000"/>
              </a:lnSpc>
              <a:spcBef>
                <a:spcPts val="32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Reduces communication overhead between edge devices</a:t>
            </a:r>
            <a:endParaRPr b="0" i="0" sz="1800" u="none" cap="none" strike="noStrike">
              <a:latin typeface="Arial"/>
              <a:ea typeface="Arial"/>
              <a:cs typeface="Arial"/>
              <a:sym typeface="Arial"/>
            </a:endParaRPr>
          </a:p>
          <a:p>
            <a:pPr indent="-367200" lvl="1" marL="927000" marR="0" rtl="0" algn="l">
              <a:lnSpc>
                <a:spcPct val="114000"/>
              </a:lnSpc>
              <a:spcBef>
                <a:spcPts val="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Maintains model accuracy while minimizing bandwidth usage</a:t>
            </a:r>
            <a:endParaRPr b="0" i="0" sz="1800" u="none" cap="none" strike="noStrike">
              <a:latin typeface="Arial"/>
              <a:ea typeface="Arial"/>
              <a:cs typeface="Arial"/>
              <a:sym typeface="Arial"/>
            </a:endParaRPr>
          </a:p>
          <a:p>
            <a:pPr indent="-419760" lvl="0" marL="469440" marR="0" rtl="0" algn="l">
              <a:lnSpc>
                <a:spcPct val="100000"/>
              </a:lnSpc>
              <a:spcBef>
                <a:spcPts val="32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Real-time Processing</a:t>
            </a:r>
            <a:endParaRPr b="0" i="0" sz="2000" u="none" cap="none" strike="noStrike">
              <a:latin typeface="Arial"/>
              <a:ea typeface="Arial"/>
              <a:cs typeface="Arial"/>
              <a:sym typeface="Arial"/>
            </a:endParaRPr>
          </a:p>
          <a:p>
            <a:pPr indent="-366480" lvl="1" marL="926640" marR="0" rtl="0" algn="l">
              <a:lnSpc>
                <a:spcPct val="100000"/>
              </a:lnSpc>
              <a:spcBef>
                <a:spcPts val="36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Facilitates quick model updates on edge devices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Supports low-latency applications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efficient distributed inference</a:t>
            </a:r>
            <a:endParaRPr b="0" i="0" sz="1800" u="none" cap="none" strike="noStrike">
              <a:latin typeface="Arial"/>
              <a:ea typeface="Arial"/>
              <a:cs typeface="Arial"/>
              <a:sym typeface="Arial"/>
            </a:endParaRPr>
          </a:p>
          <a:p>
            <a:pPr indent="0" lvl="0" marL="12600" marR="0" rtl="0" algn="l">
              <a:lnSpc>
                <a:spcPct val="100000"/>
              </a:lnSpc>
              <a:spcBef>
                <a:spcPts val="1695"/>
              </a:spcBef>
              <a:spcAft>
                <a:spcPts val="0"/>
              </a:spcAft>
              <a:buNone/>
            </a:pPr>
            <a:r>
              <a:rPr b="1" i="0" lang="en-US" sz="2500" u="none" cap="none" strike="noStrike">
                <a:solidFill>
                  <a:srgbClr val="FFD9BE"/>
                </a:solidFill>
                <a:latin typeface="Times New Roman"/>
                <a:ea typeface="Times New Roman"/>
                <a:cs typeface="Times New Roman"/>
                <a:sym typeface="Times New Roman"/>
              </a:rPr>
              <a:t>Distributed Learning Systems</a:t>
            </a:r>
            <a:endParaRPr b="0" i="0" sz="2500" u="none" cap="none" strike="noStrike">
              <a:latin typeface="Arial"/>
              <a:ea typeface="Arial"/>
              <a:cs typeface="Arial"/>
              <a:sym typeface="Arial"/>
            </a:endParaRPr>
          </a:p>
          <a:p>
            <a:pPr indent="-373320" lvl="0" marL="469440" marR="0" rtl="0" algn="l">
              <a:lnSpc>
                <a:spcPct val="100000"/>
              </a:lnSpc>
              <a:spcBef>
                <a:spcPts val="1670"/>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Federated Learning</a:t>
            </a:r>
            <a:endParaRPr b="0" i="0" sz="2000" u="none" cap="none" strike="noStrike">
              <a:latin typeface="Arial"/>
              <a:ea typeface="Arial"/>
              <a:cs typeface="Arial"/>
              <a:sym typeface="Arial"/>
            </a:endParaRPr>
          </a:p>
          <a:p>
            <a:pPr indent="-366480" lvl="1" marL="926640" marR="0" rtl="0" algn="l">
              <a:lnSpc>
                <a:spcPct val="100000"/>
              </a:lnSpc>
              <a:spcBef>
                <a:spcPts val="371"/>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Enables privacy-preserving model training</a:t>
            </a:r>
            <a:endParaRPr b="0" i="0" sz="1800" u="none" cap="none" strike="noStrike">
              <a:latin typeface="Arial"/>
              <a:ea typeface="Arial"/>
              <a:cs typeface="Arial"/>
              <a:sym typeface="Arial"/>
            </a:endParaRPr>
          </a:p>
          <a:p>
            <a:pPr indent="-366480" lvl="1" marL="926640" marR="0" rtl="0" algn="l">
              <a:lnSpc>
                <a:spcPct val="100000"/>
              </a:lnSpc>
              <a:spcBef>
                <a:spcPts val="320"/>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Reduces communication costs between clients and server</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Maintains model accuracy despite quantization</a:t>
            </a:r>
            <a:endParaRPr b="0" i="0" sz="1800" u="none" cap="none" strike="noStrike">
              <a:latin typeface="Arial"/>
              <a:ea typeface="Arial"/>
              <a:cs typeface="Arial"/>
              <a:sym typeface="Arial"/>
            </a:endParaRPr>
          </a:p>
          <a:p>
            <a:pPr indent="-419760" lvl="0" marL="469440" marR="0" rtl="0" algn="l">
              <a:lnSpc>
                <a:spcPct val="100000"/>
              </a:lnSpc>
              <a:spcBef>
                <a:spcPts val="315"/>
              </a:spcBef>
              <a:spcAft>
                <a:spcPts val="0"/>
              </a:spcAft>
              <a:buClr>
                <a:srgbClr val="FFD9BE"/>
              </a:buClr>
              <a:buSzPts val="2000"/>
              <a:buFont typeface="Noto Sans Symbols"/>
              <a:buAutoNum type="arabicPeriod"/>
            </a:pPr>
            <a:r>
              <a:rPr b="1" i="0" lang="en-US" sz="2000" u="none" cap="none" strike="noStrike">
                <a:solidFill>
                  <a:srgbClr val="FFD9BE"/>
                </a:solidFill>
                <a:latin typeface="Times New Roman"/>
                <a:ea typeface="Times New Roman"/>
                <a:cs typeface="Times New Roman"/>
                <a:sym typeface="Times New Roman"/>
              </a:rPr>
              <a:t>Large-Scale Optimization</a:t>
            </a:r>
            <a:endParaRPr b="0" i="0" sz="2000" u="none" cap="none" strike="noStrike">
              <a:latin typeface="Arial"/>
              <a:ea typeface="Arial"/>
              <a:cs typeface="Arial"/>
              <a:sym typeface="Arial"/>
            </a:endParaRPr>
          </a:p>
          <a:p>
            <a:pPr indent="-366480" lvl="1" marL="926640" marR="0" rtl="0" algn="l">
              <a:lnSpc>
                <a:spcPct val="100000"/>
              </a:lnSpc>
              <a:spcBef>
                <a:spcPts val="371"/>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Efficiently handles massive datasets</a:t>
            </a:r>
            <a:endParaRPr b="0" i="0" sz="1800" u="none" cap="none" strike="noStrike">
              <a:latin typeface="Arial"/>
              <a:ea typeface="Arial"/>
              <a:cs typeface="Arial"/>
              <a:sym typeface="Arial"/>
            </a:endParaRPr>
          </a:p>
          <a:p>
            <a:pPr indent="-366480" lvl="1" marL="926640" marR="0" rtl="0" algn="l">
              <a:lnSpc>
                <a:spcPct val="100000"/>
              </a:lnSpc>
              <a:spcBef>
                <a:spcPts val="326"/>
              </a:spcBef>
              <a:spcAft>
                <a:spcPts val="0"/>
              </a:spcAft>
              <a:buClr>
                <a:srgbClr val="FFD9BE"/>
              </a:buClr>
              <a:buSzPts val="1800"/>
              <a:buFont typeface="Tahoma"/>
              <a:buChar char="○"/>
            </a:pPr>
            <a:r>
              <a:rPr b="0" i="0" lang="en-US" sz="1800" u="none" cap="none" strike="noStrike">
                <a:solidFill>
                  <a:srgbClr val="FFD9BE"/>
                </a:solidFill>
                <a:latin typeface="Times New Roman"/>
                <a:ea typeface="Times New Roman"/>
                <a:cs typeface="Times New Roman"/>
                <a:sym typeface="Times New Roman"/>
              </a:rPr>
              <a:t>Supports parallel processing across multiple nodes</a:t>
            </a:r>
            <a:endParaRPr b="0" i="0" sz="1800" u="none" cap="none" strike="noStrike">
              <a:latin typeface="Arial"/>
              <a:ea typeface="Arial"/>
              <a:cs typeface="Arial"/>
              <a:sym typeface="Arial"/>
            </a:endParaRPr>
          </a:p>
          <a:p>
            <a:pPr indent="-367200" lvl="1" marL="927000" marR="0" rtl="0" algn="l">
              <a:lnSpc>
                <a:spcPct val="114000"/>
              </a:lnSpc>
              <a:spcBef>
                <a:spcPts val="0"/>
              </a:spcBef>
              <a:spcAft>
                <a:spcPts val="0"/>
              </a:spcAft>
              <a:buClr>
                <a:srgbClr val="FFD9BE"/>
              </a:buClr>
              <a:buSzPts val="1800"/>
              <a:buFont typeface="Arial"/>
              <a:buChar char="○"/>
            </a:pPr>
            <a:r>
              <a:rPr b="0" i="0" lang="en-US" sz="1800" u="none" cap="none" strike="noStrike">
                <a:solidFill>
                  <a:srgbClr val="FFD9BE"/>
                </a:solidFill>
                <a:latin typeface="Times New Roman"/>
                <a:ea typeface="Times New Roman"/>
                <a:cs typeface="Times New Roman"/>
                <a:sym typeface="Times New Roman"/>
              </a:rPr>
              <a:t>Maintains convergence guarantees despite quantization noise</a:t>
            </a:r>
            <a:endParaRPr b="0" i="0" sz="1800" u="none" cap="none" strike="noStrike">
              <a:latin typeface="Arial"/>
              <a:ea typeface="Arial"/>
              <a:cs typeface="Arial"/>
              <a:sym typeface="Arial"/>
            </a:endParaRPr>
          </a:p>
        </p:txBody>
      </p:sp>
      <p:pic>
        <p:nvPicPr>
          <p:cNvPr id="103" name="Google Shape;103;p19"/>
          <p:cNvPicPr preferRelativeResize="0"/>
          <p:nvPr/>
        </p:nvPicPr>
        <p:blipFill rotWithShape="1">
          <a:blip r:embed="rId3">
            <a:alphaModFix/>
          </a:blip>
          <a:srcRect b="0" l="0" r="0" t="0"/>
          <a:stretch/>
        </p:blipFill>
        <p:spPr>
          <a:xfrm>
            <a:off x="8157960" y="2212200"/>
            <a:ext cx="5731920" cy="606456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07" name="Shape 107"/>
        <p:cNvGrpSpPr/>
        <p:nvPr/>
      </p:nvGrpSpPr>
      <p:grpSpPr>
        <a:xfrm>
          <a:off x="0" y="0"/>
          <a:ext cx="0" cy="0"/>
          <a:chOff x="0" y="0"/>
          <a:chExt cx="0" cy="0"/>
        </a:xfrm>
      </p:grpSpPr>
      <p:sp>
        <p:nvSpPr>
          <p:cNvPr id="108" name="Google Shape;108;p20"/>
          <p:cNvSpPr txBox="1"/>
          <p:nvPr/>
        </p:nvSpPr>
        <p:spPr>
          <a:xfrm>
            <a:off x="691560" y="506520"/>
            <a:ext cx="11954160" cy="2342160"/>
          </a:xfrm>
          <a:prstGeom prst="rect">
            <a:avLst/>
          </a:prstGeom>
          <a:noFill/>
          <a:ln>
            <a:noFill/>
          </a:ln>
        </p:spPr>
        <p:txBody>
          <a:bodyPr anchorCtr="0" anchor="t" bIns="0" lIns="0" spcFirstLastPara="1" rIns="0" wrap="square" tIns="509750">
            <a:noAutofit/>
          </a:bodyPr>
          <a:lstStyle/>
          <a:p>
            <a:pPr indent="0" lvl="0" marL="53280"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Mathematical Background of Gradient Descent</a:t>
            </a:r>
            <a:endParaRPr b="0" i="0" sz="4400" u="none" cap="none" strike="noStrike">
              <a:latin typeface="Calibri"/>
              <a:ea typeface="Calibri"/>
              <a:cs typeface="Calibri"/>
              <a:sym typeface="Calibri"/>
            </a:endParaRPr>
          </a:p>
        </p:txBody>
      </p:sp>
      <p:pic>
        <p:nvPicPr>
          <p:cNvPr id="109" name="Google Shape;109;p20"/>
          <p:cNvPicPr preferRelativeResize="0"/>
          <p:nvPr/>
        </p:nvPicPr>
        <p:blipFill rotWithShape="1">
          <a:blip r:embed="rId3">
            <a:alphaModFix/>
          </a:blip>
          <a:srcRect b="0" l="0" r="0" t="0"/>
          <a:stretch/>
        </p:blipFill>
        <p:spPr>
          <a:xfrm>
            <a:off x="2743200" y="2190240"/>
            <a:ext cx="8500680" cy="5014080"/>
          </a:xfrm>
          <a:prstGeom prst="rect">
            <a:avLst/>
          </a:prstGeom>
          <a:noFill/>
          <a:ln>
            <a:noFill/>
          </a:ln>
        </p:spPr>
      </p:pic>
      <p:sp>
        <p:nvSpPr>
          <p:cNvPr id="110" name="Google Shape;110;p20"/>
          <p:cNvSpPr/>
          <p:nvPr/>
        </p:nvSpPr>
        <p:spPr>
          <a:xfrm>
            <a:off x="1015560" y="7823520"/>
            <a:ext cx="9894240" cy="1440720"/>
          </a:xfrm>
          <a:prstGeom prst="rect">
            <a:avLst/>
          </a:prstGeom>
          <a:noFill/>
          <a:ln>
            <a:noFill/>
          </a:ln>
        </p:spPr>
        <p:txBody>
          <a:bodyPr anchorCtr="0" anchor="t" bIns="0" lIns="0" spcFirstLastPara="1" rIns="0" wrap="square" tIns="12600">
            <a:noAutofit/>
          </a:bodyPr>
          <a:lstStyle/>
          <a:p>
            <a:pPr indent="0" lvl="0" marL="12600" marR="0" rtl="0" algn="l">
              <a:lnSpc>
                <a:spcPct val="125000"/>
              </a:lnSpc>
              <a:spcBef>
                <a:spcPts val="0"/>
              </a:spcBef>
              <a:spcAft>
                <a:spcPts val="0"/>
              </a:spcAft>
              <a:buNone/>
            </a:pPr>
            <a:r>
              <a:rPr b="0" i="0" lang="en-US" sz="2500" u="none" cap="none" strike="noStrike">
                <a:solidFill>
                  <a:srgbClr val="FFD9BE"/>
                </a:solidFill>
                <a:latin typeface="Times New Roman"/>
                <a:ea typeface="Times New Roman"/>
                <a:cs typeface="Times New Roman"/>
                <a:sym typeface="Times New Roman"/>
              </a:rPr>
              <a:t>NOTE: When dealing with multiple attributes we simply put X as a column matrix of the same attributes, and instead of d/dX we use the del operator on f(x).</a:t>
            </a:r>
            <a:endParaRPr b="0" i="0" sz="2500" u="none" cap="none" strike="noStrik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14" name="Shape 114"/>
        <p:cNvGrpSpPr/>
        <p:nvPr/>
      </p:nvGrpSpPr>
      <p:grpSpPr>
        <a:xfrm>
          <a:off x="0" y="0"/>
          <a:ext cx="0" cy="0"/>
          <a:chOff x="0" y="0"/>
          <a:chExt cx="0" cy="0"/>
        </a:xfrm>
      </p:grpSpPr>
      <p:sp>
        <p:nvSpPr>
          <p:cNvPr id="115" name="Google Shape;115;p21"/>
          <p:cNvSpPr txBox="1"/>
          <p:nvPr/>
        </p:nvSpPr>
        <p:spPr>
          <a:xfrm>
            <a:off x="691560" y="506520"/>
            <a:ext cx="11954160" cy="2063880"/>
          </a:xfrm>
          <a:prstGeom prst="rect">
            <a:avLst/>
          </a:prstGeom>
          <a:noFill/>
          <a:ln>
            <a:noFill/>
          </a:ln>
        </p:spPr>
        <p:txBody>
          <a:bodyPr anchorCtr="0" anchor="t" bIns="0" lIns="0" spcFirstLastPara="1" rIns="0" wrap="square" tIns="231475">
            <a:noAutofit/>
          </a:bodyPr>
          <a:lstStyle/>
          <a:p>
            <a:pPr indent="0" lvl="0" marL="79200"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Problem Statement and Challenges</a:t>
            </a:r>
            <a:endParaRPr b="0" i="0" sz="4400" u="none" cap="none" strike="noStrike">
              <a:latin typeface="Calibri"/>
              <a:ea typeface="Calibri"/>
              <a:cs typeface="Calibri"/>
              <a:sym typeface="Calibri"/>
            </a:endParaRPr>
          </a:p>
        </p:txBody>
      </p:sp>
      <p:sp>
        <p:nvSpPr>
          <p:cNvPr id="116" name="Google Shape;116;p21"/>
          <p:cNvSpPr/>
          <p:nvPr/>
        </p:nvSpPr>
        <p:spPr>
          <a:xfrm>
            <a:off x="963720" y="2291040"/>
            <a:ext cx="12525480" cy="7227000"/>
          </a:xfrm>
          <a:prstGeom prst="rect">
            <a:avLst/>
          </a:prstGeom>
          <a:noFill/>
          <a:ln>
            <a:noFill/>
          </a:ln>
        </p:spPr>
        <p:txBody>
          <a:bodyPr anchorCtr="0" anchor="t" bIns="0" lIns="0" spcFirstLastPara="1" rIns="0" wrap="square" tIns="12600">
            <a:noAutofit/>
          </a:bodyPr>
          <a:lstStyle/>
          <a:p>
            <a:pPr indent="0" lvl="0" marL="12600" marR="0" rtl="0" algn="l">
              <a:lnSpc>
                <a:spcPct val="114000"/>
              </a:lnSpc>
              <a:spcBef>
                <a:spcPts val="0"/>
              </a:spcBef>
              <a:spcAft>
                <a:spcPts val="0"/>
              </a:spcAft>
              <a:buNone/>
            </a:pPr>
            <a:r>
              <a:rPr b="1" i="0" lang="en-US" sz="2300" u="none" cap="none" strike="noStrike">
                <a:solidFill>
                  <a:srgbClr val="FFD9BE"/>
                </a:solidFill>
                <a:latin typeface="Times New Roman"/>
                <a:ea typeface="Times New Roman"/>
                <a:cs typeface="Times New Roman"/>
                <a:sym typeface="Times New Roman"/>
              </a:rPr>
              <a:t>How does the bit allocation strategy affect the convergence rate of Quantized Gradient Descent in distributed optimization scenarios? Further questions to look into:</a:t>
            </a:r>
            <a:endParaRPr b="0" i="0" sz="2300" u="none" cap="none" strike="noStrike">
              <a:latin typeface="Arial"/>
              <a:ea typeface="Arial"/>
              <a:cs typeface="Arial"/>
              <a:sym typeface="Arial"/>
            </a:endParaRPr>
          </a:p>
          <a:p>
            <a:pPr indent="-404640" lvl="0" marL="469440" marR="0" rtl="0" algn="l">
              <a:lnSpc>
                <a:spcPct val="100000"/>
              </a:lnSpc>
              <a:spcBef>
                <a:spcPts val="1610"/>
              </a:spcBef>
              <a:spcAft>
                <a:spcPts val="0"/>
              </a:spcAft>
              <a:buClr>
                <a:srgbClr val="FFD9BE"/>
              </a:buClr>
              <a:buSzPts val="2300"/>
              <a:buFont typeface="Tahoma"/>
              <a:buChar char="●"/>
            </a:pPr>
            <a:r>
              <a:rPr b="0" i="0" lang="en-US" sz="2300" u="none" cap="none" strike="noStrike">
                <a:solidFill>
                  <a:srgbClr val="FFD9BE"/>
                </a:solidFill>
                <a:latin typeface="Times New Roman"/>
                <a:ea typeface="Times New Roman"/>
                <a:cs typeface="Times New Roman"/>
                <a:sym typeface="Times New Roman"/>
              </a:rPr>
              <a:t>What is the optimal distribution of bits across gradient components?</a:t>
            </a:r>
            <a:endParaRPr b="0" i="0" sz="2300" u="none" cap="none" strike="noStrike">
              <a:latin typeface="Arial"/>
              <a:ea typeface="Arial"/>
              <a:cs typeface="Arial"/>
              <a:sym typeface="Arial"/>
            </a:endParaRPr>
          </a:p>
          <a:p>
            <a:pPr indent="-404640" lvl="0" marL="469440" marR="0" rtl="0" algn="l">
              <a:lnSpc>
                <a:spcPct val="100000"/>
              </a:lnSpc>
              <a:spcBef>
                <a:spcPts val="414"/>
              </a:spcBef>
              <a:spcAft>
                <a:spcPts val="0"/>
              </a:spcAft>
              <a:buClr>
                <a:srgbClr val="FFD9BE"/>
              </a:buClr>
              <a:buSzPts val="2300"/>
              <a:buFont typeface="Tahoma"/>
              <a:buChar char="●"/>
            </a:pPr>
            <a:r>
              <a:rPr b="0" i="0" lang="en-US" sz="2300" u="none" cap="none" strike="noStrike">
                <a:solidFill>
                  <a:srgbClr val="FFD9BE"/>
                </a:solidFill>
                <a:latin typeface="Times New Roman"/>
                <a:ea typeface="Times New Roman"/>
                <a:cs typeface="Times New Roman"/>
                <a:sym typeface="Times New Roman"/>
              </a:rPr>
              <a:t>How does dynamic vs static bit allocation inﬂuence optimization speed?</a:t>
            </a:r>
            <a:endParaRPr b="0" i="0" sz="2300" u="none" cap="none" strike="noStrike">
              <a:latin typeface="Arial"/>
              <a:ea typeface="Arial"/>
              <a:cs typeface="Arial"/>
              <a:sym typeface="Arial"/>
            </a:endParaRPr>
          </a:p>
          <a:p>
            <a:pPr indent="-404640" lvl="0" marL="469440" marR="0" rtl="0" algn="l">
              <a:lnSpc>
                <a:spcPct val="100000"/>
              </a:lnSpc>
              <a:spcBef>
                <a:spcPts val="414"/>
              </a:spcBef>
              <a:spcAft>
                <a:spcPts val="0"/>
              </a:spcAft>
              <a:buClr>
                <a:srgbClr val="FFD9BE"/>
              </a:buClr>
              <a:buSzPts val="2300"/>
              <a:buFont typeface="Tahoma"/>
              <a:buChar char="●"/>
            </a:pPr>
            <a:r>
              <a:rPr b="0" i="0" lang="en-US" sz="2300" u="none" cap="none" strike="noStrike">
                <a:solidFill>
                  <a:srgbClr val="FFD9BE"/>
                </a:solidFill>
                <a:latin typeface="Times New Roman"/>
                <a:ea typeface="Times New Roman"/>
                <a:cs typeface="Times New Roman"/>
                <a:sym typeface="Times New Roman"/>
              </a:rPr>
              <a:t>Can we reach a point where we have both low cost communication and high accuracy?</a:t>
            </a:r>
            <a:endParaRPr b="0" i="0" sz="2300" u="none" cap="none" strike="noStrike">
              <a:latin typeface="Arial"/>
              <a:ea typeface="Arial"/>
              <a:cs typeface="Arial"/>
              <a:sym typeface="Arial"/>
            </a:endParaRPr>
          </a:p>
          <a:p>
            <a:pPr indent="0" lvl="0" marL="0" marR="0" rtl="0" algn="l">
              <a:lnSpc>
                <a:spcPct val="100000"/>
              </a:lnSpc>
              <a:spcBef>
                <a:spcPts val="0"/>
              </a:spcBef>
              <a:spcAft>
                <a:spcPts val="0"/>
              </a:spcAft>
              <a:buNone/>
            </a:pPr>
            <a:r>
              <a:t/>
            </a:r>
            <a:endParaRPr b="0" i="0" sz="2300" u="none" cap="none" strike="noStrike">
              <a:latin typeface="Arial"/>
              <a:ea typeface="Arial"/>
              <a:cs typeface="Arial"/>
              <a:sym typeface="Arial"/>
            </a:endParaRPr>
          </a:p>
          <a:p>
            <a:pPr indent="0" lvl="0" marL="0" marR="0" rtl="0" algn="l">
              <a:lnSpc>
                <a:spcPct val="100000"/>
              </a:lnSpc>
              <a:spcBef>
                <a:spcPts val="286"/>
              </a:spcBef>
              <a:spcAft>
                <a:spcPts val="0"/>
              </a:spcAft>
              <a:buNone/>
            </a:pPr>
            <a:r>
              <a:t/>
            </a:r>
            <a:endParaRPr b="0" i="0" sz="2300" u="none" cap="none" strike="noStrike">
              <a:latin typeface="Arial"/>
              <a:ea typeface="Arial"/>
              <a:cs typeface="Arial"/>
              <a:sym typeface="Arial"/>
            </a:endParaRPr>
          </a:p>
          <a:p>
            <a:pPr indent="0" lvl="0" marL="12600" marR="0" rtl="0" algn="l">
              <a:lnSpc>
                <a:spcPct val="114000"/>
              </a:lnSpc>
              <a:spcBef>
                <a:spcPts val="0"/>
              </a:spcBef>
              <a:spcAft>
                <a:spcPts val="0"/>
              </a:spcAft>
              <a:buNone/>
            </a:pPr>
            <a:r>
              <a:rPr b="0" i="0" lang="en-US" sz="2300" u="none" cap="none" strike="noStrike">
                <a:solidFill>
                  <a:srgbClr val="FFD9BE"/>
                </a:solidFill>
                <a:latin typeface="Times New Roman"/>
                <a:ea typeface="Times New Roman"/>
                <a:cs typeface="Times New Roman"/>
                <a:sym typeface="Times New Roman"/>
              </a:rPr>
              <a:t>In our project we shall be looking at these scenarios and compare them to finally come up with optimized strategies that manage this problem efficiently.</a:t>
            </a:r>
            <a:endParaRPr b="0" i="0" sz="2300" u="none" cap="none" strike="noStrike">
              <a:latin typeface="Arial"/>
              <a:ea typeface="Arial"/>
              <a:cs typeface="Arial"/>
              <a:sym typeface="Arial"/>
            </a:endParaRPr>
          </a:p>
          <a:p>
            <a:pPr indent="0" lvl="0" marL="12600" marR="0" rtl="0" algn="l">
              <a:lnSpc>
                <a:spcPct val="100000"/>
              </a:lnSpc>
              <a:spcBef>
                <a:spcPts val="0"/>
              </a:spcBef>
              <a:spcAft>
                <a:spcPts val="0"/>
              </a:spcAft>
              <a:buNone/>
            </a:pPr>
            <a:r>
              <a:t/>
            </a:r>
            <a:endParaRPr b="0" i="0" sz="2300" u="none" cap="none" strike="noStrike">
              <a:latin typeface="Arial"/>
              <a:ea typeface="Arial"/>
              <a:cs typeface="Arial"/>
              <a:sym typeface="Arial"/>
            </a:endParaRPr>
          </a:p>
          <a:p>
            <a:pPr indent="0" lvl="0" marL="12600" marR="0" rtl="0" algn="l">
              <a:lnSpc>
                <a:spcPct val="100000"/>
              </a:lnSpc>
              <a:spcBef>
                <a:spcPts val="286"/>
              </a:spcBef>
              <a:spcAft>
                <a:spcPts val="0"/>
              </a:spcAft>
              <a:buNone/>
            </a:pPr>
            <a:r>
              <a:t/>
            </a:r>
            <a:endParaRPr b="0" i="0" sz="2300" u="none" cap="none" strike="noStrike">
              <a:latin typeface="Arial"/>
              <a:ea typeface="Arial"/>
              <a:cs typeface="Arial"/>
              <a:sym typeface="Arial"/>
            </a:endParaRPr>
          </a:p>
          <a:p>
            <a:pPr indent="0" lvl="0" marL="12600" marR="0" rtl="0" algn="l">
              <a:lnSpc>
                <a:spcPct val="114000"/>
              </a:lnSpc>
              <a:spcBef>
                <a:spcPts val="0"/>
              </a:spcBef>
              <a:spcAft>
                <a:spcPts val="0"/>
              </a:spcAft>
              <a:buNone/>
            </a:pPr>
            <a:r>
              <a:rPr b="0" i="0" lang="en-US" sz="2300" u="none" cap="none" strike="noStrike">
                <a:solidFill>
                  <a:srgbClr val="FFD9BE"/>
                </a:solidFill>
                <a:latin typeface="Times New Roman"/>
                <a:ea typeface="Times New Roman"/>
                <a:cs typeface="Times New Roman"/>
                <a:sym typeface="Times New Roman"/>
              </a:rPr>
              <a:t>Apart from how we allocate bits to attributes, we come across one specific </a:t>
            </a:r>
            <a:r>
              <a:rPr b="1" i="0" lang="en-US" sz="2300" u="none" cap="none" strike="noStrike">
                <a:solidFill>
                  <a:srgbClr val="FFD9BE"/>
                </a:solidFill>
                <a:latin typeface="Times New Roman"/>
                <a:ea typeface="Times New Roman"/>
                <a:cs typeface="Times New Roman"/>
                <a:sym typeface="Times New Roman"/>
              </a:rPr>
              <a:t>challenge </a:t>
            </a:r>
            <a:r>
              <a:rPr b="0" i="0" lang="en-US" sz="2300" u="none" cap="none" strike="noStrike">
                <a:solidFill>
                  <a:srgbClr val="FFD9BE"/>
                </a:solidFill>
                <a:latin typeface="Times New Roman"/>
                <a:ea typeface="Times New Roman"/>
                <a:cs typeface="Times New Roman"/>
                <a:sym typeface="Times New Roman"/>
              </a:rPr>
              <a:t>(which we have to keep in mind while trying different bit distributions) :</a:t>
            </a:r>
            <a:endParaRPr b="0" i="0" sz="2300" u="none" cap="none" strike="noStrike">
              <a:latin typeface="Arial"/>
              <a:ea typeface="Arial"/>
              <a:cs typeface="Arial"/>
              <a:sym typeface="Arial"/>
            </a:endParaRPr>
          </a:p>
          <a:p>
            <a:pPr indent="0" lvl="0" marL="12600" marR="0" rtl="0" algn="l">
              <a:lnSpc>
                <a:spcPct val="100000"/>
              </a:lnSpc>
              <a:spcBef>
                <a:spcPts val="1610"/>
              </a:spcBef>
              <a:spcAft>
                <a:spcPts val="0"/>
              </a:spcAft>
              <a:buNone/>
            </a:pPr>
            <a:r>
              <a:rPr b="1" i="0" lang="en-US" sz="2400" u="none" cap="none" strike="noStrike">
                <a:solidFill>
                  <a:srgbClr val="FFD9BE"/>
                </a:solidFill>
                <a:latin typeface="Times New Roman"/>
                <a:ea typeface="Times New Roman"/>
                <a:cs typeface="Times New Roman"/>
                <a:sym typeface="Times New Roman"/>
              </a:rPr>
              <a:t>Accuracy Trade-offs</a:t>
            </a:r>
            <a:endParaRPr b="0" i="0" sz="2400" u="none" cap="none" strike="noStrike">
              <a:latin typeface="Arial"/>
              <a:ea typeface="Arial"/>
              <a:cs typeface="Arial"/>
              <a:sym typeface="Arial"/>
            </a:endParaRPr>
          </a:p>
          <a:p>
            <a:pPr indent="-412200" lvl="0" marL="469440" marR="0" rtl="0" algn="l">
              <a:lnSpc>
                <a:spcPct val="100000"/>
              </a:lnSpc>
              <a:spcBef>
                <a:spcPts val="1630"/>
              </a:spcBef>
              <a:spcAft>
                <a:spcPts val="0"/>
              </a:spcAft>
              <a:buClr>
                <a:srgbClr val="FFD9BE"/>
              </a:buClr>
              <a:buSzPts val="2400"/>
              <a:buFont typeface="Tahoma"/>
              <a:buChar char="●"/>
            </a:pPr>
            <a:r>
              <a:rPr b="0" i="0" lang="en-US" sz="2400" u="none" cap="none" strike="noStrike">
                <a:solidFill>
                  <a:srgbClr val="FFD9BE"/>
                </a:solidFill>
                <a:latin typeface="Times New Roman"/>
                <a:ea typeface="Times New Roman"/>
                <a:cs typeface="Times New Roman"/>
                <a:sym typeface="Times New Roman"/>
              </a:rPr>
              <a:t>Higher precision reduces noise but increases communication cost.</a:t>
            </a:r>
            <a:endParaRPr b="0" i="0" sz="2400" u="none" cap="none" strike="noStrike">
              <a:latin typeface="Arial"/>
              <a:ea typeface="Arial"/>
              <a:cs typeface="Arial"/>
              <a:sym typeface="Arial"/>
            </a:endParaRPr>
          </a:p>
          <a:p>
            <a:pPr indent="-412200" lvl="0" marL="469440" marR="0" rtl="0" algn="l">
              <a:lnSpc>
                <a:spcPct val="100000"/>
              </a:lnSpc>
              <a:spcBef>
                <a:spcPts val="434"/>
              </a:spcBef>
              <a:spcAft>
                <a:spcPts val="0"/>
              </a:spcAft>
              <a:buClr>
                <a:srgbClr val="FFD9BE"/>
              </a:buClr>
              <a:buSzPts val="2400"/>
              <a:buFont typeface="Tahoma"/>
              <a:buChar char="●"/>
            </a:pPr>
            <a:r>
              <a:rPr b="0" i="0" lang="en-US" sz="2400" u="none" cap="none" strike="noStrike">
                <a:solidFill>
                  <a:srgbClr val="FFD9BE"/>
                </a:solidFill>
                <a:latin typeface="Times New Roman"/>
                <a:ea typeface="Times New Roman"/>
                <a:cs typeface="Times New Roman"/>
                <a:sym typeface="Times New Roman"/>
              </a:rPr>
              <a:t>Lower precision increases noise but improves efficiency.</a:t>
            </a:r>
            <a:endParaRPr b="0" i="0" sz="2400" u="none" cap="none" strike="noStrike">
              <a:latin typeface="Arial"/>
              <a:ea typeface="Arial"/>
              <a:cs typeface="Arial"/>
              <a:sym typeface="Arial"/>
            </a:endParaRPr>
          </a:p>
          <a:p>
            <a:pPr indent="-412200" lvl="0" marL="469440" marR="0" rtl="0" algn="l">
              <a:lnSpc>
                <a:spcPct val="100000"/>
              </a:lnSpc>
              <a:spcBef>
                <a:spcPts val="431"/>
              </a:spcBef>
              <a:spcAft>
                <a:spcPts val="0"/>
              </a:spcAft>
              <a:buClr>
                <a:srgbClr val="FFD9BE"/>
              </a:buClr>
              <a:buSzPts val="2400"/>
              <a:buFont typeface="Tahoma"/>
              <a:buChar char="●"/>
            </a:pPr>
            <a:r>
              <a:rPr b="0" i="0" lang="en-US" sz="2400" u="none" cap="none" strike="noStrike">
                <a:solidFill>
                  <a:srgbClr val="FFD9BE"/>
                </a:solidFill>
                <a:latin typeface="Times New Roman"/>
                <a:ea typeface="Times New Roman"/>
                <a:cs typeface="Times New Roman"/>
                <a:sym typeface="Times New Roman"/>
              </a:rPr>
              <a:t>Thus Finding optimal balance is critical.</a:t>
            </a:r>
            <a:endParaRPr b="0" i="0" sz="2400" u="none" cap="none"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8761D"/>
        </a:solidFill>
      </p:bgPr>
    </p:bg>
    <p:spTree>
      <p:nvGrpSpPr>
        <p:cNvPr id="120" name="Shape 120"/>
        <p:cNvGrpSpPr/>
        <p:nvPr/>
      </p:nvGrpSpPr>
      <p:grpSpPr>
        <a:xfrm>
          <a:off x="0" y="0"/>
          <a:ext cx="0" cy="0"/>
          <a:chOff x="0" y="0"/>
          <a:chExt cx="0" cy="0"/>
        </a:xfrm>
      </p:grpSpPr>
      <p:pic>
        <p:nvPicPr>
          <p:cNvPr id="121" name="Google Shape;121;p22"/>
          <p:cNvPicPr preferRelativeResize="0"/>
          <p:nvPr/>
        </p:nvPicPr>
        <p:blipFill rotWithShape="1">
          <a:blip r:embed="rId3">
            <a:alphaModFix/>
          </a:blip>
          <a:srcRect b="0" l="0" r="0" t="0"/>
          <a:stretch/>
        </p:blipFill>
        <p:spPr>
          <a:xfrm>
            <a:off x="9144000" y="0"/>
            <a:ext cx="5486040" cy="10972440"/>
          </a:xfrm>
          <a:prstGeom prst="rect">
            <a:avLst/>
          </a:prstGeom>
          <a:noFill/>
          <a:ln>
            <a:noFill/>
          </a:ln>
        </p:spPr>
      </p:pic>
      <p:sp>
        <p:nvSpPr>
          <p:cNvPr id="122" name="Google Shape;122;p22"/>
          <p:cNvSpPr txBox="1"/>
          <p:nvPr/>
        </p:nvSpPr>
        <p:spPr>
          <a:xfrm>
            <a:off x="825120" y="2765520"/>
            <a:ext cx="5943960" cy="1845000"/>
          </a:xfrm>
          <a:prstGeom prst="rect">
            <a:avLst/>
          </a:prstGeom>
          <a:noFill/>
          <a:ln>
            <a:noFill/>
          </a:ln>
        </p:spPr>
        <p:txBody>
          <a:bodyPr anchorCtr="0" anchor="t" bIns="0" lIns="0" spcFirstLastPara="1" rIns="0" wrap="square" tIns="12600">
            <a:noAutofit/>
          </a:bodyPr>
          <a:lstStyle/>
          <a:p>
            <a:pPr indent="0" lvl="0" marL="12600" marR="0" rtl="0" algn="l">
              <a:lnSpc>
                <a:spcPct val="100000"/>
              </a:lnSpc>
              <a:spcBef>
                <a:spcPts val="0"/>
              </a:spcBef>
              <a:spcAft>
                <a:spcPts val="0"/>
              </a:spcAft>
              <a:buNone/>
            </a:pPr>
            <a:r>
              <a:rPr b="0" i="0" lang="en-US" sz="4400" u="none" cap="none" strike="noStrike">
                <a:solidFill>
                  <a:srgbClr val="FFD9BE"/>
                </a:solidFill>
                <a:latin typeface="Times New Roman"/>
                <a:ea typeface="Times New Roman"/>
                <a:cs typeface="Times New Roman"/>
                <a:sym typeface="Times New Roman"/>
              </a:rPr>
              <a:t>Bit Allocation Strategies</a:t>
            </a:r>
            <a:endParaRPr b="0" i="0" sz="4400" u="none" cap="none" strike="noStrike">
              <a:latin typeface="Calibri"/>
              <a:ea typeface="Calibri"/>
              <a:cs typeface="Calibri"/>
              <a:sym typeface="Calibri"/>
            </a:endParaRPr>
          </a:p>
        </p:txBody>
      </p:sp>
      <p:pic>
        <p:nvPicPr>
          <p:cNvPr id="123" name="Google Shape;123;p22"/>
          <p:cNvPicPr preferRelativeResize="0"/>
          <p:nvPr/>
        </p:nvPicPr>
        <p:blipFill rotWithShape="1">
          <a:blip r:embed="rId4">
            <a:alphaModFix/>
          </a:blip>
          <a:srcRect b="0" l="0" r="0" t="0"/>
          <a:stretch/>
        </p:blipFill>
        <p:spPr>
          <a:xfrm>
            <a:off x="837720" y="3863520"/>
            <a:ext cx="1196280" cy="4308480"/>
          </a:xfrm>
          <a:prstGeom prst="rect">
            <a:avLst/>
          </a:prstGeom>
          <a:noFill/>
          <a:ln>
            <a:noFill/>
          </a:ln>
        </p:spPr>
      </p:pic>
      <p:sp>
        <p:nvSpPr>
          <p:cNvPr id="124" name="Google Shape;124;p22"/>
          <p:cNvSpPr/>
          <p:nvPr/>
        </p:nvSpPr>
        <p:spPr>
          <a:xfrm>
            <a:off x="2380680" y="3886200"/>
            <a:ext cx="4781160" cy="3903480"/>
          </a:xfrm>
          <a:prstGeom prst="rect">
            <a:avLst/>
          </a:prstGeom>
          <a:noFill/>
          <a:ln>
            <a:noFill/>
          </a:ln>
        </p:spPr>
        <p:txBody>
          <a:bodyPr anchorCtr="0" anchor="t" bIns="0" lIns="0" spcFirstLastPara="1" rIns="0" wrap="square" tIns="205200">
            <a:noAutofit/>
          </a:bodyPr>
          <a:lstStyle/>
          <a:p>
            <a:pPr indent="0" lvl="0" marL="12600" marR="0" rtl="0" algn="l">
              <a:lnSpc>
                <a:spcPct val="100000"/>
              </a:lnSpc>
              <a:spcBef>
                <a:spcPts val="0"/>
              </a:spcBef>
              <a:spcAft>
                <a:spcPts val="0"/>
              </a:spcAft>
              <a:buNone/>
            </a:pPr>
            <a:r>
              <a:rPr b="0" i="0" lang="en-US" sz="2200" u="none" cap="none" strike="noStrike">
                <a:solidFill>
                  <a:srgbClr val="F9EEE7"/>
                </a:solidFill>
                <a:latin typeface="Times New Roman"/>
                <a:ea typeface="Times New Roman"/>
                <a:cs typeface="Times New Roman"/>
                <a:sym typeface="Times New Roman"/>
              </a:rPr>
              <a:t>Uniform</a:t>
            </a:r>
            <a:endParaRPr b="0" i="0" sz="2200" u="none" cap="none" strike="noStrike">
              <a:latin typeface="Arial"/>
              <a:ea typeface="Arial"/>
              <a:cs typeface="Arial"/>
              <a:sym typeface="Arial"/>
            </a:endParaRPr>
          </a:p>
          <a:p>
            <a:pPr indent="0" lvl="0" marL="12600" marR="0" rtl="0" algn="l">
              <a:lnSpc>
                <a:spcPct val="100000"/>
              </a:lnSpc>
              <a:spcBef>
                <a:spcPts val="1276"/>
              </a:spcBef>
              <a:spcAft>
                <a:spcPts val="0"/>
              </a:spcAft>
              <a:buNone/>
            </a:pPr>
            <a:r>
              <a:rPr b="0" i="0" lang="en-US" sz="1850" u="none" cap="none" strike="noStrike">
                <a:solidFill>
                  <a:srgbClr val="F9EEE7"/>
                </a:solidFill>
                <a:latin typeface="Times New Roman"/>
                <a:ea typeface="Times New Roman"/>
                <a:cs typeface="Times New Roman"/>
                <a:sym typeface="Times New Roman"/>
              </a:rPr>
              <a:t>Equal bits for all parameters.</a:t>
            </a:r>
            <a:endParaRPr b="0" i="0" sz="1850" u="none" cap="none" strike="noStrike">
              <a:latin typeface="Arial"/>
              <a:ea typeface="Arial"/>
              <a:cs typeface="Arial"/>
              <a:sym typeface="Arial"/>
            </a:endParaRPr>
          </a:p>
          <a:p>
            <a:pPr indent="0" lvl="0" marL="12600" marR="0" rtl="0" algn="l">
              <a:lnSpc>
                <a:spcPct val="100000"/>
              </a:lnSpc>
              <a:spcBef>
                <a:spcPts val="0"/>
              </a:spcBef>
              <a:spcAft>
                <a:spcPts val="0"/>
              </a:spcAft>
              <a:buNone/>
            </a:pPr>
            <a:r>
              <a:t/>
            </a:r>
            <a:endParaRPr b="0" i="0" sz="1850" u="none" cap="none" strike="noStrike">
              <a:latin typeface="Arial"/>
              <a:ea typeface="Arial"/>
              <a:cs typeface="Arial"/>
              <a:sym typeface="Arial"/>
            </a:endParaRPr>
          </a:p>
          <a:p>
            <a:pPr indent="0" lvl="0" marL="12600" marR="0" rtl="0" algn="l">
              <a:lnSpc>
                <a:spcPct val="100000"/>
              </a:lnSpc>
              <a:spcBef>
                <a:spcPts val="918"/>
              </a:spcBef>
              <a:spcAft>
                <a:spcPts val="0"/>
              </a:spcAft>
              <a:buNone/>
            </a:pPr>
            <a:r>
              <a:t/>
            </a:r>
            <a:endParaRPr b="0" i="0" sz="185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2200" u="none" cap="none" strike="noStrike">
                <a:solidFill>
                  <a:srgbClr val="F9EEE7"/>
                </a:solidFill>
                <a:latin typeface="Times New Roman"/>
                <a:ea typeface="Times New Roman"/>
                <a:cs typeface="Times New Roman"/>
                <a:sym typeface="Times New Roman"/>
              </a:rPr>
              <a:t>Non-uniform</a:t>
            </a:r>
            <a:endParaRPr b="0" i="0" sz="2200" u="none" cap="none" strike="noStrike">
              <a:latin typeface="Arial"/>
              <a:ea typeface="Arial"/>
              <a:cs typeface="Arial"/>
              <a:sym typeface="Arial"/>
            </a:endParaRPr>
          </a:p>
          <a:p>
            <a:pPr indent="0" lvl="0" marL="12600" marR="0" rtl="0" algn="l">
              <a:lnSpc>
                <a:spcPct val="100000"/>
              </a:lnSpc>
              <a:spcBef>
                <a:spcPts val="1276"/>
              </a:spcBef>
              <a:spcAft>
                <a:spcPts val="0"/>
              </a:spcAft>
              <a:buNone/>
            </a:pPr>
            <a:r>
              <a:rPr b="0" i="0" lang="en-US" sz="1850" u="none" cap="none" strike="noStrike">
                <a:solidFill>
                  <a:srgbClr val="F9EEE7"/>
                </a:solidFill>
                <a:latin typeface="Times New Roman"/>
                <a:ea typeface="Times New Roman"/>
                <a:cs typeface="Times New Roman"/>
                <a:sym typeface="Times New Roman"/>
              </a:rPr>
              <a:t>Varying bits based on parameter importance.</a:t>
            </a:r>
            <a:endParaRPr b="0" i="0" sz="1850" u="none" cap="none" strike="noStrike">
              <a:latin typeface="Arial"/>
              <a:ea typeface="Arial"/>
              <a:cs typeface="Arial"/>
              <a:sym typeface="Arial"/>
            </a:endParaRPr>
          </a:p>
          <a:p>
            <a:pPr indent="0" lvl="0" marL="12600" marR="0" rtl="0" algn="l">
              <a:lnSpc>
                <a:spcPct val="100000"/>
              </a:lnSpc>
              <a:spcBef>
                <a:spcPts val="0"/>
              </a:spcBef>
              <a:spcAft>
                <a:spcPts val="0"/>
              </a:spcAft>
              <a:buNone/>
            </a:pPr>
            <a:r>
              <a:t/>
            </a:r>
            <a:endParaRPr b="0" i="0" sz="1850" u="none" cap="none" strike="noStrike">
              <a:latin typeface="Arial"/>
              <a:ea typeface="Arial"/>
              <a:cs typeface="Arial"/>
              <a:sym typeface="Arial"/>
            </a:endParaRPr>
          </a:p>
          <a:p>
            <a:pPr indent="0" lvl="0" marL="12600" marR="0" rtl="0" algn="l">
              <a:lnSpc>
                <a:spcPct val="100000"/>
              </a:lnSpc>
              <a:spcBef>
                <a:spcPts val="918"/>
              </a:spcBef>
              <a:spcAft>
                <a:spcPts val="0"/>
              </a:spcAft>
              <a:buNone/>
            </a:pPr>
            <a:r>
              <a:t/>
            </a:r>
            <a:endParaRPr b="0" i="0" sz="1850" u="none" cap="none" strike="noStrike">
              <a:latin typeface="Arial"/>
              <a:ea typeface="Arial"/>
              <a:cs typeface="Arial"/>
              <a:sym typeface="Arial"/>
            </a:endParaRPr>
          </a:p>
          <a:p>
            <a:pPr indent="0" lvl="0" marL="12600" marR="0" rtl="0" algn="l">
              <a:lnSpc>
                <a:spcPct val="100000"/>
              </a:lnSpc>
              <a:spcBef>
                <a:spcPts val="0"/>
              </a:spcBef>
              <a:spcAft>
                <a:spcPts val="0"/>
              </a:spcAft>
              <a:buNone/>
            </a:pPr>
            <a:r>
              <a:rPr b="0" i="0" lang="en-US" sz="2200" u="none" cap="none" strike="noStrike">
                <a:solidFill>
                  <a:srgbClr val="F9EEE7"/>
                </a:solidFill>
                <a:latin typeface="Times New Roman"/>
                <a:ea typeface="Times New Roman"/>
                <a:cs typeface="Times New Roman"/>
                <a:sym typeface="Times New Roman"/>
              </a:rPr>
              <a:t>Adaptive</a:t>
            </a:r>
            <a:endParaRPr b="0" i="0" sz="2200" u="none" cap="none" strike="noStrike">
              <a:latin typeface="Arial"/>
              <a:ea typeface="Arial"/>
              <a:cs typeface="Arial"/>
              <a:sym typeface="Arial"/>
            </a:endParaRPr>
          </a:p>
          <a:p>
            <a:pPr indent="0" lvl="0" marL="12600" marR="0" rtl="0" algn="l">
              <a:lnSpc>
                <a:spcPct val="100000"/>
              </a:lnSpc>
              <a:spcBef>
                <a:spcPts val="1276"/>
              </a:spcBef>
              <a:spcAft>
                <a:spcPts val="0"/>
              </a:spcAft>
              <a:buNone/>
            </a:pPr>
            <a:r>
              <a:rPr b="0" i="0" lang="en-US" sz="1850" u="none" cap="none" strike="noStrike">
                <a:solidFill>
                  <a:srgbClr val="F9EEE7"/>
                </a:solidFill>
                <a:latin typeface="Times New Roman"/>
                <a:ea typeface="Times New Roman"/>
                <a:cs typeface="Times New Roman"/>
                <a:sym typeface="Times New Roman"/>
              </a:rPr>
              <a:t>Dynamically adjusting bit allocation.</a:t>
            </a:r>
            <a:endParaRPr b="0" i="0" sz="185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