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0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5" d="100"/>
          <a:sy n="105" d="100"/>
        </p:scale>
        <p:origin x="-792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KAR42/Pet_Project/blob/main/Final%20ver.03%20-%20&#1042;&#1099;&#1087;&#1091;&#1089;&#1082;&#1085;&#1086;&#1081;%20&#1087;&#1088;&#1086;&#1077;&#1082;&#1090;%20(DA.%203%20&#1087;&#1086;&#1090;&#1086;&#1082;.%20&#1050;&#1072;&#1088;&#1072;&#1081;&#1084;&#1072;&#1085;%20&#1048;.)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parentcalifornia.com/salaries/2015/san-francisco/?page=8" TargetMode="External"/><Relationship Id="rId2" Type="http://schemas.openxmlformats.org/officeDocument/2006/relationships/hyperlink" Target="https://www.kaggle.com/kaggle/sf-salaries?select=Salaries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Карайман И.Ю.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effectLst/>
              </a:rPr>
              <a:t>Зарплаты в </a:t>
            </a:r>
            <a:r>
              <a:rPr lang="en-US" sz="4000" b="1" dirty="0">
                <a:effectLst/>
              </a:rPr>
              <a:t>San Francisco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февраль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Карайман Игорь Юрьевич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 (бакалавриат) –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Московский автомобильно-дорожный институт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Сбере 3 года 10 месяцев.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owner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команд разработки продукта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Records Management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Блока «Сервисы»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Архивный сервис)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Москва, к переезду не готов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Tg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@Project_Igor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рамках проекта необходимо было проанализировать данные о зарплатах сотрудников из разных областей деятельности и сделать прогноз на предстоящий период.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на репо на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github.com/IKAR42/Pet_Project/blob/main/Final%20ver.03%20-%20</a:t>
            </a:r>
            <a:r>
              <a:rPr lang="ru-RU" sz="14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Выпускной%20проект%20(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DA.%203%20</a:t>
            </a:r>
            <a:r>
              <a:rPr lang="ru-RU" sz="14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поток.%20Карайман%20И.).</a:t>
            </a:r>
            <a:r>
              <a:rPr lang="en-US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ipynb</a:t>
            </a:r>
            <a:endParaRPr lang="ru-RU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Реализованный процесс: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Подготовка и очистка данных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Группировка по признакам и визуализация,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Прогнозирование с помощью модели линейной регрессии,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Извлечение инсайтов.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4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Исходный дата сет (2012-2014 гг.):</a:t>
            </a:r>
          </a:p>
          <a:p>
            <a:pPr marL="0" indent="0">
              <a:buNone/>
            </a:pPr>
            <a:r>
              <a:rPr lang="en-US" sz="1800" u="sng" dirty="0">
                <a:hlinkClick r:id="rId2"/>
              </a:rPr>
              <a:t>https://</a:t>
            </a:r>
            <a:r>
              <a:rPr lang="en-US" sz="1800" u="sng" dirty="0" smtClean="0">
                <a:hlinkClick r:id="rId2"/>
              </a:rPr>
              <a:t>www.kaggle.com/kaggle/sf-salaries?select=Salaries.csv</a:t>
            </a:r>
            <a:endParaRPr lang="ru-RU" sz="1800" u="sng" dirty="0" smtClean="0"/>
          </a:p>
          <a:p>
            <a:pPr marL="0" indent="0">
              <a:buNone/>
            </a:pP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Структурированные табличные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данные.</a:t>
            </a: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1800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1800" i="1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1800" i="1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1800" i="1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Дополнительные дата сеты (2015-2016 гг.):</a:t>
            </a:r>
            <a:endParaRPr lang="ru-R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1800" u="sng" dirty="0">
                <a:hlinkClick r:id="rId3"/>
              </a:rPr>
              <a:t>https://transparentcalifornia.com/salaries/2015/san-francisco/?</a:t>
            </a:r>
            <a:r>
              <a:rPr lang="en-US" sz="1800" u="sng" dirty="0" smtClean="0">
                <a:hlinkClick r:id="rId3"/>
              </a:rPr>
              <a:t>page=8</a:t>
            </a:r>
            <a:endParaRPr lang="ru-RU" sz="1800" u="sng" dirty="0" smtClean="0"/>
          </a:p>
          <a:p>
            <a:pPr marL="0" indent="0">
              <a:buNone/>
            </a:pP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Структурированные табличные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данные.</a:t>
            </a: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795" y="1561816"/>
            <a:ext cx="2403722" cy="19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276" y="3890727"/>
            <a:ext cx="2294241" cy="132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276" y="5374600"/>
            <a:ext cx="2294241" cy="132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 по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147" y="1291473"/>
            <a:ext cx="11112374" cy="5380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 итогам проделанной работы извлечены следующие уроки:</a:t>
            </a:r>
          </a:p>
          <a:p>
            <a:r>
              <a:rPr lang="ru-RU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Технические</a:t>
            </a:r>
          </a:p>
          <a:p>
            <a:pPr lvl="1"/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данных и извлечение бизнес инсайтов требует качественной подготовки и очистки данных;</a:t>
            </a:r>
          </a:p>
          <a:p>
            <a:pPr lvl="1"/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Промышленные данные разнородны и имеют большое количество пропусков и шумов;</a:t>
            </a:r>
          </a:p>
          <a:p>
            <a:pPr lvl="1"/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получения релевантного результата предсказания важно обеспечить достаточный объём данных для обучения, либо выбрать правильный инструмент (модель). </a:t>
            </a:r>
          </a:p>
          <a:p>
            <a:r>
              <a:rPr lang="ru-RU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Аналитические инсайты:</a:t>
            </a:r>
          </a:p>
          <a:p>
            <a:pPr lvl="1"/>
            <a:r>
              <a:rPr lang="ru-RU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Часть данных из представленного дата сета не 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имеет перспектив в части дальнейшего практического </a:t>
            </a:r>
            <a:r>
              <a:rPr lang="ru-RU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применения в аналитической 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работе. </a:t>
            </a:r>
            <a:r>
              <a:rPr lang="en-US" sz="1400" b="1" i="1" dirty="0">
                <a:solidFill>
                  <a:srgbClr val="2BA630"/>
                </a:solidFill>
                <a:latin typeface="+mj-lt"/>
                <a:ea typeface="+mj-ea"/>
                <a:cs typeface="+mj-cs"/>
              </a:rPr>
              <a:t>-&gt; </a:t>
            </a:r>
            <a:r>
              <a:rPr lang="ru-RU" sz="1400" b="1" i="1" dirty="0">
                <a:solidFill>
                  <a:srgbClr val="2BA630"/>
                </a:solidFill>
                <a:latin typeface="+mj-lt"/>
                <a:ea typeface="+mj-ea"/>
                <a:cs typeface="+mj-cs"/>
              </a:rPr>
              <a:t>рассмотреть возможность оптимизации собираемых данных</a:t>
            </a:r>
            <a:endParaRPr lang="ru-RU" sz="4000" b="1" i="1" dirty="0">
              <a:solidFill>
                <a:srgbClr val="2BA630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Большое количество данных имеет пропуски, имеет нулевое значение </a:t>
            </a:r>
            <a:r>
              <a:rPr lang="ru-RU" sz="1400" b="1" i="1" dirty="0">
                <a:solidFill>
                  <a:srgbClr val="2BA630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1400" b="1" i="1" dirty="0">
                <a:solidFill>
                  <a:srgbClr val="2BA630"/>
                </a:solidFill>
                <a:latin typeface="+mj-lt"/>
                <a:ea typeface="+mj-ea"/>
                <a:cs typeface="+mj-cs"/>
              </a:rPr>
              <a:t>&gt;</a:t>
            </a:r>
            <a:r>
              <a:rPr lang="ru-RU" sz="1400" b="1" i="1" dirty="0">
                <a:solidFill>
                  <a:srgbClr val="2BA630"/>
                </a:solidFill>
                <a:latin typeface="+mj-lt"/>
                <a:ea typeface="+mj-ea"/>
                <a:cs typeface="+mj-cs"/>
              </a:rPr>
              <a:t> проанализировать ПО на предмет наличия дефектов собирающих </a:t>
            </a:r>
            <a:r>
              <a:rPr lang="ru-RU" sz="1400" b="1" i="1" dirty="0" smtClean="0">
                <a:solidFill>
                  <a:srgbClr val="2BA630"/>
                </a:solidFill>
                <a:latin typeface="+mj-lt"/>
                <a:ea typeface="+mj-ea"/>
                <a:cs typeface="+mj-cs"/>
              </a:rPr>
              <a:t>данные</a:t>
            </a:r>
          </a:p>
          <a:p>
            <a:pPr lvl="1"/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Дата сет 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включает данные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больше 3-х классов профессий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Для выполнения задачи и выполнения поставленной задачи было определено 5 классов  (Полиция, Медики, Пожарные, Другие профессии, наименования не относящиеся к профессиям).</a:t>
            </a:r>
          </a:p>
          <a:p>
            <a:pPr lvl="1"/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класс «Другие профессии» были отнесены такие позиции как – диспетчер аэропорта, работник общественного питания, библиотекарь и др.</a:t>
            </a:r>
          </a:p>
          <a:p>
            <a:pPr lvl="1"/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класс «наименования не относящиеся к профессиям» были отнесены </a:t>
            </a:r>
            <a:r>
              <a:rPr lang="ru-RU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такие позиции как - Технология Электронного Технического Обслуживания, Технология 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медиа производства и др.</a:t>
            </a:r>
            <a:endParaRPr lang="ru-RU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топ-5 профессий исходного дата сета попали:  Оператор по перевозкам, медсестра спец. </a:t>
            </a:r>
            <a:r>
              <a:rPr lang="ru-RU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</a:t>
            </a:r>
            <a:r>
              <a:rPr lang="ru-RU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азначения, сертифицированная медсестра, помощник разнорабочего, офицер полиции 3 ранга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дата сете имело место быть отсутствие данных о базовой оплате и льготах для ряда граждан.</a:t>
            </a:r>
            <a:endParaRPr lang="ru-RU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ru-RU" sz="1600" b="1" i="1" dirty="0">
              <a:solidFill>
                <a:srgbClr val="2BA630"/>
              </a:solidFill>
              <a:latin typeface="+mj-lt"/>
              <a:ea typeface="+mj-ea"/>
              <a:cs typeface="+mj-cs"/>
            </a:endParaRPr>
          </a:p>
          <a:p>
            <a:endParaRPr lang="ru-R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7311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 по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147" y="1291473"/>
            <a:ext cx="11112374" cy="5498625"/>
          </a:xfrm>
        </p:spPr>
        <p:txBody>
          <a:bodyPr>
            <a:normAutofit/>
          </a:bodyPr>
          <a:lstStyle/>
          <a:p>
            <a:pPr lvl="1"/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Зарплаты:</a:t>
            </a:r>
          </a:p>
          <a:p>
            <a:pPr lvl="2"/>
            <a:r>
              <a:rPr lang="ru-RU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Суммарные выплаты:</a:t>
            </a:r>
            <a:endParaRPr lang="ru-RU" sz="11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/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Сотрудники пожарной охраны от года к году имели  положительную тенденцию роста 3 до 7% </a:t>
            </a:r>
          </a:p>
          <a:p>
            <a:pPr lvl="3"/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Суммарные выплаты для медиков росли в районе 2%</a:t>
            </a:r>
          </a:p>
          <a:p>
            <a:pPr lvl="3"/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Суммарные выплаты полицейским  к 2013 выросли на 4% и упали на 3% к 2014 году</a:t>
            </a:r>
          </a:p>
          <a:p>
            <a:pPr lvl="2"/>
            <a:r>
              <a:rPr lang="ru-RU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Средний размер </a:t>
            </a:r>
            <a:r>
              <a:rPr lang="ru-RU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выплат:</a:t>
            </a:r>
          </a:p>
          <a:p>
            <a:pPr lvl="3"/>
            <a:r>
              <a:rPr lang="ru-RU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Самое маленькое значение средних выплат у медиков, но оно является самым устойчивым по отношению к полиции и пожарным.</a:t>
            </a:r>
          </a:p>
          <a:p>
            <a:pPr lvl="3"/>
            <a:r>
              <a:rPr lang="ru-RU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Самое высокое значение средних выплат у пожарных</a:t>
            </a:r>
            <a:endParaRPr lang="ru-RU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ru-RU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Максимальные значения выплат:</a:t>
            </a:r>
          </a:p>
          <a:p>
            <a:pPr lvl="3"/>
            <a:r>
              <a:rPr lang="ru-RU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Самое большое значение максимальных выплат у полиции</a:t>
            </a:r>
          </a:p>
          <a:p>
            <a:pPr lvl="3"/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Самое </a:t>
            </a:r>
            <a:r>
              <a:rPr lang="ru-RU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низкое 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значение максимальных выплат у </a:t>
            </a:r>
            <a:r>
              <a:rPr lang="ru-RU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медиков</a:t>
            </a:r>
            <a:endParaRPr lang="ru-RU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/>
            <a:r>
              <a:rPr lang="ru-RU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Максимальные значения выплат пожарных были статичны за отчетный период</a:t>
            </a:r>
          </a:p>
          <a:p>
            <a:pPr lvl="3"/>
            <a:endParaRPr lang="ru-RU" sz="85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Распределение значений базовой, сверхурочной работы и льгот в департаментах</a:t>
            </a:r>
          </a:p>
          <a:p>
            <a:pPr lvl="2"/>
            <a:r>
              <a:rPr lang="ru-RU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Пожарные</a:t>
            </a:r>
            <a:r>
              <a:rPr lang="ru-RU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Базовая оплата труда имеет положительную динамику от года к году. В 2013 году сотрудники этого департамента много работали сверхурочно, при этом, если учитывать выплаты льгот, то можно сделать вывод о том, что в том же 2013 году была превышена квота по сверхурочным и льгот было выплачено меньше чем в 2012 и 2014 годах. 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целом динамика по всем блокам стабильная</a:t>
            </a:r>
            <a:r>
              <a:rPr lang="ru-RU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ru-RU" sz="1400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Медики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Базовая оплата труда имеет незначительную положительную динамику от года. 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 этом коллеги этого департамента от 2012 к 2014 стали работать больше сверхурочно, при этом </a:t>
            </a:r>
            <a:r>
              <a:rPr lang="ru-RU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объем 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льгот имеет отрицательную динамику. 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Исходя из этого можно сделать вывод, что ежегодно базовая оплата для таких сотрудников индексировалась, в период 2012-2014 могла вырасти заболеваемость людей и потребовалось работать сверхурочно больше обычного. 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Это повлияло на квоты по льготам, которые практически пропорционально уменьшались</a:t>
            </a:r>
            <a:r>
              <a:rPr lang="ru-RU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2"/>
            <a:r>
              <a:rPr lang="ru-RU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Полиция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Базовая оплата труда в 2013 году имеет более высокие показатели по отношению к 2012 и 2014. Вполне вероятно, что могла быть политическая напряженность и требовалась поддержка от органов правопорядка в этот период. При этом наблюдается также последовательный рост увеличения времени работы сверхурочно. Льготы имеют стабильную динамику с незначительным уменьшением в 2013. Можно предположить, что квоту льгот перераспределили на фонд базовой оплаты труда.</a:t>
            </a:r>
          </a:p>
          <a:p>
            <a:pPr lvl="1"/>
            <a:endParaRPr lang="ru-RU" sz="16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ru-RU" sz="1800" b="1" i="1" dirty="0">
              <a:solidFill>
                <a:srgbClr val="2BA630"/>
              </a:solidFill>
              <a:latin typeface="+mj-lt"/>
              <a:ea typeface="+mj-ea"/>
              <a:cs typeface="+mj-cs"/>
            </a:endParaRPr>
          </a:p>
          <a:p>
            <a:endParaRPr lang="ru-R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4709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 по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147" y="1291474"/>
            <a:ext cx="11112374" cy="4919203"/>
          </a:xfrm>
        </p:spPr>
        <p:txBody>
          <a:bodyPr>
            <a:normAutofit/>
          </a:bodyPr>
          <a:lstStyle/>
          <a:p>
            <a:pPr lvl="1"/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уровня дохода по выборке:</a:t>
            </a:r>
          </a:p>
          <a:p>
            <a:pPr lvl="2"/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Был обнаружен межклассовый разрыв по количеству людей, 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которые получают больше/меньше ~50к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2"/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рассматривать гистограмму от ~50к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отбросив остальные значения, 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то распределение 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близко 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 </a:t>
            </a:r>
            <a:endParaRPr lang="ru-RU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None/>
            </a:pP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нормальному.</a:t>
            </a:r>
          </a:p>
          <a:p>
            <a:pPr lvl="2"/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целом при заданных параметрах визуализации можно сделать вывод о том, что население </a:t>
            </a:r>
            <a:endParaRPr lang="ru-RU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None/>
            </a:pP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Сан 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Франциско живет 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благополучно, стоит отметить, что отдельный 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 людей с доходом менее 50к. </a:t>
            </a:r>
            <a:endParaRPr lang="ru-RU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None/>
            </a:pP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находится 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под 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риском.</a:t>
            </a:r>
          </a:p>
          <a:p>
            <a:pPr marL="914400" lvl="2" indent="0">
              <a:buNone/>
            </a:pPr>
            <a:endParaRPr lang="ru-RU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Прогнозирование методом линейной регрессии:</a:t>
            </a:r>
          </a:p>
          <a:p>
            <a:pPr lvl="2"/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2016 год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 предсказала самый большой бюджет для Полиции, Медики на 3 месте, Пожарные на 4-ом  </a:t>
            </a:r>
          </a:p>
          <a:p>
            <a:pPr lvl="2"/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Результаты прогнозирования можно было бы улучшить используя метод "Случайного леса", получив возможность настройки параметров модели. Погрешность результатов принята с учетом того, что это учебный проект.</a:t>
            </a:r>
          </a:p>
          <a:p>
            <a:pPr lvl="1"/>
            <a:endParaRPr lang="ru-RU" sz="1800" b="1" i="1" dirty="0" smtClean="0">
              <a:solidFill>
                <a:srgbClr val="2BA630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Дополнительные полезные </a:t>
            </a:r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инсайты:</a:t>
            </a:r>
          </a:p>
          <a:p>
            <a:pPr lvl="2"/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Объем средств на оплату сверхурочной работы и льгот мог иметь общую квоту.</a:t>
            </a:r>
          </a:p>
          <a:p>
            <a:pPr lvl="2"/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предложенный период могло быть низкое качество продуктов питания или экологии, а также могли приниматься реформы не поддерживаемые обществом. </a:t>
            </a:r>
          </a:p>
          <a:p>
            <a:pPr lvl="2"/>
            <a:r>
              <a:rPr lang="ru-RU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Межклассовый разрыв  (по уровню дохода от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ru-RU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 50 тыс.) мог приводить общественному напряжению.</a:t>
            </a:r>
          </a:p>
          <a:p>
            <a:pPr lvl="2"/>
            <a:endParaRPr lang="ru-RU" sz="12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lang="ru-RU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509" y="1428750"/>
            <a:ext cx="2332050" cy="212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0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спользуемые в проекте технологии:</a:t>
            </a: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Anaconda -&gt; Jupiter Notebook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 3.9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Sweetviz 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Sklearn (LinearRegression, prerpocessing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др.).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939</Words>
  <Application>Microsoft Office PowerPoint</Application>
  <PresentationFormat>Произвольный</PresentationFormat>
  <Paragraphs>102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Зарплаты в San Francisco</vt:lpstr>
      <vt:lpstr>О себе</vt:lpstr>
      <vt:lpstr>Описание проекта</vt:lpstr>
      <vt:lpstr>Бизнес-логика</vt:lpstr>
      <vt:lpstr>Модель данных</vt:lpstr>
      <vt:lpstr>Резюме по проекту</vt:lpstr>
      <vt:lpstr>Резюме по проекту</vt:lpstr>
      <vt:lpstr>Резюме по проекту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Пользователь</cp:lastModifiedBy>
  <cp:revision>27</cp:revision>
  <dcterms:created xsi:type="dcterms:W3CDTF">2021-02-19T10:44:02Z</dcterms:created>
  <dcterms:modified xsi:type="dcterms:W3CDTF">2022-02-12T13:10:26Z</dcterms:modified>
</cp:coreProperties>
</file>