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95" r:id="rId4"/>
    <p:sldId id="262" r:id="rId5"/>
    <p:sldId id="293" r:id="rId6"/>
    <p:sldId id="294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http://BF6F25040634C30EB28A85AD57FD3466.dms.sberbank.ru/BF6F25040634C30EB28A85AD57FD3466-51E626D1E8B0A2D2912736855E2577CD-B8E4371E8F797121BA7E79F3D84AA960/1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BF6F25040634C30EB28A85AD57FD3466.dms.sberbank.ru/BF6F25040634C30EB28A85AD57FD3466-51E626D1E8B0A2D2912736855E2577CD-B8E4371E8F797121BA7E79F3D84AA960/1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Рисунок 1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1" name="Рисунок 10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2" name="Рисунок 11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BF6F25040634C30EB28A85AD57FD3466.dms.sberbank.ru/BF6F25040634C30EB28A85AD57FD3466-51E626D1E8B0A2D2912736855E2577CD-B8E4371E8F797121BA7E79F3D84AA960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AR42/Pet_project_2/blob/main/Final_pet_project_v4.ipynb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Дейтинг индустрия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Карайман Игорь Юрьевич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Карайман Игорь Юрьевич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 высшее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(бакалавриат) –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Московский автомобильно-дорожный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институт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-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5 лет</a:t>
            </a:r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Подразделение - Дирекция по экосистеме ЮЛ, Руководитель направления по аналитике данных, проектная роль –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PM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Наша команда занимается анализом процессов и внедрением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AI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дочерние компании Блока КИБ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 переезду не готов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Телеграм -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@Project_igor / karayman.i.yu@sberbank.ru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рамках проекта необходимо было разработать рекомендательную систему пользователей для дейтинг сервиса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репозиторий с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кодом -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github.com/IKAR42/Pet_project_2/blob/main/Final_pet_project_v4.ipynb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5800" y="4332783"/>
            <a:ext cx="2324100" cy="106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Общая база пользователей с оценками других пользователей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84410" y="3534360"/>
            <a:ext cx="2733675" cy="106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Для пользователей мужского пола предлагаем 10 пользователей женского пола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84409" y="5302225"/>
            <a:ext cx="2733675" cy="106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Для пользователей женского пола предлагаем 10 пользователей мужского пола</a:t>
            </a:r>
            <a:endParaRPr lang="ru-RU" sz="1600" dirty="0"/>
          </a:p>
        </p:txBody>
      </p:sp>
      <p:cxnSp>
        <p:nvCxnSpPr>
          <p:cNvPr id="15" name="Прямая со стрелкой 14"/>
          <p:cNvCxnSpPr>
            <a:stCxn id="10" idx="3"/>
            <a:endCxn id="13" idx="1"/>
          </p:cNvCxnSpPr>
          <p:nvPr/>
        </p:nvCxnSpPr>
        <p:spPr>
          <a:xfrm flipV="1">
            <a:off x="7969255" y="4065786"/>
            <a:ext cx="615155" cy="79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4" idx="1"/>
          </p:cNvCxnSpPr>
          <p:nvPr/>
        </p:nvCxnSpPr>
        <p:spPr>
          <a:xfrm>
            <a:off x="7969255" y="4837515"/>
            <a:ext cx="615154" cy="996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298265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2800" dirty="0" smtClean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(collaborative filtering)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76945" y="4331994"/>
            <a:ext cx="1992310" cy="1062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Общая база пользователей с </a:t>
            </a:r>
            <a:r>
              <a:rPr lang="ru-RU" sz="1600" dirty="0" smtClean="0"/>
              <a:t>характеристиками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25816" y="4331995"/>
            <a:ext cx="2324100" cy="106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MatrixFactorizationModel</a:t>
            </a:r>
            <a:r>
              <a:rPr lang="ru-RU" sz="1600" b="1" dirty="0" smtClean="0">
                <a:solidFill>
                  <a:srgbClr val="2BA630"/>
                </a:solidFill>
              </a:rPr>
              <a:t> </a:t>
            </a:r>
            <a:endParaRPr lang="ru-RU" sz="1600" dirty="0"/>
          </a:p>
        </p:txBody>
      </p:sp>
      <p:cxnSp>
        <p:nvCxnSpPr>
          <p:cNvPr id="18" name="Прямая со стрелкой 17"/>
          <p:cNvCxnSpPr>
            <a:stCxn id="11" idx="3"/>
            <a:endCxn id="12" idx="1"/>
          </p:cNvCxnSpPr>
          <p:nvPr/>
        </p:nvCxnSpPr>
        <p:spPr>
          <a:xfrm flipV="1">
            <a:off x="3009900" y="4863421"/>
            <a:ext cx="315916" cy="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649916" y="4874149"/>
            <a:ext cx="315916" cy="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3" y="4249069"/>
            <a:ext cx="2703517" cy="2057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31" y="3310286"/>
            <a:ext cx="3200400" cy="3005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5183" y="1692826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67931" y="1702062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2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3" y="2215200"/>
            <a:ext cx="16478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31" y="2213857"/>
            <a:ext cx="3962400" cy="102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438958" y="2213857"/>
            <a:ext cx="2447474" cy="1182291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4000" b="0" i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defRPr>
            </a:lvl1pPr>
          </a:lstStyle>
          <a:p>
            <a:r>
              <a:rPr lang="en-US" sz="1600" b="1" dirty="0" smtClean="0"/>
              <a:t>Columns</a:t>
            </a:r>
            <a:endParaRPr lang="ru-RU" sz="1600" b="1" dirty="0" smtClean="0"/>
          </a:p>
          <a:p>
            <a:endParaRPr lang="ru-RU" sz="1200" dirty="0"/>
          </a:p>
          <a:p>
            <a:r>
              <a:rPr lang="en-US" sz="1200" dirty="0" smtClean="0"/>
              <a:t>Id_from</a:t>
            </a:r>
            <a:r>
              <a:rPr lang="ru-RU" sz="1200" dirty="0" smtClean="0"/>
              <a:t> - </a:t>
            </a:r>
            <a:r>
              <a:rPr lang="en-US" sz="1200" dirty="0" smtClean="0"/>
              <a:t>Id </a:t>
            </a:r>
            <a:r>
              <a:rPr lang="ru-RU" sz="1200" dirty="0" smtClean="0"/>
              <a:t>оценивающего пользователя</a:t>
            </a:r>
            <a:endParaRPr lang="en-US" sz="1200" dirty="0" smtClean="0"/>
          </a:p>
          <a:p>
            <a:endParaRPr lang="ru-RU" sz="1200" dirty="0" smtClean="0"/>
          </a:p>
          <a:p>
            <a:r>
              <a:rPr lang="en-US" sz="1200" dirty="0" smtClean="0"/>
              <a:t>Id_to</a:t>
            </a:r>
            <a:r>
              <a:rPr lang="ru-RU" sz="1200" dirty="0" smtClean="0"/>
              <a:t> – </a:t>
            </a:r>
            <a:r>
              <a:rPr lang="en-US" sz="1200" dirty="0" smtClean="0"/>
              <a:t>id </a:t>
            </a:r>
            <a:r>
              <a:rPr lang="ru-RU" sz="1200" dirty="0" smtClean="0"/>
              <a:t>оцениваемого пользователя</a:t>
            </a:r>
          </a:p>
          <a:p>
            <a:endParaRPr lang="en-US" sz="1200" dirty="0" smtClean="0"/>
          </a:p>
          <a:p>
            <a:r>
              <a:rPr lang="en-US" sz="1200" dirty="0" smtClean="0"/>
              <a:t>rating</a:t>
            </a:r>
            <a:r>
              <a:rPr lang="ru-RU" sz="1200" dirty="0" smtClean="0"/>
              <a:t> - оценка </a:t>
            </a:r>
            <a:endParaRPr lang="ru-RU" sz="12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9707030" y="2217231"/>
            <a:ext cx="2228269" cy="1182291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4000" b="0" i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defRPr>
            </a:lvl1pPr>
          </a:lstStyle>
          <a:p>
            <a:r>
              <a:rPr lang="en-US" sz="1600" b="1" dirty="0"/>
              <a:t>Columns</a:t>
            </a:r>
            <a:endParaRPr lang="ru-RU" sz="1600" b="1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Id_</a:t>
            </a:r>
            <a:r>
              <a:rPr lang="ru-RU" sz="1200" dirty="0" smtClean="0"/>
              <a:t> - </a:t>
            </a:r>
            <a:r>
              <a:rPr lang="en-US" sz="1200" dirty="0" smtClean="0"/>
              <a:t>Id </a:t>
            </a:r>
            <a:r>
              <a:rPr lang="ru-RU" sz="1200" dirty="0" smtClean="0"/>
              <a:t>пользователя</a:t>
            </a:r>
            <a:endParaRPr lang="en-US" sz="1200" dirty="0" smtClean="0"/>
          </a:p>
          <a:p>
            <a:endParaRPr lang="ru-RU" sz="1200" dirty="0" smtClean="0"/>
          </a:p>
          <a:p>
            <a:r>
              <a:rPr lang="en-US" sz="1200" dirty="0" smtClean="0"/>
              <a:t>gender</a:t>
            </a:r>
            <a:r>
              <a:rPr lang="ru-RU" sz="1200" dirty="0" smtClean="0"/>
              <a:t> – пол пользователя</a:t>
            </a:r>
          </a:p>
          <a:p>
            <a:endParaRPr lang="en-US" sz="1200" dirty="0" smtClean="0"/>
          </a:p>
          <a:p>
            <a:r>
              <a:rPr lang="ru-RU" sz="1200" dirty="0" smtClean="0"/>
              <a:t>1 – 12 – признаки характеризующие пользователя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24000"/>
            <a:ext cx="4810258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503638"/>
            <a:ext cx="3695700" cy="373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4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608413"/>
            <a:ext cx="414749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25" y="1724025"/>
            <a:ext cx="6736175" cy="478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23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706999" y="511727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Полученный результат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09" y="1224522"/>
            <a:ext cx="4041408" cy="406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4" y="1224522"/>
            <a:ext cx="2398806" cy="342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1624713" y="1830427"/>
            <a:ext cx="555069" cy="452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871505" y="1830427"/>
            <a:ext cx="133350" cy="619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04" y="1224522"/>
            <a:ext cx="2436829" cy="342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537258" y="1830427"/>
            <a:ext cx="88336" cy="619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860007" y="1807111"/>
            <a:ext cx="1095375" cy="665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3" y="4884075"/>
            <a:ext cx="2398807" cy="27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382494" y="5707695"/>
            <a:ext cx="10479470" cy="840887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4000" b="0" i="0">
                <a:solidFill>
                  <a:srgbClr val="333F48"/>
                </a:solidFill>
                <a:latin typeface="SB Sans Display Light" panose="020B0303040504020204" pitchFamily="34" charset="0"/>
                <a:ea typeface="+mj-ea"/>
                <a:cs typeface="SB Sans Display Light" panose="020B0303040504020204" pitchFamily="34" charset="0"/>
              </a:defRPr>
            </a:lvl1pPr>
          </a:lstStyle>
          <a:p>
            <a:r>
              <a:rPr lang="ru-RU" sz="1400" b="1" dirty="0" smtClean="0"/>
              <a:t>Вывод: </a:t>
            </a:r>
            <a:r>
              <a:rPr lang="ru-RU" sz="1400" dirty="0" smtClean="0"/>
              <a:t>На основании имеющихся данных было реализовано </a:t>
            </a:r>
            <a:r>
              <a:rPr lang="en-US" sz="1400" dirty="0" smtClean="0"/>
              <a:t>mvp </a:t>
            </a:r>
            <a:r>
              <a:rPr lang="ru-RU" sz="1400" dirty="0" smtClean="0"/>
              <a:t>рекомендательной модели с помощью </a:t>
            </a:r>
            <a:r>
              <a:rPr lang="en-US" sz="1400" b="1" dirty="0" smtClean="0">
                <a:solidFill>
                  <a:srgbClr val="2BA630"/>
                </a:solidFill>
              </a:rPr>
              <a:t>MatrixFactorizationModel</a:t>
            </a:r>
            <a:r>
              <a:rPr lang="ru-RU" sz="1400" b="1" dirty="0" smtClean="0">
                <a:solidFill>
                  <a:srgbClr val="2BA630"/>
                </a:solidFill>
              </a:rPr>
              <a:t> (</a:t>
            </a:r>
            <a:r>
              <a:rPr lang="en-US" sz="1400" b="1" dirty="0" smtClean="0">
                <a:solidFill>
                  <a:srgbClr val="2BA630"/>
                </a:solidFill>
              </a:rPr>
              <a:t>PySpark</a:t>
            </a:r>
            <a:r>
              <a:rPr lang="ru-RU" sz="1400" b="1" dirty="0" smtClean="0">
                <a:solidFill>
                  <a:srgbClr val="2BA630"/>
                </a:solidFill>
              </a:rPr>
              <a:t>)</a:t>
            </a:r>
            <a:r>
              <a:rPr lang="ru-RU" sz="1600" b="1" dirty="0" smtClean="0">
                <a:solidFill>
                  <a:srgbClr val="2BA630"/>
                </a:solidFill>
              </a:rPr>
              <a:t> </a:t>
            </a:r>
            <a:r>
              <a:rPr lang="ru-RU" sz="1400" dirty="0"/>
              <a:t>со </a:t>
            </a:r>
            <a:r>
              <a:rPr lang="ru-RU" sz="1400" dirty="0" smtClean="0"/>
              <a:t>среднеквадратичной ошибкой </a:t>
            </a:r>
            <a:r>
              <a:rPr lang="ru-RU" sz="1400" b="1" dirty="0" smtClean="0">
                <a:solidFill>
                  <a:srgbClr val="2BA630"/>
                </a:solidFill>
              </a:rPr>
              <a:t>(</a:t>
            </a:r>
            <a:r>
              <a:rPr lang="en-US" sz="1400" b="1" dirty="0" smtClean="0">
                <a:solidFill>
                  <a:srgbClr val="2BA630"/>
                </a:solidFill>
              </a:rPr>
              <a:t>RMSE</a:t>
            </a:r>
            <a:r>
              <a:rPr lang="ru-RU" sz="1400" b="1" dirty="0" smtClean="0">
                <a:solidFill>
                  <a:srgbClr val="2BA630"/>
                </a:solidFill>
              </a:rPr>
              <a:t>) – 2.3</a:t>
            </a:r>
          </a:p>
          <a:p>
            <a:r>
              <a:rPr lang="ru-RU" sz="1400" dirty="0" smtClean="0"/>
              <a:t>Бизнес кейс реализован в виде ООП класса с 3 методами (инициализация, обучение, рекомендация)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4371975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спользуемые технологии:</a:t>
            </a:r>
            <a:endParaRPr lang="ru-RU" sz="105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05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ООП +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Циклы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 др.)</a:t>
            </a: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Google Collab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EDA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(Разведочный анализ данных)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</a:t>
            </a: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Matplotlib / pylab</a:t>
            </a: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Sklearn</a:t>
            </a:r>
          </a:p>
          <a:p>
            <a:pPr lvl="1"/>
            <a:r>
              <a:rPr lang="en-US" sz="1200" dirty="0" smtClean="0"/>
              <a:t>KMeans</a:t>
            </a:r>
          </a:p>
          <a:p>
            <a:pPr lvl="1"/>
            <a:r>
              <a:rPr lang="en-US" sz="1200" dirty="0" smtClean="0"/>
              <a:t>StandardScaler</a:t>
            </a:r>
          </a:p>
          <a:p>
            <a:pPr marL="457200" lvl="1" indent="0">
              <a:buNone/>
            </a:pPr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PySpark</a:t>
            </a:r>
          </a:p>
          <a:p>
            <a:pPr lvl="1"/>
            <a:r>
              <a:rPr lang="en-US" sz="1200" dirty="0" smtClean="0"/>
              <a:t>SQLContext</a:t>
            </a:r>
          </a:p>
          <a:p>
            <a:pPr lvl="1"/>
            <a:r>
              <a:rPr lang="en-US" sz="1200" dirty="0"/>
              <a:t>StructType, StructField, IntegerType, </a:t>
            </a:r>
            <a:r>
              <a:rPr lang="en-US" sz="1200" dirty="0" smtClean="0"/>
              <a:t>FloatType</a:t>
            </a:r>
          </a:p>
          <a:p>
            <a:pPr lvl="1"/>
            <a:r>
              <a:rPr lang="en-US" sz="1200" dirty="0" smtClean="0"/>
              <a:t>ALS,</a:t>
            </a:r>
            <a:r>
              <a:rPr lang="ru-RU" sz="1200" dirty="0" smtClean="0"/>
              <a:t> </a:t>
            </a:r>
            <a:r>
              <a:rPr lang="en-US" sz="1200" dirty="0" smtClean="0"/>
              <a:t>MatrixFactorizationModel</a:t>
            </a:r>
          </a:p>
          <a:p>
            <a:pPr lvl="1"/>
            <a:endParaRPr lang="en-US" sz="12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62700" y="1753981"/>
            <a:ext cx="5514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качестве экспериментов попробовал:</a:t>
            </a:r>
            <a:endParaRPr lang="ru-RU" sz="105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05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Для решения основной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задачи: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Расчет </a:t>
            </a:r>
            <a:r>
              <a:rPr lang="en-US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cosin_similarity </a:t>
            </a: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сводной таблице </a:t>
            </a:r>
            <a:r>
              <a:rPr lang="ru-RU" sz="1200" dirty="0">
                <a:solidFill>
                  <a:srgbClr val="FF0000"/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(обнаружил барьер вычислительных мощностей) </a:t>
            </a:r>
            <a:endParaRPr lang="en-US" sz="1200" dirty="0">
              <a:solidFill>
                <a:srgbClr val="FF0000"/>
              </a:solidFill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Для оформления результата: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en-US" sz="12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en-US" sz="1200" dirty="0" smtClean="0">
                <a:latin typeface="SB Sans Text Light" panose="020B0303040504020204" pitchFamily="34" charset="0"/>
              </a:rPr>
              <a:t>Streamlit /</a:t>
            </a:r>
            <a:r>
              <a:rPr lang="ru-RU" sz="1200" dirty="0" smtClean="0">
                <a:latin typeface="SB Sans Text Light" panose="020B0303040504020204" pitchFamily="34" charset="0"/>
              </a:rPr>
              <a:t> </a:t>
            </a:r>
            <a:r>
              <a:rPr lang="en-US" sz="1200" dirty="0" smtClean="0">
                <a:latin typeface="SB Sans Text Light" panose="020B0303040504020204" pitchFamily="34" charset="0"/>
              </a:rPr>
              <a:t>Ngrok (web tunnel) </a:t>
            </a:r>
            <a:r>
              <a:rPr lang="en-US" sz="1200" dirty="0" smtClean="0">
                <a:solidFill>
                  <a:srgbClr val="FF0000"/>
                </a:solidFill>
                <a:latin typeface="SB Sans Text Light" panose="020B0303040504020204" pitchFamily="34" charset="0"/>
              </a:rPr>
              <a:t>(</a:t>
            </a:r>
            <a:r>
              <a:rPr lang="ru-RU" sz="1200" dirty="0" smtClean="0">
                <a:solidFill>
                  <a:srgbClr val="FF0000"/>
                </a:solidFill>
                <a:latin typeface="SB Sans Text Light" panose="020B0303040504020204" pitchFamily="34" charset="0"/>
              </a:rPr>
              <a:t>столкнулся с проблемой доступа</a:t>
            </a:r>
            <a:r>
              <a:rPr lang="en-US" sz="1200" dirty="0" smtClean="0">
                <a:solidFill>
                  <a:srgbClr val="FF0000"/>
                </a:solidFill>
                <a:latin typeface="SB Sans Text Light" panose="020B0303040504020204" pitchFamily="34" charset="0"/>
              </a:rPr>
              <a:t>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endParaRPr lang="en-US" sz="12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287</Words>
  <Application>Microsoft Office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Карайман Игорь Юрьевич</cp:lastModifiedBy>
  <cp:revision>24</cp:revision>
  <dcterms:created xsi:type="dcterms:W3CDTF">2021-02-19T10:44:02Z</dcterms:created>
  <dcterms:modified xsi:type="dcterms:W3CDTF">2023-04-18T06:44:26Z</dcterms:modified>
</cp:coreProperties>
</file>