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diagrams/colors2.xml" ContentType="application/vnd.openxmlformats-officedocument.drawingml.diagramColors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diagrams/drawing3.xml" ContentType="application/vnd.ms-office.drawingml.diagramDrawing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quickStyle1.xml" ContentType="application/vnd.openxmlformats-officedocument.drawingml.diagramStyl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Default Extension="gif" ContentType="image/gif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diagrams/colors3.xml" ContentType="application/vnd.openxmlformats-officedocument.drawingml.diagramColors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diagrams/drawing4.xml" ContentType="application/vnd.ms-office.drawingml.diagramDrawing+xml"/>
  <Override PartName="/ppt/slideLayouts/slideLayout11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quickStyle2.xml" ContentType="application/vnd.openxmlformats-officedocument.drawingml.diagramStyl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diagrams/colors4.xml" ContentType="application/vnd.openxmlformats-officedocument.drawingml.diagramColors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quickStyle3.xml" ContentType="application/vnd.openxmlformats-officedocument.drawingml.diagramStyl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diagrams/colors1.xml" ContentType="application/vnd.openxmlformats-officedocument.drawingml.diagramColors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Layouts/slideLayout23.xml" ContentType="application/vnd.openxmlformats-officedocument.presentationml.slideLayout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Layouts/slideLayout13.xml" ContentType="application/vnd.openxmlformats-officedocument.presentationml.slideLayout+xml"/>
  <Default Extension="pdf" ContentType="application/pdf"/>
  <Override PartName="/ppt/diagrams/layout4.xml" ContentType="application/vnd.openxmlformats-officedocument.drawingml.diagramLayout+xml"/>
  <Default Extension="png" ContentType="image/png"/>
  <Override PartName="/ppt/diagrams/quickStyle4.xml" ContentType="application/vnd.openxmlformats-officedocument.drawingml.diagramStyl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7" r:id="rId1"/>
    <p:sldMasterId id="2147483725" r:id="rId2"/>
  </p:sldMasterIdLst>
  <p:notesMasterIdLst>
    <p:notesMasterId r:id="rId40"/>
  </p:notesMasterIdLst>
  <p:sldIdLst>
    <p:sldId id="317" r:id="rId3"/>
    <p:sldId id="318" r:id="rId4"/>
    <p:sldId id="257" r:id="rId5"/>
    <p:sldId id="275" r:id="rId6"/>
    <p:sldId id="276" r:id="rId7"/>
    <p:sldId id="277" r:id="rId8"/>
    <p:sldId id="320" r:id="rId9"/>
    <p:sldId id="279" r:id="rId10"/>
    <p:sldId id="313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321" r:id="rId19"/>
    <p:sldId id="287" r:id="rId20"/>
    <p:sldId id="322" r:id="rId21"/>
    <p:sldId id="290" r:id="rId22"/>
    <p:sldId id="293" r:id="rId23"/>
    <p:sldId id="294" r:id="rId24"/>
    <p:sldId id="323" r:id="rId25"/>
    <p:sldId id="324" r:id="rId26"/>
    <p:sldId id="297" r:id="rId27"/>
    <p:sldId id="298" r:id="rId28"/>
    <p:sldId id="299" r:id="rId29"/>
    <p:sldId id="325" r:id="rId30"/>
    <p:sldId id="315" r:id="rId31"/>
    <p:sldId id="304" r:id="rId32"/>
    <p:sldId id="326" r:id="rId33"/>
    <p:sldId id="306" r:id="rId34"/>
    <p:sldId id="307" r:id="rId35"/>
    <p:sldId id="309" r:id="rId36"/>
    <p:sldId id="310" r:id="rId37"/>
    <p:sldId id="327" r:id="rId38"/>
    <p:sldId id="319" r:id="rId3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 clrMode="gray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1834" autoAdjust="0"/>
  </p:normalViewPr>
  <p:slideViewPr>
    <p:cSldViewPr>
      <p:cViewPr>
        <p:scale>
          <a:sx n="100" d="100"/>
          <a:sy n="100" d="100"/>
        </p:scale>
        <p:origin x="-2696" y="-7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92" y="-9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179B3-BE5D-4142-AB77-6AE34AE14AC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6956AC-EFF8-F348-9C47-5CB7BF58FA2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The type of operations used for transforming plaintext to </a:t>
          </a:r>
          <a:r>
            <a:rPr lang="en-US" dirty="0" err="1" smtClean="0"/>
            <a:t>ciphertext</a:t>
          </a:r>
          <a:endParaRPr lang="en-US" dirty="0"/>
        </a:p>
      </dgm:t>
    </dgm:pt>
    <dgm:pt modelId="{669DA478-D211-0C40-A153-9C8AC383781C}" type="parTrans" cxnId="{DD77597B-8B15-EE4D-926F-9BFF9AE9AB4E}">
      <dgm:prSet/>
      <dgm:spPr/>
      <dgm:t>
        <a:bodyPr/>
        <a:lstStyle/>
        <a:p>
          <a:endParaRPr lang="en-US"/>
        </a:p>
      </dgm:t>
    </dgm:pt>
    <dgm:pt modelId="{67C397A1-D85A-704D-9E69-98D69194DB91}" type="sibTrans" cxnId="{DD77597B-8B15-EE4D-926F-9BFF9AE9AB4E}">
      <dgm:prSet/>
      <dgm:spPr/>
      <dgm:t>
        <a:bodyPr/>
        <a:lstStyle/>
        <a:p>
          <a:endParaRPr lang="en-US"/>
        </a:p>
      </dgm:t>
    </dgm:pt>
    <dgm:pt modelId="{15158232-5636-F54B-9E82-24A86B2CC40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Substitution</a:t>
          </a:r>
          <a:endParaRPr lang="en-US" dirty="0" smtClean="0"/>
        </a:p>
      </dgm:t>
    </dgm:pt>
    <dgm:pt modelId="{3788416C-4673-584E-B357-8CD978EB8C97}" type="parTrans" cxnId="{ED5294EA-EC3D-6146-AC11-0E2332656079}">
      <dgm:prSet/>
      <dgm:spPr/>
      <dgm:t>
        <a:bodyPr/>
        <a:lstStyle/>
        <a:p>
          <a:endParaRPr lang="en-US"/>
        </a:p>
      </dgm:t>
    </dgm:pt>
    <dgm:pt modelId="{8A0198D0-2666-FD46-A986-88F01249EE75}" type="sibTrans" cxnId="{ED5294EA-EC3D-6146-AC11-0E2332656079}">
      <dgm:prSet/>
      <dgm:spPr/>
      <dgm:t>
        <a:bodyPr/>
        <a:lstStyle/>
        <a:p>
          <a:endParaRPr lang="en-US"/>
        </a:p>
      </dgm:t>
    </dgm:pt>
    <dgm:pt modelId="{43FD649A-6D70-C048-ACE3-D29EFF662F0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Transposition </a:t>
          </a:r>
          <a:endParaRPr lang="en-US" dirty="0" smtClean="0"/>
        </a:p>
      </dgm:t>
    </dgm:pt>
    <dgm:pt modelId="{2D44BCB4-9992-9B42-A2BC-C9F4625246F0}" type="parTrans" cxnId="{123BCA35-B99A-5B4A-9EC9-335C8D6DC519}">
      <dgm:prSet/>
      <dgm:spPr/>
      <dgm:t>
        <a:bodyPr/>
        <a:lstStyle/>
        <a:p>
          <a:endParaRPr lang="en-US"/>
        </a:p>
      </dgm:t>
    </dgm:pt>
    <dgm:pt modelId="{DD30BE0D-E940-FB4E-ACA7-CBBF67E63FB3}" type="sibTrans" cxnId="{123BCA35-B99A-5B4A-9EC9-335C8D6DC519}">
      <dgm:prSet/>
      <dgm:spPr/>
      <dgm:t>
        <a:bodyPr/>
        <a:lstStyle/>
        <a:p>
          <a:endParaRPr lang="en-US"/>
        </a:p>
      </dgm:t>
    </dgm:pt>
    <dgm:pt modelId="{7BD094F8-913A-BC4A-99AC-95E50E755F0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The number of keys used</a:t>
          </a:r>
          <a:endParaRPr lang="en-US" dirty="0" smtClean="0"/>
        </a:p>
      </dgm:t>
    </dgm:pt>
    <dgm:pt modelId="{F0A0612E-8F80-6442-BABA-B23CB08CC762}" type="parTrans" cxnId="{B1F46906-4C46-694E-B064-9116B6C22A74}">
      <dgm:prSet/>
      <dgm:spPr/>
      <dgm:t>
        <a:bodyPr/>
        <a:lstStyle/>
        <a:p>
          <a:endParaRPr lang="en-US"/>
        </a:p>
      </dgm:t>
    </dgm:pt>
    <dgm:pt modelId="{D417236E-5D90-DD40-848F-C43CD5017C1F}" type="sibTrans" cxnId="{B1F46906-4C46-694E-B064-9116B6C22A74}">
      <dgm:prSet/>
      <dgm:spPr/>
      <dgm:t>
        <a:bodyPr/>
        <a:lstStyle/>
        <a:p>
          <a:endParaRPr lang="en-US"/>
        </a:p>
      </dgm:t>
    </dgm:pt>
    <dgm:pt modelId="{0E078EEE-F30B-DC40-9FDD-A5909788653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Symmetric, single-key, secret-key, conventional encryption</a:t>
          </a:r>
        </a:p>
      </dgm:t>
    </dgm:pt>
    <dgm:pt modelId="{EFE14EBC-FAFB-F447-9439-EDE1E62DE4CE}" type="parTrans" cxnId="{377051F4-319C-3E4D-BC2D-027E6CB425F8}">
      <dgm:prSet/>
      <dgm:spPr/>
      <dgm:t>
        <a:bodyPr/>
        <a:lstStyle/>
        <a:p>
          <a:endParaRPr lang="en-US"/>
        </a:p>
      </dgm:t>
    </dgm:pt>
    <dgm:pt modelId="{8B24B370-EF27-244A-9203-9B0EC86677C4}" type="sibTrans" cxnId="{377051F4-319C-3E4D-BC2D-027E6CB425F8}">
      <dgm:prSet/>
      <dgm:spPr/>
      <dgm:t>
        <a:bodyPr/>
        <a:lstStyle/>
        <a:p>
          <a:endParaRPr lang="en-US"/>
        </a:p>
      </dgm:t>
    </dgm:pt>
    <dgm:pt modelId="{86D473AD-F3F3-4048-8BC0-1AC6573A74E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Asymmetric, two-key, or public-key encryption</a:t>
          </a:r>
          <a:endParaRPr lang="en-US" dirty="0" smtClean="0"/>
        </a:p>
      </dgm:t>
    </dgm:pt>
    <dgm:pt modelId="{4DC18731-9099-B240-8DB8-04D8310D534A}" type="parTrans" cxnId="{55BCBCE4-F17E-D343-9020-8C15928D7F34}">
      <dgm:prSet/>
      <dgm:spPr/>
      <dgm:t>
        <a:bodyPr/>
        <a:lstStyle/>
        <a:p>
          <a:endParaRPr lang="en-US"/>
        </a:p>
      </dgm:t>
    </dgm:pt>
    <dgm:pt modelId="{FCEF4638-D522-6C4B-B4A6-8BE99DBEB8C7}" type="sibTrans" cxnId="{55BCBCE4-F17E-D343-9020-8C15928D7F34}">
      <dgm:prSet/>
      <dgm:spPr/>
      <dgm:t>
        <a:bodyPr/>
        <a:lstStyle/>
        <a:p>
          <a:endParaRPr lang="en-US"/>
        </a:p>
      </dgm:t>
    </dgm:pt>
    <dgm:pt modelId="{76045574-DA6B-F846-A68B-8E8FE2F3C975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The way in which the plaintext is processed</a:t>
          </a:r>
          <a:endParaRPr lang="en-US" dirty="0" smtClean="0"/>
        </a:p>
      </dgm:t>
    </dgm:pt>
    <dgm:pt modelId="{D4136C0C-14FC-BE46-9FA0-B445DD03F538}" type="parTrans" cxnId="{DF5B02D5-B78E-324D-9616-205421D5EF40}">
      <dgm:prSet/>
      <dgm:spPr/>
      <dgm:t>
        <a:bodyPr/>
        <a:lstStyle/>
        <a:p>
          <a:endParaRPr lang="en-US"/>
        </a:p>
      </dgm:t>
    </dgm:pt>
    <dgm:pt modelId="{76C84DE2-21E7-5B42-B416-6374F0DB8833}" type="sibTrans" cxnId="{DF5B02D5-B78E-324D-9616-205421D5EF40}">
      <dgm:prSet/>
      <dgm:spPr/>
      <dgm:t>
        <a:bodyPr/>
        <a:lstStyle/>
        <a:p>
          <a:endParaRPr lang="en-US"/>
        </a:p>
      </dgm:t>
    </dgm:pt>
    <dgm:pt modelId="{F84D387D-20EE-E842-B722-C788E0C2879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Block cipher</a:t>
          </a:r>
          <a:endParaRPr lang="en-US" dirty="0" smtClean="0"/>
        </a:p>
      </dgm:t>
    </dgm:pt>
    <dgm:pt modelId="{EE900814-5820-BF4F-B343-E51425805490}" type="parTrans" cxnId="{64F51EF7-CB9E-1043-9060-2B1D28AFE2D5}">
      <dgm:prSet/>
      <dgm:spPr/>
      <dgm:t>
        <a:bodyPr/>
        <a:lstStyle/>
        <a:p>
          <a:endParaRPr lang="en-US"/>
        </a:p>
      </dgm:t>
    </dgm:pt>
    <dgm:pt modelId="{55C19B54-24E2-3F48-B6C2-976AF1C1360B}" type="sibTrans" cxnId="{64F51EF7-CB9E-1043-9060-2B1D28AFE2D5}">
      <dgm:prSet/>
      <dgm:spPr/>
      <dgm:t>
        <a:bodyPr/>
        <a:lstStyle/>
        <a:p>
          <a:endParaRPr lang="en-US"/>
        </a:p>
      </dgm:t>
    </dgm:pt>
    <dgm:pt modelId="{C63E959D-F32D-F34A-8F2D-B4FE2E53D9D9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Stream cipher</a:t>
          </a:r>
          <a:endParaRPr lang="en-AU" dirty="0" smtClean="0"/>
        </a:p>
      </dgm:t>
    </dgm:pt>
    <dgm:pt modelId="{7C4B06E2-6F39-D14F-85D8-E507440C2E80}" type="parTrans" cxnId="{3BE02B31-27DB-F742-BD95-B714395E8FA1}">
      <dgm:prSet/>
      <dgm:spPr/>
      <dgm:t>
        <a:bodyPr/>
        <a:lstStyle/>
        <a:p>
          <a:endParaRPr lang="en-US"/>
        </a:p>
      </dgm:t>
    </dgm:pt>
    <dgm:pt modelId="{5EF57938-B8A6-C14C-AC53-243ED6C850A4}" type="sibTrans" cxnId="{3BE02B31-27DB-F742-BD95-B714395E8FA1}">
      <dgm:prSet/>
      <dgm:spPr/>
      <dgm:t>
        <a:bodyPr/>
        <a:lstStyle/>
        <a:p>
          <a:endParaRPr lang="en-US"/>
        </a:p>
      </dgm:t>
    </dgm:pt>
    <dgm:pt modelId="{91786F4A-90C9-994C-887B-4C7C898CCA39}" type="pres">
      <dgm:prSet presAssocID="{FDC179B3-BE5D-4142-AB77-6AE34AE14AC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1CB66E-4310-E347-BE1C-B1D44E032FEA}" type="pres">
      <dgm:prSet presAssocID="{E76956AC-EFF8-F348-9C47-5CB7BF58FA25}" presName="compNode" presStyleCnt="0"/>
      <dgm:spPr/>
    </dgm:pt>
    <dgm:pt modelId="{569AA357-20E8-8B4F-9641-8B0A0558D5C1}" type="pres">
      <dgm:prSet presAssocID="{E76956AC-EFF8-F348-9C47-5CB7BF58FA25}" presName="aNode" presStyleLbl="bgShp" presStyleIdx="0" presStyleCnt="3"/>
      <dgm:spPr/>
      <dgm:t>
        <a:bodyPr/>
        <a:lstStyle/>
        <a:p>
          <a:endParaRPr lang="en-US"/>
        </a:p>
      </dgm:t>
    </dgm:pt>
    <dgm:pt modelId="{9336B19B-5432-1E46-B703-26FB4A34E5C1}" type="pres">
      <dgm:prSet presAssocID="{E76956AC-EFF8-F348-9C47-5CB7BF58FA25}" presName="textNode" presStyleLbl="bgShp" presStyleIdx="0" presStyleCnt="3"/>
      <dgm:spPr/>
      <dgm:t>
        <a:bodyPr/>
        <a:lstStyle/>
        <a:p>
          <a:endParaRPr lang="en-US"/>
        </a:p>
      </dgm:t>
    </dgm:pt>
    <dgm:pt modelId="{13FFE0CD-1A33-9544-A75C-82FB4BA0C768}" type="pres">
      <dgm:prSet presAssocID="{E76956AC-EFF8-F348-9C47-5CB7BF58FA25}" presName="compChildNode" presStyleCnt="0"/>
      <dgm:spPr/>
    </dgm:pt>
    <dgm:pt modelId="{2203F66D-AD2C-264C-A99F-E71C4D3D7119}" type="pres">
      <dgm:prSet presAssocID="{E76956AC-EFF8-F348-9C47-5CB7BF58FA25}" presName="theInnerList" presStyleCnt="0"/>
      <dgm:spPr/>
    </dgm:pt>
    <dgm:pt modelId="{2BD908FB-9339-6045-9B70-D6C87F242750}" type="pres">
      <dgm:prSet presAssocID="{15158232-5636-F54B-9E82-24A86B2CC40D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F47CB-9155-8F44-A97D-CAF9600886CB}" type="pres">
      <dgm:prSet presAssocID="{15158232-5636-F54B-9E82-24A86B2CC40D}" presName="aSpace2" presStyleCnt="0"/>
      <dgm:spPr/>
    </dgm:pt>
    <dgm:pt modelId="{1A983032-6FEA-1C4A-BE9F-4D806E17953C}" type="pres">
      <dgm:prSet presAssocID="{43FD649A-6D70-C048-ACE3-D29EFF662F0D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B49DF-7201-8544-8E21-E7071BB1B560}" type="pres">
      <dgm:prSet presAssocID="{E76956AC-EFF8-F348-9C47-5CB7BF58FA25}" presName="aSpace" presStyleCnt="0"/>
      <dgm:spPr/>
    </dgm:pt>
    <dgm:pt modelId="{98B6BD06-275B-FF4D-A3B0-C080D955E6CA}" type="pres">
      <dgm:prSet presAssocID="{7BD094F8-913A-BC4A-99AC-95E50E755F0C}" presName="compNode" presStyleCnt="0"/>
      <dgm:spPr/>
    </dgm:pt>
    <dgm:pt modelId="{8E35AEC5-6E5C-E94B-AC07-8F1C48704551}" type="pres">
      <dgm:prSet presAssocID="{7BD094F8-913A-BC4A-99AC-95E50E755F0C}" presName="aNode" presStyleLbl="bgShp" presStyleIdx="1" presStyleCnt="3"/>
      <dgm:spPr/>
      <dgm:t>
        <a:bodyPr/>
        <a:lstStyle/>
        <a:p>
          <a:endParaRPr lang="en-US"/>
        </a:p>
      </dgm:t>
    </dgm:pt>
    <dgm:pt modelId="{36A619AB-C091-7846-8D68-3476FF3695D9}" type="pres">
      <dgm:prSet presAssocID="{7BD094F8-913A-BC4A-99AC-95E50E755F0C}" presName="textNode" presStyleLbl="bgShp" presStyleIdx="1" presStyleCnt="3"/>
      <dgm:spPr/>
      <dgm:t>
        <a:bodyPr/>
        <a:lstStyle/>
        <a:p>
          <a:endParaRPr lang="en-US"/>
        </a:p>
      </dgm:t>
    </dgm:pt>
    <dgm:pt modelId="{304ABE30-1D09-8540-9C23-7985353E11E6}" type="pres">
      <dgm:prSet presAssocID="{7BD094F8-913A-BC4A-99AC-95E50E755F0C}" presName="compChildNode" presStyleCnt="0"/>
      <dgm:spPr/>
    </dgm:pt>
    <dgm:pt modelId="{0D8436CE-C706-044A-91A3-E9538CB5159C}" type="pres">
      <dgm:prSet presAssocID="{7BD094F8-913A-BC4A-99AC-95E50E755F0C}" presName="theInnerList" presStyleCnt="0"/>
      <dgm:spPr/>
    </dgm:pt>
    <dgm:pt modelId="{59F3607F-34BF-1445-8027-313F772320E6}" type="pres">
      <dgm:prSet presAssocID="{0E078EEE-F30B-DC40-9FDD-A59097886534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9B3F6-326A-B04E-8A37-3DF462E50EAF}" type="pres">
      <dgm:prSet presAssocID="{0E078EEE-F30B-DC40-9FDD-A59097886534}" presName="aSpace2" presStyleCnt="0"/>
      <dgm:spPr/>
    </dgm:pt>
    <dgm:pt modelId="{AA328B5D-FEE6-4441-93D3-9724F5555524}" type="pres">
      <dgm:prSet presAssocID="{86D473AD-F3F3-4048-8BC0-1AC6573A74E3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FA2FC-EA7F-FB47-AF27-1E4088069174}" type="pres">
      <dgm:prSet presAssocID="{7BD094F8-913A-BC4A-99AC-95E50E755F0C}" presName="aSpace" presStyleCnt="0"/>
      <dgm:spPr/>
    </dgm:pt>
    <dgm:pt modelId="{A5666ACB-AF86-314E-B1E8-5694D40CF557}" type="pres">
      <dgm:prSet presAssocID="{76045574-DA6B-F846-A68B-8E8FE2F3C975}" presName="compNode" presStyleCnt="0"/>
      <dgm:spPr/>
    </dgm:pt>
    <dgm:pt modelId="{240978C4-FA23-8641-B69E-A16881CE1E3A}" type="pres">
      <dgm:prSet presAssocID="{76045574-DA6B-F846-A68B-8E8FE2F3C975}" presName="aNode" presStyleLbl="bgShp" presStyleIdx="2" presStyleCnt="3"/>
      <dgm:spPr/>
      <dgm:t>
        <a:bodyPr/>
        <a:lstStyle/>
        <a:p>
          <a:endParaRPr lang="en-US"/>
        </a:p>
      </dgm:t>
    </dgm:pt>
    <dgm:pt modelId="{9504718C-E298-3746-85F8-A9FA9DD7EE5C}" type="pres">
      <dgm:prSet presAssocID="{76045574-DA6B-F846-A68B-8E8FE2F3C975}" presName="textNode" presStyleLbl="bgShp" presStyleIdx="2" presStyleCnt="3"/>
      <dgm:spPr/>
      <dgm:t>
        <a:bodyPr/>
        <a:lstStyle/>
        <a:p>
          <a:endParaRPr lang="en-US"/>
        </a:p>
      </dgm:t>
    </dgm:pt>
    <dgm:pt modelId="{C548C3E8-A1AB-8F47-8D19-93FC2B114AE5}" type="pres">
      <dgm:prSet presAssocID="{76045574-DA6B-F846-A68B-8E8FE2F3C975}" presName="compChildNode" presStyleCnt="0"/>
      <dgm:spPr/>
    </dgm:pt>
    <dgm:pt modelId="{1526371A-E736-2041-BBD9-3BA1ED6BAA6F}" type="pres">
      <dgm:prSet presAssocID="{76045574-DA6B-F846-A68B-8E8FE2F3C975}" presName="theInnerList" presStyleCnt="0"/>
      <dgm:spPr/>
    </dgm:pt>
    <dgm:pt modelId="{7B864D13-D033-6D46-85D8-4A1CC9B5D5AA}" type="pres">
      <dgm:prSet presAssocID="{F84D387D-20EE-E842-B722-C788E0C2879D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884F6-273A-C744-A9E4-8C4201A04567}" type="pres">
      <dgm:prSet presAssocID="{F84D387D-20EE-E842-B722-C788E0C2879D}" presName="aSpace2" presStyleCnt="0"/>
      <dgm:spPr/>
    </dgm:pt>
    <dgm:pt modelId="{5D658181-6169-AE4F-AB98-9FC0BCA0966D}" type="pres">
      <dgm:prSet presAssocID="{C63E959D-F32D-F34A-8F2D-B4FE2E53D9D9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E02B31-27DB-F742-BD95-B714395E8FA1}" srcId="{76045574-DA6B-F846-A68B-8E8FE2F3C975}" destId="{C63E959D-F32D-F34A-8F2D-B4FE2E53D9D9}" srcOrd="1" destOrd="0" parTransId="{7C4B06E2-6F39-D14F-85D8-E507440C2E80}" sibTransId="{5EF57938-B8A6-C14C-AC53-243ED6C850A4}"/>
    <dgm:cxn modelId="{52672F0A-140C-DA4E-8CA1-810F3EA363DD}" type="presOf" srcId="{E76956AC-EFF8-F348-9C47-5CB7BF58FA25}" destId="{569AA357-20E8-8B4F-9641-8B0A0558D5C1}" srcOrd="0" destOrd="0" presId="urn:microsoft.com/office/officeart/2005/8/layout/lProcess2"/>
    <dgm:cxn modelId="{123BCA35-B99A-5B4A-9EC9-335C8D6DC519}" srcId="{E76956AC-EFF8-F348-9C47-5CB7BF58FA25}" destId="{43FD649A-6D70-C048-ACE3-D29EFF662F0D}" srcOrd="1" destOrd="0" parTransId="{2D44BCB4-9992-9B42-A2BC-C9F4625246F0}" sibTransId="{DD30BE0D-E940-FB4E-ACA7-CBBF67E63FB3}"/>
    <dgm:cxn modelId="{BB822887-04B1-5546-BADE-ECE2A19CEE9E}" type="presOf" srcId="{86D473AD-F3F3-4048-8BC0-1AC6573A74E3}" destId="{AA328B5D-FEE6-4441-93D3-9724F5555524}" srcOrd="0" destOrd="0" presId="urn:microsoft.com/office/officeart/2005/8/layout/lProcess2"/>
    <dgm:cxn modelId="{A4C332A9-CCDA-D04A-976B-832B167F7786}" type="presOf" srcId="{C63E959D-F32D-F34A-8F2D-B4FE2E53D9D9}" destId="{5D658181-6169-AE4F-AB98-9FC0BCA0966D}" srcOrd="0" destOrd="0" presId="urn:microsoft.com/office/officeart/2005/8/layout/lProcess2"/>
    <dgm:cxn modelId="{64215637-22C7-C84D-BE07-0EC24000D470}" type="presOf" srcId="{7BD094F8-913A-BC4A-99AC-95E50E755F0C}" destId="{8E35AEC5-6E5C-E94B-AC07-8F1C48704551}" srcOrd="0" destOrd="0" presId="urn:microsoft.com/office/officeart/2005/8/layout/lProcess2"/>
    <dgm:cxn modelId="{DD77597B-8B15-EE4D-926F-9BFF9AE9AB4E}" srcId="{FDC179B3-BE5D-4142-AB77-6AE34AE14ACE}" destId="{E76956AC-EFF8-F348-9C47-5CB7BF58FA25}" srcOrd="0" destOrd="0" parTransId="{669DA478-D211-0C40-A153-9C8AC383781C}" sibTransId="{67C397A1-D85A-704D-9E69-98D69194DB91}"/>
    <dgm:cxn modelId="{570D2D0B-EE18-7E4B-99A5-F039E507DED5}" type="presOf" srcId="{F84D387D-20EE-E842-B722-C788E0C2879D}" destId="{7B864D13-D033-6D46-85D8-4A1CC9B5D5AA}" srcOrd="0" destOrd="0" presId="urn:microsoft.com/office/officeart/2005/8/layout/lProcess2"/>
    <dgm:cxn modelId="{651EC8F2-E649-B34A-B16F-933D801EBDE9}" type="presOf" srcId="{E76956AC-EFF8-F348-9C47-5CB7BF58FA25}" destId="{9336B19B-5432-1E46-B703-26FB4A34E5C1}" srcOrd="1" destOrd="0" presId="urn:microsoft.com/office/officeart/2005/8/layout/lProcess2"/>
    <dgm:cxn modelId="{F100E478-68F2-364A-8736-53E9D629C766}" type="presOf" srcId="{0E078EEE-F30B-DC40-9FDD-A59097886534}" destId="{59F3607F-34BF-1445-8027-313F772320E6}" srcOrd="0" destOrd="0" presId="urn:microsoft.com/office/officeart/2005/8/layout/lProcess2"/>
    <dgm:cxn modelId="{DDF74426-F5A9-C64D-878D-D19BE93AB5D3}" type="presOf" srcId="{15158232-5636-F54B-9E82-24A86B2CC40D}" destId="{2BD908FB-9339-6045-9B70-D6C87F242750}" srcOrd="0" destOrd="0" presId="urn:microsoft.com/office/officeart/2005/8/layout/lProcess2"/>
    <dgm:cxn modelId="{A3EED23B-BB20-DF49-90C9-66999160B986}" type="presOf" srcId="{7BD094F8-913A-BC4A-99AC-95E50E755F0C}" destId="{36A619AB-C091-7846-8D68-3476FF3695D9}" srcOrd="1" destOrd="0" presId="urn:microsoft.com/office/officeart/2005/8/layout/lProcess2"/>
    <dgm:cxn modelId="{433FB50F-C840-7649-82E6-24DAD74DD564}" type="presOf" srcId="{43FD649A-6D70-C048-ACE3-D29EFF662F0D}" destId="{1A983032-6FEA-1C4A-BE9F-4D806E17953C}" srcOrd="0" destOrd="0" presId="urn:microsoft.com/office/officeart/2005/8/layout/lProcess2"/>
    <dgm:cxn modelId="{60F2041D-095A-9644-997C-79CF5251895F}" type="presOf" srcId="{FDC179B3-BE5D-4142-AB77-6AE34AE14ACE}" destId="{91786F4A-90C9-994C-887B-4C7C898CCA39}" srcOrd="0" destOrd="0" presId="urn:microsoft.com/office/officeart/2005/8/layout/lProcess2"/>
    <dgm:cxn modelId="{45CF426B-B114-1641-A5D5-F260BC10CB08}" type="presOf" srcId="{76045574-DA6B-F846-A68B-8E8FE2F3C975}" destId="{9504718C-E298-3746-85F8-A9FA9DD7EE5C}" srcOrd="1" destOrd="0" presId="urn:microsoft.com/office/officeart/2005/8/layout/lProcess2"/>
    <dgm:cxn modelId="{DF5B02D5-B78E-324D-9616-205421D5EF40}" srcId="{FDC179B3-BE5D-4142-AB77-6AE34AE14ACE}" destId="{76045574-DA6B-F846-A68B-8E8FE2F3C975}" srcOrd="2" destOrd="0" parTransId="{D4136C0C-14FC-BE46-9FA0-B445DD03F538}" sibTransId="{76C84DE2-21E7-5B42-B416-6374F0DB8833}"/>
    <dgm:cxn modelId="{377051F4-319C-3E4D-BC2D-027E6CB425F8}" srcId="{7BD094F8-913A-BC4A-99AC-95E50E755F0C}" destId="{0E078EEE-F30B-DC40-9FDD-A59097886534}" srcOrd="0" destOrd="0" parTransId="{EFE14EBC-FAFB-F447-9439-EDE1E62DE4CE}" sibTransId="{8B24B370-EF27-244A-9203-9B0EC86677C4}"/>
    <dgm:cxn modelId="{55BCBCE4-F17E-D343-9020-8C15928D7F34}" srcId="{7BD094F8-913A-BC4A-99AC-95E50E755F0C}" destId="{86D473AD-F3F3-4048-8BC0-1AC6573A74E3}" srcOrd="1" destOrd="0" parTransId="{4DC18731-9099-B240-8DB8-04D8310D534A}" sibTransId="{FCEF4638-D522-6C4B-B4A6-8BE99DBEB8C7}"/>
    <dgm:cxn modelId="{ED5294EA-EC3D-6146-AC11-0E2332656079}" srcId="{E76956AC-EFF8-F348-9C47-5CB7BF58FA25}" destId="{15158232-5636-F54B-9E82-24A86B2CC40D}" srcOrd="0" destOrd="0" parTransId="{3788416C-4673-584E-B357-8CD978EB8C97}" sibTransId="{8A0198D0-2666-FD46-A986-88F01249EE75}"/>
    <dgm:cxn modelId="{64F51EF7-CB9E-1043-9060-2B1D28AFE2D5}" srcId="{76045574-DA6B-F846-A68B-8E8FE2F3C975}" destId="{F84D387D-20EE-E842-B722-C788E0C2879D}" srcOrd="0" destOrd="0" parTransId="{EE900814-5820-BF4F-B343-E51425805490}" sibTransId="{55C19B54-24E2-3F48-B6C2-976AF1C1360B}"/>
    <dgm:cxn modelId="{2BB34CAC-DC83-D946-8BEF-E76F678B02E2}" type="presOf" srcId="{76045574-DA6B-F846-A68B-8E8FE2F3C975}" destId="{240978C4-FA23-8641-B69E-A16881CE1E3A}" srcOrd="0" destOrd="0" presId="urn:microsoft.com/office/officeart/2005/8/layout/lProcess2"/>
    <dgm:cxn modelId="{B1F46906-4C46-694E-B064-9116B6C22A74}" srcId="{FDC179B3-BE5D-4142-AB77-6AE34AE14ACE}" destId="{7BD094F8-913A-BC4A-99AC-95E50E755F0C}" srcOrd="1" destOrd="0" parTransId="{F0A0612E-8F80-6442-BABA-B23CB08CC762}" sibTransId="{D417236E-5D90-DD40-848F-C43CD5017C1F}"/>
    <dgm:cxn modelId="{9D25C875-4B90-0F41-80D5-AE7C1727E356}" type="presParOf" srcId="{91786F4A-90C9-994C-887B-4C7C898CCA39}" destId="{F41CB66E-4310-E347-BE1C-B1D44E032FEA}" srcOrd="0" destOrd="0" presId="urn:microsoft.com/office/officeart/2005/8/layout/lProcess2"/>
    <dgm:cxn modelId="{AEDECE43-0C77-6B45-8B00-FA5B05BEB4C9}" type="presParOf" srcId="{F41CB66E-4310-E347-BE1C-B1D44E032FEA}" destId="{569AA357-20E8-8B4F-9641-8B0A0558D5C1}" srcOrd="0" destOrd="0" presId="urn:microsoft.com/office/officeart/2005/8/layout/lProcess2"/>
    <dgm:cxn modelId="{DAA27D1B-FDDC-604B-9809-2A00BEF7BAE0}" type="presParOf" srcId="{F41CB66E-4310-E347-BE1C-B1D44E032FEA}" destId="{9336B19B-5432-1E46-B703-26FB4A34E5C1}" srcOrd="1" destOrd="0" presId="urn:microsoft.com/office/officeart/2005/8/layout/lProcess2"/>
    <dgm:cxn modelId="{379AA00E-980F-0A4C-9956-B018B6856A0D}" type="presParOf" srcId="{F41CB66E-4310-E347-BE1C-B1D44E032FEA}" destId="{13FFE0CD-1A33-9544-A75C-82FB4BA0C768}" srcOrd="2" destOrd="0" presId="urn:microsoft.com/office/officeart/2005/8/layout/lProcess2"/>
    <dgm:cxn modelId="{D9B8ACFE-1105-5149-A648-785BE2ED8ED6}" type="presParOf" srcId="{13FFE0CD-1A33-9544-A75C-82FB4BA0C768}" destId="{2203F66D-AD2C-264C-A99F-E71C4D3D7119}" srcOrd="0" destOrd="0" presId="urn:microsoft.com/office/officeart/2005/8/layout/lProcess2"/>
    <dgm:cxn modelId="{448D55EB-4F50-034F-A4F7-C46BDE05DC06}" type="presParOf" srcId="{2203F66D-AD2C-264C-A99F-E71C4D3D7119}" destId="{2BD908FB-9339-6045-9B70-D6C87F242750}" srcOrd="0" destOrd="0" presId="urn:microsoft.com/office/officeart/2005/8/layout/lProcess2"/>
    <dgm:cxn modelId="{3D369A34-FC7C-AC4F-9A50-E53DA9A54F0D}" type="presParOf" srcId="{2203F66D-AD2C-264C-A99F-E71C4D3D7119}" destId="{690F47CB-9155-8F44-A97D-CAF9600886CB}" srcOrd="1" destOrd="0" presId="urn:microsoft.com/office/officeart/2005/8/layout/lProcess2"/>
    <dgm:cxn modelId="{6F1D441F-F533-F743-8551-2FBA4A2A6534}" type="presParOf" srcId="{2203F66D-AD2C-264C-A99F-E71C4D3D7119}" destId="{1A983032-6FEA-1C4A-BE9F-4D806E17953C}" srcOrd="2" destOrd="0" presId="urn:microsoft.com/office/officeart/2005/8/layout/lProcess2"/>
    <dgm:cxn modelId="{DF32D6B9-5D29-534C-B867-50165F9A884D}" type="presParOf" srcId="{91786F4A-90C9-994C-887B-4C7C898CCA39}" destId="{81DB49DF-7201-8544-8E21-E7071BB1B560}" srcOrd="1" destOrd="0" presId="urn:microsoft.com/office/officeart/2005/8/layout/lProcess2"/>
    <dgm:cxn modelId="{93AEA990-89E3-D04A-825A-C7A72E00873C}" type="presParOf" srcId="{91786F4A-90C9-994C-887B-4C7C898CCA39}" destId="{98B6BD06-275B-FF4D-A3B0-C080D955E6CA}" srcOrd="2" destOrd="0" presId="urn:microsoft.com/office/officeart/2005/8/layout/lProcess2"/>
    <dgm:cxn modelId="{D11D0294-B597-1341-BD9F-42437993669F}" type="presParOf" srcId="{98B6BD06-275B-FF4D-A3B0-C080D955E6CA}" destId="{8E35AEC5-6E5C-E94B-AC07-8F1C48704551}" srcOrd="0" destOrd="0" presId="urn:microsoft.com/office/officeart/2005/8/layout/lProcess2"/>
    <dgm:cxn modelId="{BF7A2136-98B7-F446-9C68-2215227A53A0}" type="presParOf" srcId="{98B6BD06-275B-FF4D-A3B0-C080D955E6CA}" destId="{36A619AB-C091-7846-8D68-3476FF3695D9}" srcOrd="1" destOrd="0" presId="urn:microsoft.com/office/officeart/2005/8/layout/lProcess2"/>
    <dgm:cxn modelId="{4539F087-7281-D84D-88DC-C9C760DAFF70}" type="presParOf" srcId="{98B6BD06-275B-FF4D-A3B0-C080D955E6CA}" destId="{304ABE30-1D09-8540-9C23-7985353E11E6}" srcOrd="2" destOrd="0" presId="urn:microsoft.com/office/officeart/2005/8/layout/lProcess2"/>
    <dgm:cxn modelId="{12CF154C-E066-8D45-8F6F-53F1F14B721F}" type="presParOf" srcId="{304ABE30-1D09-8540-9C23-7985353E11E6}" destId="{0D8436CE-C706-044A-91A3-E9538CB5159C}" srcOrd="0" destOrd="0" presId="urn:microsoft.com/office/officeart/2005/8/layout/lProcess2"/>
    <dgm:cxn modelId="{46D2F037-F70E-6541-9070-8F9FC239161B}" type="presParOf" srcId="{0D8436CE-C706-044A-91A3-E9538CB5159C}" destId="{59F3607F-34BF-1445-8027-313F772320E6}" srcOrd="0" destOrd="0" presId="urn:microsoft.com/office/officeart/2005/8/layout/lProcess2"/>
    <dgm:cxn modelId="{D34D03B1-BF4B-AC42-ABC9-864B498A199A}" type="presParOf" srcId="{0D8436CE-C706-044A-91A3-E9538CB5159C}" destId="{E5C9B3F6-326A-B04E-8A37-3DF462E50EAF}" srcOrd="1" destOrd="0" presId="urn:microsoft.com/office/officeart/2005/8/layout/lProcess2"/>
    <dgm:cxn modelId="{0C247831-7531-104E-ACDF-A68004EBD548}" type="presParOf" srcId="{0D8436CE-C706-044A-91A3-E9538CB5159C}" destId="{AA328B5D-FEE6-4441-93D3-9724F5555524}" srcOrd="2" destOrd="0" presId="urn:microsoft.com/office/officeart/2005/8/layout/lProcess2"/>
    <dgm:cxn modelId="{330501C6-B3FB-784E-B748-2F8578038996}" type="presParOf" srcId="{91786F4A-90C9-994C-887B-4C7C898CCA39}" destId="{D3DFA2FC-EA7F-FB47-AF27-1E4088069174}" srcOrd="3" destOrd="0" presId="urn:microsoft.com/office/officeart/2005/8/layout/lProcess2"/>
    <dgm:cxn modelId="{8C1A1BB5-8988-9148-849C-DC4C3523C056}" type="presParOf" srcId="{91786F4A-90C9-994C-887B-4C7C898CCA39}" destId="{A5666ACB-AF86-314E-B1E8-5694D40CF557}" srcOrd="4" destOrd="0" presId="urn:microsoft.com/office/officeart/2005/8/layout/lProcess2"/>
    <dgm:cxn modelId="{F6DB5DFF-3D54-034C-8BD3-01BBD8CC9505}" type="presParOf" srcId="{A5666ACB-AF86-314E-B1E8-5694D40CF557}" destId="{240978C4-FA23-8641-B69E-A16881CE1E3A}" srcOrd="0" destOrd="0" presId="urn:microsoft.com/office/officeart/2005/8/layout/lProcess2"/>
    <dgm:cxn modelId="{DEDC9CB1-3596-3948-9A3D-A4F3CD9148AD}" type="presParOf" srcId="{A5666ACB-AF86-314E-B1E8-5694D40CF557}" destId="{9504718C-E298-3746-85F8-A9FA9DD7EE5C}" srcOrd="1" destOrd="0" presId="urn:microsoft.com/office/officeart/2005/8/layout/lProcess2"/>
    <dgm:cxn modelId="{37BB5C72-9312-6443-B316-1F2B0BE63A7A}" type="presParOf" srcId="{A5666ACB-AF86-314E-B1E8-5694D40CF557}" destId="{C548C3E8-A1AB-8F47-8D19-93FC2B114AE5}" srcOrd="2" destOrd="0" presId="urn:microsoft.com/office/officeart/2005/8/layout/lProcess2"/>
    <dgm:cxn modelId="{FD209F2B-6C7F-2B43-B7D3-53C21C9BD49D}" type="presParOf" srcId="{C548C3E8-A1AB-8F47-8D19-93FC2B114AE5}" destId="{1526371A-E736-2041-BBD9-3BA1ED6BAA6F}" srcOrd="0" destOrd="0" presId="urn:microsoft.com/office/officeart/2005/8/layout/lProcess2"/>
    <dgm:cxn modelId="{9C57971D-2AB5-E942-95EC-3C9BD2BFBF22}" type="presParOf" srcId="{1526371A-E736-2041-BBD9-3BA1ED6BAA6F}" destId="{7B864D13-D033-6D46-85D8-4A1CC9B5D5AA}" srcOrd="0" destOrd="0" presId="urn:microsoft.com/office/officeart/2005/8/layout/lProcess2"/>
    <dgm:cxn modelId="{957942C5-A65F-4642-926A-62D065B1F145}" type="presParOf" srcId="{1526371A-E736-2041-BBD9-3BA1ED6BAA6F}" destId="{1FB884F6-273A-C744-A9E4-8C4201A04567}" srcOrd="1" destOrd="0" presId="urn:microsoft.com/office/officeart/2005/8/layout/lProcess2"/>
    <dgm:cxn modelId="{E3C2BDF5-AD14-7247-94FC-CAA43F901CAB}" type="presParOf" srcId="{1526371A-E736-2041-BBD9-3BA1ED6BAA6F}" destId="{5D658181-6169-AE4F-AB98-9FC0BCA0966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BE248D-E13C-564F-8E5B-EF027F1710E4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679F1-E7F3-C443-9A8B-469A373F867B}">
      <dgm:prSet/>
      <dgm:spPr>
        <a:ln w="158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0"/>
          <a:r>
            <a:rPr lang="en-US" sz="1700" b="1" i="0" dirty="0" smtClean="0"/>
            <a:t>Cryptanalysis</a:t>
          </a:r>
          <a:endParaRPr lang="en-US" sz="1700" b="1" i="0" dirty="0"/>
        </a:p>
      </dgm:t>
    </dgm:pt>
    <dgm:pt modelId="{5A6D8D90-3BF2-784E-B643-2264E0442808}" type="parTrans" cxnId="{914E6C7D-8429-9B47-B726-8658685FAB93}">
      <dgm:prSet/>
      <dgm:spPr/>
      <dgm:t>
        <a:bodyPr/>
        <a:lstStyle/>
        <a:p>
          <a:endParaRPr lang="en-US"/>
        </a:p>
      </dgm:t>
    </dgm:pt>
    <dgm:pt modelId="{FA93D9EC-5E81-F048-8664-159A5EA0A4D1}" type="sibTrans" cxnId="{914E6C7D-8429-9B47-B726-8658685FAB93}">
      <dgm:prSet/>
      <dgm:spPr/>
      <dgm:t>
        <a:bodyPr/>
        <a:lstStyle/>
        <a:p>
          <a:endParaRPr lang="en-US"/>
        </a:p>
      </dgm:t>
    </dgm:pt>
    <dgm:pt modelId="{B00A256E-93E8-684D-9769-D67BEA125840}">
      <dgm:prSet custT="1"/>
      <dgm:spPr>
        <a:ln w="158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i="0" dirty="0" smtClean="0"/>
            <a:t>Attack relies on the nature of the algorithm plus some knowledge of the general characteristics of the plaintext</a:t>
          </a:r>
          <a:endParaRPr lang="en-US" sz="1600" b="1" i="0" dirty="0"/>
        </a:p>
      </dgm:t>
    </dgm:pt>
    <dgm:pt modelId="{003B6F70-6F81-FC45-BE07-ACA5CDF2B375}" type="parTrans" cxnId="{13ACF170-B697-0040-9E4D-4618419F2640}">
      <dgm:prSet/>
      <dgm:spPr/>
      <dgm:t>
        <a:bodyPr/>
        <a:lstStyle/>
        <a:p>
          <a:endParaRPr lang="en-US"/>
        </a:p>
      </dgm:t>
    </dgm:pt>
    <dgm:pt modelId="{7A972C39-E340-EA42-8A7C-70717FA76D33}" type="sibTrans" cxnId="{13ACF170-B697-0040-9E4D-4618419F2640}">
      <dgm:prSet/>
      <dgm:spPr/>
      <dgm:t>
        <a:bodyPr/>
        <a:lstStyle/>
        <a:p>
          <a:endParaRPr lang="en-US"/>
        </a:p>
      </dgm:t>
    </dgm:pt>
    <dgm:pt modelId="{BF249172-BC22-1742-B29E-3863D0A9A808}">
      <dgm:prSet custT="1"/>
      <dgm:spPr>
        <a:ln w="158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i="0" dirty="0" smtClean="0"/>
            <a:t>Attack exploits the characteristics of the algorithm to attempt to deduce a specific plaintext or to deduce the key being used</a:t>
          </a:r>
          <a:endParaRPr lang="en-US" sz="1600" b="1" i="0" dirty="0"/>
        </a:p>
      </dgm:t>
    </dgm:pt>
    <dgm:pt modelId="{A1E3825D-B09C-234F-8DE7-6F83BB4B34B1}" type="parTrans" cxnId="{CD6C3934-A0F9-7E44-880E-4793DD849876}">
      <dgm:prSet/>
      <dgm:spPr/>
      <dgm:t>
        <a:bodyPr/>
        <a:lstStyle/>
        <a:p>
          <a:endParaRPr lang="en-US"/>
        </a:p>
      </dgm:t>
    </dgm:pt>
    <dgm:pt modelId="{78760BCF-4D44-1641-980D-34A6AD00E00C}" type="sibTrans" cxnId="{CD6C3934-A0F9-7E44-880E-4793DD849876}">
      <dgm:prSet/>
      <dgm:spPr/>
      <dgm:t>
        <a:bodyPr/>
        <a:lstStyle/>
        <a:p>
          <a:endParaRPr lang="en-US"/>
        </a:p>
      </dgm:t>
    </dgm:pt>
    <dgm:pt modelId="{3536EE49-9360-6748-BE7C-2CDECA014E48}">
      <dgm:prSet/>
      <dgm:spPr>
        <a:ln w="158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0"/>
          <a:r>
            <a:rPr lang="en-US" sz="1700" b="1" i="0" dirty="0" smtClean="0"/>
            <a:t>Brute-force attack</a:t>
          </a:r>
          <a:endParaRPr lang="en-US" sz="1700" b="1" i="0" dirty="0"/>
        </a:p>
      </dgm:t>
    </dgm:pt>
    <dgm:pt modelId="{AE48D6C5-8EDB-F54D-B495-A0CEABF578F7}" type="parTrans" cxnId="{E838774B-52E6-0C40-B3CA-1F45A2E00C26}">
      <dgm:prSet/>
      <dgm:spPr/>
      <dgm:t>
        <a:bodyPr/>
        <a:lstStyle/>
        <a:p>
          <a:endParaRPr lang="en-US"/>
        </a:p>
      </dgm:t>
    </dgm:pt>
    <dgm:pt modelId="{E3C1063E-9DDB-F54F-98F0-FDDCDB67C2EC}" type="sibTrans" cxnId="{E838774B-52E6-0C40-B3CA-1F45A2E00C26}">
      <dgm:prSet/>
      <dgm:spPr/>
      <dgm:t>
        <a:bodyPr/>
        <a:lstStyle/>
        <a:p>
          <a:endParaRPr lang="en-US"/>
        </a:p>
      </dgm:t>
    </dgm:pt>
    <dgm:pt modelId="{0F5F0910-B88B-8145-BA77-E1F400CA1E78}">
      <dgm:prSet custT="1"/>
      <dgm:spPr>
        <a:ln w="158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i="0" dirty="0" smtClean="0"/>
            <a:t>Attacker tries every possible key on a piece of </a:t>
          </a:r>
          <a:r>
            <a:rPr lang="en-US" sz="1600" b="1" i="0" dirty="0" err="1" smtClean="0"/>
            <a:t>ciphertext</a:t>
          </a:r>
          <a:r>
            <a:rPr lang="en-US" sz="1600" b="1" i="0" dirty="0" smtClean="0"/>
            <a:t> until an intelligible translation into plaintext is obtained</a:t>
          </a:r>
          <a:endParaRPr lang="en-US" sz="1600" b="1" i="0" dirty="0"/>
        </a:p>
      </dgm:t>
    </dgm:pt>
    <dgm:pt modelId="{E87EA3A6-6ED1-CF49-B9F3-404185717F9F}" type="parTrans" cxnId="{EDA6E6D6-E6B1-9742-8B81-6B42DD4DF174}">
      <dgm:prSet/>
      <dgm:spPr/>
      <dgm:t>
        <a:bodyPr/>
        <a:lstStyle/>
        <a:p>
          <a:endParaRPr lang="en-US"/>
        </a:p>
      </dgm:t>
    </dgm:pt>
    <dgm:pt modelId="{4BBDF529-9380-6F48-AA57-6A609DBDBD9A}" type="sibTrans" cxnId="{EDA6E6D6-E6B1-9742-8B81-6B42DD4DF174}">
      <dgm:prSet/>
      <dgm:spPr/>
      <dgm:t>
        <a:bodyPr/>
        <a:lstStyle/>
        <a:p>
          <a:endParaRPr lang="en-US"/>
        </a:p>
      </dgm:t>
    </dgm:pt>
    <dgm:pt modelId="{D551D4F6-BF7E-0442-8C7C-EF75EF5264AE}">
      <dgm:prSet custT="1"/>
      <dgm:spPr>
        <a:ln w="158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i="0" dirty="0" smtClean="0"/>
            <a:t>On average, half of all possible keys must be tried to achieve success</a:t>
          </a:r>
          <a:endParaRPr lang="en-US" sz="1600" b="1" i="0" dirty="0"/>
        </a:p>
      </dgm:t>
    </dgm:pt>
    <dgm:pt modelId="{9B291BF1-36D4-6E44-AEFB-C4EDCBC409DD}" type="parTrans" cxnId="{A45CEA81-FFBC-2647-B707-28C8E97C2425}">
      <dgm:prSet/>
      <dgm:spPr/>
      <dgm:t>
        <a:bodyPr/>
        <a:lstStyle/>
        <a:p>
          <a:endParaRPr lang="en-US"/>
        </a:p>
      </dgm:t>
    </dgm:pt>
    <dgm:pt modelId="{CBC09AA7-D182-4040-9CF8-B62CC792ACE7}" type="sibTrans" cxnId="{A45CEA81-FFBC-2647-B707-28C8E97C2425}">
      <dgm:prSet/>
      <dgm:spPr/>
      <dgm:t>
        <a:bodyPr/>
        <a:lstStyle/>
        <a:p>
          <a:endParaRPr lang="en-US"/>
        </a:p>
      </dgm:t>
    </dgm:pt>
    <dgm:pt modelId="{A7EB878A-CC20-314A-B808-AE5DD6F43793}" type="pres">
      <dgm:prSet presAssocID="{56BE248D-E13C-564F-8E5B-EF027F1710E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15F03F-816E-5E49-BB0C-C8627B372198}" type="pres">
      <dgm:prSet presAssocID="{02E679F1-E7F3-C443-9A8B-469A373F867B}" presName="arrow" presStyleLbl="node1" presStyleIdx="0" presStyleCnt="2" custScaleX="107765" custScaleY="109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6B2B8-046A-AA47-AB10-DE4700B51C2F}" type="pres">
      <dgm:prSet presAssocID="{3536EE49-9360-6748-BE7C-2CDECA014E48}" presName="arrow" presStyleLbl="node1" presStyleIdx="1" presStyleCnt="2" custScaleX="107765" custScaleY="1047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8774B-52E6-0C40-B3CA-1F45A2E00C26}" srcId="{56BE248D-E13C-564F-8E5B-EF027F1710E4}" destId="{3536EE49-9360-6748-BE7C-2CDECA014E48}" srcOrd="1" destOrd="0" parTransId="{AE48D6C5-8EDB-F54D-B495-A0CEABF578F7}" sibTransId="{E3C1063E-9DDB-F54F-98F0-FDDCDB67C2EC}"/>
    <dgm:cxn modelId="{914E6C7D-8429-9B47-B726-8658685FAB93}" srcId="{56BE248D-E13C-564F-8E5B-EF027F1710E4}" destId="{02E679F1-E7F3-C443-9A8B-469A373F867B}" srcOrd="0" destOrd="0" parTransId="{5A6D8D90-3BF2-784E-B643-2264E0442808}" sibTransId="{FA93D9EC-5E81-F048-8664-159A5EA0A4D1}"/>
    <dgm:cxn modelId="{EDA6E6D6-E6B1-9742-8B81-6B42DD4DF174}" srcId="{3536EE49-9360-6748-BE7C-2CDECA014E48}" destId="{0F5F0910-B88B-8145-BA77-E1F400CA1E78}" srcOrd="0" destOrd="0" parTransId="{E87EA3A6-6ED1-CF49-B9F3-404185717F9F}" sibTransId="{4BBDF529-9380-6F48-AA57-6A609DBDBD9A}"/>
    <dgm:cxn modelId="{4A04C1A0-8370-4246-8CF4-32645BB2EFA4}" type="presOf" srcId="{B00A256E-93E8-684D-9769-D67BEA125840}" destId="{4515F03F-816E-5E49-BB0C-C8627B372198}" srcOrd="0" destOrd="1" presId="urn:microsoft.com/office/officeart/2005/8/layout/arrow1"/>
    <dgm:cxn modelId="{34B0F9BD-9A2A-AA4C-A8FB-FE54C81BDB79}" type="presOf" srcId="{BF249172-BC22-1742-B29E-3863D0A9A808}" destId="{4515F03F-816E-5E49-BB0C-C8627B372198}" srcOrd="0" destOrd="2" presId="urn:microsoft.com/office/officeart/2005/8/layout/arrow1"/>
    <dgm:cxn modelId="{3E541F5A-5B07-F245-8732-BA053F8D399D}" type="presOf" srcId="{56BE248D-E13C-564F-8E5B-EF027F1710E4}" destId="{A7EB878A-CC20-314A-B808-AE5DD6F43793}" srcOrd="0" destOrd="0" presId="urn:microsoft.com/office/officeart/2005/8/layout/arrow1"/>
    <dgm:cxn modelId="{CD6C3934-A0F9-7E44-880E-4793DD849876}" srcId="{02E679F1-E7F3-C443-9A8B-469A373F867B}" destId="{BF249172-BC22-1742-B29E-3863D0A9A808}" srcOrd="1" destOrd="0" parTransId="{A1E3825D-B09C-234F-8DE7-6F83BB4B34B1}" sibTransId="{78760BCF-4D44-1641-980D-34A6AD00E00C}"/>
    <dgm:cxn modelId="{A45CEA81-FFBC-2647-B707-28C8E97C2425}" srcId="{3536EE49-9360-6748-BE7C-2CDECA014E48}" destId="{D551D4F6-BF7E-0442-8C7C-EF75EF5264AE}" srcOrd="1" destOrd="0" parTransId="{9B291BF1-36D4-6E44-AEFB-C4EDCBC409DD}" sibTransId="{CBC09AA7-D182-4040-9CF8-B62CC792ACE7}"/>
    <dgm:cxn modelId="{F99F9766-2242-164C-BB44-C6961417F1DC}" type="presOf" srcId="{0F5F0910-B88B-8145-BA77-E1F400CA1E78}" destId="{A9D6B2B8-046A-AA47-AB10-DE4700B51C2F}" srcOrd="0" destOrd="1" presId="urn:microsoft.com/office/officeart/2005/8/layout/arrow1"/>
    <dgm:cxn modelId="{3F50E8A6-1346-2143-AF14-9106E4C829DC}" type="presOf" srcId="{D551D4F6-BF7E-0442-8C7C-EF75EF5264AE}" destId="{A9D6B2B8-046A-AA47-AB10-DE4700B51C2F}" srcOrd="0" destOrd="2" presId="urn:microsoft.com/office/officeart/2005/8/layout/arrow1"/>
    <dgm:cxn modelId="{4676F88D-813F-E744-803B-EB8EB4C4C764}" type="presOf" srcId="{3536EE49-9360-6748-BE7C-2CDECA014E48}" destId="{A9D6B2B8-046A-AA47-AB10-DE4700B51C2F}" srcOrd="0" destOrd="0" presId="urn:microsoft.com/office/officeart/2005/8/layout/arrow1"/>
    <dgm:cxn modelId="{13ACF170-B697-0040-9E4D-4618419F2640}" srcId="{02E679F1-E7F3-C443-9A8B-469A373F867B}" destId="{B00A256E-93E8-684D-9769-D67BEA125840}" srcOrd="0" destOrd="0" parTransId="{003B6F70-6F81-FC45-BE07-ACA5CDF2B375}" sibTransId="{7A972C39-E340-EA42-8A7C-70717FA76D33}"/>
    <dgm:cxn modelId="{249FE6C3-A088-D545-84F4-AD743892AF1E}" type="presOf" srcId="{02E679F1-E7F3-C443-9A8B-469A373F867B}" destId="{4515F03F-816E-5E49-BB0C-C8627B372198}" srcOrd="0" destOrd="0" presId="urn:microsoft.com/office/officeart/2005/8/layout/arrow1"/>
    <dgm:cxn modelId="{8D69E0E0-825B-E74B-8C2E-D4E68C253D95}" type="presParOf" srcId="{A7EB878A-CC20-314A-B808-AE5DD6F43793}" destId="{4515F03F-816E-5E49-BB0C-C8627B372198}" srcOrd="0" destOrd="0" presId="urn:microsoft.com/office/officeart/2005/8/layout/arrow1"/>
    <dgm:cxn modelId="{94A3E1B9-3B60-C14B-A918-3032DD32BBF6}" type="presParOf" srcId="{A7EB878A-CC20-314A-B808-AE5DD6F43793}" destId="{A9D6B2B8-046A-AA47-AB10-DE4700B51C2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15A748-A89C-AA4F-9C25-A6B6552924B3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8786D-6255-8441-BDF8-984DB0C66D62}">
      <dgm:prSet/>
      <dgm:spPr/>
      <dgm:t>
        <a:bodyPr/>
        <a:lstStyle/>
        <a:p>
          <a:pPr rtl="0"/>
          <a:r>
            <a:rPr lang="en-US" dirty="0" smtClean="0"/>
            <a:t>Involves trying every possible key until an intelligible translation of the ciphertext into plaintext is obtained</a:t>
          </a:r>
          <a:endParaRPr lang="en-US" dirty="0"/>
        </a:p>
      </dgm:t>
    </dgm:pt>
    <dgm:pt modelId="{236C4C3F-25E3-3D44-B4E2-C4DF1F3629C2}" type="parTrans" cxnId="{1C8DB6DB-D932-F54C-B818-877FC7E1D3ED}">
      <dgm:prSet/>
      <dgm:spPr/>
      <dgm:t>
        <a:bodyPr/>
        <a:lstStyle/>
        <a:p>
          <a:endParaRPr lang="en-US"/>
        </a:p>
      </dgm:t>
    </dgm:pt>
    <dgm:pt modelId="{6C324A1F-9D40-744A-ACF6-A0A19B7A4967}" type="sibTrans" cxnId="{1C8DB6DB-D932-F54C-B818-877FC7E1D3ED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62F2046-765A-AF4A-B7F2-0D7EECCA9CCE}">
      <dgm:prSet/>
      <dgm:spPr/>
      <dgm:t>
        <a:bodyPr/>
        <a:lstStyle/>
        <a:p>
          <a:pPr rtl="0"/>
          <a:r>
            <a:rPr lang="en-US" dirty="0" smtClean="0"/>
            <a:t>On average, half of all possible keys must be tried to achieve success</a:t>
          </a:r>
          <a:endParaRPr lang="en-US" dirty="0"/>
        </a:p>
      </dgm:t>
    </dgm:pt>
    <dgm:pt modelId="{A8679D6A-896E-1444-A4F5-C46158A5F854}" type="parTrans" cxnId="{31A382E7-4C15-2F43-89F0-AA7DA8288401}">
      <dgm:prSet/>
      <dgm:spPr/>
      <dgm:t>
        <a:bodyPr/>
        <a:lstStyle/>
        <a:p>
          <a:endParaRPr lang="en-US"/>
        </a:p>
      </dgm:t>
    </dgm:pt>
    <dgm:pt modelId="{91BB27F2-C252-5E45-8C75-65E47EEEA4C0}" type="sibTrans" cxnId="{31A382E7-4C15-2F43-89F0-AA7DA8288401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F16D110F-13C3-AB4B-A868-8109E1776292}">
      <dgm:prSet/>
      <dgm:spPr/>
      <dgm:t>
        <a:bodyPr/>
        <a:lstStyle/>
        <a:p>
          <a:pPr rtl="0"/>
          <a:r>
            <a:rPr lang="en-AU" dirty="0" smtClean="0"/>
            <a:t>To supplement the brute-force approach, some degree of knowledge about the expected plaintext is needed, and some means of automatically distinguishing plaintext from garble is also needed</a:t>
          </a:r>
          <a:endParaRPr lang="en-US" dirty="0"/>
        </a:p>
      </dgm:t>
    </dgm:pt>
    <dgm:pt modelId="{5CF0D781-5B04-A14B-8DF0-A415D104FAAA}" type="parTrans" cxnId="{E809198C-A29E-2449-B160-026C6FFAA1B7}">
      <dgm:prSet/>
      <dgm:spPr/>
      <dgm:t>
        <a:bodyPr/>
        <a:lstStyle/>
        <a:p>
          <a:endParaRPr lang="en-US"/>
        </a:p>
      </dgm:t>
    </dgm:pt>
    <dgm:pt modelId="{A905C911-6C87-8443-BA92-EB1932053F2B}" type="sibTrans" cxnId="{E809198C-A29E-2449-B160-026C6FFAA1B7}">
      <dgm:prSet/>
      <dgm:spPr/>
      <dgm:t>
        <a:bodyPr/>
        <a:lstStyle/>
        <a:p>
          <a:endParaRPr lang="en-US"/>
        </a:p>
      </dgm:t>
    </dgm:pt>
    <dgm:pt modelId="{23EAF6F1-CBBE-7A4C-BDBB-F8F0383F5FD2}" type="pres">
      <dgm:prSet presAssocID="{0B15A748-A89C-AA4F-9C25-A6B6552924B3}" presName="outerComposite" presStyleCnt="0">
        <dgm:presLayoutVars>
          <dgm:chMax val="5"/>
          <dgm:dir/>
          <dgm:resizeHandles val="exact"/>
        </dgm:presLayoutVars>
      </dgm:prSet>
      <dgm:spPr/>
    </dgm:pt>
    <dgm:pt modelId="{A9D5F8EC-0487-7347-BF52-5E62935E4707}" type="pres">
      <dgm:prSet presAssocID="{0B15A748-A89C-AA4F-9C25-A6B6552924B3}" presName="dummyMaxCanvas" presStyleCnt="0">
        <dgm:presLayoutVars/>
      </dgm:prSet>
      <dgm:spPr/>
    </dgm:pt>
    <dgm:pt modelId="{299A7C9D-87BF-CD42-AA7C-FE94D20924FE}" type="pres">
      <dgm:prSet presAssocID="{0B15A748-A89C-AA4F-9C25-A6B6552924B3}" presName="ThreeNodes_1" presStyleLbl="node1" presStyleIdx="0" presStyleCnt="3">
        <dgm:presLayoutVars>
          <dgm:bulletEnabled val="1"/>
        </dgm:presLayoutVars>
      </dgm:prSet>
      <dgm:spPr/>
    </dgm:pt>
    <dgm:pt modelId="{F8E2679E-A04F-904E-82DB-28465952477A}" type="pres">
      <dgm:prSet presAssocID="{0B15A748-A89C-AA4F-9C25-A6B6552924B3}" presName="ThreeNodes_2" presStyleLbl="node1" presStyleIdx="1" presStyleCnt="3">
        <dgm:presLayoutVars>
          <dgm:bulletEnabled val="1"/>
        </dgm:presLayoutVars>
      </dgm:prSet>
      <dgm:spPr/>
    </dgm:pt>
    <dgm:pt modelId="{912E77E7-A946-8E44-BC90-3F69E61034C0}" type="pres">
      <dgm:prSet presAssocID="{0B15A748-A89C-AA4F-9C25-A6B6552924B3}" presName="ThreeNodes_3" presStyleLbl="node1" presStyleIdx="2" presStyleCnt="3">
        <dgm:presLayoutVars>
          <dgm:bulletEnabled val="1"/>
        </dgm:presLayoutVars>
      </dgm:prSet>
      <dgm:spPr/>
    </dgm:pt>
    <dgm:pt modelId="{3AB18B29-AC07-F547-9AF6-1CDFF6D8B642}" type="pres">
      <dgm:prSet presAssocID="{0B15A748-A89C-AA4F-9C25-A6B6552924B3}" presName="ThreeConn_1-2" presStyleLbl="fgAccFollowNode1" presStyleIdx="0" presStyleCnt="2">
        <dgm:presLayoutVars>
          <dgm:bulletEnabled val="1"/>
        </dgm:presLayoutVars>
      </dgm:prSet>
      <dgm:spPr/>
    </dgm:pt>
    <dgm:pt modelId="{BFAE0DD3-0D61-4446-A3F0-E88F1106B030}" type="pres">
      <dgm:prSet presAssocID="{0B15A748-A89C-AA4F-9C25-A6B6552924B3}" presName="ThreeConn_2-3" presStyleLbl="fgAccFollowNode1" presStyleIdx="1" presStyleCnt="2">
        <dgm:presLayoutVars>
          <dgm:bulletEnabled val="1"/>
        </dgm:presLayoutVars>
      </dgm:prSet>
      <dgm:spPr/>
    </dgm:pt>
    <dgm:pt modelId="{058FB15E-5066-9744-8EE7-BF871FE40FD6}" type="pres">
      <dgm:prSet presAssocID="{0B15A748-A89C-AA4F-9C25-A6B6552924B3}" presName="ThreeNodes_1_text" presStyleLbl="node1" presStyleIdx="2" presStyleCnt="3">
        <dgm:presLayoutVars>
          <dgm:bulletEnabled val="1"/>
        </dgm:presLayoutVars>
      </dgm:prSet>
      <dgm:spPr/>
    </dgm:pt>
    <dgm:pt modelId="{A370778B-3C60-654D-8FE9-F924E3ACF4A7}" type="pres">
      <dgm:prSet presAssocID="{0B15A748-A89C-AA4F-9C25-A6B6552924B3}" presName="ThreeNodes_2_text" presStyleLbl="node1" presStyleIdx="2" presStyleCnt="3">
        <dgm:presLayoutVars>
          <dgm:bulletEnabled val="1"/>
        </dgm:presLayoutVars>
      </dgm:prSet>
      <dgm:spPr/>
    </dgm:pt>
    <dgm:pt modelId="{499FDD94-30DC-9248-A2D9-EB7035F1457F}" type="pres">
      <dgm:prSet presAssocID="{0B15A748-A89C-AA4F-9C25-A6B6552924B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5473354-0AF7-DB49-A29C-E47EAA36B6F5}" type="presOf" srcId="{6C324A1F-9D40-744A-ACF6-A0A19B7A4967}" destId="{3AB18B29-AC07-F547-9AF6-1CDFF6D8B642}" srcOrd="0" destOrd="0" presId="urn:microsoft.com/office/officeart/2005/8/layout/vProcess5"/>
    <dgm:cxn modelId="{1C8DB6DB-D932-F54C-B818-877FC7E1D3ED}" srcId="{0B15A748-A89C-AA4F-9C25-A6B6552924B3}" destId="{4B58786D-6255-8441-BDF8-984DB0C66D62}" srcOrd="0" destOrd="0" parTransId="{236C4C3F-25E3-3D44-B4E2-C4DF1F3629C2}" sibTransId="{6C324A1F-9D40-744A-ACF6-A0A19B7A4967}"/>
    <dgm:cxn modelId="{A982924F-207F-9842-BB50-2ACFB5C77D32}" type="presOf" srcId="{4B58786D-6255-8441-BDF8-984DB0C66D62}" destId="{058FB15E-5066-9744-8EE7-BF871FE40FD6}" srcOrd="1" destOrd="0" presId="urn:microsoft.com/office/officeart/2005/8/layout/vProcess5"/>
    <dgm:cxn modelId="{F883BAB6-F57E-D84E-9604-92CCB06B737A}" type="presOf" srcId="{A62F2046-765A-AF4A-B7F2-0D7EECCA9CCE}" destId="{A370778B-3C60-654D-8FE9-F924E3ACF4A7}" srcOrd="1" destOrd="0" presId="urn:microsoft.com/office/officeart/2005/8/layout/vProcess5"/>
    <dgm:cxn modelId="{9B19D16F-1035-A94B-AB30-366FDD24CB30}" type="presOf" srcId="{0B15A748-A89C-AA4F-9C25-A6B6552924B3}" destId="{23EAF6F1-CBBE-7A4C-BDBB-F8F0383F5FD2}" srcOrd="0" destOrd="0" presId="urn:microsoft.com/office/officeart/2005/8/layout/vProcess5"/>
    <dgm:cxn modelId="{E809198C-A29E-2449-B160-026C6FFAA1B7}" srcId="{0B15A748-A89C-AA4F-9C25-A6B6552924B3}" destId="{F16D110F-13C3-AB4B-A868-8109E1776292}" srcOrd="2" destOrd="0" parTransId="{5CF0D781-5B04-A14B-8DF0-A415D104FAAA}" sibTransId="{A905C911-6C87-8443-BA92-EB1932053F2B}"/>
    <dgm:cxn modelId="{1314396E-0FB4-C44A-B76A-3A75B2DDCB82}" type="presOf" srcId="{A62F2046-765A-AF4A-B7F2-0D7EECCA9CCE}" destId="{F8E2679E-A04F-904E-82DB-28465952477A}" srcOrd="0" destOrd="0" presId="urn:microsoft.com/office/officeart/2005/8/layout/vProcess5"/>
    <dgm:cxn modelId="{7FE9FA3A-D42B-FC4C-985F-081BB4CC4C90}" type="presOf" srcId="{F16D110F-13C3-AB4B-A868-8109E1776292}" destId="{499FDD94-30DC-9248-A2D9-EB7035F1457F}" srcOrd="1" destOrd="0" presId="urn:microsoft.com/office/officeart/2005/8/layout/vProcess5"/>
    <dgm:cxn modelId="{5EBD263F-C534-BB41-9F4C-E467C605E51D}" type="presOf" srcId="{F16D110F-13C3-AB4B-A868-8109E1776292}" destId="{912E77E7-A946-8E44-BC90-3F69E61034C0}" srcOrd="0" destOrd="0" presId="urn:microsoft.com/office/officeart/2005/8/layout/vProcess5"/>
    <dgm:cxn modelId="{97726A14-6B84-FD41-9937-FB2ADC336149}" type="presOf" srcId="{4B58786D-6255-8441-BDF8-984DB0C66D62}" destId="{299A7C9D-87BF-CD42-AA7C-FE94D20924FE}" srcOrd="0" destOrd="0" presId="urn:microsoft.com/office/officeart/2005/8/layout/vProcess5"/>
    <dgm:cxn modelId="{31A382E7-4C15-2F43-89F0-AA7DA8288401}" srcId="{0B15A748-A89C-AA4F-9C25-A6B6552924B3}" destId="{A62F2046-765A-AF4A-B7F2-0D7EECCA9CCE}" srcOrd="1" destOrd="0" parTransId="{A8679D6A-896E-1444-A4F5-C46158A5F854}" sibTransId="{91BB27F2-C252-5E45-8C75-65E47EEEA4C0}"/>
    <dgm:cxn modelId="{EF17B426-A83D-564B-AAF3-AB07ED56368F}" type="presOf" srcId="{91BB27F2-C252-5E45-8C75-65E47EEEA4C0}" destId="{BFAE0DD3-0D61-4446-A3F0-E88F1106B030}" srcOrd="0" destOrd="0" presId="urn:microsoft.com/office/officeart/2005/8/layout/vProcess5"/>
    <dgm:cxn modelId="{FE656E4F-7113-A64E-A30F-2C8682C1E5C4}" type="presParOf" srcId="{23EAF6F1-CBBE-7A4C-BDBB-F8F0383F5FD2}" destId="{A9D5F8EC-0487-7347-BF52-5E62935E4707}" srcOrd="0" destOrd="0" presId="urn:microsoft.com/office/officeart/2005/8/layout/vProcess5"/>
    <dgm:cxn modelId="{1BE7F32B-3156-E342-85B3-18087549E748}" type="presParOf" srcId="{23EAF6F1-CBBE-7A4C-BDBB-F8F0383F5FD2}" destId="{299A7C9D-87BF-CD42-AA7C-FE94D20924FE}" srcOrd="1" destOrd="0" presId="urn:microsoft.com/office/officeart/2005/8/layout/vProcess5"/>
    <dgm:cxn modelId="{DE62E082-4019-8E4F-BECC-1CDB846AC2FC}" type="presParOf" srcId="{23EAF6F1-CBBE-7A4C-BDBB-F8F0383F5FD2}" destId="{F8E2679E-A04F-904E-82DB-28465952477A}" srcOrd="2" destOrd="0" presId="urn:microsoft.com/office/officeart/2005/8/layout/vProcess5"/>
    <dgm:cxn modelId="{324556C8-4A98-044E-A50C-9B20C4623E41}" type="presParOf" srcId="{23EAF6F1-CBBE-7A4C-BDBB-F8F0383F5FD2}" destId="{912E77E7-A946-8E44-BC90-3F69E61034C0}" srcOrd="3" destOrd="0" presId="urn:microsoft.com/office/officeart/2005/8/layout/vProcess5"/>
    <dgm:cxn modelId="{C2DE3387-E4D6-F949-9CF8-84B8C1901EB3}" type="presParOf" srcId="{23EAF6F1-CBBE-7A4C-BDBB-F8F0383F5FD2}" destId="{3AB18B29-AC07-F547-9AF6-1CDFF6D8B642}" srcOrd="4" destOrd="0" presId="urn:microsoft.com/office/officeart/2005/8/layout/vProcess5"/>
    <dgm:cxn modelId="{3F7B2D96-7E26-CE4E-A6DE-C9799558CFE0}" type="presParOf" srcId="{23EAF6F1-CBBE-7A4C-BDBB-F8F0383F5FD2}" destId="{BFAE0DD3-0D61-4446-A3F0-E88F1106B030}" srcOrd="5" destOrd="0" presId="urn:microsoft.com/office/officeart/2005/8/layout/vProcess5"/>
    <dgm:cxn modelId="{D083EC70-2DEF-5D45-B9FD-3501337F4887}" type="presParOf" srcId="{23EAF6F1-CBBE-7A4C-BDBB-F8F0383F5FD2}" destId="{058FB15E-5066-9744-8EE7-BF871FE40FD6}" srcOrd="6" destOrd="0" presId="urn:microsoft.com/office/officeart/2005/8/layout/vProcess5"/>
    <dgm:cxn modelId="{284A0BA2-97DB-BB40-8706-F1FAFA2DEBC8}" type="presParOf" srcId="{23EAF6F1-CBBE-7A4C-BDBB-F8F0383F5FD2}" destId="{A370778B-3C60-654D-8FE9-F924E3ACF4A7}" srcOrd="7" destOrd="0" presId="urn:microsoft.com/office/officeart/2005/8/layout/vProcess5"/>
    <dgm:cxn modelId="{9199C2CB-5E83-3844-9D4F-3A9A9B39CBE2}" type="presParOf" srcId="{23EAF6F1-CBBE-7A4C-BDBB-F8F0383F5FD2}" destId="{499FDD94-30DC-9248-A2D9-EB7035F1457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ADB1E1-21AF-BD41-862F-87B22EA1461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A4020B-3ABA-894D-B05F-E2D168D99B45}">
      <dgm:prSet phldrT="[Text]"/>
      <dgm:spPr/>
      <dgm:t>
        <a:bodyPr/>
        <a:lstStyle/>
        <a:p>
          <a:r>
            <a:rPr lang="en-US" dirty="0" smtClean="0">
              <a:cs typeface="ＭＳ Ｐゴシック" pitchFamily="-1" charset="-128"/>
            </a:rPr>
            <a:t>All these techniques have the following features in common:</a:t>
          </a:r>
          <a:endParaRPr lang="en-US" dirty="0"/>
        </a:p>
      </dgm:t>
    </dgm:pt>
    <dgm:pt modelId="{72D98EF3-054F-AA4C-9F92-E1B6296852AB}" type="parTrans" cxnId="{16D7CA81-A1C4-CF42-B813-0D9E2C18C42E}">
      <dgm:prSet/>
      <dgm:spPr/>
      <dgm:t>
        <a:bodyPr/>
        <a:lstStyle/>
        <a:p>
          <a:endParaRPr lang="en-US"/>
        </a:p>
      </dgm:t>
    </dgm:pt>
    <dgm:pt modelId="{B808F235-BFD4-8547-9C21-E998291798FE}" type="sibTrans" cxnId="{16D7CA81-A1C4-CF42-B813-0D9E2C18C42E}">
      <dgm:prSet/>
      <dgm:spPr/>
      <dgm:t>
        <a:bodyPr/>
        <a:lstStyle/>
        <a:p>
          <a:endParaRPr lang="en-US"/>
        </a:p>
      </dgm:t>
    </dgm:pt>
    <dgm:pt modelId="{FE7A4EC5-4567-8C42-B718-7ED04ECD54C7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A set of related monoalphabetic substitution rules is used</a:t>
          </a:r>
          <a:endParaRPr lang="en-US" dirty="0" smtClean="0"/>
        </a:p>
      </dgm:t>
    </dgm:pt>
    <dgm:pt modelId="{4D3140F5-873A-734D-8B40-41FDC26D9BB5}" type="parTrans" cxnId="{89B1527F-76CE-6B41-A03A-7A3DE9B082EE}">
      <dgm:prSet/>
      <dgm:spPr/>
      <dgm:t>
        <a:bodyPr/>
        <a:lstStyle/>
        <a:p>
          <a:endParaRPr lang="en-US"/>
        </a:p>
      </dgm:t>
    </dgm:pt>
    <dgm:pt modelId="{32FFFA91-BAE1-C84A-A254-76C953803ED0}" type="sibTrans" cxnId="{89B1527F-76CE-6B41-A03A-7A3DE9B082EE}">
      <dgm:prSet/>
      <dgm:spPr/>
      <dgm:t>
        <a:bodyPr/>
        <a:lstStyle/>
        <a:p>
          <a:endParaRPr lang="en-US"/>
        </a:p>
      </dgm:t>
    </dgm:pt>
    <dgm:pt modelId="{5CCDF724-9A0C-934F-B275-71E17055B932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A key determines which particular rule is chosen for a given transformation</a:t>
          </a:r>
          <a:endParaRPr lang="en-US" dirty="0" smtClean="0"/>
        </a:p>
      </dgm:t>
    </dgm:pt>
    <dgm:pt modelId="{E1B21F45-166E-3E4C-B296-B3584211C9B1}" type="parTrans" cxnId="{3516E6DE-3A34-5B4D-AC9C-406570063A34}">
      <dgm:prSet/>
      <dgm:spPr/>
      <dgm:t>
        <a:bodyPr/>
        <a:lstStyle/>
        <a:p>
          <a:endParaRPr lang="en-US"/>
        </a:p>
      </dgm:t>
    </dgm:pt>
    <dgm:pt modelId="{649810E6-8772-454E-B715-543DBFCD0D02}" type="sibTrans" cxnId="{3516E6DE-3A34-5B4D-AC9C-406570063A34}">
      <dgm:prSet/>
      <dgm:spPr/>
      <dgm:t>
        <a:bodyPr/>
        <a:lstStyle/>
        <a:p>
          <a:endParaRPr lang="en-US"/>
        </a:p>
      </dgm:t>
    </dgm:pt>
    <dgm:pt modelId="{517E10FE-928C-8040-9468-4108DDA7FF84}" type="pres">
      <dgm:prSet presAssocID="{0FADB1E1-21AF-BD41-862F-87B22EA146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8BD19E-F806-EC47-89F5-669CFF52BB98}" type="pres">
      <dgm:prSet presAssocID="{14A4020B-3ABA-894D-B05F-E2D168D99B45}" presName="composite" presStyleCnt="0"/>
      <dgm:spPr/>
    </dgm:pt>
    <dgm:pt modelId="{0A214FEC-2D56-5E4E-AB09-C40FA84A2430}" type="pres">
      <dgm:prSet presAssocID="{14A4020B-3ABA-894D-B05F-E2D168D99B4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AF66A-8B24-E04B-9DF8-6351AD37AE7A}" type="pres">
      <dgm:prSet presAssocID="{14A4020B-3ABA-894D-B05F-E2D168D99B45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B1527F-76CE-6B41-A03A-7A3DE9B082EE}" srcId="{14A4020B-3ABA-894D-B05F-E2D168D99B45}" destId="{FE7A4EC5-4567-8C42-B718-7ED04ECD54C7}" srcOrd="0" destOrd="0" parTransId="{4D3140F5-873A-734D-8B40-41FDC26D9BB5}" sibTransId="{32FFFA91-BAE1-C84A-A254-76C953803ED0}"/>
    <dgm:cxn modelId="{3516E6DE-3A34-5B4D-AC9C-406570063A34}" srcId="{14A4020B-3ABA-894D-B05F-E2D168D99B45}" destId="{5CCDF724-9A0C-934F-B275-71E17055B932}" srcOrd="1" destOrd="0" parTransId="{E1B21F45-166E-3E4C-B296-B3584211C9B1}" sibTransId="{649810E6-8772-454E-B715-543DBFCD0D02}"/>
    <dgm:cxn modelId="{BF0BE55E-0A11-674C-8A21-C5C85AF07AFF}" type="presOf" srcId="{14A4020B-3ABA-894D-B05F-E2D168D99B45}" destId="{0A214FEC-2D56-5E4E-AB09-C40FA84A2430}" srcOrd="0" destOrd="0" presId="urn:microsoft.com/office/officeart/2005/8/layout/hList1"/>
    <dgm:cxn modelId="{FD49213C-F653-FC4F-8E29-7FD5D2E834AC}" type="presOf" srcId="{5CCDF724-9A0C-934F-B275-71E17055B932}" destId="{730AF66A-8B24-E04B-9DF8-6351AD37AE7A}" srcOrd="0" destOrd="1" presId="urn:microsoft.com/office/officeart/2005/8/layout/hList1"/>
    <dgm:cxn modelId="{B0EC8F8F-D51C-3D40-8DC7-18EAD5DE78F9}" type="presOf" srcId="{FE7A4EC5-4567-8C42-B718-7ED04ECD54C7}" destId="{730AF66A-8B24-E04B-9DF8-6351AD37AE7A}" srcOrd="0" destOrd="0" presId="urn:microsoft.com/office/officeart/2005/8/layout/hList1"/>
    <dgm:cxn modelId="{16D7CA81-A1C4-CF42-B813-0D9E2C18C42E}" srcId="{0FADB1E1-21AF-BD41-862F-87B22EA1461A}" destId="{14A4020B-3ABA-894D-B05F-E2D168D99B45}" srcOrd="0" destOrd="0" parTransId="{72D98EF3-054F-AA4C-9F92-E1B6296852AB}" sibTransId="{B808F235-BFD4-8547-9C21-E998291798FE}"/>
    <dgm:cxn modelId="{CC257470-3CA4-9042-8564-91745A1B0BB3}" type="presOf" srcId="{0FADB1E1-21AF-BD41-862F-87B22EA1461A}" destId="{517E10FE-928C-8040-9468-4108DDA7FF84}" srcOrd="0" destOrd="0" presId="urn:microsoft.com/office/officeart/2005/8/layout/hList1"/>
    <dgm:cxn modelId="{5263CC8B-273A-814C-A6AD-5BEBC134FFD7}" type="presParOf" srcId="{517E10FE-928C-8040-9468-4108DDA7FF84}" destId="{0C8BD19E-F806-EC47-89F5-669CFF52BB98}" srcOrd="0" destOrd="0" presId="urn:microsoft.com/office/officeart/2005/8/layout/hList1"/>
    <dgm:cxn modelId="{073A6829-3576-4C41-B457-A377EA515C47}" type="presParOf" srcId="{0C8BD19E-F806-EC47-89F5-669CFF52BB98}" destId="{0A214FEC-2D56-5E4E-AB09-C40FA84A2430}" srcOrd="0" destOrd="0" presId="urn:microsoft.com/office/officeart/2005/8/layout/hList1"/>
    <dgm:cxn modelId="{CCF1B8E8-C5FB-A049-9F71-56EDE2A7F6C0}" type="presParOf" srcId="{0C8BD19E-F806-EC47-89F5-669CFF52BB98}" destId="{730AF66A-8B24-E04B-9DF8-6351AD37AE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9AA357-20E8-8B4F-9641-8B0A0558D5C1}">
      <dsp:nvSpPr>
        <dsp:cNvPr id="0" name=""/>
        <dsp:cNvSpPr/>
      </dsp:nvSpPr>
      <dsp:spPr>
        <a:xfrm>
          <a:off x="762" y="0"/>
          <a:ext cx="1983134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type of operations used for transforming plaintext to </a:t>
          </a:r>
          <a:r>
            <a:rPr lang="en-US" sz="1600" kern="1200" dirty="0" err="1" smtClean="0"/>
            <a:t>ciphertext</a:t>
          </a:r>
          <a:endParaRPr lang="en-US" sz="1600" kern="1200" dirty="0"/>
        </a:p>
      </dsp:txBody>
      <dsp:txXfrm>
        <a:off x="762" y="0"/>
        <a:ext cx="1983134" cy="1234440"/>
      </dsp:txXfrm>
    </dsp:sp>
    <dsp:sp modelId="{2BD908FB-9339-6045-9B70-D6C87F242750}">
      <dsp:nvSpPr>
        <dsp:cNvPr id="0" name=""/>
        <dsp:cNvSpPr/>
      </dsp:nvSpPr>
      <dsp:spPr>
        <a:xfrm>
          <a:off x="199076" y="1235645"/>
          <a:ext cx="1586507" cy="12406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Substitution</a:t>
          </a:r>
          <a:endParaRPr lang="en-US" sz="1600" kern="1200" dirty="0" smtClean="0"/>
        </a:p>
      </dsp:txBody>
      <dsp:txXfrm>
        <a:off x="199076" y="1235645"/>
        <a:ext cx="1586507" cy="1240668"/>
      </dsp:txXfrm>
    </dsp:sp>
    <dsp:sp modelId="{1A983032-6FEA-1C4A-BE9F-4D806E17953C}">
      <dsp:nvSpPr>
        <dsp:cNvPr id="0" name=""/>
        <dsp:cNvSpPr/>
      </dsp:nvSpPr>
      <dsp:spPr>
        <a:xfrm>
          <a:off x="199076" y="2667186"/>
          <a:ext cx="1586507" cy="12406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Transposition </a:t>
          </a:r>
          <a:endParaRPr lang="en-US" sz="1600" kern="1200" dirty="0" smtClean="0"/>
        </a:p>
      </dsp:txBody>
      <dsp:txXfrm>
        <a:off x="199076" y="2667186"/>
        <a:ext cx="1586507" cy="1240668"/>
      </dsp:txXfrm>
    </dsp:sp>
    <dsp:sp modelId="{8E35AEC5-6E5C-E94B-AC07-8F1C48704551}">
      <dsp:nvSpPr>
        <dsp:cNvPr id="0" name=""/>
        <dsp:cNvSpPr/>
      </dsp:nvSpPr>
      <dsp:spPr>
        <a:xfrm>
          <a:off x="2132632" y="0"/>
          <a:ext cx="1983134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The number of keys used</a:t>
          </a:r>
          <a:endParaRPr lang="en-US" sz="1600" kern="1200" dirty="0" smtClean="0"/>
        </a:p>
      </dsp:txBody>
      <dsp:txXfrm>
        <a:off x="2132632" y="0"/>
        <a:ext cx="1983134" cy="1234440"/>
      </dsp:txXfrm>
    </dsp:sp>
    <dsp:sp modelId="{59F3607F-34BF-1445-8027-313F772320E6}">
      <dsp:nvSpPr>
        <dsp:cNvPr id="0" name=""/>
        <dsp:cNvSpPr/>
      </dsp:nvSpPr>
      <dsp:spPr>
        <a:xfrm>
          <a:off x="2330946" y="1235645"/>
          <a:ext cx="1586507" cy="12406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Symmetric, single-key, secret-key, conventional encryption</a:t>
          </a:r>
        </a:p>
      </dsp:txBody>
      <dsp:txXfrm>
        <a:off x="2330946" y="1235645"/>
        <a:ext cx="1586507" cy="1240668"/>
      </dsp:txXfrm>
    </dsp:sp>
    <dsp:sp modelId="{AA328B5D-FEE6-4441-93D3-9724F5555524}">
      <dsp:nvSpPr>
        <dsp:cNvPr id="0" name=""/>
        <dsp:cNvSpPr/>
      </dsp:nvSpPr>
      <dsp:spPr>
        <a:xfrm>
          <a:off x="2330946" y="2667186"/>
          <a:ext cx="1586507" cy="12406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Asymmetric, two-key, or public-key encryption</a:t>
          </a:r>
          <a:endParaRPr lang="en-US" sz="1600" kern="1200" dirty="0" smtClean="0"/>
        </a:p>
      </dsp:txBody>
      <dsp:txXfrm>
        <a:off x="2330946" y="2667186"/>
        <a:ext cx="1586507" cy="1240668"/>
      </dsp:txXfrm>
    </dsp:sp>
    <dsp:sp modelId="{240978C4-FA23-8641-B69E-A16881CE1E3A}">
      <dsp:nvSpPr>
        <dsp:cNvPr id="0" name=""/>
        <dsp:cNvSpPr/>
      </dsp:nvSpPr>
      <dsp:spPr>
        <a:xfrm>
          <a:off x="4264502" y="0"/>
          <a:ext cx="1983134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The way in which the plaintext is processed</a:t>
          </a:r>
          <a:endParaRPr lang="en-US" sz="1600" kern="1200" dirty="0" smtClean="0"/>
        </a:p>
      </dsp:txBody>
      <dsp:txXfrm>
        <a:off x="4264502" y="0"/>
        <a:ext cx="1983134" cy="1234440"/>
      </dsp:txXfrm>
    </dsp:sp>
    <dsp:sp modelId="{7B864D13-D033-6D46-85D8-4A1CC9B5D5AA}">
      <dsp:nvSpPr>
        <dsp:cNvPr id="0" name=""/>
        <dsp:cNvSpPr/>
      </dsp:nvSpPr>
      <dsp:spPr>
        <a:xfrm>
          <a:off x="4462815" y="1235645"/>
          <a:ext cx="1586507" cy="12406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Block cipher</a:t>
          </a:r>
          <a:endParaRPr lang="en-US" sz="1600" kern="1200" dirty="0" smtClean="0"/>
        </a:p>
      </dsp:txBody>
      <dsp:txXfrm>
        <a:off x="4462815" y="1235645"/>
        <a:ext cx="1586507" cy="1240668"/>
      </dsp:txXfrm>
    </dsp:sp>
    <dsp:sp modelId="{5D658181-6169-AE4F-AB98-9FC0BCA0966D}">
      <dsp:nvSpPr>
        <dsp:cNvPr id="0" name=""/>
        <dsp:cNvSpPr/>
      </dsp:nvSpPr>
      <dsp:spPr>
        <a:xfrm>
          <a:off x="4462815" y="2667186"/>
          <a:ext cx="1586507" cy="12406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Stream cipher</a:t>
          </a:r>
          <a:endParaRPr lang="en-AU" sz="1600" kern="1200" dirty="0" smtClean="0"/>
        </a:p>
      </dsp:txBody>
      <dsp:txXfrm>
        <a:off x="4462815" y="2667186"/>
        <a:ext cx="1586507" cy="12406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15F03F-816E-5E49-BB0C-C8627B372198}">
      <dsp:nvSpPr>
        <dsp:cNvPr id="0" name=""/>
        <dsp:cNvSpPr/>
      </dsp:nvSpPr>
      <dsp:spPr>
        <a:xfrm rot="16200000">
          <a:off x="-161607" y="948077"/>
          <a:ext cx="4495781" cy="4580845"/>
        </a:xfrm>
        <a:prstGeom prst="upArrow">
          <a:avLst>
            <a:gd name="adj1" fmla="val 50000"/>
            <a:gd name="adj2" fmla="val 35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15875">
          <a:solidFill>
            <a:schemeClr val="accent1">
              <a:lumMod val="5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dirty="0" smtClean="0"/>
            <a:t>Cryptanalysis</a:t>
          </a:r>
          <a:endParaRPr lang="en-US" sz="1700" b="1" i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 smtClean="0"/>
            <a:t>Attack relies on the nature of the algorithm plus some knowledge of the general characteristics of the plaintext</a:t>
          </a:r>
          <a:endParaRPr lang="en-US" sz="1600" b="1" i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 smtClean="0"/>
            <a:t>Attack exploits the characteristics of the algorithm to attempt to deduce a specific plaintext or to deduce the key being used</a:t>
          </a:r>
          <a:endParaRPr lang="en-US" sz="1600" b="1" i="0" kern="1200" dirty="0"/>
        </a:p>
      </dsp:txBody>
      <dsp:txXfrm rot="16200000">
        <a:off x="-161607" y="948077"/>
        <a:ext cx="4495781" cy="4580845"/>
      </dsp:txXfrm>
    </dsp:sp>
    <dsp:sp modelId="{A9D6B2B8-046A-AA47-AB10-DE4700B51C2F}">
      <dsp:nvSpPr>
        <dsp:cNvPr id="0" name=""/>
        <dsp:cNvSpPr/>
      </dsp:nvSpPr>
      <dsp:spPr>
        <a:xfrm rot="5400000">
          <a:off x="4428825" y="1052790"/>
          <a:ext cx="4495781" cy="4371419"/>
        </a:xfrm>
        <a:prstGeom prst="upArrow">
          <a:avLst>
            <a:gd name="adj1" fmla="val 50000"/>
            <a:gd name="adj2" fmla="val 35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15875">
          <a:solidFill>
            <a:schemeClr val="accent1">
              <a:lumMod val="5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dirty="0" smtClean="0"/>
            <a:t>Brute-force attack</a:t>
          </a:r>
          <a:endParaRPr lang="en-US" sz="1700" b="1" i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 smtClean="0"/>
            <a:t>Attacker tries every possible key on a piece of </a:t>
          </a:r>
          <a:r>
            <a:rPr lang="en-US" sz="1600" b="1" i="0" kern="1200" dirty="0" err="1" smtClean="0"/>
            <a:t>ciphertext</a:t>
          </a:r>
          <a:r>
            <a:rPr lang="en-US" sz="1600" b="1" i="0" kern="1200" dirty="0" smtClean="0"/>
            <a:t> until an intelligible translation into plaintext is obtained</a:t>
          </a:r>
          <a:endParaRPr lang="en-US" sz="1600" b="1" i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 smtClean="0"/>
            <a:t>On average, half of all possible keys must be tried to achieve success</a:t>
          </a:r>
          <a:endParaRPr lang="en-US" sz="1600" b="1" i="0" kern="1200" dirty="0"/>
        </a:p>
      </dsp:txBody>
      <dsp:txXfrm rot="5400000">
        <a:off x="4428825" y="1052790"/>
        <a:ext cx="4495781" cy="437141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9A7C9D-87BF-CD42-AA7C-FE94D20924FE}">
      <dsp:nvSpPr>
        <dsp:cNvPr id="0" name=""/>
        <dsp:cNvSpPr/>
      </dsp:nvSpPr>
      <dsp:spPr>
        <a:xfrm>
          <a:off x="0" y="0"/>
          <a:ext cx="6865620" cy="143749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Involves trying every possible key until an intelligible translation of the ciphertext into plaintext is obtained</a:t>
          </a:r>
          <a:endParaRPr lang="en-US" sz="1800" kern="1200" dirty="0"/>
        </a:p>
      </dsp:txBody>
      <dsp:txXfrm>
        <a:off x="0" y="0"/>
        <a:ext cx="5398660" cy="1437490"/>
      </dsp:txXfrm>
    </dsp:sp>
    <dsp:sp modelId="{F8E2679E-A04F-904E-82DB-28465952477A}">
      <dsp:nvSpPr>
        <dsp:cNvPr id="0" name=""/>
        <dsp:cNvSpPr/>
      </dsp:nvSpPr>
      <dsp:spPr>
        <a:xfrm>
          <a:off x="605789" y="1677072"/>
          <a:ext cx="6865620" cy="143749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 average, half of all possible keys must be tried to achieve success</a:t>
          </a:r>
          <a:endParaRPr lang="en-US" sz="1800" kern="1200" dirty="0"/>
        </a:p>
      </dsp:txBody>
      <dsp:txXfrm>
        <a:off x="605789" y="1677072"/>
        <a:ext cx="5325461" cy="1437490"/>
      </dsp:txXfrm>
    </dsp:sp>
    <dsp:sp modelId="{912E77E7-A946-8E44-BC90-3F69E61034C0}">
      <dsp:nvSpPr>
        <dsp:cNvPr id="0" name=""/>
        <dsp:cNvSpPr/>
      </dsp:nvSpPr>
      <dsp:spPr>
        <a:xfrm>
          <a:off x="1211579" y="3354144"/>
          <a:ext cx="6865620" cy="143749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To supplement the brute-force approach, some degree of knowledge about the expected plaintext is needed, and some means of automatically distinguishing plaintext from garble is also needed</a:t>
          </a:r>
          <a:endParaRPr lang="en-US" sz="1800" kern="1200" dirty="0"/>
        </a:p>
      </dsp:txBody>
      <dsp:txXfrm>
        <a:off x="1211579" y="3354144"/>
        <a:ext cx="5325461" cy="1437490"/>
      </dsp:txXfrm>
    </dsp:sp>
    <dsp:sp modelId="{3AB18B29-AC07-F547-9AF6-1CDFF6D8B642}">
      <dsp:nvSpPr>
        <dsp:cNvPr id="0" name=""/>
        <dsp:cNvSpPr/>
      </dsp:nvSpPr>
      <dsp:spPr>
        <a:xfrm>
          <a:off x="5931251" y="1090096"/>
          <a:ext cx="934368" cy="9343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931251" y="1090096"/>
        <a:ext cx="934368" cy="934368"/>
      </dsp:txXfrm>
    </dsp:sp>
    <dsp:sp modelId="{BFAE0DD3-0D61-4446-A3F0-E88F1106B030}">
      <dsp:nvSpPr>
        <dsp:cNvPr id="0" name=""/>
        <dsp:cNvSpPr/>
      </dsp:nvSpPr>
      <dsp:spPr>
        <a:xfrm>
          <a:off x="6537041" y="2757585"/>
          <a:ext cx="934368" cy="9343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537041" y="2757585"/>
        <a:ext cx="934368" cy="93436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214FEC-2D56-5E4E-AB09-C40FA84A2430}">
      <dsp:nvSpPr>
        <dsp:cNvPr id="0" name=""/>
        <dsp:cNvSpPr/>
      </dsp:nvSpPr>
      <dsp:spPr>
        <a:xfrm>
          <a:off x="0" y="72894"/>
          <a:ext cx="6096000" cy="8289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cs typeface="ＭＳ Ｐゴシック" pitchFamily="-1" charset="-128"/>
            </a:rPr>
            <a:t>All these techniques have the following features in common:</a:t>
          </a:r>
          <a:endParaRPr lang="en-US" sz="2300" kern="1200" dirty="0"/>
        </a:p>
      </dsp:txBody>
      <dsp:txXfrm>
        <a:off x="0" y="72894"/>
        <a:ext cx="6096000" cy="828900"/>
      </dsp:txXfrm>
    </dsp:sp>
    <dsp:sp modelId="{730AF66A-8B24-E04B-9DF8-6351AD37AE7A}">
      <dsp:nvSpPr>
        <dsp:cNvPr id="0" name=""/>
        <dsp:cNvSpPr/>
      </dsp:nvSpPr>
      <dsp:spPr>
        <a:xfrm>
          <a:off x="0" y="901795"/>
          <a:ext cx="6096000" cy="1641509"/>
        </a:xfrm>
        <a:prstGeom prst="rect">
          <a:avLst/>
        </a:pr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A set of related monoalphabetic substitution rules is used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A key determines which particular rule is chosen for a given transformation</a:t>
          </a:r>
          <a:endParaRPr lang="en-US" sz="2300" kern="1200" dirty="0" smtClean="0"/>
        </a:p>
      </dsp:txBody>
      <dsp:txXfrm>
        <a:off x="0" y="901795"/>
        <a:ext cx="6096000" cy="164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4DDA18FF-09AB-534E-BCD5-8E9C52E261E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E0942C-CFD0-B04C-830A-59795697A0DF}" type="slidenum">
              <a:rPr lang="en-AU">
                <a:latin typeface="Arial" pitchFamily="-1" charset="0"/>
              </a:rPr>
              <a:pPr/>
              <a:t>1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Lecture slides prepared for “Cryptography and Network Security”, 6/e, by William Stallings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, Chapter 2 – “</a:t>
            </a:r>
            <a:r>
              <a:rPr lang="en-AU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Classical Encryption Techniques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”.</a:t>
            </a:r>
            <a:endParaRPr lang="en-AU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endParaRPr lang="en-AU" dirty="0" smtClean="0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5AE01-FF18-0148-9AA3-3F0C69B6DACC}" type="slidenum">
              <a:rPr lang="en-AU">
                <a:latin typeface="Arial" pitchFamily="-1" charset="0"/>
              </a:rPr>
              <a:pPr/>
              <a:t>10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Table 2.1 summarizes the various types of cryptanalytic attacks  based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amount of information known to the cryptanalyst. The most difficult problem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presented when all that is available is the ciphertext only . In some cases, not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encryption algorithm is known, but in general, we can assume that the opponent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does know the algorithm used for encryption. One possible attack under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circumstances is the brute-force approach of trying all possible keys. If the key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very large, this becomes impractical. Thus, the opponent must rely on an analysis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ciphertext itself, generally applying various statistical tests to it. To use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approach, the opponent must have some general idea of the type of plaintext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concealed, such as English or French text, an EXE file, a Java source listing,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accounting file, and 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ciphertext-only attack is the easiest to defend against because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opponent has the least amount of information to work with. In many cases,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analyst has more information. The analyst may be able to capture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messages as well as their encryptions. Or the analyst may know that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patterns will appear in a message. For example, a file that is encoded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Postscript format always begins with the same pattern, or there may be a standardized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header or banner to an electronic funds transfer message, and so on. All these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examples of known plaintext . With this knowledge, the analyst may be able to deduce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key on the basis of the way in which the known plaintext is transformed.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Closely related to the known-plaintext attack is what might be referred to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probable-word attack. If the opponent is working with the encryption of some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prose message, he or she may have little knowledge of what is in the message.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However, if the opponent is after some very specific information, then parts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message may be known. For example, if an entire accounting file is being transmitted,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opponent may know the placement of certain key words in the header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file. As another example, the source code for a program developed by Corporation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might include a copyright statement in some standardized position.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If the analyst is able somehow to get the source system to insert into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message chosen by the analyst, then a chosen-plaintext  attack is possible.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example of this strategy is differential cryptanalysis, explored in Chapter 3. In general,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if the analyst is able to choose the messages to encrypt, the analyst may deliberately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pick patterns that can be expected to reveal the structure of the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Table 2.1 lists two other types of attack: chosen ciphertext and chosen text.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These are less commonly employed as cryptanalytic techniques but are nevertheless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possible avenues of attack.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E5FBE-EA80-3A42-B857-15D926C6DB92}" type="slidenum">
              <a:rPr lang="en-AU">
                <a:latin typeface="Arial" pitchFamily="-1" charset="0"/>
              </a:rPr>
              <a:pPr/>
              <a:t>11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Two more definitions are worthy of note. An encryption scheme is unconditionally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secure  if the ciphertext generated by the scheme does not contain enough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information to determine uniquely the corresponding plaintext, no matter how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much ciphertext is available. That is, no matter how much time an opponent has,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impossible for him or her to decrypt the ciphertext simply because the required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information is not there. With the exception of a scheme known as the one-time pad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(described later in this chapter), there is no encryption algorithm that is unconditionally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secure. Therefore, all that the users of an encryption algorithm can strive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is an algorithm that meets one or both of the following criteria: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 The cost of breaking the cipher exceeds the value of the encrypted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 The time required to break the cipher exceeds the useful lifetime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 encryption scheme is said to be computationally secure  if either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foregoing two criteria are met. Unfortunately, it is very difficult to estimate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amount of effort required to cryptanalyze ciphertext successfully.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forms of cryptanalysis for symmetric encryption schemes are designed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exploit the fact that traces of structure or pattern in the plaintext may survive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and be discernible in the ciphertext. This will become clear as we examine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various symmetric encryption schemes in this chapter. We will see in Part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cryptanalysis for public-key schemes proceeds from a fundamentally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premise, namely, that the mathematical properties of the pair of keys may make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possible for one of the two keys to be deduced from the other.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CF3D3E-BD47-D548-9428-8A2F8546E1CE}" type="slidenum">
              <a:rPr lang="en-AU">
                <a:latin typeface="Arial" pitchFamily="-1" charset="0"/>
              </a:rPr>
              <a:pPr/>
              <a:t>12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brute-force attack  involves trying every possible key until an intelligible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translation of the ciphertext into plaintext is obtained. On average, half of all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 must be tried to achieve success. That is, if there are X  different keys,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average an attacker would discover the actual key after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X/2 tries. It is important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note that there is more to a brute-force attack than simply running through all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keys. Unless known plaintext is provided, the analyst must be able to recognize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as plaintext. If the message is just plain text in English, then the result pops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out easily, although the task of recognizing English would have to be automated.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text message has been compressed before encryption, then recognition is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difficult. And if the message is some more general type of data, such as a numerical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file, and this has been compressed, the problem becomes even more difficult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automate. Thus, to supplement the brute-force approach, some degree of knowledge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about the expected plaintext is needed, and some means of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distinguishing plaintext from garble is also needed.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1AFD0-9958-FB42-83F4-45D5FC1024CE}" type="slidenum">
              <a:rPr lang="en-AU">
                <a:latin typeface="Arial" pitchFamily="-1" charset="0"/>
              </a:rPr>
              <a:pPr/>
              <a:t>13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this section and the next, we examine a sampling of what might be called classical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techniques. A study of these techniques enables us to illustrate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basic approaches to symmetric encryption used today and the types of cryptanalytic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attacks that must be anticipated.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two basic building blocks of all encryption techniques are substitution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transposition. We examine these in the next two sections. Finally, we discuss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system that combines both substitution and transposition.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substitution technique is one in which the letters of plaintext are replaced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other letters or by numbers or symbols.  If the plaintext is viewed as a sequence of bits,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then substitution involves replacing plaintext bit patterns with ciphertext bit patterns.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AF2F8-08A9-DD40-BF25-A3392E9DA7C9}" type="slidenum">
              <a:rPr lang="en-AU">
                <a:latin typeface="Arial" pitchFamily="-1" charset="0"/>
              </a:rPr>
              <a:pPr/>
              <a:t>14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earliest known, and the simplest, use of a substitution cipher was by Julius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Caesar. The Caesar cipher involves replacing each letter of the alphabet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 standing three places further down the alphabet.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Note that the alphabet is wrapped around, so that the letter following Z is A.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C5E7EF-9403-E243-B4D9-BFAD0F422ED5}" type="slidenum">
              <a:rPr lang="en-AU">
                <a:latin typeface="Arial" pitchFamily="-1" charset="0"/>
              </a:rPr>
              <a:pPr/>
              <a:t>15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Then the algorithm can be expressed as follows. For each plaintext letter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, substitute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ciphertext letter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</a:t>
            </a:r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0E297-2321-1044-B2A3-982F69E44412}" type="slidenum">
              <a:rPr lang="en-AU">
                <a:latin typeface="Arial" pitchFamily="-1" charset="0"/>
              </a:rPr>
              <a:pPr/>
              <a:t>16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If it is known that a given ciphertext is a Caesar cipher, then a brute-force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cryptanalysis is easily performed: simply try all the 25 possible keys. Figure 2.3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shows the results of applying this strategy to the example ciphertext. In this case,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leaps out as occupying the third line.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Three important characteristics of this problem enabled us to use a brute-force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cryptanalysis: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1.  The encryption and decryption algorithms are known.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2.  There are only 25 keys to try.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3.  The language of the plaintext is known and easily recognizable.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most networking situations, we can assume that the algorithms are known.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What generally makes brute-force cryptanalysis impractical is the use of an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employs a large number of keys. For example, the triple DES algorithm,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examined in Chapter 6, makes use of a 168-bit key, giving a key space of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168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than 3.7 *  10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50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possible keys.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third characteristic is also significant. If the language of the plaintext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unknown, then plaintext output may not be recognizable. Furthermore,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input may be abbreviated or compressed in some fashion, again making recognition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difficult. For example, Figure 2.4 shows a portion of a text file compressed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using an algorithm called ZIP. If this file is then encrypted with a simple substitution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(expanded to include more than just 26 alphabetic characters),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then the plaintext may not be recognized when it is uncovered in the brute-force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A18FF-09AB-534E-BCD5-8E9C52E261E8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29796-598E-6D45-A2E8-40C4AA531F9E}" type="slidenum">
              <a:rPr lang="en-AU">
                <a:latin typeface="Arial" pitchFamily="-1" charset="0"/>
              </a:rPr>
              <a:pPr/>
              <a:t>18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With only 25 possible keys, the Caesar cipher is far from secure. A dramatic increase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the key space can be achieved by allowing an arbitrary substitution. Before proceeding,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define the term permutation . A permutation  of a finite set of elements 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an ordered sequence of all the elements of S , with each element appearing exactly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example, if S =  {a, b, c}, there are six permutations of S 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abc, acb, bac, bca, cab, cba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general, there are n ! permutations of a set of n  elements, because the first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element can be chosen in one of n  ways, the second in n -  1 ways, the third in n -  2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ways, and so 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If, instead, the “cipher” line can be any permutation of the 26 alphabetic characters,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then there are 26! or greater than 4 *  10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26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possible keys. This is 10 orders of magnitude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than the key space for DES and would seem to eliminate brute-force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techniques for cryptanalysis. Such an approach is referred to as a monoalphabetic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 cipher , because a single cipher alphabet (mapping from plain alphabet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cipher alphabet) is used per message.</a:t>
            </a:r>
            <a:endParaRPr lang="en-US" b="0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29796-598E-6D45-A2E8-40C4AA531F9E}" type="slidenum">
              <a:rPr lang="en-AU">
                <a:latin typeface="Arial" pitchFamily="-1" charset="0"/>
              </a:rPr>
              <a:pPr/>
              <a:t>19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There is, however, another line of attack. If the cryptanalyst knows the 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plaintext (e.g., noncompressed English text), then the analyst can exploit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regularities of the language. To see how such a cryptanalysis might proceed, we give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partial example here that is adapted from one in [SINK09]. The ciphertext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solved is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UZQSOVUOHXMOPVGPOZPEVSGZWSZOPFPESXUDBMETSXAIZ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VUEPHZHMDZSHZOWSFPAPPDTSVPQUZWYMXUZUHSX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EPYEPOPDZSZUFPOMBZWPFUPZHMDJUDTMOHMQ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a first step, the relative frequency of the letters can be determined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compared to a standard frequency distribution for English, such as is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2.5 (based on [LEWA00]). If the message were long enough, this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alone might be sufficient, but because this is a relatively short message, we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expect an exact match. In any case, the relative frequencies of the letters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 (in percentages)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13.33 	H 5.83 	F 3.33 	B 1.67 	C 0.00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Z 11.67 	D 5.00 	W 3.33 	G 1.67 	K 0.00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 8.33 	E 5.00 	Q 2.50 	Y 1.67 	L 0.00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 8.33 	V 4.17 	T 2.50 	I 0.83 	N 0.00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 7.50 	X 4.17 	A 1.67 	J 0.83 	R 0.00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6.67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Comparing this breakdown with Figure 2.5, it seems likely that cipher letters 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Z are the equivalents of plain letters e and t, but it is not certain which is which.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letters S, U, O, M, and H are all of relatively high frequency and probably correspond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plain letters from the set {a, h, i, n, o, r, s}. The letters with the lowest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frequencies (namely, A, B, G, Y, I, J) are likely included in the set {b, j, k, q, v, x, z}.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a number of ways to proceed at this point. We could make some tentative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assignments and start to fill in the plaintext to see if it looks like a reasonable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“skeleton” of a message. A more systematic approach is to look for other regularities.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example, certain words may be known to be in the text. Or we could look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repeating sequences of cipher letters and try to deduce their plaintext equivalents.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AU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Classical Encryption Techniques</a:t>
            </a:r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52F0F-F7F9-FA4D-9838-FDF17326073C}" type="slidenum">
              <a:rPr lang="en-AU" smtClean="0">
                <a:latin typeface="Arial" pitchFamily="-1" charset="0"/>
              </a:rPr>
              <a:pPr/>
              <a:t>2</a:t>
            </a:fld>
            <a:endParaRPr lang="en-AU" dirty="0" smtClean="0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471F0-5DAE-F544-9BA4-C70E65D1CCAF}" type="slidenum">
              <a:rPr lang="en-AU">
                <a:latin typeface="Arial" pitchFamily="-1" charset="0"/>
              </a:rPr>
              <a:pPr/>
              <a:t>20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powerful tool is to look at the frequency of two-letter combinations,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 digrams . A table similar to Figure 2.5 could be drawn up showing the relative 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digrams. The most common such digram is th. In our ciphertext,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common digram is ZW, which appears three times. So we make the correspondence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Z with t and W with h. Then, by our earlier hypothesis, we can equate P with 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Now notice that the sequence ZWP appears in the ciphertext, and we can translate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sequence as “the.” This is the most frequent trigram (three-letter combination)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English, which seems to indicate that we are on the right track.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Next, notice the sequence ZWSZ in the first line. We do not know that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four letters form a complete word, but if they do, it is of the form th_t. If so, 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equates with 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So far, then, we have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UZQSOVUOHXMOPVGPOZPEVSGZWSZOPFPESXUDBMETSXAIZ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 t    a                     e      e    te      a    that     e   e   a                  a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VUEPHZHMDZSHZOWSFPAPPDTSVPQUZWYMXUZUHSX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      e   t          ta    t    ha   e   ee     a   e       th            t       a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EPYEPOPDZSZUFPOMBZWPFUPZHMDJUDTMOHMQ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 e     e   e    tat      e           the         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Only four letters have been identified, but already we have quite a bit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message. Continued analysis of frequencies plus trial and error should easily yield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solution from this point. The complete plaintext, with spaces added between words,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it was disclosed yesterday that several informal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direct contacts have been made with political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representatives of the Viet cong in Moscow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Monoalphabetic ciphers are easy to break because they reflect the 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of the original alphabet. A countermeasure is to provide multiple substitutes,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known as homophones, for a single letter. For example, the letter e could be assigned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number of different cipher symbols, such as 16, 74, 35, and 21,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homophone assigned to a letter in rotation or randomly. If the number of symbols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assigned to each letter is proportional to the relative frequency of that letter,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single-letter frequency information is completely obliterated. The great mathematician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Carl Friedrich Gauss believed that he had devised an unbreakable cipher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homophones. However, even with homophones, each element of plaintext affects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only one element of ciphertext, and multiple-letter patterns (e.g., digram frequencies)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still survive in the ciphertext, making cryptanalysis relatively straightforward.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Two principal methods are used in substitution ciphers to lessen the extent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which the structure of the plaintext survives in the ciphertext: One approach is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 multiple letters of plaintext, and the other is to use multiple cipher alphabets.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briefly examine each.</a:t>
            </a:r>
            <a:endParaRPr lang="en-AU" dirty="0">
              <a:solidFill>
                <a:srgbClr val="000000"/>
              </a:solidFill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6A9FF-0307-7343-A6BD-216DAC30CE20}" type="slidenum">
              <a:rPr lang="en-AU">
                <a:latin typeface="Arial" pitchFamily="-1" charset="0"/>
              </a:rPr>
              <a:pPr/>
              <a:t>21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best-known multiple-letter encryption cipher is the Playfair, which treats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digrams in the plaintext as single units and translates these units into ciphertext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Playfair algorithm is based on the use of a 5 *  5 matrix of letters constructed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using a keyword.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F2F62-E652-A644-8EEF-6D043837A6C9}" type="slidenum">
              <a:rPr lang="en-AU">
                <a:latin typeface="Arial" pitchFamily="-1" charset="0"/>
              </a:rPr>
              <a:pPr/>
              <a:t>22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this case, the keyword is monarchy . The matrix is constructed by filling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the letters of the keyword (minus duplicates) from left to right and from top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bottom, and then filling in the remainder of the matrix with the remaining letters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alphabetic order. The letters I and J count as one letter. Plaintext is encrypted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letters at a time, according to the following rules: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1.  Repeating plaintext letters that are in the same pair are separated with a filler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letter, such as x, so that balloon would be treated as ba lx lo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2.  Two plaintext letters that fall in the same row of the matrix are each replaced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the letter to the right, with the first element of the row circularly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last. For example, ar is encrypted as RM.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3.  Two plaintext letters that fall in the same column are each replaced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 beneath, with the top element of the column circularly following the last.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example, mu is encrypted as CM.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4. Otherwise, each plaintext letter in a pair is replaced by the letter that lies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its own row and the column occupied by the other plaintext letter. Thus, hs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becomes BP and ea becomes IM (or JM, as the encipherer wishes).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Playfair cipher is a great advance over simple monoalphabetic ciphers.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one thing, whereas there are only 26 letters, there are 26 *  26 =  676 digrams,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identification of individual digrams is more difficult. Furthermore, the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frequencies of individual letters exhibit a much greater range than that of digrams,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making frequency analysis much more difficult. For these reasons, the Playfair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was for a long time considered unbreakable. It was used as the standard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system by the British Army in World War I and still enjoyed considerable use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U.S. Army and other Allied forces during World War II.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Despite this level of confidence in its security, the Playfair cipher is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easy to break, because it still leaves much of the structure of the plaintext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intact. A few hundred letters of ciphertext are generally sufficient.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Despite this level of confidence in its security, the Playfair cipher is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easy to break, because it still leaves much of the structure of the plaintext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intact. A few hundred letters of ciphertext are generally sufficient.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One way of revealing the effectiveness of the Playfair and other ciphers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shown in Figure 2.6. The line labeled plaintext  plots a typical 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distribution of the 26 alphabetic characters (no distinction between upper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lower case) in ordinary text. This is also the frequency distribution of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monoalphabetic substitution cipher, because the frequency values for individual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letters are the same, just with different letters substituted for the original letters.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plot is developed in the following way: The number of occurrences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 in the text is counted and divided by the number of occurrences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most frequently used letter. Using the results of Figure 2.5, we see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 is the most frequently used letter. As a result, e has a relative frequency of 1, 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9.056/12.702   0.72, and so on. The points on the horizontal axis correspond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letters in order of decreasing frequency.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2.6 also shows the frequency distribution that results when the 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encrypted using the Playfair cipher. To normalize the plot, the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occurrences of each letter in the ciphertext was again divided by the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occurrences of e in the plaintext. The resulting plot therefore shows the extent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which the frequency distribution of letters, which makes it trivial to solve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 ciphers, is masked by encryption. If the frequency distribution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information were totally concealed in the encryption process, the ciphertext plot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frequencies would be flat, and cryptanalysis using ciphertext only would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effectively impossible. As the figure shows, the Playfair cipher has a flatter distribution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than does plaintext, but nevertheless, it reveals plenty of structure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cryptanalyst to work with. The plot also shows the Vigenère cipher,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subsequently. The Hill  and Vigenère curves on the plot are based on results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reported in [SIMM93].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A18FF-09AB-534E-BCD5-8E9C52E261E8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Another interesting multiletter cipher is the Hill cipher, developed by the mathematician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Lester Hill in 1929.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Before describing the Hill cipher, let us briefly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review some terminology from linear algebra. In this discussion, we are concerned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matrix arithmetic modulo 26. For the reader who needs a refresher on matrix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multiplication and inversion, see Appendix 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We define the inverse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a square matrix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the equation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(M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= M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= I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wher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 I 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the identity matrix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 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 square matrix that is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zeros except for ones along the main diagonal from upper left to lower right.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inverse of a matrix does not always exist, but when it does, it satisfies the preceding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equation.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To explain how the inverse of a matrix is computed, we begin with the concept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determinant. For any square matrix (m * m ), the determinant  equals the sum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the products that can be formed by taking exactly one element from each row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exactly one element from each column, with certain of the product terms preceded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minus sign.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This encryption algorithm takes m  successive plaintext letters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substitutes for them m  ciphertext letters. The substitution is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m  linear equations in which each character is assigned a numerical value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(a =  0, b =  1, …. , z =  25).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with Playfair, the strength of the Hill cipher is that it completely hides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single-letter frequencies. Indeed, with Hill, the use of a larger matrix hides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frequency information. Thus, a 3 *  3 Hill cipher hides not only single-letter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also two-letter frequency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Although the Hill cipher is strong against a ciphertext-only attack,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easily broken with a known plaintext attack.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A18FF-09AB-534E-BCD5-8E9C52E261E8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A2807-5DAE-3149-A639-5FF06E7535C5}" type="slidenum">
              <a:rPr lang="en-AU">
                <a:latin typeface="Arial" pitchFamily="-1" charset="0"/>
              </a:rPr>
              <a:pPr/>
              <a:t>25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Another way to improve on the simple monoalphabetic technique is to use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monoalphabetic substitutions as one proceeds through the plaintext message.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general name for this approach is polyalphabetic substitution cipher . All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techniques have the following features in common: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1.  A set of related monoalphabetic substitution rules is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2.  A key determines which particular rule is chosen for a given transformation.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90381F-9F59-7C47-AF34-604EC30E9B9F}" type="slidenum">
              <a:rPr lang="en-AU">
                <a:latin typeface="Arial" pitchFamily="-1" charset="0"/>
              </a:rPr>
              <a:pPr/>
              <a:t>26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best known, and one of the simplest, polyalphabetic ciphers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the Vigenère cipher. In this scheme, the set of related monoalphabetic substitution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rules consists of the 26 Caesar ciphers with shifts of 0 through 25. Each cipher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denoted by a key letter, which is the ciphertext letter that substitutes for the plaintext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 a. Thus, a Caesar cipher with a shift of 3 is denoted by the key value 3.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F8669-BCAD-DB40-8B65-094392C88ED0}" type="slidenum">
              <a:rPr lang="en-AU">
                <a:latin typeface="Arial" pitchFamily="-1" charset="0"/>
              </a:rPr>
              <a:pPr/>
              <a:t>27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To encrypt a message, a key is needed that is as long as the message. Usually,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key is a repeating keyword. For example, if the keyword is deceptive 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message “we are discovered save yourself” is encrypted as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key: deceptivedeceptivedeceptive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plaintext: wearediscoveredsaveyourself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ciphertext: ZICVTWQNGRZGVTWAVZHCQYGLMGJ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strength of this cipher is that there are multiple ciphertext letters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each plaintext letter, one for each unique letter of the keyword. Thus, the letter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frequency information is obscured. However, not all knowledge of the plaintext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structure is lost. For example, Figure 2.6 shows the frequency distribution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 cipher with a keyword of length 9. An improvement is achieved over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Playfair cipher, but considerable frequency information remains.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periodic nature of the keyword can be eliminated by using a nonrepeating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keyword that is as long as the message itself. Vigenère proposed what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 an autokey system , in which a keyword is concatenated with the plaintext itself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provide a running key. For our example,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key: 	deceptivewearediscoveredsav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plaintext: 	wearediscoveredsaveyourself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ciphertext: </a:t>
            </a:r>
            <a:r>
              <a:rPr lang="en-US" sz="6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ZICVTWQNGKZEIIGASXSTSLVVWLA</a:t>
            </a:r>
            <a:endParaRPr lang="en-US" sz="10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Even this scheme is vulnerable to cryptanalysis. Because the key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share the same frequency distribution of letters, a statistical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can be applied. For example, e enciphered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by Figure 2.5, can be expected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occur with a frequency of (0.127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=  0.016, whereas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enciphered by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would occur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only about half as often. These regularities can be exploited to achieve successful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A18FF-09AB-534E-BCD5-8E9C52E261E8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ultimate defense against such a cryptanalysis is to choose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keyword that is as long as the plaintext and has no statistical relationship to it.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system was introduced by an AT&amp;T engineer named Gilbert Vernam in 1918.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His system works on binary data (bits) rather than letters.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essence of this technique is the means of construction of the key. Vernam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proposed the use of a running loop of tape that eventually repeated the key,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in fact the system worked with a very long but repeating keyword. Although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such a scheme, with a long key, presents formidable cryptanalytic difficulties,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can be broken with sufficient ciphertext, the use of known or probable plaintext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sequences, or both.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42826E-0559-C440-8C80-9C4C8D85073A}" type="slidenum">
              <a:rPr lang="en-AU" smtClean="0">
                <a:latin typeface="Arial" pitchFamily="-1" charset="0"/>
              </a:rPr>
              <a:pPr/>
              <a:t>29</a:t>
            </a:fld>
            <a:endParaRPr lang="en-AU" dirty="0" smtClean="0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AFD47-136D-274F-8F53-1A334E3EE086}" type="slidenum">
              <a:rPr lang="en-AU">
                <a:latin typeface="Arial" pitchFamily="-1" charset="0"/>
              </a:rPr>
              <a:pPr/>
              <a:t>3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Opening quote.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8335B-A0CF-614A-BF87-2F6B17A04B22}" type="slidenum">
              <a:rPr lang="en-AU">
                <a:latin typeface="Arial" pitchFamily="-1" charset="0"/>
              </a:rPr>
              <a:pPr/>
              <a:t>30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 Army Signal Corp officer, Joseph Mauborgne, proposed an improvement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 cipher that yields the ultimate in security. Mauborgne suggested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random key that is as long as the message, so that the key need not be repeated.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addition, the key is to be used to encrypt and decrypt a single message, and then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discarded. Each new message requires a new key of the same length as the new message.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Such a scheme, known as a one-time pad , is unbreakable. It produces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output that bears no statistical relationship to the plaintext. Because the ciphertext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contains no information whatsoever about the plaintext, there is simply no way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break the 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In fact, given any plaintext of equal length to the ciphertext, there is a key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produces that plaintext. Therefore, if you did an exhaustive search of all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keys, you would end up with many legible plaintexts, with no way of knowing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was the intended plaintext. Therefore, the code is unbreakable.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security of the one-time pad is entirely due to the randomness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key. If the stream of characters that constitute the key is truly random,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 of characters that constitute the ciphertext will be truly random. Thus,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are no patterns or regularities that a cryptanalyst can use to attack the ciphertext.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theory, we need look no further for a cipher. The one-time pad offers complete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security but, in practice, has two fundamental difficulties: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1.  There is the practical problem of making large quantities of random keys.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Any heavily used system might require millions of random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 a regular basis. Supplying truly random characters in this volume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significant task.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2.  Even more daunting is the problem of key distribution and protection.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every message to be sent, a key of equal length is needed by both sender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receiver. Thus, a mammoth key distribution problem exists.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Because of these difficulties, the one-time pad is of limited utility and is useful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primarily for low-bandwidth channels requiring very high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one-time pad is the only cryptosystem that exhibits what is referred to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perfect secrecy . This concept is explored in Appendix 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A18FF-09AB-534E-BCD5-8E9C52E261E8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3FD6A6-88A9-4841-9781-5EF64C011260}" type="slidenum">
              <a:rPr lang="en-AU">
                <a:latin typeface="Arial" pitchFamily="-1" charset="0"/>
              </a:rPr>
              <a:pPr/>
              <a:t>32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the techniques examined so far involve the substitution of a ciphertext symbol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a plaintext symbol. A very different kind of mapping is achieved by performing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some sort of permutation on the plaintext letters. This technique is referred to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transposition cipher.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simplest such cipher is the rail fence  technique, in which the plaintext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written down as a sequence of diagonals and then read off as a sequence of rows.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example, to encipher the message “meet me after the toga party” with a rail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fence of depth 2, we write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e m a t r h t g p r 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 t e f e t e o a a 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encrypted message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MEMATRHTGPRYETEFETEOAAT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1F88A-0B06-E849-82C6-CDBEA2A640FA}" type="slidenum">
              <a:rPr lang="en-AU">
                <a:latin typeface="Arial" pitchFamily="-1" charset="0"/>
              </a:rPr>
              <a:pPr/>
              <a:t>33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more complex scheme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write the message in a rectangle, row by row, and read the message off, column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column, but permute the order of the columns. The order of the columns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becomes the key to the algorithm. For example,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Key: 	4 3 1 2 5 6 7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Plaintext: 	a t t a c k 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	o s t p o n 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	d u n t i l 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	w o a m x y z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Ciphertext:	 TTNAAPTMTSUOAODWCOIXKNLYPETZ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Thus, in this example, the key is 4312567. To encrypt, start with the column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labeled 1, in this case column 3. Write down all the letters in that column.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Proceed to column 4, which is labeled 2, then column 2, then column 1,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columns 5, 6, and 7.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pure transposition cipher is easily recognized because it has the same letter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frequencies as the original plaintext. For the type of columnar transposition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shown, cryptanalysis is fairly straightforward and involves laying out the ciphertext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a matrix and playing around with column positions. Digram and trigram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frequency tables can be useful.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transposition cipher can be made significantly more secure by performing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more than one stage of transposition. The result is a more complex permutation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not easily reconstructed.</a:t>
            </a:r>
            <a:endParaRPr lang="en-US" dirty="0" smtClean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8EB122-19E2-A447-BA31-3487E3FA5C6E}" type="slidenum">
              <a:rPr lang="en-AU">
                <a:latin typeface="Arial" pitchFamily="-1" charset="0"/>
              </a:rPr>
              <a:pPr/>
              <a:t>34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example just given suggests that multiple stages of encryption can produce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that is significantly more difficult to cryptanalyze. This is as true of substitution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ciphers as it is of transposition ciphers. Before the introduction of DES,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most important application of the principle of multiple stages of encryption was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class of systems known as rotor machines.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basic principle of the rotor machine is illustrated in Figure 2.8. The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consists of a set of independently rotating cylinders through which electrical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pulses can flow. Each cylinder has 26 input pins and 26 output pins, with internal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wiring that connects each input pin to a unique output pin. For simplicity, only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internal connections in each cylinder are shown.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If we associate each input and output pin with a letter of the alphabet, then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single cylinder defines a monoalphabetic substitution. For example, in Figure 2.8,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if an operator depresses the key for the letter A, an electric signal is applied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first pin of the first cylinder and flows through the internal connection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twenty-fifth output pin.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Consider a machine with a single cylinder. After each input key is depressed,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cylinder rotates one position, so that the internal connections are shifted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accordingly. Thus, a different monoalphabetic substitution cipher is defined.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26 letters of plaintext, the cylinder would be back to the initial position. Thus,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have a polyalphabetic substitution algorithm with a period of 26.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single-cylinder system is trivial and does not present a formidable cryptanalytic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task. The power of the rotor machine is in the use of multiple cylinders,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which the output pins of one cylinder are connected to the input pins of the next.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2.8 shows a three-cylinder system. The left half of the figure shows a position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which the input from the operator to the first pin (plaintext letter a) is routed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through the three cylinders to appear at the output of the second pin (ciphertext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 B).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multiple cylinders, the one closest to the operator input rotates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pin position with each keystroke. The right half of Figure 2.8 shows the system’s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configuration after a single keystroke. For every complete rotation of the inner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cylinder, the middle cylinder rotates one pin position. Finally, for every complete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rotation of the middle cylinder, the outer cylinder rotates one pin position.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the same type of operation seen with an odometer. The result is that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26 *  26 *  26 =  17,576 different substitution alphabets used before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repeats. The addition of fourth and fifth rotors results in periods of 456,976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11,881,376 letters, respectively.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significance of the rotor machine today is that it points the way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most widely used cipher ever: the Data Encryption Standard (DES), which is introduced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Chapter 3.</a:t>
            </a:r>
            <a:endParaRPr lang="en-US" dirty="0">
              <a:solidFill>
                <a:srgbClr val="000000"/>
              </a:solidFill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89542-9EBD-7441-AA65-EC7E3741B064}" type="slidenum">
              <a:rPr lang="en-AU">
                <a:latin typeface="Arial" pitchFamily="-1" charset="0"/>
              </a:rPr>
              <a:pPr/>
              <a:t>35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We conclude with a discussion of a technique that (strictly speaking), is not encryption,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namely, steganography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plaintext message may be hidden in one of two ways. The methods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steganography  conceal the existence of the message, whereas the methods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cryptography render the message unintelligible to outsiders by various transformations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simple form of steganography, but one that is time-consuming to construct,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one in which an arrangement of words or letters within an apparently innocuous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text spells out the real message. For example, the sequence of first letters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word of the overall message spells out the hidden message. Figure 2.9 shows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example in which a subset of the words of the overall message is used to convey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hidden message. See if you can decipher this; it’s not too hard.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89542-9EBD-7441-AA65-EC7E3741B064}" type="slidenum">
              <a:rPr lang="en-AU">
                <a:latin typeface="Arial" pitchFamily="-1" charset="0"/>
              </a:rPr>
              <a:pPr/>
              <a:t>36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Various other techniques have been used historically; some examples are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following [MYER91]: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Character marking:  Selected letters of printed or typewritten text are overwritten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pencil. The marks are ordinarily not visible unless the paper is held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at an angle to bright light.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Invisible ink:  A number of substances can be used for writing but leave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visible trace until heat or some chemical is applied to the paper.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Pin punctures:  Small pin punctures on selected letters are ordinarily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visible unless the paper is held up in front of a light.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Typewriter correction ribbon:  Used between lines typed with a black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ribbon, the results of typing with the correction tape are visible only under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strong light.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Although these techniques may seem archaic, they have contemporary equivalents.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[WAYN09] proposes hiding a message by using the least significant bits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frames on a CD. For example, the Kodak Photo CD format’s maximum resolution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3096 *  6144 pixels, with each pixel containing 24 bits of RGB color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least significant bit of each 24-bit pixel can be changed without greatly affecting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quality of the image. The result is that you can hide a 130-kB message in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digital snapshot. There are now a number of software packages available that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this type of approach to steganography.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Steganography has a number of drawbacks when compared to encryption.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It requires a lot of overhead to hide a relatively few bits of information, although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using a scheme like that proposed in the preceding paragraph may make it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effective. Also, once the system is discovered, it becomes virtually worthless.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problem, too, can be overcome if the insertion method depends on some sort of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(e.g., see Problem 2.20). Alternatively, a message can be first encrypted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hidden using steganography.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advantage of steganography is that it can be employed by parties who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have something to lose should the fact of their secret communication (not necessarily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content) be discovered. Encryption flags traffic as important or secret or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identify the sender or receiver as someone with something to hide.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666B2-AE50-E640-B626-F604AED7D98F}" type="slidenum">
              <a:rPr lang="en-AU">
                <a:latin typeface="Arial" pitchFamily="-1" charset="0"/>
              </a:rPr>
              <a:pPr/>
              <a:t>37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Chapter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2 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B4349-EBA6-734F-968E-76D033A1EA87}" type="slidenum">
              <a:rPr lang="en-AU">
                <a:latin typeface="Arial" pitchFamily="-1" charset="0"/>
              </a:rPr>
              <a:pPr/>
              <a:t>4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Symmetric encryption, also referred to as conventional encryption or single-key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encryption, was the only type of encryption in use prior to the development of public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in the 1970s. It remains by far the most widely used of the two types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encryption. Part One examines a number of symmetric ciphers. In this chapter,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begin with a look at a general model for the symmetric encryption process; this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enable us to understand the context within which the algorithms are used. Next,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examine a variety of algorithms in use before the computer era. Finally, we look briefly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at a different approach known as steganography. Chapters 3 and 5 introduce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most widely used symmetric cipher: DES and AES.</a:t>
            </a:r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09276-47B3-844C-8218-3041D1954D53}" type="slidenum">
              <a:rPr lang="en-AU">
                <a:latin typeface="Arial" pitchFamily="-1" charset="0"/>
              </a:rPr>
              <a:pPr/>
              <a:t>5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Before beginning, we define some terms. An original message is known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, while the coded message is called the ciphertext . The process of converting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from plaintext to ciphertext is known as enciphering  or encryption ; restoring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from the ciphertext is deciphering  or decryption . The many schemes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encryption constitute the area of study known as cryptography . Such a scheme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known as a cryptographic system  or a cipher . Techniques used for deciphering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message without any knowledge of the enciphering details fall into the area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cryptanalysis . Cryptanalysis is what the layperson calls “breaking the code.” The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cryptography and cryptanalysis together are called cryptology 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76A4C-7C06-834E-A777-99702F99E5D8}" type="slidenum">
              <a:rPr lang="en-AU">
                <a:latin typeface="Arial" pitchFamily="-1" charset="0"/>
              </a:rPr>
              <a:pPr/>
              <a:t>6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symmetric encryption scheme has five ingredients (Figure 2.1):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Plaintext:  This is the original intelligible message or data that is fed into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as input.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Encryption algorithm: The encryption algorithm performs various substitutions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transformations on the plaintext.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Secret key: The secret key is also input to the encryption algorithm. The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 value independent of the plaintext and of the algorithm. The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will produce a different output depending on the specific key being used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time. The exact substitutions and transformations performed by the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depend on the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Ciphertext: This is the scrambled message produced as output. It depends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plaintext and the secret key. For a given message, two different keys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produce two different ciphertexts. The ciphertext is an apparently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 of data and, as it stands, is unintelligible.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Decryption algorithm: This is essentially the encryption algorithm run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reverse. It takes the ciphertext and the secret key and produces the original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symmetric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scheme, using Figure 2.2.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A18FF-09AB-534E-BCD5-8E9C52E261E8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8B8A7-C3A7-6040-83AF-DBE4900DEC22}" type="slidenum">
              <a:rPr lang="en-AU">
                <a:latin typeface="Arial" pitchFamily="-1" charset="0"/>
              </a:rPr>
              <a:pPr/>
              <a:t>8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Cryptographic systems are characterized along three independent dimensions: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1. The type of operations used for transforming plaintext to ciphertext. 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algorithms are based on two general principles: substitution,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which each element in the plaintext (bit, letter, group of bits or letters)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mapped into another element, and transposition, in which elements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are rearranged. The fundamental requirement is that no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 lost (i.e., that all operations are reversible). Most systems, referred to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product systems , involve multiple stages of substitutions and transpositions.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2. The number of keys used.  If both sender and receiver use the same key,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system is referred to as symmetric, single-key, secret-key, or conventional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encryption. If the sender and receiver use different keys, the system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as asymmetric, two-key, or public-key encryption.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3. The way in which the plaintext is processed.  A block cipher  processes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input one block of elements at a time, producing an output block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input block. A stream cipher  processes the input elements continuously,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producing output one element at a time, as it goes along.</a:t>
            </a:r>
            <a:endParaRPr lang="en-US" dirty="0">
              <a:latin typeface="Times-Roman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2ACA2-F6C4-0C46-8D97-88B54CF583E6}" type="slidenum">
              <a:rPr lang="en-AU">
                <a:latin typeface="Arial" pitchFamily="-1" charset="0"/>
              </a:rPr>
              <a:pPr/>
              <a:t>9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96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Typically, the objective of attacking an encryption system is to recover the key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use rather than simply to recover the plaintext of a single ciphertext. There are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general approaches to attacking a conventional encryption scheme: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Cryptanalysis:  Cryptanalytic attacks rely on the nature of the algorithm plus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perhaps some knowledge of the general characteristics of the plaintext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even some sample plaintext–ciphertext pairs. This type of attack exploits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characteristics of the algorithm to attempt to deduce a specific plaintext 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deduce the key being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Brute-force attack:  The attacker tries every possible key on a piece of ciphertext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until an intelligible translation into plaintext is obtained. On average, half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all possible keys must be tried to achieve success.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If either type of attack succeeds in deducing the key, the effect is catastrophic: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future and past messages encrypted with that key are compromised.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63E340-7248-A44D-9FFF-8BB11B748095}" type="datetime1">
              <a:rPr lang="en-US"/>
              <a:pPr>
                <a:defRPr/>
              </a:pPr>
              <a:t>2/3/13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F6A25-87B4-714F-A465-0F8A51BF0F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BA271-37AA-1A4B-93BB-23FD14605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3CE70-09B5-AA4F-97D6-E97562FB12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E6252-CF9A-1F42-9564-151AE148B4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B2D05-ED9B-D64F-84F9-1CBF245170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AEB69B-5E69-824A-A98D-11886E137B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CBCFE-40EB-F940-80F7-007DE9F574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EF6F-FFFF-2347-9244-08C2C6A20C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6DFBD-27E2-E046-A517-7C0202BD7F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75B3F-6561-B24D-8031-C57239C6AA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14EC7-977D-1E4F-8051-25C0EB4A00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FCEF7E2B-CF74-4842-A0EA-70EF99A89E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AB6FF-5496-1E43-9590-2F72A5D955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3788D-3F12-1344-95FC-E1DB5EA6A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AD938-33E9-BF4D-94C2-FA36CE6F25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53D34-9388-2A4D-8E3D-61FEBA664D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4A09B-343B-864B-937D-DF057FD08E9A}" type="datetime1">
              <a:rPr lang="en-US"/>
              <a:pPr>
                <a:defRPr/>
              </a:pPr>
              <a:t>2/3/13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CEC01-5D5A-024B-AFBB-4CAA8FF73F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298D1-69AE-D94B-83B4-C1E8F3597B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9BEDC-36A3-9E40-B9B7-EF42D67A6E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87DAE-8C80-B544-80C4-9497E4FC79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51CE2-3593-EE4E-B491-85B6833DF5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16E368C-1A76-764C-A4C6-A47FE0348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B9F3C192-4994-CF45-A7F4-386AB6D968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8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1" charset="0"/>
        <a:buChar char="•"/>
        <a:defRPr sz="26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4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1" charset="0"/>
        <a:buChar char="•"/>
        <a:defRPr sz="22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B9F3C192-4994-CF45-A7F4-386AB6D968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df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df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/>
              <a:t>Cryptography and Network Security</a:t>
            </a:r>
            <a:endParaRPr lang="en-A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 eaLnBrk="1" hangingPunct="1">
              <a:buFont typeface="Wingdings" pitchFamily="-1" charset="2"/>
              <a:buNone/>
            </a:pPr>
            <a:r>
              <a:rPr lang="en-US" dirty="0" smtClean="0"/>
              <a:t>Sixth Edition</a:t>
            </a:r>
          </a:p>
          <a:p>
            <a:pPr eaLnBrk="1" hangingPunct="1">
              <a:buFont typeface="Wingdings" pitchFamily="-1" charset="2"/>
              <a:buNone/>
            </a:pPr>
            <a:r>
              <a:rPr lang="en-US" dirty="0" smtClean="0"/>
              <a:t>by William Stallings	</a:t>
            </a:r>
          </a:p>
          <a:p>
            <a:pPr eaLnBrk="1" hangingPunct="1">
              <a:buFont typeface="Wingdings" pitchFamily="-1" charset="2"/>
              <a:buNone/>
            </a:pPr>
            <a:endParaRPr lang="en-US" dirty="0" smtClean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7620000" y="0"/>
            <a:ext cx="1447800" cy="6858000"/>
          </a:xfrm>
        </p:spPr>
        <p:txBody>
          <a:bodyPr>
            <a:normAutofit fontScale="90000"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eaLnBrk="1" hangingPunct="1">
              <a:lnSpc>
                <a:spcPts val="3500"/>
              </a:lnSpc>
              <a:defRPr/>
            </a:pPr>
            <a:r>
              <a:rPr lang="en-US" sz="3556" dirty="0" smtClean="0"/>
              <a:t>Table 2.1 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44" dirty="0" smtClean="0"/>
              <a:t>Types of </a:t>
            </a:r>
            <a:br>
              <a:rPr lang="en-US" sz="2444" dirty="0" smtClean="0"/>
            </a:br>
            <a:r>
              <a:rPr lang="en-US" sz="2444" dirty="0" smtClean="0"/>
              <a:t>Attacks </a:t>
            </a:r>
            <a:br>
              <a:rPr lang="en-US" sz="2444" dirty="0" smtClean="0"/>
            </a:br>
            <a:r>
              <a:rPr lang="en-US" sz="2444" dirty="0" smtClean="0"/>
              <a:t>on </a:t>
            </a:r>
            <a:br>
              <a:rPr lang="en-US" sz="2444" dirty="0" smtClean="0"/>
            </a:br>
            <a:r>
              <a:rPr lang="en-US" sz="2444" dirty="0" smtClean="0"/>
              <a:t>Encrypted </a:t>
            </a:r>
            <a:br>
              <a:rPr lang="en-US" sz="2444" dirty="0" smtClean="0"/>
            </a:br>
            <a:r>
              <a:rPr lang="en-US" sz="2444" dirty="0" smtClean="0"/>
              <a:t>Messages </a:t>
            </a:r>
            <a:endParaRPr lang="en-AU" sz="2444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r="7115" b="1787"/>
          <a:stretch>
            <a:fillRect/>
          </a:stretch>
        </p:blipFill>
        <p:spPr>
          <a:xfrm>
            <a:off x="152400" y="381000"/>
            <a:ext cx="7329352" cy="61722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341"/>
            <a:ext cx="9144000" cy="1411941"/>
          </a:xfrm>
        </p:spPr>
        <p:txBody>
          <a:bodyPr/>
          <a:lstStyle/>
          <a:p>
            <a:r>
              <a:rPr lang="en-US" dirty="0" smtClean="0"/>
              <a:t>Encryption Scheme Security</a:t>
            </a:r>
            <a:endParaRPr lang="en-AU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792162" y="1761565"/>
            <a:ext cx="7570787" cy="479163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Unconditionally secure</a:t>
            </a:r>
          </a:p>
          <a:p>
            <a:pPr lvl="1"/>
            <a:r>
              <a:rPr lang="en-AU" dirty="0" smtClean="0"/>
              <a:t>No matter how much time an opponent has, it is impossible for him or her to decrypt the ciphertext simply because the required information is not there</a:t>
            </a:r>
          </a:p>
          <a:p>
            <a:r>
              <a:rPr lang="en-AU" dirty="0" smtClean="0"/>
              <a:t>Computationally secure</a:t>
            </a:r>
          </a:p>
          <a:p>
            <a:pPr lvl="1"/>
            <a:r>
              <a:rPr lang="en-AU" dirty="0" smtClean="0"/>
              <a:t>The cost of breaking the cipher exceeds the value of the encrypted information</a:t>
            </a:r>
          </a:p>
          <a:p>
            <a:pPr lvl="1"/>
            <a:r>
              <a:rPr lang="en-AU" dirty="0" smtClean="0"/>
              <a:t>The time required to break the cipher      exceeds the useful lifetime of the      information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4953000"/>
            <a:ext cx="173355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Attack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752600"/>
          <a:ext cx="8077200" cy="479163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Technique</a:t>
            </a:r>
            <a:endParaRPr lang="en-AU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486275"/>
          </a:xfrm>
        </p:spPr>
        <p:txBody>
          <a:bodyPr/>
          <a:lstStyle/>
          <a:p>
            <a:r>
              <a:rPr lang="en-AU" dirty="0" smtClean="0"/>
              <a:t>Is one in which the letters of plaintext are replaced by other letters or by numbers or symbols</a:t>
            </a:r>
          </a:p>
          <a:p>
            <a:r>
              <a:rPr lang="en-AU" dirty="0" smtClean="0"/>
              <a:t>If the plaintext is viewed as a sequence of bits, then substitution involves replacing plaintext bit patterns with ciphertext bit patterns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638800"/>
            <a:ext cx="627063" cy="618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Caesar Cipher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761565"/>
            <a:ext cx="8001000" cy="47916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Simplest and earliest known use of a substitution cipher</a:t>
            </a:r>
          </a:p>
          <a:p>
            <a:r>
              <a:rPr lang="en-US" dirty="0" smtClean="0"/>
              <a:t>Used by Julius Caesar</a:t>
            </a:r>
          </a:p>
          <a:p>
            <a:r>
              <a:rPr lang="en-US" dirty="0" smtClean="0"/>
              <a:t>Involves replacing each letter of the alphabet with the letter standing three places further down the alphabet</a:t>
            </a:r>
          </a:p>
          <a:p>
            <a:r>
              <a:rPr lang="en-US" dirty="0" smtClean="0"/>
              <a:t>Alphabet is wrapped around so that the letter following Z is A</a:t>
            </a:r>
          </a:p>
          <a:p>
            <a:pPr>
              <a:buNone/>
            </a:pPr>
            <a:r>
              <a:rPr lang="en-US" dirty="0" smtClean="0"/>
              <a:t>	plain:    meet    me  after      the     toga   party</a:t>
            </a:r>
          </a:p>
          <a:p>
            <a:pPr>
              <a:buNone/>
            </a:pPr>
            <a:r>
              <a:rPr lang="en-US" dirty="0" smtClean="0"/>
              <a:t>	cipher: PHHW PH DIWHU WKH WRJD SDUWB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28600"/>
            <a:ext cx="1005928" cy="990600"/>
          </a:xfrm>
          <a:prstGeom prst="rect">
            <a:avLst/>
          </a:prstGeom>
          <a:scene3d>
            <a:camera prst="orthographicFront">
              <a:rot lat="0" lon="21300001" rev="120000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4462">
            <a:off x="693468" y="221355"/>
            <a:ext cx="1006891" cy="991548"/>
          </a:xfrm>
          <a:prstGeom prst="rect">
            <a:avLst/>
          </a:prstGeom>
          <a:scene3d>
            <a:camera prst="orthographicFront">
              <a:rot lat="600000" lon="21299994" rev="20999999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smtClean="0"/>
              <a:t>Caesar Cipher Algorithm</a:t>
            </a:r>
            <a:endParaRPr lang="en-A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818438" cy="502023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 smtClean="0"/>
              <a:t>Can define transformation as:</a:t>
            </a:r>
          </a:p>
          <a:p>
            <a:pPr lvl="1" eaLnBrk="1" hangingPunct="1">
              <a:buFont typeface="Wingdings" pitchFamily="-107" charset="2"/>
              <a:buNone/>
              <a:defRPr/>
            </a:pPr>
            <a:r>
              <a:rPr lang="en-AU" sz="1800" dirty="0" smtClean="0">
                <a:latin typeface="Courier" pitchFamily="-107" charset="0"/>
                <a:ea typeface="ＭＳ Ｐゴシック" pitchFamily="-107" charset="-128"/>
              </a:rPr>
              <a:t>a b c d e f g h i j k l m n o p q r s t u v w x y z</a:t>
            </a:r>
          </a:p>
          <a:p>
            <a:pPr lvl="1" eaLnBrk="1" hangingPunct="1">
              <a:buFont typeface="Wingdings" pitchFamily="-107" charset="2"/>
              <a:buNone/>
              <a:defRPr/>
            </a:pPr>
            <a:r>
              <a:rPr lang="en-AU" sz="1800" dirty="0" smtClean="0">
                <a:latin typeface="Courier" pitchFamily="-107" charset="0"/>
                <a:ea typeface="ＭＳ Ｐゴシック" pitchFamily="-107" charset="-128"/>
              </a:rPr>
              <a:t>D E F G H I J K L M N O P Q R S T U V W X Y Z A B C</a:t>
            </a:r>
          </a:p>
          <a:p>
            <a:pPr>
              <a:lnSpc>
                <a:spcPct val="80000"/>
              </a:lnSpc>
              <a:defRPr/>
            </a:pPr>
            <a:r>
              <a:rPr lang="en-US" sz="2600" dirty="0" smtClean="0"/>
              <a:t>Mathematically give each letter a number</a:t>
            </a:r>
          </a:p>
          <a:p>
            <a:pPr lvl="1" eaLnBrk="1" hangingPunct="1">
              <a:buFont typeface="Wingdings" pitchFamily="-107" charset="2"/>
              <a:buNone/>
              <a:defRPr/>
            </a:pPr>
            <a:r>
              <a:rPr lang="en-AU" sz="1400" dirty="0" smtClean="0">
                <a:latin typeface="Courier" pitchFamily="-107" charset="0"/>
                <a:ea typeface="ＭＳ Ｐゴシック" pitchFamily="-107" charset="-128"/>
              </a:rPr>
              <a:t>a b c d e f g h i j  k  l  m  n  o  p  q  r  s  t  u  v  w  x  y  z</a:t>
            </a:r>
          </a:p>
          <a:p>
            <a:pPr lvl="1" eaLnBrk="1" hangingPunct="1">
              <a:buFont typeface="Wingdings" pitchFamily="-107" charset="2"/>
              <a:buNone/>
              <a:defRPr/>
            </a:pPr>
            <a:r>
              <a:rPr lang="en-AU" sz="1400" dirty="0" smtClean="0">
                <a:latin typeface="Courier" pitchFamily="-107" charset="0"/>
                <a:ea typeface="ＭＳ Ｐゴシック" pitchFamily="-107" charset="-128"/>
              </a:rPr>
              <a:t>0 1 2 3 4 5 6 7 8 9 10 11 12 13 14 15 16 17 18 19 20 21 22 23 24 25</a:t>
            </a:r>
          </a:p>
          <a:p>
            <a:pPr>
              <a:lnSpc>
                <a:spcPct val="80000"/>
              </a:lnSpc>
              <a:defRPr/>
            </a:pPr>
            <a:r>
              <a:rPr lang="en-US" sz="2600" dirty="0" smtClean="0"/>
              <a:t>Algorithm can be expressed as:</a:t>
            </a:r>
            <a:endParaRPr lang="en-AU" i="1" dirty="0" smtClean="0">
              <a:ea typeface="ＭＳ Ｐゴシック" pitchFamily="-107" charset="-128"/>
            </a:endParaRPr>
          </a:p>
          <a:p>
            <a:pPr lvl="1" eaLnBrk="1" hangingPunct="1">
              <a:buFont typeface="Wingdings" pitchFamily="-107" charset="2"/>
              <a:buNone/>
              <a:defRPr/>
            </a:pPr>
            <a:r>
              <a:rPr lang="en-AU" i="1" dirty="0" smtClean="0">
                <a:ea typeface="ＭＳ Ｐゴシック" pitchFamily="-107" charset="-128"/>
              </a:rPr>
              <a:t>		c </a:t>
            </a:r>
            <a:r>
              <a:rPr lang="en-AU" dirty="0" smtClean="0">
                <a:ea typeface="ＭＳ Ｐゴシック" pitchFamily="-107" charset="-128"/>
              </a:rPr>
              <a:t>= E(3, </a:t>
            </a:r>
            <a:r>
              <a:rPr lang="en-AU" i="1" dirty="0" smtClean="0">
                <a:ea typeface="ＭＳ Ｐゴシック" pitchFamily="-107" charset="-128"/>
              </a:rPr>
              <a:t>p</a:t>
            </a:r>
            <a:r>
              <a:rPr lang="en-AU" dirty="0" smtClean="0">
                <a:ea typeface="ＭＳ Ｐゴシック" pitchFamily="-107" charset="-128"/>
              </a:rPr>
              <a:t>) = (</a:t>
            </a:r>
            <a:r>
              <a:rPr lang="en-AU" i="1" dirty="0" smtClean="0">
                <a:ea typeface="ＭＳ Ｐゴシック" pitchFamily="-107" charset="-128"/>
              </a:rPr>
              <a:t>p </a:t>
            </a:r>
            <a:r>
              <a:rPr lang="en-AU" dirty="0" smtClean="0">
                <a:ea typeface="ＭＳ Ｐゴシック" pitchFamily="-107" charset="-128"/>
              </a:rPr>
              <a:t>+ </a:t>
            </a:r>
            <a:r>
              <a:rPr lang="en-AU" i="1" dirty="0" smtClean="0">
                <a:ea typeface="ＭＳ Ｐゴシック" pitchFamily="-107" charset="-128"/>
              </a:rPr>
              <a:t>3</a:t>
            </a:r>
            <a:r>
              <a:rPr lang="en-AU" dirty="0" smtClean="0">
                <a:ea typeface="ＭＳ Ｐゴシック" pitchFamily="-107" charset="-128"/>
              </a:rPr>
              <a:t>) mod (26)</a:t>
            </a:r>
          </a:p>
          <a:p>
            <a:pPr lvl="1" eaLnBrk="1" hangingPunct="1">
              <a:buFont typeface="Wingdings" pitchFamily="-107" charset="2"/>
              <a:buNone/>
              <a:defRPr/>
            </a:pPr>
            <a:endParaRPr lang="en-AU" sz="2000" dirty="0" smtClean="0">
              <a:ea typeface="ＭＳ Ｐゴシック" pitchFamily="-107" charset="-128"/>
            </a:endParaRPr>
          </a:p>
          <a:p>
            <a:pPr marL="342900" lvl="1" indent="-342900">
              <a:lnSpc>
                <a:spcPct val="80000"/>
              </a:lnSpc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2581" dirty="0" smtClean="0"/>
              <a:t>A shift may be of any amount, so that the general Caesar algorithm is:</a:t>
            </a:r>
          </a:p>
          <a:p>
            <a:pPr marL="342900" lvl="1" indent="-342900">
              <a:lnSpc>
                <a:spcPct val="80000"/>
              </a:lnSpc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2581" i="1" dirty="0" smtClean="0">
                <a:ea typeface="ＭＳ Ｐゴシック" pitchFamily="-107" charset="-128"/>
              </a:rPr>
              <a:t>		</a:t>
            </a:r>
            <a:r>
              <a:rPr lang="en-US" sz="2571" i="1" dirty="0" smtClean="0">
                <a:ea typeface="ＭＳ Ｐゴシック" pitchFamily="-107" charset="-128"/>
              </a:rPr>
              <a:t>C =  E(k , p ) =  (p + k ) mod 26</a:t>
            </a:r>
          </a:p>
          <a:p>
            <a:pPr>
              <a:lnSpc>
                <a:spcPct val="80000"/>
              </a:lnSpc>
              <a:defRPr/>
            </a:pPr>
            <a:r>
              <a:rPr lang="en-US" sz="2571" dirty="0" smtClean="0"/>
              <a:t>Where k  takes on a value in the range 1 to </a:t>
            </a:r>
            <a:r>
              <a:rPr lang="en-US" sz="2571" dirty="0" smtClean="0"/>
              <a:t>25; </a:t>
            </a:r>
            <a:r>
              <a:rPr lang="en-US" sz="2571" dirty="0" smtClean="0"/>
              <a:t>t</a:t>
            </a:r>
            <a:r>
              <a:rPr lang="en-US" sz="2571" dirty="0" smtClean="0"/>
              <a:t>he </a:t>
            </a:r>
            <a:r>
              <a:rPr lang="en-US" sz="2571" dirty="0" smtClean="0"/>
              <a:t>decryption algorithm is simply:</a:t>
            </a:r>
          </a:p>
          <a:p>
            <a:pPr>
              <a:buNone/>
            </a:pPr>
            <a:r>
              <a:rPr lang="en-US" sz="2571" i="1" dirty="0" smtClean="0">
                <a:ea typeface="ＭＳ Ｐゴシック" pitchFamily="-107" charset="-128"/>
              </a:rPr>
              <a:t>		p =  D(k , C ) =  (C - k ) mod 26</a:t>
            </a:r>
            <a:endParaRPr lang="en-AU" sz="2571" i="1" dirty="0" smtClean="0">
              <a:ea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3612822" cy="23622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smtClean="0"/>
              <a:t>Brute-Force</a:t>
            </a:r>
            <a:br>
              <a:rPr lang="en-AU" dirty="0" smtClean="0"/>
            </a:br>
            <a:r>
              <a:rPr lang="en-AU" dirty="0" smtClean="0"/>
              <a:t>Cryptanalysis </a:t>
            </a:r>
            <a:r>
              <a:rPr lang="en-AU" dirty="0"/>
              <a:t>of Caesar Cipher </a:t>
            </a:r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7647" t="6364" r="21176" b="24545"/>
              <a:stretch>
                <a:fillRect/>
              </a:stretch>
            </p:blipFill>
          </mc:Choice>
          <mc:Fallback>
            <p:blipFill>
              <a:blip r:embed="rId4"/>
              <a:srcRect l="17647" t="6364" r="21176" b="24545"/>
              <a:stretch>
                <a:fillRect/>
              </a:stretch>
            </p:blipFill>
          </mc:Fallback>
        </mc:AlternateContent>
        <p:spPr>
          <a:xfrm>
            <a:off x="4372714" y="-115328"/>
            <a:ext cx="4771286" cy="697332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" y="5791200"/>
            <a:ext cx="31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(This chart can be found on page 35 in the textbook)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 smtClean="0"/>
              <a:t>Sample of Compressed Text</a:t>
            </a:r>
            <a:endParaRPr lang="en-US" dirty="0"/>
          </a:p>
        </p:txBody>
      </p:sp>
      <p:pic>
        <p:nvPicPr>
          <p:cNvPr id="8" name="Picture 7" descr="f2-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-12414" r="-2017" b="-12414"/>
              <a:stretch>
                <a:fillRect/>
              </a:stretch>
            </p:blipFill>
          </mc:Choice>
          <mc:Fallback>
            <p:blipFill>
              <a:blip r:embed="rId4"/>
              <a:srcRect t="-12414" r="-2017" b="-12414"/>
              <a:stretch>
                <a:fillRect/>
              </a:stretch>
            </p:blipFill>
          </mc:Fallback>
        </mc:AlternateContent>
        <p:spPr>
          <a:xfrm>
            <a:off x="304800" y="2514600"/>
            <a:ext cx="8546629" cy="33979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Monoalphabetic Cipher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762125"/>
            <a:ext cx="7753351" cy="4867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Permutation</a:t>
            </a:r>
          </a:p>
          <a:p>
            <a:pPr lvl="1"/>
            <a:r>
              <a:rPr lang="en-US" sz="2378" dirty="0" smtClean="0"/>
              <a:t>Of a finite set of elements </a:t>
            </a:r>
            <a:r>
              <a:rPr lang="en-US" sz="2378" i="1" dirty="0" smtClean="0"/>
              <a:t>S </a:t>
            </a:r>
            <a:r>
              <a:rPr lang="en-US" sz="2378" dirty="0" smtClean="0"/>
              <a:t>is an ordered sequence of all the elements of </a:t>
            </a:r>
            <a:r>
              <a:rPr lang="en-US" sz="2378" i="1" dirty="0" smtClean="0"/>
              <a:t>S </a:t>
            </a:r>
            <a:r>
              <a:rPr lang="en-US" sz="2378" dirty="0" smtClean="0"/>
              <a:t>, with each element appearing exactly once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 smtClean="0">
                <a:cs typeface="ＭＳ Ｐゴシック" pitchFamily="-1" charset="-128"/>
              </a:rPr>
              <a:t>If the “cipher” line can be any permutation of the 26 alphabetic characters, then there are 26! or greater than 4 x 10</a:t>
            </a:r>
            <a:r>
              <a:rPr lang="en-US" sz="2800" baseline="30000" dirty="0" smtClean="0">
                <a:cs typeface="ＭＳ Ｐゴシック" pitchFamily="-1" charset="-128"/>
              </a:rPr>
              <a:t>26</a:t>
            </a:r>
            <a:r>
              <a:rPr lang="en-US" sz="2800" dirty="0" smtClean="0">
                <a:cs typeface="ＭＳ Ｐゴシック" pitchFamily="-1" charset="-128"/>
              </a:rPr>
              <a:t> possible keys</a:t>
            </a:r>
          </a:p>
          <a:p>
            <a:pPr lvl="1"/>
            <a:r>
              <a:rPr lang="en-US" sz="2378" dirty="0" smtClean="0"/>
              <a:t>This is 10 orders of magnitude greater than the key space for DES</a:t>
            </a:r>
          </a:p>
          <a:p>
            <a:pPr lvl="1"/>
            <a:r>
              <a:rPr lang="en-US" sz="2378" dirty="0" smtClean="0"/>
              <a:t>Approach is referred to as a </a:t>
            </a:r>
            <a:r>
              <a:rPr lang="en-US" sz="2378" i="1" dirty="0" smtClean="0"/>
              <a:t>monoalphabetic substitution cipher</a:t>
            </a:r>
            <a:r>
              <a:rPr lang="en-US" sz="2378" dirty="0" smtClean="0"/>
              <a:t> because a single cipher alphabet is used per message</a:t>
            </a:r>
            <a:endParaRPr lang="en-US" sz="2378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-1818" r="-1818"/>
              <a:stretch>
                <a:fillRect/>
              </a:stretch>
            </p:blipFill>
          </mc:Choice>
          <mc:Fallback>
            <p:blipFill>
              <a:blip r:embed="rId4"/>
              <a:srcRect l="-1818" r="-1818"/>
              <a:stretch>
                <a:fillRect/>
              </a:stretch>
            </p:blipFill>
          </mc:Fallback>
        </mc:AlternateContent>
        <p:spPr>
          <a:xfrm>
            <a:off x="-26902" y="0"/>
            <a:ext cx="9197803" cy="6858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19459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5"/>
            <a:ext cx="6096000" cy="852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Classical Encryption Techniques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Monoalphabetic Ciphers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Easy to break because they reflect the frequency data of the original alphabet</a:t>
            </a:r>
          </a:p>
          <a:p>
            <a:r>
              <a:rPr lang="en-US" dirty="0" smtClean="0"/>
              <a:t>Countermeasure is to provide multiple substitutes (homophones) for a single letter</a:t>
            </a:r>
          </a:p>
          <a:p>
            <a:r>
              <a:rPr lang="en-US" dirty="0" smtClean="0"/>
              <a:t>Digram</a:t>
            </a:r>
          </a:p>
          <a:p>
            <a:pPr lvl="1"/>
            <a:r>
              <a:rPr lang="en-US" dirty="0" smtClean="0"/>
              <a:t>Two-letter combination</a:t>
            </a:r>
          </a:p>
          <a:p>
            <a:pPr lvl="1"/>
            <a:r>
              <a:rPr lang="en-US" dirty="0" smtClean="0"/>
              <a:t>Most common is </a:t>
            </a:r>
            <a:r>
              <a:rPr lang="en-US" i="1" dirty="0" smtClean="0"/>
              <a:t>th</a:t>
            </a:r>
            <a:endParaRPr lang="en-US" dirty="0" smtClean="0"/>
          </a:p>
          <a:p>
            <a:r>
              <a:rPr lang="en-US" dirty="0" smtClean="0"/>
              <a:t>Trigram </a:t>
            </a:r>
          </a:p>
          <a:p>
            <a:pPr lvl="1"/>
            <a:r>
              <a:rPr lang="en-US" dirty="0" smtClean="0"/>
              <a:t>Three-letter combination</a:t>
            </a:r>
          </a:p>
          <a:p>
            <a:pPr lvl="1"/>
            <a:r>
              <a:rPr lang="en-US" dirty="0" smtClean="0"/>
              <a:t>Most frequent is </a:t>
            </a:r>
            <a:r>
              <a:rPr lang="en-US" i="1" dirty="0" smtClean="0"/>
              <a:t>the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581400"/>
            <a:ext cx="768742" cy="1036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581400"/>
            <a:ext cx="838200" cy="1257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5181600"/>
            <a:ext cx="838200" cy="1077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562600"/>
            <a:ext cx="768742" cy="1036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5600701"/>
            <a:ext cx="838200" cy="1257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Playfair Cipher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Best-known multiple-letter encryption cipher</a:t>
            </a:r>
          </a:p>
          <a:p>
            <a:r>
              <a:rPr lang="en-US" dirty="0" smtClean="0"/>
              <a:t>Treats digrams in the plaintext as single units and translates these units into ciphertext digrams</a:t>
            </a:r>
          </a:p>
          <a:p>
            <a:r>
              <a:rPr lang="en-US" dirty="0" smtClean="0"/>
              <a:t>Based on the use of a 5 x 5 matrix of letters constructed using a keyword</a:t>
            </a:r>
          </a:p>
          <a:p>
            <a:r>
              <a:rPr lang="en-US" dirty="0" smtClean="0"/>
              <a:t>Invented by British scientist Sir Charles Wheatstone in 1854</a:t>
            </a:r>
          </a:p>
          <a:p>
            <a:r>
              <a:rPr lang="en-US" dirty="0" smtClean="0"/>
              <a:t>Used as the standard field system by the British Army in World War I and the U.S. Army and other Allied forces during World War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Playfair Key Matrix</a:t>
            </a:r>
            <a:endParaRPr lang="en-AU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676401"/>
            <a:ext cx="7570787" cy="4375150"/>
          </a:xfrm>
        </p:spPr>
        <p:txBody>
          <a:bodyPr/>
          <a:lstStyle/>
          <a:p>
            <a:r>
              <a:rPr lang="en-AU" dirty="0" smtClean="0"/>
              <a:t>Fi</a:t>
            </a:r>
            <a:r>
              <a:rPr lang="en-AU" dirty="0" smtClean="0"/>
              <a:t>ll </a:t>
            </a:r>
            <a:r>
              <a:rPr lang="en-AU" dirty="0" smtClean="0"/>
              <a:t>in letters of keyword (minus duplicates) from left to right and from top to bottom, then fill in the remainder of the matrix with the remaining letters in alphabetic </a:t>
            </a:r>
            <a:r>
              <a:rPr lang="en-AU" dirty="0" smtClean="0"/>
              <a:t>order</a:t>
            </a:r>
          </a:p>
          <a:p>
            <a:r>
              <a:rPr lang="en-AU" dirty="0" smtClean="0"/>
              <a:t>Using the keyword MONARCHY:</a:t>
            </a:r>
            <a:endParaRPr lang="en-AU" dirty="0"/>
          </a:p>
        </p:txBody>
      </p:sp>
      <p:graphicFrame>
        <p:nvGraphicFramePr>
          <p:cNvPr id="80947" name="Group 51"/>
          <p:cNvGraphicFramePr>
            <a:graphicFrameLocks noGrp="1"/>
          </p:cNvGraphicFramePr>
          <p:nvPr/>
        </p:nvGraphicFramePr>
        <p:xfrm>
          <a:off x="2209800" y="4419600"/>
          <a:ext cx="4724400" cy="2229803"/>
        </p:xfrm>
        <a:graphic>
          <a:graphicData uri="http://schemas.openxmlformats.org/drawingml/2006/table">
            <a:tbl>
              <a:tblPr/>
              <a:tblGrid>
                <a:gridCol w="946150"/>
                <a:gridCol w="942975"/>
                <a:gridCol w="911225"/>
                <a:gridCol w="977900"/>
                <a:gridCol w="9461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I/J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-107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545" t="11765" r="9091" b="3529"/>
              <a:stretch>
                <a:fillRect/>
              </a:stretch>
            </p:blipFill>
          </mc:Choice>
          <mc:Fallback>
            <p:blipFill>
              <a:blip r:embed="rId4"/>
              <a:srcRect l="4545" t="11765" r="9091" b="3529"/>
              <a:stretch>
                <a:fillRect/>
              </a:stretch>
            </p:blipFill>
          </mc:Fallback>
        </mc:AlternateContent>
        <p:spPr>
          <a:xfrm>
            <a:off x="-90795" y="-82120"/>
            <a:ext cx="9156910" cy="694012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Cipher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Developed by the mathematician Lester Hill in 1929</a:t>
            </a:r>
          </a:p>
          <a:p>
            <a:r>
              <a:rPr lang="en-US" dirty="0" smtClean="0"/>
              <a:t>Strength is that it completely hides single-letter frequencies</a:t>
            </a:r>
          </a:p>
          <a:p>
            <a:pPr lvl="1"/>
            <a:r>
              <a:rPr lang="en-US" dirty="0" smtClean="0"/>
              <a:t>The use of a larger matrix hides more frequency information</a:t>
            </a:r>
          </a:p>
          <a:p>
            <a:pPr lvl="1"/>
            <a:r>
              <a:rPr lang="en-US" dirty="0" smtClean="0"/>
              <a:t>A 3 x 3 Hill cipher hides not only single-letter but also two-letter frequency information</a:t>
            </a:r>
          </a:p>
          <a:p>
            <a:r>
              <a:rPr lang="en-US" dirty="0" smtClean="0"/>
              <a:t>Strong against a ciphertext-only attack but easily broken with a known plaintext attack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Polyalphabetic Ciphers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2276475"/>
          </a:xfrm>
        </p:spPr>
        <p:txBody>
          <a:bodyPr>
            <a:normAutofit/>
          </a:bodyPr>
          <a:lstStyle/>
          <a:p>
            <a:r>
              <a:rPr lang="en-US" dirty="0" smtClean="0"/>
              <a:t>Polyalphabetic substitution cipher</a:t>
            </a:r>
          </a:p>
          <a:p>
            <a:pPr lvl="1"/>
            <a:r>
              <a:rPr lang="en-US" dirty="0" smtClean="0"/>
              <a:t>Improves on the simple monoalphabetic technique by using different monoalphabetic substitutions as one proceeds through the plaintext message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4114800"/>
          <a:ext cx="6096000" cy="2616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Vigenère Cipher</a:t>
            </a:r>
            <a:endParaRPr lang="en-AU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Best known and one of the simplest polyalphabetic substitution ciphers</a:t>
            </a:r>
          </a:p>
          <a:p>
            <a:r>
              <a:rPr lang="en-AU" dirty="0" smtClean="0"/>
              <a:t>In this scheme the set of related monoalphabetic substitution rules consists of the 26 Caesar ciphers with shifts of 0 through 25</a:t>
            </a:r>
          </a:p>
          <a:p>
            <a:r>
              <a:rPr lang="en-AU" dirty="0" smtClean="0"/>
              <a:t>Each cipher is denoted by a key letter which is the ciphertext letter that substitutes for the plaintext letter a</a:t>
            </a:r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AU" dirty="0" smtClean="0"/>
              <a:t>Vigenère Cipher</a:t>
            </a:r>
            <a:endParaRPr lang="en-AU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762125"/>
            <a:ext cx="8153400" cy="479107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encrypt a message, a key is needed that is as long as the message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Usually, the key is a repeating keyword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example, if the keyword is </a:t>
            </a:r>
            <a:r>
              <a:rPr lang="en-US" i="1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deceptive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the message “we are discovered save yourself” is encrypted as: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	</a:t>
            </a:r>
            <a:r>
              <a:rPr lang="en-AU" dirty="0" smtClean="0"/>
              <a:t>key:             deceptivedeceptivedeceptive</a:t>
            </a:r>
          </a:p>
          <a:p>
            <a:pPr lvl="1">
              <a:buNone/>
            </a:pPr>
            <a:r>
              <a:rPr lang="en-AU" dirty="0" smtClean="0"/>
              <a:t>plaintext:    wearediscoveredsaveyourself</a:t>
            </a:r>
          </a:p>
          <a:p>
            <a:pPr lvl="1">
              <a:buNone/>
            </a:pPr>
            <a:r>
              <a:rPr lang="en-AU" dirty="0" smtClean="0"/>
              <a:t>ciphertext:  ZICVTWQNGRZGVTWAVZHCQYGLMGJ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dirty="0" smtClean="0"/>
              <a:t>Vigenère Autokey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keyword is concatenated with the plaintext itself to provide a running key</a:t>
            </a:r>
          </a:p>
          <a:p>
            <a:r>
              <a:rPr lang="en-US" dirty="0" smtClean="0"/>
              <a:t>Example: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key: 	   deceptivewearediscoveredsav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plaintext:      wearediscoveredsaveyourself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ciphertext:   </a:t>
            </a:r>
            <a:r>
              <a:rPr lang="en-US" sz="2400" dirty="0" smtClean="0"/>
              <a:t>ZICVTWQNGKZEIIGASXSTSLVVWLA</a:t>
            </a:r>
          </a:p>
          <a:p>
            <a:r>
              <a:rPr lang="en-US" dirty="0" smtClean="0"/>
              <a:t>Even this scheme is vulnerable to cryptanalysis</a:t>
            </a:r>
          </a:p>
          <a:p>
            <a:pPr lvl="1"/>
            <a:r>
              <a:rPr lang="en-US" dirty="0" smtClean="0"/>
              <a:t>Because the key and the plaintext share the same frequency distribution of letters, a statistical technique can be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Vernam Cipher</a:t>
            </a:r>
          </a:p>
        </p:txBody>
      </p:sp>
      <p:pic>
        <p:nvPicPr>
          <p:cNvPr id="7" name="Picture 6" descr="f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17273" b="40000"/>
              <a:stretch>
                <a:fillRect/>
              </a:stretch>
            </p:blipFill>
          </mc:Choice>
          <mc:Fallback>
            <p:blipFill>
              <a:blip r:embed="rId4"/>
              <a:srcRect t="17273" b="40000"/>
              <a:stretch>
                <a:fillRect/>
              </a:stretch>
            </p:blipFill>
          </mc:Fallback>
        </mc:AlternateContent>
        <p:spPr>
          <a:xfrm>
            <a:off x="0" y="1524000"/>
            <a:ext cx="9252625" cy="5116165"/>
          </a:xfrm>
          <a:prstGeom prst="rect">
            <a:avLst/>
          </a:prstGeom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467600" cy="4562475"/>
          </a:xfrm>
        </p:spPr>
        <p:txBody>
          <a:bodyPr>
            <a:normAutofit fontScale="92500" lnSpcReduction="10000"/>
          </a:bodyPr>
          <a:lstStyle/>
          <a:p>
            <a:pPr marL="347472" eaLnBrk="1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3027" i="1" dirty="0" smtClean="0"/>
              <a:t>    "I am fairly familiar with all the forms of secret writings, and am myself the author of a trifling monograph upon the subject, in which I analyze one hundred and sixty separate ciphers," said Holmes.</a:t>
            </a:r>
            <a:endParaRPr lang="en-AU" sz="3027" i="1" dirty="0" smtClean="0"/>
          </a:p>
          <a:p>
            <a:pPr marL="347472" eaLnBrk="1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AU" sz="2800" dirty="0" smtClean="0"/>
          </a:p>
          <a:p>
            <a:pPr algn="r" eaLnBrk="1" hangingPunct="1">
              <a:lnSpc>
                <a:spcPct val="70000"/>
              </a:lnSpc>
              <a:buFont typeface="Wingdings" pitchFamily="-107" charset="2"/>
              <a:buNone/>
              <a:defRPr/>
            </a:pPr>
            <a:r>
              <a:rPr lang="en-AU" sz="3027" b="1" i="1" dirty="0" smtClean="0"/>
              <a:t>	—</a:t>
            </a:r>
            <a:r>
              <a:rPr lang="en-US" sz="3027" b="1" i="1" dirty="0" smtClean="0"/>
              <a:t>The Adventure of the Dancing Men, </a:t>
            </a:r>
          </a:p>
          <a:p>
            <a:pPr algn="r" eaLnBrk="1" hangingPunct="1">
              <a:lnSpc>
                <a:spcPct val="70000"/>
              </a:lnSpc>
              <a:buFont typeface="Wingdings" pitchFamily="-107" charset="2"/>
              <a:buNone/>
              <a:defRPr/>
            </a:pPr>
            <a:r>
              <a:rPr lang="en-US" sz="3027" b="1" i="1" dirty="0" smtClean="0"/>
              <a:t>			Sir Arthur Conan Doyle</a:t>
            </a:r>
            <a:endParaRPr lang="en-AU" sz="3027" b="1" i="1" dirty="0" smtClean="0"/>
          </a:p>
          <a:p>
            <a:pPr eaLnBrk="1" hangingPunct="1">
              <a:buFont typeface="Wingdings" pitchFamily="-107" charset="2"/>
              <a:buNone/>
              <a:defRPr/>
            </a:pPr>
            <a:endParaRPr lang="en-A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Pad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Improvement to Vernam cipher proposed by an Army Signal Corp officer, Joseph Mauborgne</a:t>
            </a:r>
          </a:p>
          <a:p>
            <a:r>
              <a:rPr lang="en-US" dirty="0" smtClean="0"/>
              <a:t>Use a random key that is as long as the message so that the key need not be repeated</a:t>
            </a:r>
          </a:p>
          <a:p>
            <a:r>
              <a:rPr lang="en-US" dirty="0" smtClean="0"/>
              <a:t>Key is used to encrypt and decrypt a single message and then is discarded</a:t>
            </a:r>
          </a:p>
          <a:p>
            <a:r>
              <a:rPr lang="en-US" dirty="0" smtClean="0"/>
              <a:t>Each new message requires a new key of the same length as the new message</a:t>
            </a:r>
          </a:p>
          <a:p>
            <a:r>
              <a:rPr lang="en-US" dirty="0" smtClean="0"/>
              <a:t>Scheme is unbreakable</a:t>
            </a:r>
          </a:p>
          <a:p>
            <a:pPr lvl="1"/>
            <a:r>
              <a:rPr lang="en-US" dirty="0" smtClean="0"/>
              <a:t>Produces random output that bears no statistical relationship to the plaintext</a:t>
            </a:r>
          </a:p>
          <a:p>
            <a:pPr lvl="1"/>
            <a:r>
              <a:rPr lang="en-US" dirty="0" smtClean="0"/>
              <a:t>Because the ciphertext contains no information whatsoever about the plaintext, there is simply no way to break the code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176" y="4797745"/>
            <a:ext cx="1069824" cy="2060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570787" cy="4867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one-time pad offers complete security but, in practice, has two fundamental difficulties:</a:t>
            </a:r>
          </a:p>
          <a:p>
            <a:pPr lvl="1"/>
            <a:r>
              <a:rPr lang="en-US" dirty="0" smtClean="0"/>
              <a:t>There is the practical problem of making large quantities of random keys</a:t>
            </a:r>
          </a:p>
          <a:p>
            <a:pPr lvl="2"/>
            <a:r>
              <a:rPr lang="en-US" dirty="0" smtClean="0"/>
              <a:t>Any heavily used system might require millions of random characters on a regular basis</a:t>
            </a:r>
          </a:p>
          <a:p>
            <a:pPr lvl="1"/>
            <a:r>
              <a:rPr lang="en-US" dirty="0" smtClean="0"/>
              <a:t>Mammoth key distribution problem</a:t>
            </a:r>
          </a:p>
          <a:p>
            <a:pPr lvl="2"/>
            <a:r>
              <a:rPr lang="en-US" dirty="0" smtClean="0"/>
              <a:t>For every message to be sent, a key of equal length is needed by both sender and receiver</a:t>
            </a:r>
          </a:p>
          <a:p>
            <a:r>
              <a:rPr lang="en-US" dirty="0" smtClean="0"/>
              <a:t>Because of these difficulties, the one-time pad is of limited utility</a:t>
            </a:r>
          </a:p>
          <a:p>
            <a:pPr lvl="1"/>
            <a:r>
              <a:rPr lang="en-US" dirty="0" smtClean="0"/>
              <a:t>Useful primarily for low-bandwidth channels requiring very high security</a:t>
            </a:r>
          </a:p>
          <a:p>
            <a:r>
              <a:rPr lang="en-US" dirty="0" smtClean="0"/>
              <a:t>The one-time pad is the only cryptosystem that exhibits </a:t>
            </a:r>
            <a:r>
              <a:rPr lang="en-US" i="1" dirty="0" smtClean="0"/>
              <a:t>perfect secrecy </a:t>
            </a:r>
            <a:r>
              <a:rPr lang="en-US" dirty="0" smtClean="0"/>
              <a:t>(see Appendix 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Rail Fence Cipher</a:t>
            </a:r>
            <a:endParaRPr lang="en-AU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Simplest transposition cipher</a:t>
            </a:r>
          </a:p>
          <a:p>
            <a:r>
              <a:rPr lang="en-AU" dirty="0" smtClean="0"/>
              <a:t>Plaintext is written down as a sequence of diagonals and then read off as a sequence of rows</a:t>
            </a:r>
          </a:p>
          <a:p>
            <a:r>
              <a:rPr lang="en-AU" dirty="0" smtClean="0"/>
              <a:t>To encipher the message “meet me after the toga party” with a rail fence of depth 2, we would write:</a:t>
            </a:r>
          </a:p>
          <a:p>
            <a:pPr lvl="1">
              <a:buNone/>
            </a:pPr>
            <a:r>
              <a:rPr lang="en-AU" dirty="0" smtClean="0"/>
              <a:t>		m e m a t r h t g p r y</a:t>
            </a:r>
          </a:p>
          <a:p>
            <a:pPr lvl="1">
              <a:buNone/>
            </a:pPr>
            <a:r>
              <a:rPr lang="en-AU" dirty="0" smtClean="0"/>
              <a:t>		    e t e f e t e o a a t</a:t>
            </a:r>
          </a:p>
          <a:p>
            <a:pPr lvl="1">
              <a:buNone/>
            </a:pPr>
            <a:r>
              <a:rPr lang="en-AU" dirty="0" smtClean="0"/>
              <a:t>Encrypted message is:</a:t>
            </a:r>
          </a:p>
          <a:p>
            <a:pPr lvl="1">
              <a:buNone/>
            </a:pPr>
            <a:r>
              <a:rPr lang="en-AU" dirty="0" smtClean="0"/>
              <a:t>	MEMATRHTGPRYETEFETEOAAT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527612"/>
            <a:ext cx="1371600" cy="2330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dirty="0" smtClean="0"/>
              <a:t>Row Transposition Cipher</a:t>
            </a:r>
            <a:endParaRPr lang="en-AU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Is a more complex transposition</a:t>
            </a:r>
            <a:endParaRPr lang="en-AU" dirty="0" smtClean="0"/>
          </a:p>
          <a:p>
            <a:r>
              <a:rPr lang="en-AU" dirty="0" smtClean="0"/>
              <a:t>Write the message in a rectangle, row by row, and read the message off, column by column, but permute the order of the columns</a:t>
            </a:r>
          </a:p>
          <a:p>
            <a:pPr lvl="1"/>
            <a:r>
              <a:rPr lang="en-AU" dirty="0" smtClean="0"/>
              <a:t>The order of the columns then becomes the key to the algorithm</a:t>
            </a:r>
          </a:p>
          <a:p>
            <a:pPr lvl="1">
              <a:buNone/>
            </a:pPr>
            <a:r>
              <a:rPr lang="en-AU" dirty="0" smtClean="0"/>
              <a:t>	Key: 		</a:t>
            </a:r>
            <a:r>
              <a:rPr lang="en-US" dirty="0" smtClean="0"/>
              <a:t>4 3 1 2  5  6 7</a:t>
            </a:r>
            <a:endParaRPr lang="en-AU" dirty="0" smtClean="0"/>
          </a:p>
          <a:p>
            <a:pPr lvl="1">
              <a:buNone/>
            </a:pPr>
            <a:r>
              <a:rPr lang="en-AU" dirty="0" smtClean="0"/>
              <a:t>     Plaintext:                 a t t a  c  k p</a:t>
            </a:r>
          </a:p>
          <a:p>
            <a:pPr lvl="1">
              <a:buNone/>
            </a:pPr>
            <a:r>
              <a:rPr lang="en-AU" dirty="0" smtClean="0"/>
              <a:t>				 o s t p o n e</a:t>
            </a:r>
          </a:p>
          <a:p>
            <a:pPr lvl="1">
              <a:buNone/>
            </a:pPr>
            <a:r>
              <a:rPr lang="en-AU" dirty="0" smtClean="0"/>
              <a:t>				 d u n t  i  l  t</a:t>
            </a:r>
          </a:p>
          <a:p>
            <a:pPr lvl="1">
              <a:buNone/>
            </a:pPr>
            <a:r>
              <a:rPr lang="en-AU" dirty="0" smtClean="0"/>
              <a:t>				w o a mx y z</a:t>
            </a:r>
          </a:p>
          <a:p>
            <a:pPr lvl="1">
              <a:buNone/>
            </a:pPr>
            <a:r>
              <a:rPr lang="en-AU" dirty="0" smtClean="0"/>
              <a:t>   Ciphertext:               TTNAAPTMTSUOAODWCOIXKNLYPETZ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"/>
            <a:ext cx="9144000" cy="68579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Rotor Machines</a:t>
            </a:r>
            <a:endParaRPr lang="en-AU" dirty="0"/>
          </a:p>
        </p:txBody>
      </p:sp>
      <p:pic>
        <p:nvPicPr>
          <p:cNvPr id="5" name="Picture 4" descr="f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381000"/>
            <a:ext cx="8834718" cy="6826828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Steganography</a:t>
            </a:r>
          </a:p>
        </p:txBody>
      </p:sp>
      <p:pic>
        <p:nvPicPr>
          <p:cNvPr id="5" name="Picture 4" descr="f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1765" t="7273" r="12941" b="40000"/>
              <a:stretch>
                <a:fillRect/>
              </a:stretch>
            </p:blipFill>
          </mc:Choice>
          <mc:Fallback>
            <p:blipFill>
              <a:blip r:embed="rId4"/>
              <a:srcRect l="11765" t="7273" r="12941" b="40000"/>
              <a:stretch>
                <a:fillRect/>
              </a:stretch>
            </p:blipFill>
          </mc:Fallback>
        </mc:AlternateContent>
        <p:spPr>
          <a:xfrm>
            <a:off x="1600200" y="1447800"/>
            <a:ext cx="5969753" cy="54102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3612776" cy="24384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smtClean="0"/>
              <a:t>Other Steganography Techniques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rcRect t="-15845" b="-15845"/>
          <a:stretch>
            <a:fillRect/>
          </a:stretch>
        </p:blipFill>
        <p:spPr>
          <a:xfrm>
            <a:off x="1066800" y="3048000"/>
            <a:ext cx="2298233" cy="3433955"/>
          </a:xfrm>
          <a:scene3d>
            <a:camera prst="orthographicFront">
              <a:rot lat="0" lon="10799977" rev="0"/>
            </a:camera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4572000" y="228600"/>
            <a:ext cx="4343400" cy="643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rgbClr val="BAABE3"/>
              </a:buClr>
              <a:buFont typeface="Candara" pitchFamily="-1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Character 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marking</a:t>
            </a:r>
          </a:p>
          <a:p>
            <a:pPr marL="685800" lvl="1" indent="-336550" eaLnBrk="0" hangingPunct="0">
              <a:lnSpc>
                <a:spcPct val="88000"/>
              </a:lnSpc>
              <a:spcBef>
                <a:spcPts val="600"/>
              </a:spcBef>
              <a:buClr>
                <a:schemeClr val="tx2"/>
              </a:buClr>
              <a:buFont typeface="Candara" pitchFamily="-1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  <a:ea typeface="ＭＳ Ｐゴシック" pitchFamily="-1" charset="-128"/>
              </a:rPr>
              <a:t>Selected letters of printed or typewritten text are over-written in pencil</a:t>
            </a:r>
          </a:p>
          <a:p>
            <a:pPr marL="685800" lvl="1" indent="-336550" eaLnBrk="0" hangingPunct="0">
              <a:lnSpc>
                <a:spcPct val="88000"/>
              </a:lnSpc>
              <a:spcBef>
                <a:spcPts val="600"/>
              </a:spcBef>
              <a:buClr>
                <a:schemeClr val="tx2"/>
              </a:buClr>
              <a:buFont typeface="Candara" pitchFamily="-1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  <a:ea typeface="ＭＳ Ｐゴシック" pitchFamily="-1" charset="-128"/>
              </a:rPr>
              <a:t>The marks are ordinarily not visible unless the paper is held at an angle to bright light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rgbClr val="BAABE3"/>
              </a:buClr>
              <a:buFont typeface="Candara" pitchFamily="-1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Invisible 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ink</a:t>
            </a:r>
          </a:p>
          <a:p>
            <a:pPr marL="685800" lvl="1" indent="-336550" eaLnBrk="0" hangingPunct="0">
              <a:lnSpc>
                <a:spcPct val="88000"/>
              </a:lnSpc>
              <a:spcBef>
                <a:spcPts val="600"/>
              </a:spcBef>
              <a:buClr>
                <a:schemeClr val="tx2"/>
              </a:buClr>
              <a:buFont typeface="Candara" pitchFamily="-1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  <a:ea typeface="ＭＳ Ｐゴシック" pitchFamily="-1" charset="-128"/>
              </a:rPr>
              <a:t>A number of substances can be used for writing but leave no visible trace until heat or some chemical is applied to the paper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rgbClr val="BAABE3"/>
              </a:buClr>
              <a:buFont typeface="Candara" pitchFamily="-1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Pin punctures</a:t>
            </a:r>
          </a:p>
          <a:p>
            <a:pPr marL="685800" lvl="1" indent="-336550" eaLnBrk="0" hangingPunct="0">
              <a:lnSpc>
                <a:spcPct val="88000"/>
              </a:lnSpc>
              <a:spcBef>
                <a:spcPts val="600"/>
              </a:spcBef>
              <a:buClr>
                <a:schemeClr val="tx2"/>
              </a:buClr>
              <a:buFont typeface="Candara" pitchFamily="-1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  <a:ea typeface="ＭＳ Ｐゴシック" pitchFamily="-1" charset="-128"/>
              </a:rPr>
              <a:t>Small pin punctures on selected letters are ordinarily not visible unless the paper is held up in front of a light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rgbClr val="BAABE3"/>
              </a:buClr>
              <a:buFont typeface="Candara" pitchFamily="-1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Typewriter correction ribbon</a:t>
            </a:r>
          </a:p>
          <a:p>
            <a:pPr marL="685800" lvl="1" indent="-336550" eaLnBrk="0" hangingPunct="0">
              <a:lnSpc>
                <a:spcPct val="88000"/>
              </a:lnSpc>
              <a:spcBef>
                <a:spcPts val="600"/>
              </a:spcBef>
              <a:buClr>
                <a:schemeClr val="tx2"/>
              </a:buClr>
              <a:buFont typeface="Candara" pitchFamily="-1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  <a:ea typeface="ＭＳ Ｐゴシック" pitchFamily="-1" charset="-128"/>
              </a:rPr>
              <a:t>Used between lines typed with a black ribbon, the results of typing with the correction tape are visible only under a strong 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752600"/>
            <a:ext cx="3565525" cy="4778375"/>
          </a:xfrm>
        </p:spPr>
        <p:txBody>
          <a:bodyPr/>
          <a:lstStyle/>
          <a:p>
            <a:pPr eaLnBrk="1" hangingPunct="1"/>
            <a:r>
              <a:rPr lang="en-US" dirty="0" smtClean="0"/>
              <a:t>Symmetric Cipher Model</a:t>
            </a:r>
          </a:p>
          <a:p>
            <a:pPr lvl="1" eaLnBrk="1" hangingPunct="1"/>
            <a:r>
              <a:rPr lang="en-US" dirty="0" smtClean="0"/>
              <a:t>Cryptography</a:t>
            </a:r>
          </a:p>
          <a:p>
            <a:pPr lvl="1" eaLnBrk="1" hangingPunct="1"/>
            <a:r>
              <a:rPr lang="en-US" dirty="0" smtClean="0"/>
              <a:t>Cryptanalysis and Brute-Force Attack</a:t>
            </a:r>
          </a:p>
          <a:p>
            <a:pPr eaLnBrk="1" hangingPunct="1"/>
            <a:r>
              <a:rPr lang="en-US" dirty="0" smtClean="0"/>
              <a:t>Transposition techniques</a:t>
            </a:r>
          </a:p>
          <a:p>
            <a:pPr eaLnBrk="1" hangingPunct="1"/>
            <a:r>
              <a:rPr lang="en-US" dirty="0" smtClean="0"/>
              <a:t>Rotor machines</a:t>
            </a:r>
            <a:endParaRPr lang="en-AU" dirty="0" smtClean="0"/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257800" y="1752600"/>
            <a:ext cx="3565525" cy="4702175"/>
          </a:xfrm>
        </p:spPr>
        <p:txBody>
          <a:bodyPr/>
          <a:lstStyle/>
          <a:p>
            <a:pPr eaLnBrk="1" hangingPunct="1"/>
            <a:r>
              <a:rPr lang="en-US" dirty="0" smtClean="0"/>
              <a:t>Substitution techniques</a:t>
            </a:r>
          </a:p>
          <a:p>
            <a:pPr lvl="1" eaLnBrk="1" hangingPunct="1"/>
            <a:r>
              <a:rPr lang="en-US" dirty="0" smtClean="0"/>
              <a:t>Caesar cipher</a:t>
            </a:r>
          </a:p>
          <a:p>
            <a:pPr lvl="1" eaLnBrk="1" hangingPunct="1"/>
            <a:r>
              <a:rPr lang="en-US" dirty="0" smtClean="0"/>
              <a:t>Monoalphabetic ciphers</a:t>
            </a:r>
          </a:p>
          <a:p>
            <a:pPr lvl="1" eaLnBrk="1" hangingPunct="1"/>
            <a:r>
              <a:rPr lang="en-US" dirty="0" smtClean="0"/>
              <a:t>Playfair cipher</a:t>
            </a:r>
          </a:p>
          <a:p>
            <a:pPr lvl="1" eaLnBrk="1" hangingPunct="1"/>
            <a:r>
              <a:rPr lang="en-US" dirty="0" smtClean="0"/>
              <a:t>Hill cipher</a:t>
            </a:r>
          </a:p>
          <a:p>
            <a:pPr lvl="1" eaLnBrk="1" hangingPunct="1"/>
            <a:r>
              <a:rPr lang="en-US" dirty="0" smtClean="0"/>
              <a:t>Polyalphabetic ciphers</a:t>
            </a:r>
          </a:p>
          <a:p>
            <a:pPr lvl="1" eaLnBrk="1" hangingPunct="1"/>
            <a:r>
              <a:rPr lang="en-US" dirty="0" smtClean="0"/>
              <a:t>One-time pad</a:t>
            </a:r>
          </a:p>
          <a:p>
            <a:pPr eaLnBrk="1" hangingPunct="1"/>
            <a:r>
              <a:rPr lang="en-US" dirty="0" smtClean="0"/>
              <a:t>Steganography </a:t>
            </a:r>
          </a:p>
        </p:txBody>
      </p:sp>
      <p:pic>
        <p:nvPicPr>
          <p:cNvPr id="5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429000" y="28956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Encryption</a:t>
            </a:r>
            <a:endParaRPr lang="en-AU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referred to as conventional encryption or single-key encryption</a:t>
            </a:r>
          </a:p>
          <a:p>
            <a:r>
              <a:rPr lang="en-US" dirty="0" smtClean="0"/>
              <a:t>Was the only type of encryption in use prior to the development of public-key encryption in the 1970s</a:t>
            </a:r>
          </a:p>
          <a:p>
            <a:r>
              <a:rPr lang="en-US" dirty="0" smtClean="0"/>
              <a:t>Remains by far the most widely used of the two types of encryption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5033211"/>
            <a:ext cx="2667000" cy="1824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 Terminology</a:t>
            </a:r>
            <a:endParaRPr lang="en-AU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774825"/>
            <a:ext cx="3748722" cy="4778375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Plaintext</a:t>
            </a:r>
          </a:p>
          <a:p>
            <a:pPr lvl="1"/>
            <a:r>
              <a:rPr lang="en-AU" dirty="0" smtClean="0"/>
              <a:t>The original message</a:t>
            </a:r>
          </a:p>
          <a:p>
            <a:r>
              <a:rPr lang="en-AU" dirty="0" smtClean="0"/>
              <a:t>Ciphertext</a:t>
            </a:r>
          </a:p>
          <a:p>
            <a:pPr lvl="1"/>
            <a:r>
              <a:rPr lang="en-AU" dirty="0" smtClean="0"/>
              <a:t>The coded message</a:t>
            </a:r>
          </a:p>
          <a:p>
            <a:r>
              <a:rPr lang="en-AU" dirty="0" smtClean="0"/>
              <a:t>Enciphering or encryption</a:t>
            </a:r>
          </a:p>
          <a:p>
            <a:pPr lvl="1"/>
            <a:r>
              <a:rPr lang="en-AU" dirty="0" smtClean="0"/>
              <a:t>Process of converting from plaintext to ciphertext</a:t>
            </a:r>
          </a:p>
          <a:p>
            <a:r>
              <a:rPr lang="en-US" dirty="0" smtClean="0"/>
              <a:t>Deciphering or decryption</a:t>
            </a:r>
          </a:p>
          <a:p>
            <a:pPr lvl="1"/>
            <a:r>
              <a:rPr lang="en-US" dirty="0" smtClean="0"/>
              <a:t>Restoring the plaintext from the ciphertext</a:t>
            </a:r>
          </a:p>
          <a:p>
            <a:r>
              <a:rPr lang="en-US" sz="2353" dirty="0" smtClean="0"/>
              <a:t>Cryptography</a:t>
            </a:r>
          </a:p>
          <a:p>
            <a:pPr lvl="1"/>
            <a:r>
              <a:rPr lang="en-US" dirty="0" smtClean="0"/>
              <a:t>Study of encryption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00600" y="2003425"/>
            <a:ext cx="3733800" cy="48545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Cryptographic system or cipher</a:t>
            </a:r>
          </a:p>
          <a:p>
            <a:pPr lvl="1"/>
            <a:r>
              <a:rPr lang="en-US" dirty="0" smtClean="0"/>
              <a:t>Schemes used for encryption</a:t>
            </a:r>
          </a:p>
          <a:p>
            <a:r>
              <a:rPr lang="en-US" dirty="0" smtClean="0"/>
              <a:t>Cryptanalysis </a:t>
            </a:r>
          </a:p>
          <a:p>
            <a:pPr lvl="1"/>
            <a:r>
              <a:rPr lang="en-US" dirty="0" smtClean="0"/>
              <a:t>Techniques used for deciphering a message without any knowledge of the enciphering details</a:t>
            </a:r>
          </a:p>
          <a:p>
            <a:r>
              <a:rPr lang="en-US" dirty="0" smtClean="0"/>
              <a:t>Cryptology </a:t>
            </a:r>
          </a:p>
          <a:p>
            <a:pPr lvl="1"/>
            <a:r>
              <a:rPr lang="en-US" dirty="0" smtClean="0"/>
              <a:t>Areas of cryptography and cryptanalysis together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pPr eaLnBrk="1" hangingPunct="1">
              <a:defRPr/>
            </a:pPr>
            <a:r>
              <a:rPr lang="en-US" sz="5000" dirty="0" smtClean="0"/>
              <a:t>Simplified Model of </a:t>
            </a:r>
            <a:br>
              <a:rPr lang="en-US" sz="5000" dirty="0" smtClean="0"/>
            </a:br>
            <a:r>
              <a:rPr lang="en-US" sz="5000" dirty="0" smtClean="0"/>
              <a:t>Symmetric Encryption</a:t>
            </a:r>
            <a:endParaRPr lang="en-AU" sz="5000" dirty="0"/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17273" b="40000"/>
              <a:stretch>
                <a:fillRect/>
              </a:stretch>
            </p:blipFill>
          </mc:Choice>
          <mc:Fallback>
            <p:blipFill>
              <a:blip r:embed="rId4"/>
              <a:srcRect t="17273" b="40000"/>
              <a:stretch>
                <a:fillRect/>
              </a:stretch>
            </p:blipFill>
          </mc:Fallback>
        </mc:AlternateContent>
        <p:spPr>
          <a:xfrm>
            <a:off x="0" y="1801898"/>
            <a:ext cx="9144000" cy="505610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Symmetric Cryptosystem</a:t>
            </a:r>
            <a:endParaRPr lang="en-US" dirty="0"/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22727" b="18182"/>
              <a:stretch>
                <a:fillRect/>
              </a:stretch>
            </p:blipFill>
          </mc:Choice>
          <mc:Fallback>
            <p:blipFill>
              <a:blip r:embed="rId4"/>
              <a:srcRect t="22727" b="18182"/>
              <a:stretch>
                <a:fillRect/>
              </a:stretch>
            </p:blipFill>
          </mc:Fallback>
        </mc:AlternateContent>
        <p:spPr>
          <a:xfrm>
            <a:off x="990600" y="1500572"/>
            <a:ext cx="7005874" cy="535742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Systems</a:t>
            </a:r>
            <a:endParaRPr lang="en-AU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Characterized along three independent dimensions: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447800" y="2438400"/>
          <a:ext cx="6248400" cy="4114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and </a:t>
            </a:r>
            <a:br>
              <a:rPr lang="en-US" dirty="0" smtClean="0"/>
            </a:br>
            <a:r>
              <a:rPr lang="en-US" dirty="0" smtClean="0"/>
              <a:t>Brute-Force Attack</a:t>
            </a:r>
            <a:endParaRPr lang="en-A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28600" y="609600"/>
          <a:ext cx="8763000" cy="647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7939</TotalTime>
  <Words>9304</Words>
  <Application>Microsoft Macintosh PowerPoint</Application>
  <PresentationFormat>On-screen Show (4:3)</PresentationFormat>
  <Paragraphs>912</Paragraphs>
  <Slides>37</Slides>
  <Notes>37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Infusion</vt:lpstr>
      <vt:lpstr>1_Infusion</vt:lpstr>
      <vt:lpstr>Cryptography and Network Security</vt:lpstr>
      <vt:lpstr>Chapter 2</vt:lpstr>
      <vt:lpstr>Slide 3</vt:lpstr>
      <vt:lpstr>Symmetric Encryption</vt:lpstr>
      <vt:lpstr>Basic Terminology</vt:lpstr>
      <vt:lpstr>Simplified Model of  Symmetric Encryption</vt:lpstr>
      <vt:lpstr>Model of Symmetric Cryptosystem</vt:lpstr>
      <vt:lpstr>Cryptographic Systems</vt:lpstr>
      <vt:lpstr>Cryptanalysis and  Brute-Force Attack</vt:lpstr>
      <vt:lpstr>Table 2.1   Types of  Attacks  on  Encrypted  Messages </vt:lpstr>
      <vt:lpstr>Encryption Scheme Security</vt:lpstr>
      <vt:lpstr>Brute-Force Attack</vt:lpstr>
      <vt:lpstr>Substitution Technique</vt:lpstr>
      <vt:lpstr>Caesar Cipher</vt:lpstr>
      <vt:lpstr>Caesar Cipher Algorithm</vt:lpstr>
      <vt:lpstr>Brute-Force Cryptanalysis of Caesar Cipher </vt:lpstr>
      <vt:lpstr>Sample of Compressed Text</vt:lpstr>
      <vt:lpstr>Monoalphabetic Cipher</vt:lpstr>
      <vt:lpstr>Slide 19</vt:lpstr>
      <vt:lpstr>Monoalphabetic Ciphers</vt:lpstr>
      <vt:lpstr>Playfair Cipher</vt:lpstr>
      <vt:lpstr>Playfair Key Matrix</vt:lpstr>
      <vt:lpstr>Slide 23</vt:lpstr>
      <vt:lpstr>Hill Cipher</vt:lpstr>
      <vt:lpstr>Polyalphabetic Ciphers</vt:lpstr>
      <vt:lpstr>Vigenère Cipher</vt:lpstr>
      <vt:lpstr>Example of Vigenère Cipher</vt:lpstr>
      <vt:lpstr>Vigenère Autokey System</vt:lpstr>
      <vt:lpstr>Vernam Cipher</vt:lpstr>
      <vt:lpstr>One-Time Pad</vt:lpstr>
      <vt:lpstr>Difficulties</vt:lpstr>
      <vt:lpstr>Rail Fence Cipher</vt:lpstr>
      <vt:lpstr>Row Transposition Cipher</vt:lpstr>
      <vt:lpstr>Rotor Machines</vt:lpstr>
      <vt:lpstr>Steganography</vt:lpstr>
      <vt:lpstr>Other Steganography Techniques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2</dc:subject>
  <dc:creator>Dr Lawrie Brown</dc:creator>
  <cp:keywords/>
  <dc:description/>
  <cp:lastModifiedBy>Kevin McLaughlin</cp:lastModifiedBy>
  <cp:revision>66</cp:revision>
  <cp:lastPrinted>2009-08-04T04:48:40Z</cp:lastPrinted>
  <dcterms:created xsi:type="dcterms:W3CDTF">2013-02-04T03:27:46Z</dcterms:created>
  <dcterms:modified xsi:type="dcterms:W3CDTF">2013-02-04T05:01:54Z</dcterms:modified>
  <cp:category/>
</cp:coreProperties>
</file>