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diagrams/colors2.xml" ContentType="application/vnd.openxmlformats-officedocument.drawingml.diagramColors+xml"/>
  <Default Extension="bin" ContentType="application/vnd.openxmlformats-officedocument.presentationml.printerSettings"/>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notesSlides/notesSlide13.xml" ContentType="application/vnd.openxmlformats-officedocument.presentationml.notesSlide+xml"/>
  <Default Extension="wmf" ContentType="image/x-wmf"/>
  <Override PartName="/ppt/notesSlides/notesSlide2.xml" ContentType="application/vnd.openxmlformats-officedocument.presentationml.notesSlide+xml"/>
  <Override PartName="/ppt/slides/slide18.xml" ContentType="application/vnd.openxmlformats-officedocument.presentationml.slide+xml"/>
  <Override PartName="/ppt/diagrams/colors6.xml" ContentType="application/vnd.openxmlformats-officedocument.drawingml.diagramColors+xml"/>
  <Override PartName="/ppt/slides/slide3.xml" ContentType="application/vnd.openxmlformats-officedocument.presentationml.slide+xml"/>
  <Override PartName="/ppt/slideLayouts/slideLayout1.xml" ContentType="application/vnd.openxmlformats-officedocument.presentationml.slideLayout+xml"/>
  <Override PartName="/ppt/slides/slide23.xml" ContentType="application/vnd.openxmlformats-officedocument.presentationml.slide+xml"/>
  <Override PartName="/ppt/theme/theme1.xml" ContentType="application/vnd.openxmlformats-officedocument.theme+xml"/>
  <Override PartName="/ppt/slideLayouts/slideLayout24.xml" ContentType="application/vnd.openxmlformats-officedocument.presentationml.slideLayout+xml"/>
  <Override PartName="/ppt/diagrams/drawing3.xml" ContentType="application/vnd.ms-office.drawingml.diagramDrawing+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17.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quickStyle1.xml" ContentType="application/vnd.openxmlformats-officedocument.drawingml.diagramStyl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11.xml" ContentType="application/vnd.openxmlformats-officedocument.presentationml.slide+xml"/>
  <Override PartName="/ppt/notesSlides/notesSlide8.xml" ContentType="application/vnd.openxmlformats-officedocument.presentationml.notesSlide+xml"/>
  <Override PartName="/ppt/slideLayouts/slideLayout14.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quickStyle5.xml" ContentType="application/vnd.openxmlformats-officedocument.drawingml.diagramStyle+xml"/>
  <Override PartName="/ppt/slideLayouts/slideLayout9.xml" ContentType="application/vnd.openxmlformats-officedocument.presentationml.slideLayout+xml"/>
  <Override PartName="/ppt/slides/slide15.xml" ContentType="application/vnd.openxmlformats-officedocument.presentationml.slide+xml"/>
  <Override PartName="/ppt/diagrams/colors3.xml" ContentType="application/vnd.openxmlformats-officedocument.drawingml.diagramColors+xml"/>
  <Override PartName="/ppt/slides/slide20.xml" ContentType="application/vnd.openxmlformats-officedocument.presentationml.slide+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slides/slide24.xml" ContentType="application/vnd.openxmlformats-officedocument.presentationml.slide+xml"/>
  <Override PartName="/ppt/theme/theme2.xml" ContentType="application/vnd.openxmlformats-officedocument.theme+xml"/>
  <Override PartName="/ppt/slideLayouts/slideLayout25.xml" ContentType="application/vnd.openxmlformats-officedocument.presentationml.slideLayout+xml"/>
  <Override PartName="/ppt/handoutMasters/handoutMaster1.xml" ContentType="application/vnd.openxmlformats-officedocument.presentationml.handoutMaster+xml"/>
  <Override PartName="/ppt/diagrams/drawing4.xml" ContentType="application/vnd.ms-office.drawingml.diagramDrawing+xml"/>
  <Override PartName="/ppt/slideLayouts/slideLayout11.xml" ContentType="application/vnd.openxmlformats-officedocument.presentationml.slideLayout+xml"/>
  <Override PartName="/ppt/diagrams/layout2.xml" ContentType="application/vnd.openxmlformats-officedocument.drawingml.diagramLayout+xml"/>
  <Override PartName="/ppt/notesSlides/notesSlide18.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diagrams/data3.xml" ContentType="application/vnd.openxmlformats-officedocument.drawingml.diagramData+xml"/>
  <Override PartName="/ppt/diagrams/quickStyle2.xml" ContentType="application/vnd.openxmlformats-officedocument.drawingml.diagramStyl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slideLayouts/slideLayout15.xml" ContentType="application/vnd.openxmlformats-officedocument.presentationml.slideLayout+xml"/>
  <Override PartName="/ppt/diagrams/layout6.xml" ContentType="application/vnd.openxmlformats-officedocument.drawingml.diagramLayout+xml"/>
  <Override PartName="/ppt/notesSlides/notesSlide11.xml" ContentType="application/vnd.openxmlformats-officedocument.presentationml.notesSlide+xml"/>
  <Override PartName="/ppt/diagrams/quickStyle6.xml" ContentType="application/vnd.openxmlformats-officedocument.drawingml.diagramStyle+xml"/>
  <Default Extension="rels" ContentType="application/vnd.openxmlformats-package.relationships+xml"/>
  <Override PartName="/ppt/slides/slide16.xml" ContentType="application/vnd.openxmlformats-officedocument.presentationml.slide+xml"/>
  <Override PartName="/ppt/diagrams/colors4.xml" ContentType="application/vnd.openxmlformats-officedocument.drawingml.diagramColors+xml"/>
  <Override PartName="/ppt/slides/slide1.xml" ContentType="application/vnd.openxmlformats-officedocument.presentationml.slide+xml"/>
  <Override PartName="/ppt/slides/slide21.xml" ContentType="application/vnd.openxmlformats-officedocument.presentationml.slide+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diagrams/drawing1.xml" ContentType="application/vnd.ms-office.drawingml.diagramDrawing+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diagrams/drawing5.xml" ContentType="application/vnd.ms-office.drawingml.diagramDrawing+xml"/>
  <Override PartName="/ppt/slideLayouts/slideLayout12.xml" ContentType="application/vnd.openxmlformats-officedocument.presentationml.slideLayout+xml"/>
  <Override PartName="/ppt/diagrams/layout3.xml" ContentType="application/vnd.openxmlformats-officedocument.drawingml.diagramLayout+xml"/>
  <Override PartName="/ppt/notesSlides/notesSlide19.xml" ContentType="application/vnd.openxmlformats-officedocument.presentationml.notesSlide+xml"/>
  <Override PartName="/ppt/diagrams/data4.xml" ContentType="application/vnd.openxmlformats-officedocument.drawingml.diagramData+xml"/>
  <Override PartName="/ppt/diagrams/quickStyle3.xml" ContentType="application/vnd.openxmlformats-officedocument.drawingml.diagramStyl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diagrams/colors1.xml" ContentType="application/vnd.openxmlformats-officedocument.drawingml.diagramColors+xml"/>
  <Override PartName="/ppt/tableStyles.xml" ContentType="application/vnd.openxmlformats-officedocument.presentationml.tableStyles+xml"/>
  <Override PartName="/ppt/notesSlides/notesSlide10.xml" ContentType="application/vnd.openxmlformats-officedocument.presentationml.notesSlide+xml"/>
  <Override PartName="/ppt/slideLayouts/slideLayout7.xml" ContentType="application/vnd.openxmlformats-officedocument.presentationml.slideLayout+xml"/>
  <Override PartName="/docProps/app.xml" ContentType="application/vnd.openxmlformats-officedocument.extended-properties+xml"/>
  <Override PartName="/ppt/viewProps.xml" ContentType="application/vnd.openxmlformats-officedocument.presentationml.viewProps+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diagrams/colors5.xml" ContentType="application/vnd.openxmlformats-officedocument.drawingml.diagramColors+xml"/>
  <Override PartName="/ppt/slides/slide2.xml" ContentType="application/vnd.openxmlformats-officedocument.presentationml.slide+xml"/>
  <Override PartName="/ppt/slides/slide22.xml" ContentType="application/vnd.openxmlformats-officedocument.presentationml.slide+xml"/>
  <Override PartName="/ppt/slideLayouts/slideLayout23.xml" ContentType="application/vnd.openxmlformats-officedocument.presentationml.slideLayout+xml"/>
  <Override PartName="/ppt/diagrams/drawing2.xml" ContentType="application/vnd.ms-office.drawingml.diagramDrawing+xml"/>
  <Override PartName="/ppt/notesSlides/notesSlide16.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notesSlides/notesSlide21.xml" ContentType="application/vnd.openxmlformats-officedocument.presentationml.notesSlide+xml"/>
  <Override PartName="/ppt/slides/slide6.xml" ContentType="application/vnd.openxmlformats-officedocument.presentationml.slide+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s/slide10.xml" ContentType="application/vnd.openxmlformats-officedocument.presentationml.slide+xml"/>
  <Override PartName="/ppt/theme/theme4.xml" ContentType="application/vnd.openxmlformats-officedocument.theme+xml"/>
  <Override PartName="/ppt/diagrams/drawing6.xml" ContentType="application/vnd.ms-office.drawingml.diagramDrawing+xml"/>
  <Override PartName="/ppt/slideLayouts/slideLayout13.xml" ContentType="application/vnd.openxmlformats-officedocument.presentationml.slideLayout+xml"/>
  <Override PartName="/ppt/diagrams/layout4.xml" ContentType="application/vnd.openxmlformats-officedocument.drawingml.diagramLayout+xml"/>
  <Default Extension="pdf" ContentType="application/pdf"/>
  <Override PartName="/ppt/diagrams/data5.xml" ContentType="application/vnd.openxmlformats-officedocument.drawingml.diagramData+xml"/>
  <Override PartName="/ppt/diagrams/quickStyle4.xml" ContentType="application/vnd.openxmlformats-officedocument.drawingml.diagramStyl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11" r:id="rId1"/>
    <p:sldMasterId id="2147483725" r:id="rId2"/>
  </p:sldMasterIdLst>
  <p:notesMasterIdLst>
    <p:notesMasterId r:id="rId27"/>
  </p:notesMasterIdLst>
  <p:handoutMasterIdLst>
    <p:handoutMasterId r:id="rId28"/>
  </p:handoutMasterIdLst>
  <p:sldIdLst>
    <p:sldId id="329" r:id="rId3"/>
    <p:sldId id="330" r:id="rId4"/>
    <p:sldId id="257" r:id="rId5"/>
    <p:sldId id="277" r:id="rId6"/>
    <p:sldId id="275" r:id="rId7"/>
    <p:sldId id="326" r:id="rId8"/>
    <p:sldId id="324" r:id="rId9"/>
    <p:sldId id="333" r:id="rId10"/>
    <p:sldId id="278" r:id="rId11"/>
    <p:sldId id="279" r:id="rId12"/>
    <p:sldId id="280" r:id="rId13"/>
    <p:sldId id="282" r:id="rId14"/>
    <p:sldId id="334" r:id="rId15"/>
    <p:sldId id="284" r:id="rId16"/>
    <p:sldId id="287" r:id="rId17"/>
    <p:sldId id="335" r:id="rId18"/>
    <p:sldId id="336" r:id="rId19"/>
    <p:sldId id="337" r:id="rId20"/>
    <p:sldId id="288" r:id="rId21"/>
    <p:sldId id="296" r:id="rId22"/>
    <p:sldId id="289" r:id="rId23"/>
    <p:sldId id="338" r:id="rId24"/>
    <p:sldId id="339" r:id="rId25"/>
    <p:sldId id="332" r:id="rId2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clrMode="gray"/>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095" autoAdjust="0"/>
  </p:normalViewPr>
  <p:slideViewPr>
    <p:cSldViewPr>
      <p:cViewPr>
        <p:scale>
          <a:sx n="100" d="100"/>
          <a:sy n="100" d="100"/>
        </p:scale>
        <p:origin x="-2696" y="-8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6" d="100"/>
          <a:sy n="126" d="100"/>
        </p:scale>
        <p:origin x="-2056"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DFDEA-C1E6-FD44-8894-2C30F1D756E3}" type="doc">
      <dgm:prSet loTypeId="urn:microsoft.com/office/officeart/2005/8/layout/lProcess2" loCatId="list" qsTypeId="urn:microsoft.com/office/officeart/2005/8/quickstyle/simple4" qsCatId="simple" csTypeId="urn:microsoft.com/office/officeart/2005/8/colors/accent1_2" csCatId="accent1"/>
      <dgm:spPr/>
      <dgm:t>
        <a:bodyPr/>
        <a:lstStyle/>
        <a:p>
          <a:endParaRPr lang="en-US"/>
        </a:p>
      </dgm:t>
    </dgm:pt>
    <dgm:pt modelId="{625CA973-C949-0B49-8EBA-E76268828C03}">
      <dgm:prSet/>
      <dgm:spPr/>
      <dgm:t>
        <a:bodyPr/>
        <a:lstStyle/>
        <a:p>
          <a:pPr rtl="0"/>
          <a:r>
            <a:rPr lang="en-US" dirty="0" smtClean="0"/>
            <a:t>Encrypts a digital data stream one bit or one byte at a time</a:t>
          </a:r>
          <a:endParaRPr lang="en-US" dirty="0"/>
        </a:p>
      </dgm:t>
    </dgm:pt>
    <dgm:pt modelId="{D3F86C37-9999-C04C-8736-EF9460A25D9E}" type="parTrans" cxnId="{F673E4FE-A649-0745-8388-67E5CA4B863E}">
      <dgm:prSet/>
      <dgm:spPr/>
      <dgm:t>
        <a:bodyPr/>
        <a:lstStyle/>
        <a:p>
          <a:endParaRPr lang="en-US"/>
        </a:p>
      </dgm:t>
    </dgm:pt>
    <dgm:pt modelId="{939F11A5-58C3-644C-97F6-DC02ACE4629F}" type="sibTrans" cxnId="{F673E4FE-A649-0745-8388-67E5CA4B863E}">
      <dgm:prSet/>
      <dgm:spPr/>
      <dgm:t>
        <a:bodyPr/>
        <a:lstStyle/>
        <a:p>
          <a:endParaRPr lang="en-US"/>
        </a:p>
      </dgm:t>
    </dgm:pt>
    <dgm:pt modelId="{085DFABC-820A-9441-8D9B-D16FE6638F73}">
      <dgm:prSet/>
      <dgm:spPr/>
      <dgm:t>
        <a:bodyPr/>
        <a:lstStyle/>
        <a:p>
          <a:pPr rtl="0"/>
          <a:r>
            <a:rPr lang="en-US" dirty="0" smtClean="0"/>
            <a:t>Examples:</a:t>
          </a:r>
          <a:endParaRPr lang="en-US" dirty="0"/>
        </a:p>
      </dgm:t>
    </dgm:pt>
    <dgm:pt modelId="{DF24B70A-31D5-9947-A093-C8B124139D75}" type="parTrans" cxnId="{58A1830D-C83F-544F-A09D-395AF20727E1}">
      <dgm:prSet/>
      <dgm:spPr/>
      <dgm:t>
        <a:bodyPr/>
        <a:lstStyle/>
        <a:p>
          <a:endParaRPr lang="en-US"/>
        </a:p>
      </dgm:t>
    </dgm:pt>
    <dgm:pt modelId="{7831E1FE-6132-9E44-991D-5A43811B3E61}" type="sibTrans" cxnId="{58A1830D-C83F-544F-A09D-395AF20727E1}">
      <dgm:prSet/>
      <dgm:spPr/>
      <dgm:t>
        <a:bodyPr/>
        <a:lstStyle/>
        <a:p>
          <a:endParaRPr lang="en-US"/>
        </a:p>
      </dgm:t>
    </dgm:pt>
    <dgm:pt modelId="{55A5274C-BC34-1345-A33E-1C94A8A413B0}">
      <dgm:prSet/>
      <dgm:spPr/>
      <dgm:t>
        <a:bodyPr/>
        <a:lstStyle/>
        <a:p>
          <a:pPr rtl="0"/>
          <a:r>
            <a:rPr lang="en-US" dirty="0" err="1" smtClean="0"/>
            <a:t>Autokeyed</a:t>
          </a:r>
          <a:r>
            <a:rPr lang="en-US" dirty="0" smtClean="0"/>
            <a:t> </a:t>
          </a:r>
          <a:r>
            <a:rPr lang="en-US" dirty="0" err="1" smtClean="0"/>
            <a:t>Vigenère</a:t>
          </a:r>
          <a:r>
            <a:rPr lang="en-US" dirty="0" smtClean="0"/>
            <a:t> cipher</a:t>
          </a:r>
          <a:endParaRPr lang="en-US" dirty="0"/>
        </a:p>
      </dgm:t>
    </dgm:pt>
    <dgm:pt modelId="{D046D13C-80F7-CE42-A8F6-BF76F81223FB}" type="parTrans" cxnId="{6D6580AC-EEF3-604C-983D-CAC89C871132}">
      <dgm:prSet/>
      <dgm:spPr/>
      <dgm:t>
        <a:bodyPr/>
        <a:lstStyle/>
        <a:p>
          <a:endParaRPr lang="en-US"/>
        </a:p>
      </dgm:t>
    </dgm:pt>
    <dgm:pt modelId="{605B9F0A-C25F-8F43-B316-077B8232BA19}" type="sibTrans" cxnId="{6D6580AC-EEF3-604C-983D-CAC89C871132}">
      <dgm:prSet/>
      <dgm:spPr/>
      <dgm:t>
        <a:bodyPr/>
        <a:lstStyle/>
        <a:p>
          <a:endParaRPr lang="en-US"/>
        </a:p>
      </dgm:t>
    </dgm:pt>
    <dgm:pt modelId="{53D7D7AD-E7D7-2A43-8204-C15E1B95BC68}">
      <dgm:prSet/>
      <dgm:spPr/>
      <dgm:t>
        <a:bodyPr/>
        <a:lstStyle/>
        <a:p>
          <a:pPr rtl="0"/>
          <a:r>
            <a:rPr lang="en-US" dirty="0" err="1" smtClean="0"/>
            <a:t>Vernam</a:t>
          </a:r>
          <a:r>
            <a:rPr lang="en-US" dirty="0" smtClean="0"/>
            <a:t> cipher</a:t>
          </a:r>
          <a:endParaRPr lang="en-US" dirty="0"/>
        </a:p>
      </dgm:t>
    </dgm:pt>
    <dgm:pt modelId="{021F3417-BD24-0445-9AE8-64190E8FA58C}" type="parTrans" cxnId="{0E85AC86-D1BF-4449-8A20-EE2CD9F9FEF9}">
      <dgm:prSet/>
      <dgm:spPr/>
      <dgm:t>
        <a:bodyPr/>
        <a:lstStyle/>
        <a:p>
          <a:endParaRPr lang="en-US"/>
        </a:p>
      </dgm:t>
    </dgm:pt>
    <dgm:pt modelId="{D6DDB179-3CB9-7A46-AA5F-43037B80D08D}" type="sibTrans" cxnId="{0E85AC86-D1BF-4449-8A20-EE2CD9F9FEF9}">
      <dgm:prSet/>
      <dgm:spPr/>
      <dgm:t>
        <a:bodyPr/>
        <a:lstStyle/>
        <a:p>
          <a:endParaRPr lang="en-US"/>
        </a:p>
      </dgm:t>
    </dgm:pt>
    <dgm:pt modelId="{87E56F79-264A-7048-9159-053BCE3633AE}">
      <dgm:prSet/>
      <dgm:spPr/>
      <dgm:t>
        <a:bodyPr/>
        <a:lstStyle/>
        <a:p>
          <a:pPr rtl="0"/>
          <a:r>
            <a:rPr lang="en-US" dirty="0" smtClean="0"/>
            <a:t>In the ideal case a one-time pad version of the </a:t>
          </a:r>
          <a:r>
            <a:rPr lang="en-US" dirty="0" err="1" smtClean="0"/>
            <a:t>Vernam</a:t>
          </a:r>
          <a:r>
            <a:rPr lang="en-US" dirty="0" smtClean="0"/>
            <a:t> cipher would be used, in which the </a:t>
          </a:r>
          <a:r>
            <a:rPr lang="en-US" dirty="0" err="1" smtClean="0"/>
            <a:t>keystream</a:t>
          </a:r>
          <a:r>
            <a:rPr lang="en-US" dirty="0" smtClean="0"/>
            <a:t> is as long as the plaintext bit stream</a:t>
          </a:r>
          <a:endParaRPr lang="en-US" dirty="0"/>
        </a:p>
      </dgm:t>
    </dgm:pt>
    <dgm:pt modelId="{5D7A1B9A-9729-3243-B482-A0BF80CD31B6}" type="parTrans" cxnId="{E955CCC6-D09F-8847-A246-958664DDB22F}">
      <dgm:prSet/>
      <dgm:spPr/>
      <dgm:t>
        <a:bodyPr/>
        <a:lstStyle/>
        <a:p>
          <a:endParaRPr lang="en-US"/>
        </a:p>
      </dgm:t>
    </dgm:pt>
    <dgm:pt modelId="{514B4F38-8867-164E-912D-5149F1CC9148}" type="sibTrans" cxnId="{E955CCC6-D09F-8847-A246-958664DDB22F}">
      <dgm:prSet/>
      <dgm:spPr/>
      <dgm:t>
        <a:bodyPr/>
        <a:lstStyle/>
        <a:p>
          <a:endParaRPr lang="en-US"/>
        </a:p>
      </dgm:t>
    </dgm:pt>
    <dgm:pt modelId="{25F88892-1718-AA47-BD33-9CBE3B48EE63}">
      <dgm:prSet/>
      <dgm:spPr/>
      <dgm:t>
        <a:bodyPr/>
        <a:lstStyle/>
        <a:p>
          <a:pPr rtl="0"/>
          <a:r>
            <a:rPr lang="en-US" dirty="0" smtClean="0"/>
            <a:t>If the cryptographic </a:t>
          </a:r>
          <a:r>
            <a:rPr lang="en-US" dirty="0" err="1" smtClean="0"/>
            <a:t>keystream</a:t>
          </a:r>
          <a:r>
            <a:rPr lang="en-US" dirty="0" smtClean="0"/>
            <a:t> is random, then this cipher is unbreakable by any means other than acquiring the </a:t>
          </a:r>
          <a:r>
            <a:rPr lang="en-US" dirty="0" err="1" smtClean="0"/>
            <a:t>keystream</a:t>
          </a:r>
          <a:endParaRPr lang="en-US" dirty="0"/>
        </a:p>
      </dgm:t>
    </dgm:pt>
    <dgm:pt modelId="{F802593E-15D6-7443-8AD4-3303D9A68F2E}" type="parTrans" cxnId="{5CC973DA-8E9F-F64D-B298-C867CBE014F0}">
      <dgm:prSet/>
      <dgm:spPr/>
      <dgm:t>
        <a:bodyPr/>
        <a:lstStyle/>
        <a:p>
          <a:endParaRPr lang="en-US"/>
        </a:p>
      </dgm:t>
    </dgm:pt>
    <dgm:pt modelId="{943DC347-7EDC-BE4E-901F-8D61E4A09D5B}" type="sibTrans" cxnId="{5CC973DA-8E9F-F64D-B298-C867CBE014F0}">
      <dgm:prSet/>
      <dgm:spPr/>
      <dgm:t>
        <a:bodyPr/>
        <a:lstStyle/>
        <a:p>
          <a:endParaRPr lang="en-US"/>
        </a:p>
      </dgm:t>
    </dgm:pt>
    <dgm:pt modelId="{91009186-E007-5F43-8FF5-1C299DFAA5DE}">
      <dgm:prSet/>
      <dgm:spPr/>
      <dgm:t>
        <a:bodyPr/>
        <a:lstStyle/>
        <a:p>
          <a:pPr rtl="0"/>
          <a:r>
            <a:rPr lang="en-US" dirty="0" err="1" smtClean="0"/>
            <a:t>Keystream</a:t>
          </a:r>
          <a:r>
            <a:rPr lang="en-US" dirty="0" smtClean="0"/>
            <a:t> must be provided to both users in advance via some independent and secure channel</a:t>
          </a:r>
          <a:endParaRPr lang="en-US" dirty="0"/>
        </a:p>
      </dgm:t>
    </dgm:pt>
    <dgm:pt modelId="{2BA905CE-B876-DD49-ACC1-8A15CA825F96}" type="parTrans" cxnId="{6A018318-4A50-AC45-9510-057EC9DEEABD}">
      <dgm:prSet/>
      <dgm:spPr/>
      <dgm:t>
        <a:bodyPr/>
        <a:lstStyle/>
        <a:p>
          <a:endParaRPr lang="en-US"/>
        </a:p>
      </dgm:t>
    </dgm:pt>
    <dgm:pt modelId="{ADC62BC0-450B-204B-8B3E-6353911601EB}" type="sibTrans" cxnId="{6A018318-4A50-AC45-9510-057EC9DEEABD}">
      <dgm:prSet/>
      <dgm:spPr/>
      <dgm:t>
        <a:bodyPr/>
        <a:lstStyle/>
        <a:p>
          <a:endParaRPr lang="en-US"/>
        </a:p>
      </dgm:t>
    </dgm:pt>
    <dgm:pt modelId="{511C53A0-B84E-A04B-AB4F-85049655B05F}">
      <dgm:prSet/>
      <dgm:spPr/>
      <dgm:t>
        <a:bodyPr/>
        <a:lstStyle/>
        <a:p>
          <a:pPr rtl="0"/>
          <a:r>
            <a:rPr lang="en-US" dirty="0" smtClean="0"/>
            <a:t>This introduces insurmountable logistical problems if the intended data traffic is very large</a:t>
          </a:r>
          <a:endParaRPr lang="en-US" dirty="0"/>
        </a:p>
      </dgm:t>
    </dgm:pt>
    <dgm:pt modelId="{B7FFCEBC-714B-3F4E-A7AB-F6CAF65D8F2D}" type="parTrans" cxnId="{B3C2935D-9319-6D44-BB7B-E5A7177E773A}">
      <dgm:prSet/>
      <dgm:spPr/>
      <dgm:t>
        <a:bodyPr/>
        <a:lstStyle/>
        <a:p>
          <a:endParaRPr lang="en-US"/>
        </a:p>
      </dgm:t>
    </dgm:pt>
    <dgm:pt modelId="{E1469CCF-8233-4D4F-B114-9977B795DDB4}" type="sibTrans" cxnId="{B3C2935D-9319-6D44-BB7B-E5A7177E773A}">
      <dgm:prSet/>
      <dgm:spPr/>
      <dgm:t>
        <a:bodyPr/>
        <a:lstStyle/>
        <a:p>
          <a:endParaRPr lang="en-US"/>
        </a:p>
      </dgm:t>
    </dgm:pt>
    <dgm:pt modelId="{6A150459-F120-F142-BA3A-97697F7A0DAE}">
      <dgm:prSet/>
      <dgm:spPr/>
      <dgm:t>
        <a:bodyPr/>
        <a:lstStyle/>
        <a:p>
          <a:pPr rtl="0"/>
          <a:r>
            <a:rPr lang="en-US" dirty="0" smtClean="0"/>
            <a:t>For practical reasons the bit-stream generator must be implemented as an algorithmic procedure so that the cryptographic bit stream can be produced by both users</a:t>
          </a:r>
          <a:endParaRPr lang="en-US" dirty="0"/>
        </a:p>
      </dgm:t>
    </dgm:pt>
    <dgm:pt modelId="{CCE12F00-86EB-0A45-A137-2CFD250D01A4}" type="parTrans" cxnId="{16CAAC19-89B3-2941-96C0-90763AE56C80}">
      <dgm:prSet/>
      <dgm:spPr/>
      <dgm:t>
        <a:bodyPr/>
        <a:lstStyle/>
        <a:p>
          <a:endParaRPr lang="en-US"/>
        </a:p>
      </dgm:t>
    </dgm:pt>
    <dgm:pt modelId="{DAB32485-39E3-AC48-AA64-CFF75F53D828}" type="sibTrans" cxnId="{16CAAC19-89B3-2941-96C0-90763AE56C80}">
      <dgm:prSet/>
      <dgm:spPr/>
      <dgm:t>
        <a:bodyPr/>
        <a:lstStyle/>
        <a:p>
          <a:endParaRPr lang="en-US"/>
        </a:p>
      </dgm:t>
    </dgm:pt>
    <dgm:pt modelId="{307C9169-FD19-AC47-87F6-E8088C3881B5}">
      <dgm:prSet/>
      <dgm:spPr/>
      <dgm:t>
        <a:bodyPr/>
        <a:lstStyle/>
        <a:p>
          <a:pPr rtl="0"/>
          <a:r>
            <a:rPr lang="en-US" dirty="0" smtClean="0"/>
            <a:t>It must be computationally impractical to predict future portions of the bit stream based on previous portions of the bit stream</a:t>
          </a:r>
          <a:endParaRPr lang="en-US" dirty="0"/>
        </a:p>
      </dgm:t>
    </dgm:pt>
    <dgm:pt modelId="{9269A3DE-2464-1340-9903-9CCDD4D3419F}" type="parTrans" cxnId="{511A762C-B0C0-C249-8E70-3C316205A18D}">
      <dgm:prSet/>
      <dgm:spPr/>
      <dgm:t>
        <a:bodyPr/>
        <a:lstStyle/>
        <a:p>
          <a:endParaRPr lang="en-US"/>
        </a:p>
      </dgm:t>
    </dgm:pt>
    <dgm:pt modelId="{27339016-3257-8F45-BFC8-8B12CDD93D77}" type="sibTrans" cxnId="{511A762C-B0C0-C249-8E70-3C316205A18D}">
      <dgm:prSet/>
      <dgm:spPr/>
      <dgm:t>
        <a:bodyPr/>
        <a:lstStyle/>
        <a:p>
          <a:endParaRPr lang="en-US"/>
        </a:p>
      </dgm:t>
    </dgm:pt>
    <dgm:pt modelId="{B811C9F2-426A-5340-B551-6C3B699F7460}">
      <dgm:prSet/>
      <dgm:spPr/>
      <dgm:t>
        <a:bodyPr/>
        <a:lstStyle/>
        <a:p>
          <a:pPr rtl="0"/>
          <a:r>
            <a:rPr lang="en-US" dirty="0" smtClean="0"/>
            <a:t>The two users need only share the generating key and each can produce the </a:t>
          </a:r>
          <a:r>
            <a:rPr lang="en-US" dirty="0" err="1" smtClean="0"/>
            <a:t>keystream</a:t>
          </a:r>
          <a:endParaRPr lang="en-US" dirty="0"/>
        </a:p>
      </dgm:t>
    </dgm:pt>
    <dgm:pt modelId="{0C7EC46B-37E2-B044-ABC1-1FB5DF4CC97A}" type="parTrans" cxnId="{C953D621-BCDA-5649-8271-1F6D12084F7C}">
      <dgm:prSet/>
      <dgm:spPr/>
      <dgm:t>
        <a:bodyPr/>
        <a:lstStyle/>
        <a:p>
          <a:endParaRPr lang="en-US"/>
        </a:p>
      </dgm:t>
    </dgm:pt>
    <dgm:pt modelId="{7F1E6B9E-11EB-2F4D-A365-A4A89F0BD4A2}" type="sibTrans" cxnId="{C953D621-BCDA-5649-8271-1F6D12084F7C}">
      <dgm:prSet/>
      <dgm:spPr/>
      <dgm:t>
        <a:bodyPr/>
        <a:lstStyle/>
        <a:p>
          <a:endParaRPr lang="en-US"/>
        </a:p>
      </dgm:t>
    </dgm:pt>
    <dgm:pt modelId="{39452D4C-3643-1045-A9B0-24D2B5019761}" type="pres">
      <dgm:prSet presAssocID="{B49DFDEA-C1E6-FD44-8894-2C30F1D756E3}" presName="theList" presStyleCnt="0">
        <dgm:presLayoutVars>
          <dgm:dir/>
          <dgm:animLvl val="lvl"/>
          <dgm:resizeHandles val="exact"/>
        </dgm:presLayoutVars>
      </dgm:prSet>
      <dgm:spPr/>
    </dgm:pt>
    <dgm:pt modelId="{30EBD609-6A39-0D43-A6BF-0207CBA9FD96}" type="pres">
      <dgm:prSet presAssocID="{625CA973-C949-0B49-8EBA-E76268828C03}" presName="compNode" presStyleCnt="0"/>
      <dgm:spPr/>
    </dgm:pt>
    <dgm:pt modelId="{776B5AA3-E8DB-AA49-B3DF-4D6ADBBB4F23}" type="pres">
      <dgm:prSet presAssocID="{625CA973-C949-0B49-8EBA-E76268828C03}" presName="aNode" presStyleLbl="bgShp" presStyleIdx="0" presStyleCnt="3"/>
      <dgm:spPr/>
    </dgm:pt>
    <dgm:pt modelId="{32392A64-4D65-1649-AF91-6ADD2244657C}" type="pres">
      <dgm:prSet presAssocID="{625CA973-C949-0B49-8EBA-E76268828C03}" presName="textNode" presStyleLbl="bgShp" presStyleIdx="0" presStyleCnt="3"/>
      <dgm:spPr/>
    </dgm:pt>
    <dgm:pt modelId="{099A672D-F1EE-6143-AA38-FD982BF103EB}" type="pres">
      <dgm:prSet presAssocID="{625CA973-C949-0B49-8EBA-E76268828C03}" presName="compChildNode" presStyleCnt="0"/>
      <dgm:spPr/>
    </dgm:pt>
    <dgm:pt modelId="{37A3010B-C9FC-0E49-A1E9-4378D657D1F9}" type="pres">
      <dgm:prSet presAssocID="{625CA973-C949-0B49-8EBA-E76268828C03}" presName="theInnerList" presStyleCnt="0"/>
      <dgm:spPr/>
    </dgm:pt>
    <dgm:pt modelId="{483862D4-68AF-394B-9853-B785CF4575EB}" type="pres">
      <dgm:prSet presAssocID="{085DFABC-820A-9441-8D9B-D16FE6638F73}" presName="childNode" presStyleLbl="node1" presStyleIdx="0" presStyleCnt="4">
        <dgm:presLayoutVars>
          <dgm:bulletEnabled val="1"/>
        </dgm:presLayoutVars>
      </dgm:prSet>
      <dgm:spPr/>
    </dgm:pt>
    <dgm:pt modelId="{0BE138DC-537F-E549-93F7-1C05F67717D1}" type="pres">
      <dgm:prSet presAssocID="{625CA973-C949-0B49-8EBA-E76268828C03}" presName="aSpace" presStyleCnt="0"/>
      <dgm:spPr/>
    </dgm:pt>
    <dgm:pt modelId="{9CF221ED-2EB4-6042-8457-694CAD559D55}" type="pres">
      <dgm:prSet presAssocID="{87E56F79-264A-7048-9159-053BCE3633AE}" presName="compNode" presStyleCnt="0"/>
      <dgm:spPr/>
    </dgm:pt>
    <dgm:pt modelId="{2770F15F-983B-4D48-B14E-CC2758FC6F9C}" type="pres">
      <dgm:prSet presAssocID="{87E56F79-264A-7048-9159-053BCE3633AE}" presName="aNode" presStyleLbl="bgShp" presStyleIdx="1" presStyleCnt="3"/>
      <dgm:spPr/>
    </dgm:pt>
    <dgm:pt modelId="{5AC933B3-2544-0F42-9BA3-413721FCC33E}" type="pres">
      <dgm:prSet presAssocID="{87E56F79-264A-7048-9159-053BCE3633AE}" presName="textNode" presStyleLbl="bgShp" presStyleIdx="1" presStyleCnt="3"/>
      <dgm:spPr/>
    </dgm:pt>
    <dgm:pt modelId="{3F0067EE-091F-4E42-8199-177F2D1BAD84}" type="pres">
      <dgm:prSet presAssocID="{87E56F79-264A-7048-9159-053BCE3633AE}" presName="compChildNode" presStyleCnt="0"/>
      <dgm:spPr/>
    </dgm:pt>
    <dgm:pt modelId="{404C3FBA-6FC1-0449-8AFA-39EDFE998629}" type="pres">
      <dgm:prSet presAssocID="{87E56F79-264A-7048-9159-053BCE3633AE}" presName="theInnerList" presStyleCnt="0"/>
      <dgm:spPr/>
    </dgm:pt>
    <dgm:pt modelId="{9A6FA038-3999-3F4C-84B0-1E295CA7802E}" type="pres">
      <dgm:prSet presAssocID="{25F88892-1718-AA47-BD33-9CBE3B48EE63}" presName="childNode" presStyleLbl="node1" presStyleIdx="1" presStyleCnt="4">
        <dgm:presLayoutVars>
          <dgm:bulletEnabled val="1"/>
        </dgm:presLayoutVars>
      </dgm:prSet>
      <dgm:spPr/>
    </dgm:pt>
    <dgm:pt modelId="{AC722065-9BD3-4A48-BCD6-1ABA64EAB6CF}" type="pres">
      <dgm:prSet presAssocID="{87E56F79-264A-7048-9159-053BCE3633AE}" presName="aSpace" presStyleCnt="0"/>
      <dgm:spPr/>
    </dgm:pt>
    <dgm:pt modelId="{AFE3B033-28FF-7646-9D45-54360581EB54}" type="pres">
      <dgm:prSet presAssocID="{6A150459-F120-F142-BA3A-97697F7A0DAE}" presName="compNode" presStyleCnt="0"/>
      <dgm:spPr/>
    </dgm:pt>
    <dgm:pt modelId="{40C6BF4B-2F6B-AF4E-8E99-DEC8862D2D23}" type="pres">
      <dgm:prSet presAssocID="{6A150459-F120-F142-BA3A-97697F7A0DAE}" presName="aNode" presStyleLbl="bgShp" presStyleIdx="2" presStyleCnt="3"/>
      <dgm:spPr/>
    </dgm:pt>
    <dgm:pt modelId="{4579491A-16C0-C44C-B3F1-ADF1A24A07FE}" type="pres">
      <dgm:prSet presAssocID="{6A150459-F120-F142-BA3A-97697F7A0DAE}" presName="textNode" presStyleLbl="bgShp" presStyleIdx="2" presStyleCnt="3"/>
      <dgm:spPr/>
    </dgm:pt>
    <dgm:pt modelId="{F9C2732E-2AC1-4640-AAF9-D8CC21967CC4}" type="pres">
      <dgm:prSet presAssocID="{6A150459-F120-F142-BA3A-97697F7A0DAE}" presName="compChildNode" presStyleCnt="0"/>
      <dgm:spPr/>
    </dgm:pt>
    <dgm:pt modelId="{3AB86337-E5D9-714D-98C2-B817A56312F7}" type="pres">
      <dgm:prSet presAssocID="{6A150459-F120-F142-BA3A-97697F7A0DAE}" presName="theInnerList" presStyleCnt="0"/>
      <dgm:spPr/>
    </dgm:pt>
    <dgm:pt modelId="{CCD4018F-5943-734D-83AA-354789D645C8}" type="pres">
      <dgm:prSet presAssocID="{307C9169-FD19-AC47-87F6-E8088C3881B5}" presName="childNode" presStyleLbl="node1" presStyleIdx="2" presStyleCnt="4">
        <dgm:presLayoutVars>
          <dgm:bulletEnabled val="1"/>
        </dgm:presLayoutVars>
      </dgm:prSet>
      <dgm:spPr/>
    </dgm:pt>
    <dgm:pt modelId="{548AF509-0279-6B44-A796-68E9CBE16907}" type="pres">
      <dgm:prSet presAssocID="{307C9169-FD19-AC47-87F6-E8088C3881B5}" presName="aSpace2" presStyleCnt="0"/>
      <dgm:spPr/>
    </dgm:pt>
    <dgm:pt modelId="{E3071BAB-526E-7246-9BFE-CC25E4D1F4D3}" type="pres">
      <dgm:prSet presAssocID="{B811C9F2-426A-5340-B551-6C3B699F7460}" presName="childNode" presStyleLbl="node1" presStyleIdx="3" presStyleCnt="4">
        <dgm:presLayoutVars>
          <dgm:bulletEnabled val="1"/>
        </dgm:presLayoutVars>
      </dgm:prSet>
      <dgm:spPr/>
    </dgm:pt>
  </dgm:ptLst>
  <dgm:cxnLst>
    <dgm:cxn modelId="{511A762C-B0C0-C249-8E70-3C316205A18D}" srcId="{6A150459-F120-F142-BA3A-97697F7A0DAE}" destId="{307C9169-FD19-AC47-87F6-E8088C3881B5}" srcOrd="0" destOrd="0" parTransId="{9269A3DE-2464-1340-9903-9CCDD4D3419F}" sibTransId="{27339016-3257-8F45-BFC8-8B12CDD93D77}"/>
    <dgm:cxn modelId="{B1E66890-F1EC-6347-85E3-D77471EDCD77}" type="presOf" srcId="{53D7D7AD-E7D7-2A43-8204-C15E1B95BC68}" destId="{483862D4-68AF-394B-9853-B785CF4575EB}" srcOrd="0" destOrd="2" presId="urn:microsoft.com/office/officeart/2005/8/layout/lProcess2"/>
    <dgm:cxn modelId="{6D6580AC-EEF3-604C-983D-CAC89C871132}" srcId="{085DFABC-820A-9441-8D9B-D16FE6638F73}" destId="{55A5274C-BC34-1345-A33E-1C94A8A413B0}" srcOrd="0" destOrd="0" parTransId="{D046D13C-80F7-CE42-A8F6-BF76F81223FB}" sibTransId="{605B9F0A-C25F-8F43-B316-077B8232BA19}"/>
    <dgm:cxn modelId="{58A1830D-C83F-544F-A09D-395AF20727E1}" srcId="{625CA973-C949-0B49-8EBA-E76268828C03}" destId="{085DFABC-820A-9441-8D9B-D16FE6638F73}" srcOrd="0" destOrd="0" parTransId="{DF24B70A-31D5-9947-A093-C8B124139D75}" sibTransId="{7831E1FE-6132-9E44-991D-5A43811B3E61}"/>
    <dgm:cxn modelId="{0E85AC86-D1BF-4449-8A20-EE2CD9F9FEF9}" srcId="{085DFABC-820A-9441-8D9B-D16FE6638F73}" destId="{53D7D7AD-E7D7-2A43-8204-C15E1B95BC68}" srcOrd="1" destOrd="0" parTransId="{021F3417-BD24-0445-9AE8-64190E8FA58C}" sibTransId="{D6DDB179-3CB9-7A46-AA5F-43037B80D08D}"/>
    <dgm:cxn modelId="{F884C4D7-2123-A243-92CE-55864CE7A0A2}" type="presOf" srcId="{87E56F79-264A-7048-9159-053BCE3633AE}" destId="{5AC933B3-2544-0F42-9BA3-413721FCC33E}" srcOrd="1" destOrd="0" presId="urn:microsoft.com/office/officeart/2005/8/layout/lProcess2"/>
    <dgm:cxn modelId="{7A88C735-19E5-7D41-8D6C-97BDA9D43758}" type="presOf" srcId="{6A150459-F120-F142-BA3A-97697F7A0DAE}" destId="{40C6BF4B-2F6B-AF4E-8E99-DEC8862D2D23}" srcOrd="0" destOrd="0" presId="urn:microsoft.com/office/officeart/2005/8/layout/lProcess2"/>
    <dgm:cxn modelId="{7994B83F-BED0-554C-A25D-0DB65116AAF3}" type="presOf" srcId="{87E56F79-264A-7048-9159-053BCE3633AE}" destId="{2770F15F-983B-4D48-B14E-CC2758FC6F9C}" srcOrd="0" destOrd="0" presId="urn:microsoft.com/office/officeart/2005/8/layout/lProcess2"/>
    <dgm:cxn modelId="{8D38A4AD-CDD7-724E-8E50-259B51790A2C}" type="presOf" srcId="{B49DFDEA-C1E6-FD44-8894-2C30F1D756E3}" destId="{39452D4C-3643-1045-A9B0-24D2B5019761}" srcOrd="0" destOrd="0" presId="urn:microsoft.com/office/officeart/2005/8/layout/lProcess2"/>
    <dgm:cxn modelId="{B35FACD7-9171-5740-A0E0-FA0D7BC138B7}" type="presOf" srcId="{625CA973-C949-0B49-8EBA-E76268828C03}" destId="{776B5AA3-E8DB-AA49-B3DF-4D6ADBBB4F23}" srcOrd="0" destOrd="0" presId="urn:microsoft.com/office/officeart/2005/8/layout/lProcess2"/>
    <dgm:cxn modelId="{20EC1FB4-04EC-B346-AE34-5E46639E4343}" type="presOf" srcId="{55A5274C-BC34-1345-A33E-1C94A8A413B0}" destId="{483862D4-68AF-394B-9853-B785CF4575EB}" srcOrd="0" destOrd="1" presId="urn:microsoft.com/office/officeart/2005/8/layout/lProcess2"/>
    <dgm:cxn modelId="{D86C5F17-8B4C-1046-AD62-AC03D20B7AF4}" type="presOf" srcId="{625CA973-C949-0B49-8EBA-E76268828C03}" destId="{32392A64-4D65-1649-AF91-6ADD2244657C}" srcOrd="1" destOrd="0" presId="urn:microsoft.com/office/officeart/2005/8/layout/lProcess2"/>
    <dgm:cxn modelId="{B3C2935D-9319-6D44-BB7B-E5A7177E773A}" srcId="{25F88892-1718-AA47-BD33-9CBE3B48EE63}" destId="{511C53A0-B84E-A04B-AB4F-85049655B05F}" srcOrd="1" destOrd="0" parTransId="{B7FFCEBC-714B-3F4E-A7AB-F6CAF65D8F2D}" sibTransId="{E1469CCF-8233-4D4F-B114-9977B795DDB4}"/>
    <dgm:cxn modelId="{93528F30-D4E4-B34E-97E5-8071551C6D9A}" type="presOf" srcId="{B811C9F2-426A-5340-B551-6C3B699F7460}" destId="{E3071BAB-526E-7246-9BFE-CC25E4D1F4D3}" srcOrd="0" destOrd="0" presId="urn:microsoft.com/office/officeart/2005/8/layout/lProcess2"/>
    <dgm:cxn modelId="{C91182FF-E07B-A94E-82BD-BFC90E1BD528}" type="presOf" srcId="{91009186-E007-5F43-8FF5-1C299DFAA5DE}" destId="{9A6FA038-3999-3F4C-84B0-1E295CA7802E}" srcOrd="0" destOrd="1" presId="urn:microsoft.com/office/officeart/2005/8/layout/lProcess2"/>
    <dgm:cxn modelId="{6535705F-135A-6241-9AF9-5619D985202D}" type="presOf" srcId="{25F88892-1718-AA47-BD33-9CBE3B48EE63}" destId="{9A6FA038-3999-3F4C-84B0-1E295CA7802E}" srcOrd="0" destOrd="0" presId="urn:microsoft.com/office/officeart/2005/8/layout/lProcess2"/>
    <dgm:cxn modelId="{C953D621-BCDA-5649-8271-1F6D12084F7C}" srcId="{6A150459-F120-F142-BA3A-97697F7A0DAE}" destId="{B811C9F2-426A-5340-B551-6C3B699F7460}" srcOrd="1" destOrd="0" parTransId="{0C7EC46B-37E2-B044-ABC1-1FB5DF4CC97A}" sibTransId="{7F1E6B9E-11EB-2F4D-A365-A4A89F0BD4A2}"/>
    <dgm:cxn modelId="{16CAAC19-89B3-2941-96C0-90763AE56C80}" srcId="{B49DFDEA-C1E6-FD44-8894-2C30F1D756E3}" destId="{6A150459-F120-F142-BA3A-97697F7A0DAE}" srcOrd="2" destOrd="0" parTransId="{CCE12F00-86EB-0A45-A137-2CFD250D01A4}" sibTransId="{DAB32485-39E3-AC48-AA64-CFF75F53D828}"/>
    <dgm:cxn modelId="{F673E4FE-A649-0745-8388-67E5CA4B863E}" srcId="{B49DFDEA-C1E6-FD44-8894-2C30F1D756E3}" destId="{625CA973-C949-0B49-8EBA-E76268828C03}" srcOrd="0" destOrd="0" parTransId="{D3F86C37-9999-C04C-8736-EF9460A25D9E}" sibTransId="{939F11A5-58C3-644C-97F6-DC02ACE4629F}"/>
    <dgm:cxn modelId="{48B679BC-DAFF-6D41-AF74-AEA8D465DE8F}" type="presOf" srcId="{6A150459-F120-F142-BA3A-97697F7A0DAE}" destId="{4579491A-16C0-C44C-B3F1-ADF1A24A07FE}" srcOrd="1" destOrd="0" presId="urn:microsoft.com/office/officeart/2005/8/layout/lProcess2"/>
    <dgm:cxn modelId="{E955CCC6-D09F-8847-A246-958664DDB22F}" srcId="{B49DFDEA-C1E6-FD44-8894-2C30F1D756E3}" destId="{87E56F79-264A-7048-9159-053BCE3633AE}" srcOrd="1" destOrd="0" parTransId="{5D7A1B9A-9729-3243-B482-A0BF80CD31B6}" sibTransId="{514B4F38-8867-164E-912D-5149F1CC9148}"/>
    <dgm:cxn modelId="{BEAF3A85-AD15-244F-9935-63FB8FC5D734}" type="presOf" srcId="{511C53A0-B84E-A04B-AB4F-85049655B05F}" destId="{9A6FA038-3999-3F4C-84B0-1E295CA7802E}" srcOrd="0" destOrd="2" presId="urn:microsoft.com/office/officeart/2005/8/layout/lProcess2"/>
    <dgm:cxn modelId="{D253B79E-5CEF-A249-9350-B527BE948282}" type="presOf" srcId="{307C9169-FD19-AC47-87F6-E8088C3881B5}" destId="{CCD4018F-5943-734D-83AA-354789D645C8}" srcOrd="0" destOrd="0" presId="urn:microsoft.com/office/officeart/2005/8/layout/lProcess2"/>
    <dgm:cxn modelId="{5CC973DA-8E9F-F64D-B298-C867CBE014F0}" srcId="{87E56F79-264A-7048-9159-053BCE3633AE}" destId="{25F88892-1718-AA47-BD33-9CBE3B48EE63}" srcOrd="0" destOrd="0" parTransId="{F802593E-15D6-7443-8AD4-3303D9A68F2E}" sibTransId="{943DC347-7EDC-BE4E-901F-8D61E4A09D5B}"/>
    <dgm:cxn modelId="{6A018318-4A50-AC45-9510-057EC9DEEABD}" srcId="{25F88892-1718-AA47-BD33-9CBE3B48EE63}" destId="{91009186-E007-5F43-8FF5-1C299DFAA5DE}" srcOrd="0" destOrd="0" parTransId="{2BA905CE-B876-DD49-ACC1-8A15CA825F96}" sibTransId="{ADC62BC0-450B-204B-8B3E-6353911601EB}"/>
    <dgm:cxn modelId="{E0B7D912-84A4-1044-817C-6F0446FCACFD}" type="presOf" srcId="{085DFABC-820A-9441-8D9B-D16FE6638F73}" destId="{483862D4-68AF-394B-9853-B785CF4575EB}" srcOrd="0" destOrd="0" presId="urn:microsoft.com/office/officeart/2005/8/layout/lProcess2"/>
    <dgm:cxn modelId="{5B998B4B-CE25-4C4F-9DC1-2D0F829CADB1}" type="presParOf" srcId="{39452D4C-3643-1045-A9B0-24D2B5019761}" destId="{30EBD609-6A39-0D43-A6BF-0207CBA9FD96}" srcOrd="0" destOrd="0" presId="urn:microsoft.com/office/officeart/2005/8/layout/lProcess2"/>
    <dgm:cxn modelId="{B75D6ACC-4D37-1C44-96B0-4BE66B7AB6CF}" type="presParOf" srcId="{30EBD609-6A39-0D43-A6BF-0207CBA9FD96}" destId="{776B5AA3-E8DB-AA49-B3DF-4D6ADBBB4F23}" srcOrd="0" destOrd="0" presId="urn:microsoft.com/office/officeart/2005/8/layout/lProcess2"/>
    <dgm:cxn modelId="{D8FBF836-549D-0C49-8ABE-015743D7D324}" type="presParOf" srcId="{30EBD609-6A39-0D43-A6BF-0207CBA9FD96}" destId="{32392A64-4D65-1649-AF91-6ADD2244657C}" srcOrd="1" destOrd="0" presId="urn:microsoft.com/office/officeart/2005/8/layout/lProcess2"/>
    <dgm:cxn modelId="{A681F3A3-015D-084F-B375-CE634771A9B7}" type="presParOf" srcId="{30EBD609-6A39-0D43-A6BF-0207CBA9FD96}" destId="{099A672D-F1EE-6143-AA38-FD982BF103EB}" srcOrd="2" destOrd="0" presId="urn:microsoft.com/office/officeart/2005/8/layout/lProcess2"/>
    <dgm:cxn modelId="{8654A874-5E75-AE4F-86C7-309F94AB8D07}" type="presParOf" srcId="{099A672D-F1EE-6143-AA38-FD982BF103EB}" destId="{37A3010B-C9FC-0E49-A1E9-4378D657D1F9}" srcOrd="0" destOrd="0" presId="urn:microsoft.com/office/officeart/2005/8/layout/lProcess2"/>
    <dgm:cxn modelId="{2BD05C8E-9EF7-B744-8EE0-7A93567041F5}" type="presParOf" srcId="{37A3010B-C9FC-0E49-A1E9-4378D657D1F9}" destId="{483862D4-68AF-394B-9853-B785CF4575EB}" srcOrd="0" destOrd="0" presId="urn:microsoft.com/office/officeart/2005/8/layout/lProcess2"/>
    <dgm:cxn modelId="{8B94C6D5-3B8D-BC41-AF18-1081454D3106}" type="presParOf" srcId="{39452D4C-3643-1045-A9B0-24D2B5019761}" destId="{0BE138DC-537F-E549-93F7-1C05F67717D1}" srcOrd="1" destOrd="0" presId="urn:microsoft.com/office/officeart/2005/8/layout/lProcess2"/>
    <dgm:cxn modelId="{0390F864-43CB-0B4E-937E-BB62ECEE820A}" type="presParOf" srcId="{39452D4C-3643-1045-A9B0-24D2B5019761}" destId="{9CF221ED-2EB4-6042-8457-694CAD559D55}" srcOrd="2" destOrd="0" presId="urn:microsoft.com/office/officeart/2005/8/layout/lProcess2"/>
    <dgm:cxn modelId="{201499E3-455E-1D48-B387-B859EE3909D0}" type="presParOf" srcId="{9CF221ED-2EB4-6042-8457-694CAD559D55}" destId="{2770F15F-983B-4D48-B14E-CC2758FC6F9C}" srcOrd="0" destOrd="0" presId="urn:microsoft.com/office/officeart/2005/8/layout/lProcess2"/>
    <dgm:cxn modelId="{43E67889-D948-CF45-8CD7-E219644E5B66}" type="presParOf" srcId="{9CF221ED-2EB4-6042-8457-694CAD559D55}" destId="{5AC933B3-2544-0F42-9BA3-413721FCC33E}" srcOrd="1" destOrd="0" presId="urn:microsoft.com/office/officeart/2005/8/layout/lProcess2"/>
    <dgm:cxn modelId="{C0AC2675-EB90-F741-8ACA-EE9DB4034874}" type="presParOf" srcId="{9CF221ED-2EB4-6042-8457-694CAD559D55}" destId="{3F0067EE-091F-4E42-8199-177F2D1BAD84}" srcOrd="2" destOrd="0" presId="urn:microsoft.com/office/officeart/2005/8/layout/lProcess2"/>
    <dgm:cxn modelId="{08F3C3CA-78CE-B342-9E5C-A0AE4924EC1F}" type="presParOf" srcId="{3F0067EE-091F-4E42-8199-177F2D1BAD84}" destId="{404C3FBA-6FC1-0449-8AFA-39EDFE998629}" srcOrd="0" destOrd="0" presId="urn:microsoft.com/office/officeart/2005/8/layout/lProcess2"/>
    <dgm:cxn modelId="{049D742D-475C-1B41-9FDF-4C52111E8685}" type="presParOf" srcId="{404C3FBA-6FC1-0449-8AFA-39EDFE998629}" destId="{9A6FA038-3999-3F4C-84B0-1E295CA7802E}" srcOrd="0" destOrd="0" presId="urn:microsoft.com/office/officeart/2005/8/layout/lProcess2"/>
    <dgm:cxn modelId="{66A6829E-9929-394B-89B0-F30EF4DBEC68}" type="presParOf" srcId="{39452D4C-3643-1045-A9B0-24D2B5019761}" destId="{AC722065-9BD3-4A48-BCD6-1ABA64EAB6CF}" srcOrd="3" destOrd="0" presId="urn:microsoft.com/office/officeart/2005/8/layout/lProcess2"/>
    <dgm:cxn modelId="{3E20BFC4-38B2-3948-B9CA-6DCD0D450348}" type="presParOf" srcId="{39452D4C-3643-1045-A9B0-24D2B5019761}" destId="{AFE3B033-28FF-7646-9D45-54360581EB54}" srcOrd="4" destOrd="0" presId="urn:microsoft.com/office/officeart/2005/8/layout/lProcess2"/>
    <dgm:cxn modelId="{DD7FDCC0-1D8F-EE4C-B037-F620ABAC5A8E}" type="presParOf" srcId="{AFE3B033-28FF-7646-9D45-54360581EB54}" destId="{40C6BF4B-2F6B-AF4E-8E99-DEC8862D2D23}" srcOrd="0" destOrd="0" presId="urn:microsoft.com/office/officeart/2005/8/layout/lProcess2"/>
    <dgm:cxn modelId="{AD200DCA-0D78-4D4C-BE99-84AD49252564}" type="presParOf" srcId="{AFE3B033-28FF-7646-9D45-54360581EB54}" destId="{4579491A-16C0-C44C-B3F1-ADF1A24A07FE}" srcOrd="1" destOrd="0" presId="urn:microsoft.com/office/officeart/2005/8/layout/lProcess2"/>
    <dgm:cxn modelId="{CE634A52-FADB-3645-91EE-4448239CA89F}" type="presParOf" srcId="{AFE3B033-28FF-7646-9D45-54360581EB54}" destId="{F9C2732E-2AC1-4640-AAF9-D8CC21967CC4}" srcOrd="2" destOrd="0" presId="urn:microsoft.com/office/officeart/2005/8/layout/lProcess2"/>
    <dgm:cxn modelId="{3BA56F9E-D0CF-5440-8B1E-9CC878D61E04}" type="presParOf" srcId="{F9C2732E-2AC1-4640-AAF9-D8CC21967CC4}" destId="{3AB86337-E5D9-714D-98C2-B817A56312F7}" srcOrd="0" destOrd="0" presId="urn:microsoft.com/office/officeart/2005/8/layout/lProcess2"/>
    <dgm:cxn modelId="{DA8BA68C-C95C-8349-9D36-630BBC533F52}" type="presParOf" srcId="{3AB86337-E5D9-714D-98C2-B817A56312F7}" destId="{CCD4018F-5943-734D-83AA-354789D645C8}" srcOrd="0" destOrd="0" presId="urn:microsoft.com/office/officeart/2005/8/layout/lProcess2"/>
    <dgm:cxn modelId="{06D064DD-5B9A-E241-A226-3559575168E5}" type="presParOf" srcId="{3AB86337-E5D9-714D-98C2-B817A56312F7}" destId="{548AF509-0279-6B44-A796-68E9CBE16907}" srcOrd="1" destOrd="0" presId="urn:microsoft.com/office/officeart/2005/8/layout/lProcess2"/>
    <dgm:cxn modelId="{4833D3DA-147D-2145-8DC3-67076D2671D6}" type="presParOf" srcId="{3AB86337-E5D9-714D-98C2-B817A56312F7}" destId="{E3071BAB-526E-7246-9BFE-CC25E4D1F4D3}" srcOrd="2"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5A275C-1CD6-0545-86E6-24A2CEC3693D}" type="doc">
      <dgm:prSet loTypeId="urn:microsoft.com/office/officeart/2005/8/layout/matrix2" loCatId="matrix" qsTypeId="urn:microsoft.com/office/officeart/2005/8/quickstyle/simple4" qsCatId="simple" csTypeId="urn:microsoft.com/office/officeart/2005/8/colors/accent1_2" csCatId="accent1"/>
      <dgm:spPr/>
      <dgm:t>
        <a:bodyPr/>
        <a:lstStyle/>
        <a:p>
          <a:endParaRPr lang="en-US"/>
        </a:p>
      </dgm:t>
    </dgm:pt>
    <dgm:pt modelId="{3A1DDF25-FFA9-B145-AE5C-991984DE3695}">
      <dgm:prSet/>
      <dgm:spPr/>
      <dgm:t>
        <a:bodyPr/>
        <a:lstStyle/>
        <a:p>
          <a:pPr rtl="0"/>
          <a:r>
            <a:rPr lang="en-US" dirty="0" smtClean="0"/>
            <a:t>A block of plaintext is treated as a whole and used to produce a ciphertext block of equal length</a:t>
          </a:r>
          <a:endParaRPr lang="en-US" dirty="0"/>
        </a:p>
      </dgm:t>
    </dgm:pt>
    <dgm:pt modelId="{BC4B56E0-1CA8-2644-94CB-A095DF594B18}" type="parTrans" cxnId="{ACCD1752-D52B-AE4D-8444-99DB2A5BB954}">
      <dgm:prSet/>
      <dgm:spPr/>
      <dgm:t>
        <a:bodyPr/>
        <a:lstStyle/>
        <a:p>
          <a:endParaRPr lang="en-US"/>
        </a:p>
      </dgm:t>
    </dgm:pt>
    <dgm:pt modelId="{51E3C4C4-7F08-3E4E-86BF-C998F1E5CD36}" type="sibTrans" cxnId="{ACCD1752-D52B-AE4D-8444-99DB2A5BB954}">
      <dgm:prSet/>
      <dgm:spPr/>
      <dgm:t>
        <a:bodyPr/>
        <a:lstStyle/>
        <a:p>
          <a:endParaRPr lang="en-US"/>
        </a:p>
      </dgm:t>
    </dgm:pt>
    <dgm:pt modelId="{076F6597-BAC0-C641-B047-30B33625D51E}">
      <dgm:prSet/>
      <dgm:spPr/>
      <dgm:t>
        <a:bodyPr/>
        <a:lstStyle/>
        <a:p>
          <a:pPr rtl="0"/>
          <a:r>
            <a:rPr lang="en-US" dirty="0" smtClean="0"/>
            <a:t>Typically a block size of 64 or 128 bits is used</a:t>
          </a:r>
          <a:endParaRPr lang="en-US" dirty="0"/>
        </a:p>
      </dgm:t>
    </dgm:pt>
    <dgm:pt modelId="{32C112CF-96A9-D04E-9704-08506E631938}" type="parTrans" cxnId="{80979EFE-AA49-274C-9181-B33F94502A72}">
      <dgm:prSet/>
      <dgm:spPr/>
      <dgm:t>
        <a:bodyPr/>
        <a:lstStyle/>
        <a:p>
          <a:endParaRPr lang="en-US"/>
        </a:p>
      </dgm:t>
    </dgm:pt>
    <dgm:pt modelId="{0F1455F7-9A00-9D4E-A3D6-ED1B8AE1DAB0}" type="sibTrans" cxnId="{80979EFE-AA49-274C-9181-B33F94502A72}">
      <dgm:prSet/>
      <dgm:spPr/>
      <dgm:t>
        <a:bodyPr/>
        <a:lstStyle/>
        <a:p>
          <a:endParaRPr lang="en-US"/>
        </a:p>
      </dgm:t>
    </dgm:pt>
    <dgm:pt modelId="{22FA66FA-A9B2-8549-AF15-647BD146D7FD}">
      <dgm:prSet/>
      <dgm:spPr/>
      <dgm:t>
        <a:bodyPr/>
        <a:lstStyle/>
        <a:p>
          <a:pPr rtl="0"/>
          <a:r>
            <a:rPr lang="en-US" dirty="0" smtClean="0"/>
            <a:t>As with a stream cipher,  the two users share a symmetric encryption key </a:t>
          </a:r>
          <a:endParaRPr lang="en-US" dirty="0"/>
        </a:p>
      </dgm:t>
    </dgm:pt>
    <dgm:pt modelId="{8BD38B9D-9B01-304E-8CEF-51293D4AD0DC}" type="parTrans" cxnId="{C9D7261E-ED0E-1648-AE67-CF1788A5B283}">
      <dgm:prSet/>
      <dgm:spPr/>
      <dgm:t>
        <a:bodyPr/>
        <a:lstStyle/>
        <a:p>
          <a:endParaRPr lang="en-US"/>
        </a:p>
      </dgm:t>
    </dgm:pt>
    <dgm:pt modelId="{6220B37E-5029-EE4F-AA9D-5C6EF8112782}" type="sibTrans" cxnId="{C9D7261E-ED0E-1648-AE67-CF1788A5B283}">
      <dgm:prSet/>
      <dgm:spPr/>
      <dgm:t>
        <a:bodyPr/>
        <a:lstStyle/>
        <a:p>
          <a:endParaRPr lang="en-US"/>
        </a:p>
      </dgm:t>
    </dgm:pt>
    <dgm:pt modelId="{1B5FAC51-D70C-4D4D-B7F3-445742634A1A}">
      <dgm:prSet/>
      <dgm:spPr/>
      <dgm:t>
        <a:bodyPr/>
        <a:lstStyle/>
        <a:p>
          <a:pPr rtl="0"/>
          <a:r>
            <a:rPr lang="en-US" dirty="0" smtClean="0"/>
            <a:t>The majority of network-based symmetric cryptographic applications make use of block ciphers</a:t>
          </a:r>
          <a:endParaRPr lang="en-US" dirty="0"/>
        </a:p>
      </dgm:t>
    </dgm:pt>
    <dgm:pt modelId="{05803D6B-EB82-9B45-A07B-F788A52C0969}" type="parTrans" cxnId="{04CEB378-E4E0-AD42-A696-60E202A1E270}">
      <dgm:prSet/>
      <dgm:spPr/>
      <dgm:t>
        <a:bodyPr/>
        <a:lstStyle/>
        <a:p>
          <a:endParaRPr lang="en-US"/>
        </a:p>
      </dgm:t>
    </dgm:pt>
    <dgm:pt modelId="{30D84D8B-4FF6-6141-BE10-C7FDC0E5B6EC}" type="sibTrans" cxnId="{04CEB378-E4E0-AD42-A696-60E202A1E270}">
      <dgm:prSet/>
      <dgm:spPr/>
      <dgm:t>
        <a:bodyPr/>
        <a:lstStyle/>
        <a:p>
          <a:endParaRPr lang="en-US"/>
        </a:p>
      </dgm:t>
    </dgm:pt>
    <dgm:pt modelId="{53B90DEE-6B91-5843-86E0-A685BF969F35}" type="pres">
      <dgm:prSet presAssocID="{4E5A275C-1CD6-0545-86E6-24A2CEC3693D}" presName="matrix" presStyleCnt="0">
        <dgm:presLayoutVars>
          <dgm:chMax val="1"/>
          <dgm:dir/>
          <dgm:resizeHandles val="exact"/>
        </dgm:presLayoutVars>
      </dgm:prSet>
      <dgm:spPr/>
    </dgm:pt>
    <dgm:pt modelId="{A54F1174-8CF9-9A40-9D07-E0CBAE921C39}" type="pres">
      <dgm:prSet presAssocID="{4E5A275C-1CD6-0545-86E6-24A2CEC3693D}" presName="axisShape" presStyleLbl="bgShp" presStyleIdx="0" presStyleCnt="1"/>
      <dgm:spPr/>
    </dgm:pt>
    <dgm:pt modelId="{FECC4BC1-441A-5849-8098-4815B636C467}" type="pres">
      <dgm:prSet presAssocID="{4E5A275C-1CD6-0545-86E6-24A2CEC3693D}" presName="rect1" presStyleLbl="node1" presStyleIdx="0" presStyleCnt="4">
        <dgm:presLayoutVars>
          <dgm:chMax val="0"/>
          <dgm:chPref val="0"/>
          <dgm:bulletEnabled val="1"/>
        </dgm:presLayoutVars>
      </dgm:prSet>
      <dgm:spPr/>
    </dgm:pt>
    <dgm:pt modelId="{40DEB569-D830-3B4C-85A1-DEE51CF7A1AF}" type="pres">
      <dgm:prSet presAssocID="{4E5A275C-1CD6-0545-86E6-24A2CEC3693D}" presName="rect2" presStyleLbl="node1" presStyleIdx="1" presStyleCnt="4">
        <dgm:presLayoutVars>
          <dgm:chMax val="0"/>
          <dgm:chPref val="0"/>
          <dgm:bulletEnabled val="1"/>
        </dgm:presLayoutVars>
      </dgm:prSet>
      <dgm:spPr/>
    </dgm:pt>
    <dgm:pt modelId="{E43A1B95-F31C-7B44-81E3-A24F046A9ABB}" type="pres">
      <dgm:prSet presAssocID="{4E5A275C-1CD6-0545-86E6-24A2CEC3693D}" presName="rect3" presStyleLbl="node1" presStyleIdx="2" presStyleCnt="4">
        <dgm:presLayoutVars>
          <dgm:chMax val="0"/>
          <dgm:chPref val="0"/>
          <dgm:bulletEnabled val="1"/>
        </dgm:presLayoutVars>
      </dgm:prSet>
      <dgm:spPr/>
    </dgm:pt>
    <dgm:pt modelId="{50837987-4199-F845-9D3A-77DDE3DBCB6A}" type="pres">
      <dgm:prSet presAssocID="{4E5A275C-1CD6-0545-86E6-24A2CEC3693D}" presName="rect4" presStyleLbl="node1" presStyleIdx="3" presStyleCnt="4">
        <dgm:presLayoutVars>
          <dgm:chMax val="0"/>
          <dgm:chPref val="0"/>
          <dgm:bulletEnabled val="1"/>
        </dgm:presLayoutVars>
      </dgm:prSet>
      <dgm:spPr/>
    </dgm:pt>
  </dgm:ptLst>
  <dgm:cxnLst>
    <dgm:cxn modelId="{80979EFE-AA49-274C-9181-B33F94502A72}" srcId="{4E5A275C-1CD6-0545-86E6-24A2CEC3693D}" destId="{076F6597-BAC0-C641-B047-30B33625D51E}" srcOrd="1" destOrd="0" parTransId="{32C112CF-96A9-D04E-9704-08506E631938}" sibTransId="{0F1455F7-9A00-9D4E-A3D6-ED1B8AE1DAB0}"/>
    <dgm:cxn modelId="{9557178B-DBD5-214F-9355-FF6B9A96B795}" type="presOf" srcId="{4E5A275C-1CD6-0545-86E6-24A2CEC3693D}" destId="{53B90DEE-6B91-5843-86E0-A685BF969F35}" srcOrd="0" destOrd="0" presId="urn:microsoft.com/office/officeart/2005/8/layout/matrix2"/>
    <dgm:cxn modelId="{460164DE-A1AF-F745-9EC1-7CA364C37A28}" type="presOf" srcId="{076F6597-BAC0-C641-B047-30B33625D51E}" destId="{40DEB569-D830-3B4C-85A1-DEE51CF7A1AF}" srcOrd="0" destOrd="0" presId="urn:microsoft.com/office/officeart/2005/8/layout/matrix2"/>
    <dgm:cxn modelId="{26FC45B9-5CDF-C441-ACDD-8A221784CDDC}" type="presOf" srcId="{22FA66FA-A9B2-8549-AF15-647BD146D7FD}" destId="{E43A1B95-F31C-7B44-81E3-A24F046A9ABB}" srcOrd="0" destOrd="0" presId="urn:microsoft.com/office/officeart/2005/8/layout/matrix2"/>
    <dgm:cxn modelId="{C9D7261E-ED0E-1648-AE67-CF1788A5B283}" srcId="{4E5A275C-1CD6-0545-86E6-24A2CEC3693D}" destId="{22FA66FA-A9B2-8549-AF15-647BD146D7FD}" srcOrd="2" destOrd="0" parTransId="{8BD38B9D-9B01-304E-8CEF-51293D4AD0DC}" sibTransId="{6220B37E-5029-EE4F-AA9D-5C6EF8112782}"/>
    <dgm:cxn modelId="{4ABC7A19-7072-0B45-B65A-54D9F100AF75}" type="presOf" srcId="{3A1DDF25-FFA9-B145-AE5C-991984DE3695}" destId="{FECC4BC1-441A-5849-8098-4815B636C467}" srcOrd="0" destOrd="0" presId="urn:microsoft.com/office/officeart/2005/8/layout/matrix2"/>
    <dgm:cxn modelId="{918537E9-0B8B-2245-98D2-839724C7E287}" type="presOf" srcId="{1B5FAC51-D70C-4D4D-B7F3-445742634A1A}" destId="{50837987-4199-F845-9D3A-77DDE3DBCB6A}" srcOrd="0" destOrd="0" presId="urn:microsoft.com/office/officeart/2005/8/layout/matrix2"/>
    <dgm:cxn modelId="{ACCD1752-D52B-AE4D-8444-99DB2A5BB954}" srcId="{4E5A275C-1CD6-0545-86E6-24A2CEC3693D}" destId="{3A1DDF25-FFA9-B145-AE5C-991984DE3695}" srcOrd="0" destOrd="0" parTransId="{BC4B56E0-1CA8-2644-94CB-A095DF594B18}" sibTransId="{51E3C4C4-7F08-3E4E-86BF-C998F1E5CD36}"/>
    <dgm:cxn modelId="{04CEB378-E4E0-AD42-A696-60E202A1E270}" srcId="{4E5A275C-1CD6-0545-86E6-24A2CEC3693D}" destId="{1B5FAC51-D70C-4D4D-B7F3-445742634A1A}" srcOrd="3" destOrd="0" parTransId="{05803D6B-EB82-9B45-A07B-F788A52C0969}" sibTransId="{30D84D8B-4FF6-6141-BE10-C7FDC0E5B6EC}"/>
    <dgm:cxn modelId="{8A63B8F0-89FC-4743-AF79-BD37A90DC330}" type="presParOf" srcId="{53B90DEE-6B91-5843-86E0-A685BF969F35}" destId="{A54F1174-8CF9-9A40-9D07-E0CBAE921C39}" srcOrd="0" destOrd="0" presId="urn:microsoft.com/office/officeart/2005/8/layout/matrix2"/>
    <dgm:cxn modelId="{2ED6CE28-663C-F646-AFA2-9ECBFFDF03E1}" type="presParOf" srcId="{53B90DEE-6B91-5843-86E0-A685BF969F35}" destId="{FECC4BC1-441A-5849-8098-4815B636C467}" srcOrd="1" destOrd="0" presId="urn:microsoft.com/office/officeart/2005/8/layout/matrix2"/>
    <dgm:cxn modelId="{CC4CB403-BA0C-4C45-BEDF-86FAABFCA171}" type="presParOf" srcId="{53B90DEE-6B91-5843-86E0-A685BF969F35}" destId="{40DEB569-D830-3B4C-85A1-DEE51CF7A1AF}" srcOrd="2" destOrd="0" presId="urn:microsoft.com/office/officeart/2005/8/layout/matrix2"/>
    <dgm:cxn modelId="{0D1C3E07-2066-7145-B3BC-49F3B3A64325}" type="presParOf" srcId="{53B90DEE-6B91-5843-86E0-A685BF969F35}" destId="{E43A1B95-F31C-7B44-81E3-A24F046A9ABB}" srcOrd="3" destOrd="0" presId="urn:microsoft.com/office/officeart/2005/8/layout/matrix2"/>
    <dgm:cxn modelId="{7A581D48-46BD-AF49-8FF9-4F792CF891C8}" type="presParOf" srcId="{53B90DEE-6B91-5843-86E0-A685BF969F35}" destId="{50837987-4199-F845-9D3A-77DDE3DBCB6A}" srcOrd="4" destOrd="0" presId="urn:microsoft.com/office/officeart/2005/8/layout/matrix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0C7DEF-6978-3340-B693-74DE05CA3281}"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9024AA8-48CB-4542-A772-07573CAF7362}">
      <dgm:prSet phldrT="[Text]"/>
      <dgm:spPr/>
      <dgm:t>
        <a:bodyPr/>
        <a:lstStyle/>
        <a:p>
          <a:r>
            <a:rPr lang="en-US" dirty="0" smtClean="0"/>
            <a:t>Substitutions</a:t>
          </a:r>
          <a:endParaRPr lang="en-US" dirty="0"/>
        </a:p>
      </dgm:t>
    </dgm:pt>
    <dgm:pt modelId="{CDB53F6A-0AF0-6745-ACC9-998E95F27A79}" type="parTrans" cxnId="{65D90CDB-8CDF-734C-A7EA-CBB53CB6B9FF}">
      <dgm:prSet/>
      <dgm:spPr/>
      <dgm:t>
        <a:bodyPr/>
        <a:lstStyle/>
        <a:p>
          <a:endParaRPr lang="en-US"/>
        </a:p>
      </dgm:t>
    </dgm:pt>
    <dgm:pt modelId="{E5AE1784-F24C-FD48-AB88-4D531BD73195}" type="sibTrans" cxnId="{65D90CDB-8CDF-734C-A7EA-CBB53CB6B9FF}">
      <dgm:prSet/>
      <dgm:spPr/>
      <dgm:t>
        <a:bodyPr/>
        <a:lstStyle/>
        <a:p>
          <a:endParaRPr lang="en-US"/>
        </a:p>
      </dgm:t>
    </dgm:pt>
    <dgm:pt modelId="{55BECFDC-A5D7-BE4B-A8D6-4BBE040FDDBC}">
      <dgm:prSet/>
      <dgm:spPr>
        <a:ln>
          <a:solidFill>
            <a:schemeClr val="tx2">
              <a:lumMod val="40000"/>
              <a:lumOff val="60000"/>
            </a:schemeClr>
          </a:solidFill>
        </a:ln>
      </dgm:spPr>
      <dgm:t>
        <a:bodyPr/>
        <a:lstStyle/>
        <a:p>
          <a:r>
            <a:rPr lang="en-US" dirty="0" smtClean="0"/>
            <a:t>Each plaintext element or group of elements is uniquely replaced by a corresponding </a:t>
          </a:r>
          <a:r>
            <a:rPr lang="en-US" dirty="0" err="1" smtClean="0"/>
            <a:t>ciphertext</a:t>
          </a:r>
          <a:r>
            <a:rPr lang="en-US" dirty="0" smtClean="0"/>
            <a:t> element or group of elements</a:t>
          </a:r>
        </a:p>
      </dgm:t>
    </dgm:pt>
    <dgm:pt modelId="{C3AF525D-4946-3A46-9919-E319EE856F1E}" type="parTrans" cxnId="{C9875715-680F-3C4A-8FF4-4F2976F2EF9E}">
      <dgm:prSet/>
      <dgm:spPr/>
      <dgm:t>
        <a:bodyPr/>
        <a:lstStyle/>
        <a:p>
          <a:endParaRPr lang="en-US"/>
        </a:p>
      </dgm:t>
    </dgm:pt>
    <dgm:pt modelId="{DEDE1FD2-5E9B-7044-945A-CA349919BAD6}" type="sibTrans" cxnId="{C9875715-680F-3C4A-8FF4-4F2976F2EF9E}">
      <dgm:prSet/>
      <dgm:spPr/>
      <dgm:t>
        <a:bodyPr/>
        <a:lstStyle/>
        <a:p>
          <a:endParaRPr lang="en-US"/>
        </a:p>
      </dgm:t>
    </dgm:pt>
    <dgm:pt modelId="{339B6737-1E45-4247-A5FB-A7F6697B4194}">
      <dgm:prSet/>
      <dgm:spPr/>
      <dgm:t>
        <a:bodyPr/>
        <a:lstStyle/>
        <a:p>
          <a:r>
            <a:rPr lang="en-US" smtClean="0"/>
            <a:t>Permutation </a:t>
          </a:r>
          <a:endParaRPr lang="en-US" dirty="0" smtClean="0"/>
        </a:p>
      </dgm:t>
    </dgm:pt>
    <dgm:pt modelId="{12890E1A-C856-A447-A138-F64C65B8111C}" type="parTrans" cxnId="{2CE6CAC8-EF12-F14F-8FB3-102F41E71AE5}">
      <dgm:prSet/>
      <dgm:spPr/>
      <dgm:t>
        <a:bodyPr/>
        <a:lstStyle/>
        <a:p>
          <a:endParaRPr lang="en-US"/>
        </a:p>
      </dgm:t>
    </dgm:pt>
    <dgm:pt modelId="{E8411049-E3D5-3F43-9238-F68E21A832B4}" type="sibTrans" cxnId="{2CE6CAC8-EF12-F14F-8FB3-102F41E71AE5}">
      <dgm:prSet/>
      <dgm:spPr/>
      <dgm:t>
        <a:bodyPr/>
        <a:lstStyle/>
        <a:p>
          <a:endParaRPr lang="en-US"/>
        </a:p>
      </dgm:t>
    </dgm:pt>
    <dgm:pt modelId="{5492F155-BB51-7D45-BD7B-554B01F584EA}">
      <dgm:prSet/>
      <dgm:spPr>
        <a:ln>
          <a:solidFill>
            <a:schemeClr val="tx2">
              <a:lumMod val="40000"/>
              <a:lumOff val="60000"/>
            </a:schemeClr>
          </a:solidFill>
        </a:ln>
      </dgm:spPr>
      <dgm:t>
        <a:bodyPr/>
        <a:lstStyle/>
        <a:p>
          <a:r>
            <a:rPr lang="en-US" dirty="0" smtClean="0"/>
            <a:t>No elements are added or deleted or replaced in the sequence, rather the order in which the elements appear in the sequence is changed</a:t>
          </a:r>
        </a:p>
      </dgm:t>
    </dgm:pt>
    <dgm:pt modelId="{D4A359E2-6C03-574E-A3BB-D6865DD41D8D}" type="parTrans" cxnId="{9C2D0816-1443-8742-BCCC-E56A01364534}">
      <dgm:prSet/>
      <dgm:spPr/>
      <dgm:t>
        <a:bodyPr/>
        <a:lstStyle/>
        <a:p>
          <a:endParaRPr lang="en-US"/>
        </a:p>
      </dgm:t>
    </dgm:pt>
    <dgm:pt modelId="{F8717277-A6DE-A54F-8813-09A308431CA4}" type="sibTrans" cxnId="{9C2D0816-1443-8742-BCCC-E56A01364534}">
      <dgm:prSet/>
      <dgm:spPr/>
      <dgm:t>
        <a:bodyPr/>
        <a:lstStyle/>
        <a:p>
          <a:endParaRPr lang="en-US"/>
        </a:p>
      </dgm:t>
    </dgm:pt>
    <dgm:pt modelId="{7F5A2714-1920-DB43-B513-905BC1B3D794}" type="pres">
      <dgm:prSet presAssocID="{3C0C7DEF-6978-3340-B693-74DE05CA3281}" presName="Name0" presStyleCnt="0">
        <dgm:presLayoutVars>
          <dgm:dir/>
          <dgm:animLvl val="lvl"/>
          <dgm:resizeHandles/>
        </dgm:presLayoutVars>
      </dgm:prSet>
      <dgm:spPr/>
      <dgm:t>
        <a:bodyPr/>
        <a:lstStyle/>
        <a:p>
          <a:endParaRPr lang="en-US"/>
        </a:p>
      </dgm:t>
    </dgm:pt>
    <dgm:pt modelId="{449B0BB3-376A-4E4B-8015-24B4B0F95B77}" type="pres">
      <dgm:prSet presAssocID="{A9024AA8-48CB-4542-A772-07573CAF7362}" presName="linNode" presStyleCnt="0"/>
      <dgm:spPr/>
    </dgm:pt>
    <dgm:pt modelId="{57A62681-1A56-7D44-BFF6-76AD004454BD}" type="pres">
      <dgm:prSet presAssocID="{A9024AA8-48CB-4542-A772-07573CAF7362}" presName="parentShp" presStyleLbl="node1" presStyleIdx="0" presStyleCnt="2">
        <dgm:presLayoutVars>
          <dgm:bulletEnabled val="1"/>
        </dgm:presLayoutVars>
      </dgm:prSet>
      <dgm:spPr/>
      <dgm:t>
        <a:bodyPr/>
        <a:lstStyle/>
        <a:p>
          <a:endParaRPr lang="en-US"/>
        </a:p>
      </dgm:t>
    </dgm:pt>
    <dgm:pt modelId="{9B1769EE-F32D-4B41-951F-64C6336B81AD}" type="pres">
      <dgm:prSet presAssocID="{A9024AA8-48CB-4542-A772-07573CAF7362}" presName="childShp" presStyleLbl="bgAccFollowNode1" presStyleIdx="0" presStyleCnt="2">
        <dgm:presLayoutVars>
          <dgm:bulletEnabled val="1"/>
        </dgm:presLayoutVars>
      </dgm:prSet>
      <dgm:spPr/>
      <dgm:t>
        <a:bodyPr/>
        <a:lstStyle/>
        <a:p>
          <a:endParaRPr lang="en-US"/>
        </a:p>
      </dgm:t>
    </dgm:pt>
    <dgm:pt modelId="{FD600B4A-CDAD-6B41-A0FB-72EC82208D93}" type="pres">
      <dgm:prSet presAssocID="{E5AE1784-F24C-FD48-AB88-4D531BD73195}" presName="spacing" presStyleCnt="0"/>
      <dgm:spPr/>
    </dgm:pt>
    <dgm:pt modelId="{8D4971D1-432F-E849-A28B-5C03DDA12A27}" type="pres">
      <dgm:prSet presAssocID="{339B6737-1E45-4247-A5FB-A7F6697B4194}" presName="linNode" presStyleCnt="0"/>
      <dgm:spPr/>
    </dgm:pt>
    <dgm:pt modelId="{14881E42-CC0D-1E43-8416-8DF6501C7DFC}" type="pres">
      <dgm:prSet presAssocID="{339B6737-1E45-4247-A5FB-A7F6697B4194}" presName="parentShp" presStyleLbl="node1" presStyleIdx="1" presStyleCnt="2">
        <dgm:presLayoutVars>
          <dgm:bulletEnabled val="1"/>
        </dgm:presLayoutVars>
      </dgm:prSet>
      <dgm:spPr/>
      <dgm:t>
        <a:bodyPr/>
        <a:lstStyle/>
        <a:p>
          <a:endParaRPr lang="en-US"/>
        </a:p>
      </dgm:t>
    </dgm:pt>
    <dgm:pt modelId="{A41ED0DD-C2EF-014C-9055-C4A81ADD72A3}" type="pres">
      <dgm:prSet presAssocID="{339B6737-1E45-4247-A5FB-A7F6697B4194}" presName="childShp" presStyleLbl="bgAccFollowNode1" presStyleIdx="1" presStyleCnt="2">
        <dgm:presLayoutVars>
          <dgm:bulletEnabled val="1"/>
        </dgm:presLayoutVars>
      </dgm:prSet>
      <dgm:spPr/>
      <dgm:t>
        <a:bodyPr/>
        <a:lstStyle/>
        <a:p>
          <a:endParaRPr lang="en-US"/>
        </a:p>
      </dgm:t>
    </dgm:pt>
  </dgm:ptLst>
  <dgm:cxnLst>
    <dgm:cxn modelId="{C9875715-680F-3C4A-8FF4-4F2976F2EF9E}" srcId="{A9024AA8-48CB-4542-A772-07573CAF7362}" destId="{55BECFDC-A5D7-BE4B-A8D6-4BBE040FDDBC}" srcOrd="0" destOrd="0" parTransId="{C3AF525D-4946-3A46-9919-E319EE856F1E}" sibTransId="{DEDE1FD2-5E9B-7044-945A-CA349919BAD6}"/>
    <dgm:cxn modelId="{23435977-5822-5640-A730-E547BB348E22}" type="presOf" srcId="{339B6737-1E45-4247-A5FB-A7F6697B4194}" destId="{14881E42-CC0D-1E43-8416-8DF6501C7DFC}" srcOrd="0" destOrd="0" presId="urn:microsoft.com/office/officeart/2005/8/layout/vList6"/>
    <dgm:cxn modelId="{442E2371-64FA-2F4D-9FB9-18E460A6EA2A}" type="presOf" srcId="{A9024AA8-48CB-4542-A772-07573CAF7362}" destId="{57A62681-1A56-7D44-BFF6-76AD004454BD}" srcOrd="0" destOrd="0" presId="urn:microsoft.com/office/officeart/2005/8/layout/vList6"/>
    <dgm:cxn modelId="{56B537EE-880B-5C46-B32C-80C9D396AE7D}" type="presOf" srcId="{3C0C7DEF-6978-3340-B693-74DE05CA3281}" destId="{7F5A2714-1920-DB43-B513-905BC1B3D794}" srcOrd="0" destOrd="0" presId="urn:microsoft.com/office/officeart/2005/8/layout/vList6"/>
    <dgm:cxn modelId="{65D90CDB-8CDF-734C-A7EA-CBB53CB6B9FF}" srcId="{3C0C7DEF-6978-3340-B693-74DE05CA3281}" destId="{A9024AA8-48CB-4542-A772-07573CAF7362}" srcOrd="0" destOrd="0" parTransId="{CDB53F6A-0AF0-6745-ACC9-998E95F27A79}" sibTransId="{E5AE1784-F24C-FD48-AB88-4D531BD73195}"/>
    <dgm:cxn modelId="{2CE6CAC8-EF12-F14F-8FB3-102F41E71AE5}" srcId="{3C0C7DEF-6978-3340-B693-74DE05CA3281}" destId="{339B6737-1E45-4247-A5FB-A7F6697B4194}" srcOrd="1" destOrd="0" parTransId="{12890E1A-C856-A447-A138-F64C65B8111C}" sibTransId="{E8411049-E3D5-3F43-9238-F68E21A832B4}"/>
    <dgm:cxn modelId="{F2B2A71C-A986-4F4D-9934-A9FFBE5FDA82}" type="presOf" srcId="{55BECFDC-A5D7-BE4B-A8D6-4BBE040FDDBC}" destId="{9B1769EE-F32D-4B41-951F-64C6336B81AD}" srcOrd="0" destOrd="0" presId="urn:microsoft.com/office/officeart/2005/8/layout/vList6"/>
    <dgm:cxn modelId="{9C2D0816-1443-8742-BCCC-E56A01364534}" srcId="{339B6737-1E45-4247-A5FB-A7F6697B4194}" destId="{5492F155-BB51-7D45-BD7B-554B01F584EA}" srcOrd="0" destOrd="0" parTransId="{D4A359E2-6C03-574E-A3BB-D6865DD41D8D}" sibTransId="{F8717277-A6DE-A54F-8813-09A308431CA4}"/>
    <dgm:cxn modelId="{534870F5-1D9A-9940-BE38-5664496AA24D}" type="presOf" srcId="{5492F155-BB51-7D45-BD7B-554B01F584EA}" destId="{A41ED0DD-C2EF-014C-9055-C4A81ADD72A3}" srcOrd="0" destOrd="0" presId="urn:microsoft.com/office/officeart/2005/8/layout/vList6"/>
    <dgm:cxn modelId="{86C6E4DE-F465-C34C-B8CB-699A7C2DB560}" type="presParOf" srcId="{7F5A2714-1920-DB43-B513-905BC1B3D794}" destId="{449B0BB3-376A-4E4B-8015-24B4B0F95B77}" srcOrd="0" destOrd="0" presId="urn:microsoft.com/office/officeart/2005/8/layout/vList6"/>
    <dgm:cxn modelId="{5373B2B3-7E7B-BA4B-9BB4-079CF5009786}" type="presParOf" srcId="{449B0BB3-376A-4E4B-8015-24B4B0F95B77}" destId="{57A62681-1A56-7D44-BFF6-76AD004454BD}" srcOrd="0" destOrd="0" presId="urn:microsoft.com/office/officeart/2005/8/layout/vList6"/>
    <dgm:cxn modelId="{341CE6A2-41F1-A34E-838C-688F3D99E349}" type="presParOf" srcId="{449B0BB3-376A-4E4B-8015-24B4B0F95B77}" destId="{9B1769EE-F32D-4B41-951F-64C6336B81AD}" srcOrd="1" destOrd="0" presId="urn:microsoft.com/office/officeart/2005/8/layout/vList6"/>
    <dgm:cxn modelId="{7BFCA221-3663-F34F-8890-586B4492E59B}" type="presParOf" srcId="{7F5A2714-1920-DB43-B513-905BC1B3D794}" destId="{FD600B4A-CDAD-6B41-A0FB-72EC82208D93}" srcOrd="1" destOrd="0" presId="urn:microsoft.com/office/officeart/2005/8/layout/vList6"/>
    <dgm:cxn modelId="{8BEFEA9C-D1B1-3145-B73C-74611740F054}" type="presParOf" srcId="{7F5A2714-1920-DB43-B513-905BC1B3D794}" destId="{8D4971D1-432F-E849-A28B-5C03DDA12A27}" srcOrd="2" destOrd="0" presId="urn:microsoft.com/office/officeart/2005/8/layout/vList6"/>
    <dgm:cxn modelId="{DBC563ED-49E1-7741-93B9-DA826F55E1BA}" type="presParOf" srcId="{8D4971D1-432F-E849-A28B-5C03DDA12A27}" destId="{14881E42-CC0D-1E43-8416-8DF6501C7DFC}" srcOrd="0" destOrd="0" presId="urn:microsoft.com/office/officeart/2005/8/layout/vList6"/>
    <dgm:cxn modelId="{29F0D231-50B8-2F4F-AB46-5E2F326A3685}" type="presParOf" srcId="{8D4971D1-432F-E849-A28B-5C03DDA12A27}" destId="{A41ED0DD-C2EF-014C-9055-C4A81ADD72A3}"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B9F18A-62A8-384E-9782-9A1E72013E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E08394E-9AD7-5E4F-A326-5B7BCF55AA1C}">
      <dgm:prSet phldrT="[Text]" custT="1"/>
      <dgm:spPr/>
      <dgm:t>
        <a:bodyPr/>
        <a:lstStyle/>
        <a:p>
          <a:r>
            <a:rPr lang="en-US" sz="1800" b="1" i="0" dirty="0" smtClean="0">
              <a:effectLst>
                <a:outerShdw blurRad="38100" dist="38100" dir="2700000" algn="tl">
                  <a:srgbClr val="000000">
                    <a:alpha val="43137"/>
                  </a:srgbClr>
                </a:outerShdw>
              </a:effectLst>
            </a:rPr>
            <a:t>Diffusion</a:t>
          </a:r>
          <a:endParaRPr lang="en-US" sz="1800" b="1" i="0" dirty="0">
            <a:effectLst>
              <a:outerShdw blurRad="38100" dist="38100" dir="2700000" algn="tl">
                <a:srgbClr val="000000">
                  <a:alpha val="43137"/>
                </a:srgbClr>
              </a:outerShdw>
            </a:effectLst>
          </a:endParaRPr>
        </a:p>
      </dgm:t>
    </dgm:pt>
    <dgm:pt modelId="{7243BF02-A279-3344-8A85-0DA462F56F2A}" type="parTrans" cxnId="{8EC5BCD7-FE19-1446-BA89-9548B0F0644D}">
      <dgm:prSet/>
      <dgm:spPr/>
      <dgm:t>
        <a:bodyPr/>
        <a:lstStyle/>
        <a:p>
          <a:endParaRPr lang="en-US"/>
        </a:p>
      </dgm:t>
    </dgm:pt>
    <dgm:pt modelId="{9E2B9248-2083-CE42-A427-3108CAFA3F7A}" type="sibTrans" cxnId="{8EC5BCD7-FE19-1446-BA89-9548B0F0644D}">
      <dgm:prSet/>
      <dgm:spPr/>
      <dgm:t>
        <a:bodyPr/>
        <a:lstStyle/>
        <a:p>
          <a:endParaRPr lang="en-US"/>
        </a:p>
      </dgm:t>
    </dgm:pt>
    <dgm:pt modelId="{E9DC9C48-40B7-AA4E-A20F-5CD3DCA99CA5}">
      <dgm:prSet/>
      <dgm:spPr/>
      <dgm:t>
        <a:bodyPr/>
        <a:lstStyle/>
        <a:p>
          <a:r>
            <a:rPr lang="en-US" smtClean="0"/>
            <a:t>The statistical structure of the plaintext is dissipated into long-range statistics of the ciphertext</a:t>
          </a:r>
          <a:endParaRPr lang="en-US" dirty="0" smtClean="0"/>
        </a:p>
      </dgm:t>
    </dgm:pt>
    <dgm:pt modelId="{122ECC78-3244-E644-AE42-512AA6D16D55}" type="parTrans" cxnId="{A1C9A291-E3BB-A04D-876C-63B4935EE369}">
      <dgm:prSet/>
      <dgm:spPr/>
      <dgm:t>
        <a:bodyPr/>
        <a:lstStyle/>
        <a:p>
          <a:endParaRPr lang="en-US"/>
        </a:p>
      </dgm:t>
    </dgm:pt>
    <dgm:pt modelId="{8352DB6A-D6F8-B043-936D-D33454945EF7}" type="sibTrans" cxnId="{A1C9A291-E3BB-A04D-876C-63B4935EE369}">
      <dgm:prSet/>
      <dgm:spPr/>
      <dgm:t>
        <a:bodyPr/>
        <a:lstStyle/>
        <a:p>
          <a:endParaRPr lang="en-US"/>
        </a:p>
      </dgm:t>
    </dgm:pt>
    <dgm:pt modelId="{C3D06ADD-F431-2143-80BC-B22BC6F2DA0D}">
      <dgm:prSet/>
      <dgm:spPr/>
      <dgm:t>
        <a:bodyPr/>
        <a:lstStyle/>
        <a:p>
          <a:r>
            <a:rPr lang="en-US" smtClean="0"/>
            <a:t>This is achieved by having each plaintext digit affect the value of many ciphertext digits</a:t>
          </a:r>
          <a:endParaRPr lang="en-US" dirty="0" smtClean="0"/>
        </a:p>
      </dgm:t>
    </dgm:pt>
    <dgm:pt modelId="{DE6CE59B-8C70-ED46-B72E-16AC488006E1}" type="parTrans" cxnId="{3C1D307E-C179-E14B-BA53-0AD24B904437}">
      <dgm:prSet/>
      <dgm:spPr/>
      <dgm:t>
        <a:bodyPr/>
        <a:lstStyle/>
        <a:p>
          <a:endParaRPr lang="en-US"/>
        </a:p>
      </dgm:t>
    </dgm:pt>
    <dgm:pt modelId="{DD59126B-07A3-F146-B6FB-E0ACE6B3393B}" type="sibTrans" cxnId="{3C1D307E-C179-E14B-BA53-0AD24B904437}">
      <dgm:prSet/>
      <dgm:spPr/>
      <dgm:t>
        <a:bodyPr/>
        <a:lstStyle/>
        <a:p>
          <a:endParaRPr lang="en-US"/>
        </a:p>
      </dgm:t>
    </dgm:pt>
    <dgm:pt modelId="{65D6BF23-DB72-CC43-B7E4-995E1C14E107}">
      <dgm:prSet custT="1"/>
      <dgm:spPr/>
      <dgm:t>
        <a:bodyPr/>
        <a:lstStyle/>
        <a:p>
          <a:r>
            <a:rPr lang="en-US" sz="1800" b="1" i="0" dirty="0" smtClean="0">
              <a:effectLst>
                <a:outerShdw blurRad="38100" dist="38100" dir="2700000" algn="tl">
                  <a:srgbClr val="000000">
                    <a:alpha val="43137"/>
                  </a:srgbClr>
                </a:outerShdw>
              </a:effectLst>
            </a:rPr>
            <a:t>Confusion</a:t>
          </a:r>
        </a:p>
      </dgm:t>
    </dgm:pt>
    <dgm:pt modelId="{29303A03-59AC-FD42-8008-D94CD202C61F}" type="parTrans" cxnId="{B7E3C01F-7058-304F-94C1-95E630F0C58F}">
      <dgm:prSet/>
      <dgm:spPr/>
      <dgm:t>
        <a:bodyPr/>
        <a:lstStyle/>
        <a:p>
          <a:endParaRPr lang="en-US"/>
        </a:p>
      </dgm:t>
    </dgm:pt>
    <dgm:pt modelId="{AA64C3FA-BBB0-7F47-96EE-9EB013DFE407}" type="sibTrans" cxnId="{B7E3C01F-7058-304F-94C1-95E630F0C58F}">
      <dgm:prSet/>
      <dgm:spPr/>
      <dgm:t>
        <a:bodyPr/>
        <a:lstStyle/>
        <a:p>
          <a:endParaRPr lang="en-US"/>
        </a:p>
      </dgm:t>
    </dgm:pt>
    <dgm:pt modelId="{9AA27611-41C1-C445-A0CA-1078FC1C9091}">
      <dgm:prSet/>
      <dgm:spPr/>
      <dgm:t>
        <a:bodyPr/>
        <a:lstStyle/>
        <a:p>
          <a:r>
            <a:rPr lang="en-US" smtClean="0"/>
            <a:t>Seeks to make the relationship between the statistics of the ciphertext and the value of the encryption key as complex as possible </a:t>
          </a:r>
          <a:endParaRPr lang="en-US" dirty="0" smtClean="0"/>
        </a:p>
      </dgm:t>
    </dgm:pt>
    <dgm:pt modelId="{CA7C1E19-21B8-CC40-9C64-C6BCD922C2D8}" type="parTrans" cxnId="{B287CE91-C0E8-B34D-A5C8-C34D2B14FD37}">
      <dgm:prSet/>
      <dgm:spPr/>
      <dgm:t>
        <a:bodyPr/>
        <a:lstStyle/>
        <a:p>
          <a:endParaRPr lang="en-US"/>
        </a:p>
      </dgm:t>
    </dgm:pt>
    <dgm:pt modelId="{9ACCB5B7-BE48-7548-B8A2-4AAE5C0F6CEA}" type="sibTrans" cxnId="{B287CE91-C0E8-B34D-A5C8-C34D2B14FD37}">
      <dgm:prSet/>
      <dgm:spPr/>
      <dgm:t>
        <a:bodyPr/>
        <a:lstStyle/>
        <a:p>
          <a:endParaRPr lang="en-US"/>
        </a:p>
      </dgm:t>
    </dgm:pt>
    <dgm:pt modelId="{31AD0D93-4FB8-3E4D-950A-AB56031F9305}">
      <dgm:prSet/>
      <dgm:spPr/>
      <dgm:t>
        <a:bodyPr/>
        <a:lstStyle/>
        <a:p>
          <a:r>
            <a:rPr lang="en-US" smtClean="0"/>
            <a:t>Even if the attacker can get some handle on the statistics of the ciphertext, the way in which the key was used to produce that ciphertext is so complex as to make it difficult to deduce the key</a:t>
          </a:r>
          <a:endParaRPr lang="en-US" dirty="0"/>
        </a:p>
      </dgm:t>
    </dgm:pt>
    <dgm:pt modelId="{2B7CC783-1C66-AB40-8311-6C9B7FA4BDEE}" type="parTrans" cxnId="{77078090-EFD4-6E46-9F47-7779E2992AB9}">
      <dgm:prSet/>
      <dgm:spPr/>
      <dgm:t>
        <a:bodyPr/>
        <a:lstStyle/>
        <a:p>
          <a:endParaRPr lang="en-US"/>
        </a:p>
      </dgm:t>
    </dgm:pt>
    <dgm:pt modelId="{47074CFB-D989-EE49-A911-5E54ECD522ED}" type="sibTrans" cxnId="{77078090-EFD4-6E46-9F47-7779E2992AB9}">
      <dgm:prSet/>
      <dgm:spPr/>
      <dgm:t>
        <a:bodyPr/>
        <a:lstStyle/>
        <a:p>
          <a:endParaRPr lang="en-US"/>
        </a:p>
      </dgm:t>
    </dgm:pt>
    <dgm:pt modelId="{4CE21CE3-8983-D147-AD39-20FB2089897E}" type="pres">
      <dgm:prSet presAssocID="{F0B9F18A-62A8-384E-9782-9A1E72013E03}" presName="linear" presStyleCnt="0">
        <dgm:presLayoutVars>
          <dgm:dir/>
          <dgm:animLvl val="lvl"/>
          <dgm:resizeHandles val="exact"/>
        </dgm:presLayoutVars>
      </dgm:prSet>
      <dgm:spPr/>
      <dgm:t>
        <a:bodyPr/>
        <a:lstStyle/>
        <a:p>
          <a:endParaRPr lang="en-US"/>
        </a:p>
      </dgm:t>
    </dgm:pt>
    <dgm:pt modelId="{48A31F7C-2DEB-184B-83A5-FCE332CCFE22}" type="pres">
      <dgm:prSet presAssocID="{BE08394E-9AD7-5E4F-A326-5B7BCF55AA1C}" presName="parentLin" presStyleCnt="0"/>
      <dgm:spPr/>
    </dgm:pt>
    <dgm:pt modelId="{E5CD465B-0119-FF42-8436-E2F5ABEC7799}" type="pres">
      <dgm:prSet presAssocID="{BE08394E-9AD7-5E4F-A326-5B7BCF55AA1C}" presName="parentLeftMargin" presStyleLbl="node1" presStyleIdx="0" presStyleCnt="2"/>
      <dgm:spPr/>
      <dgm:t>
        <a:bodyPr/>
        <a:lstStyle/>
        <a:p>
          <a:endParaRPr lang="en-US"/>
        </a:p>
      </dgm:t>
    </dgm:pt>
    <dgm:pt modelId="{05C59622-ED4A-404E-B3CC-481B6A564661}" type="pres">
      <dgm:prSet presAssocID="{BE08394E-9AD7-5E4F-A326-5B7BCF55AA1C}" presName="parentText" presStyleLbl="node1" presStyleIdx="0" presStyleCnt="2">
        <dgm:presLayoutVars>
          <dgm:chMax val="0"/>
          <dgm:bulletEnabled val="1"/>
        </dgm:presLayoutVars>
      </dgm:prSet>
      <dgm:spPr/>
      <dgm:t>
        <a:bodyPr/>
        <a:lstStyle/>
        <a:p>
          <a:endParaRPr lang="en-US"/>
        </a:p>
      </dgm:t>
    </dgm:pt>
    <dgm:pt modelId="{F002A7B1-F69B-FC48-A10E-ABED41691BD7}" type="pres">
      <dgm:prSet presAssocID="{BE08394E-9AD7-5E4F-A326-5B7BCF55AA1C}" presName="negativeSpace" presStyleCnt="0"/>
      <dgm:spPr/>
    </dgm:pt>
    <dgm:pt modelId="{5A30085D-7AF6-344F-B216-B72909C92BD4}" type="pres">
      <dgm:prSet presAssocID="{BE08394E-9AD7-5E4F-A326-5B7BCF55AA1C}" presName="childText" presStyleLbl="conFgAcc1" presStyleIdx="0" presStyleCnt="2">
        <dgm:presLayoutVars>
          <dgm:bulletEnabled val="1"/>
        </dgm:presLayoutVars>
      </dgm:prSet>
      <dgm:spPr/>
      <dgm:t>
        <a:bodyPr/>
        <a:lstStyle/>
        <a:p>
          <a:endParaRPr lang="en-US"/>
        </a:p>
      </dgm:t>
    </dgm:pt>
    <dgm:pt modelId="{82D29F07-F9A2-5F49-A26F-F876A3C91D86}" type="pres">
      <dgm:prSet presAssocID="{9E2B9248-2083-CE42-A427-3108CAFA3F7A}" presName="spaceBetweenRectangles" presStyleCnt="0"/>
      <dgm:spPr/>
    </dgm:pt>
    <dgm:pt modelId="{30DE4323-1996-0242-BD6F-65019117E0DF}" type="pres">
      <dgm:prSet presAssocID="{65D6BF23-DB72-CC43-B7E4-995E1C14E107}" presName="parentLin" presStyleCnt="0"/>
      <dgm:spPr/>
    </dgm:pt>
    <dgm:pt modelId="{89B32479-792E-384D-B0B3-EE8A262AE718}" type="pres">
      <dgm:prSet presAssocID="{65D6BF23-DB72-CC43-B7E4-995E1C14E107}" presName="parentLeftMargin" presStyleLbl="node1" presStyleIdx="0" presStyleCnt="2"/>
      <dgm:spPr/>
      <dgm:t>
        <a:bodyPr/>
        <a:lstStyle/>
        <a:p>
          <a:endParaRPr lang="en-US"/>
        </a:p>
      </dgm:t>
    </dgm:pt>
    <dgm:pt modelId="{C63903A1-0277-2D4F-AE67-0F382A9588E9}" type="pres">
      <dgm:prSet presAssocID="{65D6BF23-DB72-CC43-B7E4-995E1C14E107}" presName="parentText" presStyleLbl="node1" presStyleIdx="1" presStyleCnt="2">
        <dgm:presLayoutVars>
          <dgm:chMax val="0"/>
          <dgm:bulletEnabled val="1"/>
        </dgm:presLayoutVars>
      </dgm:prSet>
      <dgm:spPr/>
      <dgm:t>
        <a:bodyPr/>
        <a:lstStyle/>
        <a:p>
          <a:endParaRPr lang="en-US"/>
        </a:p>
      </dgm:t>
    </dgm:pt>
    <dgm:pt modelId="{0F7E7C06-F391-6745-A9A9-3ABA1A24AFF5}" type="pres">
      <dgm:prSet presAssocID="{65D6BF23-DB72-CC43-B7E4-995E1C14E107}" presName="negativeSpace" presStyleCnt="0"/>
      <dgm:spPr/>
    </dgm:pt>
    <dgm:pt modelId="{4FEE6985-9E03-6C45-BF93-562135E96DEF}" type="pres">
      <dgm:prSet presAssocID="{65D6BF23-DB72-CC43-B7E4-995E1C14E107}" presName="childText" presStyleLbl="conFgAcc1" presStyleIdx="1" presStyleCnt="2">
        <dgm:presLayoutVars>
          <dgm:bulletEnabled val="1"/>
        </dgm:presLayoutVars>
      </dgm:prSet>
      <dgm:spPr/>
      <dgm:t>
        <a:bodyPr/>
        <a:lstStyle/>
        <a:p>
          <a:endParaRPr lang="en-US"/>
        </a:p>
      </dgm:t>
    </dgm:pt>
  </dgm:ptLst>
  <dgm:cxnLst>
    <dgm:cxn modelId="{B7E3C01F-7058-304F-94C1-95E630F0C58F}" srcId="{F0B9F18A-62A8-384E-9782-9A1E72013E03}" destId="{65D6BF23-DB72-CC43-B7E4-995E1C14E107}" srcOrd="1" destOrd="0" parTransId="{29303A03-59AC-FD42-8008-D94CD202C61F}" sibTransId="{AA64C3FA-BBB0-7F47-96EE-9EB013DFE407}"/>
    <dgm:cxn modelId="{A1C9A291-E3BB-A04D-876C-63B4935EE369}" srcId="{BE08394E-9AD7-5E4F-A326-5B7BCF55AA1C}" destId="{E9DC9C48-40B7-AA4E-A20F-5CD3DCA99CA5}" srcOrd="0" destOrd="0" parTransId="{122ECC78-3244-E644-AE42-512AA6D16D55}" sibTransId="{8352DB6A-D6F8-B043-936D-D33454945EF7}"/>
    <dgm:cxn modelId="{70EC1D53-9365-0248-9107-03E1E0147ADD}" type="presOf" srcId="{31AD0D93-4FB8-3E4D-950A-AB56031F9305}" destId="{4FEE6985-9E03-6C45-BF93-562135E96DEF}" srcOrd="0" destOrd="1" presId="urn:microsoft.com/office/officeart/2005/8/layout/list1"/>
    <dgm:cxn modelId="{77078090-EFD4-6E46-9F47-7779E2992AB9}" srcId="{65D6BF23-DB72-CC43-B7E4-995E1C14E107}" destId="{31AD0D93-4FB8-3E4D-950A-AB56031F9305}" srcOrd="1" destOrd="0" parTransId="{2B7CC783-1C66-AB40-8311-6C9B7FA4BDEE}" sibTransId="{47074CFB-D989-EE49-A911-5E54ECD522ED}"/>
    <dgm:cxn modelId="{3C1D307E-C179-E14B-BA53-0AD24B904437}" srcId="{BE08394E-9AD7-5E4F-A326-5B7BCF55AA1C}" destId="{C3D06ADD-F431-2143-80BC-B22BC6F2DA0D}" srcOrd="1" destOrd="0" parTransId="{DE6CE59B-8C70-ED46-B72E-16AC488006E1}" sibTransId="{DD59126B-07A3-F146-B6FB-E0ACE6B3393B}"/>
    <dgm:cxn modelId="{22FA7735-CC83-864C-824F-6B131A1DFC16}" type="presOf" srcId="{BE08394E-9AD7-5E4F-A326-5B7BCF55AA1C}" destId="{05C59622-ED4A-404E-B3CC-481B6A564661}" srcOrd="1" destOrd="0" presId="urn:microsoft.com/office/officeart/2005/8/layout/list1"/>
    <dgm:cxn modelId="{FE5E70A2-ED90-8C4D-B60C-C78C11CE3197}" type="presOf" srcId="{E9DC9C48-40B7-AA4E-A20F-5CD3DCA99CA5}" destId="{5A30085D-7AF6-344F-B216-B72909C92BD4}" srcOrd="0" destOrd="0" presId="urn:microsoft.com/office/officeart/2005/8/layout/list1"/>
    <dgm:cxn modelId="{8EC5BCD7-FE19-1446-BA89-9548B0F0644D}" srcId="{F0B9F18A-62A8-384E-9782-9A1E72013E03}" destId="{BE08394E-9AD7-5E4F-A326-5B7BCF55AA1C}" srcOrd="0" destOrd="0" parTransId="{7243BF02-A279-3344-8A85-0DA462F56F2A}" sibTransId="{9E2B9248-2083-CE42-A427-3108CAFA3F7A}"/>
    <dgm:cxn modelId="{DDF470A5-9356-DB49-AD1C-A8ED07D8615A}" type="presOf" srcId="{BE08394E-9AD7-5E4F-A326-5B7BCF55AA1C}" destId="{E5CD465B-0119-FF42-8436-E2F5ABEC7799}" srcOrd="0" destOrd="0" presId="urn:microsoft.com/office/officeart/2005/8/layout/list1"/>
    <dgm:cxn modelId="{09172EEC-E945-7548-954D-DC2BA666641F}" type="presOf" srcId="{65D6BF23-DB72-CC43-B7E4-995E1C14E107}" destId="{89B32479-792E-384D-B0B3-EE8A262AE718}" srcOrd="0" destOrd="0" presId="urn:microsoft.com/office/officeart/2005/8/layout/list1"/>
    <dgm:cxn modelId="{54DF8765-FE06-EC4F-A197-065FEC7D4250}" type="presOf" srcId="{9AA27611-41C1-C445-A0CA-1078FC1C9091}" destId="{4FEE6985-9E03-6C45-BF93-562135E96DEF}" srcOrd="0" destOrd="0" presId="urn:microsoft.com/office/officeart/2005/8/layout/list1"/>
    <dgm:cxn modelId="{7255F769-37D2-4B42-947F-E7941BE3FEA9}" type="presOf" srcId="{F0B9F18A-62A8-384E-9782-9A1E72013E03}" destId="{4CE21CE3-8983-D147-AD39-20FB2089897E}" srcOrd="0" destOrd="0" presId="urn:microsoft.com/office/officeart/2005/8/layout/list1"/>
    <dgm:cxn modelId="{A25F322F-CE79-0843-8F1A-0F8F5A06925E}" type="presOf" srcId="{65D6BF23-DB72-CC43-B7E4-995E1C14E107}" destId="{C63903A1-0277-2D4F-AE67-0F382A9588E9}" srcOrd="1" destOrd="0" presId="urn:microsoft.com/office/officeart/2005/8/layout/list1"/>
    <dgm:cxn modelId="{91FFE62C-1B89-8841-AD98-82BC69AB6746}" type="presOf" srcId="{C3D06ADD-F431-2143-80BC-B22BC6F2DA0D}" destId="{5A30085D-7AF6-344F-B216-B72909C92BD4}" srcOrd="0" destOrd="1" presId="urn:microsoft.com/office/officeart/2005/8/layout/list1"/>
    <dgm:cxn modelId="{B287CE91-C0E8-B34D-A5C8-C34D2B14FD37}" srcId="{65D6BF23-DB72-CC43-B7E4-995E1C14E107}" destId="{9AA27611-41C1-C445-A0CA-1078FC1C9091}" srcOrd="0" destOrd="0" parTransId="{CA7C1E19-21B8-CC40-9C64-C6BCD922C2D8}" sibTransId="{9ACCB5B7-BE48-7548-B8A2-4AAE5C0F6CEA}"/>
    <dgm:cxn modelId="{DC332DA6-7AB8-2641-A9CC-738927542498}" type="presParOf" srcId="{4CE21CE3-8983-D147-AD39-20FB2089897E}" destId="{48A31F7C-2DEB-184B-83A5-FCE332CCFE22}" srcOrd="0" destOrd="0" presId="urn:microsoft.com/office/officeart/2005/8/layout/list1"/>
    <dgm:cxn modelId="{60159F3E-EC15-EC40-97EB-26F20AC3D32E}" type="presParOf" srcId="{48A31F7C-2DEB-184B-83A5-FCE332CCFE22}" destId="{E5CD465B-0119-FF42-8436-E2F5ABEC7799}" srcOrd="0" destOrd="0" presId="urn:microsoft.com/office/officeart/2005/8/layout/list1"/>
    <dgm:cxn modelId="{0572C864-59A2-1B48-8BE3-5F5D4C91C165}" type="presParOf" srcId="{48A31F7C-2DEB-184B-83A5-FCE332CCFE22}" destId="{05C59622-ED4A-404E-B3CC-481B6A564661}" srcOrd="1" destOrd="0" presId="urn:microsoft.com/office/officeart/2005/8/layout/list1"/>
    <dgm:cxn modelId="{51C4E752-F051-444B-AF65-65C38F0729F2}" type="presParOf" srcId="{4CE21CE3-8983-D147-AD39-20FB2089897E}" destId="{F002A7B1-F69B-FC48-A10E-ABED41691BD7}" srcOrd="1" destOrd="0" presId="urn:microsoft.com/office/officeart/2005/8/layout/list1"/>
    <dgm:cxn modelId="{EE0161F7-3E8B-2F48-8A5C-9D090F135780}" type="presParOf" srcId="{4CE21CE3-8983-D147-AD39-20FB2089897E}" destId="{5A30085D-7AF6-344F-B216-B72909C92BD4}" srcOrd="2" destOrd="0" presId="urn:microsoft.com/office/officeart/2005/8/layout/list1"/>
    <dgm:cxn modelId="{FA63C894-9ACC-F445-8515-4CE0387AAC53}" type="presParOf" srcId="{4CE21CE3-8983-D147-AD39-20FB2089897E}" destId="{82D29F07-F9A2-5F49-A26F-F876A3C91D86}" srcOrd="3" destOrd="0" presId="urn:microsoft.com/office/officeart/2005/8/layout/list1"/>
    <dgm:cxn modelId="{2F0B82CA-A7BB-A14B-AC8E-8D681A050EFA}" type="presParOf" srcId="{4CE21CE3-8983-D147-AD39-20FB2089897E}" destId="{30DE4323-1996-0242-BD6F-65019117E0DF}" srcOrd="4" destOrd="0" presId="urn:microsoft.com/office/officeart/2005/8/layout/list1"/>
    <dgm:cxn modelId="{3050D9B9-D95A-4447-BE46-5DC3945175BE}" type="presParOf" srcId="{30DE4323-1996-0242-BD6F-65019117E0DF}" destId="{89B32479-792E-384D-B0B3-EE8A262AE718}" srcOrd="0" destOrd="0" presId="urn:microsoft.com/office/officeart/2005/8/layout/list1"/>
    <dgm:cxn modelId="{CAFFA635-08C6-A248-882C-A159210A09E0}" type="presParOf" srcId="{30DE4323-1996-0242-BD6F-65019117E0DF}" destId="{C63903A1-0277-2D4F-AE67-0F382A9588E9}" srcOrd="1" destOrd="0" presId="urn:microsoft.com/office/officeart/2005/8/layout/list1"/>
    <dgm:cxn modelId="{53861269-70D3-5B47-AAD6-A6E70BCDDB32}" type="presParOf" srcId="{4CE21CE3-8983-D147-AD39-20FB2089897E}" destId="{0F7E7C06-F391-6745-A9A9-3ABA1A24AFF5}" srcOrd="5" destOrd="0" presId="urn:microsoft.com/office/officeart/2005/8/layout/list1"/>
    <dgm:cxn modelId="{60438C8A-27B0-FE48-8E1A-623D0B4567C5}" type="presParOf" srcId="{4CE21CE3-8983-D147-AD39-20FB2089897E}" destId="{4FEE6985-9E03-6C45-BF93-562135E96DEF}"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24100-F683-7442-8546-46A307660D9F}"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C0D7C49E-7333-9343-B168-34A1F95D9CDA}">
      <dgm:prSet/>
      <dgm:spPr/>
      <dgm:t>
        <a:bodyPr/>
        <a:lstStyle/>
        <a:p>
          <a:pPr rtl="0"/>
          <a:r>
            <a:rPr lang="en-US" dirty="0" smtClean="0"/>
            <a:t>The greater the number of rounds, the more difficult it is to perform cryptanalysis</a:t>
          </a:r>
          <a:endParaRPr lang="en-US" dirty="0"/>
        </a:p>
      </dgm:t>
    </dgm:pt>
    <dgm:pt modelId="{A1E02984-CC10-5049-AE69-BF834CD05262}" type="parTrans" cxnId="{7407E578-2A9B-E145-940E-4547417F6F95}">
      <dgm:prSet/>
      <dgm:spPr/>
      <dgm:t>
        <a:bodyPr/>
        <a:lstStyle/>
        <a:p>
          <a:endParaRPr lang="en-US"/>
        </a:p>
      </dgm:t>
    </dgm:pt>
    <dgm:pt modelId="{E09D74B4-392D-3241-BDDE-9A5B6599A569}" type="sibTrans" cxnId="{7407E578-2A9B-E145-940E-4547417F6F95}">
      <dgm:prSet/>
      <dgm:spPr/>
      <dgm:t>
        <a:bodyPr/>
        <a:lstStyle/>
        <a:p>
          <a:endParaRPr lang="en-US"/>
        </a:p>
      </dgm:t>
    </dgm:pt>
    <dgm:pt modelId="{E550DBD6-872A-614A-BABE-7F7B2644EEB1}">
      <dgm:prSet/>
      <dgm:spPr/>
      <dgm:t>
        <a:bodyPr/>
        <a:lstStyle/>
        <a:p>
          <a:pPr rtl="0"/>
          <a:r>
            <a:rPr lang="en-US" dirty="0" smtClean="0"/>
            <a:t>In general, the criterion should be that the number of rounds is chosen so that known cryptanalytic efforts require greater effort than a simple brute-force key search attack</a:t>
          </a:r>
          <a:endParaRPr lang="en-US" dirty="0"/>
        </a:p>
      </dgm:t>
    </dgm:pt>
    <dgm:pt modelId="{E699D0A6-060C-5D4C-ABC2-6FD344C9DD06}" type="parTrans" cxnId="{BE9BA361-9FF9-CF42-B300-FD791EA32E95}">
      <dgm:prSet/>
      <dgm:spPr/>
      <dgm:t>
        <a:bodyPr/>
        <a:lstStyle/>
        <a:p>
          <a:endParaRPr lang="en-US"/>
        </a:p>
      </dgm:t>
    </dgm:pt>
    <dgm:pt modelId="{C9062FCA-4835-F746-BC00-166047EC6962}" type="sibTrans" cxnId="{BE9BA361-9FF9-CF42-B300-FD791EA32E95}">
      <dgm:prSet/>
      <dgm:spPr/>
      <dgm:t>
        <a:bodyPr/>
        <a:lstStyle/>
        <a:p>
          <a:endParaRPr lang="en-US"/>
        </a:p>
      </dgm:t>
    </dgm:pt>
    <dgm:pt modelId="{18C3894F-E923-B549-9001-21DAB31EC56B}">
      <dgm:prSet/>
      <dgm:spPr/>
      <dgm:t>
        <a:bodyPr/>
        <a:lstStyle/>
        <a:p>
          <a:pPr rtl="0"/>
          <a:r>
            <a:rPr lang="en-US" dirty="0" smtClean="0"/>
            <a:t>If DES had 15 or fewer rounds, differential cryptanalysis would require less effort than a brute-force key search</a:t>
          </a:r>
          <a:endParaRPr lang="en-US" dirty="0"/>
        </a:p>
      </dgm:t>
    </dgm:pt>
    <dgm:pt modelId="{C08E283B-4F15-6444-9257-089E9030941B}" type="parTrans" cxnId="{B733681D-CF2F-0541-AEA9-E0759A1D82BB}">
      <dgm:prSet/>
      <dgm:spPr/>
      <dgm:t>
        <a:bodyPr/>
        <a:lstStyle/>
        <a:p>
          <a:endParaRPr lang="en-US"/>
        </a:p>
      </dgm:t>
    </dgm:pt>
    <dgm:pt modelId="{43E2982F-585D-9F42-8AA2-DA6AAD7A9126}" type="sibTrans" cxnId="{B733681D-CF2F-0541-AEA9-E0759A1D82BB}">
      <dgm:prSet/>
      <dgm:spPr/>
      <dgm:t>
        <a:bodyPr/>
        <a:lstStyle/>
        <a:p>
          <a:endParaRPr lang="en-US"/>
        </a:p>
      </dgm:t>
    </dgm:pt>
    <dgm:pt modelId="{BE3D77DA-6FC8-4A4A-927C-03CA93689343}" type="pres">
      <dgm:prSet presAssocID="{BB824100-F683-7442-8546-46A307660D9F}" presName="Name0" presStyleCnt="0">
        <dgm:presLayoutVars>
          <dgm:dir/>
          <dgm:resizeHandles val="exact"/>
        </dgm:presLayoutVars>
      </dgm:prSet>
      <dgm:spPr/>
    </dgm:pt>
    <dgm:pt modelId="{5327F60F-A784-384C-B58A-62C653C68FA1}" type="pres">
      <dgm:prSet presAssocID="{C0D7C49E-7333-9343-B168-34A1F95D9CDA}" presName="node" presStyleLbl="node1" presStyleIdx="0" presStyleCnt="3">
        <dgm:presLayoutVars>
          <dgm:bulletEnabled val="1"/>
        </dgm:presLayoutVars>
      </dgm:prSet>
      <dgm:spPr/>
    </dgm:pt>
    <dgm:pt modelId="{6612EB39-BCD4-BA4C-93F2-68A8B18440FD}" type="pres">
      <dgm:prSet presAssocID="{E09D74B4-392D-3241-BDDE-9A5B6599A569}" presName="sibTrans" presStyleCnt="0"/>
      <dgm:spPr/>
    </dgm:pt>
    <dgm:pt modelId="{C6EB64C4-B5C9-C743-A1A7-1A64563D4CEA}" type="pres">
      <dgm:prSet presAssocID="{E550DBD6-872A-614A-BABE-7F7B2644EEB1}" presName="node" presStyleLbl="node1" presStyleIdx="1" presStyleCnt="3">
        <dgm:presLayoutVars>
          <dgm:bulletEnabled val="1"/>
        </dgm:presLayoutVars>
      </dgm:prSet>
      <dgm:spPr/>
    </dgm:pt>
    <dgm:pt modelId="{E187F006-4E9D-B241-9148-C3903DA70BC9}" type="pres">
      <dgm:prSet presAssocID="{C9062FCA-4835-F746-BC00-166047EC6962}" presName="sibTrans" presStyleCnt="0"/>
      <dgm:spPr/>
    </dgm:pt>
    <dgm:pt modelId="{E1154581-721E-2545-9322-E695E86733C2}" type="pres">
      <dgm:prSet presAssocID="{18C3894F-E923-B549-9001-21DAB31EC56B}" presName="node" presStyleLbl="node1" presStyleIdx="2" presStyleCnt="3">
        <dgm:presLayoutVars>
          <dgm:bulletEnabled val="1"/>
        </dgm:presLayoutVars>
      </dgm:prSet>
      <dgm:spPr/>
    </dgm:pt>
  </dgm:ptLst>
  <dgm:cxnLst>
    <dgm:cxn modelId="{7407E578-2A9B-E145-940E-4547417F6F95}" srcId="{BB824100-F683-7442-8546-46A307660D9F}" destId="{C0D7C49E-7333-9343-B168-34A1F95D9CDA}" srcOrd="0" destOrd="0" parTransId="{A1E02984-CC10-5049-AE69-BF834CD05262}" sibTransId="{E09D74B4-392D-3241-BDDE-9A5B6599A569}"/>
    <dgm:cxn modelId="{715CAF53-884F-3C40-AAF5-EB46B5C9DB98}" type="presOf" srcId="{C0D7C49E-7333-9343-B168-34A1F95D9CDA}" destId="{5327F60F-A784-384C-B58A-62C653C68FA1}" srcOrd="0" destOrd="0" presId="urn:microsoft.com/office/officeart/2005/8/layout/hList6"/>
    <dgm:cxn modelId="{DF521B84-483D-2645-918E-C2F8944F3524}" type="presOf" srcId="{E550DBD6-872A-614A-BABE-7F7B2644EEB1}" destId="{C6EB64C4-B5C9-C743-A1A7-1A64563D4CEA}" srcOrd="0" destOrd="0" presId="urn:microsoft.com/office/officeart/2005/8/layout/hList6"/>
    <dgm:cxn modelId="{BE9BA361-9FF9-CF42-B300-FD791EA32E95}" srcId="{BB824100-F683-7442-8546-46A307660D9F}" destId="{E550DBD6-872A-614A-BABE-7F7B2644EEB1}" srcOrd="1" destOrd="0" parTransId="{E699D0A6-060C-5D4C-ABC2-6FD344C9DD06}" sibTransId="{C9062FCA-4835-F746-BC00-166047EC6962}"/>
    <dgm:cxn modelId="{7247D0E1-F878-1F49-8DA0-49F04D249BD8}" type="presOf" srcId="{18C3894F-E923-B549-9001-21DAB31EC56B}" destId="{E1154581-721E-2545-9322-E695E86733C2}" srcOrd="0" destOrd="0" presId="urn:microsoft.com/office/officeart/2005/8/layout/hList6"/>
    <dgm:cxn modelId="{598A7AD2-AAA0-FC4E-82DB-68F4174E846E}" type="presOf" srcId="{BB824100-F683-7442-8546-46A307660D9F}" destId="{BE3D77DA-6FC8-4A4A-927C-03CA93689343}" srcOrd="0" destOrd="0" presId="urn:microsoft.com/office/officeart/2005/8/layout/hList6"/>
    <dgm:cxn modelId="{B733681D-CF2F-0541-AEA9-E0759A1D82BB}" srcId="{BB824100-F683-7442-8546-46A307660D9F}" destId="{18C3894F-E923-B549-9001-21DAB31EC56B}" srcOrd="2" destOrd="0" parTransId="{C08E283B-4F15-6444-9257-089E9030941B}" sibTransId="{43E2982F-585D-9F42-8AA2-DA6AAD7A9126}"/>
    <dgm:cxn modelId="{A769BF06-4D27-2844-9419-66E0C9C9B8B5}" type="presParOf" srcId="{BE3D77DA-6FC8-4A4A-927C-03CA93689343}" destId="{5327F60F-A784-384C-B58A-62C653C68FA1}" srcOrd="0" destOrd="0" presId="urn:microsoft.com/office/officeart/2005/8/layout/hList6"/>
    <dgm:cxn modelId="{486EB763-0481-CC4B-B636-D567314D5EF8}" type="presParOf" srcId="{BE3D77DA-6FC8-4A4A-927C-03CA93689343}" destId="{6612EB39-BCD4-BA4C-93F2-68A8B18440FD}" srcOrd="1" destOrd="0" presId="urn:microsoft.com/office/officeart/2005/8/layout/hList6"/>
    <dgm:cxn modelId="{CCABF16E-34D8-E84B-90F3-EF53DDBEC2E0}" type="presParOf" srcId="{BE3D77DA-6FC8-4A4A-927C-03CA93689343}" destId="{C6EB64C4-B5C9-C743-A1A7-1A64563D4CEA}" srcOrd="2" destOrd="0" presId="urn:microsoft.com/office/officeart/2005/8/layout/hList6"/>
    <dgm:cxn modelId="{4EFF1B4B-E839-D548-BD75-74ABA54980D5}" type="presParOf" srcId="{BE3D77DA-6FC8-4A4A-927C-03CA93689343}" destId="{E187F006-4E9D-B241-9148-C3903DA70BC9}" srcOrd="3" destOrd="0" presId="urn:microsoft.com/office/officeart/2005/8/layout/hList6"/>
    <dgm:cxn modelId="{6D89D105-C967-BB49-B1AF-09F1F0DB7CD7}" type="presParOf" srcId="{BE3D77DA-6FC8-4A4A-927C-03CA93689343}" destId="{E1154581-721E-2545-9322-E695E86733C2}"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20B7EC-D7AB-F140-AC63-0890D900A184}"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F084056F-5ED9-8446-AB6C-FE166A2BE96E}">
      <dgm:prSet phldrT="[Text]"/>
      <dgm:spPr/>
      <dgm:t>
        <a:bodyPr/>
        <a:lstStyle/>
        <a:p>
          <a:r>
            <a:rPr lang="en-US" dirty="0" smtClean="0"/>
            <a:t>Strict avalanche criterion (SAC)</a:t>
          </a:r>
          <a:endParaRPr lang="en-US" dirty="0"/>
        </a:p>
      </dgm:t>
    </dgm:pt>
    <dgm:pt modelId="{6A1D46E9-A610-DF43-AA6A-0FE945D3B683}" type="parTrans" cxnId="{3A33E2B2-05BC-164D-B299-8CFC34292C1D}">
      <dgm:prSet/>
      <dgm:spPr/>
      <dgm:t>
        <a:bodyPr/>
        <a:lstStyle/>
        <a:p>
          <a:endParaRPr lang="en-US"/>
        </a:p>
      </dgm:t>
    </dgm:pt>
    <dgm:pt modelId="{91037BC8-83D2-D041-886B-BE7D7B819449}" type="sibTrans" cxnId="{3A33E2B2-05BC-164D-B299-8CFC34292C1D}">
      <dgm:prSet/>
      <dgm:spPr/>
      <dgm:t>
        <a:bodyPr/>
        <a:lstStyle/>
        <a:p>
          <a:endParaRPr lang="en-US"/>
        </a:p>
      </dgm:t>
    </dgm:pt>
    <dgm:pt modelId="{610A6039-E7E4-5F4C-9982-E8772178BC1A}">
      <dgm:prSet custT="1"/>
      <dgm:spPr/>
      <dgm:t>
        <a:bodyPr/>
        <a:lstStyle/>
        <a:p>
          <a:r>
            <a:rPr lang="en-US" sz="1400" b="1" dirty="0" smtClean="0"/>
            <a:t>States </a:t>
          </a:r>
          <a:r>
            <a:rPr lang="en-US" sz="1400" b="1" dirty="0" smtClean="0"/>
            <a:t>that any output bit </a:t>
          </a:r>
          <a:r>
            <a:rPr lang="en-US" sz="1400" b="1" dirty="0" err="1" smtClean="0"/>
            <a:t>j</a:t>
          </a:r>
          <a:r>
            <a:rPr lang="en-US" sz="1400" b="1" dirty="0" smtClean="0"/>
            <a:t>  of an S-box should change with probability 1/2 when any single input bit i  is inverted for all i , </a:t>
          </a:r>
          <a:r>
            <a:rPr lang="en-US" sz="1400" b="1" dirty="0" err="1" smtClean="0"/>
            <a:t>j</a:t>
          </a:r>
          <a:r>
            <a:rPr lang="en-US" sz="1400" b="1" dirty="0" smtClean="0"/>
            <a:t> </a:t>
          </a:r>
        </a:p>
      </dgm:t>
    </dgm:pt>
    <dgm:pt modelId="{DC4CFE8E-8778-9546-AE7B-E3C530B892F3}" type="parTrans" cxnId="{5FA8314A-BD09-7D42-8B26-957A5C618317}">
      <dgm:prSet/>
      <dgm:spPr/>
      <dgm:t>
        <a:bodyPr/>
        <a:lstStyle/>
        <a:p>
          <a:endParaRPr lang="en-US"/>
        </a:p>
      </dgm:t>
    </dgm:pt>
    <dgm:pt modelId="{6EBAD108-49B9-5F49-BB36-186F1971EAE7}" type="sibTrans" cxnId="{5FA8314A-BD09-7D42-8B26-957A5C618317}">
      <dgm:prSet/>
      <dgm:spPr/>
      <dgm:t>
        <a:bodyPr/>
        <a:lstStyle/>
        <a:p>
          <a:endParaRPr lang="en-US"/>
        </a:p>
      </dgm:t>
    </dgm:pt>
    <dgm:pt modelId="{9EBEDA6A-0F8F-274A-95EB-91A768A4B1B9}">
      <dgm:prSet/>
      <dgm:spPr/>
      <dgm:t>
        <a:bodyPr/>
        <a:lstStyle/>
        <a:p>
          <a:r>
            <a:rPr lang="en-US" dirty="0" smtClean="0"/>
            <a:t>Bit independence criterion (BIC) </a:t>
          </a:r>
        </a:p>
      </dgm:t>
    </dgm:pt>
    <dgm:pt modelId="{04A83C82-AC0E-3541-8389-4C00BBA8776D}" type="parTrans" cxnId="{2507F090-3B14-7449-A132-EE836FDE4D7D}">
      <dgm:prSet/>
      <dgm:spPr/>
      <dgm:t>
        <a:bodyPr/>
        <a:lstStyle/>
        <a:p>
          <a:endParaRPr lang="en-US"/>
        </a:p>
      </dgm:t>
    </dgm:pt>
    <dgm:pt modelId="{C28ABE69-F5DA-B148-BAD4-C2A394609361}" type="sibTrans" cxnId="{2507F090-3B14-7449-A132-EE836FDE4D7D}">
      <dgm:prSet/>
      <dgm:spPr/>
      <dgm:t>
        <a:bodyPr/>
        <a:lstStyle/>
        <a:p>
          <a:endParaRPr lang="en-US"/>
        </a:p>
      </dgm:t>
    </dgm:pt>
    <dgm:pt modelId="{8DFEFA92-0C94-2C46-BE58-366094032659}">
      <dgm:prSet custT="1"/>
      <dgm:spPr/>
      <dgm:t>
        <a:bodyPr/>
        <a:lstStyle/>
        <a:p>
          <a:r>
            <a:rPr lang="en-US" sz="1400" b="1" dirty="0" smtClean="0"/>
            <a:t>States </a:t>
          </a:r>
          <a:r>
            <a:rPr lang="en-US" sz="1400" b="1" dirty="0" smtClean="0"/>
            <a:t>that output bits </a:t>
          </a:r>
          <a:r>
            <a:rPr lang="en-US" sz="1400" b="1" dirty="0" err="1" smtClean="0"/>
            <a:t>j</a:t>
          </a:r>
          <a:r>
            <a:rPr lang="en-US" sz="1400" b="1" dirty="0" smtClean="0"/>
            <a:t>  and k  should change independently when any single input bit i  is inverted for all i , </a:t>
          </a:r>
          <a:r>
            <a:rPr lang="en-US" sz="1400" b="1" dirty="0" err="1" smtClean="0"/>
            <a:t>j</a:t>
          </a:r>
          <a:r>
            <a:rPr lang="en-US" sz="1400" b="1" dirty="0" smtClean="0"/>
            <a:t> , and k </a:t>
          </a:r>
        </a:p>
      </dgm:t>
    </dgm:pt>
    <dgm:pt modelId="{01148441-222C-AE4B-803E-CACAD20F3A84}" type="parTrans" cxnId="{7CBD06CE-D06C-674E-804C-04EAC99ED9EF}">
      <dgm:prSet/>
      <dgm:spPr/>
      <dgm:t>
        <a:bodyPr/>
        <a:lstStyle/>
        <a:p>
          <a:endParaRPr lang="en-US"/>
        </a:p>
      </dgm:t>
    </dgm:pt>
    <dgm:pt modelId="{597EEF34-181A-874D-A8B7-1772C98A072C}" type="sibTrans" cxnId="{7CBD06CE-D06C-674E-804C-04EAC99ED9EF}">
      <dgm:prSet/>
      <dgm:spPr/>
      <dgm:t>
        <a:bodyPr/>
        <a:lstStyle/>
        <a:p>
          <a:endParaRPr lang="en-US"/>
        </a:p>
      </dgm:t>
    </dgm:pt>
    <dgm:pt modelId="{A078B777-D8A7-B84B-BC72-12BDF7DD8432}" type="pres">
      <dgm:prSet presAssocID="{8620B7EC-D7AB-F140-AC63-0890D900A184}" presName="diagram" presStyleCnt="0">
        <dgm:presLayoutVars>
          <dgm:chPref val="1"/>
          <dgm:dir/>
          <dgm:animOne val="branch"/>
          <dgm:animLvl val="lvl"/>
          <dgm:resizeHandles/>
        </dgm:presLayoutVars>
      </dgm:prSet>
      <dgm:spPr/>
      <dgm:t>
        <a:bodyPr/>
        <a:lstStyle/>
        <a:p>
          <a:endParaRPr lang="en-US"/>
        </a:p>
      </dgm:t>
    </dgm:pt>
    <dgm:pt modelId="{3473B4C5-FCE0-334C-8FB9-01ACD4A1A5F6}" type="pres">
      <dgm:prSet presAssocID="{F084056F-5ED9-8446-AB6C-FE166A2BE96E}" presName="root" presStyleCnt="0"/>
      <dgm:spPr/>
    </dgm:pt>
    <dgm:pt modelId="{31CAFA9D-D7E3-624F-BAF5-138487862F27}" type="pres">
      <dgm:prSet presAssocID="{F084056F-5ED9-8446-AB6C-FE166A2BE96E}" presName="rootComposite" presStyleCnt="0"/>
      <dgm:spPr/>
    </dgm:pt>
    <dgm:pt modelId="{44090F6D-665B-0D42-B86A-838C5A250F6E}" type="pres">
      <dgm:prSet presAssocID="{F084056F-5ED9-8446-AB6C-FE166A2BE96E}" presName="rootText" presStyleLbl="node1" presStyleIdx="0" presStyleCnt="2"/>
      <dgm:spPr/>
      <dgm:t>
        <a:bodyPr/>
        <a:lstStyle/>
        <a:p>
          <a:endParaRPr lang="en-US"/>
        </a:p>
      </dgm:t>
    </dgm:pt>
    <dgm:pt modelId="{A61CB4B1-6C72-7B49-8871-5CEFC20D0E5D}" type="pres">
      <dgm:prSet presAssocID="{F084056F-5ED9-8446-AB6C-FE166A2BE96E}" presName="rootConnector" presStyleLbl="node1" presStyleIdx="0" presStyleCnt="2"/>
      <dgm:spPr/>
      <dgm:t>
        <a:bodyPr/>
        <a:lstStyle/>
        <a:p>
          <a:endParaRPr lang="en-US"/>
        </a:p>
      </dgm:t>
    </dgm:pt>
    <dgm:pt modelId="{CB9FEA7E-A4FE-F54B-9ABA-91241B402F29}" type="pres">
      <dgm:prSet presAssocID="{F084056F-5ED9-8446-AB6C-FE166A2BE96E}" presName="childShape" presStyleCnt="0"/>
      <dgm:spPr/>
    </dgm:pt>
    <dgm:pt modelId="{4BD2DE4C-E223-654B-B0BF-A79C96CFA141}" type="pres">
      <dgm:prSet presAssocID="{DC4CFE8E-8778-9546-AE7B-E3C530B892F3}" presName="Name13" presStyleLbl="parChTrans1D2" presStyleIdx="0" presStyleCnt="2"/>
      <dgm:spPr/>
      <dgm:t>
        <a:bodyPr/>
        <a:lstStyle/>
        <a:p>
          <a:endParaRPr lang="en-US"/>
        </a:p>
      </dgm:t>
    </dgm:pt>
    <dgm:pt modelId="{A5CB3649-28F4-9543-8872-A278744EBE09}" type="pres">
      <dgm:prSet presAssocID="{610A6039-E7E4-5F4C-9982-E8772178BC1A}" presName="childText" presStyleLbl="bgAcc1" presStyleIdx="0" presStyleCnt="2" custScaleX="128502" custScaleY="152408">
        <dgm:presLayoutVars>
          <dgm:bulletEnabled val="1"/>
        </dgm:presLayoutVars>
      </dgm:prSet>
      <dgm:spPr/>
      <dgm:t>
        <a:bodyPr/>
        <a:lstStyle/>
        <a:p>
          <a:endParaRPr lang="en-US"/>
        </a:p>
      </dgm:t>
    </dgm:pt>
    <dgm:pt modelId="{4B094B75-9862-7C42-B39B-58F127A65B5F}" type="pres">
      <dgm:prSet presAssocID="{9EBEDA6A-0F8F-274A-95EB-91A768A4B1B9}" presName="root" presStyleCnt="0"/>
      <dgm:spPr/>
    </dgm:pt>
    <dgm:pt modelId="{CA3B6CD8-DC29-B44C-A734-D33880628248}" type="pres">
      <dgm:prSet presAssocID="{9EBEDA6A-0F8F-274A-95EB-91A768A4B1B9}" presName="rootComposite" presStyleCnt="0"/>
      <dgm:spPr/>
    </dgm:pt>
    <dgm:pt modelId="{7509DE55-50A4-FC45-A6DB-0CDE54EAC023}" type="pres">
      <dgm:prSet presAssocID="{9EBEDA6A-0F8F-274A-95EB-91A768A4B1B9}" presName="rootText" presStyleLbl="node1" presStyleIdx="1" presStyleCnt="2"/>
      <dgm:spPr/>
      <dgm:t>
        <a:bodyPr/>
        <a:lstStyle/>
        <a:p>
          <a:endParaRPr lang="en-US"/>
        </a:p>
      </dgm:t>
    </dgm:pt>
    <dgm:pt modelId="{D85CBEF6-97AD-DF4E-9458-BEC969CB084E}" type="pres">
      <dgm:prSet presAssocID="{9EBEDA6A-0F8F-274A-95EB-91A768A4B1B9}" presName="rootConnector" presStyleLbl="node1" presStyleIdx="1" presStyleCnt="2"/>
      <dgm:spPr/>
      <dgm:t>
        <a:bodyPr/>
        <a:lstStyle/>
        <a:p>
          <a:endParaRPr lang="en-US"/>
        </a:p>
      </dgm:t>
    </dgm:pt>
    <dgm:pt modelId="{AF711959-DDEF-3E4D-BBC4-66C9A728BC5A}" type="pres">
      <dgm:prSet presAssocID="{9EBEDA6A-0F8F-274A-95EB-91A768A4B1B9}" presName="childShape" presStyleCnt="0"/>
      <dgm:spPr/>
    </dgm:pt>
    <dgm:pt modelId="{3EA1399D-C415-844E-9115-DE9139D75A24}" type="pres">
      <dgm:prSet presAssocID="{01148441-222C-AE4B-803E-CACAD20F3A84}" presName="Name13" presStyleLbl="parChTrans1D2" presStyleIdx="1" presStyleCnt="2"/>
      <dgm:spPr/>
      <dgm:t>
        <a:bodyPr/>
        <a:lstStyle/>
        <a:p>
          <a:endParaRPr lang="en-US"/>
        </a:p>
      </dgm:t>
    </dgm:pt>
    <dgm:pt modelId="{57426E53-09A4-1D43-8F7D-7CF574920A7A}" type="pres">
      <dgm:prSet presAssocID="{8DFEFA92-0C94-2C46-BE58-366094032659}" presName="childText" presStyleLbl="bgAcc1" presStyleIdx="1" presStyleCnt="2" custScaleX="120012" custScaleY="158857">
        <dgm:presLayoutVars>
          <dgm:bulletEnabled val="1"/>
        </dgm:presLayoutVars>
      </dgm:prSet>
      <dgm:spPr/>
      <dgm:t>
        <a:bodyPr/>
        <a:lstStyle/>
        <a:p>
          <a:endParaRPr lang="en-US"/>
        </a:p>
      </dgm:t>
    </dgm:pt>
  </dgm:ptLst>
  <dgm:cxnLst>
    <dgm:cxn modelId="{D96B2EFE-710B-9C4C-A37F-D52338EEA2D7}" type="presOf" srcId="{8620B7EC-D7AB-F140-AC63-0890D900A184}" destId="{A078B777-D8A7-B84B-BC72-12BDF7DD8432}" srcOrd="0" destOrd="0" presId="urn:microsoft.com/office/officeart/2005/8/layout/hierarchy3"/>
    <dgm:cxn modelId="{36E21213-A759-4740-AEED-4FD9C8663A5E}" type="presOf" srcId="{9EBEDA6A-0F8F-274A-95EB-91A768A4B1B9}" destId="{D85CBEF6-97AD-DF4E-9458-BEC969CB084E}" srcOrd="1" destOrd="0" presId="urn:microsoft.com/office/officeart/2005/8/layout/hierarchy3"/>
    <dgm:cxn modelId="{59D9B3B9-BBCE-2547-8879-814EC58FD4EA}" type="presOf" srcId="{8DFEFA92-0C94-2C46-BE58-366094032659}" destId="{57426E53-09A4-1D43-8F7D-7CF574920A7A}" srcOrd="0" destOrd="0" presId="urn:microsoft.com/office/officeart/2005/8/layout/hierarchy3"/>
    <dgm:cxn modelId="{D12E1AFA-F4BE-1C4D-BB02-1A7785F1E4BC}" type="presOf" srcId="{9EBEDA6A-0F8F-274A-95EB-91A768A4B1B9}" destId="{7509DE55-50A4-FC45-A6DB-0CDE54EAC023}" srcOrd="0" destOrd="0" presId="urn:microsoft.com/office/officeart/2005/8/layout/hierarchy3"/>
    <dgm:cxn modelId="{D0F04F1A-5F0B-044A-A8BB-0F51492F4EDA}" type="presOf" srcId="{DC4CFE8E-8778-9546-AE7B-E3C530B892F3}" destId="{4BD2DE4C-E223-654B-B0BF-A79C96CFA141}" srcOrd="0" destOrd="0" presId="urn:microsoft.com/office/officeart/2005/8/layout/hierarchy3"/>
    <dgm:cxn modelId="{3A33E2B2-05BC-164D-B299-8CFC34292C1D}" srcId="{8620B7EC-D7AB-F140-AC63-0890D900A184}" destId="{F084056F-5ED9-8446-AB6C-FE166A2BE96E}" srcOrd="0" destOrd="0" parTransId="{6A1D46E9-A610-DF43-AA6A-0FE945D3B683}" sibTransId="{91037BC8-83D2-D041-886B-BE7D7B819449}"/>
    <dgm:cxn modelId="{CE7E75D8-0A7F-DE41-A613-EB05D3541CEB}" type="presOf" srcId="{610A6039-E7E4-5F4C-9982-E8772178BC1A}" destId="{A5CB3649-28F4-9543-8872-A278744EBE09}" srcOrd="0" destOrd="0" presId="urn:microsoft.com/office/officeart/2005/8/layout/hierarchy3"/>
    <dgm:cxn modelId="{2507F090-3B14-7449-A132-EE836FDE4D7D}" srcId="{8620B7EC-D7AB-F140-AC63-0890D900A184}" destId="{9EBEDA6A-0F8F-274A-95EB-91A768A4B1B9}" srcOrd="1" destOrd="0" parTransId="{04A83C82-AC0E-3541-8389-4C00BBA8776D}" sibTransId="{C28ABE69-F5DA-B148-BAD4-C2A394609361}"/>
    <dgm:cxn modelId="{5FA8314A-BD09-7D42-8B26-957A5C618317}" srcId="{F084056F-5ED9-8446-AB6C-FE166A2BE96E}" destId="{610A6039-E7E4-5F4C-9982-E8772178BC1A}" srcOrd="0" destOrd="0" parTransId="{DC4CFE8E-8778-9546-AE7B-E3C530B892F3}" sibTransId="{6EBAD108-49B9-5F49-BB36-186F1971EAE7}"/>
    <dgm:cxn modelId="{D82FD614-C6AA-9946-80AA-2ED12C223D9B}" type="presOf" srcId="{F084056F-5ED9-8446-AB6C-FE166A2BE96E}" destId="{44090F6D-665B-0D42-B86A-838C5A250F6E}" srcOrd="0" destOrd="0" presId="urn:microsoft.com/office/officeart/2005/8/layout/hierarchy3"/>
    <dgm:cxn modelId="{817A13D1-1E8D-3F43-9D75-070E97652ABB}" type="presOf" srcId="{F084056F-5ED9-8446-AB6C-FE166A2BE96E}" destId="{A61CB4B1-6C72-7B49-8871-5CEFC20D0E5D}" srcOrd="1" destOrd="0" presId="urn:microsoft.com/office/officeart/2005/8/layout/hierarchy3"/>
    <dgm:cxn modelId="{8AFD06B1-6ADB-0340-9CCF-D71FC06677C0}" type="presOf" srcId="{01148441-222C-AE4B-803E-CACAD20F3A84}" destId="{3EA1399D-C415-844E-9115-DE9139D75A24}" srcOrd="0" destOrd="0" presId="urn:microsoft.com/office/officeart/2005/8/layout/hierarchy3"/>
    <dgm:cxn modelId="{7CBD06CE-D06C-674E-804C-04EAC99ED9EF}" srcId="{9EBEDA6A-0F8F-274A-95EB-91A768A4B1B9}" destId="{8DFEFA92-0C94-2C46-BE58-366094032659}" srcOrd="0" destOrd="0" parTransId="{01148441-222C-AE4B-803E-CACAD20F3A84}" sibTransId="{597EEF34-181A-874D-A8B7-1772C98A072C}"/>
    <dgm:cxn modelId="{367F2B8F-CA09-A545-83D2-827F3805FC88}" type="presParOf" srcId="{A078B777-D8A7-B84B-BC72-12BDF7DD8432}" destId="{3473B4C5-FCE0-334C-8FB9-01ACD4A1A5F6}" srcOrd="0" destOrd="0" presId="urn:microsoft.com/office/officeart/2005/8/layout/hierarchy3"/>
    <dgm:cxn modelId="{104786F2-7A00-2346-8D13-93C9EBD6755F}" type="presParOf" srcId="{3473B4C5-FCE0-334C-8FB9-01ACD4A1A5F6}" destId="{31CAFA9D-D7E3-624F-BAF5-138487862F27}" srcOrd="0" destOrd="0" presId="urn:microsoft.com/office/officeart/2005/8/layout/hierarchy3"/>
    <dgm:cxn modelId="{40F51D02-4233-D548-A6BD-60CE9D2888FE}" type="presParOf" srcId="{31CAFA9D-D7E3-624F-BAF5-138487862F27}" destId="{44090F6D-665B-0D42-B86A-838C5A250F6E}" srcOrd="0" destOrd="0" presId="urn:microsoft.com/office/officeart/2005/8/layout/hierarchy3"/>
    <dgm:cxn modelId="{C6C85764-FF10-3C42-B119-979FF39CF17B}" type="presParOf" srcId="{31CAFA9D-D7E3-624F-BAF5-138487862F27}" destId="{A61CB4B1-6C72-7B49-8871-5CEFC20D0E5D}" srcOrd="1" destOrd="0" presId="urn:microsoft.com/office/officeart/2005/8/layout/hierarchy3"/>
    <dgm:cxn modelId="{E030DA50-1B53-984C-AD44-D49C12100AFE}" type="presParOf" srcId="{3473B4C5-FCE0-334C-8FB9-01ACD4A1A5F6}" destId="{CB9FEA7E-A4FE-F54B-9ABA-91241B402F29}" srcOrd="1" destOrd="0" presId="urn:microsoft.com/office/officeart/2005/8/layout/hierarchy3"/>
    <dgm:cxn modelId="{FEEC8B88-CDEA-1647-8B3F-6A35645E99D1}" type="presParOf" srcId="{CB9FEA7E-A4FE-F54B-9ABA-91241B402F29}" destId="{4BD2DE4C-E223-654B-B0BF-A79C96CFA141}" srcOrd="0" destOrd="0" presId="urn:microsoft.com/office/officeart/2005/8/layout/hierarchy3"/>
    <dgm:cxn modelId="{8659D0FC-7890-804F-AA5C-9B0E542B66D4}" type="presParOf" srcId="{CB9FEA7E-A4FE-F54B-9ABA-91241B402F29}" destId="{A5CB3649-28F4-9543-8872-A278744EBE09}" srcOrd="1" destOrd="0" presId="urn:microsoft.com/office/officeart/2005/8/layout/hierarchy3"/>
    <dgm:cxn modelId="{F4989F59-646E-454A-B0E5-552FDC5AF910}" type="presParOf" srcId="{A078B777-D8A7-B84B-BC72-12BDF7DD8432}" destId="{4B094B75-9862-7C42-B39B-58F127A65B5F}" srcOrd="1" destOrd="0" presId="urn:microsoft.com/office/officeart/2005/8/layout/hierarchy3"/>
    <dgm:cxn modelId="{E1184803-272F-6044-B282-7046E70F4DE9}" type="presParOf" srcId="{4B094B75-9862-7C42-B39B-58F127A65B5F}" destId="{CA3B6CD8-DC29-B44C-A734-D33880628248}" srcOrd="0" destOrd="0" presId="urn:microsoft.com/office/officeart/2005/8/layout/hierarchy3"/>
    <dgm:cxn modelId="{6C47D72F-AFAA-1D40-AE80-28609E2BD743}" type="presParOf" srcId="{CA3B6CD8-DC29-B44C-A734-D33880628248}" destId="{7509DE55-50A4-FC45-A6DB-0CDE54EAC023}" srcOrd="0" destOrd="0" presId="urn:microsoft.com/office/officeart/2005/8/layout/hierarchy3"/>
    <dgm:cxn modelId="{65A4F3BA-2445-9040-BB4B-FEF5FD21E175}" type="presParOf" srcId="{CA3B6CD8-DC29-B44C-A734-D33880628248}" destId="{D85CBEF6-97AD-DF4E-9458-BEC969CB084E}" srcOrd="1" destOrd="0" presId="urn:microsoft.com/office/officeart/2005/8/layout/hierarchy3"/>
    <dgm:cxn modelId="{5F05B659-CFC8-454E-9410-8590299E46F9}" type="presParOf" srcId="{4B094B75-9862-7C42-B39B-58F127A65B5F}" destId="{AF711959-DDEF-3E4D-BBC4-66C9A728BC5A}" srcOrd="1" destOrd="0" presId="urn:microsoft.com/office/officeart/2005/8/layout/hierarchy3"/>
    <dgm:cxn modelId="{F9D1D974-DF0A-DF40-B9BF-41145AF3FF39}" type="presParOf" srcId="{AF711959-DDEF-3E4D-BBC4-66C9A728BC5A}" destId="{3EA1399D-C415-844E-9115-DE9139D75A24}" srcOrd="0" destOrd="0" presId="urn:microsoft.com/office/officeart/2005/8/layout/hierarchy3"/>
    <dgm:cxn modelId="{CBFA3458-06C0-BE47-903F-1E74A8B2A596}" type="presParOf" srcId="{AF711959-DDEF-3E4D-BBC4-66C9A728BC5A}" destId="{57426E53-09A4-1D43-8F7D-7CF574920A7A}" srcOrd="1"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76B5AA3-E8DB-AA49-B3DF-4D6ADBBB4F23}">
      <dsp:nvSpPr>
        <dsp:cNvPr id="0" name=""/>
        <dsp:cNvSpPr/>
      </dsp:nvSpPr>
      <dsp:spPr>
        <a:xfrm>
          <a:off x="924"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Encrypts a digital data stream one bit or one byte at a time</a:t>
          </a:r>
          <a:endParaRPr lang="en-US" sz="1500" kern="1200" dirty="0"/>
        </a:p>
      </dsp:txBody>
      <dsp:txXfrm>
        <a:off x="924" y="0"/>
        <a:ext cx="2402837" cy="1597510"/>
      </dsp:txXfrm>
    </dsp:sp>
    <dsp:sp modelId="{483862D4-68AF-394B-9853-B785CF4575EB}">
      <dsp:nvSpPr>
        <dsp:cNvPr id="0" name=""/>
        <dsp:cNvSpPr/>
      </dsp:nvSpPr>
      <dsp:spPr>
        <a:xfrm>
          <a:off x="241207" y="1597510"/>
          <a:ext cx="1922270" cy="3461272"/>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t" anchorCtr="0">
          <a:noAutofit/>
        </a:bodyPr>
        <a:lstStyle/>
        <a:p>
          <a:pPr lvl="0" algn="l" defTabSz="666750" rtl="0">
            <a:lnSpc>
              <a:spcPct val="90000"/>
            </a:lnSpc>
            <a:spcBef>
              <a:spcPct val="0"/>
            </a:spcBef>
            <a:spcAft>
              <a:spcPct val="35000"/>
            </a:spcAft>
          </a:pPr>
          <a:r>
            <a:rPr lang="en-US" sz="1500" kern="1200" dirty="0" smtClean="0"/>
            <a:t>Examples:</a:t>
          </a:r>
          <a:endParaRPr lang="en-US" sz="1500" kern="1200" dirty="0"/>
        </a:p>
        <a:p>
          <a:pPr marL="114300" lvl="1" indent="-114300" algn="l" defTabSz="533400" rtl="0">
            <a:lnSpc>
              <a:spcPct val="90000"/>
            </a:lnSpc>
            <a:spcBef>
              <a:spcPct val="0"/>
            </a:spcBef>
            <a:spcAft>
              <a:spcPct val="15000"/>
            </a:spcAft>
            <a:buChar char="••"/>
          </a:pPr>
          <a:r>
            <a:rPr lang="en-US" sz="1200" kern="1200" dirty="0" err="1" smtClean="0"/>
            <a:t>Autokeyed</a:t>
          </a:r>
          <a:r>
            <a:rPr lang="en-US" sz="1200" kern="1200" dirty="0" smtClean="0"/>
            <a:t> </a:t>
          </a:r>
          <a:r>
            <a:rPr lang="en-US" sz="1200" kern="1200" dirty="0" err="1" smtClean="0"/>
            <a:t>Vigenère</a:t>
          </a:r>
          <a:r>
            <a:rPr lang="en-US" sz="1200" kern="1200" dirty="0" smtClean="0"/>
            <a:t> cipher</a:t>
          </a:r>
          <a:endParaRPr lang="en-US" sz="1200" kern="1200" dirty="0"/>
        </a:p>
        <a:p>
          <a:pPr marL="114300" lvl="1" indent="-114300" algn="l" defTabSz="533400" rtl="0">
            <a:lnSpc>
              <a:spcPct val="90000"/>
            </a:lnSpc>
            <a:spcBef>
              <a:spcPct val="0"/>
            </a:spcBef>
            <a:spcAft>
              <a:spcPct val="15000"/>
            </a:spcAft>
            <a:buChar char="••"/>
          </a:pPr>
          <a:r>
            <a:rPr lang="en-US" sz="1200" kern="1200" dirty="0" err="1" smtClean="0"/>
            <a:t>Vernam</a:t>
          </a:r>
          <a:r>
            <a:rPr lang="en-US" sz="1200" kern="1200" dirty="0" smtClean="0"/>
            <a:t> cipher</a:t>
          </a:r>
          <a:endParaRPr lang="en-US" sz="1200" kern="1200" dirty="0"/>
        </a:p>
      </dsp:txBody>
      <dsp:txXfrm>
        <a:off x="241207" y="1597510"/>
        <a:ext cx="1922270" cy="3461272"/>
      </dsp:txXfrm>
    </dsp:sp>
    <dsp:sp modelId="{2770F15F-983B-4D48-B14E-CC2758FC6F9C}">
      <dsp:nvSpPr>
        <dsp:cNvPr id="0" name=""/>
        <dsp:cNvSpPr/>
      </dsp:nvSpPr>
      <dsp:spPr>
        <a:xfrm>
          <a:off x="2583974"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In the ideal case a one-time pad version of the </a:t>
          </a:r>
          <a:r>
            <a:rPr lang="en-US" sz="1500" kern="1200" dirty="0" err="1" smtClean="0"/>
            <a:t>Vernam</a:t>
          </a:r>
          <a:r>
            <a:rPr lang="en-US" sz="1500" kern="1200" dirty="0" smtClean="0"/>
            <a:t> cipher would be used, in which the </a:t>
          </a:r>
          <a:r>
            <a:rPr lang="en-US" sz="1500" kern="1200" dirty="0" err="1" smtClean="0"/>
            <a:t>keystream</a:t>
          </a:r>
          <a:r>
            <a:rPr lang="en-US" sz="1500" kern="1200" dirty="0" smtClean="0"/>
            <a:t> is as long as the plaintext bit stream</a:t>
          </a:r>
          <a:endParaRPr lang="en-US" sz="1500" kern="1200" dirty="0"/>
        </a:p>
      </dsp:txBody>
      <dsp:txXfrm>
        <a:off x="2583974" y="0"/>
        <a:ext cx="2402837" cy="1597510"/>
      </dsp:txXfrm>
    </dsp:sp>
    <dsp:sp modelId="{9A6FA038-3999-3F4C-84B0-1E295CA7802E}">
      <dsp:nvSpPr>
        <dsp:cNvPr id="0" name=""/>
        <dsp:cNvSpPr/>
      </dsp:nvSpPr>
      <dsp:spPr>
        <a:xfrm>
          <a:off x="2824258" y="1597510"/>
          <a:ext cx="1922270" cy="3461272"/>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t" anchorCtr="0">
          <a:noAutofit/>
        </a:bodyPr>
        <a:lstStyle/>
        <a:p>
          <a:pPr lvl="0" algn="l" defTabSz="666750" rtl="0">
            <a:lnSpc>
              <a:spcPct val="90000"/>
            </a:lnSpc>
            <a:spcBef>
              <a:spcPct val="0"/>
            </a:spcBef>
            <a:spcAft>
              <a:spcPct val="35000"/>
            </a:spcAft>
          </a:pPr>
          <a:r>
            <a:rPr lang="en-US" sz="1500" kern="1200" dirty="0" smtClean="0"/>
            <a:t>If the cryptographic </a:t>
          </a:r>
          <a:r>
            <a:rPr lang="en-US" sz="1500" kern="1200" dirty="0" err="1" smtClean="0"/>
            <a:t>keystream</a:t>
          </a:r>
          <a:r>
            <a:rPr lang="en-US" sz="1500" kern="1200" dirty="0" smtClean="0"/>
            <a:t> is random, then this cipher is unbreakable by any means other than acquiring the </a:t>
          </a:r>
          <a:r>
            <a:rPr lang="en-US" sz="1500" kern="1200" dirty="0" err="1" smtClean="0"/>
            <a:t>keystream</a:t>
          </a:r>
          <a:endParaRPr lang="en-US" sz="1500" kern="1200" dirty="0"/>
        </a:p>
        <a:p>
          <a:pPr marL="114300" lvl="1" indent="-114300" algn="l" defTabSz="533400" rtl="0">
            <a:lnSpc>
              <a:spcPct val="90000"/>
            </a:lnSpc>
            <a:spcBef>
              <a:spcPct val="0"/>
            </a:spcBef>
            <a:spcAft>
              <a:spcPct val="15000"/>
            </a:spcAft>
            <a:buChar char="••"/>
          </a:pPr>
          <a:r>
            <a:rPr lang="en-US" sz="1200" kern="1200" dirty="0" err="1" smtClean="0"/>
            <a:t>Keystream</a:t>
          </a:r>
          <a:r>
            <a:rPr lang="en-US" sz="1200" kern="1200" dirty="0" smtClean="0"/>
            <a:t> must be provided to both users in advance via some independent and secure channel</a:t>
          </a:r>
          <a:endParaRPr lang="en-US" sz="1200" kern="1200" dirty="0"/>
        </a:p>
        <a:p>
          <a:pPr marL="114300" lvl="1" indent="-114300" algn="l" defTabSz="533400" rtl="0">
            <a:lnSpc>
              <a:spcPct val="90000"/>
            </a:lnSpc>
            <a:spcBef>
              <a:spcPct val="0"/>
            </a:spcBef>
            <a:spcAft>
              <a:spcPct val="15000"/>
            </a:spcAft>
            <a:buChar char="••"/>
          </a:pPr>
          <a:r>
            <a:rPr lang="en-US" sz="1200" kern="1200" dirty="0" smtClean="0"/>
            <a:t>This introduces insurmountable logistical problems if the intended data traffic is very large</a:t>
          </a:r>
          <a:endParaRPr lang="en-US" sz="1200" kern="1200" dirty="0"/>
        </a:p>
      </dsp:txBody>
      <dsp:txXfrm>
        <a:off x="2824258" y="1597510"/>
        <a:ext cx="1922270" cy="3461272"/>
      </dsp:txXfrm>
    </dsp:sp>
    <dsp:sp modelId="{40C6BF4B-2F6B-AF4E-8E99-DEC8862D2D23}">
      <dsp:nvSpPr>
        <dsp:cNvPr id="0" name=""/>
        <dsp:cNvSpPr/>
      </dsp:nvSpPr>
      <dsp:spPr>
        <a:xfrm>
          <a:off x="5167025"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For practical reasons the bit-stream generator must be implemented as an algorithmic procedure so that the cryptographic bit stream can be produced by both users</a:t>
          </a:r>
          <a:endParaRPr lang="en-US" sz="1500" kern="1200" dirty="0"/>
        </a:p>
      </dsp:txBody>
      <dsp:txXfrm>
        <a:off x="5167025" y="0"/>
        <a:ext cx="2402837" cy="1597510"/>
      </dsp:txXfrm>
    </dsp:sp>
    <dsp:sp modelId="{CCD4018F-5943-734D-83AA-354789D645C8}">
      <dsp:nvSpPr>
        <dsp:cNvPr id="0" name=""/>
        <dsp:cNvSpPr/>
      </dsp:nvSpPr>
      <dsp:spPr>
        <a:xfrm>
          <a:off x="5407308" y="1599070"/>
          <a:ext cx="1922270" cy="160557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It must be computationally impractical to predict future portions of the bit stream based on previous portions of the bit stream</a:t>
          </a:r>
          <a:endParaRPr lang="en-US" sz="1500" kern="1200" dirty="0"/>
        </a:p>
      </dsp:txBody>
      <dsp:txXfrm>
        <a:off x="5407308" y="1599070"/>
        <a:ext cx="1922270" cy="1605570"/>
      </dsp:txXfrm>
    </dsp:sp>
    <dsp:sp modelId="{E3071BAB-526E-7246-9BFE-CC25E4D1F4D3}">
      <dsp:nvSpPr>
        <dsp:cNvPr id="0" name=""/>
        <dsp:cNvSpPr/>
      </dsp:nvSpPr>
      <dsp:spPr>
        <a:xfrm>
          <a:off x="5407308" y="3451652"/>
          <a:ext cx="1922270" cy="160557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kern="1200" dirty="0" smtClean="0"/>
            <a:t>The two users need only share the generating key and each can produce the </a:t>
          </a:r>
          <a:r>
            <a:rPr lang="en-US" sz="1500" kern="1200" dirty="0" err="1" smtClean="0"/>
            <a:t>keystream</a:t>
          </a:r>
          <a:endParaRPr lang="en-US" sz="1500" kern="1200" dirty="0"/>
        </a:p>
      </dsp:txBody>
      <dsp:txXfrm>
        <a:off x="5407308" y="3451652"/>
        <a:ext cx="1922270" cy="160557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54F1174-8CF9-9A40-9D07-E0CBAE921C39}">
      <dsp:nvSpPr>
        <dsp:cNvPr id="0" name=""/>
        <dsp:cNvSpPr/>
      </dsp:nvSpPr>
      <dsp:spPr>
        <a:xfrm>
          <a:off x="1795182" y="0"/>
          <a:ext cx="4944034" cy="4944034"/>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FECC4BC1-441A-5849-8098-4815B636C467}">
      <dsp:nvSpPr>
        <dsp:cNvPr id="0" name=""/>
        <dsp:cNvSpPr/>
      </dsp:nvSpPr>
      <dsp:spPr>
        <a:xfrm>
          <a:off x="2116544" y="321362"/>
          <a:ext cx="1977614" cy="1977614"/>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A block of plaintext is treated as a whole and used to produce a ciphertext block of equal length</a:t>
          </a:r>
          <a:endParaRPr lang="en-US" sz="1700" kern="1200" dirty="0"/>
        </a:p>
      </dsp:txBody>
      <dsp:txXfrm>
        <a:off x="2116544" y="321362"/>
        <a:ext cx="1977614" cy="1977614"/>
      </dsp:txXfrm>
    </dsp:sp>
    <dsp:sp modelId="{40DEB569-D830-3B4C-85A1-DEE51CF7A1AF}">
      <dsp:nvSpPr>
        <dsp:cNvPr id="0" name=""/>
        <dsp:cNvSpPr/>
      </dsp:nvSpPr>
      <dsp:spPr>
        <a:xfrm>
          <a:off x="4440241" y="321362"/>
          <a:ext cx="1977614" cy="1977614"/>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Typically a block size of 64 or 128 bits is used</a:t>
          </a:r>
          <a:endParaRPr lang="en-US" sz="1700" kern="1200" dirty="0"/>
        </a:p>
      </dsp:txBody>
      <dsp:txXfrm>
        <a:off x="4440241" y="321362"/>
        <a:ext cx="1977614" cy="1977614"/>
      </dsp:txXfrm>
    </dsp:sp>
    <dsp:sp modelId="{E43A1B95-F31C-7B44-81E3-A24F046A9ABB}">
      <dsp:nvSpPr>
        <dsp:cNvPr id="0" name=""/>
        <dsp:cNvSpPr/>
      </dsp:nvSpPr>
      <dsp:spPr>
        <a:xfrm>
          <a:off x="2116544" y="2645058"/>
          <a:ext cx="1977614" cy="1977614"/>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As with a stream cipher,  the two users share a symmetric encryption key </a:t>
          </a:r>
          <a:endParaRPr lang="en-US" sz="1700" kern="1200" dirty="0"/>
        </a:p>
      </dsp:txBody>
      <dsp:txXfrm>
        <a:off x="2116544" y="2645058"/>
        <a:ext cx="1977614" cy="1977614"/>
      </dsp:txXfrm>
    </dsp:sp>
    <dsp:sp modelId="{50837987-4199-F845-9D3A-77DDE3DBCB6A}">
      <dsp:nvSpPr>
        <dsp:cNvPr id="0" name=""/>
        <dsp:cNvSpPr/>
      </dsp:nvSpPr>
      <dsp:spPr>
        <a:xfrm>
          <a:off x="4440241" y="2645058"/>
          <a:ext cx="1977614" cy="1977614"/>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The majority of network-based symmetric cryptographic applications make use of block ciphers</a:t>
          </a:r>
          <a:endParaRPr lang="en-US" sz="1700" kern="1200" dirty="0"/>
        </a:p>
      </dsp:txBody>
      <dsp:txXfrm>
        <a:off x="4440241" y="2645058"/>
        <a:ext cx="1977614" cy="197761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1769EE-F32D-4B41-951F-64C6336B81AD}">
      <dsp:nvSpPr>
        <dsp:cNvPr id="0" name=""/>
        <dsp:cNvSpPr/>
      </dsp:nvSpPr>
      <dsp:spPr>
        <a:xfrm>
          <a:off x="2804159" y="229"/>
          <a:ext cx="4206240" cy="894829"/>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Each plaintext element or group of elements is uniquely replaced by a corresponding </a:t>
          </a:r>
          <a:r>
            <a:rPr lang="en-US" sz="1500" kern="1200" dirty="0" err="1" smtClean="0"/>
            <a:t>ciphertext</a:t>
          </a:r>
          <a:r>
            <a:rPr lang="en-US" sz="1500" kern="1200" dirty="0" smtClean="0"/>
            <a:t> element or group of elements</a:t>
          </a:r>
        </a:p>
      </dsp:txBody>
      <dsp:txXfrm>
        <a:off x="2804159" y="229"/>
        <a:ext cx="4206240" cy="894829"/>
      </dsp:txXfrm>
    </dsp:sp>
    <dsp:sp modelId="{57A62681-1A56-7D44-BFF6-76AD004454BD}">
      <dsp:nvSpPr>
        <dsp:cNvPr id="0" name=""/>
        <dsp:cNvSpPr/>
      </dsp:nvSpPr>
      <dsp:spPr>
        <a:xfrm>
          <a:off x="0" y="229"/>
          <a:ext cx="2804160" cy="894829"/>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Substitutions</a:t>
          </a:r>
          <a:endParaRPr lang="en-US" sz="3300" kern="1200" dirty="0"/>
        </a:p>
      </dsp:txBody>
      <dsp:txXfrm>
        <a:off x="0" y="229"/>
        <a:ext cx="2804160" cy="894829"/>
      </dsp:txXfrm>
    </dsp:sp>
    <dsp:sp modelId="{A41ED0DD-C2EF-014C-9055-C4A81ADD72A3}">
      <dsp:nvSpPr>
        <dsp:cNvPr id="0" name=""/>
        <dsp:cNvSpPr/>
      </dsp:nvSpPr>
      <dsp:spPr>
        <a:xfrm>
          <a:off x="2804159" y="984541"/>
          <a:ext cx="4206240" cy="894829"/>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No elements are added or deleted or replaced in the sequence, rather the order in which the elements appear in the sequence is changed</a:t>
          </a:r>
        </a:p>
      </dsp:txBody>
      <dsp:txXfrm>
        <a:off x="2804159" y="984541"/>
        <a:ext cx="4206240" cy="894829"/>
      </dsp:txXfrm>
    </dsp:sp>
    <dsp:sp modelId="{14881E42-CC0D-1E43-8416-8DF6501C7DFC}">
      <dsp:nvSpPr>
        <dsp:cNvPr id="0" name=""/>
        <dsp:cNvSpPr/>
      </dsp:nvSpPr>
      <dsp:spPr>
        <a:xfrm>
          <a:off x="0" y="984541"/>
          <a:ext cx="2804160" cy="894829"/>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smtClean="0"/>
            <a:t>Permutation </a:t>
          </a:r>
          <a:endParaRPr lang="en-US" sz="3300" kern="1200" dirty="0" smtClean="0"/>
        </a:p>
      </dsp:txBody>
      <dsp:txXfrm>
        <a:off x="0" y="984541"/>
        <a:ext cx="2804160" cy="89482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A30085D-7AF6-344F-B216-B72909C92BD4}">
      <dsp:nvSpPr>
        <dsp:cNvPr id="0" name=""/>
        <dsp:cNvSpPr/>
      </dsp:nvSpPr>
      <dsp:spPr>
        <a:xfrm>
          <a:off x="0" y="261449"/>
          <a:ext cx="7772400" cy="12127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3225" tIns="291592" rIns="60322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The statistical structure of the plaintext is dissipated into long-range statistics of the ciphertext</a:t>
          </a:r>
          <a:endParaRPr lang="en-US" sz="1400" kern="1200" dirty="0" smtClean="0"/>
        </a:p>
        <a:p>
          <a:pPr marL="114300" lvl="1" indent="-114300" algn="l" defTabSz="622300">
            <a:lnSpc>
              <a:spcPct val="90000"/>
            </a:lnSpc>
            <a:spcBef>
              <a:spcPct val="0"/>
            </a:spcBef>
            <a:spcAft>
              <a:spcPct val="15000"/>
            </a:spcAft>
            <a:buChar char="••"/>
          </a:pPr>
          <a:r>
            <a:rPr lang="en-US" sz="1400" kern="1200" smtClean="0"/>
            <a:t>This is achieved by having each plaintext digit affect the value of many ciphertext digits</a:t>
          </a:r>
          <a:endParaRPr lang="en-US" sz="1400" kern="1200" dirty="0" smtClean="0"/>
        </a:p>
      </dsp:txBody>
      <dsp:txXfrm>
        <a:off x="0" y="261449"/>
        <a:ext cx="7772400" cy="1212750"/>
      </dsp:txXfrm>
    </dsp:sp>
    <dsp:sp modelId="{05C59622-ED4A-404E-B3CC-481B6A564661}">
      <dsp:nvSpPr>
        <dsp:cNvPr id="0" name=""/>
        <dsp:cNvSpPr/>
      </dsp:nvSpPr>
      <dsp:spPr>
        <a:xfrm>
          <a:off x="388620" y="54809"/>
          <a:ext cx="5440680" cy="41328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lvl="0" algn="l" defTabSz="800100">
            <a:lnSpc>
              <a:spcPct val="90000"/>
            </a:lnSpc>
            <a:spcBef>
              <a:spcPct val="0"/>
            </a:spcBef>
            <a:spcAft>
              <a:spcPct val="35000"/>
            </a:spcAft>
          </a:pPr>
          <a:r>
            <a:rPr lang="en-US" sz="1800" b="1" i="0" kern="1200" dirty="0" smtClean="0">
              <a:effectLst>
                <a:outerShdw blurRad="38100" dist="38100" dir="2700000" algn="tl">
                  <a:srgbClr val="000000">
                    <a:alpha val="43137"/>
                  </a:srgbClr>
                </a:outerShdw>
              </a:effectLst>
            </a:rPr>
            <a:t>Diffusion</a:t>
          </a:r>
          <a:endParaRPr lang="en-US" sz="1800" b="1" i="0" kern="1200" dirty="0">
            <a:effectLst>
              <a:outerShdw blurRad="38100" dist="38100" dir="2700000" algn="tl">
                <a:srgbClr val="000000">
                  <a:alpha val="43137"/>
                </a:srgbClr>
              </a:outerShdw>
            </a:effectLst>
          </a:endParaRPr>
        </a:p>
      </dsp:txBody>
      <dsp:txXfrm>
        <a:off x="388620" y="54809"/>
        <a:ext cx="5440680" cy="413280"/>
      </dsp:txXfrm>
    </dsp:sp>
    <dsp:sp modelId="{4FEE6985-9E03-6C45-BF93-562135E96DEF}">
      <dsp:nvSpPr>
        <dsp:cNvPr id="0" name=""/>
        <dsp:cNvSpPr/>
      </dsp:nvSpPr>
      <dsp:spPr>
        <a:xfrm>
          <a:off x="0" y="1756440"/>
          <a:ext cx="7772400" cy="13891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3225" tIns="291592" rIns="60322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Seeks to make the relationship between the statistics of the ciphertext and the value of the encryption key as complex as possible </a:t>
          </a:r>
          <a:endParaRPr lang="en-US" sz="1400" kern="1200" dirty="0" smtClean="0"/>
        </a:p>
        <a:p>
          <a:pPr marL="114300" lvl="1" indent="-114300" algn="l" defTabSz="622300">
            <a:lnSpc>
              <a:spcPct val="90000"/>
            </a:lnSpc>
            <a:spcBef>
              <a:spcPct val="0"/>
            </a:spcBef>
            <a:spcAft>
              <a:spcPct val="15000"/>
            </a:spcAft>
            <a:buChar char="••"/>
          </a:pPr>
          <a:r>
            <a:rPr lang="en-US" sz="1400" kern="1200" smtClean="0"/>
            <a:t>Even if the attacker can get some handle on the statistics of the ciphertext, the way in which the key was used to produce that ciphertext is so complex as to make it difficult to deduce the key</a:t>
          </a:r>
          <a:endParaRPr lang="en-US" sz="1400" kern="1200" dirty="0"/>
        </a:p>
      </dsp:txBody>
      <dsp:txXfrm>
        <a:off x="0" y="1756440"/>
        <a:ext cx="7772400" cy="1389150"/>
      </dsp:txXfrm>
    </dsp:sp>
    <dsp:sp modelId="{C63903A1-0277-2D4F-AE67-0F382A9588E9}">
      <dsp:nvSpPr>
        <dsp:cNvPr id="0" name=""/>
        <dsp:cNvSpPr/>
      </dsp:nvSpPr>
      <dsp:spPr>
        <a:xfrm>
          <a:off x="388620" y="1549799"/>
          <a:ext cx="5440680" cy="41328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lvl="0" algn="l" defTabSz="800100">
            <a:lnSpc>
              <a:spcPct val="90000"/>
            </a:lnSpc>
            <a:spcBef>
              <a:spcPct val="0"/>
            </a:spcBef>
            <a:spcAft>
              <a:spcPct val="35000"/>
            </a:spcAft>
          </a:pPr>
          <a:r>
            <a:rPr lang="en-US" sz="1800" b="1" i="0" kern="1200" dirty="0" smtClean="0">
              <a:effectLst>
                <a:outerShdw blurRad="38100" dist="38100" dir="2700000" algn="tl">
                  <a:srgbClr val="000000">
                    <a:alpha val="43137"/>
                  </a:srgbClr>
                </a:outerShdw>
              </a:effectLst>
            </a:rPr>
            <a:t>Confusion</a:t>
          </a:r>
        </a:p>
      </dsp:txBody>
      <dsp:txXfrm>
        <a:off x="388620" y="1549799"/>
        <a:ext cx="5440680" cy="41328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27F60F-A784-384C-B58A-62C653C68FA1}">
      <dsp:nvSpPr>
        <dsp:cNvPr id="0" name=""/>
        <dsp:cNvSpPr/>
      </dsp:nvSpPr>
      <dsp:spPr>
        <a:xfrm rot="16200000">
          <a:off x="-1193474" y="1194398"/>
          <a:ext cx="4791635" cy="2402837"/>
        </a:xfrm>
        <a:prstGeom prst="flowChartManualOperation">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5494" bIns="0" numCol="1" spcCol="1270" anchor="ctr" anchorCtr="0">
          <a:noAutofit/>
        </a:bodyPr>
        <a:lstStyle/>
        <a:p>
          <a:pPr lvl="0" algn="ctr" defTabSz="889000" rtl="0">
            <a:lnSpc>
              <a:spcPct val="90000"/>
            </a:lnSpc>
            <a:spcBef>
              <a:spcPct val="0"/>
            </a:spcBef>
            <a:spcAft>
              <a:spcPct val="35000"/>
            </a:spcAft>
          </a:pPr>
          <a:r>
            <a:rPr lang="en-US" sz="2000" kern="1200" dirty="0" smtClean="0"/>
            <a:t>The greater the number of rounds, the more difficult it is to perform cryptanalysis</a:t>
          </a:r>
          <a:endParaRPr lang="en-US" sz="2000" kern="1200" dirty="0"/>
        </a:p>
      </dsp:txBody>
      <dsp:txXfrm rot="16200000">
        <a:off x="-1193474" y="1194398"/>
        <a:ext cx="4791635" cy="2402837"/>
      </dsp:txXfrm>
    </dsp:sp>
    <dsp:sp modelId="{C6EB64C4-B5C9-C743-A1A7-1A64563D4CEA}">
      <dsp:nvSpPr>
        <dsp:cNvPr id="0" name=""/>
        <dsp:cNvSpPr/>
      </dsp:nvSpPr>
      <dsp:spPr>
        <a:xfrm rot="16200000">
          <a:off x="1389575" y="1194398"/>
          <a:ext cx="4791635" cy="2402837"/>
        </a:xfrm>
        <a:prstGeom prst="flowChartManualOperation">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5494" bIns="0" numCol="1" spcCol="1270" anchor="ctr" anchorCtr="0">
          <a:noAutofit/>
        </a:bodyPr>
        <a:lstStyle/>
        <a:p>
          <a:pPr lvl="0" algn="ctr" defTabSz="889000" rtl="0">
            <a:lnSpc>
              <a:spcPct val="90000"/>
            </a:lnSpc>
            <a:spcBef>
              <a:spcPct val="0"/>
            </a:spcBef>
            <a:spcAft>
              <a:spcPct val="35000"/>
            </a:spcAft>
          </a:pPr>
          <a:r>
            <a:rPr lang="en-US" sz="2000" kern="1200" dirty="0" smtClean="0"/>
            <a:t>In general, the criterion should be that the number of rounds is chosen so that known cryptanalytic efforts require greater effort than a simple brute-force key search attack</a:t>
          </a:r>
          <a:endParaRPr lang="en-US" sz="2000" kern="1200" dirty="0"/>
        </a:p>
      </dsp:txBody>
      <dsp:txXfrm rot="16200000">
        <a:off x="1389575" y="1194398"/>
        <a:ext cx="4791635" cy="2402837"/>
      </dsp:txXfrm>
    </dsp:sp>
    <dsp:sp modelId="{E1154581-721E-2545-9322-E695E86733C2}">
      <dsp:nvSpPr>
        <dsp:cNvPr id="0" name=""/>
        <dsp:cNvSpPr/>
      </dsp:nvSpPr>
      <dsp:spPr>
        <a:xfrm rot="16200000">
          <a:off x="3972626" y="1194398"/>
          <a:ext cx="4791635" cy="2402837"/>
        </a:xfrm>
        <a:prstGeom prst="flowChartManualOperation">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5494" bIns="0" numCol="1" spcCol="1270" anchor="ctr" anchorCtr="0">
          <a:noAutofit/>
        </a:bodyPr>
        <a:lstStyle/>
        <a:p>
          <a:pPr lvl="0" algn="ctr" defTabSz="889000" rtl="0">
            <a:lnSpc>
              <a:spcPct val="90000"/>
            </a:lnSpc>
            <a:spcBef>
              <a:spcPct val="0"/>
            </a:spcBef>
            <a:spcAft>
              <a:spcPct val="35000"/>
            </a:spcAft>
          </a:pPr>
          <a:r>
            <a:rPr lang="en-US" sz="2000" kern="1200" dirty="0" smtClean="0"/>
            <a:t>If DES had 15 or fewer rounds, differential cryptanalysis would require less effort than a brute-force key search</a:t>
          </a:r>
          <a:endParaRPr lang="en-US" sz="2000" kern="1200" dirty="0"/>
        </a:p>
      </dsp:txBody>
      <dsp:txXfrm rot="16200000">
        <a:off x="3972626" y="1194398"/>
        <a:ext cx="4791635" cy="240283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4090F6D-665B-0D42-B86A-838C5A250F6E}">
      <dsp:nvSpPr>
        <dsp:cNvPr id="0" name=""/>
        <dsp:cNvSpPr/>
      </dsp:nvSpPr>
      <dsp:spPr>
        <a:xfrm>
          <a:off x="2886" y="1515927"/>
          <a:ext cx="1997868" cy="99893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Strict avalanche criterion (SAC)</a:t>
          </a:r>
          <a:endParaRPr lang="en-US" sz="2100" kern="1200" dirty="0"/>
        </a:p>
      </dsp:txBody>
      <dsp:txXfrm>
        <a:off x="2886" y="1515927"/>
        <a:ext cx="1997868" cy="998934"/>
      </dsp:txXfrm>
    </dsp:sp>
    <dsp:sp modelId="{4BD2DE4C-E223-654B-B0BF-A79C96CFA141}">
      <dsp:nvSpPr>
        <dsp:cNvPr id="0" name=""/>
        <dsp:cNvSpPr/>
      </dsp:nvSpPr>
      <dsp:spPr>
        <a:xfrm>
          <a:off x="202672" y="2514861"/>
          <a:ext cx="199786" cy="1010961"/>
        </a:xfrm>
        <a:custGeom>
          <a:avLst/>
          <a:gdLst/>
          <a:ahLst/>
          <a:cxnLst/>
          <a:rect l="0" t="0" r="0" b="0"/>
          <a:pathLst>
            <a:path>
              <a:moveTo>
                <a:pt x="0" y="0"/>
              </a:moveTo>
              <a:lnTo>
                <a:pt x="0" y="1010961"/>
              </a:lnTo>
              <a:lnTo>
                <a:pt x="199786" y="1010961"/>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A5CB3649-28F4-9543-8872-A278744EBE09}">
      <dsp:nvSpPr>
        <dsp:cNvPr id="0" name=""/>
        <dsp:cNvSpPr/>
      </dsp:nvSpPr>
      <dsp:spPr>
        <a:xfrm>
          <a:off x="402459" y="2764595"/>
          <a:ext cx="2053841" cy="1522455"/>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dirty="0" smtClean="0"/>
            <a:t>States </a:t>
          </a:r>
          <a:r>
            <a:rPr lang="en-US" sz="1400" b="1" kern="1200" dirty="0" smtClean="0"/>
            <a:t>that any output bit </a:t>
          </a:r>
          <a:r>
            <a:rPr lang="en-US" sz="1400" b="1" kern="1200" dirty="0" err="1" smtClean="0"/>
            <a:t>j</a:t>
          </a:r>
          <a:r>
            <a:rPr lang="en-US" sz="1400" b="1" kern="1200" dirty="0" smtClean="0"/>
            <a:t>  of an S-box should change with probability 1/2 when any single input bit i  is inverted for all i , </a:t>
          </a:r>
          <a:r>
            <a:rPr lang="en-US" sz="1400" b="1" kern="1200" dirty="0" err="1" smtClean="0"/>
            <a:t>j</a:t>
          </a:r>
          <a:r>
            <a:rPr lang="en-US" sz="1400" b="1" kern="1200" dirty="0" smtClean="0"/>
            <a:t> </a:t>
          </a:r>
        </a:p>
      </dsp:txBody>
      <dsp:txXfrm>
        <a:off x="402459" y="2764595"/>
        <a:ext cx="2053841" cy="1522455"/>
      </dsp:txXfrm>
    </dsp:sp>
    <dsp:sp modelId="{7509DE55-50A4-FC45-A6DB-0CDE54EAC023}">
      <dsp:nvSpPr>
        <dsp:cNvPr id="0" name=""/>
        <dsp:cNvSpPr/>
      </dsp:nvSpPr>
      <dsp:spPr>
        <a:xfrm>
          <a:off x="2556194" y="1515927"/>
          <a:ext cx="1997868" cy="99893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Bit independence criterion (BIC) </a:t>
          </a:r>
        </a:p>
      </dsp:txBody>
      <dsp:txXfrm>
        <a:off x="2556194" y="1515927"/>
        <a:ext cx="1997868" cy="998934"/>
      </dsp:txXfrm>
    </dsp:sp>
    <dsp:sp modelId="{3EA1399D-C415-844E-9115-DE9139D75A24}">
      <dsp:nvSpPr>
        <dsp:cNvPr id="0" name=""/>
        <dsp:cNvSpPr/>
      </dsp:nvSpPr>
      <dsp:spPr>
        <a:xfrm>
          <a:off x="2755981" y="2514861"/>
          <a:ext cx="199786" cy="1043172"/>
        </a:xfrm>
        <a:custGeom>
          <a:avLst/>
          <a:gdLst/>
          <a:ahLst/>
          <a:cxnLst/>
          <a:rect l="0" t="0" r="0" b="0"/>
          <a:pathLst>
            <a:path>
              <a:moveTo>
                <a:pt x="0" y="0"/>
              </a:moveTo>
              <a:lnTo>
                <a:pt x="0" y="1043172"/>
              </a:lnTo>
              <a:lnTo>
                <a:pt x="199786" y="1043172"/>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57426E53-09A4-1D43-8F7D-7CF574920A7A}">
      <dsp:nvSpPr>
        <dsp:cNvPr id="0" name=""/>
        <dsp:cNvSpPr/>
      </dsp:nvSpPr>
      <dsp:spPr>
        <a:xfrm>
          <a:off x="2955768" y="2764595"/>
          <a:ext cx="1918145" cy="1586877"/>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dirty="0" smtClean="0"/>
            <a:t>States </a:t>
          </a:r>
          <a:r>
            <a:rPr lang="en-US" sz="1400" b="1" kern="1200" dirty="0" smtClean="0"/>
            <a:t>that output bits </a:t>
          </a:r>
          <a:r>
            <a:rPr lang="en-US" sz="1400" b="1" kern="1200" dirty="0" err="1" smtClean="0"/>
            <a:t>j</a:t>
          </a:r>
          <a:r>
            <a:rPr lang="en-US" sz="1400" b="1" kern="1200" dirty="0" smtClean="0"/>
            <a:t>  and k  should change independently when any single input bit i  is inverted for all i , </a:t>
          </a:r>
          <a:r>
            <a:rPr lang="en-US" sz="1400" b="1" kern="1200" dirty="0" err="1" smtClean="0"/>
            <a:t>j</a:t>
          </a:r>
          <a:r>
            <a:rPr lang="en-US" sz="1400" b="1" kern="1200" dirty="0" smtClean="0"/>
            <a:t> , and k </a:t>
          </a:r>
        </a:p>
      </dsp:txBody>
      <dsp:txXfrm>
        <a:off x="2955768" y="2764595"/>
        <a:ext cx="1918145" cy="158687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15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15155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5155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15155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D3613805-4F3D-264B-B930-DACA5122DEE1}"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2E074F0-BC3C-BD4A-9904-F5309CE7DC1D}" type="slidenum">
              <a:rPr lang="en-AU"/>
              <a:pPr>
                <a:defRPr/>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5E0942C-CFD0-B04C-830A-59795697A0DF}" type="slidenum">
              <a:rPr lang="en-AU">
                <a:latin typeface="Arial" pitchFamily="-1" charset="0"/>
              </a:rPr>
              <a:pPr/>
              <a:t>1</a:t>
            </a:fld>
            <a:endParaRPr lang="en-AU" dirty="0">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Lecture slides prepared for “Cryptography and Network Security”, 6/e, by William Stallings</a:t>
            </a:r>
            <a:r>
              <a:rPr lang="en-US" dirty="0" smtClean="0">
                <a:latin typeface="Arial" pitchFamily="-1" charset="0"/>
                <a:ea typeface="ＭＳ Ｐゴシック" pitchFamily="-1" charset="-128"/>
                <a:cs typeface="ＭＳ Ｐゴシック" pitchFamily="-1" charset="-128"/>
              </a:rPr>
              <a:t>, Chapter 3 – “</a:t>
            </a:r>
            <a:r>
              <a:rPr lang="en-AU" dirty="0" smtClean="0">
                <a:latin typeface="Arial" pitchFamily="-1" charset="0"/>
                <a:ea typeface="ＭＳ Ｐゴシック" pitchFamily="-1" charset="-128"/>
                <a:cs typeface="ＭＳ Ｐゴシック" pitchFamily="-1" charset="-128"/>
              </a:rPr>
              <a:t>Block</a:t>
            </a:r>
            <a:r>
              <a:rPr lang="en-AU" baseline="0" dirty="0" smtClean="0">
                <a:latin typeface="Arial" pitchFamily="-1" charset="0"/>
                <a:ea typeface="ＭＳ Ｐゴシック" pitchFamily="-1" charset="-128"/>
                <a:cs typeface="ＭＳ Ｐゴシック" pitchFamily="-1" charset="-128"/>
              </a:rPr>
              <a:t> Ciphers and the Data Encryption Standard</a:t>
            </a:r>
            <a:r>
              <a:rPr lang="en-US" dirty="0" smtClean="0">
                <a:latin typeface="Arial" pitchFamily="-1" charset="0"/>
                <a:ea typeface="ＭＳ Ｐゴシック" pitchFamily="-1" charset="-128"/>
                <a:cs typeface="ＭＳ Ｐゴシック" pitchFamily="-1" charset="-128"/>
              </a:rPr>
              <a:t>”.</a:t>
            </a:r>
            <a:endParaRPr lang="en-AU" dirty="0" smtClean="0">
              <a:latin typeface="Arial" pitchFamily="-1" charset="0"/>
              <a:ea typeface="ＭＳ Ｐゴシック" pitchFamily="-1" charset="-128"/>
              <a:cs typeface="ＭＳ Ｐゴシック" pitchFamily="-1" charset="-128"/>
            </a:endParaRPr>
          </a:p>
          <a:p>
            <a:pPr eaLnBrk="1" hangingPunct="1"/>
            <a:endParaRPr lang="en-AU" dirty="0" smtClean="0">
              <a:latin typeface="Times New Roman" pitchFamily="-1" charset="0"/>
              <a:ea typeface="ＭＳ Ｐゴシック" pitchFamily="-1" charset="-128"/>
              <a:cs typeface="ＭＳ Ｐゴシック" pitchFamily="-1" charset="-128"/>
            </a:endParaRPr>
          </a:p>
          <a:p>
            <a:pPr eaLnBrk="1" hangingPunct="1"/>
            <a:endParaRPr lang="en-US" dirty="0" smtClean="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p>
            <a:fld id="{76229E76-133D-634A-A68E-BD1F6E631FA7}" type="slidenum">
              <a:rPr lang="en-AU">
                <a:latin typeface="Arial" pitchFamily="-1" charset="0"/>
              </a:rPr>
              <a:pPr/>
              <a:t>10</a:t>
            </a:fld>
            <a:endParaRPr lang="en-AU" dirty="0">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terms diffusion  and confusion  were introduced by</a:t>
            </a:r>
          </a:p>
          <a:p>
            <a:r>
              <a:rPr lang="en-US" sz="1200" kern="1200" baseline="0" dirty="0" smtClean="0">
                <a:solidFill>
                  <a:schemeClr val="tx1"/>
                </a:solidFill>
                <a:latin typeface="Arial" charset="0"/>
                <a:ea typeface="ＭＳ Ｐゴシック" pitchFamily="-107" charset="-128"/>
                <a:cs typeface="ＭＳ Ｐゴシック" pitchFamily="-107" charset="-128"/>
              </a:rPr>
              <a:t>Claude Shannon to capture the two basic building blocks for any cryptographic</a:t>
            </a:r>
          </a:p>
          <a:p>
            <a:r>
              <a:rPr lang="en-US" sz="1200" kern="1200" baseline="0" dirty="0" smtClean="0">
                <a:solidFill>
                  <a:schemeClr val="tx1"/>
                </a:solidFill>
                <a:latin typeface="Arial" charset="0"/>
                <a:ea typeface="ＭＳ Ｐゴシック" pitchFamily="-107" charset="-128"/>
                <a:cs typeface="ＭＳ Ｐゴシック" pitchFamily="-107" charset="-128"/>
              </a:rPr>
              <a:t>system [SHAN49]. Shannon’s concern was to thwart cryptanalysis based on statistical</a:t>
            </a:r>
          </a:p>
          <a:p>
            <a:r>
              <a:rPr lang="en-US" sz="1200" kern="1200" baseline="0" dirty="0" smtClean="0">
                <a:solidFill>
                  <a:schemeClr val="tx1"/>
                </a:solidFill>
                <a:latin typeface="Arial" charset="0"/>
                <a:ea typeface="ＭＳ Ｐゴシック" pitchFamily="-107" charset="-128"/>
                <a:cs typeface="ＭＳ Ｐゴシック" pitchFamily="-107" charset="-128"/>
              </a:rPr>
              <a:t>analysis. The reasoning is as follows. Assume the attacker has some knowledge</a:t>
            </a:r>
          </a:p>
          <a:p>
            <a:r>
              <a:rPr lang="en-US" sz="1200" kern="1200" baseline="0" dirty="0" smtClean="0">
                <a:solidFill>
                  <a:schemeClr val="tx1"/>
                </a:solidFill>
                <a:latin typeface="Arial" charset="0"/>
                <a:ea typeface="ＭＳ Ｐゴシック" pitchFamily="-107" charset="-128"/>
                <a:cs typeface="ＭＳ Ｐゴシック" pitchFamily="-107" charset="-128"/>
              </a:rPr>
              <a:t>of the statistical characteristics of the plaintext. For example, in a human-readable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in some language, the frequency distribution of the various letters may be</a:t>
            </a:r>
          </a:p>
          <a:p>
            <a:r>
              <a:rPr lang="en-US" sz="1200" kern="1200" baseline="0" dirty="0" smtClean="0">
                <a:solidFill>
                  <a:schemeClr val="tx1"/>
                </a:solidFill>
                <a:latin typeface="Arial" charset="0"/>
                <a:ea typeface="ＭＳ Ｐゴシック" pitchFamily="-107" charset="-128"/>
                <a:cs typeface="ＭＳ Ｐゴシック" pitchFamily="-107" charset="-128"/>
              </a:rPr>
              <a:t>known. Or there may be words or phrases likely to appear in the message (probable</a:t>
            </a:r>
          </a:p>
          <a:p>
            <a:r>
              <a:rPr lang="en-US" sz="1200" kern="1200" baseline="0" dirty="0" smtClean="0">
                <a:solidFill>
                  <a:schemeClr val="tx1"/>
                </a:solidFill>
                <a:latin typeface="Arial" charset="0"/>
                <a:ea typeface="ＭＳ Ｐゴシック" pitchFamily="-107" charset="-128"/>
                <a:cs typeface="ＭＳ Ｐゴシック" pitchFamily="-107" charset="-128"/>
              </a:rPr>
              <a:t>words). If these statistics are in any way reflected in the ciphertext, the cryptanalyst</a:t>
            </a:r>
          </a:p>
          <a:p>
            <a:r>
              <a:rPr lang="en-US" sz="1200" kern="1200" baseline="0" dirty="0" smtClean="0">
                <a:solidFill>
                  <a:schemeClr val="tx1"/>
                </a:solidFill>
                <a:latin typeface="Arial" charset="0"/>
                <a:ea typeface="ＭＳ Ｐゴシック" pitchFamily="-107" charset="-128"/>
                <a:cs typeface="ＭＳ Ｐゴシック" pitchFamily="-107" charset="-128"/>
              </a:rPr>
              <a:t>may be able to deduce the encryption key, part of the key, or at least a set of keys</a:t>
            </a:r>
          </a:p>
          <a:p>
            <a:r>
              <a:rPr lang="en-US" sz="1200" kern="1200" baseline="0" dirty="0" smtClean="0">
                <a:solidFill>
                  <a:schemeClr val="tx1"/>
                </a:solidFill>
                <a:latin typeface="Arial" charset="0"/>
                <a:ea typeface="ＭＳ Ｐゴシック" pitchFamily="-107" charset="-128"/>
                <a:cs typeface="ＭＳ Ｐゴシック" pitchFamily="-107" charset="-128"/>
              </a:rPr>
              <a:t>likely to contain the exact key. In what Shannon refers to as a strongly ideal cipher,</a:t>
            </a:r>
          </a:p>
          <a:p>
            <a:r>
              <a:rPr lang="en-US" sz="1200" kern="1200" baseline="0" dirty="0" smtClean="0">
                <a:solidFill>
                  <a:schemeClr val="tx1"/>
                </a:solidFill>
                <a:latin typeface="Arial" charset="0"/>
                <a:ea typeface="ＭＳ Ｐゴシック" pitchFamily="-107" charset="-128"/>
                <a:cs typeface="ＭＳ Ｐゴシック" pitchFamily="-107" charset="-128"/>
              </a:rPr>
              <a:t>all statistics of the ciphertext are independent of the particular key used. The arbitrary</a:t>
            </a:r>
          </a:p>
          <a:p>
            <a:r>
              <a:rPr lang="en-US" sz="1200" kern="1200" baseline="0" dirty="0" smtClean="0">
                <a:solidFill>
                  <a:schemeClr val="tx1"/>
                </a:solidFill>
                <a:latin typeface="Arial" charset="0"/>
                <a:ea typeface="ＭＳ Ｐゴシック" pitchFamily="-107" charset="-128"/>
                <a:cs typeface="ＭＳ Ｐゴシック" pitchFamily="-107" charset="-128"/>
              </a:rPr>
              <a:t>substitution cipher that we discussed previously (Figure 3.2) is such a cipher,</a:t>
            </a:r>
          </a:p>
          <a:p>
            <a:r>
              <a:rPr lang="en-US" sz="1200" kern="1200" baseline="0" dirty="0" smtClean="0">
                <a:solidFill>
                  <a:schemeClr val="tx1"/>
                </a:solidFill>
                <a:latin typeface="Arial" charset="0"/>
                <a:ea typeface="ＭＳ Ｐゴシック" pitchFamily="-107" charset="-128"/>
                <a:cs typeface="ＭＳ Ｐゴシック" pitchFamily="-107" charset="-128"/>
              </a:rPr>
              <a:t>but as we have seen, it is impractical.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Other than recourse to ideal systems, Shannon suggests two methods for</a:t>
            </a:r>
          </a:p>
          <a:p>
            <a:r>
              <a:rPr lang="en-US" sz="1200" kern="1200" baseline="0" dirty="0" smtClean="0">
                <a:solidFill>
                  <a:schemeClr val="tx1"/>
                </a:solidFill>
                <a:latin typeface="Arial" charset="0"/>
                <a:ea typeface="ＭＳ Ｐゴシック" pitchFamily="-107" charset="-128"/>
                <a:cs typeface="ＭＳ Ｐゴシック" pitchFamily="-107" charset="-128"/>
              </a:rPr>
              <a:t>frustrating statistical cryptanalysis: diffusion and confusion. In diffusion , the</a:t>
            </a:r>
          </a:p>
          <a:p>
            <a:r>
              <a:rPr lang="en-US" sz="1200" kern="1200" baseline="0" dirty="0" smtClean="0">
                <a:solidFill>
                  <a:schemeClr val="tx1"/>
                </a:solidFill>
                <a:latin typeface="Arial" charset="0"/>
                <a:ea typeface="ＭＳ Ｐゴシック" pitchFamily="-107" charset="-128"/>
                <a:cs typeface="ＭＳ Ｐゴシック" pitchFamily="-107" charset="-128"/>
              </a:rPr>
              <a:t>statistical structure of the plaintext is dissipated into long-range statistics of the</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 This is achieved by having each plaintext digit affect the value of many</a:t>
            </a:r>
          </a:p>
          <a:p>
            <a:r>
              <a:rPr lang="en-US" sz="1200" kern="1200" baseline="0" dirty="0" smtClean="0">
                <a:solidFill>
                  <a:schemeClr val="tx1"/>
                </a:solidFill>
                <a:latin typeface="Arial" charset="0"/>
                <a:ea typeface="ＭＳ Ｐゴシック" pitchFamily="-107" charset="-128"/>
                <a:cs typeface="ＭＳ Ｐゴシック" pitchFamily="-107" charset="-128"/>
              </a:rPr>
              <a:t> ciphertext digits; generally, this is equivalent to having each ciphertext digit be</a:t>
            </a:r>
          </a:p>
          <a:p>
            <a:r>
              <a:rPr lang="en-US" sz="1200" kern="1200" baseline="0" dirty="0" smtClean="0">
                <a:solidFill>
                  <a:schemeClr val="tx1"/>
                </a:solidFill>
                <a:latin typeface="Arial" charset="0"/>
                <a:ea typeface="ＭＳ Ｐゴシック" pitchFamily="-107" charset="-128"/>
                <a:cs typeface="ＭＳ Ｐゴシック" pitchFamily="-107" charset="-128"/>
              </a:rPr>
              <a:t>affected by many plaintext digits.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Every block cipher involves a transformation of a block of plaintext into a</a:t>
            </a:r>
          </a:p>
          <a:p>
            <a:r>
              <a:rPr lang="en-US" sz="1200" kern="1200" baseline="0" dirty="0" smtClean="0">
                <a:solidFill>
                  <a:schemeClr val="tx1"/>
                </a:solidFill>
                <a:latin typeface="Arial" charset="0"/>
                <a:ea typeface="ＭＳ Ｐゴシック" pitchFamily="-107" charset="-128"/>
                <a:cs typeface="ＭＳ Ｐゴシック" pitchFamily="-107" charset="-128"/>
              </a:rPr>
              <a:t>block of ciphertext, where the transformation depends on the key. The mechanism</a:t>
            </a:r>
          </a:p>
          <a:p>
            <a:r>
              <a:rPr lang="en-US" sz="1200" kern="1200" baseline="0" dirty="0" smtClean="0">
                <a:solidFill>
                  <a:schemeClr val="tx1"/>
                </a:solidFill>
                <a:latin typeface="Arial" charset="0"/>
                <a:ea typeface="ＭＳ Ｐゴシック" pitchFamily="-107" charset="-128"/>
                <a:cs typeface="ＭＳ Ｐゴシック" pitchFamily="-107" charset="-128"/>
              </a:rPr>
              <a:t>of diffusion seeks to make the statistical relationship between the plaintext and</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 as complex as possible in order to thwart attempts to deduce the key. On</a:t>
            </a:r>
          </a:p>
          <a:p>
            <a:r>
              <a:rPr lang="en-US" sz="1200" kern="1200" baseline="0" dirty="0" smtClean="0">
                <a:solidFill>
                  <a:schemeClr val="tx1"/>
                </a:solidFill>
                <a:latin typeface="Arial" charset="0"/>
                <a:ea typeface="ＭＳ Ｐゴシック" pitchFamily="-107" charset="-128"/>
                <a:cs typeface="ＭＳ Ｐゴシック" pitchFamily="-107" charset="-128"/>
              </a:rPr>
              <a:t>the other hand, confusion  seeks to make the relationship between the statistics of</a:t>
            </a:r>
          </a:p>
          <a:p>
            <a:r>
              <a:rPr lang="en-US" sz="1200" kern="1200" baseline="0" dirty="0" smtClean="0">
                <a:solidFill>
                  <a:schemeClr val="tx1"/>
                </a:solidFill>
                <a:latin typeface="Arial" charset="0"/>
                <a:ea typeface="ＭＳ Ｐゴシック" pitchFamily="-107" charset="-128"/>
                <a:cs typeface="ＭＳ Ｐゴシック" pitchFamily="-107" charset="-128"/>
              </a:rPr>
              <a:t>the ciphertext and the value of the encryption key as complex as possible, again to</a:t>
            </a:r>
          </a:p>
          <a:p>
            <a:r>
              <a:rPr lang="en-US" sz="1200" kern="1200" baseline="0" dirty="0" smtClean="0">
                <a:solidFill>
                  <a:schemeClr val="tx1"/>
                </a:solidFill>
                <a:latin typeface="Arial" charset="0"/>
                <a:ea typeface="ＭＳ Ｐゴシック" pitchFamily="-107" charset="-128"/>
                <a:cs typeface="ＭＳ Ｐゴシック" pitchFamily="-107" charset="-128"/>
              </a:rPr>
              <a:t>thwart attempts to discover the key. Thus, even if the attacker can get some handle</a:t>
            </a:r>
          </a:p>
          <a:p>
            <a:r>
              <a:rPr lang="en-US" sz="1200" kern="1200" baseline="0" dirty="0" smtClean="0">
                <a:solidFill>
                  <a:schemeClr val="tx1"/>
                </a:solidFill>
                <a:latin typeface="Arial" charset="0"/>
                <a:ea typeface="ＭＳ Ｐゴシック" pitchFamily="-107" charset="-128"/>
                <a:cs typeface="ＭＳ Ｐゴシック" pitchFamily="-107" charset="-128"/>
              </a:rPr>
              <a:t>on the statistics of the ciphertext, the way in which the key was used to produce that</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 is so complex as to make it difficult to deduce the key. This is achieved by</a:t>
            </a:r>
          </a:p>
          <a:p>
            <a:r>
              <a:rPr lang="en-US" sz="1200" kern="1200" baseline="0" dirty="0" smtClean="0">
                <a:solidFill>
                  <a:schemeClr val="tx1"/>
                </a:solidFill>
                <a:latin typeface="Arial" charset="0"/>
                <a:ea typeface="ＭＳ Ｐゴシック" pitchFamily="-107" charset="-128"/>
                <a:cs typeface="ＭＳ Ｐゴシック" pitchFamily="-107" charset="-128"/>
              </a:rPr>
              <a:t>the use of a complex substitution algorithm. In contrast, a simple linear substitution</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would add little confusion.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As [ROBS95b] points out, so successful are diffusion and confusion in capturing</a:t>
            </a:r>
          </a:p>
          <a:p>
            <a:r>
              <a:rPr lang="en-US" sz="1200" kern="1200" baseline="0" dirty="0" smtClean="0">
                <a:solidFill>
                  <a:schemeClr val="tx1"/>
                </a:solidFill>
                <a:latin typeface="Arial" charset="0"/>
                <a:ea typeface="ＭＳ Ｐゴシック" pitchFamily="-107" charset="-128"/>
                <a:cs typeface="ＭＳ Ｐゴシック" pitchFamily="-107" charset="-128"/>
              </a:rPr>
              <a:t>the essence of the desired attributes of a block cipher that they have become the</a:t>
            </a:r>
          </a:p>
          <a:p>
            <a:r>
              <a:rPr lang="en-US" sz="1200" kern="1200" baseline="0" dirty="0" smtClean="0">
                <a:solidFill>
                  <a:schemeClr val="tx1"/>
                </a:solidFill>
                <a:latin typeface="Arial" charset="0"/>
                <a:ea typeface="ＭＳ Ｐゴシック" pitchFamily="-107" charset="-128"/>
                <a:cs typeface="ＭＳ Ｐゴシック" pitchFamily="-107" charset="-128"/>
              </a:rPr>
              <a:t>cornerstone of modern block cipher design.</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p>
            <a:fld id="{A7725B11-0D82-5A49-9B0B-3038EE19D03F}" type="slidenum">
              <a:rPr lang="en-AU">
                <a:latin typeface="Arial" pitchFamily="-1" charset="0"/>
              </a:rPr>
              <a:pPr/>
              <a:t>11</a:t>
            </a:fld>
            <a:endParaRPr lang="en-AU" dirty="0">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left-hand side of Figure 3.3 depicts the structure</a:t>
            </a:r>
          </a:p>
          <a:p>
            <a:r>
              <a:rPr lang="en-US" sz="1200" kern="1200" baseline="0" dirty="0" smtClean="0">
                <a:solidFill>
                  <a:schemeClr val="tx1"/>
                </a:solidFill>
                <a:latin typeface="Arial" charset="0"/>
                <a:ea typeface="ＭＳ Ｐゴシック" pitchFamily="-107" charset="-128"/>
                <a:cs typeface="ＭＳ Ｐゴシック" pitchFamily="-107" charset="-128"/>
              </a:rPr>
              <a:t>proposed by Feistel. The inputs to the encryption algorithm are a plaintext block of</a:t>
            </a:r>
          </a:p>
          <a:p>
            <a:r>
              <a:rPr lang="en-US" sz="1200" kern="1200" baseline="0" dirty="0" smtClean="0">
                <a:solidFill>
                  <a:schemeClr val="tx1"/>
                </a:solidFill>
                <a:latin typeface="Arial" charset="0"/>
                <a:ea typeface="ＭＳ Ｐゴシック" pitchFamily="-107" charset="-128"/>
                <a:cs typeface="ＭＳ Ｐゴシック" pitchFamily="-107" charset="-128"/>
              </a:rPr>
              <a:t>length 2w  bits and a key K . The plaintext block is divided into two halves, L</a:t>
            </a:r>
            <a:r>
              <a:rPr lang="en-US" sz="1200" kern="1200" baseline="-25000" dirty="0" smtClean="0">
                <a:solidFill>
                  <a:schemeClr val="tx1"/>
                </a:solidFill>
                <a:latin typeface="Arial" charset="0"/>
                <a:ea typeface="ＭＳ Ｐゴシック" pitchFamily="-107" charset="-128"/>
                <a:cs typeface="ＭＳ Ｐゴシック" pitchFamily="-107" charset="-128"/>
              </a:rPr>
              <a:t>0</a:t>
            </a:r>
            <a:r>
              <a:rPr lang="en-US" sz="1200" kern="1200" baseline="0" dirty="0" smtClean="0">
                <a:solidFill>
                  <a:schemeClr val="tx1"/>
                </a:solidFill>
                <a:latin typeface="Arial" charset="0"/>
                <a:ea typeface="ＭＳ Ｐゴシック" pitchFamily="-107" charset="-128"/>
                <a:cs typeface="ＭＳ Ｐゴシック" pitchFamily="-107" charset="-128"/>
              </a:rPr>
              <a:t>  and R</a:t>
            </a:r>
            <a:r>
              <a:rPr lang="en-US" sz="1200" kern="1200" baseline="-25000" dirty="0" smtClean="0">
                <a:solidFill>
                  <a:schemeClr val="tx1"/>
                </a:solidFill>
                <a:latin typeface="Arial" charset="0"/>
                <a:ea typeface="ＭＳ Ｐゴシック" pitchFamily="-107" charset="-128"/>
                <a:cs typeface="ＭＳ Ｐゴシック" pitchFamily="-107" charset="-128"/>
              </a:rPr>
              <a:t>0</a:t>
            </a:r>
            <a:r>
              <a:rPr lang="en-US" sz="1200" kern="1200" baseline="0" dirty="0" smtClean="0">
                <a:solidFill>
                  <a:schemeClr val="tx1"/>
                </a:solidFill>
                <a:latin typeface="Arial" charset="0"/>
                <a:ea typeface="ＭＳ Ｐゴシック" pitchFamily="-107" charset="-128"/>
                <a:cs typeface="ＭＳ Ｐゴシック" pitchFamily="-107" charset="-128"/>
              </a:rPr>
              <a:t> .</a:t>
            </a:r>
          </a:p>
          <a:p>
            <a:r>
              <a:rPr lang="en-US" sz="1200" kern="1200" baseline="0" dirty="0" smtClean="0">
                <a:solidFill>
                  <a:schemeClr val="tx1"/>
                </a:solidFill>
                <a:latin typeface="Arial" charset="0"/>
                <a:ea typeface="ＭＳ Ｐゴシック" pitchFamily="-107" charset="-128"/>
                <a:cs typeface="ＭＳ Ｐゴシック" pitchFamily="-107" charset="-128"/>
              </a:rPr>
              <a:t>The two halves of the data pass through n  </a:t>
            </a:r>
            <a:r>
              <a:rPr lang="en-US" sz="1200" b="0" kern="1200" baseline="0" dirty="0" smtClean="0">
                <a:solidFill>
                  <a:schemeClr val="tx1"/>
                </a:solidFill>
                <a:latin typeface="Arial" charset="0"/>
                <a:ea typeface="ＭＳ Ｐゴシック" pitchFamily="-107" charset="-128"/>
                <a:cs typeface="ＭＳ Ｐゴシック" pitchFamily="-107" charset="-128"/>
              </a:rPr>
              <a:t>rounds of processing and then combine to</a:t>
            </a:r>
          </a:p>
          <a:p>
            <a:r>
              <a:rPr lang="en-US" sz="1200" b="0" kern="1200" baseline="0" dirty="0" smtClean="0">
                <a:solidFill>
                  <a:schemeClr val="tx1"/>
                </a:solidFill>
                <a:latin typeface="Arial" charset="0"/>
                <a:ea typeface="ＭＳ Ｐゴシック" pitchFamily="-107" charset="-128"/>
                <a:cs typeface="ＭＳ Ｐゴシック" pitchFamily="-107" charset="-128"/>
              </a:rPr>
              <a:t>produce the ciphertext block. Each round i  has as inputs L</a:t>
            </a:r>
            <a:r>
              <a:rPr lang="en-US" sz="1200" b="0" kern="1200" baseline="-25000" dirty="0" smtClean="0">
                <a:solidFill>
                  <a:schemeClr val="tx1"/>
                </a:solidFill>
                <a:latin typeface="Arial" charset="0"/>
                <a:ea typeface="ＭＳ Ｐゴシック" pitchFamily="-107" charset="-128"/>
                <a:cs typeface="ＭＳ Ｐゴシック" pitchFamily="-107" charset="-128"/>
              </a:rPr>
              <a:t>i-1  </a:t>
            </a:r>
            <a:r>
              <a:rPr lang="en-US" sz="1200" b="0" kern="1200" baseline="0" dirty="0" smtClean="0">
                <a:solidFill>
                  <a:schemeClr val="tx1"/>
                </a:solidFill>
                <a:latin typeface="Arial" charset="0"/>
                <a:ea typeface="ＭＳ Ｐゴシック" pitchFamily="-107" charset="-128"/>
                <a:cs typeface="ＭＳ Ｐゴシック" pitchFamily="-107" charset="-128"/>
              </a:rPr>
              <a:t>and R</a:t>
            </a:r>
            <a:r>
              <a:rPr lang="en-US" sz="1200" b="0" kern="1200" baseline="-25000" dirty="0" smtClean="0">
                <a:solidFill>
                  <a:schemeClr val="tx1"/>
                </a:solidFill>
                <a:latin typeface="Arial" charset="0"/>
                <a:ea typeface="ＭＳ Ｐゴシック" pitchFamily="-107" charset="-128"/>
                <a:cs typeface="ＭＳ Ｐゴシック" pitchFamily="-107" charset="-128"/>
              </a:rPr>
              <a:t>i-1  </a:t>
            </a:r>
            <a:r>
              <a:rPr lang="en-US" sz="1200" b="0" kern="1200" baseline="0" dirty="0" smtClean="0">
                <a:solidFill>
                  <a:schemeClr val="tx1"/>
                </a:solidFill>
                <a:latin typeface="Arial" charset="0"/>
                <a:ea typeface="ＭＳ Ｐゴシック" pitchFamily="-107" charset="-128"/>
                <a:cs typeface="ＭＳ Ｐゴシック" pitchFamily="-107" charset="-128"/>
              </a:rPr>
              <a:t>derived from</a:t>
            </a:r>
          </a:p>
          <a:p>
            <a:r>
              <a:rPr lang="en-US" sz="1200" b="0" kern="1200" baseline="0" dirty="0" smtClean="0">
                <a:solidFill>
                  <a:schemeClr val="tx1"/>
                </a:solidFill>
                <a:latin typeface="Arial" charset="0"/>
                <a:ea typeface="ＭＳ Ｐゴシック" pitchFamily="-107" charset="-128"/>
                <a:cs typeface="ＭＳ Ｐゴシック" pitchFamily="-107" charset="-128"/>
              </a:rPr>
              <a:t>the previous round, as well as a subkey K</a:t>
            </a:r>
            <a:r>
              <a:rPr lang="en-US" sz="1200" b="0" kern="1200" baseline="-25000" dirty="0" smtClean="0">
                <a:solidFill>
                  <a:schemeClr val="tx1"/>
                </a:solidFill>
                <a:latin typeface="Arial" charset="0"/>
                <a:ea typeface="ＭＳ Ｐゴシック" pitchFamily="-107" charset="-128"/>
                <a:cs typeface="ＭＳ Ｐゴシック" pitchFamily="-107" charset="-128"/>
              </a:rPr>
              <a:t>i</a:t>
            </a:r>
            <a:r>
              <a:rPr lang="en-US" sz="1200" b="0" kern="1200" baseline="0" dirty="0" smtClean="0">
                <a:solidFill>
                  <a:schemeClr val="tx1"/>
                </a:solidFill>
                <a:latin typeface="Arial" charset="0"/>
                <a:ea typeface="ＭＳ Ｐゴシック" pitchFamily="-107" charset="-128"/>
                <a:cs typeface="ＭＳ Ｐゴシック" pitchFamily="-107" charset="-128"/>
              </a:rPr>
              <a:t>  derived from the overall K . In general,</a:t>
            </a:r>
          </a:p>
          <a:p>
            <a:r>
              <a:rPr lang="en-US" sz="1200" kern="1200" baseline="0" dirty="0" smtClean="0">
                <a:solidFill>
                  <a:schemeClr val="tx1"/>
                </a:solidFill>
                <a:latin typeface="Arial" charset="0"/>
                <a:ea typeface="ＭＳ Ｐゴシック" pitchFamily="-107" charset="-128"/>
                <a:cs typeface="ＭＳ Ｐゴシック" pitchFamily="-107" charset="-128"/>
              </a:rPr>
              <a:t>the subkeys K</a:t>
            </a:r>
            <a:r>
              <a:rPr lang="en-US" sz="1200" kern="1200" baseline="-25000" dirty="0" smtClean="0">
                <a:solidFill>
                  <a:schemeClr val="tx1"/>
                </a:solidFill>
                <a:latin typeface="Arial" charset="0"/>
                <a:ea typeface="ＭＳ Ｐゴシック" pitchFamily="-107" charset="-128"/>
                <a:cs typeface="ＭＳ Ｐゴシック" pitchFamily="-107" charset="-128"/>
              </a:rPr>
              <a:t>i</a:t>
            </a:r>
            <a:r>
              <a:rPr lang="en-US" sz="1200" kern="1200" baseline="0" dirty="0" smtClean="0">
                <a:solidFill>
                  <a:schemeClr val="tx1"/>
                </a:solidFill>
                <a:latin typeface="Arial" charset="0"/>
                <a:ea typeface="ＭＳ Ｐゴシック" pitchFamily="-107" charset="-128"/>
                <a:cs typeface="ＭＳ Ｐゴシック" pitchFamily="-107" charset="-128"/>
              </a:rPr>
              <a:t>  are different from K  and from each other. In Figure 3.3, 16 rounds</a:t>
            </a:r>
          </a:p>
          <a:p>
            <a:r>
              <a:rPr lang="en-US" sz="1200" kern="1200" baseline="0" dirty="0" smtClean="0">
                <a:solidFill>
                  <a:schemeClr val="tx1"/>
                </a:solidFill>
                <a:latin typeface="Arial" charset="0"/>
                <a:ea typeface="ＭＳ Ｐゴシック" pitchFamily="-107" charset="-128"/>
                <a:cs typeface="ＭＳ Ｐゴシック" pitchFamily="-107" charset="-128"/>
              </a:rPr>
              <a:t>are used, although any number of rounds could be implemented.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All rounds have the same structure. A substitution  is performed on the left half</a:t>
            </a:r>
          </a:p>
          <a:p>
            <a:r>
              <a:rPr lang="en-US" sz="1200" kern="1200" baseline="0" dirty="0" smtClean="0">
                <a:solidFill>
                  <a:schemeClr val="tx1"/>
                </a:solidFill>
                <a:latin typeface="Arial" charset="0"/>
                <a:ea typeface="ＭＳ Ｐゴシック" pitchFamily="-107" charset="-128"/>
                <a:cs typeface="ＭＳ Ｐゴシック" pitchFamily="-107" charset="-128"/>
              </a:rPr>
              <a:t>of the data. This is done by applying a round function  F to the right half of the data</a:t>
            </a:r>
          </a:p>
          <a:p>
            <a:r>
              <a:rPr lang="en-US" sz="1200" kern="1200" baseline="0" dirty="0" smtClean="0">
                <a:solidFill>
                  <a:schemeClr val="tx1"/>
                </a:solidFill>
                <a:latin typeface="Arial" charset="0"/>
                <a:ea typeface="ＭＳ Ｐゴシック" pitchFamily="-107" charset="-128"/>
                <a:cs typeface="ＭＳ Ｐゴシック" pitchFamily="-107" charset="-128"/>
              </a:rPr>
              <a:t>and then taking the exclusive-OR of the output of that function and the left half of the</a:t>
            </a:r>
          </a:p>
          <a:p>
            <a:r>
              <a:rPr lang="en-US" sz="1200" kern="1200" baseline="0" dirty="0" smtClean="0">
                <a:solidFill>
                  <a:schemeClr val="tx1"/>
                </a:solidFill>
                <a:latin typeface="Arial" charset="0"/>
                <a:ea typeface="ＭＳ Ｐゴシック" pitchFamily="-107" charset="-128"/>
                <a:cs typeface="ＭＳ Ｐゴシック" pitchFamily="-107" charset="-128"/>
              </a:rPr>
              <a:t>data. The round function has the same general structure for each round but is parameterized</a:t>
            </a:r>
          </a:p>
          <a:p>
            <a:r>
              <a:rPr lang="en-US" sz="1200" kern="1200" baseline="0" dirty="0" smtClean="0">
                <a:solidFill>
                  <a:schemeClr val="tx1"/>
                </a:solidFill>
                <a:latin typeface="Arial" charset="0"/>
                <a:ea typeface="ＭＳ Ｐゴシック" pitchFamily="-107" charset="-128"/>
                <a:cs typeface="ＭＳ Ｐゴシック" pitchFamily="-107" charset="-128"/>
              </a:rPr>
              <a:t>by the round subkey K</a:t>
            </a:r>
            <a:r>
              <a:rPr lang="en-US" sz="1200" kern="1200" baseline="-25000" dirty="0" smtClean="0">
                <a:solidFill>
                  <a:schemeClr val="tx1"/>
                </a:solidFill>
                <a:latin typeface="Arial" charset="0"/>
                <a:ea typeface="ＭＳ Ｐゴシック" pitchFamily="-107" charset="-128"/>
                <a:cs typeface="ＭＳ Ｐゴシック" pitchFamily="-107" charset="-128"/>
              </a:rPr>
              <a:t>i</a:t>
            </a:r>
            <a:r>
              <a:rPr lang="en-US" sz="1200" kern="1200" baseline="0" dirty="0" smtClean="0">
                <a:solidFill>
                  <a:schemeClr val="tx1"/>
                </a:solidFill>
                <a:latin typeface="Arial" charset="0"/>
                <a:ea typeface="ＭＳ Ｐゴシック" pitchFamily="-107" charset="-128"/>
                <a:cs typeface="ＭＳ Ｐゴシック" pitchFamily="-107" charset="-128"/>
              </a:rPr>
              <a:t> . Another way to express this is to say that F is a function</a:t>
            </a:r>
          </a:p>
          <a:p>
            <a:r>
              <a:rPr lang="en-US" sz="1200" kern="1200" baseline="0" dirty="0" smtClean="0">
                <a:solidFill>
                  <a:schemeClr val="tx1"/>
                </a:solidFill>
                <a:latin typeface="Arial" charset="0"/>
                <a:ea typeface="ＭＳ Ｐゴシック" pitchFamily="-107" charset="-128"/>
                <a:cs typeface="ＭＳ Ｐゴシック" pitchFamily="-107" charset="-128"/>
              </a:rPr>
              <a:t>of right-half block of w  bits and a subkey of y  bits, which produces an output value</a:t>
            </a:r>
          </a:p>
          <a:p>
            <a:r>
              <a:rPr lang="en-US" sz="1200" b="0" kern="1200" baseline="0" dirty="0" smtClean="0">
                <a:solidFill>
                  <a:schemeClr val="tx1"/>
                </a:solidFill>
                <a:latin typeface="Arial" charset="0"/>
                <a:ea typeface="ＭＳ Ｐゴシック" pitchFamily="-107" charset="-128"/>
                <a:cs typeface="ＭＳ Ｐゴシック" pitchFamily="-107" charset="-128"/>
              </a:rPr>
              <a:t> of length w bits: F (RE</a:t>
            </a:r>
            <a:r>
              <a:rPr lang="en-US" sz="1200" b="0" kern="1200" baseline="-25000" dirty="0" smtClean="0">
                <a:solidFill>
                  <a:schemeClr val="tx1"/>
                </a:solidFill>
                <a:latin typeface="Arial" charset="0"/>
                <a:ea typeface="ＭＳ Ｐゴシック" pitchFamily="-107" charset="-128"/>
                <a:cs typeface="ＭＳ Ｐゴシック" pitchFamily="-107" charset="-128"/>
              </a:rPr>
              <a:t>i </a:t>
            </a:r>
            <a:r>
              <a:rPr lang="en-US" sz="1200" b="0" kern="1200" baseline="0" dirty="0" smtClean="0">
                <a:solidFill>
                  <a:schemeClr val="tx1"/>
                </a:solidFill>
                <a:latin typeface="Arial" charset="0"/>
                <a:ea typeface="ＭＳ Ｐゴシック" pitchFamily="-107" charset="-128"/>
                <a:cs typeface="ＭＳ Ｐゴシック" pitchFamily="-107" charset="-128"/>
              </a:rPr>
              <a:t>, K</a:t>
            </a:r>
            <a:r>
              <a:rPr lang="en-US" sz="1200" b="0" kern="1200" baseline="-25000" dirty="0" smtClean="0">
                <a:solidFill>
                  <a:schemeClr val="tx1"/>
                </a:solidFill>
                <a:latin typeface="Arial" charset="0"/>
                <a:ea typeface="ＭＳ Ｐゴシック" pitchFamily="-107" charset="-128"/>
                <a:cs typeface="ＭＳ Ｐゴシック" pitchFamily="-107" charset="-128"/>
              </a:rPr>
              <a:t>i+1 </a:t>
            </a:r>
            <a:r>
              <a:rPr lang="en-US" sz="1200" b="0" kern="1200" baseline="0" dirty="0" smtClean="0">
                <a:solidFill>
                  <a:schemeClr val="tx1"/>
                </a:solidFill>
                <a:latin typeface="Arial" charset="0"/>
                <a:ea typeface="ＭＳ Ｐゴシック" pitchFamily="-107" charset="-128"/>
                <a:cs typeface="ＭＳ Ｐゴシック" pitchFamily="-107" charset="-128"/>
              </a:rPr>
              <a:t>). Following this substitution, a permutation  is performed</a:t>
            </a:r>
          </a:p>
          <a:p>
            <a:r>
              <a:rPr lang="en-US" sz="1200" b="0" kern="1200" baseline="0" dirty="0" smtClean="0">
                <a:solidFill>
                  <a:schemeClr val="tx1"/>
                </a:solidFill>
                <a:latin typeface="Arial" charset="0"/>
                <a:ea typeface="ＭＳ Ｐゴシック" pitchFamily="-107" charset="-128"/>
                <a:cs typeface="ＭＳ Ｐゴシック" pitchFamily="-107" charset="-128"/>
              </a:rPr>
              <a:t>that consists of the interchange of the two halves of the data.  This structure is a particular</a:t>
            </a:r>
          </a:p>
          <a:p>
            <a:r>
              <a:rPr lang="en-US" sz="1200" b="0" kern="1200" baseline="0" dirty="0" smtClean="0">
                <a:solidFill>
                  <a:schemeClr val="tx1"/>
                </a:solidFill>
                <a:latin typeface="Arial" charset="0"/>
                <a:ea typeface="ＭＳ Ｐゴシック" pitchFamily="-107" charset="-128"/>
                <a:cs typeface="ＭＳ Ｐゴシック" pitchFamily="-107" charset="-128"/>
              </a:rPr>
              <a:t>form of the substitution-permutation network (SPN) proposed by Shannon.</a:t>
            </a:r>
            <a:endParaRPr lang="en-AU" b="0"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p:spPr>
        <p:txBody>
          <a:bodyPr/>
          <a:lstStyle/>
          <a:p>
            <a:fld id="{75357048-952B-E74D-AF0E-0A90697A4229}" type="slidenum">
              <a:rPr lang="en-AU">
                <a:latin typeface="Arial" pitchFamily="-1" charset="0"/>
              </a:rPr>
              <a:pPr/>
              <a:t>12</a:t>
            </a:fld>
            <a:endParaRPr lang="en-AU" dirty="0">
              <a:latin typeface="Arial" pitchFamily="-1" charset="0"/>
            </a:endParaRPr>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exact realization of a Feistel network depends on the choice of the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parameters and design features: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Block size:  Larger block sizes mean greater security (all other things being</a:t>
            </a:r>
          </a:p>
          <a:p>
            <a:r>
              <a:rPr lang="en-US" sz="1200" kern="1200" baseline="0" dirty="0" smtClean="0">
                <a:solidFill>
                  <a:schemeClr val="tx1"/>
                </a:solidFill>
                <a:latin typeface="Arial" charset="0"/>
                <a:ea typeface="ＭＳ Ｐゴシック" pitchFamily="-107" charset="-128"/>
                <a:cs typeface="ＭＳ Ｐゴシック" pitchFamily="-107" charset="-128"/>
              </a:rPr>
              <a:t>equal) but reduced encryption/decryption speed for a given algorithm. The</a:t>
            </a:r>
          </a:p>
          <a:p>
            <a:r>
              <a:rPr lang="en-US" sz="1200" kern="1200" baseline="0" dirty="0" smtClean="0">
                <a:solidFill>
                  <a:schemeClr val="tx1"/>
                </a:solidFill>
                <a:latin typeface="Arial" charset="0"/>
                <a:ea typeface="ＭＳ Ｐゴシック" pitchFamily="-107" charset="-128"/>
                <a:cs typeface="ＭＳ Ｐゴシック" pitchFamily="-107" charset="-128"/>
              </a:rPr>
              <a:t>greater security is achieved by greater diffusion. Traditionally, a block size of</a:t>
            </a:r>
          </a:p>
          <a:p>
            <a:r>
              <a:rPr lang="en-US" sz="1200" kern="1200" baseline="0" dirty="0" smtClean="0">
                <a:solidFill>
                  <a:schemeClr val="tx1"/>
                </a:solidFill>
                <a:latin typeface="Arial" charset="0"/>
                <a:ea typeface="ＭＳ Ｐゴシック" pitchFamily="-107" charset="-128"/>
                <a:cs typeface="ＭＳ Ｐゴシック" pitchFamily="-107" charset="-128"/>
              </a:rPr>
              <a:t>64 bits has been considered a reasonable tradeoff and was nearly universal in</a:t>
            </a:r>
          </a:p>
          <a:p>
            <a:r>
              <a:rPr lang="en-US" sz="1200" kern="1200" baseline="0" dirty="0" smtClean="0">
                <a:solidFill>
                  <a:schemeClr val="tx1"/>
                </a:solidFill>
                <a:latin typeface="Arial" charset="0"/>
                <a:ea typeface="ＭＳ Ｐゴシック" pitchFamily="-107" charset="-128"/>
                <a:cs typeface="ＭＳ Ｐゴシック" pitchFamily="-107" charset="-128"/>
              </a:rPr>
              <a:t>block cipher design. However, the new AES uses a 128-bit block size.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Key size:  Larger key size means greater security but may decrease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decryption speed. The greater security is achieved by greater resistance to</a:t>
            </a:r>
          </a:p>
          <a:p>
            <a:r>
              <a:rPr lang="en-US" sz="1200" kern="1200" baseline="0" dirty="0" smtClean="0">
                <a:solidFill>
                  <a:schemeClr val="tx1"/>
                </a:solidFill>
                <a:latin typeface="Arial" charset="0"/>
                <a:ea typeface="ＭＳ Ｐゴシック" pitchFamily="-107" charset="-128"/>
                <a:cs typeface="ＭＳ Ｐゴシック" pitchFamily="-107" charset="-128"/>
              </a:rPr>
              <a:t>brute-force attacks and greater confusion. Key sizes of 64 bits or less are now</a:t>
            </a:r>
          </a:p>
          <a:p>
            <a:r>
              <a:rPr lang="en-US" sz="1200" kern="1200" baseline="0" dirty="0" smtClean="0">
                <a:solidFill>
                  <a:schemeClr val="tx1"/>
                </a:solidFill>
                <a:latin typeface="Arial" charset="0"/>
                <a:ea typeface="ＭＳ Ｐゴシック" pitchFamily="-107" charset="-128"/>
                <a:cs typeface="ＭＳ Ｐゴシック" pitchFamily="-107" charset="-128"/>
              </a:rPr>
              <a:t>widely considered to be inadequate, and 128 bits has become a common size.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Number of rounds:  The essence of the Feistel cipher is that a single round</a:t>
            </a:r>
          </a:p>
          <a:p>
            <a:r>
              <a:rPr lang="en-US" sz="1200" kern="1200" baseline="0" dirty="0" smtClean="0">
                <a:solidFill>
                  <a:schemeClr val="tx1"/>
                </a:solidFill>
                <a:latin typeface="Arial" charset="0"/>
                <a:ea typeface="ＭＳ Ｐゴシック" pitchFamily="-107" charset="-128"/>
                <a:cs typeface="ＭＳ Ｐゴシック" pitchFamily="-107" charset="-128"/>
              </a:rPr>
              <a:t>offers inadequate security but that multiple rounds offer increasing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A typical size is 16 rounds.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Subkey generation algorithm:  Greater complexity in this algorithm should</a:t>
            </a:r>
          </a:p>
          <a:p>
            <a:r>
              <a:rPr lang="en-US" sz="1200" kern="1200" baseline="0" dirty="0" smtClean="0">
                <a:solidFill>
                  <a:schemeClr val="tx1"/>
                </a:solidFill>
                <a:latin typeface="Arial" charset="0"/>
                <a:ea typeface="ＭＳ Ｐゴシック" pitchFamily="-107" charset="-128"/>
                <a:cs typeface="ＭＳ Ｐゴシック" pitchFamily="-107" charset="-128"/>
              </a:rPr>
              <a:t>lead to greater difficulty of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Round function F:  Again, greater complexity generally means greater resistance</a:t>
            </a:r>
          </a:p>
          <a:p>
            <a:r>
              <a:rPr lang="en-US" sz="1200" kern="1200" baseline="0" dirty="0" smtClean="0">
                <a:solidFill>
                  <a:schemeClr val="tx1"/>
                </a:solidFill>
                <a:latin typeface="Arial" charset="0"/>
                <a:ea typeface="ＭＳ Ｐゴシック" pitchFamily="-107" charset="-128"/>
                <a:cs typeface="ＭＳ Ｐゴシック" pitchFamily="-107" charset="-128"/>
              </a:rPr>
              <a:t>to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There are two other considerations in the design of a Feistel cipher: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Fast software encryption/decryption:  In many cases, encryption is embedded in</a:t>
            </a:r>
          </a:p>
          <a:p>
            <a:r>
              <a:rPr lang="en-US" sz="1200" kern="1200" baseline="0" dirty="0" smtClean="0">
                <a:solidFill>
                  <a:schemeClr val="tx1"/>
                </a:solidFill>
                <a:latin typeface="Arial" charset="0"/>
                <a:ea typeface="ＭＳ Ｐゴシック" pitchFamily="-107" charset="-128"/>
                <a:cs typeface="ＭＳ Ｐゴシック" pitchFamily="-107" charset="-128"/>
              </a:rPr>
              <a:t>applications or utility functions in such a way as to preclude a hardware implementation.</a:t>
            </a:r>
          </a:p>
          <a:p>
            <a:r>
              <a:rPr lang="en-US" sz="1200" kern="1200" baseline="0" dirty="0" smtClean="0">
                <a:solidFill>
                  <a:schemeClr val="tx1"/>
                </a:solidFill>
                <a:latin typeface="Arial" charset="0"/>
                <a:ea typeface="ＭＳ Ｐゴシック" pitchFamily="-107" charset="-128"/>
                <a:cs typeface="ＭＳ Ｐゴシック" pitchFamily="-107" charset="-128"/>
              </a:rPr>
              <a:t>Accordingly, the speed of execution of the algorithm becomes a</a:t>
            </a:r>
          </a:p>
          <a:p>
            <a:r>
              <a:rPr lang="en-US" sz="1200" kern="1200" baseline="0" dirty="0" smtClean="0">
                <a:solidFill>
                  <a:schemeClr val="tx1"/>
                </a:solidFill>
                <a:latin typeface="Arial" charset="0"/>
                <a:ea typeface="ＭＳ Ｐゴシック" pitchFamily="-107" charset="-128"/>
                <a:cs typeface="ＭＳ Ｐゴシック" pitchFamily="-107" charset="-128"/>
              </a:rPr>
              <a:t>concern.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Ease of analysis:  Although we would like to make our algorithm as difficult as</a:t>
            </a:r>
          </a:p>
          <a:p>
            <a:r>
              <a:rPr lang="en-US" sz="1200" kern="1200" baseline="0" dirty="0" smtClean="0">
                <a:solidFill>
                  <a:schemeClr val="tx1"/>
                </a:solidFill>
                <a:latin typeface="Arial" charset="0"/>
                <a:ea typeface="ＭＳ Ｐゴシック" pitchFamily="-107" charset="-128"/>
                <a:cs typeface="ＭＳ Ｐゴシック" pitchFamily="-107" charset="-128"/>
              </a:rPr>
              <a:t>possible to cryptanalyze, there is great benefit in making the algorithm easy to</a:t>
            </a:r>
          </a:p>
          <a:p>
            <a:r>
              <a:rPr lang="en-US" sz="1200" kern="1200" baseline="0" dirty="0" smtClean="0">
                <a:solidFill>
                  <a:schemeClr val="tx1"/>
                </a:solidFill>
                <a:latin typeface="Arial" charset="0"/>
                <a:ea typeface="ＭＳ Ｐゴシック" pitchFamily="-107" charset="-128"/>
                <a:cs typeface="ＭＳ Ｐゴシック" pitchFamily="-107" charset="-128"/>
              </a:rPr>
              <a:t>analyze. That is, if the algorithm can be concisely and clearly explained, it is</a:t>
            </a:r>
          </a:p>
          <a:p>
            <a:r>
              <a:rPr lang="en-US" sz="1200" kern="1200" baseline="0" dirty="0" smtClean="0">
                <a:solidFill>
                  <a:schemeClr val="tx1"/>
                </a:solidFill>
                <a:latin typeface="Arial" charset="0"/>
                <a:ea typeface="ＭＳ Ｐゴシック" pitchFamily="-107" charset="-128"/>
                <a:cs typeface="ＭＳ Ｐゴシック" pitchFamily="-107" charset="-128"/>
              </a:rPr>
              <a:t>easier to analyze that algorithm for cryptanalytic vulnerabilities and therefore</a:t>
            </a:r>
          </a:p>
          <a:p>
            <a:r>
              <a:rPr lang="en-US" sz="1200" kern="1200" baseline="0" dirty="0" smtClean="0">
                <a:solidFill>
                  <a:schemeClr val="tx1"/>
                </a:solidFill>
                <a:latin typeface="Arial" charset="0"/>
                <a:ea typeface="ＭＳ Ｐゴシック" pitchFamily="-107" charset="-128"/>
                <a:cs typeface="ＭＳ Ｐゴシック" pitchFamily="-107" charset="-128"/>
              </a:rPr>
              <a:t>develop a higher level of assurance as to its strength. DES, for example, does</a:t>
            </a:r>
          </a:p>
          <a:p>
            <a:r>
              <a:rPr lang="en-US" sz="1200" kern="1200" baseline="0" dirty="0" smtClean="0">
                <a:solidFill>
                  <a:schemeClr val="tx1"/>
                </a:solidFill>
                <a:latin typeface="Arial" charset="0"/>
                <a:ea typeface="ＭＳ Ｐゴシック" pitchFamily="-107" charset="-128"/>
                <a:cs typeface="ＭＳ Ｐゴシック" pitchFamily="-107" charset="-128"/>
              </a:rPr>
              <a:t>not have an easily analyzed functionality.</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The process of decryption with a Feistel cipher</a:t>
            </a:r>
          </a:p>
          <a:p>
            <a:r>
              <a:rPr lang="en-US" sz="1200" b="0" kern="1200" baseline="0" dirty="0" smtClean="0">
                <a:solidFill>
                  <a:schemeClr val="tx1"/>
                </a:solidFill>
                <a:latin typeface="Arial" charset="0"/>
                <a:ea typeface="ＭＳ Ｐゴシック" pitchFamily="-107" charset="-128"/>
                <a:cs typeface="ＭＳ Ｐゴシック" pitchFamily="-107" charset="-128"/>
              </a:rPr>
              <a:t>is essentially the same as the encryption process. The rule is as follows: Use the</a:t>
            </a:r>
          </a:p>
          <a:p>
            <a:r>
              <a:rPr lang="en-US" sz="1200" b="0" kern="1200" baseline="0" dirty="0" smtClean="0">
                <a:solidFill>
                  <a:schemeClr val="tx1"/>
                </a:solidFill>
                <a:latin typeface="Arial" charset="0"/>
                <a:ea typeface="ＭＳ Ｐゴシック" pitchFamily="-107" charset="-128"/>
                <a:cs typeface="ＭＳ Ｐゴシック" pitchFamily="-107" charset="-128"/>
              </a:rPr>
              <a:t>ciphertext as input to the algorithm, but use the subkeys K</a:t>
            </a:r>
            <a:r>
              <a:rPr lang="en-US" sz="1200" b="0" kern="1200" baseline="-25000" dirty="0" smtClean="0">
                <a:solidFill>
                  <a:schemeClr val="tx1"/>
                </a:solidFill>
                <a:latin typeface="Arial" charset="0"/>
                <a:ea typeface="ＭＳ Ｐゴシック" pitchFamily="-107" charset="-128"/>
                <a:cs typeface="ＭＳ Ｐゴシック" pitchFamily="-107" charset="-128"/>
              </a:rPr>
              <a:t>i</a:t>
            </a:r>
            <a:r>
              <a:rPr lang="en-US" sz="1200" b="0" kern="1200" baseline="0" dirty="0" smtClean="0">
                <a:solidFill>
                  <a:schemeClr val="tx1"/>
                </a:solidFill>
                <a:latin typeface="Arial" charset="0"/>
                <a:ea typeface="ＭＳ Ｐゴシック" pitchFamily="-107" charset="-128"/>
                <a:cs typeface="ＭＳ Ｐゴシック" pitchFamily="-107" charset="-128"/>
              </a:rPr>
              <a:t>  in reverse order. That</a:t>
            </a:r>
          </a:p>
          <a:p>
            <a:r>
              <a:rPr lang="en-US" sz="1200" b="0" kern="1200" baseline="0" dirty="0" smtClean="0">
                <a:solidFill>
                  <a:schemeClr val="tx1"/>
                </a:solidFill>
                <a:latin typeface="Arial" charset="0"/>
                <a:ea typeface="ＭＳ Ｐゴシック" pitchFamily="-107" charset="-128"/>
                <a:cs typeface="ＭＳ Ｐゴシック" pitchFamily="-107" charset="-128"/>
              </a:rPr>
              <a:t>is, use K</a:t>
            </a:r>
            <a:r>
              <a:rPr lang="en-US" sz="1200" b="0" kern="1200" baseline="-2500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in the first round, K</a:t>
            </a:r>
            <a:r>
              <a:rPr lang="en-US" sz="1200" b="0" kern="1200" baseline="-25000" dirty="0" smtClean="0">
                <a:solidFill>
                  <a:schemeClr val="tx1"/>
                </a:solidFill>
                <a:latin typeface="Arial" charset="0"/>
                <a:ea typeface="ＭＳ Ｐゴシック" pitchFamily="-107" charset="-128"/>
                <a:cs typeface="ＭＳ Ｐゴシック" pitchFamily="-107" charset="-128"/>
              </a:rPr>
              <a:t>n-1  </a:t>
            </a:r>
            <a:r>
              <a:rPr lang="en-US" sz="1200" b="0" kern="1200" baseline="0" dirty="0" smtClean="0">
                <a:solidFill>
                  <a:schemeClr val="tx1"/>
                </a:solidFill>
                <a:latin typeface="Arial" charset="0"/>
                <a:ea typeface="ＭＳ Ｐゴシック" pitchFamily="-107" charset="-128"/>
                <a:cs typeface="ＭＳ Ｐゴシック" pitchFamily="-107" charset="-128"/>
              </a:rPr>
              <a:t>in the second round, and so on, until K</a:t>
            </a:r>
            <a:r>
              <a:rPr lang="en-US" sz="1200" b="0" kern="1200" baseline="-25000" dirty="0" smtClean="0">
                <a:solidFill>
                  <a:schemeClr val="tx1"/>
                </a:solidFill>
                <a:latin typeface="Arial" charset="0"/>
                <a:ea typeface="ＭＳ Ｐゴシック" pitchFamily="-107" charset="-128"/>
                <a:cs typeface="ＭＳ Ｐゴシック" pitchFamily="-107" charset="-128"/>
              </a:rPr>
              <a:t>1</a:t>
            </a:r>
            <a:r>
              <a:rPr lang="en-US" sz="1200" b="0" kern="1200" baseline="0" dirty="0" smtClean="0">
                <a:solidFill>
                  <a:schemeClr val="tx1"/>
                </a:solidFill>
                <a:latin typeface="Arial" charset="0"/>
                <a:ea typeface="ＭＳ Ｐゴシック" pitchFamily="-107" charset="-128"/>
                <a:cs typeface="ＭＳ Ｐゴシック" pitchFamily="-107" charset="-128"/>
              </a:rPr>
              <a:t>  is used in</a:t>
            </a:r>
          </a:p>
          <a:p>
            <a:r>
              <a:rPr lang="en-US" sz="1200" b="0" kern="1200" baseline="0" dirty="0" smtClean="0">
                <a:solidFill>
                  <a:schemeClr val="tx1"/>
                </a:solidFill>
                <a:latin typeface="Arial" charset="0"/>
                <a:ea typeface="ＭＳ Ｐゴシック" pitchFamily="-107" charset="-128"/>
                <a:cs typeface="ＭＳ Ｐゴシック" pitchFamily="-107" charset="-128"/>
              </a:rPr>
              <a:t>the last round. This is a nice feature, because it means we need not implement two</a:t>
            </a:r>
          </a:p>
          <a:p>
            <a:r>
              <a:rPr lang="en-US" sz="1200" b="0" kern="1200" baseline="0" dirty="0" smtClean="0">
                <a:solidFill>
                  <a:schemeClr val="tx1"/>
                </a:solidFill>
                <a:latin typeface="Arial" charset="0"/>
                <a:ea typeface="ＭＳ Ｐゴシック" pitchFamily="-107" charset="-128"/>
                <a:cs typeface="ＭＳ Ｐゴシック" pitchFamily="-107" charset="-128"/>
              </a:rPr>
              <a:t>different algorithms; one for encryption and one for decryption.</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6B3921E8-7112-7743-9C8C-50A6F855B20C}" type="slidenum">
              <a:rPr lang="en-AU">
                <a:latin typeface="Arial" pitchFamily="-1" charset="0"/>
              </a:rPr>
              <a:pPr/>
              <a:t>14</a:t>
            </a:fld>
            <a:endParaRPr lang="en-AU" dirty="0">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Until the introduction of the Advanced Encryption Standard (AES) in 2001, the</a:t>
            </a:r>
          </a:p>
          <a:p>
            <a:r>
              <a:rPr lang="en-US" sz="1200" kern="1200" baseline="0" dirty="0" smtClean="0">
                <a:solidFill>
                  <a:schemeClr val="tx1"/>
                </a:solidFill>
                <a:latin typeface="Arial" charset="0"/>
                <a:ea typeface="ＭＳ Ｐゴシック" pitchFamily="-107" charset="-128"/>
                <a:cs typeface="ＭＳ Ｐゴシック" pitchFamily="-107" charset="-128"/>
              </a:rPr>
              <a:t>Data Encryption Standard (DES) was the most widely used encryption scheme.</a:t>
            </a:r>
          </a:p>
          <a:p>
            <a:r>
              <a:rPr lang="en-US" sz="1200" kern="1200" baseline="0" dirty="0" smtClean="0">
                <a:solidFill>
                  <a:schemeClr val="tx1"/>
                </a:solidFill>
                <a:latin typeface="Arial" charset="0"/>
                <a:ea typeface="ＭＳ Ｐゴシック" pitchFamily="-107" charset="-128"/>
                <a:cs typeface="ＭＳ Ｐゴシック" pitchFamily="-107" charset="-128"/>
              </a:rPr>
              <a:t>DES was issued in 1977 by the National Bureau of Standards, now the National</a:t>
            </a:r>
          </a:p>
          <a:p>
            <a:r>
              <a:rPr lang="en-US" sz="1200" kern="1200" baseline="0" dirty="0" smtClean="0">
                <a:solidFill>
                  <a:schemeClr val="tx1"/>
                </a:solidFill>
                <a:latin typeface="Arial" charset="0"/>
                <a:ea typeface="ＭＳ Ｐゴシック" pitchFamily="-107" charset="-128"/>
                <a:cs typeface="ＭＳ Ｐゴシック" pitchFamily="-107" charset="-128"/>
              </a:rPr>
              <a:t>Institute of Standards and Technology (NIST), as Federal Information Processing</a:t>
            </a:r>
          </a:p>
          <a:p>
            <a:r>
              <a:rPr lang="en-US" sz="1200" kern="1200" baseline="0" dirty="0" smtClean="0">
                <a:solidFill>
                  <a:schemeClr val="tx1"/>
                </a:solidFill>
                <a:latin typeface="Arial" charset="0"/>
                <a:ea typeface="ＭＳ Ｐゴシック" pitchFamily="-107" charset="-128"/>
                <a:cs typeface="ＭＳ Ｐゴシック" pitchFamily="-107" charset="-128"/>
              </a:rPr>
              <a:t>Standard 46 (FIPS PUB 46). The algorithm itself is referred to as the Data</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Algorithm (DEA).  For DEA, data are encrypted in 64-bit blocks using</a:t>
            </a:r>
          </a:p>
          <a:p>
            <a:r>
              <a:rPr lang="en-US" sz="1200" kern="1200" baseline="0" dirty="0" smtClean="0">
                <a:solidFill>
                  <a:schemeClr val="tx1"/>
                </a:solidFill>
                <a:latin typeface="Arial" charset="0"/>
                <a:ea typeface="ＭＳ Ｐゴシック" pitchFamily="-107" charset="-128"/>
                <a:cs typeface="ＭＳ Ｐゴシック" pitchFamily="-107" charset="-128"/>
              </a:rPr>
              <a:t>a 56-bit key. The algorithm transforms 64-bit input in a series of steps into a 64-bit</a:t>
            </a:r>
          </a:p>
          <a:p>
            <a:r>
              <a:rPr lang="en-US" sz="1200" kern="1200" baseline="0" dirty="0" smtClean="0">
                <a:solidFill>
                  <a:schemeClr val="tx1"/>
                </a:solidFill>
                <a:latin typeface="Arial" charset="0"/>
                <a:ea typeface="ＭＳ Ｐゴシック" pitchFamily="-107" charset="-128"/>
                <a:cs typeface="ＭＳ Ｐゴシック" pitchFamily="-107" charset="-128"/>
              </a:rPr>
              <a:t>output. The same steps, with the same key, are used to reverse the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Over the years, DES became the dominant symmetric encryption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especially in financial applications. In 1994, NIST reaffirmed DES for federal use</a:t>
            </a:r>
          </a:p>
          <a:p>
            <a:r>
              <a:rPr lang="en-US" sz="1200" kern="1200" baseline="0" dirty="0" smtClean="0">
                <a:solidFill>
                  <a:schemeClr val="tx1"/>
                </a:solidFill>
                <a:latin typeface="Arial" charset="0"/>
                <a:ea typeface="ＭＳ Ｐゴシック" pitchFamily="-107" charset="-128"/>
                <a:cs typeface="ＭＳ Ｐゴシック" pitchFamily="-107" charset="-128"/>
              </a:rPr>
              <a:t>for another five years; NIST recommended the use of DES for applications other</a:t>
            </a:r>
          </a:p>
          <a:p>
            <a:r>
              <a:rPr lang="en-US" sz="1200" kern="1200" baseline="0" dirty="0" smtClean="0">
                <a:solidFill>
                  <a:schemeClr val="tx1"/>
                </a:solidFill>
                <a:latin typeface="Arial" charset="0"/>
                <a:ea typeface="ＭＳ Ｐゴシック" pitchFamily="-107" charset="-128"/>
                <a:cs typeface="ＭＳ Ｐゴシック" pitchFamily="-107" charset="-128"/>
              </a:rPr>
              <a:t> than the protection of classified information. In 1999, NIST issued a new version</a:t>
            </a:r>
          </a:p>
          <a:p>
            <a:r>
              <a:rPr lang="en-US" sz="1200" kern="1200" baseline="0" dirty="0" smtClean="0">
                <a:solidFill>
                  <a:schemeClr val="tx1"/>
                </a:solidFill>
                <a:latin typeface="Arial" charset="0"/>
                <a:ea typeface="ＭＳ Ｐゴシック" pitchFamily="-107" charset="-128"/>
                <a:cs typeface="ＭＳ Ｐゴシック" pitchFamily="-107" charset="-128"/>
              </a:rPr>
              <a:t>of its standard (FIPS PUB 46-3) that indicated that DES should be used only for</a:t>
            </a:r>
          </a:p>
          <a:p>
            <a:r>
              <a:rPr lang="en-US" sz="1200" kern="1200" baseline="0" dirty="0" smtClean="0">
                <a:solidFill>
                  <a:schemeClr val="tx1"/>
                </a:solidFill>
                <a:latin typeface="Arial" charset="0"/>
                <a:ea typeface="ＭＳ Ｐゴシック" pitchFamily="-107" charset="-128"/>
                <a:cs typeface="ＭＳ Ｐゴシック" pitchFamily="-107" charset="-128"/>
              </a:rPr>
              <a:t>legacy systems and that triple DES (which in essence involves repeating the DES</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three times on the plaintext using two or three different keys to produce</a:t>
            </a:r>
          </a:p>
          <a:p>
            <a:r>
              <a:rPr lang="en-US" sz="1200" kern="1200" baseline="0" dirty="0" smtClean="0">
                <a:solidFill>
                  <a:schemeClr val="tx1"/>
                </a:solidFill>
                <a:latin typeface="Arial" charset="0"/>
                <a:ea typeface="ＭＳ Ｐゴシック" pitchFamily="-107" charset="-128"/>
                <a:cs typeface="ＭＳ Ｐゴシック" pitchFamily="-107" charset="-128"/>
              </a:rPr>
              <a:t>the ciphertext) be used. We study triple DES in Chapter 6. Because the underlying</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and decryption algorithms are the same for DES and triple DES, it</a:t>
            </a:r>
          </a:p>
          <a:p>
            <a:r>
              <a:rPr lang="en-US" sz="1200" kern="1200" baseline="0" dirty="0" smtClean="0">
                <a:solidFill>
                  <a:schemeClr val="tx1"/>
                </a:solidFill>
                <a:latin typeface="Arial" charset="0"/>
                <a:ea typeface="ＭＳ Ｐゴシック" pitchFamily="-107" charset="-128"/>
                <a:cs typeface="ＭＳ Ｐゴシック" pitchFamily="-107" charset="-128"/>
              </a:rPr>
              <a:t>remains important to understand the DES cipher. This section provides an overview.</a:t>
            </a:r>
          </a:p>
          <a:p>
            <a:r>
              <a:rPr lang="en-US" sz="1200" kern="1200" baseline="0" dirty="0" smtClean="0">
                <a:solidFill>
                  <a:schemeClr val="tx1"/>
                </a:solidFill>
                <a:latin typeface="Arial" charset="0"/>
                <a:ea typeface="ＭＳ Ｐゴシック" pitchFamily="-107" charset="-128"/>
                <a:cs typeface="ＭＳ Ｐゴシック" pitchFamily="-107" charset="-128"/>
              </a:rPr>
              <a:t>For the interested reader, Appendix S provides further detail.</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C4AA22FE-6BB0-AD40-80CE-0E7C986A9FD6}" type="slidenum">
              <a:rPr lang="en-AU">
                <a:latin typeface="Arial" pitchFamily="-1" charset="0"/>
              </a:rPr>
              <a:pPr/>
              <a:t>15</a:t>
            </a:fld>
            <a:endParaRPr lang="en-AU" dirty="0">
              <a:latin typeface="Arial" pitchFamily="-1"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overall scheme for DES encryption is illustrated in Figure 3.5. As with any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scheme, there are two inputs to the encryption function: the plaintext to be</a:t>
            </a:r>
          </a:p>
          <a:p>
            <a:r>
              <a:rPr lang="en-US" sz="1200" kern="1200" baseline="0" dirty="0" smtClean="0">
                <a:solidFill>
                  <a:schemeClr val="tx1"/>
                </a:solidFill>
                <a:latin typeface="Arial" charset="0"/>
                <a:ea typeface="ＭＳ Ｐゴシック" pitchFamily="-107" charset="-128"/>
                <a:cs typeface="ＭＳ Ｐゴシック" pitchFamily="-107" charset="-128"/>
              </a:rPr>
              <a:t> encrypted and the key. In this case, the plaintext must be 64 bits in length and the</a:t>
            </a:r>
          </a:p>
          <a:p>
            <a:r>
              <a:rPr lang="en-US" sz="1200" kern="1200" baseline="0" dirty="0" smtClean="0">
                <a:solidFill>
                  <a:schemeClr val="tx1"/>
                </a:solidFill>
                <a:latin typeface="Arial" charset="0"/>
                <a:ea typeface="ＭＳ Ｐゴシック" pitchFamily="-107" charset="-128"/>
                <a:cs typeface="ＭＳ Ｐゴシック" pitchFamily="-107" charset="-128"/>
              </a:rPr>
              <a:t>key is 56 bits in length.</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Looking at the left-hand side of the figure, we can see that the processing</a:t>
            </a:r>
          </a:p>
          <a:p>
            <a:r>
              <a:rPr lang="en-US" sz="1200" kern="1200" baseline="0" dirty="0" smtClean="0">
                <a:solidFill>
                  <a:schemeClr val="tx1"/>
                </a:solidFill>
                <a:latin typeface="Arial" charset="0"/>
                <a:ea typeface="ＭＳ Ｐゴシック" pitchFamily="-107" charset="-128"/>
                <a:cs typeface="ＭＳ Ｐゴシック" pitchFamily="-107" charset="-128"/>
              </a:rPr>
              <a:t>of the plaintext proceeds in three phases. First, the 64-bit plaintext passes through</a:t>
            </a:r>
          </a:p>
          <a:p>
            <a:r>
              <a:rPr lang="en-US" sz="1200" kern="1200" baseline="0" dirty="0" smtClean="0">
                <a:solidFill>
                  <a:schemeClr val="tx1"/>
                </a:solidFill>
                <a:latin typeface="Arial" charset="0"/>
                <a:ea typeface="ＭＳ Ｐゴシック" pitchFamily="-107" charset="-128"/>
                <a:cs typeface="ＭＳ Ｐゴシック" pitchFamily="-107" charset="-128"/>
              </a:rPr>
              <a:t>an initial permutation (IP) that rearranges the bits to produce the permuted input .</a:t>
            </a:r>
          </a:p>
          <a:p>
            <a:r>
              <a:rPr lang="en-US" sz="1200" kern="1200" baseline="0" dirty="0" smtClean="0">
                <a:solidFill>
                  <a:schemeClr val="tx1"/>
                </a:solidFill>
                <a:latin typeface="Arial" charset="0"/>
                <a:ea typeface="ＭＳ Ｐゴシック" pitchFamily="-107" charset="-128"/>
                <a:cs typeface="ＭＳ Ｐゴシック" pitchFamily="-107" charset="-128"/>
              </a:rPr>
              <a:t>This is followed by a phase consisting of sixteen rounds of the same function, which</a:t>
            </a:r>
          </a:p>
          <a:p>
            <a:r>
              <a:rPr lang="en-US" sz="1200" kern="1200" baseline="0" dirty="0" smtClean="0">
                <a:solidFill>
                  <a:schemeClr val="tx1"/>
                </a:solidFill>
                <a:latin typeface="Arial" charset="0"/>
                <a:ea typeface="ＭＳ Ｐゴシック" pitchFamily="-107" charset="-128"/>
                <a:cs typeface="ＭＳ Ｐゴシック" pitchFamily="-107" charset="-128"/>
              </a:rPr>
              <a:t>involves both permutation and substitution functions. The output of the last (sixteenth)</a:t>
            </a:r>
          </a:p>
          <a:p>
            <a:r>
              <a:rPr lang="en-US" sz="1200" kern="1200" baseline="0" dirty="0" smtClean="0">
                <a:solidFill>
                  <a:schemeClr val="tx1"/>
                </a:solidFill>
                <a:latin typeface="Arial" charset="0"/>
                <a:ea typeface="ＭＳ Ｐゴシック" pitchFamily="-107" charset="-128"/>
                <a:cs typeface="ＭＳ Ｐゴシック" pitchFamily="-107" charset="-128"/>
              </a:rPr>
              <a:t>round consists of 64 bits that are a function of the input plaintext and the</a:t>
            </a:r>
          </a:p>
          <a:p>
            <a:r>
              <a:rPr lang="en-US" sz="1200" kern="1200" baseline="0" dirty="0" smtClean="0">
                <a:solidFill>
                  <a:schemeClr val="tx1"/>
                </a:solidFill>
                <a:latin typeface="Arial" charset="0"/>
                <a:ea typeface="ＭＳ Ｐゴシック" pitchFamily="-107" charset="-128"/>
                <a:cs typeface="ＭＳ Ｐゴシック" pitchFamily="-107" charset="-128"/>
              </a:rPr>
              <a:t>key. The left and right halves of the output are swapped to produce the preoutput .</a:t>
            </a:r>
          </a:p>
          <a:p>
            <a:r>
              <a:rPr lang="en-US" sz="1200" kern="1200" baseline="0" dirty="0" smtClean="0">
                <a:solidFill>
                  <a:schemeClr val="tx1"/>
                </a:solidFill>
                <a:latin typeface="Arial" charset="0"/>
                <a:ea typeface="ＭＳ Ｐゴシック" pitchFamily="-107" charset="-128"/>
                <a:cs typeface="ＭＳ Ｐゴシック" pitchFamily="-107" charset="-128"/>
              </a:rPr>
              <a:t>Finally, the preoutput is passed through a </a:t>
            </a:r>
            <a:r>
              <a:rPr lang="en-US" sz="1200" b="0" kern="1200" baseline="0" dirty="0" smtClean="0">
                <a:solidFill>
                  <a:schemeClr val="tx1"/>
                </a:solidFill>
                <a:latin typeface="Arial" charset="0"/>
                <a:ea typeface="ＭＳ Ｐゴシック" pitchFamily="-107" charset="-128"/>
                <a:cs typeface="ＭＳ Ｐゴシック" pitchFamily="-107" charset="-128"/>
              </a:rPr>
              <a:t>permutation [IP</a:t>
            </a:r>
            <a:r>
              <a:rPr lang="en-US" sz="1200" b="0" kern="1200" baseline="30000" dirty="0" smtClean="0">
                <a:solidFill>
                  <a:schemeClr val="tx1"/>
                </a:solidFill>
                <a:latin typeface="Arial" charset="0"/>
                <a:ea typeface="ＭＳ Ｐゴシック" pitchFamily="-107" charset="-128"/>
                <a:cs typeface="ＭＳ Ｐゴシック" pitchFamily="-107" charset="-128"/>
              </a:rPr>
              <a:t> -1 </a:t>
            </a:r>
            <a:r>
              <a:rPr lang="en-US" sz="1200" b="0" kern="1200" baseline="0" dirty="0" smtClean="0">
                <a:solidFill>
                  <a:schemeClr val="tx1"/>
                </a:solidFill>
                <a:latin typeface="Arial" charset="0"/>
                <a:ea typeface="ＭＳ Ｐゴシック" pitchFamily="-107" charset="-128"/>
                <a:cs typeface="ＭＳ Ｐゴシック" pitchFamily="-107" charset="-128"/>
              </a:rPr>
              <a:t>] that is the inverse of</a:t>
            </a:r>
          </a:p>
          <a:p>
            <a:r>
              <a:rPr lang="en-US" sz="1200" b="0" kern="1200" baseline="0" dirty="0" smtClean="0">
                <a:solidFill>
                  <a:schemeClr val="tx1"/>
                </a:solidFill>
                <a:latin typeface="Arial" charset="0"/>
                <a:ea typeface="ＭＳ Ｐゴシック" pitchFamily="-107" charset="-128"/>
                <a:cs typeface="ＭＳ Ｐゴシック" pitchFamily="-107" charset="-128"/>
              </a:rPr>
              <a:t>the initial permutation function, to produce the 64-bit ciphertext. With the exception</a:t>
            </a:r>
          </a:p>
          <a:p>
            <a:r>
              <a:rPr lang="en-US" sz="1200" b="0" kern="1200" baseline="0" dirty="0" smtClean="0">
                <a:solidFill>
                  <a:schemeClr val="tx1"/>
                </a:solidFill>
                <a:latin typeface="Arial" charset="0"/>
                <a:ea typeface="ＭＳ Ｐゴシック" pitchFamily="-107" charset="-128"/>
                <a:cs typeface="ＭＳ Ｐゴシック" pitchFamily="-107" charset="-128"/>
              </a:rPr>
              <a:t>of the initial and final permutations, DES has the exact structure of a Feistel</a:t>
            </a:r>
          </a:p>
          <a:p>
            <a:r>
              <a:rPr lang="en-US" sz="1200" kern="1200" baseline="0" dirty="0" smtClean="0">
                <a:solidFill>
                  <a:schemeClr val="tx1"/>
                </a:solidFill>
                <a:latin typeface="Arial" charset="0"/>
                <a:ea typeface="ＭＳ Ｐゴシック" pitchFamily="-107" charset="-128"/>
                <a:cs typeface="ＭＳ Ｐゴシック" pitchFamily="-107" charset="-128"/>
              </a:rPr>
              <a:t>cipher, as shown in Figure 3.3.</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right-hand portion of Figure 3.5 shows the way in which the 56-bit key is</a:t>
            </a:r>
          </a:p>
          <a:p>
            <a:r>
              <a:rPr lang="en-US" sz="1200" kern="1200" baseline="0" dirty="0" smtClean="0">
                <a:solidFill>
                  <a:schemeClr val="tx1"/>
                </a:solidFill>
                <a:latin typeface="Arial" charset="0"/>
                <a:ea typeface="ＭＳ Ｐゴシック" pitchFamily="-107" charset="-128"/>
                <a:cs typeface="ＭＳ Ｐゴシック" pitchFamily="-107" charset="-128"/>
              </a:rPr>
              <a:t>used. Initially, the key is passed through a permutation function. Then, for each of</a:t>
            </a:r>
          </a:p>
          <a:p>
            <a:r>
              <a:rPr lang="en-US" sz="1200" kern="1200" baseline="0" dirty="0" smtClean="0">
                <a:solidFill>
                  <a:schemeClr val="tx1"/>
                </a:solidFill>
                <a:latin typeface="Arial" charset="0"/>
                <a:ea typeface="ＭＳ Ｐゴシック" pitchFamily="-107" charset="-128"/>
                <a:cs typeface="ＭＳ Ｐゴシック" pitchFamily="-107" charset="-128"/>
              </a:rPr>
              <a:t>the sixteen rounds, a subkey  (K</a:t>
            </a:r>
            <a:r>
              <a:rPr lang="en-US" sz="1200" kern="1200" baseline="-25000" dirty="0" smtClean="0">
                <a:solidFill>
                  <a:schemeClr val="tx1"/>
                </a:solidFill>
                <a:latin typeface="Arial" charset="0"/>
                <a:ea typeface="ＭＳ Ｐゴシック" pitchFamily="-107" charset="-128"/>
                <a:cs typeface="ＭＳ Ｐゴシック" pitchFamily="-107" charset="-128"/>
              </a:rPr>
              <a:t>i </a:t>
            </a:r>
            <a:r>
              <a:rPr lang="en-US" sz="1200" kern="1200" baseline="0" dirty="0" smtClean="0">
                <a:solidFill>
                  <a:schemeClr val="tx1"/>
                </a:solidFill>
                <a:latin typeface="Arial" charset="0"/>
                <a:ea typeface="ＭＳ Ｐゴシック" pitchFamily="-107" charset="-128"/>
                <a:cs typeface="ＭＳ Ｐゴシック" pitchFamily="-107" charset="-128"/>
              </a:rPr>
              <a:t>) is produced by the combination of a left circular</a:t>
            </a:r>
          </a:p>
          <a:p>
            <a:r>
              <a:rPr lang="en-US" sz="1200" kern="1200" baseline="0" dirty="0" smtClean="0">
                <a:solidFill>
                  <a:schemeClr val="tx1"/>
                </a:solidFill>
                <a:latin typeface="Arial" charset="0"/>
                <a:ea typeface="ＭＳ Ｐゴシック" pitchFamily="-107" charset="-128"/>
                <a:cs typeface="ＭＳ Ｐゴシック" pitchFamily="-107" charset="-128"/>
              </a:rPr>
              <a:t>shift and a permutation. The permutation function is the same for each round, but a</a:t>
            </a:r>
          </a:p>
          <a:p>
            <a:r>
              <a:rPr lang="en-US" sz="1200" kern="1200" baseline="0" dirty="0" smtClean="0">
                <a:solidFill>
                  <a:schemeClr val="tx1"/>
                </a:solidFill>
                <a:latin typeface="Arial" charset="0"/>
                <a:ea typeface="ＭＳ Ｐゴシック" pitchFamily="-107" charset="-128"/>
                <a:cs typeface="ＭＳ Ｐゴシック" pitchFamily="-107" charset="-128"/>
              </a:rPr>
              <a:t>different subkey is produced because of the repeated shifts of the key bits.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with any Feistel cipher, decryption uses the same algorithm as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except that the application of the subkeys is reversed. Additionally, the initial and</a:t>
            </a:r>
          </a:p>
          <a:p>
            <a:r>
              <a:rPr lang="en-US" sz="1200" kern="1200" baseline="0" dirty="0" smtClean="0">
                <a:solidFill>
                  <a:schemeClr val="tx1"/>
                </a:solidFill>
                <a:latin typeface="Arial" charset="0"/>
                <a:ea typeface="ＭＳ Ｐゴシック" pitchFamily="-107" charset="-128"/>
                <a:cs typeface="ＭＳ Ｐゴシック" pitchFamily="-107" charset="-128"/>
              </a:rPr>
              <a:t>final permutations are reversed.</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We now work through an example and consider some of its implications. Although</a:t>
            </a:r>
          </a:p>
          <a:p>
            <a:r>
              <a:rPr lang="en-US" sz="1200" kern="1200" baseline="0" dirty="0" smtClean="0">
                <a:solidFill>
                  <a:schemeClr val="tx1"/>
                </a:solidFill>
                <a:latin typeface="Arial" charset="0"/>
                <a:ea typeface="ＭＳ Ｐゴシック" pitchFamily="-107" charset="-128"/>
                <a:cs typeface="ＭＳ Ｐゴシック" pitchFamily="-107" charset="-128"/>
              </a:rPr>
              <a:t>you are not expected to duplicate the example by hand, you will find it informative</a:t>
            </a:r>
          </a:p>
          <a:p>
            <a:r>
              <a:rPr lang="en-US" sz="1200" kern="1200" baseline="0" dirty="0" smtClean="0">
                <a:solidFill>
                  <a:schemeClr val="tx1"/>
                </a:solidFill>
                <a:latin typeface="Arial" charset="0"/>
                <a:ea typeface="ＭＳ Ｐゴシック" pitchFamily="-107" charset="-128"/>
                <a:cs typeface="ＭＳ Ｐゴシック" pitchFamily="-107" charset="-128"/>
              </a:rPr>
              <a:t>to study the hex patterns that occur from one step to the next.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For this example, the plaintext is a hexadecimal palindrome.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key, and resulting ciphertext are as 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02468aceeca86420</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0f1571c947d9e859</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da02ce3a89ecac3b</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Table 3.2 shows the progression of the algorithm. The first row shows the 32-bit</a:t>
            </a:r>
          </a:p>
          <a:p>
            <a:r>
              <a:rPr lang="en-US" sz="1200" kern="1200" baseline="0" dirty="0" smtClean="0">
                <a:solidFill>
                  <a:schemeClr val="tx1"/>
                </a:solidFill>
                <a:latin typeface="Arial" charset="0"/>
                <a:ea typeface="ＭＳ Ｐゴシック" pitchFamily="-107" charset="-128"/>
                <a:cs typeface="ＭＳ Ｐゴシック" pitchFamily="-107" charset="-128"/>
              </a:rPr>
              <a:t>values of the left and right halves of data after the initial permutation. The next 16</a:t>
            </a:r>
          </a:p>
          <a:p>
            <a:r>
              <a:rPr lang="en-US" sz="1200" kern="1200" baseline="0" dirty="0" smtClean="0">
                <a:solidFill>
                  <a:schemeClr val="tx1"/>
                </a:solidFill>
                <a:latin typeface="Arial" charset="0"/>
                <a:ea typeface="ＭＳ Ｐゴシック" pitchFamily="-107" charset="-128"/>
                <a:cs typeface="ＭＳ Ｐゴシック" pitchFamily="-107" charset="-128"/>
              </a:rPr>
              <a:t>rows show the results after each round. Also shown is the value of the 48-bit subkey</a:t>
            </a:r>
          </a:p>
          <a:p>
            <a:r>
              <a:rPr lang="en-US" sz="1200" kern="1200" baseline="0" dirty="0" smtClean="0">
                <a:solidFill>
                  <a:schemeClr val="tx1"/>
                </a:solidFill>
                <a:latin typeface="Arial" charset="0"/>
                <a:ea typeface="ＭＳ Ｐゴシック" pitchFamily="-107" charset="-128"/>
                <a:cs typeface="ＭＳ Ｐゴシック" pitchFamily="-107" charset="-128"/>
              </a:rPr>
              <a:t> </a:t>
            </a:r>
            <a:r>
              <a:rPr lang="en-US" sz="1200" b="0" kern="1200" baseline="0" dirty="0" smtClean="0">
                <a:solidFill>
                  <a:schemeClr val="tx1"/>
                </a:solidFill>
                <a:latin typeface="Arial" charset="0"/>
                <a:ea typeface="ＭＳ Ｐゴシック" pitchFamily="-107" charset="-128"/>
                <a:cs typeface="ＭＳ Ｐゴシック" pitchFamily="-107" charset="-128"/>
              </a:rPr>
              <a:t>generated for each round. Note that L</a:t>
            </a:r>
            <a:r>
              <a:rPr lang="en-US" sz="1200" b="0" kern="1200" baseline="-25000" dirty="0" smtClean="0">
                <a:solidFill>
                  <a:schemeClr val="tx1"/>
                </a:solidFill>
                <a:latin typeface="Arial" charset="0"/>
                <a:ea typeface="ＭＳ Ｐゴシック" pitchFamily="-107" charset="-128"/>
                <a:cs typeface="ＭＳ Ｐゴシック" pitchFamily="-107" charset="-128"/>
              </a:rPr>
              <a:t>i</a:t>
            </a:r>
            <a:r>
              <a:rPr lang="en-US" sz="1200" b="0" kern="1200" baseline="0" dirty="0" smtClean="0">
                <a:solidFill>
                  <a:schemeClr val="tx1"/>
                </a:solidFill>
                <a:latin typeface="Arial" charset="0"/>
                <a:ea typeface="ＭＳ Ｐゴシック" pitchFamily="-107" charset="-128"/>
                <a:cs typeface="ＭＳ Ｐゴシック" pitchFamily="-107" charset="-128"/>
              </a:rPr>
              <a:t> = R</a:t>
            </a:r>
            <a:r>
              <a:rPr lang="en-US" sz="1200" b="0" kern="1200" baseline="-25000" dirty="0" smtClean="0">
                <a:solidFill>
                  <a:schemeClr val="tx1"/>
                </a:solidFill>
                <a:latin typeface="Arial" charset="0"/>
                <a:ea typeface="ＭＳ Ｐゴシック" pitchFamily="-107" charset="-128"/>
                <a:cs typeface="ＭＳ Ｐゴシック" pitchFamily="-107" charset="-128"/>
              </a:rPr>
              <a:t>i-1 </a:t>
            </a:r>
            <a:r>
              <a:rPr lang="en-US" sz="1200" b="0" kern="1200" baseline="0" dirty="0" smtClean="0">
                <a:solidFill>
                  <a:schemeClr val="tx1"/>
                </a:solidFill>
                <a:latin typeface="Arial" charset="0"/>
                <a:ea typeface="ＭＳ Ｐゴシック" pitchFamily="-107" charset="-128"/>
                <a:cs typeface="ＭＳ Ｐゴシック" pitchFamily="-107" charset="-128"/>
              </a:rPr>
              <a:t>. The final row shows the left- and</a:t>
            </a:r>
          </a:p>
          <a:p>
            <a:r>
              <a:rPr lang="en-US" sz="1200" b="0" kern="1200" baseline="0" dirty="0" smtClean="0">
                <a:solidFill>
                  <a:schemeClr val="tx1"/>
                </a:solidFill>
                <a:latin typeface="Arial" charset="0"/>
                <a:ea typeface="ＭＳ Ｐゴシック" pitchFamily="-107" charset="-128"/>
                <a:cs typeface="ＭＳ Ｐゴシック" pitchFamily="-107" charset="-128"/>
              </a:rPr>
              <a:t>right-hand values after the inverse initial permutation. These two values combined</a:t>
            </a:r>
          </a:p>
          <a:p>
            <a:r>
              <a:rPr lang="en-US" sz="1200" b="0" kern="1200" baseline="0" dirty="0" smtClean="0">
                <a:solidFill>
                  <a:schemeClr val="tx1"/>
                </a:solidFill>
                <a:latin typeface="Arial" charset="0"/>
                <a:ea typeface="ＭＳ Ｐゴシック" pitchFamily="-107" charset="-128"/>
                <a:cs typeface="ＭＳ Ｐゴシック" pitchFamily="-107" charset="-128"/>
              </a:rPr>
              <a:t>form the ciphertext.</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desirable property of any encryption algorithm is that a small change in either</a:t>
            </a:r>
          </a:p>
          <a:p>
            <a:r>
              <a:rPr lang="en-US" sz="1200" kern="1200" baseline="0" dirty="0" smtClean="0">
                <a:solidFill>
                  <a:schemeClr val="tx1"/>
                </a:solidFill>
                <a:latin typeface="Arial" charset="0"/>
                <a:ea typeface="ＭＳ Ｐゴシック" pitchFamily="-107" charset="-128"/>
                <a:cs typeface="ＭＳ Ｐゴシック" pitchFamily="-107" charset="-128"/>
              </a:rPr>
              <a:t>the plaintext or the key should produce a significant change in the ciphertext. In</a:t>
            </a:r>
          </a:p>
          <a:p>
            <a:r>
              <a:rPr lang="en-US" sz="1200" kern="1200" baseline="0" dirty="0" smtClean="0">
                <a:solidFill>
                  <a:schemeClr val="tx1"/>
                </a:solidFill>
                <a:latin typeface="Arial" charset="0"/>
                <a:ea typeface="ＭＳ Ｐゴシック" pitchFamily="-107" charset="-128"/>
                <a:cs typeface="ＭＳ Ｐゴシック" pitchFamily="-107" charset="-128"/>
              </a:rPr>
              <a:t>particular, a change in one bit of the plaintext or one bit of the key should produce</a:t>
            </a:r>
          </a:p>
          <a:p>
            <a:r>
              <a:rPr lang="en-US" sz="1200" kern="1200" baseline="0" dirty="0" smtClean="0">
                <a:solidFill>
                  <a:schemeClr val="tx1"/>
                </a:solidFill>
                <a:latin typeface="Arial" charset="0"/>
                <a:ea typeface="ＭＳ Ｐゴシック" pitchFamily="-107" charset="-128"/>
                <a:cs typeface="ＭＳ Ｐゴシック" pitchFamily="-107" charset="-128"/>
              </a:rPr>
              <a:t>a change in many bits of the ciphertext. This is referred to as the avalanche effect. If</a:t>
            </a:r>
          </a:p>
          <a:p>
            <a:r>
              <a:rPr lang="en-US" sz="1200" kern="1200" baseline="0" dirty="0" smtClean="0">
                <a:solidFill>
                  <a:schemeClr val="tx1"/>
                </a:solidFill>
                <a:latin typeface="Arial" charset="0"/>
                <a:ea typeface="ＭＳ Ｐゴシック" pitchFamily="-107" charset="-128"/>
                <a:cs typeface="ＭＳ Ｐゴシック" pitchFamily="-107" charset="-128"/>
              </a:rPr>
              <a:t>the change were small, this might provide a way to reduce the size of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or key space to be searched.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Using the example from Table 3.2, Table 3.3 shows the result when the fourth</a:t>
            </a:r>
          </a:p>
          <a:p>
            <a:r>
              <a:rPr lang="en-US" sz="1200" kern="1200" baseline="0" dirty="0" smtClean="0">
                <a:solidFill>
                  <a:schemeClr val="tx1"/>
                </a:solidFill>
                <a:latin typeface="Arial" charset="0"/>
                <a:ea typeface="ＭＳ Ｐゴシック" pitchFamily="-107" charset="-128"/>
                <a:cs typeface="ＭＳ Ｐゴシック" pitchFamily="-107" charset="-128"/>
              </a:rPr>
              <a:t>bit of the plaintext is changed, so that the plaintext is 12468aceeca86420 . The</a:t>
            </a:r>
          </a:p>
          <a:p>
            <a:r>
              <a:rPr lang="en-US" sz="1200" kern="1200" baseline="0" dirty="0" smtClean="0">
                <a:solidFill>
                  <a:schemeClr val="tx1"/>
                </a:solidFill>
                <a:latin typeface="Arial" charset="0"/>
                <a:ea typeface="ＭＳ Ｐゴシック" pitchFamily="-107" charset="-128"/>
                <a:cs typeface="ＭＳ Ｐゴシック" pitchFamily="-107" charset="-128"/>
              </a:rPr>
              <a:t>second column of the table shows the intermediate 64-bit values at the end of each</a:t>
            </a:r>
          </a:p>
          <a:p>
            <a:r>
              <a:rPr lang="en-US" sz="1200" kern="1200" baseline="0" dirty="0" smtClean="0">
                <a:solidFill>
                  <a:schemeClr val="tx1"/>
                </a:solidFill>
                <a:latin typeface="Arial" charset="0"/>
                <a:ea typeface="ＭＳ Ｐゴシック" pitchFamily="-107" charset="-128"/>
                <a:cs typeface="ＭＳ Ｐゴシック" pitchFamily="-107" charset="-128"/>
              </a:rPr>
              <a:t>round for the two plaintexts. The third column shows the number of bits that differ</a:t>
            </a:r>
          </a:p>
          <a:p>
            <a:r>
              <a:rPr lang="en-US" sz="1200" kern="1200" baseline="0" dirty="0" smtClean="0">
                <a:solidFill>
                  <a:schemeClr val="tx1"/>
                </a:solidFill>
                <a:latin typeface="Arial" charset="0"/>
                <a:ea typeface="ＭＳ Ｐゴシック" pitchFamily="-107" charset="-128"/>
                <a:cs typeface="ＭＳ Ｐゴシック" pitchFamily="-107" charset="-128"/>
              </a:rPr>
              <a:t>between the two intermediate values. The table shows that, after just three rounds,</a:t>
            </a:r>
          </a:p>
          <a:p>
            <a:r>
              <a:rPr lang="en-US" sz="1200" kern="1200" baseline="0" dirty="0" smtClean="0">
                <a:solidFill>
                  <a:schemeClr val="tx1"/>
                </a:solidFill>
                <a:latin typeface="Arial" charset="0"/>
                <a:ea typeface="ＭＳ Ｐゴシック" pitchFamily="-107" charset="-128"/>
                <a:cs typeface="ＭＳ Ｐゴシック" pitchFamily="-107" charset="-128"/>
              </a:rPr>
              <a:t>18 bits differ between the two blocks. On completion, the two ciphertexts differ in</a:t>
            </a:r>
          </a:p>
          <a:p>
            <a:r>
              <a:rPr lang="en-US" sz="1200" kern="1200" baseline="0" dirty="0" smtClean="0">
                <a:solidFill>
                  <a:schemeClr val="tx1"/>
                </a:solidFill>
                <a:latin typeface="Arial" charset="0"/>
                <a:ea typeface="ＭＳ Ｐゴシック" pitchFamily="-107" charset="-128"/>
                <a:cs typeface="ＭＳ Ｐゴシック" pitchFamily="-107" charset="-128"/>
              </a:rPr>
              <a:t>32 bit positions.</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Table 3.4 shows a similar test using the original plaintext of with two keys that</a:t>
            </a:r>
          </a:p>
          <a:p>
            <a:r>
              <a:rPr lang="en-US" sz="1200" kern="1200" baseline="0" dirty="0" smtClean="0">
                <a:solidFill>
                  <a:schemeClr val="tx1"/>
                </a:solidFill>
                <a:latin typeface="Arial" charset="0"/>
                <a:ea typeface="ＭＳ Ｐゴシック" pitchFamily="-107" charset="-128"/>
                <a:cs typeface="ＭＳ Ｐゴシック" pitchFamily="-107" charset="-128"/>
              </a:rPr>
              <a:t>differ in only the fourth bit position: the original key, 0f1571c947d9e859 , and</a:t>
            </a:r>
          </a:p>
          <a:p>
            <a:r>
              <a:rPr lang="en-US" sz="1200" kern="1200" baseline="0" dirty="0" smtClean="0">
                <a:solidFill>
                  <a:schemeClr val="tx1"/>
                </a:solidFill>
                <a:latin typeface="Arial" charset="0"/>
                <a:ea typeface="ＭＳ Ｐゴシック" pitchFamily="-107" charset="-128"/>
                <a:cs typeface="ＭＳ Ｐゴシック" pitchFamily="-107" charset="-128"/>
              </a:rPr>
              <a:t>the altered key, 1f1571c947d9e859 . Again, the results show that about half of</a:t>
            </a:r>
          </a:p>
          <a:p>
            <a:r>
              <a:rPr lang="en-US" sz="1200" kern="1200" baseline="0" dirty="0" smtClean="0">
                <a:solidFill>
                  <a:schemeClr val="tx1"/>
                </a:solidFill>
                <a:latin typeface="Arial" charset="0"/>
                <a:ea typeface="ＭＳ Ｐゴシック" pitchFamily="-107" charset="-128"/>
                <a:cs typeface="ＭＳ Ｐゴシック" pitchFamily="-107" charset="-128"/>
              </a:rPr>
              <a:t>the bits in the ciphertext differ and that the avalanche effect is pronounced after just</a:t>
            </a:r>
          </a:p>
          <a:p>
            <a:r>
              <a:rPr lang="en-US" sz="1200" kern="1200" baseline="0" dirty="0" smtClean="0">
                <a:solidFill>
                  <a:schemeClr val="tx1"/>
                </a:solidFill>
                <a:latin typeface="Arial" charset="0"/>
                <a:ea typeface="ＭＳ Ｐゴシック" pitchFamily="-107" charset="-128"/>
                <a:cs typeface="ＭＳ Ｐゴシック" pitchFamily="-107" charset="-128"/>
              </a:rPr>
              <a:t>a few rounds.</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18</a:t>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F6D66EB7-D668-F04C-8F6F-95E1B394A56C}" type="slidenum">
              <a:rPr lang="en-AU">
                <a:latin typeface="Arial" pitchFamily="-1" charset="0"/>
              </a:rPr>
              <a:pPr/>
              <a:t>19</a:t>
            </a:fld>
            <a:endParaRPr lang="en-AU" dirty="0">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Since its adoption as a federal standard, there have been lingering concerns about</a:t>
            </a:r>
          </a:p>
          <a:p>
            <a:r>
              <a:rPr lang="en-US" sz="1200" kern="1200" baseline="0" dirty="0" smtClean="0">
                <a:solidFill>
                  <a:schemeClr val="tx1"/>
                </a:solidFill>
                <a:latin typeface="Arial" charset="0"/>
                <a:ea typeface="ＭＳ Ｐゴシック" pitchFamily="-107" charset="-128"/>
                <a:cs typeface="ＭＳ Ｐゴシック" pitchFamily="-107" charset="-128"/>
              </a:rPr>
              <a:t>the level of security provided by DES. These concerns, by and large, fall into two</a:t>
            </a:r>
          </a:p>
          <a:p>
            <a:r>
              <a:rPr lang="en-US" sz="1200" kern="1200" baseline="0" dirty="0" smtClean="0">
                <a:solidFill>
                  <a:schemeClr val="tx1"/>
                </a:solidFill>
                <a:latin typeface="Arial" charset="0"/>
                <a:ea typeface="ＭＳ Ｐゴシック" pitchFamily="-107" charset="-128"/>
                <a:cs typeface="ＭＳ Ｐゴシック" pitchFamily="-107" charset="-128"/>
              </a:rPr>
              <a:t>areas: key size and the nature of the algorithm.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With a key length of 56 bits, there are 2</a:t>
            </a:r>
            <a:r>
              <a:rPr lang="en-US" sz="1200" kern="1200" baseline="30000" dirty="0" smtClean="0">
                <a:solidFill>
                  <a:schemeClr val="tx1"/>
                </a:solidFill>
                <a:latin typeface="Arial" charset="0"/>
                <a:ea typeface="ＭＳ Ｐゴシック" pitchFamily="-107" charset="-128"/>
                <a:cs typeface="ＭＳ Ｐゴシック" pitchFamily="-107" charset="-128"/>
              </a:rPr>
              <a:t>56</a:t>
            </a:r>
            <a:r>
              <a:rPr lang="en-US" sz="1200" kern="1200" baseline="0" dirty="0" smtClean="0">
                <a:solidFill>
                  <a:schemeClr val="tx1"/>
                </a:solidFill>
                <a:latin typeface="Arial" charset="0"/>
                <a:ea typeface="ＭＳ Ｐゴシック" pitchFamily="-107" charset="-128"/>
                <a:cs typeface="ＭＳ Ｐゴシック" pitchFamily="-107" charset="-128"/>
              </a:rPr>
              <a:t>  possible keys, which is approximately</a:t>
            </a:r>
          </a:p>
          <a:p>
            <a:r>
              <a:rPr lang="en-US" sz="1200" kern="1200" baseline="0" dirty="0" smtClean="0">
                <a:solidFill>
                  <a:schemeClr val="tx1"/>
                </a:solidFill>
                <a:latin typeface="Arial" charset="0"/>
                <a:ea typeface="ＭＳ Ｐゴシック" pitchFamily="-107" charset="-128"/>
                <a:cs typeface="ＭＳ Ｐゴシック" pitchFamily="-107" charset="-128"/>
              </a:rPr>
              <a:t>7.2 *  10</a:t>
            </a:r>
            <a:r>
              <a:rPr lang="en-US" sz="1200" kern="1200" baseline="30000" dirty="0" smtClean="0">
                <a:solidFill>
                  <a:schemeClr val="tx1"/>
                </a:solidFill>
                <a:latin typeface="Arial" charset="0"/>
                <a:ea typeface="ＭＳ Ｐゴシック" pitchFamily="-107" charset="-128"/>
                <a:cs typeface="ＭＳ Ｐゴシック" pitchFamily="-107" charset="-128"/>
              </a:rPr>
              <a:t>16</a:t>
            </a:r>
            <a:r>
              <a:rPr lang="en-US" sz="1200" kern="1200" baseline="0" dirty="0" smtClean="0">
                <a:solidFill>
                  <a:schemeClr val="tx1"/>
                </a:solidFill>
                <a:latin typeface="Arial" charset="0"/>
                <a:ea typeface="ＭＳ Ｐゴシック" pitchFamily="-107" charset="-128"/>
                <a:cs typeface="ＭＳ Ｐゴシック" pitchFamily="-107" charset="-128"/>
              </a:rPr>
              <a:t>  keys. Thus, on the face of it, a brute-force attack appears impractical.</a:t>
            </a:r>
          </a:p>
          <a:p>
            <a:r>
              <a:rPr lang="en-US" sz="1200" kern="1200" baseline="0" dirty="0" smtClean="0">
                <a:solidFill>
                  <a:schemeClr val="tx1"/>
                </a:solidFill>
                <a:latin typeface="Arial" charset="0"/>
                <a:ea typeface="ＭＳ Ｐゴシック" pitchFamily="-107" charset="-128"/>
                <a:cs typeface="ＭＳ Ｐゴシック" pitchFamily="-107" charset="-128"/>
              </a:rPr>
              <a:t>Assuming that, on average, half the key space has to be searched, a single machine</a:t>
            </a:r>
          </a:p>
          <a:p>
            <a:r>
              <a:rPr lang="en-US" sz="1200" kern="1200" baseline="0" dirty="0" smtClean="0">
                <a:solidFill>
                  <a:schemeClr val="tx1"/>
                </a:solidFill>
                <a:latin typeface="Arial" charset="0"/>
                <a:ea typeface="ＭＳ Ｐゴシック" pitchFamily="-107" charset="-128"/>
                <a:cs typeface="ＭＳ Ｐゴシック" pitchFamily="-107" charset="-128"/>
              </a:rPr>
              <a:t>performing one DES encryption per microsecond would take more than a thousand</a:t>
            </a:r>
          </a:p>
          <a:p>
            <a:r>
              <a:rPr lang="en-US" sz="1200" kern="1200" baseline="0" dirty="0" smtClean="0">
                <a:solidFill>
                  <a:schemeClr val="tx1"/>
                </a:solidFill>
                <a:latin typeface="Arial" charset="0"/>
                <a:ea typeface="ＭＳ Ｐゴシック" pitchFamily="-107" charset="-128"/>
                <a:cs typeface="ＭＳ Ｐゴシック" pitchFamily="-107" charset="-128"/>
              </a:rPr>
              <a:t>years to break the cipher.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However, the assumption of one encryption per microsecond is overly conservative.</a:t>
            </a:r>
          </a:p>
          <a:p>
            <a:r>
              <a:rPr lang="en-US" sz="1200" kern="1200" baseline="0" dirty="0" smtClean="0">
                <a:solidFill>
                  <a:schemeClr val="tx1"/>
                </a:solidFill>
                <a:latin typeface="Arial" charset="0"/>
                <a:ea typeface="ＭＳ Ｐゴシック" pitchFamily="-107" charset="-128"/>
                <a:cs typeface="ＭＳ Ｐゴシック" pitchFamily="-107" charset="-128"/>
              </a:rPr>
              <a:t>As far back as 1977, Diffie and Hellman postulated that the technology</a:t>
            </a:r>
          </a:p>
          <a:p>
            <a:r>
              <a:rPr lang="en-US" sz="1200" kern="1200" baseline="0" dirty="0" smtClean="0">
                <a:solidFill>
                  <a:schemeClr val="tx1"/>
                </a:solidFill>
                <a:latin typeface="Arial" charset="0"/>
                <a:ea typeface="ＭＳ Ｐゴシック" pitchFamily="-107" charset="-128"/>
                <a:cs typeface="ＭＳ Ｐゴシック" pitchFamily="-107" charset="-128"/>
              </a:rPr>
              <a:t>existed to build a parallel machine with 1 million encryption devices, each of which</a:t>
            </a:r>
          </a:p>
          <a:p>
            <a:r>
              <a:rPr lang="en-US" sz="1200" kern="1200" baseline="0" dirty="0" smtClean="0">
                <a:solidFill>
                  <a:schemeClr val="tx1"/>
                </a:solidFill>
                <a:latin typeface="Arial" charset="0"/>
                <a:ea typeface="ＭＳ Ｐゴシック" pitchFamily="-107" charset="-128"/>
                <a:cs typeface="ＭＳ Ｐゴシック" pitchFamily="-107" charset="-128"/>
              </a:rPr>
              <a:t>could perform one encryption per microsecond [DIFF77]. This would bring the</a:t>
            </a:r>
          </a:p>
          <a:p>
            <a:r>
              <a:rPr lang="en-US" sz="1200" kern="1200" baseline="0" dirty="0" smtClean="0">
                <a:solidFill>
                  <a:schemeClr val="tx1"/>
                </a:solidFill>
                <a:latin typeface="Arial" charset="0"/>
                <a:ea typeface="ＭＳ Ｐゴシック" pitchFamily="-107" charset="-128"/>
                <a:cs typeface="ＭＳ Ｐゴシック" pitchFamily="-107" charset="-128"/>
              </a:rPr>
              <a:t>average search time down to about 10 hours. The authors estimated that the cost</a:t>
            </a:r>
          </a:p>
          <a:p>
            <a:r>
              <a:rPr lang="en-US" sz="1200" kern="1200" baseline="0" dirty="0" smtClean="0">
                <a:solidFill>
                  <a:schemeClr val="tx1"/>
                </a:solidFill>
                <a:latin typeface="Arial" charset="0"/>
                <a:ea typeface="ＭＳ Ｐゴシック" pitchFamily="-107" charset="-128"/>
                <a:cs typeface="ＭＳ Ｐゴシック" pitchFamily="-107" charset="-128"/>
              </a:rPr>
              <a:t>would be about $20 million in 1977 dollars.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With current technology, it is not even necessary to use special, purpose-built</a:t>
            </a:r>
          </a:p>
          <a:p>
            <a:r>
              <a:rPr lang="en-US" sz="1200" kern="1200" baseline="0" dirty="0" smtClean="0">
                <a:solidFill>
                  <a:schemeClr val="tx1"/>
                </a:solidFill>
                <a:latin typeface="Arial" charset="0"/>
                <a:ea typeface="ＭＳ Ｐゴシック" pitchFamily="-107" charset="-128"/>
                <a:cs typeface="ＭＳ Ｐゴシック" pitchFamily="-107" charset="-128"/>
              </a:rPr>
              <a:t>hardware. Rather, the speed of commercial, off-the-shelf processors threaten the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of DES. A recent paper from Seagate Technology [SEAG08] suggests that</a:t>
            </a:r>
          </a:p>
          <a:p>
            <a:r>
              <a:rPr lang="en-US" sz="1200" kern="1200" baseline="0" dirty="0" smtClean="0">
                <a:solidFill>
                  <a:schemeClr val="tx1"/>
                </a:solidFill>
                <a:latin typeface="Arial" charset="0"/>
                <a:ea typeface="ＭＳ Ｐゴシック" pitchFamily="-107" charset="-128"/>
                <a:cs typeface="ＭＳ Ｐゴシック" pitchFamily="-107" charset="-128"/>
              </a:rPr>
              <a:t>a rate of 1 billion (10</a:t>
            </a:r>
            <a:r>
              <a:rPr lang="en-US" sz="1200" kern="1200" baseline="30000" dirty="0" smtClean="0">
                <a:solidFill>
                  <a:schemeClr val="tx1"/>
                </a:solidFill>
                <a:latin typeface="Arial" charset="0"/>
                <a:ea typeface="ＭＳ Ｐゴシック" pitchFamily="-107" charset="-128"/>
                <a:cs typeface="ＭＳ Ｐゴシック" pitchFamily="-107" charset="-128"/>
              </a:rPr>
              <a:t>9</a:t>
            </a:r>
            <a:r>
              <a:rPr lang="en-US" sz="1200" kern="1200" baseline="0" dirty="0" smtClean="0">
                <a:solidFill>
                  <a:schemeClr val="tx1"/>
                </a:solidFill>
                <a:latin typeface="Arial" charset="0"/>
                <a:ea typeface="ＭＳ Ｐゴシック" pitchFamily="-107" charset="-128"/>
                <a:cs typeface="ＭＳ Ｐゴシック" pitchFamily="-107" charset="-128"/>
              </a:rPr>
              <a:t> ) key combinations per second is reasonable for today’s multicore</a:t>
            </a:r>
          </a:p>
          <a:p>
            <a:r>
              <a:rPr lang="en-US" sz="1200" kern="1200" baseline="0" dirty="0" smtClean="0">
                <a:solidFill>
                  <a:schemeClr val="tx1"/>
                </a:solidFill>
                <a:latin typeface="Arial" charset="0"/>
                <a:ea typeface="ＭＳ Ｐゴシック" pitchFamily="-107" charset="-128"/>
                <a:cs typeface="ＭＳ Ｐゴシック" pitchFamily="-107" charset="-128"/>
              </a:rPr>
              <a:t>computers. Recent offerings confirm this. Both Intel and AMD now offer</a:t>
            </a:r>
          </a:p>
          <a:p>
            <a:r>
              <a:rPr lang="en-US" sz="1200" kern="1200" baseline="0" dirty="0" smtClean="0">
                <a:solidFill>
                  <a:schemeClr val="tx1"/>
                </a:solidFill>
                <a:latin typeface="Arial" charset="0"/>
                <a:ea typeface="ＭＳ Ｐゴシック" pitchFamily="-107" charset="-128"/>
                <a:cs typeface="ＭＳ Ｐゴシック" pitchFamily="-107" charset="-128"/>
              </a:rPr>
              <a:t>hardware-based instructions to accelerate the use of AES. Tests run on a contemporary</a:t>
            </a:r>
          </a:p>
          <a:p>
            <a:r>
              <a:rPr lang="en-US" sz="1200" kern="1200" baseline="0" dirty="0" smtClean="0">
                <a:solidFill>
                  <a:schemeClr val="tx1"/>
                </a:solidFill>
                <a:latin typeface="Arial" charset="0"/>
                <a:ea typeface="ＭＳ Ｐゴシック" pitchFamily="-107" charset="-128"/>
                <a:cs typeface="ＭＳ Ｐゴシック" pitchFamily="-107" charset="-128"/>
              </a:rPr>
              <a:t>multicore Intel machine resulted in an encryption rate of about half a billion</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encryptions per second [BASU12]. Another recent analysis suggests that with</a:t>
            </a:r>
          </a:p>
          <a:p>
            <a:r>
              <a:rPr lang="en-US" sz="1200" kern="1200" baseline="0" dirty="0" smtClean="0">
                <a:solidFill>
                  <a:schemeClr val="tx1"/>
                </a:solidFill>
                <a:latin typeface="Arial" charset="0"/>
                <a:ea typeface="ＭＳ Ｐゴシック" pitchFamily="-107" charset="-128"/>
                <a:cs typeface="ＭＳ Ｐゴシック" pitchFamily="-107" charset="-128"/>
              </a:rPr>
              <a:t>contemporary supercomputer technology, a rate of 10</a:t>
            </a:r>
            <a:r>
              <a:rPr lang="en-US" sz="1200" kern="1200" baseline="30000" dirty="0" smtClean="0">
                <a:solidFill>
                  <a:schemeClr val="tx1"/>
                </a:solidFill>
                <a:latin typeface="Arial" charset="0"/>
                <a:ea typeface="ＭＳ Ｐゴシック" pitchFamily="-107" charset="-128"/>
                <a:cs typeface="ＭＳ Ｐゴシック" pitchFamily="-107" charset="-128"/>
              </a:rPr>
              <a:t>13</a:t>
            </a:r>
            <a:r>
              <a:rPr lang="en-US" sz="1200" kern="1200" baseline="0" dirty="0" smtClean="0">
                <a:solidFill>
                  <a:schemeClr val="tx1"/>
                </a:solidFill>
                <a:latin typeface="Arial" charset="0"/>
                <a:ea typeface="ＭＳ Ｐゴシック" pitchFamily="-107" charset="-128"/>
                <a:cs typeface="ＭＳ Ｐゴシック" pitchFamily="-107" charset="-128"/>
              </a:rPr>
              <a:t>  encryptions per second is</a:t>
            </a:r>
          </a:p>
          <a:p>
            <a:r>
              <a:rPr lang="en-US" sz="1200" kern="1200" baseline="0" dirty="0" smtClean="0">
                <a:solidFill>
                  <a:schemeClr val="tx1"/>
                </a:solidFill>
                <a:latin typeface="Arial" charset="0"/>
                <a:ea typeface="ＭＳ Ｐゴシック" pitchFamily="-107" charset="-128"/>
                <a:cs typeface="ＭＳ Ｐゴシック" pitchFamily="-107" charset="-128"/>
              </a:rPr>
              <a:t>reasonable [AROR12].</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With these results in mind, Table 3.5 shows how much time is required for</a:t>
            </a:r>
          </a:p>
          <a:p>
            <a:r>
              <a:rPr lang="en-US" sz="1200" kern="1200" baseline="0" dirty="0" smtClean="0">
                <a:solidFill>
                  <a:schemeClr val="tx1"/>
                </a:solidFill>
                <a:latin typeface="Arial" charset="0"/>
                <a:ea typeface="ＭＳ Ｐゴシック" pitchFamily="-107" charset="-128"/>
                <a:cs typeface="ＭＳ Ｐゴシック" pitchFamily="-107" charset="-128"/>
              </a:rPr>
              <a:t>a brute-force attack for various key sizes. As can be seen, a single PC can break</a:t>
            </a:r>
          </a:p>
          <a:p>
            <a:r>
              <a:rPr lang="en-US" sz="1200" kern="1200" baseline="0" dirty="0" smtClean="0">
                <a:solidFill>
                  <a:schemeClr val="tx1"/>
                </a:solidFill>
                <a:latin typeface="Arial" charset="0"/>
                <a:ea typeface="ＭＳ Ｐゴシック" pitchFamily="-107" charset="-128"/>
                <a:cs typeface="ＭＳ Ｐゴシック" pitchFamily="-107" charset="-128"/>
              </a:rPr>
              <a:t>DES in about a year; if multiple PCs work in parallel, the time is drastically shortened.</a:t>
            </a:r>
          </a:p>
          <a:p>
            <a:r>
              <a:rPr lang="en-US" sz="1200" kern="1200" baseline="0" dirty="0" smtClean="0">
                <a:solidFill>
                  <a:schemeClr val="tx1"/>
                </a:solidFill>
                <a:latin typeface="Arial" charset="0"/>
                <a:ea typeface="ＭＳ Ｐゴシック" pitchFamily="-107" charset="-128"/>
                <a:cs typeface="ＭＳ Ｐゴシック" pitchFamily="-107" charset="-128"/>
              </a:rPr>
              <a:t>And today’s supercomputers should be able to find a key in about an hour.</a:t>
            </a:r>
          </a:p>
          <a:p>
            <a:r>
              <a:rPr lang="en-US" sz="1200" kern="1200" baseline="0" dirty="0" smtClean="0">
                <a:solidFill>
                  <a:schemeClr val="tx1"/>
                </a:solidFill>
                <a:latin typeface="Arial" charset="0"/>
                <a:ea typeface="ＭＳ Ｐゴシック" pitchFamily="-107" charset="-128"/>
                <a:cs typeface="ＭＳ Ｐゴシック" pitchFamily="-107" charset="-128"/>
              </a:rPr>
              <a:t>Key sizes of 128 bits or greater are effectively unbreakable using simply a brute-force</a:t>
            </a:r>
          </a:p>
          <a:p>
            <a:r>
              <a:rPr lang="en-US" sz="1200" kern="1200" baseline="0" dirty="0" smtClean="0">
                <a:solidFill>
                  <a:schemeClr val="tx1"/>
                </a:solidFill>
                <a:latin typeface="Arial" charset="0"/>
                <a:ea typeface="ＭＳ Ｐゴシック" pitchFamily="-107" charset="-128"/>
                <a:cs typeface="ＭＳ Ｐゴシック" pitchFamily="-107" charset="-128"/>
              </a:rPr>
              <a:t>approach. Even if we managed to speed up the attacking system by a factor</a:t>
            </a:r>
          </a:p>
          <a:p>
            <a:r>
              <a:rPr lang="en-US" sz="1200" kern="1200" baseline="0" dirty="0" smtClean="0">
                <a:solidFill>
                  <a:schemeClr val="tx1"/>
                </a:solidFill>
                <a:latin typeface="Arial" charset="0"/>
                <a:ea typeface="ＭＳ Ｐゴシック" pitchFamily="-107" charset="-128"/>
                <a:cs typeface="ＭＳ Ｐゴシック" pitchFamily="-107" charset="-128"/>
              </a:rPr>
              <a:t>of 1 trillion (10</a:t>
            </a:r>
            <a:r>
              <a:rPr lang="en-US" sz="1200" kern="1200" baseline="30000" dirty="0" smtClean="0">
                <a:solidFill>
                  <a:schemeClr val="tx1"/>
                </a:solidFill>
                <a:latin typeface="Arial" charset="0"/>
                <a:ea typeface="ＭＳ Ｐゴシック" pitchFamily="-107" charset="-128"/>
                <a:cs typeface="ＭＳ Ｐゴシック" pitchFamily="-107" charset="-128"/>
              </a:rPr>
              <a:t>12</a:t>
            </a:r>
            <a:r>
              <a:rPr lang="en-US" sz="1200" kern="1200" baseline="0" dirty="0" smtClean="0">
                <a:solidFill>
                  <a:schemeClr val="tx1"/>
                </a:solidFill>
                <a:latin typeface="Arial" charset="0"/>
                <a:ea typeface="ＭＳ Ｐゴシック" pitchFamily="-107" charset="-128"/>
                <a:cs typeface="ＭＳ Ｐゴシック" pitchFamily="-107" charset="-128"/>
              </a:rPr>
              <a:t> ), it would still take over 100,000 years to break a code using a</a:t>
            </a:r>
          </a:p>
          <a:p>
            <a:r>
              <a:rPr lang="en-US" sz="1200" kern="1200" baseline="0" dirty="0" smtClean="0">
                <a:solidFill>
                  <a:schemeClr val="tx1"/>
                </a:solidFill>
                <a:latin typeface="Arial" charset="0"/>
                <a:ea typeface="ＭＳ Ｐゴシック" pitchFamily="-107" charset="-128"/>
                <a:cs typeface="ＭＳ Ｐゴシック" pitchFamily="-107" charset="-128"/>
              </a:rPr>
              <a:t>128-bit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Fortunately, there are a number of alternatives to DES, the most important of</a:t>
            </a:r>
          </a:p>
          <a:p>
            <a:r>
              <a:rPr lang="en-US" sz="1200" kern="1200" baseline="0" dirty="0" smtClean="0">
                <a:solidFill>
                  <a:schemeClr val="tx1"/>
                </a:solidFill>
                <a:latin typeface="Arial" charset="0"/>
                <a:ea typeface="ＭＳ Ｐゴシック" pitchFamily="-107" charset="-128"/>
                <a:cs typeface="ＭＳ Ｐゴシック" pitchFamily="-107" charset="-128"/>
              </a:rPr>
              <a:t>which are AES and triple DES, discussed in Chapters 5 and 6, respectively.</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objective of this chapter is to illustrate the principles of modern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ciphers. For this purpose, we focus on the most widely used symmetric cipher: the</a:t>
            </a:r>
          </a:p>
          <a:p>
            <a:r>
              <a:rPr lang="en-US" sz="1200" kern="1200" baseline="0" dirty="0" smtClean="0">
                <a:solidFill>
                  <a:schemeClr val="tx1"/>
                </a:solidFill>
                <a:latin typeface="Arial" charset="0"/>
                <a:ea typeface="ＭＳ Ｐゴシック" pitchFamily="-107" charset="-128"/>
                <a:cs typeface="ＭＳ Ｐゴシック" pitchFamily="-107" charset="-128"/>
              </a:rPr>
              <a:t>Data Encryption Standard (DES). Although numerous symmetric ciphers have been</a:t>
            </a:r>
          </a:p>
          <a:p>
            <a:r>
              <a:rPr lang="en-US" sz="1200" kern="1200" baseline="0" dirty="0" smtClean="0">
                <a:solidFill>
                  <a:schemeClr val="tx1"/>
                </a:solidFill>
                <a:latin typeface="Arial" charset="0"/>
                <a:ea typeface="ＭＳ Ｐゴシック" pitchFamily="-107" charset="-128"/>
                <a:cs typeface="ＭＳ Ｐゴシック" pitchFamily="-107" charset="-128"/>
              </a:rPr>
              <a:t>developed since the introduction of DES, and although it is destined to be replaced</a:t>
            </a:r>
          </a:p>
          <a:p>
            <a:r>
              <a:rPr lang="en-US" sz="1200" kern="1200" baseline="0" dirty="0" smtClean="0">
                <a:solidFill>
                  <a:schemeClr val="tx1"/>
                </a:solidFill>
                <a:latin typeface="Arial" charset="0"/>
                <a:ea typeface="ＭＳ Ｐゴシック" pitchFamily="-107" charset="-128"/>
                <a:cs typeface="ＭＳ Ｐゴシック" pitchFamily="-107" charset="-128"/>
              </a:rPr>
              <a:t>by the Advanced Encryption Standard (AES), DES remains the most important</a:t>
            </a:r>
          </a:p>
          <a:p>
            <a:r>
              <a:rPr lang="en-US" sz="1200" kern="1200" baseline="0" dirty="0" smtClean="0">
                <a:solidFill>
                  <a:schemeClr val="tx1"/>
                </a:solidFill>
                <a:latin typeface="Arial" charset="0"/>
                <a:ea typeface="ＭＳ Ｐゴシック" pitchFamily="-107" charset="-128"/>
                <a:cs typeface="ＭＳ Ｐゴシック" pitchFamily="-107" charset="-128"/>
              </a:rPr>
              <a:t>such algorithm. Furthermore, a detailed study of DES provides an understanding of</a:t>
            </a:r>
          </a:p>
          <a:p>
            <a:r>
              <a:rPr lang="en-US" sz="1200" kern="1200" baseline="0" dirty="0" smtClean="0">
                <a:solidFill>
                  <a:schemeClr val="tx1"/>
                </a:solidFill>
                <a:latin typeface="Arial" charset="0"/>
                <a:ea typeface="ＭＳ Ｐゴシック" pitchFamily="-107" charset="-128"/>
                <a:cs typeface="ＭＳ Ｐゴシック" pitchFamily="-107" charset="-128"/>
              </a:rPr>
              <a:t>the principles used in other symmetric ciphers.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This chapter begins with a discussion of the general principles of symmetric block</a:t>
            </a:r>
          </a:p>
          <a:p>
            <a:r>
              <a:rPr lang="en-US" sz="1200" kern="1200" baseline="0" dirty="0" smtClean="0">
                <a:solidFill>
                  <a:schemeClr val="tx1"/>
                </a:solidFill>
                <a:latin typeface="Arial" charset="0"/>
                <a:ea typeface="ＭＳ Ｐゴシック" pitchFamily="-107" charset="-128"/>
                <a:cs typeface="ＭＳ Ｐゴシック" pitchFamily="-107" charset="-128"/>
              </a:rPr>
              <a:t>ciphers, which are the type of symmetric ciphers studied in this book (with the exception</a:t>
            </a:r>
          </a:p>
          <a:p>
            <a:r>
              <a:rPr lang="en-US" sz="1200" kern="1200" baseline="0" dirty="0" smtClean="0">
                <a:solidFill>
                  <a:schemeClr val="tx1"/>
                </a:solidFill>
                <a:latin typeface="Arial" charset="0"/>
                <a:ea typeface="ＭＳ Ｐゴシック" pitchFamily="-107" charset="-128"/>
                <a:cs typeface="ＭＳ Ｐゴシック" pitchFamily="-107" charset="-128"/>
              </a:rPr>
              <a:t>of the stream cipher RC4 in Chapter 7). Next, we cover full DES. Following this look</a:t>
            </a:r>
          </a:p>
          <a:p>
            <a:r>
              <a:rPr lang="en-US" sz="1200" kern="1200" baseline="0" dirty="0" smtClean="0">
                <a:solidFill>
                  <a:schemeClr val="tx1"/>
                </a:solidFill>
                <a:latin typeface="Arial" charset="0"/>
                <a:ea typeface="ＭＳ Ｐゴシック" pitchFamily="-107" charset="-128"/>
                <a:cs typeface="ＭＳ Ｐゴシック" pitchFamily="-107" charset="-128"/>
              </a:rPr>
              <a:t>at a specific algorithm, we return to a more general discussion of block cipher design.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Compared to public-key ciphers, such as RSA, the structure of DES and most</a:t>
            </a:r>
          </a:p>
          <a:p>
            <a:r>
              <a:rPr lang="en-US" sz="1200" kern="1200" baseline="0" dirty="0" smtClean="0">
                <a:solidFill>
                  <a:schemeClr val="tx1"/>
                </a:solidFill>
                <a:latin typeface="Arial" charset="0"/>
                <a:ea typeface="ＭＳ Ｐゴシック" pitchFamily="-107" charset="-128"/>
                <a:cs typeface="ＭＳ Ｐゴシック" pitchFamily="-107" charset="-128"/>
              </a:rPr>
              <a:t>symmetric ciphers is very complex and cannot be explained as easily as RSA and similar</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Accordingly, the reader may wish to begin with a simplified version of</a:t>
            </a:r>
          </a:p>
          <a:p>
            <a:r>
              <a:rPr lang="en-US" sz="1200" kern="1200" baseline="0" dirty="0" smtClean="0">
                <a:solidFill>
                  <a:schemeClr val="tx1"/>
                </a:solidFill>
                <a:latin typeface="Arial" charset="0"/>
                <a:ea typeface="ＭＳ Ｐゴシック" pitchFamily="-107" charset="-128"/>
                <a:cs typeface="ＭＳ Ｐゴシック" pitchFamily="-107" charset="-128"/>
              </a:rPr>
              <a:t>DES, which is described in Appendix G. This version allows the reader to perform</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and decryption by hand and gain a good understanding of the working of</a:t>
            </a:r>
          </a:p>
          <a:p>
            <a:r>
              <a:rPr lang="en-US" sz="1200" kern="1200" baseline="0" dirty="0" smtClean="0">
                <a:solidFill>
                  <a:schemeClr val="tx1"/>
                </a:solidFill>
                <a:latin typeface="Arial" charset="0"/>
                <a:ea typeface="ＭＳ Ｐゴシック" pitchFamily="-107" charset="-128"/>
                <a:cs typeface="ＭＳ Ｐゴシック" pitchFamily="-107" charset="-128"/>
              </a:rPr>
              <a:t>the algorithm details. Classroom experience indicates that a study of this simplified</a:t>
            </a:r>
          </a:p>
          <a:p>
            <a:r>
              <a:rPr lang="en-US" sz="1200" kern="1200" baseline="0" dirty="0" smtClean="0">
                <a:solidFill>
                  <a:schemeClr val="tx1"/>
                </a:solidFill>
                <a:latin typeface="Arial" charset="0"/>
                <a:ea typeface="ＭＳ Ｐゴシック" pitchFamily="-107" charset="-128"/>
                <a:cs typeface="ＭＳ Ｐゴシック" pitchFamily="-107" charset="-128"/>
              </a:rPr>
              <a:t>version enhances understanding of DES.</a:t>
            </a:r>
            <a:endParaRPr lang="en-US" dirty="0" smtClean="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2</a:t>
            </a:fld>
            <a:endParaRPr lang="en-AU" dirty="0" smtClean="0">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20</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We discuss timing attacks in more detail in Part Two, as they relate to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However, the issue may also be relevant for symmetric ciphers. In essence,</a:t>
            </a:r>
          </a:p>
          <a:p>
            <a:r>
              <a:rPr lang="en-US" sz="1200" kern="1200" baseline="0" dirty="0" smtClean="0">
                <a:solidFill>
                  <a:schemeClr val="tx1"/>
                </a:solidFill>
                <a:latin typeface="Arial" charset="0"/>
                <a:ea typeface="ＭＳ Ｐゴシック" pitchFamily="-107" charset="-128"/>
                <a:cs typeface="ＭＳ Ｐゴシック" pitchFamily="-107" charset="-128"/>
              </a:rPr>
              <a:t>a timing attack is one in which information about the key or the plaintext is obtained</a:t>
            </a:r>
          </a:p>
          <a:p>
            <a:r>
              <a:rPr lang="en-US" sz="1200" kern="1200" baseline="0" dirty="0" smtClean="0">
                <a:solidFill>
                  <a:schemeClr val="tx1"/>
                </a:solidFill>
                <a:latin typeface="Arial" charset="0"/>
                <a:ea typeface="ＭＳ Ｐゴシック" pitchFamily="-107" charset="-128"/>
                <a:cs typeface="ＭＳ Ｐゴシック" pitchFamily="-107" charset="-128"/>
              </a:rPr>
              <a:t>by observing how long it takes a given implementation to perform decryptions on</a:t>
            </a:r>
          </a:p>
          <a:p>
            <a:r>
              <a:rPr lang="en-US" sz="1200" kern="1200" baseline="0" dirty="0" smtClean="0">
                <a:solidFill>
                  <a:schemeClr val="tx1"/>
                </a:solidFill>
                <a:latin typeface="Arial" charset="0"/>
                <a:ea typeface="ＭＳ Ｐゴシック" pitchFamily="-107" charset="-128"/>
                <a:cs typeface="ＭＳ Ｐゴシック" pitchFamily="-107" charset="-128"/>
              </a:rPr>
              <a:t>various ciphertexts. A timing attack exploits the fact that an encryption or 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often takes slightly different amounts of time on different inputs. [HEVI99]</a:t>
            </a:r>
          </a:p>
          <a:p>
            <a:r>
              <a:rPr lang="en-US" sz="1200" kern="1200" baseline="0" dirty="0" smtClean="0">
                <a:solidFill>
                  <a:schemeClr val="tx1"/>
                </a:solidFill>
                <a:latin typeface="Arial" charset="0"/>
                <a:ea typeface="ＭＳ Ｐゴシック" pitchFamily="-107" charset="-128"/>
                <a:cs typeface="ＭＳ Ｐゴシック" pitchFamily="-107" charset="-128"/>
              </a:rPr>
              <a:t>reports on an approach that yields the Hamming weight (number of bits equal to one)</a:t>
            </a:r>
          </a:p>
          <a:p>
            <a:r>
              <a:rPr lang="en-US" sz="1200" kern="1200" baseline="0" dirty="0" smtClean="0">
                <a:solidFill>
                  <a:schemeClr val="tx1"/>
                </a:solidFill>
                <a:latin typeface="Arial" charset="0"/>
                <a:ea typeface="ＭＳ Ｐゴシック" pitchFamily="-107" charset="-128"/>
                <a:cs typeface="ＭＳ Ｐゴシック" pitchFamily="-107" charset="-128"/>
              </a:rPr>
              <a:t>of the secret key. This is a long way from knowing the actual key, but it is an intriguing</a:t>
            </a:r>
          </a:p>
          <a:p>
            <a:r>
              <a:rPr lang="en-US" sz="1200" kern="1200" baseline="0" dirty="0" smtClean="0">
                <a:solidFill>
                  <a:schemeClr val="tx1"/>
                </a:solidFill>
                <a:latin typeface="Arial" charset="0"/>
                <a:ea typeface="ＭＳ Ｐゴシック" pitchFamily="-107" charset="-128"/>
                <a:cs typeface="ＭＳ Ｐゴシック" pitchFamily="-107" charset="-128"/>
              </a:rPr>
              <a:t>first step. The authors conclude that DES appears to be fairly resistant to a successful</a:t>
            </a:r>
          </a:p>
          <a:p>
            <a:r>
              <a:rPr lang="en-US" sz="1200" kern="1200" baseline="0" dirty="0" smtClean="0">
                <a:solidFill>
                  <a:schemeClr val="tx1"/>
                </a:solidFill>
                <a:latin typeface="Arial" charset="0"/>
                <a:ea typeface="ＭＳ Ｐゴシック" pitchFamily="-107" charset="-128"/>
                <a:cs typeface="ＭＳ Ｐゴシック" pitchFamily="-107" charset="-128"/>
              </a:rPr>
              <a:t>timing attack but suggest some avenues to explore. Although this is an interesting line</a:t>
            </a:r>
          </a:p>
          <a:p>
            <a:r>
              <a:rPr lang="en-US" sz="1200" kern="1200" baseline="0" dirty="0" smtClean="0">
                <a:solidFill>
                  <a:schemeClr val="tx1"/>
                </a:solidFill>
                <a:latin typeface="Arial" charset="0"/>
                <a:ea typeface="ＭＳ Ｐゴシック" pitchFamily="-107" charset="-128"/>
                <a:cs typeface="ＭＳ Ｐゴシック" pitchFamily="-107" charset="-128"/>
              </a:rPr>
              <a:t>of attack, it so far appears unlikely that this technique will ever be successful against</a:t>
            </a:r>
          </a:p>
          <a:p>
            <a:r>
              <a:rPr lang="en-US" sz="1200" kern="1200" baseline="0" dirty="0" smtClean="0">
                <a:solidFill>
                  <a:schemeClr val="tx1"/>
                </a:solidFill>
                <a:latin typeface="Arial" charset="0"/>
                <a:ea typeface="ＭＳ Ｐゴシック" pitchFamily="-107" charset="-128"/>
                <a:cs typeface="ＭＳ Ｐゴシック" pitchFamily="-107" charset="-128"/>
              </a:rPr>
              <a:t>DES or more powerful symmetric ciphers such as triple DES and AES.</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21</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cryptographic strength of a Feistel cipher derives from three aspects of the</a:t>
            </a:r>
          </a:p>
          <a:p>
            <a:r>
              <a:rPr lang="en-US" sz="1200" kern="1200" baseline="0" dirty="0" smtClean="0">
                <a:solidFill>
                  <a:schemeClr val="tx1"/>
                </a:solidFill>
                <a:latin typeface="Arial" charset="0"/>
                <a:ea typeface="ＭＳ Ｐゴシック" pitchFamily="-107" charset="-128"/>
                <a:cs typeface="ＭＳ Ｐゴシック" pitchFamily="-107" charset="-128"/>
              </a:rPr>
              <a:t>design: the number of rounds, the function F, and the key schedule algorithm. Let</a:t>
            </a:r>
          </a:p>
          <a:p>
            <a:r>
              <a:rPr lang="en-US" sz="1200" kern="1200" baseline="0" dirty="0" smtClean="0">
                <a:solidFill>
                  <a:schemeClr val="tx1"/>
                </a:solidFill>
                <a:latin typeface="Arial" charset="0"/>
                <a:ea typeface="ＭＳ Ｐゴシック" pitchFamily="-107" charset="-128"/>
                <a:cs typeface="ＭＳ Ｐゴシック" pitchFamily="-107" charset="-128"/>
              </a:rPr>
              <a:t>us look first at the choice of the number of rounds.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greater the number of rounds, the more difficult it is to perform cryptanalysis,</a:t>
            </a:r>
          </a:p>
          <a:p>
            <a:r>
              <a:rPr lang="en-US" sz="1200" kern="1200" baseline="0" dirty="0" smtClean="0">
                <a:solidFill>
                  <a:schemeClr val="tx1"/>
                </a:solidFill>
                <a:latin typeface="Arial" charset="0"/>
                <a:ea typeface="ＭＳ Ｐゴシック" pitchFamily="-107" charset="-128"/>
                <a:cs typeface="ＭＳ Ｐゴシック" pitchFamily="-107" charset="-128"/>
              </a:rPr>
              <a:t>even for a relatively weak F. In general, the criterion should be that the</a:t>
            </a:r>
          </a:p>
          <a:p>
            <a:r>
              <a:rPr lang="en-US" sz="1200" kern="1200" baseline="0" dirty="0" smtClean="0">
                <a:solidFill>
                  <a:schemeClr val="tx1"/>
                </a:solidFill>
                <a:latin typeface="Arial" charset="0"/>
                <a:ea typeface="ＭＳ Ｐゴシック" pitchFamily="-107" charset="-128"/>
                <a:cs typeface="ＭＳ Ｐゴシック" pitchFamily="-107" charset="-128"/>
              </a:rPr>
              <a:t>number of rounds is chosen so that known cryptanalytic efforts require greater</a:t>
            </a:r>
          </a:p>
          <a:p>
            <a:r>
              <a:rPr lang="en-US" sz="1200" kern="1200" baseline="0" dirty="0" smtClean="0">
                <a:solidFill>
                  <a:schemeClr val="tx1"/>
                </a:solidFill>
                <a:latin typeface="Arial" charset="0"/>
                <a:ea typeface="ＭＳ Ｐゴシック" pitchFamily="-107" charset="-128"/>
                <a:cs typeface="ＭＳ Ｐゴシック" pitchFamily="-107" charset="-128"/>
              </a:rPr>
              <a:t>effort than a simple brute-force key search attack. This criterion was certainly used</a:t>
            </a:r>
          </a:p>
          <a:p>
            <a:r>
              <a:rPr lang="en-US" sz="1200" kern="1200" baseline="0" dirty="0" smtClean="0">
                <a:solidFill>
                  <a:schemeClr val="tx1"/>
                </a:solidFill>
                <a:latin typeface="Arial" charset="0"/>
                <a:ea typeface="ＭＳ Ｐゴシック" pitchFamily="-107" charset="-128"/>
                <a:cs typeface="ＭＳ Ｐゴシック" pitchFamily="-107" charset="-128"/>
              </a:rPr>
              <a:t>in the design of DES. Schneier [SCHN96] observes that for 16-round DES, a differential</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 attack is slightly less efficient than brute force: The differential</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 attack requires 2</a:t>
            </a:r>
            <a:r>
              <a:rPr lang="en-US" sz="1200" kern="1200" baseline="30000" dirty="0" smtClean="0">
                <a:solidFill>
                  <a:schemeClr val="tx1"/>
                </a:solidFill>
                <a:latin typeface="Arial" charset="0"/>
                <a:ea typeface="ＭＳ Ｐゴシック" pitchFamily="-107" charset="-128"/>
                <a:cs typeface="ＭＳ Ｐゴシック" pitchFamily="-107" charset="-128"/>
              </a:rPr>
              <a:t>55.1</a:t>
            </a:r>
            <a:r>
              <a:rPr lang="en-US" sz="1200" kern="1200" baseline="0" dirty="0" smtClean="0">
                <a:solidFill>
                  <a:schemeClr val="tx1"/>
                </a:solidFill>
                <a:latin typeface="Arial" charset="0"/>
                <a:ea typeface="ＭＳ Ｐゴシック" pitchFamily="-107" charset="-128"/>
                <a:cs typeface="ＭＳ Ｐゴシック" pitchFamily="-107" charset="-128"/>
              </a:rPr>
              <a:t>  operations,  whereas brute force requires 2</a:t>
            </a:r>
            <a:r>
              <a:rPr lang="en-US" sz="1200" kern="1200" baseline="30000" dirty="0" smtClean="0">
                <a:solidFill>
                  <a:schemeClr val="tx1"/>
                </a:solidFill>
                <a:latin typeface="Arial" charset="0"/>
                <a:ea typeface="ＭＳ Ｐゴシック" pitchFamily="-107" charset="-128"/>
                <a:cs typeface="ＭＳ Ｐゴシック" pitchFamily="-107" charset="-128"/>
              </a:rPr>
              <a:t>55</a:t>
            </a:r>
            <a:r>
              <a:rPr lang="en-US" sz="1200" kern="1200" baseline="0" dirty="0" smtClean="0">
                <a:solidFill>
                  <a:schemeClr val="tx1"/>
                </a:solidFill>
                <a:latin typeface="Arial" charset="0"/>
                <a:ea typeface="ＭＳ Ｐゴシック" pitchFamily="-107" charset="-128"/>
                <a:cs typeface="ＭＳ Ｐゴシック" pitchFamily="-107" charset="-128"/>
              </a:rPr>
              <a:t> . If</a:t>
            </a:r>
          </a:p>
          <a:p>
            <a:r>
              <a:rPr lang="en-US" sz="1200" kern="1200" baseline="0" dirty="0" smtClean="0">
                <a:solidFill>
                  <a:schemeClr val="tx1"/>
                </a:solidFill>
                <a:latin typeface="Arial" charset="0"/>
                <a:ea typeface="ＭＳ Ｐゴシック" pitchFamily="-107" charset="-128"/>
                <a:cs typeface="ＭＳ Ｐゴシック" pitchFamily="-107" charset="-128"/>
              </a:rPr>
              <a:t>DES had 15 or fewer rounds, differential cryptanalysis would require less effort</a:t>
            </a:r>
          </a:p>
          <a:p>
            <a:r>
              <a:rPr lang="en-US" sz="1200" kern="1200" baseline="0" dirty="0" smtClean="0">
                <a:solidFill>
                  <a:schemeClr val="tx1"/>
                </a:solidFill>
                <a:latin typeface="Arial" charset="0"/>
                <a:ea typeface="ＭＳ Ｐゴシック" pitchFamily="-107" charset="-128"/>
                <a:cs typeface="ＭＳ Ｐゴシック" pitchFamily="-107" charset="-128"/>
              </a:rPr>
              <a:t>than a brute-force key search.</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This criterion is attractive, because it makes it easy to judge the strength of</a:t>
            </a:r>
          </a:p>
          <a:p>
            <a:r>
              <a:rPr lang="en-US" sz="1200" kern="1200" baseline="0" dirty="0" smtClean="0">
                <a:solidFill>
                  <a:schemeClr val="tx1"/>
                </a:solidFill>
                <a:latin typeface="Arial" charset="0"/>
                <a:ea typeface="ＭＳ Ｐゴシック" pitchFamily="-107" charset="-128"/>
                <a:cs typeface="ＭＳ Ｐゴシック" pitchFamily="-107" charset="-128"/>
              </a:rPr>
              <a:t>an algorithm and to compare different algorithms. In the absence of a cryptanalytic</a:t>
            </a:r>
          </a:p>
          <a:p>
            <a:r>
              <a:rPr lang="en-US" sz="1200" kern="1200" baseline="0" dirty="0" smtClean="0">
                <a:solidFill>
                  <a:schemeClr val="tx1"/>
                </a:solidFill>
                <a:latin typeface="Arial" charset="0"/>
                <a:ea typeface="ＭＳ Ｐゴシック" pitchFamily="-107" charset="-128"/>
                <a:cs typeface="ＭＳ Ｐゴシック" pitchFamily="-107" charset="-128"/>
              </a:rPr>
              <a:t>breakthrough, the strength of any algorithm that satisfies the criterion can be</a:t>
            </a:r>
          </a:p>
          <a:p>
            <a:r>
              <a:rPr lang="en-US" sz="1200" kern="1200" baseline="0" dirty="0" smtClean="0">
                <a:solidFill>
                  <a:schemeClr val="tx1"/>
                </a:solidFill>
                <a:latin typeface="Arial" charset="0"/>
                <a:ea typeface="ＭＳ Ｐゴシック" pitchFamily="-107" charset="-128"/>
                <a:cs typeface="ＭＳ Ｐゴシック" pitchFamily="-107" charset="-128"/>
              </a:rPr>
              <a:t>judged solely on key length.</a:t>
            </a:r>
            <a:endParaRPr lang="en-AU" dirty="0" smtClean="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22</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heart of a Feistel block cipher is the function F, which provides the element</a:t>
            </a:r>
          </a:p>
          <a:p>
            <a:r>
              <a:rPr lang="en-US" sz="1200" kern="1200" baseline="0" dirty="0" smtClean="0">
                <a:solidFill>
                  <a:schemeClr val="tx1"/>
                </a:solidFill>
                <a:latin typeface="Arial" charset="0"/>
                <a:ea typeface="ＭＳ Ｐゴシック" pitchFamily="-107" charset="-128"/>
                <a:cs typeface="ＭＳ Ｐゴシック" pitchFamily="-107" charset="-128"/>
              </a:rPr>
              <a:t>of confusion in a Feistel cipher. Thus, it must be difficult to “unscramble” the</a:t>
            </a:r>
          </a:p>
          <a:p>
            <a:r>
              <a:rPr lang="en-US" sz="1200" kern="1200" baseline="0" dirty="0" smtClean="0">
                <a:solidFill>
                  <a:schemeClr val="tx1"/>
                </a:solidFill>
                <a:latin typeface="Arial" charset="0"/>
                <a:ea typeface="ＭＳ Ｐゴシック" pitchFamily="-107" charset="-128"/>
                <a:cs typeface="ＭＳ Ｐゴシック" pitchFamily="-107" charset="-128"/>
              </a:rPr>
              <a:t>substitution performed by F. One obvious criterion is that F be nonlinear, as we</a:t>
            </a:r>
          </a:p>
          <a:p>
            <a:r>
              <a:rPr lang="en-US" sz="1200" kern="1200" baseline="0" dirty="0" smtClean="0">
                <a:solidFill>
                  <a:schemeClr val="tx1"/>
                </a:solidFill>
                <a:latin typeface="Arial" charset="0"/>
                <a:ea typeface="ＭＳ Ｐゴシック" pitchFamily="-107" charset="-128"/>
                <a:cs typeface="ＭＳ Ｐゴシック" pitchFamily="-107" charset="-128"/>
              </a:rPr>
              <a:t>discussed previously. The more nonlinear F, the more difficult any type of cryptanalysis</a:t>
            </a:r>
          </a:p>
          <a:p>
            <a:r>
              <a:rPr lang="en-US" sz="1200" kern="1200" baseline="0" dirty="0" smtClean="0">
                <a:solidFill>
                  <a:schemeClr val="tx1"/>
                </a:solidFill>
                <a:latin typeface="Arial" charset="0"/>
                <a:ea typeface="ＭＳ Ｐゴシック" pitchFamily="-107" charset="-128"/>
                <a:cs typeface="ＭＳ Ｐゴシック" pitchFamily="-107" charset="-128"/>
              </a:rPr>
              <a:t>will be. There are several measures of nonlinearity, which are beyond</a:t>
            </a:r>
          </a:p>
          <a:p>
            <a:r>
              <a:rPr lang="en-US" sz="1200" kern="1200" baseline="0" dirty="0" smtClean="0">
                <a:solidFill>
                  <a:schemeClr val="tx1"/>
                </a:solidFill>
                <a:latin typeface="Arial" charset="0"/>
                <a:ea typeface="ＭＳ Ｐゴシック" pitchFamily="-107" charset="-128"/>
                <a:cs typeface="ＭＳ Ｐゴシック" pitchFamily="-107" charset="-128"/>
              </a:rPr>
              <a:t>the scope of this book. In rough terms, the more difficult it is to approximate F</a:t>
            </a:r>
          </a:p>
          <a:p>
            <a:r>
              <a:rPr lang="en-US" sz="1200" kern="1200" baseline="0" dirty="0" smtClean="0">
                <a:solidFill>
                  <a:schemeClr val="tx1"/>
                </a:solidFill>
                <a:latin typeface="Arial" charset="0"/>
                <a:ea typeface="ＭＳ Ｐゴシック" pitchFamily="-107" charset="-128"/>
                <a:cs typeface="ＭＳ Ｐゴシック" pitchFamily="-107" charset="-128"/>
              </a:rPr>
              <a:t>by a set of linear equations, the more nonlinear F 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Several other criteria should be considered in designing F. We would like the</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to have good avalanche properties. Recall that, in general, this means that</a:t>
            </a:r>
          </a:p>
          <a:p>
            <a:r>
              <a:rPr lang="en-US" sz="1200" kern="1200" baseline="0" dirty="0" smtClean="0">
                <a:solidFill>
                  <a:schemeClr val="tx1"/>
                </a:solidFill>
                <a:latin typeface="Arial" charset="0"/>
                <a:ea typeface="ＭＳ Ｐゴシック" pitchFamily="-107" charset="-128"/>
                <a:cs typeface="ＭＳ Ｐゴシック" pitchFamily="-107" charset="-128"/>
              </a:rPr>
              <a:t>a change in one bit of the input should produce a change in many bits of the output.</a:t>
            </a:r>
          </a:p>
          <a:p>
            <a:r>
              <a:rPr lang="en-US" sz="1200" kern="1200" baseline="0" dirty="0" smtClean="0">
                <a:solidFill>
                  <a:schemeClr val="tx1"/>
                </a:solidFill>
                <a:latin typeface="Arial" charset="0"/>
                <a:ea typeface="ＭＳ Ｐゴシック" pitchFamily="-107" charset="-128"/>
                <a:cs typeface="ＭＳ Ｐゴシック" pitchFamily="-107" charset="-128"/>
              </a:rPr>
              <a:t>A more stringent version of this is the strict avalanche criterion (SAC)  [WEBS86],</a:t>
            </a:r>
          </a:p>
          <a:p>
            <a:r>
              <a:rPr lang="en-US" sz="1200" kern="1200" baseline="0" dirty="0" smtClean="0">
                <a:solidFill>
                  <a:schemeClr val="tx1"/>
                </a:solidFill>
                <a:latin typeface="Arial" charset="0"/>
                <a:ea typeface="ＭＳ Ｐゴシック" pitchFamily="-107" charset="-128"/>
                <a:cs typeface="ＭＳ Ｐゴシック" pitchFamily="-107" charset="-128"/>
              </a:rPr>
              <a:t>which states that any output bit j  of an S-box (see Appendix S for a discussion of</a:t>
            </a:r>
          </a:p>
          <a:p>
            <a:r>
              <a:rPr lang="en-US" sz="1200" kern="1200" baseline="0" dirty="0" smtClean="0">
                <a:solidFill>
                  <a:schemeClr val="tx1"/>
                </a:solidFill>
                <a:latin typeface="Arial" charset="0"/>
                <a:ea typeface="ＭＳ Ｐゴシック" pitchFamily="-107" charset="-128"/>
                <a:cs typeface="ＭＳ Ｐゴシック" pitchFamily="-107" charset="-128"/>
              </a:rPr>
              <a:t>S-boxes) should change with probability 1/2 when any single input bit i  is inverted</a:t>
            </a:r>
          </a:p>
          <a:p>
            <a:r>
              <a:rPr lang="en-US" sz="1200" kern="1200" baseline="0" dirty="0" smtClean="0">
                <a:solidFill>
                  <a:schemeClr val="tx1"/>
                </a:solidFill>
                <a:latin typeface="Arial" charset="0"/>
                <a:ea typeface="ＭＳ Ｐゴシック" pitchFamily="-107" charset="-128"/>
                <a:cs typeface="ＭＳ Ｐゴシック" pitchFamily="-107" charset="-128"/>
              </a:rPr>
              <a:t>for all i , j . Although SAC is expressed in terms of S-boxes, a similar criterion could</a:t>
            </a:r>
          </a:p>
          <a:p>
            <a:r>
              <a:rPr lang="en-US" sz="1200" kern="1200" baseline="0" dirty="0" smtClean="0">
                <a:solidFill>
                  <a:schemeClr val="tx1"/>
                </a:solidFill>
                <a:latin typeface="Arial" charset="0"/>
                <a:ea typeface="ＭＳ Ｐゴシック" pitchFamily="-107" charset="-128"/>
                <a:cs typeface="ＭＳ Ｐゴシック" pitchFamily="-107" charset="-128"/>
              </a:rPr>
              <a:t>be applied to F as a whole. This is important when considering designs that do not</a:t>
            </a:r>
          </a:p>
          <a:p>
            <a:r>
              <a:rPr lang="en-US" sz="1200" kern="1200" baseline="0" dirty="0" smtClean="0">
                <a:solidFill>
                  <a:schemeClr val="tx1"/>
                </a:solidFill>
                <a:latin typeface="Arial" charset="0"/>
                <a:ea typeface="ＭＳ Ｐゴシック" pitchFamily="-107" charset="-128"/>
                <a:cs typeface="ＭＳ Ｐゴシック" pitchFamily="-107" charset="-128"/>
              </a:rPr>
              <a:t>include S-boxes.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Another criterion proposed in [WEBS86] is the bit independence criterion</a:t>
            </a:r>
          </a:p>
          <a:p>
            <a:r>
              <a:rPr lang="en-US" sz="1200" kern="1200" baseline="0" dirty="0" smtClean="0">
                <a:solidFill>
                  <a:schemeClr val="tx1"/>
                </a:solidFill>
                <a:latin typeface="Arial" charset="0"/>
                <a:ea typeface="ＭＳ Ｐゴシック" pitchFamily="-107" charset="-128"/>
                <a:cs typeface="ＭＳ Ｐゴシック" pitchFamily="-107" charset="-128"/>
              </a:rPr>
              <a:t>(BIC) , which states that output bits j  and k  should change independently when any</a:t>
            </a:r>
          </a:p>
          <a:p>
            <a:r>
              <a:rPr lang="en-US" sz="1200" kern="1200" baseline="0" dirty="0" smtClean="0">
                <a:solidFill>
                  <a:schemeClr val="tx1"/>
                </a:solidFill>
                <a:latin typeface="Arial" charset="0"/>
                <a:ea typeface="ＭＳ Ｐゴシック" pitchFamily="-107" charset="-128"/>
                <a:cs typeface="ＭＳ Ｐゴシック" pitchFamily="-107" charset="-128"/>
              </a:rPr>
              <a:t>single input bit i  is inverted for all i , j , and k . The SAC and BIC criteria appear to</a:t>
            </a:r>
          </a:p>
          <a:p>
            <a:r>
              <a:rPr lang="en-US" sz="1200" kern="1200" baseline="0" dirty="0" smtClean="0">
                <a:solidFill>
                  <a:schemeClr val="tx1"/>
                </a:solidFill>
                <a:latin typeface="Arial" charset="0"/>
                <a:ea typeface="ＭＳ Ｐゴシック" pitchFamily="-107" charset="-128"/>
                <a:cs typeface="ＭＳ Ｐゴシック" pitchFamily="-107" charset="-128"/>
              </a:rPr>
              <a:t>strengthen the effectiveness of the confusion function.</a:t>
            </a:r>
            <a:endParaRPr lang="en-AU" dirty="0" smtClean="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23</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With any Feistel block cipher, the key is used to generate one subkey for each</a:t>
            </a:r>
          </a:p>
          <a:p>
            <a:r>
              <a:rPr lang="en-US" sz="1200" kern="1200" baseline="0" dirty="0" smtClean="0">
                <a:solidFill>
                  <a:schemeClr val="tx1"/>
                </a:solidFill>
                <a:latin typeface="Arial" charset="0"/>
                <a:ea typeface="ＭＳ Ｐゴシック" pitchFamily="-107" charset="-128"/>
                <a:cs typeface="ＭＳ Ｐゴシック" pitchFamily="-107" charset="-128"/>
              </a:rPr>
              <a:t>round. In general, we would like to select subkeys to maximize the difficulty of</a:t>
            </a:r>
          </a:p>
          <a:p>
            <a:r>
              <a:rPr lang="en-US" sz="1200" kern="1200" baseline="0" dirty="0" smtClean="0">
                <a:solidFill>
                  <a:schemeClr val="tx1"/>
                </a:solidFill>
                <a:latin typeface="Arial" charset="0"/>
                <a:ea typeface="ＭＳ Ｐゴシック" pitchFamily="-107" charset="-128"/>
                <a:cs typeface="ＭＳ Ｐゴシック" pitchFamily="-107" charset="-128"/>
              </a:rPr>
              <a:t>deducing individual subkeys and the difficulty of working back to the main key. No</a:t>
            </a:r>
          </a:p>
          <a:p>
            <a:r>
              <a:rPr lang="en-US" sz="1200" kern="1200" baseline="0" dirty="0" smtClean="0">
                <a:solidFill>
                  <a:schemeClr val="tx1"/>
                </a:solidFill>
                <a:latin typeface="Arial" charset="0"/>
                <a:ea typeface="ＭＳ Ｐゴシック" pitchFamily="-107" charset="-128"/>
                <a:cs typeface="ＭＳ Ｐゴシック" pitchFamily="-107" charset="-128"/>
              </a:rPr>
              <a:t>general principles for this have yet been promulgated.</a:t>
            </a:r>
          </a:p>
          <a:p>
            <a:r>
              <a:rPr lang="en-US" sz="1200" kern="1200" baseline="0" dirty="0" smtClean="0">
                <a:solidFill>
                  <a:schemeClr val="tx1"/>
                </a:solidFill>
                <a:latin typeface="Arial" charset="0"/>
                <a:ea typeface="ＭＳ Ｐゴシック" pitchFamily="-107" charset="-128"/>
                <a:cs typeface="ＭＳ Ｐゴシック" pitchFamily="-107" charset="-128"/>
              </a:rPr>
              <a:t>Adams suggests [ADAM94] that, at minimum, the key schedule should</a:t>
            </a:r>
          </a:p>
          <a:p>
            <a:r>
              <a:rPr lang="en-US" sz="1200" kern="1200" baseline="0" dirty="0" smtClean="0">
                <a:solidFill>
                  <a:schemeClr val="tx1"/>
                </a:solidFill>
                <a:latin typeface="Arial" charset="0"/>
                <a:ea typeface="ＭＳ Ｐゴシック" pitchFamily="-107" charset="-128"/>
                <a:cs typeface="ＭＳ Ｐゴシック" pitchFamily="-107" charset="-128"/>
              </a:rPr>
              <a:t>guarantee key/ciphertext Strict Avalanche Criterion and Bit Independence</a:t>
            </a:r>
          </a:p>
          <a:p>
            <a:r>
              <a:rPr lang="en-US" sz="1200" kern="1200" baseline="0" dirty="0" smtClean="0">
                <a:solidFill>
                  <a:schemeClr val="tx1"/>
                </a:solidFill>
                <a:latin typeface="Arial" charset="0"/>
                <a:ea typeface="ＭＳ Ｐゴシック" pitchFamily="-107" charset="-128"/>
                <a:cs typeface="ＭＳ Ｐゴシック" pitchFamily="-107" charset="-128"/>
              </a:rPr>
              <a:t>Criterion.</a:t>
            </a:r>
            <a:endParaRPr lang="en-AU" dirty="0" smtClean="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5B9666B2-AE50-E640-B626-F604AED7D98F}" type="slidenum">
              <a:rPr lang="en-AU">
                <a:latin typeface="Arial" pitchFamily="-1" charset="0"/>
              </a:rPr>
              <a:pPr/>
              <a:t>24</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Chapter</a:t>
            </a:r>
            <a:r>
              <a:rPr lang="en-US" dirty="0" smtClean="0">
                <a:latin typeface="Arial" pitchFamily="-1" charset="0"/>
                <a:ea typeface="ＭＳ Ｐゴシック" pitchFamily="-1" charset="-128"/>
                <a:cs typeface="ＭＳ Ｐゴシック" pitchFamily="-1" charset="-128"/>
              </a:rPr>
              <a:t> 3 </a:t>
            </a:r>
            <a:r>
              <a:rPr lang="en-US" dirty="0">
                <a:latin typeface="Arial" pitchFamily="-1" charset="0"/>
                <a:ea typeface="ＭＳ Ｐゴシック" pitchFamily="-1" charset="-128"/>
                <a:cs typeface="ＭＳ Ｐゴシック" pitchFamily="-1" charset="-128"/>
              </a:rPr>
              <a:t>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7C0C8447-45C4-E34C-ACAB-C9A7DD52862B}" type="slidenum">
              <a:rPr lang="en-AU">
                <a:latin typeface="Arial" pitchFamily="-1" charset="0"/>
              </a:rPr>
              <a:pPr/>
              <a:t>3</a:t>
            </a:fld>
            <a:endParaRPr lang="en-AU" dirty="0">
              <a:latin typeface="Arial" pitchFamily="-1" charset="0"/>
            </a:endParaRPr>
          </a:p>
        </p:txBody>
      </p:sp>
      <p:sp>
        <p:nvSpPr>
          <p:cNvPr id="18435" name="Rectangle 1026"/>
          <p:cNvSpPr>
            <a:spLocks noGrp="1" noRot="1" noChangeAspect="1" noChangeArrowheads="1" noTextEdit="1"/>
          </p:cNvSpPr>
          <p:nvPr>
            <p:ph type="sldImg"/>
          </p:nvPr>
        </p:nvSpPr>
        <p:spPr>
          <a:ln/>
        </p:spPr>
      </p:sp>
      <p:sp>
        <p:nvSpPr>
          <p:cNvPr id="18436"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Many symmetric block encryption algorithms in current use are based on a structure</a:t>
            </a:r>
          </a:p>
          <a:p>
            <a:r>
              <a:rPr lang="en-US" sz="1200" kern="1200" baseline="0" dirty="0" smtClean="0">
                <a:solidFill>
                  <a:schemeClr val="tx1"/>
                </a:solidFill>
                <a:latin typeface="Arial" charset="0"/>
                <a:ea typeface="ＭＳ Ｐゴシック" pitchFamily="-107" charset="-128"/>
                <a:cs typeface="ＭＳ Ｐゴシック" pitchFamily="-107" charset="-128"/>
              </a:rPr>
              <a:t>referred to as a Feistel block cipher [FEIS73]. For that reason, it is important</a:t>
            </a:r>
          </a:p>
          <a:p>
            <a:r>
              <a:rPr lang="en-US" sz="1200" kern="1200" baseline="0" dirty="0" smtClean="0">
                <a:solidFill>
                  <a:schemeClr val="tx1"/>
                </a:solidFill>
                <a:latin typeface="Arial" charset="0"/>
                <a:ea typeface="ＭＳ Ｐゴシック" pitchFamily="-107" charset="-128"/>
                <a:cs typeface="ＭＳ Ｐゴシック" pitchFamily="-107" charset="-128"/>
              </a:rPr>
              <a:t>to examine the design principles of the Feistel cipher. We begin with a comparison</a:t>
            </a:r>
          </a:p>
          <a:p>
            <a:r>
              <a:rPr lang="en-US" sz="1200" kern="1200" baseline="0" dirty="0" smtClean="0">
                <a:solidFill>
                  <a:schemeClr val="tx1"/>
                </a:solidFill>
                <a:latin typeface="Arial" charset="0"/>
                <a:ea typeface="ＭＳ Ｐゴシック" pitchFamily="-107" charset="-128"/>
                <a:cs typeface="ＭＳ Ｐゴシック" pitchFamily="-107" charset="-128"/>
              </a:rPr>
              <a:t>of stream ciphers and block ciphers. Then we discuss the motivation for the Feistel</a:t>
            </a:r>
          </a:p>
          <a:p>
            <a:r>
              <a:rPr lang="en-US" sz="1200" kern="1200" baseline="0" dirty="0" smtClean="0">
                <a:solidFill>
                  <a:schemeClr val="tx1"/>
                </a:solidFill>
                <a:latin typeface="Arial" charset="0"/>
                <a:ea typeface="ＭＳ Ｐゴシック" pitchFamily="-107" charset="-128"/>
                <a:cs typeface="ＭＳ Ｐゴシック" pitchFamily="-107" charset="-128"/>
              </a:rPr>
              <a:t>block cipher structure. Finally, we discuss some of its implications.</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p:spPr>
        <p:txBody>
          <a:bodyPr/>
          <a:lstStyle/>
          <a:p>
            <a:fld id="{B6C4D792-DC70-B74B-B529-0D0086BB6A94}" type="slidenum">
              <a:rPr lang="en-AU">
                <a:latin typeface="Arial" pitchFamily="-1" charset="0"/>
              </a:rPr>
              <a:pPr/>
              <a:t>4</a:t>
            </a:fld>
            <a:endParaRPr lang="en-AU" dirty="0">
              <a:latin typeface="Arial" pitchFamily="-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stream cipher  is one that encrypts a digital data stream one bit or one byte at</a:t>
            </a:r>
          </a:p>
          <a:p>
            <a:r>
              <a:rPr lang="en-US" sz="1200" kern="1200" baseline="0" dirty="0" smtClean="0">
                <a:solidFill>
                  <a:schemeClr val="tx1"/>
                </a:solidFill>
                <a:latin typeface="Arial" charset="0"/>
                <a:ea typeface="ＭＳ Ｐゴシック" pitchFamily="-107" charset="-128"/>
                <a:cs typeface="ＭＳ Ｐゴシック" pitchFamily="-107" charset="-128"/>
              </a:rPr>
              <a:t>a time. Examples of classical stream ciphers are the autokeyed Vigenère cipher</a:t>
            </a:r>
          </a:p>
          <a:p>
            <a:r>
              <a:rPr lang="en-US" sz="1200" kern="1200" baseline="0" dirty="0" smtClean="0">
                <a:solidFill>
                  <a:schemeClr val="tx1"/>
                </a:solidFill>
                <a:latin typeface="Arial" charset="0"/>
                <a:ea typeface="ＭＳ Ｐゴシック" pitchFamily="-107" charset="-128"/>
                <a:cs typeface="ＭＳ Ｐゴシック" pitchFamily="-107" charset="-128"/>
              </a:rPr>
              <a:t>and the Vernam cipher. In the ideal case, a one-time pad version of the Vernam</a:t>
            </a:r>
          </a:p>
          <a:p>
            <a:r>
              <a:rPr lang="en-US" sz="1200" b="0" kern="1200" baseline="0" dirty="0" smtClean="0">
                <a:solidFill>
                  <a:schemeClr val="tx1"/>
                </a:solidFill>
                <a:latin typeface="Arial" charset="0"/>
                <a:ea typeface="ＭＳ Ｐゴシック" pitchFamily="-107" charset="-128"/>
                <a:cs typeface="ＭＳ Ｐゴシック" pitchFamily="-107" charset="-128"/>
              </a:rPr>
              <a:t>cipher would be used (Figure 2.7), in which the keystream (ki ) is as long as the</a:t>
            </a:r>
          </a:p>
          <a:p>
            <a:r>
              <a:rPr lang="en-US" sz="1200" b="0" kern="1200" baseline="0" dirty="0" smtClean="0">
                <a:solidFill>
                  <a:schemeClr val="tx1"/>
                </a:solidFill>
                <a:latin typeface="Arial" charset="0"/>
                <a:ea typeface="ＭＳ Ｐゴシック" pitchFamily="-107" charset="-128"/>
                <a:cs typeface="ＭＳ Ｐゴシック" pitchFamily="-107" charset="-128"/>
              </a:rPr>
              <a:t>plaintext bit stream (pi ). If the cryptographic keystream is random, then this cipher</a:t>
            </a:r>
          </a:p>
          <a:p>
            <a:r>
              <a:rPr lang="en-US" sz="1200" b="0" kern="1200" baseline="0" dirty="0" smtClean="0">
                <a:solidFill>
                  <a:schemeClr val="tx1"/>
                </a:solidFill>
                <a:latin typeface="Arial" charset="0"/>
                <a:ea typeface="ＭＳ Ｐゴシック" pitchFamily="-107" charset="-128"/>
                <a:cs typeface="ＭＳ Ｐゴシック" pitchFamily="-107" charset="-128"/>
              </a:rPr>
              <a:t>is unbreakable by any means other than acquiring the keystream. However, the</a:t>
            </a:r>
          </a:p>
          <a:p>
            <a:r>
              <a:rPr lang="en-US" sz="1200" b="0" kern="1200" baseline="0" dirty="0" smtClean="0">
                <a:solidFill>
                  <a:schemeClr val="tx1"/>
                </a:solidFill>
                <a:latin typeface="Arial" charset="0"/>
                <a:ea typeface="ＭＳ Ｐゴシック" pitchFamily="-107" charset="-128"/>
                <a:cs typeface="ＭＳ Ｐゴシック" pitchFamily="-107" charset="-128"/>
              </a:rPr>
              <a:t>keystream must be provided to both users in advance via some independent and</a:t>
            </a:r>
          </a:p>
          <a:p>
            <a:r>
              <a:rPr lang="en-US" sz="1200" b="0" kern="1200" baseline="0" dirty="0" smtClean="0">
                <a:solidFill>
                  <a:schemeClr val="tx1"/>
                </a:solidFill>
                <a:latin typeface="Arial" charset="0"/>
                <a:ea typeface="ＭＳ Ｐゴシック" pitchFamily="-107" charset="-128"/>
                <a:cs typeface="ＭＳ Ｐゴシック" pitchFamily="-107" charset="-128"/>
              </a:rPr>
              <a:t>secure channel. This introduces insurmountable logistical problems if the intended</a:t>
            </a:r>
          </a:p>
          <a:p>
            <a:r>
              <a:rPr lang="en-US" sz="1200" b="0" kern="1200" baseline="0" dirty="0" smtClean="0">
                <a:solidFill>
                  <a:schemeClr val="tx1"/>
                </a:solidFill>
                <a:latin typeface="Arial" charset="0"/>
                <a:ea typeface="ＭＳ Ｐゴシック" pitchFamily="-107" charset="-128"/>
                <a:cs typeface="ＭＳ Ｐゴシック" pitchFamily="-107" charset="-128"/>
              </a:rPr>
              <a:t>data traffic is very large.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Accordingly, for practical reasons, the bit-stream generator must be</a:t>
            </a:r>
          </a:p>
          <a:p>
            <a:r>
              <a:rPr lang="en-US" sz="1200" kern="1200" baseline="0" dirty="0" smtClean="0">
                <a:solidFill>
                  <a:schemeClr val="tx1"/>
                </a:solidFill>
                <a:latin typeface="Arial" charset="0"/>
                <a:ea typeface="ＭＳ Ｐゴシック" pitchFamily="-107" charset="-128"/>
                <a:cs typeface="ＭＳ Ｐゴシック" pitchFamily="-107" charset="-128"/>
              </a:rPr>
              <a:t>implemented as an algorithmic procedure, so that the cryptographic bit stream</a:t>
            </a:r>
          </a:p>
          <a:p>
            <a:r>
              <a:rPr lang="en-US" sz="1200" kern="1200" baseline="0" dirty="0" smtClean="0">
                <a:solidFill>
                  <a:schemeClr val="tx1"/>
                </a:solidFill>
                <a:latin typeface="Arial" charset="0"/>
                <a:ea typeface="ＭＳ Ｐゴシック" pitchFamily="-107" charset="-128"/>
                <a:cs typeface="ＭＳ Ｐゴシック" pitchFamily="-107" charset="-128"/>
              </a:rPr>
              <a:t>can be produced by both users. In this approach (Figure 3.1a), the bit-stream</a:t>
            </a:r>
          </a:p>
          <a:p>
            <a:r>
              <a:rPr lang="en-US" sz="1200" kern="1200" baseline="0" dirty="0" smtClean="0">
                <a:solidFill>
                  <a:schemeClr val="tx1"/>
                </a:solidFill>
                <a:latin typeface="Arial" charset="0"/>
                <a:ea typeface="ＭＳ Ｐゴシック" pitchFamily="-107" charset="-128"/>
                <a:cs typeface="ＭＳ Ｐゴシック" pitchFamily="-107" charset="-128"/>
              </a:rPr>
              <a:t>generator is a key-controlled algorithm and must produce a bit stream that is</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cryptographically strong. That is, it must be computationally impractical to</a:t>
            </a:r>
          </a:p>
          <a:p>
            <a:r>
              <a:rPr lang="en-US" sz="1200" kern="1200" baseline="0" dirty="0" smtClean="0">
                <a:solidFill>
                  <a:schemeClr val="tx1"/>
                </a:solidFill>
                <a:latin typeface="Arial" charset="0"/>
                <a:ea typeface="ＭＳ Ｐゴシック" pitchFamily="-107" charset="-128"/>
                <a:cs typeface="ＭＳ Ｐゴシック" pitchFamily="-107" charset="-128"/>
              </a:rPr>
              <a:t>predict future portions of the bit stream based on previous portions of the bit</a:t>
            </a:r>
          </a:p>
          <a:p>
            <a:r>
              <a:rPr lang="en-US" sz="1200" kern="1200" baseline="0" dirty="0" smtClean="0">
                <a:solidFill>
                  <a:schemeClr val="tx1"/>
                </a:solidFill>
                <a:latin typeface="Arial" charset="0"/>
                <a:ea typeface="ＭＳ Ｐゴシック" pitchFamily="-107" charset="-128"/>
                <a:cs typeface="ＭＳ Ｐゴシック" pitchFamily="-107" charset="-128"/>
              </a:rPr>
              <a:t>stream. The two users need only share the generating key, and each can produce</a:t>
            </a:r>
          </a:p>
          <a:p>
            <a:r>
              <a:rPr lang="en-US" sz="1200" kern="1200" baseline="0" dirty="0" smtClean="0">
                <a:solidFill>
                  <a:schemeClr val="tx1"/>
                </a:solidFill>
                <a:latin typeface="Arial" charset="0"/>
                <a:ea typeface="ＭＳ Ｐゴシック" pitchFamily="-107" charset="-128"/>
                <a:cs typeface="ＭＳ Ｐゴシック" pitchFamily="-107" charset="-128"/>
              </a:rPr>
              <a:t>the keystream.</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p>
            <a:fld id="{0758CDF2-4B20-9A47-B637-6DB54462D8BD}" type="slidenum">
              <a:rPr lang="en-AU">
                <a:latin typeface="Arial" pitchFamily="-1" charset="0"/>
              </a:rPr>
              <a:pPr/>
              <a:t>5</a:t>
            </a:fld>
            <a:endParaRPr lang="en-AU" dirty="0">
              <a:latin typeface="Arial"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block cipher  is one in which a block of plaintext is treated as a whole</a:t>
            </a:r>
          </a:p>
          <a:p>
            <a:r>
              <a:rPr lang="en-US" sz="1200" kern="1200" baseline="0" dirty="0" smtClean="0">
                <a:solidFill>
                  <a:schemeClr val="tx1"/>
                </a:solidFill>
                <a:latin typeface="Arial" charset="0"/>
                <a:ea typeface="ＭＳ Ｐゴシック" pitchFamily="-107" charset="-128"/>
                <a:cs typeface="ＭＳ Ｐゴシック" pitchFamily="-107" charset="-128"/>
              </a:rPr>
              <a:t>and used to produce a ciphertext block of equal length. Typically, a block size of</a:t>
            </a:r>
          </a:p>
          <a:p>
            <a:r>
              <a:rPr lang="en-US" sz="1200" kern="1200" baseline="0" dirty="0" smtClean="0">
                <a:solidFill>
                  <a:schemeClr val="tx1"/>
                </a:solidFill>
                <a:latin typeface="Arial" charset="0"/>
                <a:ea typeface="ＭＳ Ｐゴシック" pitchFamily="-107" charset="-128"/>
                <a:cs typeface="ＭＳ Ｐゴシック" pitchFamily="-107" charset="-128"/>
              </a:rPr>
              <a:t>64 or 128 bits is used. As with a stream cipher, the two users share a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key (Figure 3.1b). Using some of the modes of operation explained</a:t>
            </a:r>
          </a:p>
          <a:p>
            <a:r>
              <a:rPr lang="en-US" sz="1200" kern="1200" baseline="0" dirty="0" smtClean="0">
                <a:solidFill>
                  <a:schemeClr val="tx1"/>
                </a:solidFill>
                <a:latin typeface="Arial" charset="0"/>
                <a:ea typeface="ＭＳ Ｐゴシック" pitchFamily="-107" charset="-128"/>
                <a:cs typeface="ＭＳ Ｐゴシック" pitchFamily="-107" charset="-128"/>
              </a:rPr>
              <a:t>in Chapter 6, a block cipher can be used to achieve the same effect as a stream</a:t>
            </a:r>
          </a:p>
          <a:p>
            <a:r>
              <a:rPr lang="en-US" sz="1200" kern="1200" baseline="0" dirty="0" smtClean="0">
                <a:solidFill>
                  <a:schemeClr val="tx1"/>
                </a:solidFill>
                <a:latin typeface="Arial" charset="0"/>
                <a:ea typeface="ＭＳ Ｐゴシック" pitchFamily="-107" charset="-128"/>
                <a:cs typeface="ＭＳ Ｐゴシック" pitchFamily="-107" charset="-128"/>
              </a:rPr>
              <a:t>cipher.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Far more effort has gone into analyzing block ciphers. In general, they seem</a:t>
            </a:r>
          </a:p>
          <a:p>
            <a:r>
              <a:rPr lang="en-US" sz="1200" kern="1200" baseline="0" dirty="0" smtClean="0">
                <a:solidFill>
                  <a:schemeClr val="tx1"/>
                </a:solidFill>
                <a:latin typeface="Arial" charset="0"/>
                <a:ea typeface="ＭＳ Ｐゴシック" pitchFamily="-107" charset="-128"/>
                <a:cs typeface="ＭＳ Ｐゴシック" pitchFamily="-107" charset="-128"/>
              </a:rPr>
              <a:t>applicable to a broader range of applications than stream ciphers. The vast majority</a:t>
            </a:r>
          </a:p>
          <a:p>
            <a:r>
              <a:rPr lang="en-US" sz="1200" kern="1200" baseline="0" dirty="0" smtClean="0">
                <a:solidFill>
                  <a:schemeClr val="tx1"/>
                </a:solidFill>
                <a:latin typeface="Arial" charset="0"/>
                <a:ea typeface="ＭＳ Ｐゴシック" pitchFamily="-107" charset="-128"/>
                <a:cs typeface="ＭＳ Ｐゴシック" pitchFamily="-107" charset="-128"/>
              </a:rPr>
              <a:t>of network-based symmetric cryptographic applications make use of block</a:t>
            </a:r>
          </a:p>
          <a:p>
            <a:r>
              <a:rPr lang="en-US" sz="1200" kern="1200" baseline="0" dirty="0" smtClean="0">
                <a:solidFill>
                  <a:schemeClr val="tx1"/>
                </a:solidFill>
                <a:latin typeface="Arial" charset="0"/>
                <a:ea typeface="ＭＳ Ｐゴシック" pitchFamily="-107" charset="-128"/>
                <a:cs typeface="ＭＳ Ｐゴシック" pitchFamily="-107" charset="-128"/>
              </a:rPr>
              <a:t>ciphers. Accordingly, the concern in this chapter, and in our discussions throughout</a:t>
            </a:r>
          </a:p>
          <a:p>
            <a:r>
              <a:rPr lang="en-US" sz="1200" kern="1200" baseline="0" dirty="0" smtClean="0">
                <a:solidFill>
                  <a:schemeClr val="tx1"/>
                </a:solidFill>
                <a:latin typeface="Arial" charset="0"/>
                <a:ea typeface="ＭＳ Ｐゴシック" pitchFamily="-107" charset="-128"/>
                <a:cs typeface="ＭＳ Ｐゴシック" pitchFamily="-107" charset="-128"/>
              </a:rPr>
              <a:t>the book of symmetric encryption, will primarily focus on block ciphers.</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dirty="0" smtClean="0">
                <a:latin typeface="Arial" pitchFamily="-1" charset="0"/>
                <a:ea typeface="ＭＳ Ｐゴシック" pitchFamily="-1" charset="-128"/>
                <a:cs typeface="ＭＳ Ｐゴシック" pitchFamily="-1" charset="-128"/>
              </a:rPr>
              <a:t>Examples</a:t>
            </a:r>
            <a:r>
              <a:rPr lang="en-US" baseline="0" dirty="0" smtClean="0">
                <a:latin typeface="Arial" pitchFamily="-1" charset="0"/>
                <a:ea typeface="ＭＳ Ｐゴシック" pitchFamily="-1" charset="-128"/>
                <a:cs typeface="ＭＳ Ｐゴシック" pitchFamily="-1" charset="-128"/>
              </a:rPr>
              <a:t> of stream and block ciphers.</a:t>
            </a:r>
            <a:endParaRPr lang="en-US" dirty="0" smtClean="0">
              <a:latin typeface="Arial" pitchFamily="-1" charset="0"/>
              <a:ea typeface="ＭＳ Ｐゴシック" pitchFamily="-1" charset="-128"/>
              <a:cs typeface="ＭＳ Ｐゴシック" pitchFamily="-1" charset="-128"/>
            </a:endParaRPr>
          </a:p>
        </p:txBody>
      </p:sp>
      <p:sp>
        <p:nvSpPr>
          <p:cNvPr id="24580" name="Slide Number Placeholder 3"/>
          <p:cNvSpPr>
            <a:spLocks noGrp="1"/>
          </p:cNvSpPr>
          <p:nvPr>
            <p:ph type="sldNum" sz="quarter" idx="5"/>
          </p:nvPr>
        </p:nvSpPr>
        <p:spPr>
          <a:noFill/>
        </p:spPr>
        <p:txBody>
          <a:bodyPr/>
          <a:lstStyle/>
          <a:p>
            <a:fld id="{BFB18FF3-90B1-8B49-904A-2825A49256D3}" type="slidenum">
              <a:rPr lang="en-AU" smtClean="0">
                <a:latin typeface="Arial" pitchFamily="-1" charset="0"/>
              </a:rPr>
              <a:pPr/>
              <a:t>6</a:t>
            </a:fld>
            <a:endParaRPr lang="en-AU" dirty="0" smtClean="0">
              <a:latin typeface="Arial"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142CC718-D2C5-D843-8F1F-82D5966BFACF}" type="slidenum">
              <a:rPr lang="en-AU">
                <a:latin typeface="Arial" pitchFamily="-1" charset="0"/>
              </a:rPr>
              <a:pPr/>
              <a:t>7</a:t>
            </a:fld>
            <a:endParaRPr lang="en-AU" dirty="0">
              <a:latin typeface="Arial" pitchFamily="-1" charset="0"/>
            </a:endParaRPr>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block cipher operates on a plaintext block of n  bits to produce a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block of n  bits. There are 2</a:t>
            </a:r>
            <a:r>
              <a:rPr lang="en-US" sz="1200" kern="1200" baseline="3000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possible different plaintext blocks and, for the</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to be reversible (i.e., for decryption to be possible), each must produce</a:t>
            </a:r>
          </a:p>
          <a:p>
            <a:r>
              <a:rPr lang="en-US" sz="1200" kern="1200" baseline="0" dirty="0" smtClean="0">
                <a:solidFill>
                  <a:schemeClr val="tx1"/>
                </a:solidFill>
                <a:latin typeface="Arial" charset="0"/>
                <a:ea typeface="ＭＳ Ｐゴシック" pitchFamily="-107" charset="-128"/>
                <a:cs typeface="ＭＳ Ｐゴシック" pitchFamily="-107" charset="-128"/>
              </a:rPr>
              <a:t>a unique ciphertext block. Such a transformation is called reversible, or  nonsingular.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Figure 3.2 illustrates the logic of a general substitution cipher for n =  4.</a:t>
            </a:r>
          </a:p>
          <a:p>
            <a:r>
              <a:rPr lang="en-US" sz="1200" kern="1200" baseline="0" dirty="0" smtClean="0">
                <a:solidFill>
                  <a:schemeClr val="tx1"/>
                </a:solidFill>
                <a:latin typeface="Arial" charset="0"/>
                <a:ea typeface="ＭＳ Ｐゴシック" pitchFamily="-107" charset="-128"/>
                <a:cs typeface="ＭＳ Ｐゴシック" pitchFamily="-107" charset="-128"/>
              </a:rPr>
              <a:t>A 4-bit input produces one of 16 possible input states, which is mapped by the substitution</a:t>
            </a:r>
          </a:p>
          <a:p>
            <a:r>
              <a:rPr lang="en-US" sz="1200" kern="1200" baseline="0" dirty="0" smtClean="0">
                <a:solidFill>
                  <a:schemeClr val="tx1"/>
                </a:solidFill>
                <a:latin typeface="Arial" charset="0"/>
                <a:ea typeface="ＭＳ Ｐゴシック" pitchFamily="-107" charset="-128"/>
                <a:cs typeface="ＭＳ Ｐゴシック" pitchFamily="-107" charset="-128"/>
              </a:rPr>
              <a:t>cipher into a unique one of 16 possible output states, each of which is represented</a:t>
            </a:r>
          </a:p>
          <a:p>
            <a:r>
              <a:rPr lang="en-US" sz="1200" kern="1200" baseline="0" dirty="0" smtClean="0">
                <a:solidFill>
                  <a:schemeClr val="tx1"/>
                </a:solidFill>
                <a:latin typeface="Arial" charset="0"/>
                <a:ea typeface="ＭＳ Ｐゴシック" pitchFamily="-107" charset="-128"/>
                <a:cs typeface="ＭＳ Ｐゴシック" pitchFamily="-107" charset="-128"/>
              </a:rPr>
              <a:t>by 4 ciphertext bits.</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encryption and decryption mappings can be defined</a:t>
            </a:r>
          </a:p>
          <a:p>
            <a:r>
              <a:rPr lang="en-US" sz="1200" kern="1200" baseline="0" dirty="0" smtClean="0">
                <a:solidFill>
                  <a:schemeClr val="tx1"/>
                </a:solidFill>
                <a:latin typeface="Arial" charset="0"/>
                <a:ea typeface="ＭＳ Ｐゴシック" pitchFamily="-107" charset="-128"/>
                <a:cs typeface="ＭＳ Ｐゴシック" pitchFamily="-107" charset="-128"/>
              </a:rPr>
              <a:t>by a tabulation, as shown in Table 3.1. This is the most general form of block cipher</a:t>
            </a:r>
          </a:p>
          <a:p>
            <a:r>
              <a:rPr lang="en-US" sz="1200" kern="1200" baseline="0" dirty="0" smtClean="0">
                <a:solidFill>
                  <a:schemeClr val="tx1"/>
                </a:solidFill>
                <a:latin typeface="Arial" charset="0"/>
                <a:ea typeface="ＭＳ Ｐゴシック" pitchFamily="-107" charset="-128"/>
                <a:cs typeface="ＭＳ Ｐゴシック" pitchFamily="-107" charset="-128"/>
              </a:rPr>
              <a:t>and can be used to define any reversible mapping between plaintext and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 Feistel refers to this as the ideal block cipher , because it allows for the maximum</a:t>
            </a:r>
          </a:p>
          <a:p>
            <a:r>
              <a:rPr lang="en-US" sz="1200" kern="1200" baseline="0" dirty="0" smtClean="0">
                <a:solidFill>
                  <a:schemeClr val="tx1"/>
                </a:solidFill>
                <a:latin typeface="Arial" charset="0"/>
                <a:ea typeface="ＭＳ Ｐゴシック" pitchFamily="-107" charset="-128"/>
                <a:cs typeface="ＭＳ Ｐゴシック" pitchFamily="-107" charset="-128"/>
              </a:rPr>
              <a:t>number of possible encryption mappings from the plaintext block [FEIS75].</a:t>
            </a:r>
            <a:endParaRPr lang="en-US"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38887839-B638-5940-A40E-D2058DA52E48}" type="slidenum">
              <a:rPr lang="en-AU">
                <a:latin typeface="Arial" pitchFamily="-1" charset="0"/>
              </a:rPr>
              <a:pPr/>
              <a:t>9</a:t>
            </a:fld>
            <a:endParaRPr lang="en-AU" dirty="0">
              <a:latin typeface="Arial" pitchFamily="-1"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Feistel proposed [FEIS73] that we can approximate the ideal block cipher by utilizing</a:t>
            </a:r>
          </a:p>
          <a:p>
            <a:r>
              <a:rPr lang="en-US" sz="1200" kern="1200" baseline="0" dirty="0" smtClean="0">
                <a:solidFill>
                  <a:schemeClr val="tx1"/>
                </a:solidFill>
                <a:latin typeface="Arial" charset="0"/>
                <a:ea typeface="ＭＳ Ｐゴシック" pitchFamily="-107" charset="-128"/>
                <a:cs typeface="ＭＳ Ｐゴシック" pitchFamily="-107" charset="-128"/>
              </a:rPr>
              <a:t>the concept of a product cipher, which is the execution of two or more simple ciphers</a:t>
            </a:r>
          </a:p>
          <a:p>
            <a:r>
              <a:rPr lang="en-US" sz="1200" kern="1200" baseline="0" dirty="0" smtClean="0">
                <a:solidFill>
                  <a:schemeClr val="tx1"/>
                </a:solidFill>
                <a:latin typeface="Arial" charset="0"/>
                <a:ea typeface="ＭＳ Ｐゴシック" pitchFamily="-107" charset="-128"/>
                <a:cs typeface="ＭＳ Ｐゴシック" pitchFamily="-107" charset="-128"/>
              </a:rPr>
              <a:t>in sequence in such a way that the final result or product is cryptographically stronger</a:t>
            </a:r>
          </a:p>
          <a:p>
            <a:r>
              <a:rPr lang="en-US" sz="1200" kern="1200" baseline="0" dirty="0" smtClean="0">
                <a:solidFill>
                  <a:schemeClr val="tx1"/>
                </a:solidFill>
                <a:latin typeface="Arial" charset="0"/>
                <a:ea typeface="ＭＳ Ｐゴシック" pitchFamily="-107" charset="-128"/>
                <a:cs typeface="ＭＳ Ｐゴシック" pitchFamily="-107" charset="-128"/>
              </a:rPr>
              <a:t> than any of the component ciphers. The essence of the approach is to develop a block</a:t>
            </a:r>
          </a:p>
          <a:p>
            <a:r>
              <a:rPr lang="en-US" sz="1200" kern="1200" baseline="0" dirty="0" smtClean="0">
                <a:solidFill>
                  <a:schemeClr val="tx1"/>
                </a:solidFill>
                <a:latin typeface="Arial" charset="0"/>
                <a:ea typeface="ＭＳ Ｐゴシック" pitchFamily="-107" charset="-128"/>
                <a:cs typeface="ＭＳ Ｐゴシック" pitchFamily="-107" charset="-128"/>
              </a:rPr>
              <a:t>cipher with a key length of k  bits and a block length of n  bits, allowing a total of 2</a:t>
            </a:r>
            <a:r>
              <a:rPr lang="en-US" sz="1200" kern="1200" baseline="30000" dirty="0" smtClean="0">
                <a:solidFill>
                  <a:schemeClr val="tx1"/>
                </a:solidFill>
                <a:latin typeface="Arial" charset="0"/>
                <a:ea typeface="ＭＳ Ｐゴシック" pitchFamily="-107" charset="-128"/>
                <a:cs typeface="ＭＳ Ｐゴシック" pitchFamily="-107" charset="-128"/>
              </a:rPr>
              <a:t>k</a:t>
            </a:r>
          </a:p>
          <a:p>
            <a:r>
              <a:rPr lang="en-US" sz="1200" kern="1200" baseline="0" dirty="0" smtClean="0">
                <a:solidFill>
                  <a:schemeClr val="tx1"/>
                </a:solidFill>
                <a:latin typeface="Arial" charset="0"/>
                <a:ea typeface="ＭＳ Ｐゴシック" pitchFamily="-107" charset="-128"/>
                <a:cs typeface="ＭＳ Ｐゴシック" pitchFamily="-107" charset="-128"/>
              </a:rPr>
              <a:t> possible transformations, rather than the 2</a:t>
            </a:r>
            <a:r>
              <a:rPr lang="en-US" sz="1200" kern="1200" baseline="3000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 transformations available with the ideal</a:t>
            </a:r>
          </a:p>
          <a:p>
            <a:r>
              <a:rPr lang="en-US" sz="1200" kern="1200" baseline="0" dirty="0" smtClean="0">
                <a:solidFill>
                  <a:schemeClr val="tx1"/>
                </a:solidFill>
                <a:latin typeface="Arial" charset="0"/>
                <a:ea typeface="ＭＳ Ｐゴシック" pitchFamily="-107" charset="-128"/>
                <a:cs typeface="ＭＳ Ｐゴシック" pitchFamily="-107" charset="-128"/>
              </a:rPr>
              <a:t>block cipher.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In particular, Feistel proposed the use of a cipher that alternates substitutions</a:t>
            </a:r>
          </a:p>
          <a:p>
            <a:r>
              <a:rPr lang="en-US" sz="1200" kern="1200" baseline="0" dirty="0" smtClean="0">
                <a:solidFill>
                  <a:schemeClr val="tx1"/>
                </a:solidFill>
                <a:latin typeface="Arial" charset="0"/>
                <a:ea typeface="ＭＳ Ｐゴシック" pitchFamily="-107" charset="-128"/>
                <a:cs typeface="ＭＳ Ｐゴシック" pitchFamily="-107" charset="-128"/>
              </a:rPr>
              <a:t>and permutations, where these terms are defined as 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Substitution:  Each plaintext element or group of elements is uniquely replaced</a:t>
            </a:r>
          </a:p>
          <a:p>
            <a:r>
              <a:rPr lang="en-US" sz="1200" kern="1200" baseline="0" dirty="0" smtClean="0">
                <a:solidFill>
                  <a:schemeClr val="tx1"/>
                </a:solidFill>
                <a:latin typeface="Arial" charset="0"/>
                <a:ea typeface="ＭＳ Ｐゴシック" pitchFamily="-107" charset="-128"/>
                <a:cs typeface="ＭＳ Ｐゴシック" pitchFamily="-107" charset="-128"/>
              </a:rPr>
              <a:t>by a corresponding ciphertext element or group of elements.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Permutation:  A sequence of plaintext elements is replaced by a permutation</a:t>
            </a:r>
          </a:p>
          <a:p>
            <a:r>
              <a:rPr lang="en-US" sz="1200" kern="1200" baseline="0" dirty="0" smtClean="0">
                <a:solidFill>
                  <a:schemeClr val="tx1"/>
                </a:solidFill>
                <a:latin typeface="Arial" charset="0"/>
                <a:ea typeface="ＭＳ Ｐゴシック" pitchFamily="-107" charset="-128"/>
                <a:cs typeface="ＭＳ Ｐゴシック" pitchFamily="-107" charset="-128"/>
              </a:rPr>
              <a:t>of that sequence. That is, no elements are added or deleted or replaced in the</a:t>
            </a:r>
          </a:p>
          <a:p>
            <a:r>
              <a:rPr lang="en-US" sz="1200" kern="1200" baseline="0" dirty="0" smtClean="0">
                <a:solidFill>
                  <a:schemeClr val="tx1"/>
                </a:solidFill>
                <a:latin typeface="Arial" charset="0"/>
                <a:ea typeface="ＭＳ Ｐゴシック" pitchFamily="-107" charset="-128"/>
                <a:cs typeface="ＭＳ Ｐゴシック" pitchFamily="-107" charset="-128"/>
              </a:rPr>
              <a:t>sequence, rather the order in which the elements appear in the sequence is</a:t>
            </a:r>
          </a:p>
          <a:p>
            <a:r>
              <a:rPr lang="en-US" sz="1200" kern="1200" baseline="0" dirty="0" smtClean="0">
                <a:solidFill>
                  <a:schemeClr val="tx1"/>
                </a:solidFill>
                <a:latin typeface="Arial" charset="0"/>
                <a:ea typeface="ＭＳ Ｐゴシック" pitchFamily="-107" charset="-128"/>
                <a:cs typeface="ＭＳ Ｐゴシック" pitchFamily="-107" charset="-128"/>
              </a:rPr>
              <a:t>changed.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In fact, Feistel’s is a practical application of a proposal by Claude Shannon</a:t>
            </a:r>
          </a:p>
          <a:p>
            <a:r>
              <a:rPr lang="en-US" sz="1200" kern="1200" baseline="0" dirty="0" smtClean="0">
                <a:solidFill>
                  <a:schemeClr val="tx1"/>
                </a:solidFill>
                <a:latin typeface="Arial" charset="0"/>
                <a:ea typeface="ＭＳ Ｐゴシック" pitchFamily="-107" charset="-128"/>
                <a:cs typeface="ＭＳ Ｐゴシック" pitchFamily="-107" charset="-128"/>
              </a:rPr>
              <a:t>to develop a product cipher that alternates confusion  and diffusion  functions</a:t>
            </a:r>
          </a:p>
          <a:p>
            <a:r>
              <a:rPr lang="en-US" sz="1200" kern="1200" baseline="0" dirty="0" smtClean="0">
                <a:solidFill>
                  <a:schemeClr val="tx1"/>
                </a:solidFill>
                <a:latin typeface="Arial" charset="0"/>
                <a:ea typeface="ＭＳ Ｐゴシック" pitchFamily="-107" charset="-128"/>
                <a:cs typeface="ＭＳ Ｐゴシック" pitchFamily="-107" charset="-128"/>
              </a:rPr>
              <a:t>[SHAN49].  We look next at these concepts of diffusion and confusion and then</a:t>
            </a:r>
          </a:p>
          <a:p>
            <a:r>
              <a:rPr lang="en-US" sz="1200" kern="1200" baseline="0" dirty="0" smtClean="0">
                <a:solidFill>
                  <a:schemeClr val="tx1"/>
                </a:solidFill>
                <a:latin typeface="Arial" charset="0"/>
                <a:ea typeface="ＭＳ Ｐゴシック" pitchFamily="-107" charset="-128"/>
                <a:cs typeface="ＭＳ Ｐゴシック" pitchFamily="-107" charset="-128"/>
              </a:rPr>
              <a:t>present the Feistel cipher. But first, it is worth commenting on this remarkable fact:</a:t>
            </a:r>
          </a:p>
          <a:p>
            <a:r>
              <a:rPr lang="en-US" sz="1200" kern="1200" baseline="0" dirty="0" smtClean="0">
                <a:solidFill>
                  <a:schemeClr val="tx1"/>
                </a:solidFill>
                <a:latin typeface="Arial" charset="0"/>
                <a:ea typeface="ＭＳ Ｐゴシック" pitchFamily="-107" charset="-128"/>
                <a:cs typeface="ＭＳ Ｐゴシック" pitchFamily="-107" charset="-128"/>
              </a:rPr>
              <a:t>The Feistel cipher structure, which dates back over a quarter century and which, in</a:t>
            </a:r>
          </a:p>
          <a:p>
            <a:r>
              <a:rPr lang="en-US" sz="1200" kern="1200" baseline="0" dirty="0" smtClean="0">
                <a:solidFill>
                  <a:schemeClr val="tx1"/>
                </a:solidFill>
                <a:latin typeface="Arial" charset="0"/>
                <a:ea typeface="ＭＳ Ｐゴシック" pitchFamily="-107" charset="-128"/>
                <a:cs typeface="ＭＳ Ｐゴシック" pitchFamily="-107" charset="-128"/>
              </a:rPr>
              <a:t>turn, is based on Shannon’s proposal of 1945, is the structure used by many significant</a:t>
            </a:r>
          </a:p>
          <a:p>
            <a:r>
              <a:rPr lang="en-US" sz="1200" kern="1200" baseline="0" dirty="0" smtClean="0">
                <a:solidFill>
                  <a:schemeClr val="tx1"/>
                </a:solidFill>
                <a:latin typeface="Arial" charset="0"/>
                <a:ea typeface="ＭＳ Ｐゴシック" pitchFamily="-107" charset="-128"/>
                <a:cs typeface="ＭＳ Ｐゴシック" pitchFamily="-107" charset="-128"/>
              </a:rPr>
              <a:t>symmetric block ciphers currently in use.</a:t>
            </a:r>
            <a:endParaRPr lang="en-AU" dirty="0" smtClean="0">
              <a:latin typeface="Arial" pitchFamily="-1" charset="0"/>
              <a:ea typeface="ＭＳ Ｐゴシック" pitchFamily="-1" charset="-128"/>
              <a:cs typeface="ＭＳ Ｐゴシック" pitchFamily="-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fld id="{EA63E340-7248-A44D-9FFF-8BB11B748095}" type="datetime1">
              <a:rPr lang="en-US" smtClean="0"/>
              <a:pPr>
                <a:defRPr/>
              </a:pPr>
              <a:t>2/4/13</a:t>
            </a:fld>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D88F6A25-87B4-714F-A465-0F8A51BF0F85}"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1CBA271-37AA-1A4B-93BB-23FD1460592A}"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723CE70-09B5-AA4F-97D6-E97562FB12F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DBE6252-CF9A-1F42-9564-151AE148B48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B66D99A-972D-EA40-B039-603871F6BAA4}"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smtClean="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5F244BF-7537-EE4D-B10C-E03246C2E2A4}"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8E3AEFF-5E1D-1344-A51F-4E32BAFF3704}"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663441C3-1BF6-ED4A-A044-95467CE04095}"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686DFBD-27E2-E046-A517-7C0202BD7FA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31DDCCAA-7C73-3B4C-A71C-8A80ADA107D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83F1A371-69C3-6140-9789-97FA9384AE11}"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5596CAAF-9D24-0C45-9877-D780AD708434}"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075ED1B-F40F-B945-9F1C-A1F072E0B524}"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D70CA49C-4816-5548-9A30-0DF23F022A4B}"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CCAD9AD-2D1B-A64A-B5EE-4F53A0EC5826}"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7BE59C2-72A5-FB42-8B31-1E1DCF41DA1B}"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smtClean="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3234A09B-343B-864B-937D-DF057FD08E9A}" type="datetime1">
              <a:rPr lang="en-US" smtClean="0"/>
              <a:pPr>
                <a:defRPr/>
              </a:pPr>
              <a:t>2/4/13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CEC01-5D5A-024B-AFBB-4CAA8FF73F55}"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93298D1-69AE-D94B-83B4-C1E8F3597BBB}"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55E9BEDC-36A3-9E40-B9B7-EF42D67A6E46}"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CD487DAE-8C80-B544-80C4-9497E4FC7967}"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3BF51CE2-3593-EE4E-B491-85B6833DF5C8}"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816E368C-1A76-764C-A4C6-A47FE0348898}"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df"/><Relationship Id="rId4" Type="http://schemas.openxmlformats.org/officeDocument/2006/relationships/image" Target="../media/image18.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df"/><Relationship Id="rId4" Type="http://schemas.openxmlformats.org/officeDocument/2006/relationships/image" Target="../media/image22.png"/><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df"/><Relationship Id="rId4" Type="http://schemas.openxmlformats.org/officeDocument/2006/relationships/image" Target="../media/image24.png"/><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df"/><Relationship Id="rId4" Type="http://schemas.openxmlformats.org/officeDocument/2006/relationships/image" Target="../media/image26.png"/><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df"/><Relationship Id="rId4" Type="http://schemas.openxmlformats.org/officeDocument/2006/relationships/image" Target="../media/image28.png"/><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9.pdf"/><Relationship Id="rId4" Type="http://schemas.openxmlformats.org/officeDocument/2006/relationships/image" Target="../media/image30.png"/><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31.wmf"/></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df"/><Relationship Id="rId4" Type="http://schemas.openxmlformats.org/officeDocument/2006/relationships/image" Target="../media/image14.png"/><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df"/><Relationship Id="rId4" Type="http://schemas.openxmlformats.org/officeDocument/2006/relationships/image" Target="../media/image16.png"/><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Autofit/>
          </a:bodyPr>
          <a:lstStyle/>
          <a:p>
            <a:pPr eaLnBrk="1" hangingPunct="1">
              <a:defRPr/>
            </a:pPr>
            <a:r>
              <a:rPr lang="en-US" dirty="0"/>
              <a:t>Cryptography and Network Security</a:t>
            </a:r>
            <a:endParaRPr lang="en-AU" dirty="0"/>
          </a:p>
        </p:txBody>
      </p:sp>
      <p:sp>
        <p:nvSpPr>
          <p:cNvPr id="17411" name="Rectangle 3"/>
          <p:cNvSpPr>
            <a:spLocks noGrp="1" noChangeArrowheads="1"/>
          </p:cNvSpPr>
          <p:nvPr>
            <p:ph type="subTitle" idx="1"/>
          </p:nvPr>
        </p:nvSpPr>
        <p:spPr/>
        <p:txBody>
          <a:bodyPr/>
          <a:lstStyle/>
          <a:p>
            <a:pPr eaLnBrk="1" hangingPunct="1">
              <a:buFont typeface="Wingdings" pitchFamily="-1" charset="2"/>
              <a:buNone/>
            </a:pPr>
            <a:r>
              <a:rPr lang="en-US" dirty="0" smtClean="0"/>
              <a:t>Sixth Edition</a:t>
            </a:r>
          </a:p>
          <a:p>
            <a:pPr eaLnBrk="1" hangingPunct="1">
              <a:buFont typeface="Wingdings" pitchFamily="-1" charset="2"/>
              <a:buNone/>
            </a:pPr>
            <a:r>
              <a:rPr lang="en-US" dirty="0" smtClean="0"/>
              <a:t>by William Stallings	</a:t>
            </a:r>
          </a:p>
          <a:p>
            <a:pPr eaLnBrk="1" hangingPunct="1">
              <a:buFont typeface="Wingdings" pitchFamily="-1" charset="2"/>
              <a:buNone/>
            </a:pPr>
            <a:endParaRPr lang="en-US" dirty="0" smtClean="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dirty="0" smtClean="0"/>
              <a:t>Diffusion and Confusion</a:t>
            </a:r>
            <a:endParaRPr lang="en-AU" dirty="0"/>
          </a:p>
        </p:txBody>
      </p:sp>
      <p:sp>
        <p:nvSpPr>
          <p:cNvPr id="4" name="Content Placeholder 3"/>
          <p:cNvSpPr>
            <a:spLocks noGrp="1"/>
          </p:cNvSpPr>
          <p:nvPr>
            <p:ph idx="1"/>
          </p:nvPr>
        </p:nvSpPr>
        <p:spPr>
          <a:xfrm>
            <a:off x="792162" y="1761565"/>
            <a:ext cx="7570787" cy="1819835"/>
          </a:xfrm>
        </p:spPr>
        <p:txBody>
          <a:bodyPr>
            <a:normAutofit fontScale="92500" lnSpcReduction="20000"/>
          </a:bodyPr>
          <a:lstStyle/>
          <a:p>
            <a:r>
              <a:rPr lang="en-US" dirty="0" smtClean="0"/>
              <a:t>Terms introduced by Claude Shannon to capture the two basic building blocks for any cryptographic system</a:t>
            </a:r>
          </a:p>
          <a:p>
            <a:pPr lvl="1"/>
            <a:r>
              <a:rPr lang="en-US" dirty="0" smtClean="0"/>
              <a:t>Shannon’s concern was to thwart cryptanalysis based on statistical analysis</a:t>
            </a:r>
          </a:p>
        </p:txBody>
      </p:sp>
      <p:graphicFrame>
        <p:nvGraphicFramePr>
          <p:cNvPr id="6" name="Diagram 5"/>
          <p:cNvGraphicFramePr/>
          <p:nvPr/>
        </p:nvGraphicFramePr>
        <p:xfrm>
          <a:off x="914400" y="3505200"/>
          <a:ext cx="7772400" cy="3200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1000" y="609600"/>
            <a:ext cx="3612776" cy="2057400"/>
          </a:xfrm>
        </p:spPr>
        <p:txBody>
          <a:bodyPr/>
          <a:lstStyle/>
          <a:p>
            <a:pPr eaLnBrk="1" hangingPunct="1">
              <a:defRPr/>
            </a:pPr>
            <a:r>
              <a:rPr lang="en-AU" dirty="0"/>
              <a:t>Feistel Cipher Structure</a:t>
            </a:r>
          </a:p>
        </p:txBody>
      </p:sp>
      <p:pic>
        <p:nvPicPr>
          <p:cNvPr id="6" name="Picture 5" descr="f3.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191000" y="0"/>
            <a:ext cx="5299364" cy="6858000"/>
          </a:xfrm>
          <a:prstGeom prst="rect">
            <a:avLst/>
          </a:prstGeom>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AU" dirty="0"/>
              <a:t>Feistel Cipher Design</a:t>
            </a:r>
            <a:r>
              <a:rPr lang="en-AU" dirty="0" smtClean="0"/>
              <a:t> Features</a:t>
            </a:r>
            <a:endParaRPr lang="en-AU" dirty="0"/>
          </a:p>
        </p:txBody>
      </p:sp>
      <p:sp>
        <p:nvSpPr>
          <p:cNvPr id="5" name="Content Placeholder 4"/>
          <p:cNvSpPr>
            <a:spLocks noGrp="1"/>
          </p:cNvSpPr>
          <p:nvPr>
            <p:ph sz="half" idx="1"/>
          </p:nvPr>
        </p:nvSpPr>
        <p:spPr>
          <a:xfrm>
            <a:off x="792162" y="1676401"/>
            <a:ext cx="3566160" cy="4953000"/>
          </a:xfrm>
        </p:spPr>
        <p:txBody>
          <a:bodyPr>
            <a:normAutofit fontScale="70000" lnSpcReduction="20000"/>
          </a:bodyPr>
          <a:lstStyle/>
          <a:p>
            <a:r>
              <a:rPr lang="en-US" dirty="0" smtClean="0"/>
              <a:t>Block size</a:t>
            </a:r>
          </a:p>
          <a:p>
            <a:pPr lvl="1"/>
            <a:r>
              <a:rPr lang="en-US" dirty="0" smtClean="0"/>
              <a:t>Larger block sizes mean greater security but reduced encryption/decryption speed for a given algorithm</a:t>
            </a:r>
          </a:p>
          <a:p>
            <a:r>
              <a:rPr lang="en-US" dirty="0" smtClean="0"/>
              <a:t>Key size</a:t>
            </a:r>
          </a:p>
          <a:p>
            <a:pPr lvl="1"/>
            <a:r>
              <a:rPr lang="en-US" dirty="0" smtClean="0"/>
              <a:t>Larger key size means greater security but may decrease encryption/decryption speeds</a:t>
            </a:r>
          </a:p>
          <a:p>
            <a:r>
              <a:rPr lang="en-US" dirty="0" smtClean="0"/>
              <a:t>Number of rounds</a:t>
            </a:r>
          </a:p>
          <a:p>
            <a:pPr lvl="1"/>
            <a:r>
              <a:rPr lang="en-US" dirty="0" smtClean="0"/>
              <a:t>The essence of the Feistel cipher is that a single round offers inadequate security but that multiple rounds offer increasing security</a:t>
            </a:r>
          </a:p>
          <a:p>
            <a:r>
              <a:rPr lang="en-US" dirty="0" smtClean="0"/>
              <a:t>Subkey generation algorithm</a:t>
            </a:r>
          </a:p>
          <a:p>
            <a:pPr lvl="1"/>
            <a:r>
              <a:rPr lang="en-US" dirty="0" smtClean="0"/>
              <a:t>Greater complexity in this algorithm should lead to greater difficulty of cryptanalysis</a:t>
            </a:r>
            <a:endParaRPr lang="en-US" dirty="0"/>
          </a:p>
        </p:txBody>
      </p:sp>
      <p:sp>
        <p:nvSpPr>
          <p:cNvPr id="6" name="Content Placeholder 5"/>
          <p:cNvSpPr>
            <a:spLocks noGrp="1"/>
          </p:cNvSpPr>
          <p:nvPr>
            <p:ph sz="half" idx="2"/>
          </p:nvPr>
        </p:nvSpPr>
        <p:spPr>
          <a:xfrm>
            <a:off x="4766534" y="1774825"/>
            <a:ext cx="3566160" cy="4930775"/>
          </a:xfrm>
        </p:spPr>
        <p:txBody>
          <a:bodyPr>
            <a:normAutofit fontScale="70000" lnSpcReduction="20000"/>
          </a:bodyPr>
          <a:lstStyle/>
          <a:p>
            <a:r>
              <a:rPr lang="en-US" dirty="0" smtClean="0"/>
              <a:t>Round function F</a:t>
            </a:r>
          </a:p>
          <a:p>
            <a:pPr lvl="1"/>
            <a:r>
              <a:rPr lang="en-US" dirty="0" smtClean="0"/>
              <a:t>Greater complexity generally means greater resistance to cryptanalysis</a:t>
            </a:r>
          </a:p>
          <a:p>
            <a:r>
              <a:rPr lang="en-US" dirty="0" smtClean="0"/>
              <a:t>Fast software encryption/decryption</a:t>
            </a:r>
          </a:p>
          <a:p>
            <a:pPr lvl="1"/>
            <a:r>
              <a:rPr lang="en-US" dirty="0" smtClean="0"/>
              <a:t>In many cases, encrypting is embedded in applications or utility functions in such a way as to preclude a hardware implementation; accordingly, the speed of execution of the algorithm becomes a concern</a:t>
            </a:r>
          </a:p>
          <a:p>
            <a:r>
              <a:rPr lang="en-US" dirty="0" smtClean="0"/>
              <a:t>Ease of analysis</a:t>
            </a:r>
          </a:p>
          <a:p>
            <a:pPr lvl="1"/>
            <a:r>
              <a:rPr lang="en-US" dirty="0" smtClean="0"/>
              <a:t>If the algorithm can be concisely and clearly explained, it is easier to analyze that algorithm for cryptanalytic vulnerabilities and therefore develop a higher level of assurance as to its strength</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Feistel Example</a:t>
            </a:r>
            <a:endParaRPr lang="en-US" dirty="0"/>
          </a:p>
        </p:txBody>
      </p:sp>
      <p:pic>
        <p:nvPicPr>
          <p:cNvPr id="7" name="Picture 6" descr="f4.pdf"/>
          <p:cNvPicPr>
            <a:picLocks noChangeAspect="1"/>
          </p:cNvPicPr>
          <p:nvPr/>
        </p:nvPicPr>
        <mc:AlternateContent>
          <mc:Choice xmlns:ma="http://schemas.microsoft.com/office/mac/drawingml/2008/main" Requires="ma">
            <p:blipFill>
              <a:blip r:embed="rId3"/>
              <a:srcRect t="40909" b="17273"/>
              <a:stretch>
                <a:fillRect/>
              </a:stretch>
            </p:blipFill>
          </mc:Choice>
          <mc:Fallback>
            <p:blipFill>
              <a:blip r:embed="rId4"/>
              <a:srcRect t="40909" b="17273"/>
              <a:stretch>
                <a:fillRect/>
              </a:stretch>
            </p:blipFill>
          </mc:Fallback>
        </mc:AlternateContent>
        <p:spPr>
          <a:xfrm>
            <a:off x="15096" y="1752600"/>
            <a:ext cx="9152198" cy="4952999"/>
          </a:xfrm>
          <a:prstGeom prst="rect">
            <a:avLst/>
          </a:prstGeom>
        </p:spPr>
      </p:pic>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sz="4000" dirty="0"/>
              <a:t>Data Encryption Standard (DES)</a:t>
            </a:r>
          </a:p>
        </p:txBody>
      </p:sp>
      <p:sp>
        <p:nvSpPr>
          <p:cNvPr id="4" name="Content Placeholder 3"/>
          <p:cNvSpPr>
            <a:spLocks noGrp="1"/>
          </p:cNvSpPr>
          <p:nvPr>
            <p:ph idx="1"/>
          </p:nvPr>
        </p:nvSpPr>
        <p:spPr>
          <a:xfrm>
            <a:off x="792162" y="1761565"/>
            <a:ext cx="7570787" cy="4715435"/>
          </a:xfrm>
        </p:spPr>
        <p:txBody>
          <a:bodyPr>
            <a:normAutofit fontScale="85000" lnSpcReduction="20000"/>
          </a:bodyPr>
          <a:lstStyle/>
          <a:p>
            <a:r>
              <a:rPr lang="en-US" dirty="0" smtClean="0"/>
              <a:t>Issued in 1977 by the National Bureau of Standards (now NIST) as Federal Information Processing Standard 46</a:t>
            </a:r>
          </a:p>
          <a:p>
            <a:r>
              <a:rPr lang="en-US" dirty="0" smtClean="0"/>
              <a:t>Was the most widely used encryption scheme until the introduction of the Advanced Encryption Standard (AES) in 2001</a:t>
            </a:r>
          </a:p>
          <a:p>
            <a:r>
              <a:rPr lang="en-US" dirty="0" smtClean="0"/>
              <a:t>Algorithm itself is referred to as the Data Encryption Algorithm (DEA)</a:t>
            </a:r>
          </a:p>
          <a:p>
            <a:pPr lvl="1"/>
            <a:r>
              <a:rPr lang="en-US" dirty="0" smtClean="0"/>
              <a:t>Data are encrypted in 64-bit blocks using a 56-bit key</a:t>
            </a:r>
          </a:p>
          <a:p>
            <a:pPr lvl="1"/>
            <a:r>
              <a:rPr lang="en-US" dirty="0" smtClean="0"/>
              <a:t>The algorithm transforms 64-bit input in a series of steps into a 64-bit output</a:t>
            </a:r>
          </a:p>
          <a:p>
            <a:pPr lvl="1"/>
            <a:r>
              <a:rPr lang="en-US" dirty="0" smtClean="0"/>
              <a:t>The same steps, with the same key, are used to reverse the encryption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useBgFill="1">
        <p:nvSpPr>
          <p:cNvPr id="66562" name="Rectangle 2"/>
          <p:cNvSpPr>
            <a:spLocks noGrp="1" noChangeArrowheads="1"/>
          </p:cNvSpPr>
          <p:nvPr>
            <p:ph type="title" idx="4294967295"/>
          </p:nvPr>
        </p:nvSpPr>
        <p:spPr>
          <a:xfrm>
            <a:off x="5943600" y="0"/>
            <a:ext cx="3200400" cy="6858000"/>
          </a:xfrm>
        </p:spPr>
        <p:txBody>
          <a:bodyPr/>
          <a:lstStyle/>
          <a:p>
            <a:pPr eaLnBrk="1" hangingPunct="1">
              <a:defRPr/>
            </a:pPr>
            <a:r>
              <a:rPr lang="en-US" sz="4400" dirty="0">
                <a:solidFill>
                  <a:schemeClr val="accent1">
                    <a:lumMod val="50000"/>
                  </a:schemeClr>
                </a:solidFill>
              </a:rPr>
              <a:t>DES </a:t>
            </a:r>
            <a:r>
              <a:rPr lang="en-US" sz="4400" dirty="0" smtClean="0">
                <a:solidFill>
                  <a:schemeClr val="accent1">
                    <a:lumMod val="50000"/>
                  </a:schemeClr>
                </a:solidFill>
              </a:rPr>
              <a:t>Encryption Algorithm</a:t>
            </a:r>
            <a:endParaRPr lang="en-AU" sz="4400" dirty="0">
              <a:solidFill>
                <a:schemeClr val="accent1">
                  <a:lumMod val="50000"/>
                </a:schemeClr>
              </a:solidFill>
            </a:endParaRPr>
          </a:p>
        </p:txBody>
      </p:sp>
      <p:pic>
        <p:nvPicPr>
          <p:cNvPr id="4" name="Picture 3" descr="f5.pdf"/>
          <p:cNvPicPr>
            <a:picLocks noChangeAspect="1"/>
          </p:cNvPicPr>
          <p:nvPr/>
        </p:nvPicPr>
        <mc:AlternateContent>
          <mc:Choice xmlns:ma="http://schemas.microsoft.com/office/mac/drawingml/2008/main" Requires="ma">
            <p:blipFill>
              <a:blip r:embed="rId3"/>
              <a:srcRect t="5455" b="2727"/>
              <a:stretch>
                <a:fillRect/>
              </a:stretch>
            </p:blipFill>
          </mc:Choice>
          <mc:Fallback>
            <p:blipFill>
              <a:blip r:embed="rId4"/>
              <a:srcRect t="5455" b="2727"/>
              <a:stretch>
                <a:fillRect/>
              </a:stretch>
            </p:blipFill>
          </mc:Fallback>
        </mc:AlternateContent>
        <p:spPr>
          <a:xfrm>
            <a:off x="0" y="1"/>
            <a:ext cx="5771678" cy="6857999"/>
          </a:xfrm>
          <a:prstGeom prst="rect">
            <a:avLst/>
          </a:prstGeom>
        </p:spPr>
      </p:pic>
      <p:sp>
        <p:nvSpPr>
          <p:cNvPr id="6" name="TextBox 5"/>
          <p:cNvSpPr txBox="1"/>
          <p:nvPr/>
        </p:nvSpPr>
        <p:spPr>
          <a:xfrm>
            <a:off x="6756400" y="6108700"/>
            <a:ext cx="184666" cy="369332"/>
          </a:xfrm>
          <a:prstGeom prst="rect">
            <a:avLst/>
          </a:prstGeom>
          <a:noFill/>
        </p:spPr>
        <p:txBody>
          <a:bodyPr wrap="none" rtlCol="0">
            <a:spAutoFit/>
          </a:bodyPr>
          <a:lstStyle/>
          <a:p>
            <a:endParaRPr lang="en-US" dirty="0"/>
          </a:p>
        </p:txBody>
      </p:sp>
    </p:spTree>
  </p:cSld>
  <p:clrMapOvr>
    <a:masterClrMapping/>
  </p:clrMapOvr>
  <p:transition spd="med">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09600"/>
            <a:ext cx="2286000" cy="3429000"/>
          </a:xfrm>
        </p:spPr>
        <p:txBody>
          <a:bodyPr/>
          <a:lstStyle/>
          <a:p>
            <a:r>
              <a:rPr lang="en-US" sz="4400" dirty="0" smtClean="0"/>
              <a:t/>
            </a:r>
            <a:br>
              <a:rPr lang="en-US" sz="4400" dirty="0" smtClean="0"/>
            </a:br>
            <a:r>
              <a:rPr lang="en-US" sz="4400" dirty="0" smtClean="0">
                <a:solidFill>
                  <a:schemeClr val="bg2">
                    <a:lumMod val="50000"/>
                  </a:schemeClr>
                </a:solidFill>
              </a:rPr>
              <a:t>Table 3.2</a:t>
            </a:r>
            <a:br>
              <a:rPr lang="en-US" sz="4400" dirty="0" smtClean="0">
                <a:solidFill>
                  <a:schemeClr val="bg2">
                    <a:lumMod val="50000"/>
                  </a:schemeClr>
                </a:solidFill>
              </a:rPr>
            </a:br>
            <a:r>
              <a:rPr lang="en-US" sz="4400" dirty="0" smtClean="0">
                <a:solidFill>
                  <a:schemeClr val="bg2">
                    <a:lumMod val="50000"/>
                  </a:schemeClr>
                </a:solidFill>
              </a:rPr>
              <a:t/>
            </a:r>
            <a:br>
              <a:rPr lang="en-US" sz="4400" dirty="0" smtClean="0">
                <a:solidFill>
                  <a:schemeClr val="bg2">
                    <a:lumMod val="50000"/>
                  </a:schemeClr>
                </a:solidFill>
              </a:rPr>
            </a:br>
            <a:r>
              <a:rPr lang="en-US" sz="4400" dirty="0" smtClean="0">
                <a:solidFill>
                  <a:schemeClr val="bg2">
                    <a:lumMod val="50000"/>
                  </a:schemeClr>
                </a:solidFill>
              </a:rPr>
              <a:t>DES Example</a:t>
            </a:r>
            <a:endParaRPr lang="en-US" sz="4400" dirty="0">
              <a:solidFill>
                <a:schemeClr val="bg2">
                  <a:lumMod val="50000"/>
                </a:schemeClr>
              </a:solidFill>
            </a:endParaRPr>
          </a:p>
        </p:txBody>
      </p:sp>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981200" y="152400"/>
            <a:ext cx="7443448" cy="6324600"/>
          </a:xfrm>
          <a:prstGeom prst="rect">
            <a:avLst/>
          </a:prstGeom>
        </p:spPr>
      </p:pic>
      <p:sp>
        <p:nvSpPr>
          <p:cNvPr id="10" name="Rectangle 9"/>
          <p:cNvSpPr/>
          <p:nvPr/>
        </p:nvSpPr>
        <p:spPr>
          <a:xfrm>
            <a:off x="2438400" y="6400800"/>
            <a:ext cx="6477000" cy="323165"/>
          </a:xfrm>
          <a:prstGeom prst="rect">
            <a:avLst/>
          </a:prstGeom>
        </p:spPr>
        <p:txBody>
          <a:bodyPr wrap="square">
            <a:spAutoFit/>
          </a:bodyPr>
          <a:lstStyle/>
          <a:p>
            <a:pPr algn="ctr"/>
            <a:r>
              <a:rPr lang="en-US" sz="1500" i="1" dirty="0"/>
              <a:t>Note:</a:t>
            </a:r>
            <a:r>
              <a:rPr lang="en-US" sz="1500" dirty="0"/>
              <a:t> DES subkeys are shown as eight 6-bit values in hex format</a:t>
            </a:r>
            <a:r>
              <a:rPr lang="en-US" sz="1500" dirty="0" smtClean="0"/>
              <a:t> </a:t>
            </a:r>
            <a:endParaRPr lang="en-US" sz="1500" dirty="0"/>
          </a:p>
        </p:txBody>
      </p:sp>
      <p:sp>
        <p:nvSpPr>
          <p:cNvPr id="11" name="TextBox 10"/>
          <p:cNvSpPr txBox="1"/>
          <p:nvPr/>
        </p:nvSpPr>
        <p:spPr>
          <a:xfrm>
            <a:off x="152400" y="4953000"/>
            <a:ext cx="2133600" cy="523220"/>
          </a:xfrm>
          <a:prstGeom prst="rect">
            <a:avLst/>
          </a:prstGeom>
          <a:noFill/>
        </p:spPr>
        <p:txBody>
          <a:bodyPr wrap="square" rtlCol="0">
            <a:spAutoFit/>
          </a:bodyPr>
          <a:lstStyle/>
          <a:p>
            <a:r>
              <a:rPr lang="en-US" sz="1400" dirty="0" smtClean="0"/>
              <a:t>(Table can be found on page 75 in textbook)</a:t>
            </a:r>
            <a:endParaRPr lang="en-US" sz="1400" dirty="0"/>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324600"/>
            <a:ext cx="9144000" cy="152400"/>
          </a:xfrm>
        </p:spPr>
        <p:txBody>
          <a:bodyPr/>
          <a:lstStyle/>
          <a:p>
            <a:r>
              <a:rPr lang="en-US" sz="2400" dirty="0" smtClean="0"/>
              <a:t>Table 3.3  Avalanche Effect in DES: Change in Plaintext </a:t>
            </a:r>
            <a:endParaRPr lang="en-US" sz="2400" dirty="0"/>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04800" y="228600"/>
            <a:ext cx="8451426" cy="6334158"/>
          </a:xfrm>
          <a:prstGeom prst="rect">
            <a:avLst/>
          </a:prstGeom>
        </p:spPr>
      </p:pic>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324600"/>
            <a:ext cx="9144000" cy="152400"/>
          </a:xfrm>
        </p:spPr>
        <p:txBody>
          <a:bodyPr/>
          <a:lstStyle/>
          <a:p>
            <a:r>
              <a:rPr lang="en-US" sz="2400" dirty="0" smtClean="0"/>
              <a:t>Table 3.4  Avalanche Effect in DES: Change in Key </a:t>
            </a:r>
            <a:endParaRPr lang="en-US" sz="2400" dirty="0"/>
          </a:p>
        </p:txBody>
      </p:sp>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1000" y="152400"/>
            <a:ext cx="8562842" cy="6417663"/>
          </a:xfrm>
          <a:prstGeom prst="rect">
            <a:avLst/>
          </a:prstGeom>
        </p:spPr>
      </p:pic>
    </p:spTree>
  </p:cSld>
  <p:clrMapOvr>
    <a:masterClrMapping/>
  </p:clrMapOvr>
  <p:transition>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40341"/>
            <a:ext cx="9144000" cy="1411941"/>
          </a:xfrm>
        </p:spPr>
        <p:txBody>
          <a:bodyPr/>
          <a:lstStyle/>
          <a:p>
            <a:pPr>
              <a:lnSpc>
                <a:spcPts val="4600"/>
              </a:lnSpc>
              <a:defRPr/>
            </a:pPr>
            <a:r>
              <a:rPr lang="en-US" sz="4400" dirty="0" smtClean="0"/>
              <a:t>Table 3.5  </a:t>
            </a:r>
            <a:br>
              <a:rPr lang="en-US" sz="4400" dirty="0" smtClean="0"/>
            </a:br>
            <a:r>
              <a:rPr lang="en-US" sz="3200" dirty="0" smtClean="0"/>
              <a:t>Average Time Required for Exhaustive Key Search </a:t>
            </a:r>
            <a:endParaRPr lang="en-AU" sz="4400" dirty="0"/>
          </a:p>
        </p:txBody>
      </p:sp>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57200" y="1689100"/>
            <a:ext cx="8308400" cy="5168900"/>
          </a:xfrm>
          <a:prstGeom prst="rect">
            <a:avLst/>
          </a:prstGeom>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pPr eaLnBrk="1" hangingPunct="1">
              <a:defRPr/>
            </a:pPr>
            <a:r>
              <a:rPr lang="en-US" dirty="0" smtClean="0"/>
              <a:t>Chapter 3</a:t>
            </a:r>
            <a:endParaRPr lang="en-US" dirty="0"/>
          </a:p>
        </p:txBody>
      </p:sp>
      <p:sp>
        <p:nvSpPr>
          <p:cNvPr id="19459" name="Subtitle 13"/>
          <p:cNvSpPr>
            <a:spLocks noGrp="1"/>
          </p:cNvSpPr>
          <p:nvPr>
            <p:ph type="subTitle" idx="1"/>
          </p:nvPr>
        </p:nvSpPr>
        <p:spPr>
          <a:xfrm>
            <a:off x="1524000" y="5203825"/>
            <a:ext cx="6096000" cy="852488"/>
          </a:xfrm>
        </p:spPr>
        <p:txBody>
          <a:bodyPr>
            <a:noAutofit/>
          </a:bodyPr>
          <a:lstStyle/>
          <a:p>
            <a:pPr eaLnBrk="1" hangingPunct="1"/>
            <a:r>
              <a:rPr lang="en-US" sz="3600" dirty="0" smtClean="0"/>
              <a:t>Block Ciphers and the Data Encryption Standard</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Strength of </a:t>
            </a:r>
            <a:r>
              <a:rPr lang="en-US" dirty="0" smtClean="0"/>
              <a:t>DES</a:t>
            </a:r>
            <a:endParaRPr lang="en-AU" dirty="0"/>
          </a:p>
        </p:txBody>
      </p:sp>
      <p:sp>
        <p:nvSpPr>
          <p:cNvPr id="4" name="Content Placeholder 3"/>
          <p:cNvSpPr>
            <a:spLocks noGrp="1"/>
          </p:cNvSpPr>
          <p:nvPr>
            <p:ph idx="1"/>
          </p:nvPr>
        </p:nvSpPr>
        <p:spPr>
          <a:xfrm>
            <a:off x="792162" y="1761565"/>
            <a:ext cx="7570787" cy="4867835"/>
          </a:xfrm>
        </p:spPr>
        <p:txBody>
          <a:bodyPr>
            <a:normAutofit/>
          </a:bodyPr>
          <a:lstStyle/>
          <a:p>
            <a:r>
              <a:rPr lang="en-US" sz="3000" dirty="0" smtClean="0"/>
              <a:t>Timing attacks</a:t>
            </a:r>
          </a:p>
          <a:p>
            <a:pPr lvl="1"/>
            <a:r>
              <a:rPr lang="en-US" sz="2400" dirty="0" smtClean="0"/>
              <a:t>One in which information about the key or the plaintext is obtained by observing how long it takes a given implementation to perform decryptions on various ciphertexts</a:t>
            </a:r>
          </a:p>
          <a:p>
            <a:pPr lvl="1"/>
            <a:r>
              <a:rPr lang="en-US" sz="2400" dirty="0" smtClean="0"/>
              <a:t>Exploits the fact that an encryption or decryption algorithm often takes slightly different amounts of time on different inputs</a:t>
            </a:r>
          </a:p>
          <a:p>
            <a:pPr lvl="1"/>
            <a:r>
              <a:rPr lang="en-US" sz="2400" dirty="0" smtClean="0"/>
              <a:t>So far it appears unlikely that this technique will ever be successful against DES or more powerful symmetric ciphers such as triple DES and AES</a:t>
            </a:r>
            <a:endParaRPr lang="en-US" sz="2400" dirty="0"/>
          </a:p>
        </p:txBody>
      </p:sp>
      <p:pic>
        <p:nvPicPr>
          <p:cNvPr id="5" name="Picture 4"/>
          <p:cNvPicPr>
            <a:picLocks noChangeAspect="1"/>
          </p:cNvPicPr>
          <p:nvPr/>
        </p:nvPicPr>
        <p:blipFill>
          <a:blip r:embed="rId3"/>
          <a:stretch>
            <a:fillRect/>
          </a:stretch>
        </p:blipFill>
        <p:spPr>
          <a:xfrm>
            <a:off x="7924800" y="4724400"/>
            <a:ext cx="1044638" cy="185102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40341"/>
            <a:ext cx="9144000" cy="1411941"/>
          </a:xfrm>
        </p:spPr>
        <p:txBody>
          <a:bodyPr/>
          <a:lstStyle/>
          <a:p>
            <a:pPr eaLnBrk="1" hangingPunct="1">
              <a:defRPr/>
            </a:pPr>
            <a:r>
              <a:rPr lang="en-US" sz="4800" dirty="0" smtClean="0"/>
              <a:t>Block Cipher Design Principles:</a:t>
            </a:r>
            <a:br>
              <a:rPr lang="en-US" sz="4800" dirty="0" smtClean="0"/>
            </a:br>
            <a:r>
              <a:rPr lang="en-US" sz="4400" dirty="0" smtClean="0"/>
              <a:t>Number of Rounds</a:t>
            </a:r>
            <a:endParaRPr lang="en-AU" sz="4400" dirty="0"/>
          </a:p>
        </p:txBody>
      </p:sp>
      <p:graphicFrame>
        <p:nvGraphicFramePr>
          <p:cNvPr id="6" name="Content Placeholder 5"/>
          <p:cNvGraphicFramePr>
            <a:graphicFrameLocks noGrp="1"/>
          </p:cNvGraphicFramePr>
          <p:nvPr>
            <p:ph idx="1"/>
          </p:nvPr>
        </p:nvGraphicFramePr>
        <p:xfrm>
          <a:off x="792162" y="1761565"/>
          <a:ext cx="7570787" cy="479163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2400" y="40341"/>
            <a:ext cx="8839200" cy="1411941"/>
          </a:xfrm>
        </p:spPr>
        <p:txBody>
          <a:bodyPr/>
          <a:lstStyle/>
          <a:p>
            <a:pPr eaLnBrk="1" hangingPunct="1">
              <a:defRPr/>
            </a:pPr>
            <a:r>
              <a:rPr lang="en-US" sz="4800" dirty="0" smtClean="0"/>
              <a:t>Block Cipher Design Principles:</a:t>
            </a:r>
            <a:br>
              <a:rPr lang="en-US" sz="4800" dirty="0" smtClean="0"/>
            </a:br>
            <a:r>
              <a:rPr lang="en-US" sz="4400" dirty="0" smtClean="0"/>
              <a:t>Design of Function F</a:t>
            </a:r>
            <a:endParaRPr lang="en-AU" sz="4400" dirty="0"/>
          </a:p>
        </p:txBody>
      </p:sp>
      <p:sp>
        <p:nvSpPr>
          <p:cNvPr id="4" name="Content Placeholder 3"/>
          <p:cNvSpPr>
            <a:spLocks noGrp="1"/>
          </p:cNvSpPr>
          <p:nvPr>
            <p:ph sz="half" idx="1"/>
          </p:nvPr>
        </p:nvSpPr>
        <p:spPr>
          <a:xfrm>
            <a:off x="381000" y="1828800"/>
            <a:ext cx="3566160" cy="4532313"/>
          </a:xfrm>
        </p:spPr>
        <p:txBody>
          <a:bodyPr>
            <a:normAutofit fontScale="62500" lnSpcReduction="20000"/>
          </a:bodyPr>
          <a:lstStyle/>
          <a:p>
            <a:r>
              <a:rPr lang="en-US" sz="3613" dirty="0" smtClean="0"/>
              <a:t>The heart of a Feistel block cipher is the function F</a:t>
            </a:r>
          </a:p>
          <a:p>
            <a:r>
              <a:rPr lang="en-US" sz="3613" dirty="0" smtClean="0"/>
              <a:t>The more nonlinear F, the more difficult any type of </a:t>
            </a:r>
            <a:r>
              <a:rPr lang="en-US" sz="3680" dirty="0" smtClean="0"/>
              <a:t>cryptanalysis</a:t>
            </a:r>
            <a:r>
              <a:rPr lang="en-US" sz="3613" dirty="0" smtClean="0"/>
              <a:t> will be</a:t>
            </a:r>
            <a:endParaRPr lang="en-US" sz="4000" dirty="0" smtClean="0"/>
          </a:p>
          <a:p>
            <a:r>
              <a:rPr lang="en-US" sz="4000" dirty="0" smtClean="0"/>
              <a:t>The SAC and BIC criteria appear to strengthen the effectiveness of the confusion function</a:t>
            </a:r>
            <a:endParaRPr lang="en-US" sz="4000" dirty="0"/>
          </a:p>
        </p:txBody>
      </p:sp>
      <p:graphicFrame>
        <p:nvGraphicFramePr>
          <p:cNvPr id="5" name="Diagram 4"/>
          <p:cNvGraphicFramePr/>
          <p:nvPr/>
        </p:nvGraphicFramePr>
        <p:xfrm>
          <a:off x="4038600" y="1447800"/>
          <a:ext cx="4876800" cy="5867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343400" y="1828800"/>
            <a:ext cx="4343400" cy="800219"/>
          </a:xfrm>
          <a:prstGeom prst="rect">
            <a:avLst/>
          </a:prstGeom>
          <a:noFill/>
        </p:spPr>
        <p:txBody>
          <a:bodyPr wrap="square" rtlCol="0">
            <a:spAutoFit/>
          </a:bodyPr>
          <a:lstStyle/>
          <a:p>
            <a:r>
              <a:rPr lang="en-US" sz="2300" dirty="0" smtClean="0">
                <a:solidFill>
                  <a:schemeClr val="tx2"/>
                </a:solidFill>
                <a:latin typeface="+mn-lt"/>
              </a:rPr>
              <a:t>The algorithm should have good  </a:t>
            </a:r>
          </a:p>
          <a:p>
            <a:r>
              <a:rPr lang="en-US" sz="2300" dirty="0" smtClean="0">
                <a:solidFill>
                  <a:schemeClr val="tx2"/>
                </a:solidFill>
                <a:latin typeface="+mn-lt"/>
              </a:rPr>
              <a:t>            avalanche properties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40341"/>
            <a:ext cx="9144000" cy="1411941"/>
          </a:xfrm>
        </p:spPr>
        <p:txBody>
          <a:bodyPr/>
          <a:lstStyle/>
          <a:p>
            <a:pPr eaLnBrk="1" hangingPunct="1">
              <a:defRPr/>
            </a:pPr>
            <a:r>
              <a:rPr lang="en-US" sz="4800" dirty="0" smtClean="0"/>
              <a:t>Block Cipher Design Principles:</a:t>
            </a:r>
            <a:br>
              <a:rPr lang="en-US" sz="4800" dirty="0" smtClean="0"/>
            </a:br>
            <a:r>
              <a:rPr lang="en-US" sz="4400" dirty="0" smtClean="0"/>
              <a:t>Key Schedule Algorithm</a:t>
            </a:r>
            <a:endParaRPr lang="en-AU" sz="4400" dirty="0"/>
          </a:p>
        </p:txBody>
      </p:sp>
      <p:sp>
        <p:nvSpPr>
          <p:cNvPr id="5" name="Content Placeholder 4"/>
          <p:cNvSpPr>
            <a:spLocks noGrp="1"/>
          </p:cNvSpPr>
          <p:nvPr>
            <p:ph idx="1"/>
          </p:nvPr>
        </p:nvSpPr>
        <p:spPr>
          <a:xfrm>
            <a:off x="792162" y="1761565"/>
            <a:ext cx="7570787" cy="4639235"/>
          </a:xfrm>
        </p:spPr>
        <p:txBody>
          <a:bodyPr>
            <a:normAutofit fontScale="92500" lnSpcReduction="10000"/>
          </a:bodyPr>
          <a:lstStyle/>
          <a:p>
            <a:r>
              <a:rPr lang="en-US" dirty="0" smtClean="0"/>
              <a:t>With any Feistel block cipher, the key is used to generate one subkey for each round</a:t>
            </a:r>
          </a:p>
          <a:p>
            <a:r>
              <a:rPr lang="en-US" dirty="0" smtClean="0"/>
              <a:t>In general, we would like to select subkeys to maximize the difficulty of deducing individual subkeys and the difficulty of working back to the main key</a:t>
            </a:r>
          </a:p>
          <a:p>
            <a:r>
              <a:rPr lang="en-US" dirty="0" smtClean="0"/>
              <a:t>It is suggested that, at a minimum, the key schedule should guarantee key/ciphertext Strict Avalanche Criterion and Bit Independence Criterion</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smtClean="0"/>
              <a:t>Summary</a:t>
            </a:r>
            <a:endParaRPr lang="en-AU" dirty="0" smtClean="0"/>
          </a:p>
        </p:txBody>
      </p:sp>
      <p:sp>
        <p:nvSpPr>
          <p:cNvPr id="76803" name="Rectangle 3"/>
          <p:cNvSpPr>
            <a:spLocks noGrp="1" noChangeArrowheads="1"/>
          </p:cNvSpPr>
          <p:nvPr>
            <p:ph sz="half" idx="1"/>
          </p:nvPr>
        </p:nvSpPr>
        <p:spPr>
          <a:xfrm>
            <a:off x="533400" y="1752600"/>
            <a:ext cx="3565525" cy="4778375"/>
          </a:xfrm>
        </p:spPr>
        <p:txBody>
          <a:bodyPr>
            <a:normAutofit lnSpcReduction="10000"/>
          </a:bodyPr>
          <a:lstStyle/>
          <a:p>
            <a:pPr eaLnBrk="1" hangingPunct="1"/>
            <a:r>
              <a:rPr lang="en-US" dirty="0" smtClean="0"/>
              <a:t>Traditional Block Cipher Structure</a:t>
            </a:r>
          </a:p>
          <a:p>
            <a:pPr lvl="1"/>
            <a:r>
              <a:rPr lang="en-US" dirty="0" smtClean="0"/>
              <a:t>Stream ciphers</a:t>
            </a:r>
          </a:p>
          <a:p>
            <a:pPr lvl="1"/>
            <a:r>
              <a:rPr lang="en-US" dirty="0" smtClean="0"/>
              <a:t>Block ciphers</a:t>
            </a:r>
          </a:p>
          <a:p>
            <a:pPr lvl="1"/>
            <a:r>
              <a:rPr lang="en-US" dirty="0" smtClean="0"/>
              <a:t>Feistel cipher</a:t>
            </a:r>
          </a:p>
          <a:p>
            <a:pPr eaLnBrk="1" hangingPunct="1"/>
            <a:r>
              <a:rPr lang="en-US" dirty="0" smtClean="0"/>
              <a:t>The Data Encryption Standard (DES)</a:t>
            </a:r>
          </a:p>
          <a:p>
            <a:pPr lvl="1"/>
            <a:r>
              <a:rPr lang="en-US" dirty="0" smtClean="0"/>
              <a:t>Encryption</a:t>
            </a:r>
          </a:p>
          <a:p>
            <a:pPr lvl="1"/>
            <a:r>
              <a:rPr lang="en-US" dirty="0" smtClean="0"/>
              <a:t>Decryption</a:t>
            </a:r>
          </a:p>
          <a:p>
            <a:pPr lvl="1"/>
            <a:r>
              <a:rPr lang="en-US" dirty="0" smtClean="0"/>
              <a:t>Avalanche effect</a:t>
            </a:r>
            <a:endParaRPr lang="en-AU" dirty="0" smtClean="0"/>
          </a:p>
        </p:txBody>
      </p:sp>
      <p:sp>
        <p:nvSpPr>
          <p:cNvPr id="76804" name="Content Placeholder 11"/>
          <p:cNvSpPr>
            <a:spLocks noGrp="1"/>
          </p:cNvSpPr>
          <p:nvPr>
            <p:ph sz="half" idx="2"/>
          </p:nvPr>
        </p:nvSpPr>
        <p:spPr>
          <a:xfrm>
            <a:off x="5257800" y="1752600"/>
            <a:ext cx="3565525" cy="4778375"/>
          </a:xfrm>
        </p:spPr>
        <p:txBody>
          <a:bodyPr>
            <a:normAutofit lnSpcReduction="10000"/>
          </a:bodyPr>
          <a:lstStyle/>
          <a:p>
            <a:pPr eaLnBrk="1" hangingPunct="1"/>
            <a:r>
              <a:rPr lang="en-US" dirty="0" smtClean="0"/>
              <a:t>The strength of DES</a:t>
            </a:r>
          </a:p>
          <a:p>
            <a:pPr lvl="1"/>
            <a:r>
              <a:rPr lang="en-US" dirty="0" smtClean="0"/>
              <a:t>Use of 56-bit keys</a:t>
            </a:r>
          </a:p>
          <a:p>
            <a:pPr lvl="1"/>
            <a:r>
              <a:rPr lang="en-US" dirty="0" smtClean="0"/>
              <a:t>Nature of the DES algorithm</a:t>
            </a:r>
          </a:p>
          <a:p>
            <a:pPr lvl="1"/>
            <a:r>
              <a:rPr lang="en-US" dirty="0" smtClean="0"/>
              <a:t>Timing attacks</a:t>
            </a:r>
          </a:p>
          <a:p>
            <a:pPr eaLnBrk="1" hangingPunct="1"/>
            <a:r>
              <a:rPr lang="en-US" dirty="0" smtClean="0"/>
              <a:t>Block cipher design principles</a:t>
            </a:r>
          </a:p>
          <a:p>
            <a:pPr lvl="1"/>
            <a:r>
              <a:rPr lang="en-US" dirty="0" smtClean="0"/>
              <a:t>DES design criteria</a:t>
            </a:r>
          </a:p>
          <a:p>
            <a:pPr lvl="1"/>
            <a:r>
              <a:rPr lang="en-US" dirty="0" smtClean="0"/>
              <a:t>Number of rounds</a:t>
            </a:r>
          </a:p>
          <a:p>
            <a:pPr lvl="1"/>
            <a:r>
              <a:rPr lang="en-US" dirty="0" smtClean="0"/>
              <a:t>Design of function F</a:t>
            </a:r>
          </a:p>
          <a:p>
            <a:pPr lvl="1"/>
            <a:r>
              <a:rPr lang="en-US" dirty="0" smtClean="0"/>
              <a:t>Key schedule algorithm</a:t>
            </a:r>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2819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792163" y="1762125"/>
            <a:ext cx="7570787" cy="4791075"/>
          </a:xfrm>
        </p:spPr>
        <p:txBody>
          <a:bodyPr>
            <a:normAutofit lnSpcReduction="10000"/>
          </a:bodyPr>
          <a:lstStyle/>
          <a:p>
            <a:pPr marL="347472" eaLnBrk="1" hangingPunct="1">
              <a:lnSpc>
                <a:spcPct val="110000"/>
              </a:lnSpc>
              <a:spcAft>
                <a:spcPts val="0"/>
              </a:spcAft>
              <a:buNone/>
              <a:defRPr/>
            </a:pPr>
            <a:r>
              <a:rPr lang="en-AU" sz="2600" i="1" dirty="0" smtClean="0"/>
              <a:t>	“All </a:t>
            </a:r>
            <a:r>
              <a:rPr lang="en-AU" sz="2600" i="1" dirty="0" smtClean="0"/>
              <a:t>the afternoon Mungo had been working on Stern's code, principally with the aid of the latest messages which he had copied down at the Nevin Square drop. Stern was very confident. He must be well aware London Central knew about that drop. It was obvious that they didn't care how often Mungo read their messages, so confident were they in the impenetrability of the code</a:t>
            </a:r>
            <a:r>
              <a:rPr lang="en-AU" sz="2600" i="1" dirty="0" smtClean="0"/>
              <a:t>.”</a:t>
            </a:r>
          </a:p>
          <a:p>
            <a:pPr algn="r" eaLnBrk="1" hangingPunct="1">
              <a:lnSpc>
                <a:spcPct val="80000"/>
              </a:lnSpc>
              <a:buFont typeface="Wingdings" pitchFamily="-107" charset="2"/>
              <a:buNone/>
              <a:defRPr/>
            </a:pPr>
            <a:r>
              <a:rPr lang="en-AU" sz="2800" b="1" dirty="0"/>
              <a:t>	—</a:t>
            </a:r>
            <a:r>
              <a:rPr lang="en-AU" sz="2800" b="1" i="1" dirty="0"/>
              <a:t>Talking to Strange Men,</a:t>
            </a:r>
            <a:r>
              <a:rPr lang="en-AU" sz="2800" b="1" i="1" dirty="0" smtClean="0"/>
              <a:t> </a:t>
            </a:r>
          </a:p>
          <a:p>
            <a:pPr algn="r" eaLnBrk="1" hangingPunct="1">
              <a:lnSpc>
                <a:spcPct val="80000"/>
              </a:lnSpc>
              <a:buFont typeface="Wingdings" pitchFamily="-107" charset="2"/>
              <a:buNone/>
              <a:defRPr/>
            </a:pPr>
            <a:r>
              <a:rPr lang="en-AU" sz="2800" b="1" dirty="0" smtClean="0"/>
              <a:t>Ruth </a:t>
            </a:r>
            <a:r>
              <a:rPr lang="en-AU" sz="2800" b="1" dirty="0"/>
              <a:t>Rendell</a:t>
            </a:r>
            <a:endParaRPr lang="en-AU" sz="2800" dirty="0"/>
          </a:p>
          <a:p>
            <a:pPr eaLnBrk="1" hangingPunct="1">
              <a:lnSpc>
                <a:spcPct val="80000"/>
              </a:lnSpc>
              <a:buFont typeface="Wingdings" pitchFamily="-107" charset="2"/>
              <a:buNone/>
              <a:defRPr/>
            </a:pPr>
            <a:endParaRPr lang="en-AU" sz="2800" dirty="0"/>
          </a:p>
          <a:p>
            <a:pPr eaLnBrk="1" hangingPunct="1">
              <a:lnSpc>
                <a:spcPct val="80000"/>
              </a:lnSpc>
              <a:buFont typeface="Wingdings" pitchFamily="-107" charset="2"/>
              <a:buChar char="Ø"/>
              <a:defRPr/>
            </a:pPr>
            <a:endParaRPr lang="en-AU"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dirty="0" smtClean="0"/>
              <a:t>Stream Cipher</a:t>
            </a:r>
            <a:endParaRPr lang="en-AU" dirty="0"/>
          </a:p>
        </p:txBody>
      </p:sp>
      <p:graphicFrame>
        <p:nvGraphicFramePr>
          <p:cNvPr id="17" name="Content Placeholder 16"/>
          <p:cNvGraphicFramePr>
            <a:graphicFrameLocks noGrp="1"/>
          </p:cNvGraphicFramePr>
          <p:nvPr>
            <p:ph idx="1"/>
          </p:nvPr>
        </p:nvGraphicFramePr>
        <p:xfrm>
          <a:off x="762000" y="1532965"/>
          <a:ext cx="7570787" cy="532503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Block Cipher</a:t>
            </a:r>
            <a:endParaRPr lang="en-AU" dirty="0"/>
          </a:p>
        </p:txBody>
      </p:sp>
      <p:graphicFrame>
        <p:nvGraphicFramePr>
          <p:cNvPr id="5" name="Content Placeholder 4"/>
          <p:cNvGraphicFramePr>
            <a:graphicFrameLocks noGrp="1"/>
          </p:cNvGraphicFramePr>
          <p:nvPr>
            <p:ph idx="1"/>
          </p:nvPr>
        </p:nvGraphicFramePr>
        <p:xfrm>
          <a:off x="381000" y="1761565"/>
          <a:ext cx="8534400" cy="494403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orient="vert"/>
          </p:nvPr>
        </p:nvSpPr>
        <p:spPr/>
        <p:txBody>
          <a:bodyPr/>
          <a:lstStyle/>
          <a:p>
            <a:pPr eaLnBrk="1" hangingPunct="1">
              <a:defRPr/>
            </a:pPr>
            <a:r>
              <a:rPr lang="en-US" dirty="0" smtClean="0"/>
              <a:t>Stream Cipher and Block Cipher</a:t>
            </a:r>
          </a:p>
        </p:txBody>
      </p:sp>
      <p:pic>
        <p:nvPicPr>
          <p:cNvPr id="4" name="Picture 3" descr="f1.pdf"/>
          <p:cNvPicPr>
            <a:picLocks noChangeAspect="1"/>
          </p:cNvPicPr>
          <p:nvPr/>
        </p:nvPicPr>
        <mc:AlternateContent>
          <mc:Choice xmlns:ma="http://schemas.microsoft.com/office/mac/drawingml/2008/main" Requires="ma">
            <p:blipFill>
              <a:blip r:embed="rId3"/>
              <a:srcRect t="3636" b="16364"/>
              <a:stretch>
                <a:fillRect/>
              </a:stretch>
            </p:blipFill>
          </mc:Choice>
          <mc:Fallback>
            <p:blipFill>
              <a:blip r:embed="rId4"/>
              <a:srcRect t="3636" b="16364"/>
              <a:stretch>
                <a:fillRect/>
              </a:stretch>
            </p:blipFill>
          </mc:Fallback>
        </mc:AlternateContent>
        <p:spPr>
          <a:xfrm>
            <a:off x="533400" y="0"/>
            <a:ext cx="6624290" cy="6858000"/>
          </a:xfrm>
          <a:prstGeom prst="rect">
            <a:avLst/>
          </a:prstGeom>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6893" y="-228600"/>
            <a:ext cx="9170894" cy="7086600"/>
          </a:xfrm>
          <a:prstGeom prst="rect">
            <a:avLst/>
          </a:prstGeom>
        </p:spPr>
      </p:pic>
    </p:spTree>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p:cNvPicPr>
            <a:picLocks noChangeAspect="1"/>
          </p:cNvPicPr>
          <p:nvPr/>
        </p:nvPicPr>
        <mc:AlternateContent>
          <mc:Choice xmlns:ma="http://schemas.microsoft.com/office/mac/drawingml/2008/main" Requires="ma">
            <p:blipFill>
              <a:blip r:embed="rId3"/>
              <a:srcRect l="9038" t="-2236" r="9038" b="2236"/>
              <a:stretch>
                <a:fillRect/>
              </a:stretch>
            </p:blipFill>
          </mc:Choice>
          <mc:Fallback>
            <p:blipFill>
              <a:blip r:embed="rId4"/>
              <a:srcRect l="9038" t="-2236" r="9038" b="2236"/>
              <a:stretch>
                <a:fillRect/>
              </a:stretch>
            </p:blipFill>
          </mc:Fallback>
        </mc:AlternateContent>
        <p:spPr>
          <a:xfrm>
            <a:off x="1482737" y="1524000"/>
            <a:ext cx="6486974" cy="5334000"/>
          </a:xfrm>
          <a:prstGeom prst="rect">
            <a:avLst/>
          </a:prstGeom>
        </p:spPr>
      </p:pic>
      <p:sp>
        <p:nvSpPr>
          <p:cNvPr id="26" name="Vertical Title 25"/>
          <p:cNvSpPr>
            <a:spLocks noGrp="1"/>
          </p:cNvSpPr>
          <p:nvPr>
            <p:ph type="title"/>
          </p:nvPr>
        </p:nvSpPr>
        <p:spPr>
          <a:xfrm>
            <a:off x="0" y="40341"/>
            <a:ext cx="9144000" cy="1411941"/>
          </a:xfrm>
        </p:spPr>
        <p:txBody>
          <a:bodyPr/>
          <a:lstStyle/>
          <a:p>
            <a:pPr>
              <a:lnSpc>
                <a:spcPts val="3800"/>
              </a:lnSpc>
            </a:pPr>
            <a:r>
              <a:rPr lang="en-US" sz="4000" dirty="0" smtClean="0"/>
              <a:t>Table 3.1   </a:t>
            </a:r>
            <a:r>
              <a:rPr lang="en-US" sz="2800" dirty="0" smtClean="0"/>
              <a:t/>
            </a:r>
            <a:br>
              <a:rPr lang="en-US" sz="2800" dirty="0" smtClean="0"/>
            </a:br>
            <a:r>
              <a:rPr lang="en-US" sz="2400" dirty="0" smtClean="0"/>
              <a:t>Encryption and Decryption Tables for Substitution Cipher of Figure 3.2 </a:t>
            </a:r>
            <a:endParaRPr lang="en-US" sz="2800" dirty="0"/>
          </a:p>
        </p:txBody>
      </p:sp>
    </p:spTree>
  </p:cSld>
  <p:clrMapOvr>
    <a:masterClrMapping/>
  </p:clrMapOvr>
  <p:transition spd="med">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277813"/>
            <a:ext cx="8686800" cy="1139825"/>
          </a:xfrm>
        </p:spPr>
        <p:txBody>
          <a:bodyPr/>
          <a:lstStyle/>
          <a:p>
            <a:pPr eaLnBrk="1" hangingPunct="1">
              <a:defRPr/>
            </a:pPr>
            <a:r>
              <a:rPr lang="en-AU" dirty="0" smtClean="0"/>
              <a:t>Feistel Cipher</a:t>
            </a:r>
            <a:endParaRPr lang="en-AU" dirty="0"/>
          </a:p>
        </p:txBody>
      </p:sp>
      <p:sp>
        <p:nvSpPr>
          <p:cNvPr id="4" name="Content Placeholder 3"/>
          <p:cNvSpPr>
            <a:spLocks noGrp="1"/>
          </p:cNvSpPr>
          <p:nvPr>
            <p:ph idx="1"/>
          </p:nvPr>
        </p:nvSpPr>
        <p:spPr>
          <a:xfrm>
            <a:off x="792162" y="1761565"/>
            <a:ext cx="7570787" cy="4867835"/>
          </a:xfrm>
        </p:spPr>
        <p:txBody>
          <a:bodyPr>
            <a:normAutofit fontScale="92500" lnSpcReduction="20000"/>
          </a:bodyPr>
          <a:lstStyle/>
          <a:p>
            <a:r>
              <a:rPr lang="en-US" dirty="0" smtClean="0"/>
              <a:t>Proposed the use of a cipher that alternates substitutions and permutations</a:t>
            </a:r>
          </a:p>
          <a:p>
            <a:pPr marL="342900" lvl="1" indent="-342900">
              <a:spcBef>
                <a:spcPts val="2400"/>
              </a:spcBef>
              <a:buClr>
                <a:schemeClr val="accent1">
                  <a:lumMod val="60000"/>
                  <a:lumOff val="40000"/>
                </a:schemeClr>
              </a:buClr>
            </a:pPr>
            <a:endParaRPr lang="en-US" sz="2839" dirty="0" smtClean="0"/>
          </a:p>
          <a:p>
            <a:pPr marL="342900" lvl="1" indent="-342900">
              <a:spcBef>
                <a:spcPts val="2400"/>
              </a:spcBef>
              <a:buClr>
                <a:schemeClr val="accent1">
                  <a:lumMod val="60000"/>
                  <a:lumOff val="40000"/>
                </a:schemeClr>
              </a:buClr>
            </a:pPr>
            <a:endParaRPr lang="en-US" sz="2839" dirty="0" smtClean="0"/>
          </a:p>
          <a:p>
            <a:pPr marL="342900" lvl="1" indent="-342900">
              <a:spcBef>
                <a:spcPts val="2400"/>
              </a:spcBef>
              <a:buClr>
                <a:schemeClr val="accent1">
                  <a:lumMod val="60000"/>
                  <a:lumOff val="40000"/>
                </a:schemeClr>
              </a:buClr>
            </a:pPr>
            <a:endParaRPr lang="en-US" sz="2839" dirty="0" smtClean="0"/>
          </a:p>
          <a:p>
            <a:pPr marL="342900" lvl="1" indent="-342900">
              <a:spcBef>
                <a:spcPts val="2400"/>
              </a:spcBef>
              <a:buClr>
                <a:schemeClr val="accent1">
                  <a:lumMod val="60000"/>
                  <a:lumOff val="40000"/>
                </a:schemeClr>
              </a:buClr>
            </a:pPr>
            <a:r>
              <a:rPr lang="en-US" sz="2839" dirty="0" smtClean="0"/>
              <a:t>Is a practical application of a proposal by Claude Shannon to develop a product cipher that alternates confusion and diffusion functions </a:t>
            </a:r>
          </a:p>
          <a:p>
            <a:pPr marL="342900" lvl="1" indent="-342900">
              <a:spcBef>
                <a:spcPts val="2400"/>
              </a:spcBef>
              <a:buClr>
                <a:schemeClr val="accent1">
                  <a:lumMod val="60000"/>
                  <a:lumOff val="40000"/>
                </a:schemeClr>
              </a:buClr>
            </a:pPr>
            <a:r>
              <a:rPr lang="en-US" sz="2839" dirty="0" smtClean="0"/>
              <a:t>Is the structure used by many significant symmetric block ciphers currently in use</a:t>
            </a:r>
          </a:p>
        </p:txBody>
      </p:sp>
      <p:graphicFrame>
        <p:nvGraphicFramePr>
          <p:cNvPr id="6" name="Diagram 5"/>
          <p:cNvGraphicFramePr/>
          <p:nvPr/>
        </p:nvGraphicFramePr>
        <p:xfrm>
          <a:off x="990600" y="2590800"/>
          <a:ext cx="7010400" cy="1879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7938</TotalTime>
  <Words>6167</Words>
  <Application>Microsoft Macintosh PowerPoint</Application>
  <PresentationFormat>On-screen Show (4:3)</PresentationFormat>
  <Paragraphs>520</Paragraphs>
  <Slides>24</Slides>
  <Notes>24</Notes>
  <HiddenSlides>0</HiddenSlides>
  <MMClips>0</MMClips>
  <ScaleCrop>false</ScaleCrop>
  <HeadingPairs>
    <vt:vector size="4" baseType="variant">
      <vt:variant>
        <vt:lpstr>Design Template</vt:lpstr>
      </vt:variant>
      <vt:variant>
        <vt:i4>2</vt:i4>
      </vt:variant>
      <vt:variant>
        <vt:lpstr>Slide Titles</vt:lpstr>
      </vt:variant>
      <vt:variant>
        <vt:i4>24</vt:i4>
      </vt:variant>
    </vt:vector>
  </HeadingPairs>
  <TitlesOfParts>
    <vt:vector size="26" baseType="lpstr">
      <vt:lpstr>Infusion</vt:lpstr>
      <vt:lpstr>1_Infusion</vt:lpstr>
      <vt:lpstr>Cryptography and Network Security</vt:lpstr>
      <vt:lpstr>Chapter 3</vt:lpstr>
      <vt:lpstr>Slide 3</vt:lpstr>
      <vt:lpstr>Stream Cipher</vt:lpstr>
      <vt:lpstr>Block Cipher</vt:lpstr>
      <vt:lpstr>Stream Cipher and Block Cipher</vt:lpstr>
      <vt:lpstr>Slide 7</vt:lpstr>
      <vt:lpstr>Table 3.1    Encryption and Decryption Tables for Substitution Cipher of Figure 3.2 </vt:lpstr>
      <vt:lpstr>Feistel Cipher</vt:lpstr>
      <vt:lpstr>Diffusion and Confusion</vt:lpstr>
      <vt:lpstr>Feistel Cipher Structure</vt:lpstr>
      <vt:lpstr>Feistel Cipher Design Features</vt:lpstr>
      <vt:lpstr>Feistel Example</vt:lpstr>
      <vt:lpstr>Data Encryption Standard (DES)</vt:lpstr>
      <vt:lpstr>DES Encryption Algorithm</vt:lpstr>
      <vt:lpstr> Table 3.2  DES Example</vt:lpstr>
      <vt:lpstr>Table 3.3  Avalanche Effect in DES: Change in Plaintext </vt:lpstr>
      <vt:lpstr>Table 3.4  Avalanche Effect in DES: Change in Key </vt:lpstr>
      <vt:lpstr>Table 3.5   Average Time Required for Exhaustive Key Search </vt:lpstr>
      <vt:lpstr>Strength of DES</vt:lpstr>
      <vt:lpstr>Block Cipher Design Principles: Number of Rounds</vt:lpstr>
      <vt:lpstr>Block Cipher Design Principles: Design of Function F</vt:lpstr>
      <vt:lpstr>Block Cipher Design Principles: Key Schedule Algorithm</vt:lpstr>
      <vt:lpstr>Summary</vt:lpstr>
    </vt:vector>
  </TitlesOfParts>
  <Manager/>
  <Company>School of Eng &amp; IT,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3</dc:subject>
  <dc:creator>Dr Lawrie Brown</dc:creator>
  <cp:keywords/>
  <dc:description/>
  <cp:lastModifiedBy>Kevin McLaughlin</cp:lastModifiedBy>
  <cp:revision>72</cp:revision>
  <cp:lastPrinted>2009-08-04T06:08:06Z</cp:lastPrinted>
  <dcterms:created xsi:type="dcterms:W3CDTF">2013-02-04T05:02:29Z</dcterms:created>
  <dcterms:modified xsi:type="dcterms:W3CDTF">2013-02-04T05:43:46Z</dcterms:modified>
  <cp:category/>
</cp:coreProperties>
</file>