
<file path=[Content_Types].xml><?xml version="1.0" encoding="utf-8"?>
<Types xmlns="http://schemas.openxmlformats.org/package/2006/content-types">
  <Override PartName="/ppt/diagrams/layout2.xml" ContentType="application/vnd.openxmlformats-officedocument.drawingml.diagramLayout+xml"/>
  <Default Extension="bin" ContentType="application/vnd.openxmlformats-officedocument.presentationml.printerSettings"/>
  <Override PartName="/ppt/slides/slide14.xml" ContentType="application/vnd.openxmlformats-officedocument.presentationml.slide+xml"/>
  <Override PartName="/ppt/notesSlides/notesSlide24.xml" ContentType="application/vnd.openxmlformats-officedocument.presentationml.notesSlide+xml"/>
  <Override PartName="/ppt/notesSlides/notesSlide16.xml" ContentType="application/vnd.openxmlformats-officedocument.presentationml.notesSlide+xml"/>
  <Default Extension="rels" ContentType="application/vnd.openxmlformats-package.relationships+xml"/>
  <Override PartName="/ppt/diagrams/colors1.xml" ContentType="application/vnd.openxmlformats-officedocument.drawingml.diagramColors+xml"/>
  <Default Extension="xml" ContentType="application/xml"/>
  <Override PartName="/ppt/tableStyles.xml" ContentType="application/vnd.openxmlformats-officedocument.presentationml.tableStyles+xml"/>
  <Override PartName="/ppt/notesSlides/notesSlide31.xml" ContentType="application/vnd.openxmlformats-officedocument.presentationml.notesSlide+xml"/>
  <Override PartName="/ppt/notesSlides/notesSlide1.xml" ContentType="application/vnd.openxmlformats-officedocument.presentationml.notesSlide+xml"/>
  <Override PartName="/ppt/slides/slide28.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slides/slide5.xml" ContentType="application/vnd.openxmlformats-officedocument.presentationml.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slides/slide30.xml" ContentType="application/vnd.openxmlformats-officedocument.presentationml.slide+xml"/>
  <Override PartName="/ppt/diagrams/layout1.xml" ContentType="application/vnd.openxmlformats-officedocument.drawingml.diagramLayout+xml"/>
  <Override PartName="/ppt/diagrams/data4.xml" ContentType="application/vnd.openxmlformats-officedocument.drawingml.diagramData+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diagrams/quickStyle4.xml" ContentType="application/vnd.openxmlformats-officedocument.drawingml.diagramStyle+xml"/>
  <Override PartName="/ppt/notesSlides/notesSlide30.xml" ContentType="application/vnd.openxmlformats-officedocument.presentationml.notesSlide+xml"/>
  <Override PartName="/ppt/slides/slide27.xml" ContentType="application/vnd.openxmlformats-officedocument.presentationml.slide+xml"/>
  <Override PartName="/ppt/notesSlides/notesSlide29.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slides/slide4.xml" ContentType="application/vnd.openxmlformats-officedocument.presentationml.slide+xml"/>
  <Override PartName="/ppt/slides/slide19.xml" ContentType="application/vnd.openxmlformats-officedocument.presentationml.slide+xml"/>
  <Override PartName="/ppt/diagrams/data3.xml" ContentType="application/vnd.openxmlformats-officedocument.drawingml.diagramData+xml"/>
  <Default Extension="png" ContentType="image/png"/>
  <Override PartName="/ppt/notesSlides/notesSlide8.xml" ContentType="application/vnd.openxmlformats-officedocument.presentationml.notesSlide+xml"/>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diagrams/quickStyle3.xml" ContentType="application/vnd.openxmlformats-officedocument.drawingml.diagramStyle+xml"/>
  <Override PartName="/ppt/slides/slide26.xml" ContentType="application/vnd.openxmlformats-officedocument.presentationml.slide+xml"/>
  <Override PartName="/ppt/notesSlides/notesSlide28.xml" ContentType="application/vnd.openxmlformats-officedocument.presentationml.notesSlide+xml"/>
  <Override PartName="/ppt/notesSlides/notesSlide21.xml" ContentType="application/vnd.openxmlformats-officedocument.presentationml.notesSlide+xml"/>
  <Override PartName="/ppt/slides/slide3.xml" ContentType="application/vnd.openxmlformats-officedocument.presentationml.slide+xml"/>
  <Override PartName="/ppt/slides/slide18.xml" ContentType="application/vnd.openxmlformats-officedocument.presentationml.slide+xml"/>
  <Override PartName="/ppt/diagrams/data2.xml" ContentType="application/vnd.openxmlformats-officedocument.drawingml.diagramData+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diagrams/quickStyle2.xml" ContentType="application/vnd.openxmlformats-officedocument.drawingml.diagramStyle+xml"/>
  <Override PartName="/ppt/slideLayouts/slideLayout13.xml" ContentType="application/vnd.openxmlformats-officedocument.presentationml.slideLayout+xml"/>
  <Override PartName="/ppt/slides/slide25.xml" ContentType="application/vnd.openxmlformats-officedocument.presentationml.slide+xml"/>
  <Override PartName="/ppt/notesSlides/notesSlide27.xml" ContentType="application/vnd.openxmlformats-officedocument.presentationml.notesSlide+xml"/>
  <Override PartName="/ppt/slides/slide9.xml" ContentType="application/vnd.openxmlformats-officedocument.presentationml.slide+xml"/>
  <Override PartName="/ppt/diagrams/drawing4.xml" ContentType="application/vnd.ms-office.drawingml.diagramDrawing+xml"/>
  <Override PartName="/ppt/slideLayouts/slideLayout9.xml" ContentType="application/vnd.openxmlformats-officedocument.presentationml.slideLayout+xml"/>
  <Override PartName="/ppt/slides/slide34.xml" ContentType="application/vnd.openxmlformats-officedocument.presentationml.slide+xml"/>
  <Override PartName="/ppt/notesSlides/notesSlide20.xml" ContentType="application/vnd.openxmlformats-officedocument.presentationml.notes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diagrams/data1.xml" ContentType="application/vnd.openxmlformats-officedocument.drawingml.diagramData+xml"/>
  <Override PartName="/ppt/notesSlides/notesSlide19.xml" ContentType="application/vnd.openxmlformats-officedocument.presentationml.notesSlide+xml"/>
  <Override PartName="/ppt/slides/slide10.xml" ContentType="application/vnd.openxmlformats-officedocument.presentationml.slide+xml"/>
  <Override PartName="/ppt/notesSlides/notesSlide12.xml" ContentType="application/vnd.openxmlformats-officedocument.presentationml.notesSlide+xml"/>
  <Default Extension="wmf" ContentType="image/x-wmf"/>
  <Override PartName="/ppt/diagrams/colors4.xml" ContentType="application/vnd.openxmlformats-officedocument.drawingml.diagramColors+xml"/>
  <Override PartName="/ppt/notesSlides/notesSlide34.xml" ContentType="application/vnd.openxmlformats-officedocument.presentationml.notesSlide+xml"/>
  <Override PartName="/docProps/app.xml" ContentType="application/vnd.openxmlformats-officedocument.extended-properties+xml"/>
  <Override PartName="/ppt/notesSlides/notesSlide4.xml" ContentType="application/vnd.openxmlformats-officedocument.presentationml.notesSlide+xml"/>
  <Override PartName="/ppt/diagrams/quickStyle1.xml" ContentType="application/vnd.openxmlformats-officedocument.drawingml.diagramStyle+xml"/>
  <Override PartName="/ppt/slideLayouts/slideLayout12.xml" ContentType="application/vnd.openxmlformats-officedocument.presentationml.slideLayout+xml"/>
  <Override PartName="/ppt/slides/slide24.xml" ContentType="application/vnd.openxmlformats-officedocument.presentationml.slide+xml"/>
  <Override PartName="/ppt/notesSlides/notesSlide10.xml" ContentType="application/vnd.openxmlformats-officedocument.presentationml.notesSlide+xml"/>
  <Override PartName="/ppt/slides/slide8.xml" ContentType="application/vnd.openxmlformats-officedocument.presentationml.slide+xml"/>
  <Override PartName="/ppt/diagrams/drawing3.xml" ContentType="application/vnd.ms-office.drawingml.diagramDrawing+xml"/>
  <Override PartName="/ppt/slideLayouts/slideLayout8.xml" ContentType="application/vnd.openxmlformats-officedocument.presentationml.slideLayout+xml"/>
  <Override PartName="/ppt/slides/slide33.xml" ContentType="application/vnd.openxmlformats-officedocument.presentationml.slide+xml"/>
  <Override PartName="/ppt/notesSlides/notesSlide26.xml" ContentType="application/vnd.openxmlformats-officedocument.presentationml.notesSlide+xml"/>
  <Override PartName="/ppt/slides/slide1.xml" ContentType="application/vnd.openxmlformats-officedocument.presentationml.slide+xml"/>
  <Override PartName="/ppt/diagrams/layout4.xml" ContentType="application/vnd.openxmlformats-officedocument.drawingml.diagramLayout+xml"/>
  <Override PartName="/ppt/slideLayouts/slideLayout1.xml" ContentType="application/vnd.openxmlformats-officedocument.presentationml.slideLayout+xml"/>
  <Override PartName="/ppt/slides/slide16.xml" ContentType="application/vnd.openxmlformats-officedocument.presentationml.slide+xml"/>
  <Override PartName="/ppt/notesSlides/notesSlide18.xml" ContentType="application/vnd.openxmlformats-officedocument.presentationml.notesSlide+xml"/>
  <Default Extension="jpeg" ContentType="image/jpeg"/>
  <Override PartName="/ppt/viewProps.xml" ContentType="application/vnd.openxmlformats-officedocument.presentationml.viewProps+xml"/>
  <Override PartName="/ppt/notesSlides/notesSlide11.xml" ContentType="application/vnd.openxmlformats-officedocument.presentationml.notesSlide+xml"/>
  <Override PartName="/ppt/diagrams/colors3.xml" ContentType="application/vnd.openxmlformats-officedocument.drawingml.diagramColors+xml"/>
  <Override PartName="/ppt/notesSlides/notesSlide33.xml" ContentType="application/vnd.openxmlformats-officedocument.presentationml.notesSlide+xml"/>
  <Override PartName="/ppt/notesSlides/notesSlide3.xml" ContentType="application/vnd.openxmlformats-officedocument.presentationml.notesSlide+xml"/>
  <Override PartName="/ppt/theme/theme2.xml" ContentType="application/vnd.openxmlformats-officedocument.theme+xml"/>
  <Override PartName="/ppt/slideLayouts/slideLayout11.xml" ContentType="application/vnd.openxmlformats-officedocument.presentationml.slideLayout+xml"/>
  <Override PartName="/ppt/slides/slide23.xml" ContentType="application/vnd.openxmlformats-officedocument.presentationml.slide+xml"/>
  <Override PartName="/ppt/notesSlides/notesSlide25.xml" ContentType="application/vnd.openxmlformats-officedocument.presentationml.notesSlide+xml"/>
  <Override PartName="/ppt/diagrams/drawing2.xml" ContentType="application/vnd.ms-office.drawingml.diagramDrawing+xml"/>
  <Override PartName="/ppt/slides/slide7.xml" ContentType="application/vnd.openxmlformats-officedocument.presentationml.slide+xml"/>
  <Override PartName="/ppt/slideLayouts/slideLayout7.xml" ContentType="application/vnd.openxmlformats-officedocument.presentationml.slideLayout+xml"/>
  <Override PartName="/ppt/slides/slide32.xml" ContentType="application/vnd.openxmlformats-officedocument.presentationml.slide+xml"/>
  <Override PartName="/ppt/diagrams/layout3.xml" ContentType="application/vnd.openxmlformats-officedocument.drawingml.diagramLayout+xml"/>
  <Override PartName="/ppt/notesMasters/notesMaster1.xml" ContentType="application/vnd.openxmlformats-officedocument.presentationml.notesMaster+xml"/>
  <Override PartName="/ppt/slides/slide15.xml" ContentType="application/vnd.openxmlformats-officedocument.presentationml.slide+xml"/>
  <Override PartName="/ppt/notesSlides/notesSlide17.xml" ContentType="application/vnd.openxmlformats-officedocument.presentationml.notesSlide+xml"/>
  <Override PartName="/ppt/diagrams/colors2.xml" ContentType="application/vnd.openxmlformats-officedocument.drawingml.diagramColors+xml"/>
  <Override PartName="/ppt/notesSlides/notesSlide32.xml" ContentType="application/vnd.openxmlformats-officedocument.presentationml.notesSlide+xml"/>
  <Override PartName="/ppt/notesSlides/notesSlide2.xml" ContentType="application/vnd.openxmlformats-officedocument.presentationml.notesSlide+xml"/>
  <Override PartName="/ppt/slides/slide29.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presentation.xml" ContentType="application/vnd.openxmlformats-officedocument.presentationml.presentation.main+xml"/>
  <Override PartName="/ppt/slideLayouts/slideLayout10.xml" ContentType="application/vnd.openxmlformats-officedocument.presentationml.slideLayout+xml"/>
  <Override PartName="/ppt/slides/slide6.xml" ContentType="application/vnd.openxmlformats-officedocument.presentationml.slide+xml"/>
  <Override PartName="/ppt/diagrams/drawing1.xml" ContentType="application/vnd.ms-office.drawingml.diagramDrawing+xml"/>
  <Override PartName="/ppt/slideLayouts/slideLayout6.xml" ContentType="application/vnd.openxmlformats-officedocument.presentationml.slideLayout+xml"/>
  <Override PartName="/ppt/slides/slide31.xml" ContentType="application/vnd.openxmlformats-officedocument.presentationml.slide+xml"/>
  <Default Extension="pdf" ContentType="application/pd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721" r:id="rId1"/>
  </p:sldMasterIdLst>
  <p:notesMasterIdLst>
    <p:notesMasterId r:id="rId36"/>
  </p:notesMasterIdLst>
  <p:sldIdLst>
    <p:sldId id="318" r:id="rId2"/>
    <p:sldId id="319" r:id="rId3"/>
    <p:sldId id="257" r:id="rId4"/>
    <p:sldId id="276" r:id="rId5"/>
    <p:sldId id="322" r:id="rId6"/>
    <p:sldId id="323" r:id="rId7"/>
    <p:sldId id="324" r:id="rId8"/>
    <p:sldId id="325" r:id="rId9"/>
    <p:sldId id="278" r:id="rId10"/>
    <p:sldId id="326" r:id="rId11"/>
    <p:sldId id="327" r:id="rId12"/>
    <p:sldId id="303" r:id="rId13"/>
    <p:sldId id="304" r:id="rId14"/>
    <p:sldId id="296" r:id="rId15"/>
    <p:sldId id="307" r:id="rId16"/>
    <p:sldId id="298" r:id="rId17"/>
    <p:sldId id="328" r:id="rId18"/>
    <p:sldId id="299" r:id="rId19"/>
    <p:sldId id="306" r:id="rId20"/>
    <p:sldId id="301" r:id="rId21"/>
    <p:sldId id="308" r:id="rId22"/>
    <p:sldId id="309" r:id="rId23"/>
    <p:sldId id="329" r:id="rId24"/>
    <p:sldId id="310" r:id="rId25"/>
    <p:sldId id="311" r:id="rId26"/>
    <p:sldId id="312" r:id="rId27"/>
    <p:sldId id="314" r:id="rId28"/>
    <p:sldId id="330" r:id="rId29"/>
    <p:sldId id="331" r:id="rId30"/>
    <p:sldId id="332" r:id="rId31"/>
    <p:sldId id="333" r:id="rId32"/>
    <p:sldId id="334" r:id="rId33"/>
    <p:sldId id="335" r:id="rId34"/>
    <p:sldId id="321" r:id="rId35"/>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84" charset="0"/>
        <a:ea typeface="+mn-ea"/>
        <a:cs typeface="+mn-cs"/>
      </a:defRPr>
    </a:lvl1pPr>
    <a:lvl2pPr marL="457200" algn="l" rtl="0" fontAlgn="base">
      <a:spcBef>
        <a:spcPct val="0"/>
      </a:spcBef>
      <a:spcAft>
        <a:spcPct val="0"/>
      </a:spcAft>
      <a:defRPr kern="1200">
        <a:solidFill>
          <a:schemeClr val="tx1"/>
        </a:solidFill>
        <a:latin typeface="Arial" pitchFamily="-84" charset="0"/>
        <a:ea typeface="+mn-ea"/>
        <a:cs typeface="+mn-cs"/>
      </a:defRPr>
    </a:lvl2pPr>
    <a:lvl3pPr marL="914400" algn="l" rtl="0" fontAlgn="base">
      <a:spcBef>
        <a:spcPct val="0"/>
      </a:spcBef>
      <a:spcAft>
        <a:spcPct val="0"/>
      </a:spcAft>
      <a:defRPr kern="1200">
        <a:solidFill>
          <a:schemeClr val="tx1"/>
        </a:solidFill>
        <a:latin typeface="Arial" pitchFamily="-84" charset="0"/>
        <a:ea typeface="+mn-ea"/>
        <a:cs typeface="+mn-cs"/>
      </a:defRPr>
    </a:lvl3pPr>
    <a:lvl4pPr marL="1371600" algn="l" rtl="0" fontAlgn="base">
      <a:spcBef>
        <a:spcPct val="0"/>
      </a:spcBef>
      <a:spcAft>
        <a:spcPct val="0"/>
      </a:spcAft>
      <a:defRPr kern="1200">
        <a:solidFill>
          <a:schemeClr val="tx1"/>
        </a:solidFill>
        <a:latin typeface="Arial" pitchFamily="-84" charset="0"/>
        <a:ea typeface="+mn-ea"/>
        <a:cs typeface="+mn-cs"/>
      </a:defRPr>
    </a:lvl4pPr>
    <a:lvl5pPr marL="1828800" algn="l" rtl="0" fontAlgn="base">
      <a:spcBef>
        <a:spcPct val="0"/>
      </a:spcBef>
      <a:spcAft>
        <a:spcPct val="0"/>
      </a:spcAft>
      <a:defRPr kern="1200">
        <a:solidFill>
          <a:schemeClr val="tx1"/>
        </a:solidFill>
        <a:latin typeface="Arial" pitchFamily="-84" charset="0"/>
        <a:ea typeface="+mn-ea"/>
        <a:cs typeface="+mn-cs"/>
      </a:defRPr>
    </a:lvl5pPr>
    <a:lvl6pPr marL="2286000" algn="l" defTabSz="457200" rtl="0" eaLnBrk="1" latinLnBrk="0" hangingPunct="1">
      <a:defRPr kern="1200">
        <a:solidFill>
          <a:schemeClr val="tx1"/>
        </a:solidFill>
        <a:latin typeface="Arial" pitchFamily="-84" charset="0"/>
        <a:ea typeface="+mn-ea"/>
        <a:cs typeface="+mn-cs"/>
      </a:defRPr>
    </a:lvl6pPr>
    <a:lvl7pPr marL="2743200" algn="l" defTabSz="457200" rtl="0" eaLnBrk="1" latinLnBrk="0" hangingPunct="1">
      <a:defRPr kern="1200">
        <a:solidFill>
          <a:schemeClr val="tx1"/>
        </a:solidFill>
        <a:latin typeface="Arial" pitchFamily="-84" charset="0"/>
        <a:ea typeface="+mn-ea"/>
        <a:cs typeface="+mn-cs"/>
      </a:defRPr>
    </a:lvl7pPr>
    <a:lvl8pPr marL="3200400" algn="l" defTabSz="457200" rtl="0" eaLnBrk="1" latinLnBrk="0" hangingPunct="1">
      <a:defRPr kern="1200">
        <a:solidFill>
          <a:schemeClr val="tx1"/>
        </a:solidFill>
        <a:latin typeface="Arial" pitchFamily="-84" charset="0"/>
        <a:ea typeface="+mn-ea"/>
        <a:cs typeface="+mn-cs"/>
      </a:defRPr>
    </a:lvl8pPr>
    <a:lvl9pPr marL="3657600" algn="l" defTabSz="457200" rtl="0" eaLnBrk="1" latinLnBrk="0" hangingPunct="1">
      <a:defRPr kern="1200">
        <a:solidFill>
          <a:schemeClr val="tx1"/>
        </a:solidFill>
        <a:latin typeface="Arial" pitchFamily="-8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8760" autoAdjust="0"/>
    <p:restoredTop sz="81658" autoAdjust="0"/>
  </p:normalViewPr>
  <p:slideViewPr>
    <p:cSldViewPr>
      <p:cViewPr>
        <p:scale>
          <a:sx n="110" d="100"/>
          <a:sy n="110" d="100"/>
        </p:scale>
        <p:origin x="-2864" y="-2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704" y="-97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72B638-AD8A-7449-B951-8BAE00A25ADC}" type="doc">
      <dgm:prSet loTypeId="urn:microsoft.com/office/officeart/2005/8/layout/arrow3" loCatId="relationship" qsTypeId="urn:microsoft.com/office/officeart/2005/8/quickstyle/simple4" qsCatId="simple" csTypeId="urn:microsoft.com/office/officeart/2005/8/colors/accent1_2" csCatId="accent1" phldr="1"/>
      <dgm:spPr/>
      <dgm:t>
        <a:bodyPr/>
        <a:lstStyle/>
        <a:p>
          <a:endParaRPr lang="en-US"/>
        </a:p>
      </dgm:t>
    </dgm:pt>
    <dgm:pt modelId="{74D7223F-47AF-9145-AC1D-19E9CEBF0BBA}">
      <dgm:prSet phldrT="[Text]"/>
      <dgm:spPr>
        <a:solidFill>
          <a:schemeClr val="bg1"/>
        </a:solidFill>
        <a:ln>
          <a:solidFill>
            <a:schemeClr val="accent1"/>
          </a:solidFill>
        </a:ln>
      </dgm:spPr>
      <dgm:t>
        <a:bodyPr/>
        <a:lstStyle/>
        <a:p>
          <a:r>
            <a:rPr lang="en-US" dirty="0" smtClean="0"/>
            <a:t>Lower level</a:t>
          </a:r>
          <a:endParaRPr lang="en-US" dirty="0"/>
        </a:p>
      </dgm:t>
    </dgm:pt>
    <dgm:pt modelId="{6AF4A625-D7C6-3C44-BBB6-A35B38728378}" type="parTrans" cxnId="{77194883-A665-AD47-8DA4-B3690A1A4E2F}">
      <dgm:prSet/>
      <dgm:spPr/>
      <dgm:t>
        <a:bodyPr/>
        <a:lstStyle/>
        <a:p>
          <a:endParaRPr lang="en-US"/>
        </a:p>
      </dgm:t>
    </dgm:pt>
    <dgm:pt modelId="{A07E8E10-8C1E-4A4E-9EC7-0E8B471F26A1}" type="sibTrans" cxnId="{77194883-A665-AD47-8DA4-B3690A1A4E2F}">
      <dgm:prSet/>
      <dgm:spPr/>
      <dgm:t>
        <a:bodyPr/>
        <a:lstStyle/>
        <a:p>
          <a:endParaRPr lang="en-US"/>
        </a:p>
      </dgm:t>
    </dgm:pt>
    <dgm:pt modelId="{67CEA14B-DB74-D04C-8843-6765F8ACBA91}">
      <dgm:prSet/>
      <dgm:spPr>
        <a:solidFill>
          <a:schemeClr val="bg1"/>
        </a:solidFill>
        <a:ln>
          <a:solidFill>
            <a:schemeClr val="accent1"/>
          </a:solidFill>
        </a:ln>
      </dgm:spPr>
      <dgm:t>
        <a:bodyPr/>
        <a:lstStyle/>
        <a:p>
          <a:r>
            <a:rPr lang="en-US" dirty="0" smtClean="0"/>
            <a:t>There must be some sort of function that produces an authenticator</a:t>
          </a:r>
        </a:p>
      </dgm:t>
    </dgm:pt>
    <dgm:pt modelId="{F7F87C3D-F34C-324B-8A44-7D3B2BB7365B}" type="parTrans" cxnId="{8E823168-509F-3F4D-81BA-3388C694368C}">
      <dgm:prSet/>
      <dgm:spPr/>
      <dgm:t>
        <a:bodyPr/>
        <a:lstStyle/>
        <a:p>
          <a:endParaRPr lang="en-US"/>
        </a:p>
      </dgm:t>
    </dgm:pt>
    <dgm:pt modelId="{C16D9BF7-F155-E74D-9B94-A842DF9A0FA9}" type="sibTrans" cxnId="{8E823168-509F-3F4D-81BA-3388C694368C}">
      <dgm:prSet/>
      <dgm:spPr/>
      <dgm:t>
        <a:bodyPr/>
        <a:lstStyle/>
        <a:p>
          <a:endParaRPr lang="en-US"/>
        </a:p>
      </dgm:t>
    </dgm:pt>
    <dgm:pt modelId="{70C31672-69CE-724F-96D3-288C76C18F89}">
      <dgm:prSet custT="1"/>
      <dgm:spPr>
        <a:solidFill>
          <a:schemeClr val="bg1"/>
        </a:solidFill>
        <a:ln>
          <a:solidFill>
            <a:schemeClr val="accent1"/>
          </a:solidFill>
        </a:ln>
      </dgm:spPr>
      <dgm:t>
        <a:bodyPr/>
        <a:lstStyle/>
        <a:p>
          <a:r>
            <a:rPr lang="en-US" sz="1900" dirty="0" smtClean="0"/>
            <a:t>Higher-level</a:t>
          </a:r>
        </a:p>
      </dgm:t>
    </dgm:pt>
    <dgm:pt modelId="{61D649B8-315F-F84C-AC9A-3EB95DF24113}" type="parTrans" cxnId="{D7C6FD97-EC24-7E4B-A5CC-63584ED825A0}">
      <dgm:prSet/>
      <dgm:spPr/>
      <dgm:t>
        <a:bodyPr/>
        <a:lstStyle/>
        <a:p>
          <a:endParaRPr lang="en-US"/>
        </a:p>
      </dgm:t>
    </dgm:pt>
    <dgm:pt modelId="{752F9A10-5E69-5F49-A955-00E57BB911F4}" type="sibTrans" cxnId="{D7C6FD97-EC24-7E4B-A5CC-63584ED825A0}">
      <dgm:prSet/>
      <dgm:spPr/>
      <dgm:t>
        <a:bodyPr/>
        <a:lstStyle/>
        <a:p>
          <a:endParaRPr lang="en-US"/>
        </a:p>
      </dgm:t>
    </dgm:pt>
    <dgm:pt modelId="{8BC74112-092F-7A4C-89D4-D59CE6A78249}">
      <dgm:prSet custT="1"/>
      <dgm:spPr>
        <a:solidFill>
          <a:schemeClr val="bg1"/>
        </a:solidFill>
        <a:ln>
          <a:solidFill>
            <a:schemeClr val="accent1"/>
          </a:solidFill>
        </a:ln>
      </dgm:spPr>
      <dgm:t>
        <a:bodyPr/>
        <a:lstStyle/>
        <a:p>
          <a:r>
            <a:rPr lang="en-US" sz="1500" dirty="0" smtClean="0"/>
            <a:t>Uses the lower-level function as a primitive in an authentication protocol that enables a receiver to verify the authenticity of a message</a:t>
          </a:r>
        </a:p>
      </dgm:t>
    </dgm:pt>
    <dgm:pt modelId="{82471070-B302-E541-A717-EB2B13629F6A}" type="parTrans" cxnId="{20DAEC2E-E96C-4143-8582-26AA0290F6F1}">
      <dgm:prSet/>
      <dgm:spPr/>
      <dgm:t>
        <a:bodyPr/>
        <a:lstStyle/>
        <a:p>
          <a:endParaRPr lang="en-US"/>
        </a:p>
      </dgm:t>
    </dgm:pt>
    <dgm:pt modelId="{BFB1E995-2A6C-7646-8CEE-A46E43CC28B0}" type="sibTrans" cxnId="{20DAEC2E-E96C-4143-8582-26AA0290F6F1}">
      <dgm:prSet/>
      <dgm:spPr/>
      <dgm:t>
        <a:bodyPr/>
        <a:lstStyle/>
        <a:p>
          <a:endParaRPr lang="en-US"/>
        </a:p>
      </dgm:t>
    </dgm:pt>
    <dgm:pt modelId="{5B93C41C-15C2-DB4E-BB5F-508419D939D4}" type="pres">
      <dgm:prSet presAssocID="{AF72B638-AD8A-7449-B951-8BAE00A25ADC}" presName="compositeShape" presStyleCnt="0">
        <dgm:presLayoutVars>
          <dgm:chMax val="2"/>
          <dgm:dir/>
          <dgm:resizeHandles val="exact"/>
        </dgm:presLayoutVars>
      </dgm:prSet>
      <dgm:spPr/>
      <dgm:t>
        <a:bodyPr/>
        <a:lstStyle/>
        <a:p>
          <a:endParaRPr lang="en-US"/>
        </a:p>
      </dgm:t>
    </dgm:pt>
    <dgm:pt modelId="{29FEC589-A4ED-E54A-BF89-3911A7F09B0D}" type="pres">
      <dgm:prSet presAssocID="{AF72B638-AD8A-7449-B951-8BAE00A25ADC}" presName="divider" presStyleLbl="fgShp" presStyleIdx="0" presStyleCnt="1"/>
      <dgm:spPr>
        <a:ln>
          <a:solidFill>
            <a:schemeClr val="tx2">
              <a:lumMod val="75000"/>
            </a:schemeClr>
          </a:solidFill>
        </a:ln>
      </dgm:spPr>
      <dgm:t>
        <a:bodyPr/>
        <a:lstStyle/>
        <a:p>
          <a:endParaRPr lang="en-US"/>
        </a:p>
      </dgm:t>
    </dgm:pt>
    <dgm:pt modelId="{0C3C8EB4-2219-0641-85AA-990D74CF09C9}" type="pres">
      <dgm:prSet presAssocID="{74D7223F-47AF-9145-AC1D-19E9CEBF0BBA}" presName="downArrow" presStyleLbl="node1" presStyleIdx="0" presStyleCnt="2" custLinFactNeighborX="1667" custLinFactNeighborY="25636"/>
      <dgm:spPr>
        <a:ln>
          <a:solidFill>
            <a:schemeClr val="tx2">
              <a:lumMod val="75000"/>
            </a:schemeClr>
          </a:solidFill>
        </a:ln>
      </dgm:spPr>
      <dgm:t>
        <a:bodyPr/>
        <a:lstStyle/>
        <a:p>
          <a:endParaRPr lang="en-US"/>
        </a:p>
      </dgm:t>
    </dgm:pt>
    <dgm:pt modelId="{A3AF565A-D8F3-0D47-8B84-CE178EBBD269}" type="pres">
      <dgm:prSet presAssocID="{74D7223F-47AF-9145-AC1D-19E9CEBF0BBA}" presName="downArrowText" presStyleLbl="revTx" presStyleIdx="0" presStyleCnt="2" custScaleX="201562" custScaleY="67716" custLinFactNeighborX="-83594" custLinFactNeighborY="-16142">
        <dgm:presLayoutVars>
          <dgm:bulletEnabled val="1"/>
        </dgm:presLayoutVars>
      </dgm:prSet>
      <dgm:spPr/>
      <dgm:t>
        <a:bodyPr/>
        <a:lstStyle/>
        <a:p>
          <a:endParaRPr lang="en-US"/>
        </a:p>
      </dgm:t>
    </dgm:pt>
    <dgm:pt modelId="{F89A8629-E88D-5B42-AE48-3030A7AF7E25}" type="pres">
      <dgm:prSet presAssocID="{70C31672-69CE-724F-96D3-288C76C18F89}" presName="upArrow" presStyleLbl="node1" presStyleIdx="1" presStyleCnt="2" custLinFactNeighborX="-14167" custLinFactNeighborY="-31568"/>
      <dgm:spPr>
        <a:ln>
          <a:solidFill>
            <a:schemeClr val="tx2">
              <a:lumMod val="75000"/>
            </a:schemeClr>
          </a:solidFill>
        </a:ln>
      </dgm:spPr>
      <dgm:t>
        <a:bodyPr/>
        <a:lstStyle/>
        <a:p>
          <a:endParaRPr lang="en-US"/>
        </a:p>
      </dgm:t>
    </dgm:pt>
    <dgm:pt modelId="{F0458508-C634-8947-BE5F-AF7AD4C41A9B}" type="pres">
      <dgm:prSet presAssocID="{70C31672-69CE-724F-96D3-288C76C18F89}" presName="upArrowText" presStyleLbl="revTx" presStyleIdx="1" presStyleCnt="2" custScaleX="228125" custScaleY="73214" custLinFactNeighborX="87500" custLinFactNeighborY="13968">
        <dgm:presLayoutVars>
          <dgm:bulletEnabled val="1"/>
        </dgm:presLayoutVars>
      </dgm:prSet>
      <dgm:spPr/>
      <dgm:t>
        <a:bodyPr/>
        <a:lstStyle/>
        <a:p>
          <a:endParaRPr lang="en-US"/>
        </a:p>
      </dgm:t>
    </dgm:pt>
  </dgm:ptLst>
  <dgm:cxnLst>
    <dgm:cxn modelId="{498AF860-BBD3-0744-ABF1-EF836690592E}" type="presOf" srcId="{74D7223F-47AF-9145-AC1D-19E9CEBF0BBA}" destId="{A3AF565A-D8F3-0D47-8B84-CE178EBBD269}" srcOrd="0" destOrd="0" presId="urn:microsoft.com/office/officeart/2005/8/layout/arrow3"/>
    <dgm:cxn modelId="{1E01CC30-F416-2D47-B332-00601D027063}" type="presOf" srcId="{67CEA14B-DB74-D04C-8843-6765F8ACBA91}" destId="{A3AF565A-D8F3-0D47-8B84-CE178EBBD269}" srcOrd="0" destOrd="1" presId="urn:microsoft.com/office/officeart/2005/8/layout/arrow3"/>
    <dgm:cxn modelId="{E3C84458-FD3A-584B-985D-1FCA58DF13B3}" type="presOf" srcId="{70C31672-69CE-724F-96D3-288C76C18F89}" destId="{F0458508-C634-8947-BE5F-AF7AD4C41A9B}" srcOrd="0" destOrd="0" presId="urn:microsoft.com/office/officeart/2005/8/layout/arrow3"/>
    <dgm:cxn modelId="{D7C6FD97-EC24-7E4B-A5CC-63584ED825A0}" srcId="{AF72B638-AD8A-7449-B951-8BAE00A25ADC}" destId="{70C31672-69CE-724F-96D3-288C76C18F89}" srcOrd="1" destOrd="0" parTransId="{61D649B8-315F-F84C-AC9A-3EB95DF24113}" sibTransId="{752F9A10-5E69-5F49-A955-00E57BB911F4}"/>
    <dgm:cxn modelId="{FB463ED7-7B4D-E34C-9935-CA701BEDFBA2}" type="presOf" srcId="{AF72B638-AD8A-7449-B951-8BAE00A25ADC}" destId="{5B93C41C-15C2-DB4E-BB5F-508419D939D4}" srcOrd="0" destOrd="0" presId="urn:microsoft.com/office/officeart/2005/8/layout/arrow3"/>
    <dgm:cxn modelId="{8E823168-509F-3F4D-81BA-3388C694368C}" srcId="{74D7223F-47AF-9145-AC1D-19E9CEBF0BBA}" destId="{67CEA14B-DB74-D04C-8843-6765F8ACBA91}" srcOrd="0" destOrd="0" parTransId="{F7F87C3D-F34C-324B-8A44-7D3B2BB7365B}" sibTransId="{C16D9BF7-F155-E74D-9B94-A842DF9A0FA9}"/>
    <dgm:cxn modelId="{77194883-A665-AD47-8DA4-B3690A1A4E2F}" srcId="{AF72B638-AD8A-7449-B951-8BAE00A25ADC}" destId="{74D7223F-47AF-9145-AC1D-19E9CEBF0BBA}" srcOrd="0" destOrd="0" parTransId="{6AF4A625-D7C6-3C44-BBB6-A35B38728378}" sibTransId="{A07E8E10-8C1E-4A4E-9EC7-0E8B471F26A1}"/>
    <dgm:cxn modelId="{20DAEC2E-E96C-4143-8582-26AA0290F6F1}" srcId="{70C31672-69CE-724F-96D3-288C76C18F89}" destId="{8BC74112-092F-7A4C-89D4-D59CE6A78249}" srcOrd="0" destOrd="0" parTransId="{82471070-B302-E541-A717-EB2B13629F6A}" sibTransId="{BFB1E995-2A6C-7646-8CEE-A46E43CC28B0}"/>
    <dgm:cxn modelId="{0ECE4F22-AE0F-3A41-995C-1FF3020FDF1C}" type="presOf" srcId="{8BC74112-092F-7A4C-89D4-D59CE6A78249}" destId="{F0458508-C634-8947-BE5F-AF7AD4C41A9B}" srcOrd="0" destOrd="1" presId="urn:microsoft.com/office/officeart/2005/8/layout/arrow3"/>
    <dgm:cxn modelId="{BA0E6BCB-1DB9-174E-A6B5-C6FB7BEC23AA}" type="presParOf" srcId="{5B93C41C-15C2-DB4E-BB5F-508419D939D4}" destId="{29FEC589-A4ED-E54A-BF89-3911A7F09B0D}" srcOrd="0" destOrd="0" presId="urn:microsoft.com/office/officeart/2005/8/layout/arrow3"/>
    <dgm:cxn modelId="{89B9F052-D5F5-624D-9095-5F9ACD1F81B7}" type="presParOf" srcId="{5B93C41C-15C2-DB4E-BB5F-508419D939D4}" destId="{0C3C8EB4-2219-0641-85AA-990D74CF09C9}" srcOrd="1" destOrd="0" presId="urn:microsoft.com/office/officeart/2005/8/layout/arrow3"/>
    <dgm:cxn modelId="{7B596D58-0C4F-4242-8F1D-0ED1AF6B33D7}" type="presParOf" srcId="{5B93C41C-15C2-DB4E-BB5F-508419D939D4}" destId="{A3AF565A-D8F3-0D47-8B84-CE178EBBD269}" srcOrd="2" destOrd="0" presId="urn:microsoft.com/office/officeart/2005/8/layout/arrow3"/>
    <dgm:cxn modelId="{B9FB95AD-F0B2-D94A-A9E9-7F33AE028BED}" type="presParOf" srcId="{5B93C41C-15C2-DB4E-BB5F-508419D939D4}" destId="{F89A8629-E88D-5B42-AE48-3030A7AF7E25}" srcOrd="3" destOrd="0" presId="urn:microsoft.com/office/officeart/2005/8/layout/arrow3"/>
    <dgm:cxn modelId="{7947EC07-796B-1D45-AE45-E510C872BC7D}" type="presParOf" srcId="{5B93C41C-15C2-DB4E-BB5F-508419D939D4}" destId="{F0458508-C634-8947-BE5F-AF7AD4C41A9B}" srcOrd="4" destOrd="0" presId="urn:microsoft.com/office/officeart/2005/8/layout/arrow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A3A111-E48B-D04A-9802-D4ADAADA6BCB}"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3CBA10EB-1C22-1941-9CA2-8CE732C8EBAD}">
      <dgm:prSet custT="1"/>
      <dgm:spPr>
        <a:solidFill>
          <a:schemeClr val="accent4">
            <a:lumMod val="75000"/>
          </a:schemeClr>
        </a:solidFill>
        <a:ln w="9525">
          <a:solidFill>
            <a:schemeClr val="accent4">
              <a:lumMod val="50000"/>
            </a:schemeClr>
          </a:solidFill>
        </a:ln>
      </dgm:spPr>
      <dgm:t>
        <a:bodyPr/>
        <a:lstStyle/>
        <a:p>
          <a:pPr rtl="0"/>
          <a:r>
            <a:rPr lang="en-US" sz="1500" b="1" i="0" dirty="0" smtClean="0"/>
            <a:t>Taking into account the types of attacks, the MAC needs to satisfy the following:</a:t>
          </a:r>
          <a:endParaRPr lang="en-US" sz="1500" b="1" i="0" dirty="0"/>
        </a:p>
      </dgm:t>
    </dgm:pt>
    <dgm:pt modelId="{C1FD409A-7D3D-B342-92F0-84B14904C029}" type="parTrans" cxnId="{596B313E-F6D2-184B-B874-47C7F5C5C2E9}">
      <dgm:prSet/>
      <dgm:spPr/>
      <dgm:t>
        <a:bodyPr/>
        <a:lstStyle/>
        <a:p>
          <a:endParaRPr lang="en-US"/>
        </a:p>
      </dgm:t>
    </dgm:pt>
    <dgm:pt modelId="{D72F7409-4513-C44F-9AAB-A35D92F0A239}" type="sibTrans" cxnId="{596B313E-F6D2-184B-B874-47C7F5C5C2E9}">
      <dgm:prSet/>
      <dgm:spPr/>
      <dgm:t>
        <a:bodyPr/>
        <a:lstStyle/>
        <a:p>
          <a:endParaRPr lang="en-US"/>
        </a:p>
      </dgm:t>
    </dgm:pt>
    <dgm:pt modelId="{5C6E2059-0A7A-AC45-AE73-D8E53709BAFF}">
      <dgm:prSet custT="1"/>
      <dgm:spPr>
        <a:solidFill>
          <a:schemeClr val="accent4">
            <a:lumMod val="50000"/>
          </a:schemeClr>
        </a:solidFill>
        <a:ln>
          <a:solidFill>
            <a:schemeClr val="accent4">
              <a:lumMod val="60000"/>
              <a:lumOff val="40000"/>
            </a:schemeClr>
          </a:solidFill>
        </a:ln>
      </dgm:spPr>
      <dgm:t>
        <a:bodyPr/>
        <a:lstStyle/>
        <a:p>
          <a:pPr rtl="0"/>
          <a:r>
            <a:rPr lang="en-US" sz="1500" dirty="0" smtClean="0">
              <a:latin typeface="Arial" pitchFamily="-84" charset="0"/>
              <a:ea typeface="ＭＳ Ｐゴシック" pitchFamily="-84" charset="-128"/>
              <a:cs typeface="ＭＳ Ｐゴシック" pitchFamily="-84" charset="-128"/>
            </a:rPr>
            <a:t>The first requirement deals with message replacement attacks, in which an opponent is able to construct a new message to match a given MAC, even though the opponent does not know and does not learn the key</a:t>
          </a:r>
          <a:endParaRPr lang="en-US" sz="1500" b="1" i="0" dirty="0"/>
        </a:p>
      </dgm:t>
    </dgm:pt>
    <dgm:pt modelId="{77276E24-6ABE-BC4C-AA3B-E3330BA3050D}" type="parTrans" cxnId="{81E045BE-C5B5-CD4D-8619-36AFDCEC24AE}">
      <dgm:prSet/>
      <dgm:spPr/>
      <dgm:t>
        <a:bodyPr/>
        <a:lstStyle/>
        <a:p>
          <a:endParaRPr lang="en-US"/>
        </a:p>
      </dgm:t>
    </dgm:pt>
    <dgm:pt modelId="{6F101474-2B48-1B46-AC7D-0AA732D451F2}" type="sibTrans" cxnId="{81E045BE-C5B5-CD4D-8619-36AFDCEC24AE}">
      <dgm:prSet/>
      <dgm:spPr/>
      <dgm:t>
        <a:bodyPr/>
        <a:lstStyle/>
        <a:p>
          <a:endParaRPr lang="en-US"/>
        </a:p>
      </dgm:t>
    </dgm:pt>
    <dgm:pt modelId="{C2F9BED4-26D6-F245-88A2-F2C00DB48E21}">
      <dgm:prSet/>
      <dgm:spPr>
        <a:solidFill>
          <a:schemeClr val="accent4">
            <a:lumMod val="50000"/>
          </a:schemeClr>
        </a:solidFill>
      </dgm:spPr>
      <dgm:t>
        <a:bodyPr/>
        <a:lstStyle/>
        <a:p>
          <a:r>
            <a:rPr lang="en-US" dirty="0" smtClean="0">
              <a:latin typeface="Arial" pitchFamily="-84" charset="0"/>
              <a:ea typeface="ＭＳ Ｐゴシック" pitchFamily="-84" charset="-128"/>
              <a:cs typeface="ＭＳ Ｐゴシック" pitchFamily="-84" charset="-128"/>
            </a:rPr>
            <a:t>The second requirement deals with the need to thwart a brute-force attack based on chosen plaintext </a:t>
          </a:r>
          <a:endParaRPr lang="en-US" dirty="0" smtClean="0">
            <a:latin typeface="Arial" pitchFamily="-84" charset="0"/>
            <a:ea typeface="ＭＳ Ｐゴシック" pitchFamily="-84" charset="-128"/>
            <a:cs typeface="ＭＳ Ｐゴシック" pitchFamily="-84" charset="-128"/>
          </a:endParaRPr>
        </a:p>
      </dgm:t>
    </dgm:pt>
    <dgm:pt modelId="{65643967-10E1-7649-8DF4-58B2D4BA6D68}" type="parTrans" cxnId="{6AD8840D-FCD7-6D47-A212-973980354AFE}">
      <dgm:prSet/>
      <dgm:spPr/>
      <dgm:t>
        <a:bodyPr/>
        <a:lstStyle/>
        <a:p>
          <a:endParaRPr lang="en-US"/>
        </a:p>
      </dgm:t>
    </dgm:pt>
    <dgm:pt modelId="{D5255347-28A0-4B48-ACE4-043A920FCB04}" type="sibTrans" cxnId="{6AD8840D-FCD7-6D47-A212-973980354AFE}">
      <dgm:prSet/>
      <dgm:spPr/>
      <dgm:t>
        <a:bodyPr/>
        <a:lstStyle/>
        <a:p>
          <a:endParaRPr lang="en-US"/>
        </a:p>
      </dgm:t>
    </dgm:pt>
    <dgm:pt modelId="{CCA63492-BA85-4B43-B825-10226C252786}">
      <dgm:prSet/>
      <dgm:spPr>
        <a:solidFill>
          <a:schemeClr val="accent4">
            <a:lumMod val="50000"/>
          </a:schemeClr>
        </a:solidFill>
      </dgm:spPr>
      <dgm:t>
        <a:bodyPr/>
        <a:lstStyle/>
        <a:p>
          <a:r>
            <a:rPr lang="en-US" dirty="0" smtClean="0">
              <a:latin typeface="Arial" pitchFamily="-84" charset="0"/>
              <a:ea typeface="ＭＳ Ｐゴシック" pitchFamily="-84" charset="-128"/>
              <a:cs typeface="ＭＳ Ｐゴシック" pitchFamily="-84" charset="-128"/>
            </a:rPr>
            <a:t>The final requirement dictates that the authentication algorithm should not be weaker with respect to certain parts or bits of the message than others</a:t>
          </a:r>
          <a:endParaRPr lang="en-US" dirty="0">
            <a:latin typeface="Arial" pitchFamily="-84" charset="0"/>
            <a:ea typeface="ＭＳ Ｐゴシック" pitchFamily="-84" charset="-128"/>
            <a:cs typeface="ＭＳ Ｐゴシック" pitchFamily="-84" charset="-128"/>
          </a:endParaRPr>
        </a:p>
      </dgm:t>
    </dgm:pt>
    <dgm:pt modelId="{E6BF384B-20CC-1C4B-8514-6B85ECE9AAB9}" type="parTrans" cxnId="{741D37B3-8E99-4C48-8DBC-CA515D594166}">
      <dgm:prSet/>
      <dgm:spPr/>
      <dgm:t>
        <a:bodyPr/>
        <a:lstStyle/>
        <a:p>
          <a:endParaRPr lang="en-US"/>
        </a:p>
      </dgm:t>
    </dgm:pt>
    <dgm:pt modelId="{6FF7E2F0-3263-224C-A77E-134732036387}" type="sibTrans" cxnId="{741D37B3-8E99-4C48-8DBC-CA515D594166}">
      <dgm:prSet/>
      <dgm:spPr/>
      <dgm:t>
        <a:bodyPr/>
        <a:lstStyle/>
        <a:p>
          <a:endParaRPr lang="en-US"/>
        </a:p>
      </dgm:t>
    </dgm:pt>
    <dgm:pt modelId="{C17C16EB-AA56-B248-9AD5-5B4314CFCFEC}" type="pres">
      <dgm:prSet presAssocID="{AFA3A111-E48B-D04A-9802-D4ADAADA6BCB}" presName="Name0" presStyleCnt="0">
        <dgm:presLayoutVars>
          <dgm:dir/>
          <dgm:resizeHandles val="exact"/>
        </dgm:presLayoutVars>
      </dgm:prSet>
      <dgm:spPr/>
      <dgm:t>
        <a:bodyPr/>
        <a:lstStyle/>
        <a:p>
          <a:endParaRPr lang="en-US"/>
        </a:p>
      </dgm:t>
    </dgm:pt>
    <dgm:pt modelId="{0455709D-7F47-994B-9CF2-C952C0C6C13D}" type="pres">
      <dgm:prSet presAssocID="{3CBA10EB-1C22-1941-9CA2-8CE732C8EBAD}" presName="node" presStyleLbl="node1" presStyleIdx="0" presStyleCnt="4">
        <dgm:presLayoutVars>
          <dgm:bulletEnabled val="1"/>
        </dgm:presLayoutVars>
      </dgm:prSet>
      <dgm:spPr/>
      <dgm:t>
        <a:bodyPr/>
        <a:lstStyle/>
        <a:p>
          <a:endParaRPr lang="en-US"/>
        </a:p>
      </dgm:t>
    </dgm:pt>
    <dgm:pt modelId="{27E6B469-F59C-224B-A74F-C293C5258DA3}" type="pres">
      <dgm:prSet presAssocID="{D72F7409-4513-C44F-9AAB-A35D92F0A239}" presName="sibTrans" presStyleCnt="0"/>
      <dgm:spPr/>
    </dgm:pt>
    <dgm:pt modelId="{355D249C-4135-264C-9AA4-38F8B8368748}" type="pres">
      <dgm:prSet presAssocID="{5C6E2059-0A7A-AC45-AE73-D8E53709BAFF}" presName="node" presStyleLbl="node1" presStyleIdx="1" presStyleCnt="4">
        <dgm:presLayoutVars>
          <dgm:bulletEnabled val="1"/>
        </dgm:presLayoutVars>
      </dgm:prSet>
      <dgm:spPr/>
      <dgm:t>
        <a:bodyPr/>
        <a:lstStyle/>
        <a:p>
          <a:endParaRPr lang="en-US"/>
        </a:p>
      </dgm:t>
    </dgm:pt>
    <dgm:pt modelId="{7445370F-F666-0349-86C4-07DFF3382519}" type="pres">
      <dgm:prSet presAssocID="{6F101474-2B48-1B46-AC7D-0AA732D451F2}" presName="sibTrans" presStyleCnt="0"/>
      <dgm:spPr/>
    </dgm:pt>
    <dgm:pt modelId="{2B5F3EFE-B469-D54B-9DB0-72961539BBD1}" type="pres">
      <dgm:prSet presAssocID="{C2F9BED4-26D6-F245-88A2-F2C00DB48E21}" presName="node" presStyleLbl="node1" presStyleIdx="2" presStyleCnt="4">
        <dgm:presLayoutVars>
          <dgm:bulletEnabled val="1"/>
        </dgm:presLayoutVars>
      </dgm:prSet>
      <dgm:spPr/>
      <dgm:t>
        <a:bodyPr/>
        <a:lstStyle/>
        <a:p>
          <a:endParaRPr lang="en-US"/>
        </a:p>
      </dgm:t>
    </dgm:pt>
    <dgm:pt modelId="{EDC41C22-B890-3B47-803F-87F5949072B4}" type="pres">
      <dgm:prSet presAssocID="{D5255347-28A0-4B48-ACE4-043A920FCB04}" presName="sibTrans" presStyleCnt="0"/>
      <dgm:spPr/>
    </dgm:pt>
    <dgm:pt modelId="{378057DA-9A05-9149-8D2C-22685B173615}" type="pres">
      <dgm:prSet presAssocID="{CCA63492-BA85-4B43-B825-10226C252786}" presName="node" presStyleLbl="node1" presStyleIdx="3" presStyleCnt="4">
        <dgm:presLayoutVars>
          <dgm:bulletEnabled val="1"/>
        </dgm:presLayoutVars>
      </dgm:prSet>
      <dgm:spPr/>
      <dgm:t>
        <a:bodyPr/>
        <a:lstStyle/>
        <a:p>
          <a:endParaRPr lang="en-US"/>
        </a:p>
      </dgm:t>
    </dgm:pt>
  </dgm:ptLst>
  <dgm:cxnLst>
    <dgm:cxn modelId="{6AD8840D-FCD7-6D47-A212-973980354AFE}" srcId="{AFA3A111-E48B-D04A-9802-D4ADAADA6BCB}" destId="{C2F9BED4-26D6-F245-88A2-F2C00DB48E21}" srcOrd="2" destOrd="0" parTransId="{65643967-10E1-7649-8DF4-58B2D4BA6D68}" sibTransId="{D5255347-28A0-4B48-ACE4-043A920FCB04}"/>
    <dgm:cxn modelId="{9AD5DDD8-FA79-8847-911E-70BFEDE6C96D}" type="presOf" srcId="{CCA63492-BA85-4B43-B825-10226C252786}" destId="{378057DA-9A05-9149-8D2C-22685B173615}" srcOrd="0" destOrd="0" presId="urn:microsoft.com/office/officeart/2005/8/layout/hList6"/>
    <dgm:cxn modelId="{596B313E-F6D2-184B-B874-47C7F5C5C2E9}" srcId="{AFA3A111-E48B-D04A-9802-D4ADAADA6BCB}" destId="{3CBA10EB-1C22-1941-9CA2-8CE732C8EBAD}" srcOrd="0" destOrd="0" parTransId="{C1FD409A-7D3D-B342-92F0-84B14904C029}" sibTransId="{D72F7409-4513-C44F-9AAB-A35D92F0A239}"/>
    <dgm:cxn modelId="{E5B1176D-9415-244A-82F7-D6A6ECB96582}" type="presOf" srcId="{3CBA10EB-1C22-1941-9CA2-8CE732C8EBAD}" destId="{0455709D-7F47-994B-9CF2-C952C0C6C13D}" srcOrd="0" destOrd="0" presId="urn:microsoft.com/office/officeart/2005/8/layout/hList6"/>
    <dgm:cxn modelId="{A32B1982-9BEB-4F44-A7E2-9DEDC92CF6C4}" type="presOf" srcId="{C2F9BED4-26D6-F245-88A2-F2C00DB48E21}" destId="{2B5F3EFE-B469-D54B-9DB0-72961539BBD1}" srcOrd="0" destOrd="0" presId="urn:microsoft.com/office/officeart/2005/8/layout/hList6"/>
    <dgm:cxn modelId="{741D37B3-8E99-4C48-8DBC-CA515D594166}" srcId="{AFA3A111-E48B-D04A-9802-D4ADAADA6BCB}" destId="{CCA63492-BA85-4B43-B825-10226C252786}" srcOrd="3" destOrd="0" parTransId="{E6BF384B-20CC-1C4B-8514-6B85ECE9AAB9}" sibTransId="{6FF7E2F0-3263-224C-A77E-134732036387}"/>
    <dgm:cxn modelId="{81E045BE-C5B5-CD4D-8619-36AFDCEC24AE}" srcId="{AFA3A111-E48B-D04A-9802-D4ADAADA6BCB}" destId="{5C6E2059-0A7A-AC45-AE73-D8E53709BAFF}" srcOrd="1" destOrd="0" parTransId="{77276E24-6ABE-BC4C-AA3B-E3330BA3050D}" sibTransId="{6F101474-2B48-1B46-AC7D-0AA732D451F2}"/>
    <dgm:cxn modelId="{7C28916D-5FA0-B649-86C5-6622FAECD4A2}" type="presOf" srcId="{5C6E2059-0A7A-AC45-AE73-D8E53709BAFF}" destId="{355D249C-4135-264C-9AA4-38F8B8368748}" srcOrd="0" destOrd="0" presId="urn:microsoft.com/office/officeart/2005/8/layout/hList6"/>
    <dgm:cxn modelId="{FE789C3D-5078-2948-A0A1-DDF67972C6A2}" type="presOf" srcId="{AFA3A111-E48B-D04A-9802-D4ADAADA6BCB}" destId="{C17C16EB-AA56-B248-9AD5-5B4314CFCFEC}" srcOrd="0" destOrd="0" presId="urn:microsoft.com/office/officeart/2005/8/layout/hList6"/>
    <dgm:cxn modelId="{C31A817A-1A20-1F48-846A-9C5F07F52D8C}" type="presParOf" srcId="{C17C16EB-AA56-B248-9AD5-5B4314CFCFEC}" destId="{0455709D-7F47-994B-9CF2-C952C0C6C13D}" srcOrd="0" destOrd="0" presId="urn:microsoft.com/office/officeart/2005/8/layout/hList6"/>
    <dgm:cxn modelId="{F8B72E8E-EDFC-9742-A5D2-0CF492E4E480}" type="presParOf" srcId="{C17C16EB-AA56-B248-9AD5-5B4314CFCFEC}" destId="{27E6B469-F59C-224B-A74F-C293C5258DA3}" srcOrd="1" destOrd="0" presId="urn:microsoft.com/office/officeart/2005/8/layout/hList6"/>
    <dgm:cxn modelId="{5DA308D9-DED7-544C-8C9E-48511C7F45F8}" type="presParOf" srcId="{C17C16EB-AA56-B248-9AD5-5B4314CFCFEC}" destId="{355D249C-4135-264C-9AA4-38F8B8368748}" srcOrd="2" destOrd="0" presId="urn:microsoft.com/office/officeart/2005/8/layout/hList6"/>
    <dgm:cxn modelId="{B14CE1D9-65BD-9440-8C28-B484C9BE00A9}" type="presParOf" srcId="{C17C16EB-AA56-B248-9AD5-5B4314CFCFEC}" destId="{7445370F-F666-0349-86C4-07DFF3382519}" srcOrd="3" destOrd="0" presId="urn:microsoft.com/office/officeart/2005/8/layout/hList6"/>
    <dgm:cxn modelId="{C4FA6222-C582-3247-AB76-00AC8575352F}" type="presParOf" srcId="{C17C16EB-AA56-B248-9AD5-5B4314CFCFEC}" destId="{2B5F3EFE-B469-D54B-9DB0-72961539BBD1}" srcOrd="4" destOrd="0" presId="urn:microsoft.com/office/officeart/2005/8/layout/hList6"/>
    <dgm:cxn modelId="{127C103D-068F-8842-ACE3-0118F7077A54}" type="presParOf" srcId="{C17C16EB-AA56-B248-9AD5-5B4314CFCFEC}" destId="{EDC41C22-B890-3B47-803F-87F5949072B4}" srcOrd="5" destOrd="0" presId="urn:microsoft.com/office/officeart/2005/8/layout/hList6"/>
    <dgm:cxn modelId="{FF5062E3-3F0F-614A-9895-AF0D534F4B10}" type="presParOf" srcId="{C17C16EB-AA56-B248-9AD5-5B4314CFCFEC}" destId="{378057DA-9A05-9149-8D2C-22685B173615}" srcOrd="6" destOrd="0" presId="urn:microsoft.com/office/officeart/2005/8/layout/hList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E1A683-C76F-704D-9D74-E344CC31C19D}"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BB393EEA-9F13-4A49-99EA-CD64AA9B220B}">
      <dgm:prSet phldrT="[Text]" custT="1"/>
      <dgm:spPr>
        <a:solidFill>
          <a:schemeClr val="accent4">
            <a:lumMod val="75000"/>
          </a:schemeClr>
        </a:solidFill>
      </dgm:spPr>
      <dgm:t>
        <a:bodyPr/>
        <a:lstStyle/>
        <a:p>
          <a:r>
            <a:rPr lang="en-US" sz="2000" dirty="0" smtClean="0">
              <a:effectLst>
                <a:outerShdw blurRad="38100" dist="38100" dir="2700000" algn="tl">
                  <a:srgbClr val="000000">
                    <a:alpha val="43137"/>
                  </a:srgbClr>
                </a:outerShdw>
              </a:effectLst>
            </a:rPr>
            <a:t>Two lines of attack:</a:t>
          </a:r>
          <a:endParaRPr lang="en-US" sz="2000" dirty="0">
            <a:effectLst>
              <a:outerShdw blurRad="38100" dist="38100" dir="2700000" algn="tl">
                <a:srgbClr val="000000">
                  <a:alpha val="43137"/>
                </a:srgbClr>
              </a:outerShdw>
            </a:effectLst>
          </a:endParaRPr>
        </a:p>
      </dgm:t>
    </dgm:pt>
    <dgm:pt modelId="{574825F1-4630-4C45-BFBA-56610836BEE1}" type="parTrans" cxnId="{1784A961-40B2-3941-A989-F1C797EA9D1F}">
      <dgm:prSet/>
      <dgm:spPr/>
      <dgm:t>
        <a:bodyPr/>
        <a:lstStyle/>
        <a:p>
          <a:endParaRPr lang="en-US"/>
        </a:p>
      </dgm:t>
    </dgm:pt>
    <dgm:pt modelId="{C52AC6E2-8EA9-AC47-BE7C-8D3BE26B1BA4}" type="sibTrans" cxnId="{1784A961-40B2-3941-A989-F1C797EA9D1F}">
      <dgm:prSet/>
      <dgm:spPr/>
      <dgm:t>
        <a:bodyPr/>
        <a:lstStyle/>
        <a:p>
          <a:endParaRPr lang="en-US"/>
        </a:p>
      </dgm:t>
    </dgm:pt>
    <dgm:pt modelId="{5F2E5BEB-23DF-D748-85E5-305EAB34E0C9}">
      <dgm:prSet/>
      <dgm:spPr/>
      <dgm:t>
        <a:bodyPr/>
        <a:lstStyle/>
        <a:p>
          <a:r>
            <a:rPr lang="en-US" dirty="0" smtClean="0"/>
            <a:t>Attack the key space</a:t>
          </a:r>
        </a:p>
      </dgm:t>
    </dgm:pt>
    <dgm:pt modelId="{70472AD4-D62C-1349-B504-CBAB3AB0B362}" type="parTrans" cxnId="{0D6A7100-23FB-9048-AD2A-56CC2F7E93AD}">
      <dgm:prSet/>
      <dgm:spPr/>
      <dgm:t>
        <a:bodyPr/>
        <a:lstStyle/>
        <a:p>
          <a:endParaRPr lang="en-US"/>
        </a:p>
      </dgm:t>
    </dgm:pt>
    <dgm:pt modelId="{13AD9DA9-25A8-174C-B386-5B6349C5CA7D}" type="sibTrans" cxnId="{0D6A7100-23FB-9048-AD2A-56CC2F7E93AD}">
      <dgm:prSet/>
      <dgm:spPr/>
      <dgm:t>
        <a:bodyPr/>
        <a:lstStyle/>
        <a:p>
          <a:endParaRPr lang="en-US"/>
        </a:p>
      </dgm:t>
    </dgm:pt>
    <dgm:pt modelId="{61887180-40B5-FA4B-9572-9642BA17A657}">
      <dgm:prSet/>
      <dgm:spPr/>
      <dgm:t>
        <a:bodyPr/>
        <a:lstStyle/>
        <a:p>
          <a:r>
            <a:rPr lang="en-US" dirty="0" smtClean="0"/>
            <a:t>If an attacker can determine the MAC key then it is possible to generate a valid MAC value for any input </a:t>
          </a:r>
          <a:r>
            <a:rPr lang="en-US" i="1" dirty="0" smtClean="0"/>
            <a:t>x</a:t>
          </a:r>
          <a:endParaRPr lang="en-US" dirty="0" smtClean="0"/>
        </a:p>
      </dgm:t>
    </dgm:pt>
    <dgm:pt modelId="{E73617C7-FCD6-0E4A-813C-7EF1C902D6E1}" type="parTrans" cxnId="{D3DDD90A-5420-F544-9F70-62EED2A0CAA1}">
      <dgm:prSet/>
      <dgm:spPr/>
      <dgm:t>
        <a:bodyPr/>
        <a:lstStyle/>
        <a:p>
          <a:endParaRPr lang="en-US"/>
        </a:p>
      </dgm:t>
    </dgm:pt>
    <dgm:pt modelId="{8FC7E0A3-C899-334B-B445-DF783FF9D11D}" type="sibTrans" cxnId="{D3DDD90A-5420-F544-9F70-62EED2A0CAA1}">
      <dgm:prSet/>
      <dgm:spPr/>
      <dgm:t>
        <a:bodyPr/>
        <a:lstStyle/>
        <a:p>
          <a:endParaRPr lang="en-US"/>
        </a:p>
      </dgm:t>
    </dgm:pt>
    <dgm:pt modelId="{B411E2EB-8F5B-094A-856D-8DDB595B5D51}">
      <dgm:prSet/>
      <dgm:spPr/>
      <dgm:t>
        <a:bodyPr/>
        <a:lstStyle/>
        <a:p>
          <a:r>
            <a:rPr lang="en-US" dirty="0" smtClean="0"/>
            <a:t>Attack the MAC value</a:t>
          </a:r>
        </a:p>
      </dgm:t>
    </dgm:pt>
    <dgm:pt modelId="{7716700B-E215-B443-A9BD-46120C2EEB9E}" type="parTrans" cxnId="{0E9DA170-4143-CB43-BA82-C4DCC65DA0B1}">
      <dgm:prSet/>
      <dgm:spPr/>
      <dgm:t>
        <a:bodyPr/>
        <a:lstStyle/>
        <a:p>
          <a:endParaRPr lang="en-US"/>
        </a:p>
      </dgm:t>
    </dgm:pt>
    <dgm:pt modelId="{9A86E25E-6D5F-2D4D-840E-0B69254F5409}" type="sibTrans" cxnId="{0E9DA170-4143-CB43-BA82-C4DCC65DA0B1}">
      <dgm:prSet/>
      <dgm:spPr/>
      <dgm:t>
        <a:bodyPr/>
        <a:lstStyle/>
        <a:p>
          <a:endParaRPr lang="en-US"/>
        </a:p>
      </dgm:t>
    </dgm:pt>
    <dgm:pt modelId="{424D0F57-C852-2345-B6A1-A007F50013F8}">
      <dgm:prSet/>
      <dgm:spPr/>
      <dgm:t>
        <a:bodyPr/>
        <a:lstStyle/>
        <a:p>
          <a:r>
            <a:rPr lang="en-US" dirty="0" smtClean="0"/>
            <a:t>Objective is to generate a valid tag for a given message or to find a message that matches a given tag</a:t>
          </a:r>
        </a:p>
      </dgm:t>
    </dgm:pt>
    <dgm:pt modelId="{C47C2AEF-9B60-B445-BC9C-8400EFE2D382}" type="parTrans" cxnId="{58B2AB23-F943-3343-8B36-EC5617DB77AE}">
      <dgm:prSet/>
      <dgm:spPr/>
      <dgm:t>
        <a:bodyPr/>
        <a:lstStyle/>
        <a:p>
          <a:endParaRPr lang="en-US"/>
        </a:p>
      </dgm:t>
    </dgm:pt>
    <dgm:pt modelId="{7D88E974-1797-694E-9BCF-4F598C1F6943}" type="sibTrans" cxnId="{58B2AB23-F943-3343-8B36-EC5617DB77AE}">
      <dgm:prSet/>
      <dgm:spPr/>
      <dgm:t>
        <a:bodyPr/>
        <a:lstStyle/>
        <a:p>
          <a:endParaRPr lang="en-US"/>
        </a:p>
      </dgm:t>
    </dgm:pt>
    <dgm:pt modelId="{24A8D4AD-C69F-ED4A-9928-4DCF52D3349F}" type="pres">
      <dgm:prSet presAssocID="{4AE1A683-C76F-704D-9D74-E344CC31C19D}" presName="linear" presStyleCnt="0">
        <dgm:presLayoutVars>
          <dgm:dir/>
          <dgm:animLvl val="lvl"/>
          <dgm:resizeHandles val="exact"/>
        </dgm:presLayoutVars>
      </dgm:prSet>
      <dgm:spPr/>
      <dgm:t>
        <a:bodyPr/>
        <a:lstStyle/>
        <a:p>
          <a:endParaRPr lang="en-US"/>
        </a:p>
      </dgm:t>
    </dgm:pt>
    <dgm:pt modelId="{066606F7-135E-134C-B693-7F78F68BD153}" type="pres">
      <dgm:prSet presAssocID="{BB393EEA-9F13-4A49-99EA-CD64AA9B220B}" presName="parentLin" presStyleCnt="0"/>
      <dgm:spPr/>
    </dgm:pt>
    <dgm:pt modelId="{71DE5AED-1534-0345-BEB9-A1B28CC987BF}" type="pres">
      <dgm:prSet presAssocID="{BB393EEA-9F13-4A49-99EA-CD64AA9B220B}" presName="parentLeftMargin" presStyleLbl="node1" presStyleIdx="0" presStyleCnt="1"/>
      <dgm:spPr/>
      <dgm:t>
        <a:bodyPr/>
        <a:lstStyle/>
        <a:p>
          <a:endParaRPr lang="en-US"/>
        </a:p>
      </dgm:t>
    </dgm:pt>
    <dgm:pt modelId="{152F7F99-21E6-FA41-9A9B-75F753A7D577}" type="pres">
      <dgm:prSet presAssocID="{BB393EEA-9F13-4A49-99EA-CD64AA9B220B}" presName="parentText" presStyleLbl="node1" presStyleIdx="0" presStyleCnt="1">
        <dgm:presLayoutVars>
          <dgm:chMax val="0"/>
          <dgm:bulletEnabled val="1"/>
        </dgm:presLayoutVars>
      </dgm:prSet>
      <dgm:spPr/>
      <dgm:t>
        <a:bodyPr/>
        <a:lstStyle/>
        <a:p>
          <a:endParaRPr lang="en-US"/>
        </a:p>
      </dgm:t>
    </dgm:pt>
    <dgm:pt modelId="{BB55ADE1-9A13-4C49-9ADE-41CA06C67FE4}" type="pres">
      <dgm:prSet presAssocID="{BB393EEA-9F13-4A49-99EA-CD64AA9B220B}" presName="negativeSpace" presStyleCnt="0"/>
      <dgm:spPr/>
    </dgm:pt>
    <dgm:pt modelId="{D6CF82A7-2676-8E4E-8979-085535B19D56}" type="pres">
      <dgm:prSet presAssocID="{BB393EEA-9F13-4A49-99EA-CD64AA9B220B}" presName="childText" presStyleLbl="conFgAcc1" presStyleIdx="0" presStyleCnt="1">
        <dgm:presLayoutVars>
          <dgm:bulletEnabled val="1"/>
        </dgm:presLayoutVars>
      </dgm:prSet>
      <dgm:spPr/>
      <dgm:t>
        <a:bodyPr/>
        <a:lstStyle/>
        <a:p>
          <a:endParaRPr lang="en-US"/>
        </a:p>
      </dgm:t>
    </dgm:pt>
  </dgm:ptLst>
  <dgm:cxnLst>
    <dgm:cxn modelId="{002FAB08-1304-2645-BDFB-2F48BAD6BE45}" type="presOf" srcId="{4AE1A683-C76F-704D-9D74-E344CC31C19D}" destId="{24A8D4AD-C69F-ED4A-9928-4DCF52D3349F}" srcOrd="0" destOrd="0" presId="urn:microsoft.com/office/officeart/2005/8/layout/list1"/>
    <dgm:cxn modelId="{7E373E3D-8099-D34C-999A-E09F582D30FA}" type="presOf" srcId="{61887180-40B5-FA4B-9572-9642BA17A657}" destId="{D6CF82A7-2676-8E4E-8979-085535B19D56}" srcOrd="0" destOrd="1" presId="urn:microsoft.com/office/officeart/2005/8/layout/list1"/>
    <dgm:cxn modelId="{9BFD1455-B533-CB4E-AF97-CC5E405BB029}" type="presOf" srcId="{5F2E5BEB-23DF-D748-85E5-305EAB34E0C9}" destId="{D6CF82A7-2676-8E4E-8979-085535B19D56}" srcOrd="0" destOrd="0" presId="urn:microsoft.com/office/officeart/2005/8/layout/list1"/>
    <dgm:cxn modelId="{D2BF3E8B-759F-CA4C-A33D-31EB7DAFF701}" type="presOf" srcId="{B411E2EB-8F5B-094A-856D-8DDB595B5D51}" destId="{D6CF82A7-2676-8E4E-8979-085535B19D56}" srcOrd="0" destOrd="2" presId="urn:microsoft.com/office/officeart/2005/8/layout/list1"/>
    <dgm:cxn modelId="{0D6A7100-23FB-9048-AD2A-56CC2F7E93AD}" srcId="{BB393EEA-9F13-4A49-99EA-CD64AA9B220B}" destId="{5F2E5BEB-23DF-D748-85E5-305EAB34E0C9}" srcOrd="0" destOrd="0" parTransId="{70472AD4-D62C-1349-B504-CBAB3AB0B362}" sibTransId="{13AD9DA9-25A8-174C-B386-5B6349C5CA7D}"/>
    <dgm:cxn modelId="{35FF34F7-6FCA-7248-9E0E-FA7BFE7D2773}" type="presOf" srcId="{424D0F57-C852-2345-B6A1-A007F50013F8}" destId="{D6CF82A7-2676-8E4E-8979-085535B19D56}" srcOrd="0" destOrd="3" presId="urn:microsoft.com/office/officeart/2005/8/layout/list1"/>
    <dgm:cxn modelId="{E1F29592-D23C-0A4B-90E1-8DFBBC4268B5}" type="presOf" srcId="{BB393EEA-9F13-4A49-99EA-CD64AA9B220B}" destId="{71DE5AED-1534-0345-BEB9-A1B28CC987BF}" srcOrd="0" destOrd="0" presId="urn:microsoft.com/office/officeart/2005/8/layout/list1"/>
    <dgm:cxn modelId="{0E9DA170-4143-CB43-BA82-C4DCC65DA0B1}" srcId="{BB393EEA-9F13-4A49-99EA-CD64AA9B220B}" destId="{B411E2EB-8F5B-094A-856D-8DDB595B5D51}" srcOrd="1" destOrd="0" parTransId="{7716700B-E215-B443-A9BD-46120C2EEB9E}" sibTransId="{9A86E25E-6D5F-2D4D-840E-0B69254F5409}"/>
    <dgm:cxn modelId="{58B2AB23-F943-3343-8B36-EC5617DB77AE}" srcId="{B411E2EB-8F5B-094A-856D-8DDB595B5D51}" destId="{424D0F57-C852-2345-B6A1-A007F50013F8}" srcOrd="0" destOrd="0" parTransId="{C47C2AEF-9B60-B445-BC9C-8400EFE2D382}" sibTransId="{7D88E974-1797-694E-9BCF-4F598C1F6943}"/>
    <dgm:cxn modelId="{86BDD6B1-1D78-AA46-82E2-61347261B3EF}" type="presOf" srcId="{BB393EEA-9F13-4A49-99EA-CD64AA9B220B}" destId="{152F7F99-21E6-FA41-9A9B-75F753A7D577}" srcOrd="1" destOrd="0" presId="urn:microsoft.com/office/officeart/2005/8/layout/list1"/>
    <dgm:cxn modelId="{1784A961-40B2-3941-A989-F1C797EA9D1F}" srcId="{4AE1A683-C76F-704D-9D74-E344CC31C19D}" destId="{BB393EEA-9F13-4A49-99EA-CD64AA9B220B}" srcOrd="0" destOrd="0" parTransId="{574825F1-4630-4C45-BFBA-56610836BEE1}" sibTransId="{C52AC6E2-8EA9-AC47-BE7C-8D3BE26B1BA4}"/>
    <dgm:cxn modelId="{D3DDD90A-5420-F544-9F70-62EED2A0CAA1}" srcId="{5F2E5BEB-23DF-D748-85E5-305EAB34E0C9}" destId="{61887180-40B5-FA4B-9572-9642BA17A657}" srcOrd="0" destOrd="0" parTransId="{E73617C7-FCD6-0E4A-813C-7EF1C902D6E1}" sibTransId="{8FC7E0A3-C899-334B-B445-DF783FF9D11D}"/>
    <dgm:cxn modelId="{564AFABB-C66E-3A48-87B6-1D2D936E0423}" type="presParOf" srcId="{24A8D4AD-C69F-ED4A-9928-4DCF52D3349F}" destId="{066606F7-135E-134C-B693-7F78F68BD153}" srcOrd="0" destOrd="0" presId="urn:microsoft.com/office/officeart/2005/8/layout/list1"/>
    <dgm:cxn modelId="{9ECF51A0-2397-A74D-87C0-CA8648556068}" type="presParOf" srcId="{066606F7-135E-134C-B693-7F78F68BD153}" destId="{71DE5AED-1534-0345-BEB9-A1B28CC987BF}" srcOrd="0" destOrd="0" presId="urn:microsoft.com/office/officeart/2005/8/layout/list1"/>
    <dgm:cxn modelId="{07A6290F-27E7-C849-81BA-ED53EDFE4DFB}" type="presParOf" srcId="{066606F7-135E-134C-B693-7F78F68BD153}" destId="{152F7F99-21E6-FA41-9A9B-75F753A7D577}" srcOrd="1" destOrd="0" presId="urn:microsoft.com/office/officeart/2005/8/layout/list1"/>
    <dgm:cxn modelId="{006355B4-9BCD-6B4B-93C2-B54EA0D1D358}" type="presParOf" srcId="{24A8D4AD-C69F-ED4A-9928-4DCF52D3349F}" destId="{BB55ADE1-9A13-4C49-9ADE-41CA06C67FE4}" srcOrd="1" destOrd="0" presId="urn:microsoft.com/office/officeart/2005/8/layout/list1"/>
    <dgm:cxn modelId="{50A650F8-57BE-EB43-AFC9-02BB9CB60C70}" type="presParOf" srcId="{24A8D4AD-C69F-ED4A-9928-4DCF52D3349F}" destId="{D6CF82A7-2676-8E4E-8979-085535B19D56}" srcOrd="2"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37D0F58-072E-AC41-A8BC-BFB8DDC679EE}"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A73D7F57-D89C-5341-9118-5441843682D5}">
      <dgm:prSet phldrT="[Text]"/>
      <dgm:spPr/>
      <dgm:t>
        <a:bodyPr/>
        <a:lstStyle/>
        <a:p>
          <a:r>
            <a:rPr lang="en-US" b="1" i="0" dirty="0" smtClean="0"/>
            <a:t>Data that will be both authenticated and </a:t>
          </a:r>
          <a:r>
            <a:rPr lang="en-US" b="1" i="0" dirty="0" smtClean="0"/>
            <a:t>encrypted  </a:t>
          </a:r>
          <a:endParaRPr lang="en-US" b="1" i="0" dirty="0"/>
        </a:p>
      </dgm:t>
    </dgm:pt>
    <dgm:pt modelId="{E4ADFE8E-77CC-DE48-854B-2625AF7A8E7C}" type="parTrans" cxnId="{FA5D2FF1-D0F0-424A-8C7C-18D051738AC9}">
      <dgm:prSet/>
      <dgm:spPr/>
      <dgm:t>
        <a:bodyPr/>
        <a:lstStyle/>
        <a:p>
          <a:endParaRPr lang="en-US"/>
        </a:p>
      </dgm:t>
    </dgm:pt>
    <dgm:pt modelId="{37573C34-F624-DC4F-A2FD-C1086CAAF033}" type="sibTrans" cxnId="{FA5D2FF1-D0F0-424A-8C7C-18D051738AC9}">
      <dgm:prSet/>
      <dgm:spPr/>
      <dgm:t>
        <a:bodyPr/>
        <a:lstStyle/>
        <a:p>
          <a:endParaRPr lang="en-US"/>
        </a:p>
      </dgm:t>
    </dgm:pt>
    <dgm:pt modelId="{08DB567E-21F7-3548-B728-45113FE866A4}">
      <dgm:prSet/>
      <dgm:spPr/>
      <dgm:t>
        <a:bodyPr/>
        <a:lstStyle/>
        <a:p>
          <a:r>
            <a:rPr lang="en-US" b="1" i="0" dirty="0" smtClean="0"/>
            <a:t>This is the plaintext message P of the data block</a:t>
          </a:r>
        </a:p>
      </dgm:t>
    </dgm:pt>
    <dgm:pt modelId="{95CA5529-EBA1-2540-A795-17A7A5B08984}" type="parTrans" cxnId="{043F49B5-C6F9-1D4F-AA93-0433D921F8C6}">
      <dgm:prSet/>
      <dgm:spPr/>
      <dgm:t>
        <a:bodyPr/>
        <a:lstStyle/>
        <a:p>
          <a:endParaRPr lang="en-US"/>
        </a:p>
      </dgm:t>
    </dgm:pt>
    <dgm:pt modelId="{C3598075-92C5-B24C-B6B6-716BD8778FFD}" type="sibTrans" cxnId="{043F49B5-C6F9-1D4F-AA93-0433D921F8C6}">
      <dgm:prSet/>
      <dgm:spPr/>
      <dgm:t>
        <a:bodyPr/>
        <a:lstStyle/>
        <a:p>
          <a:endParaRPr lang="en-US"/>
        </a:p>
      </dgm:t>
    </dgm:pt>
    <dgm:pt modelId="{4229A444-F459-8841-8EF2-E1D4521519A8}">
      <dgm:prSet/>
      <dgm:spPr/>
      <dgm:t>
        <a:bodyPr/>
        <a:lstStyle/>
        <a:p>
          <a:r>
            <a:rPr lang="en-US" b="1" i="0" dirty="0" smtClean="0"/>
            <a:t>Associated data A that will be authenticated but not encrypted</a:t>
          </a:r>
        </a:p>
      </dgm:t>
    </dgm:pt>
    <dgm:pt modelId="{B79EB4E2-4E45-DF47-A3AA-9BA98D0EBADB}" type="parTrans" cxnId="{5ED713A0-4116-584A-98F2-64F520C372C5}">
      <dgm:prSet/>
      <dgm:spPr/>
      <dgm:t>
        <a:bodyPr/>
        <a:lstStyle/>
        <a:p>
          <a:endParaRPr lang="en-US"/>
        </a:p>
      </dgm:t>
    </dgm:pt>
    <dgm:pt modelId="{37E98AC6-71B7-3A49-A262-04819AC67932}" type="sibTrans" cxnId="{5ED713A0-4116-584A-98F2-64F520C372C5}">
      <dgm:prSet/>
      <dgm:spPr/>
      <dgm:t>
        <a:bodyPr/>
        <a:lstStyle/>
        <a:p>
          <a:endParaRPr lang="en-US"/>
        </a:p>
      </dgm:t>
    </dgm:pt>
    <dgm:pt modelId="{3ADFB388-2CA8-C74D-824F-A810F7EFAE09}">
      <dgm:prSet/>
      <dgm:spPr/>
      <dgm:t>
        <a:bodyPr/>
        <a:lstStyle/>
        <a:p>
          <a:r>
            <a:rPr lang="en-US" b="1" i="0" dirty="0" smtClean="0"/>
            <a:t>An example is a protocol header that must be transmitted in the clear for proper protocol operation but which needs to be authenticated</a:t>
          </a:r>
        </a:p>
      </dgm:t>
    </dgm:pt>
    <dgm:pt modelId="{0383A49B-396F-6644-BF82-06998CEC1620}" type="parTrans" cxnId="{333C636D-4D90-484C-A90B-F69FA2D64DB9}">
      <dgm:prSet/>
      <dgm:spPr/>
      <dgm:t>
        <a:bodyPr/>
        <a:lstStyle/>
        <a:p>
          <a:endParaRPr lang="en-US"/>
        </a:p>
      </dgm:t>
    </dgm:pt>
    <dgm:pt modelId="{1EF4F3E6-AD3B-E446-85EF-06B58C7F1572}" type="sibTrans" cxnId="{333C636D-4D90-484C-A90B-F69FA2D64DB9}">
      <dgm:prSet/>
      <dgm:spPr/>
      <dgm:t>
        <a:bodyPr/>
        <a:lstStyle/>
        <a:p>
          <a:endParaRPr lang="en-US"/>
        </a:p>
      </dgm:t>
    </dgm:pt>
    <dgm:pt modelId="{79E3681C-7A1D-6A4D-BAA7-ED23C9FE695D}">
      <dgm:prSet/>
      <dgm:spPr/>
      <dgm:t>
        <a:bodyPr/>
        <a:lstStyle/>
        <a:p>
          <a:r>
            <a:rPr lang="en-US" b="1" i="0" dirty="0" smtClean="0"/>
            <a:t>A nonce N that is assigned to the payload and the associated data</a:t>
          </a:r>
        </a:p>
      </dgm:t>
    </dgm:pt>
    <dgm:pt modelId="{450FC67B-CC55-BC46-9A1E-85B528D2355B}" type="parTrans" cxnId="{1EE6DD5E-7A95-5247-A360-FD6B0D1A4893}">
      <dgm:prSet/>
      <dgm:spPr/>
      <dgm:t>
        <a:bodyPr/>
        <a:lstStyle/>
        <a:p>
          <a:endParaRPr lang="en-US"/>
        </a:p>
      </dgm:t>
    </dgm:pt>
    <dgm:pt modelId="{4CA8D61B-E4D2-5F42-A68E-914877F9A496}" type="sibTrans" cxnId="{1EE6DD5E-7A95-5247-A360-FD6B0D1A4893}">
      <dgm:prSet/>
      <dgm:spPr/>
      <dgm:t>
        <a:bodyPr/>
        <a:lstStyle/>
        <a:p>
          <a:endParaRPr lang="en-US"/>
        </a:p>
      </dgm:t>
    </dgm:pt>
    <dgm:pt modelId="{CB83707D-A84F-3942-94DC-5B45301EDB57}">
      <dgm:prSet/>
      <dgm:spPr/>
      <dgm:t>
        <a:bodyPr/>
        <a:lstStyle/>
        <a:p>
          <a:r>
            <a:rPr lang="en-US" b="1" i="0" dirty="0" smtClean="0"/>
            <a:t>This is a unique value that is different for every instance during the lifetime of a protocol association and is intended to prevent replay attacks and certain other types of attacks</a:t>
          </a:r>
          <a:endParaRPr lang="en-US" b="1" i="0" dirty="0"/>
        </a:p>
      </dgm:t>
    </dgm:pt>
    <dgm:pt modelId="{00EFADFA-E178-3F40-A7A2-456D89C94AAD}" type="parTrans" cxnId="{F830E3BF-E112-7A49-A412-305AF3BCA960}">
      <dgm:prSet/>
      <dgm:spPr/>
      <dgm:t>
        <a:bodyPr/>
        <a:lstStyle/>
        <a:p>
          <a:endParaRPr lang="en-US"/>
        </a:p>
      </dgm:t>
    </dgm:pt>
    <dgm:pt modelId="{253665E0-7CEC-614B-97EF-E40BD824F52A}" type="sibTrans" cxnId="{F830E3BF-E112-7A49-A412-305AF3BCA960}">
      <dgm:prSet/>
      <dgm:spPr/>
      <dgm:t>
        <a:bodyPr/>
        <a:lstStyle/>
        <a:p>
          <a:endParaRPr lang="en-US"/>
        </a:p>
      </dgm:t>
    </dgm:pt>
    <dgm:pt modelId="{4DAAE477-DB43-3F47-9638-C8F12528932A}" type="pres">
      <dgm:prSet presAssocID="{B37D0F58-072E-AC41-A8BC-BFB8DDC679EE}" presName="theList" presStyleCnt="0">
        <dgm:presLayoutVars>
          <dgm:dir/>
          <dgm:animLvl val="lvl"/>
          <dgm:resizeHandles val="exact"/>
        </dgm:presLayoutVars>
      </dgm:prSet>
      <dgm:spPr/>
      <dgm:t>
        <a:bodyPr/>
        <a:lstStyle/>
        <a:p>
          <a:endParaRPr lang="en-US"/>
        </a:p>
      </dgm:t>
    </dgm:pt>
    <dgm:pt modelId="{BE71AEF4-C9DD-5644-9A15-37AE6A651469}" type="pres">
      <dgm:prSet presAssocID="{A73D7F57-D89C-5341-9118-5441843682D5}" presName="compNode" presStyleCnt="0"/>
      <dgm:spPr/>
    </dgm:pt>
    <dgm:pt modelId="{41378CB5-0A17-534D-8BAF-D192F37C9FA8}" type="pres">
      <dgm:prSet presAssocID="{A73D7F57-D89C-5341-9118-5441843682D5}" presName="aNode" presStyleLbl="bgShp" presStyleIdx="0" presStyleCnt="3"/>
      <dgm:spPr/>
      <dgm:t>
        <a:bodyPr/>
        <a:lstStyle/>
        <a:p>
          <a:endParaRPr lang="en-US"/>
        </a:p>
      </dgm:t>
    </dgm:pt>
    <dgm:pt modelId="{8623E882-052E-374E-BBB1-FCFABC844287}" type="pres">
      <dgm:prSet presAssocID="{A73D7F57-D89C-5341-9118-5441843682D5}" presName="textNode" presStyleLbl="bgShp" presStyleIdx="0" presStyleCnt="3"/>
      <dgm:spPr/>
      <dgm:t>
        <a:bodyPr/>
        <a:lstStyle/>
        <a:p>
          <a:endParaRPr lang="en-US"/>
        </a:p>
      </dgm:t>
    </dgm:pt>
    <dgm:pt modelId="{FB52DDC2-1576-504F-8667-1217B24BB340}" type="pres">
      <dgm:prSet presAssocID="{A73D7F57-D89C-5341-9118-5441843682D5}" presName="compChildNode" presStyleCnt="0"/>
      <dgm:spPr/>
    </dgm:pt>
    <dgm:pt modelId="{55EEEC26-A99C-D540-B33A-6F88C3A5C0D1}" type="pres">
      <dgm:prSet presAssocID="{A73D7F57-D89C-5341-9118-5441843682D5}" presName="theInnerList" presStyleCnt="0"/>
      <dgm:spPr/>
    </dgm:pt>
    <dgm:pt modelId="{1E40D5F7-D92A-C641-AB69-B58BE9E4F236}" type="pres">
      <dgm:prSet presAssocID="{08DB567E-21F7-3548-B728-45113FE866A4}" presName="childNode" presStyleLbl="node1" presStyleIdx="0" presStyleCnt="3">
        <dgm:presLayoutVars>
          <dgm:bulletEnabled val="1"/>
        </dgm:presLayoutVars>
      </dgm:prSet>
      <dgm:spPr/>
      <dgm:t>
        <a:bodyPr/>
        <a:lstStyle/>
        <a:p>
          <a:endParaRPr lang="en-US"/>
        </a:p>
      </dgm:t>
    </dgm:pt>
    <dgm:pt modelId="{39073EEC-DA2E-7641-BCC9-AA4115845BCB}" type="pres">
      <dgm:prSet presAssocID="{A73D7F57-D89C-5341-9118-5441843682D5}" presName="aSpace" presStyleCnt="0"/>
      <dgm:spPr/>
    </dgm:pt>
    <dgm:pt modelId="{B23DC7F8-6C83-CC4B-909C-73092C5601AB}" type="pres">
      <dgm:prSet presAssocID="{4229A444-F459-8841-8EF2-E1D4521519A8}" presName="compNode" presStyleCnt="0"/>
      <dgm:spPr/>
    </dgm:pt>
    <dgm:pt modelId="{8962FEE3-16D6-AC4C-9C3D-06EDCF54DA89}" type="pres">
      <dgm:prSet presAssocID="{4229A444-F459-8841-8EF2-E1D4521519A8}" presName="aNode" presStyleLbl="bgShp" presStyleIdx="1" presStyleCnt="3"/>
      <dgm:spPr/>
      <dgm:t>
        <a:bodyPr/>
        <a:lstStyle/>
        <a:p>
          <a:endParaRPr lang="en-US"/>
        </a:p>
      </dgm:t>
    </dgm:pt>
    <dgm:pt modelId="{CA0B316B-7B6F-2144-A954-FE8B7DA8A9F4}" type="pres">
      <dgm:prSet presAssocID="{4229A444-F459-8841-8EF2-E1D4521519A8}" presName="textNode" presStyleLbl="bgShp" presStyleIdx="1" presStyleCnt="3"/>
      <dgm:spPr/>
      <dgm:t>
        <a:bodyPr/>
        <a:lstStyle/>
        <a:p>
          <a:endParaRPr lang="en-US"/>
        </a:p>
      </dgm:t>
    </dgm:pt>
    <dgm:pt modelId="{2CC1B147-AE7D-A34F-82F9-DD38261ADD87}" type="pres">
      <dgm:prSet presAssocID="{4229A444-F459-8841-8EF2-E1D4521519A8}" presName="compChildNode" presStyleCnt="0"/>
      <dgm:spPr/>
    </dgm:pt>
    <dgm:pt modelId="{78DF56F7-36B9-7845-A88D-978C7DD380A6}" type="pres">
      <dgm:prSet presAssocID="{4229A444-F459-8841-8EF2-E1D4521519A8}" presName="theInnerList" presStyleCnt="0"/>
      <dgm:spPr/>
    </dgm:pt>
    <dgm:pt modelId="{32746930-5DB3-C041-8251-D9A0216F608E}" type="pres">
      <dgm:prSet presAssocID="{3ADFB388-2CA8-C74D-824F-A810F7EFAE09}" presName="childNode" presStyleLbl="node1" presStyleIdx="1" presStyleCnt="3">
        <dgm:presLayoutVars>
          <dgm:bulletEnabled val="1"/>
        </dgm:presLayoutVars>
      </dgm:prSet>
      <dgm:spPr/>
      <dgm:t>
        <a:bodyPr/>
        <a:lstStyle/>
        <a:p>
          <a:endParaRPr lang="en-US"/>
        </a:p>
      </dgm:t>
    </dgm:pt>
    <dgm:pt modelId="{7FF51532-945B-D14C-8CF1-4448594810F2}" type="pres">
      <dgm:prSet presAssocID="{4229A444-F459-8841-8EF2-E1D4521519A8}" presName="aSpace" presStyleCnt="0"/>
      <dgm:spPr/>
    </dgm:pt>
    <dgm:pt modelId="{3E3EFCFD-92CA-7549-B09E-9A8906EC53A2}" type="pres">
      <dgm:prSet presAssocID="{79E3681C-7A1D-6A4D-BAA7-ED23C9FE695D}" presName="compNode" presStyleCnt="0"/>
      <dgm:spPr/>
    </dgm:pt>
    <dgm:pt modelId="{41D8A3A0-6DF2-AB46-AB53-333BDD99FCB6}" type="pres">
      <dgm:prSet presAssocID="{79E3681C-7A1D-6A4D-BAA7-ED23C9FE695D}" presName="aNode" presStyleLbl="bgShp" presStyleIdx="2" presStyleCnt="3"/>
      <dgm:spPr/>
      <dgm:t>
        <a:bodyPr/>
        <a:lstStyle/>
        <a:p>
          <a:endParaRPr lang="en-US"/>
        </a:p>
      </dgm:t>
    </dgm:pt>
    <dgm:pt modelId="{1A4E7D2E-E2B1-774F-9BF9-23A914D6F01E}" type="pres">
      <dgm:prSet presAssocID="{79E3681C-7A1D-6A4D-BAA7-ED23C9FE695D}" presName="textNode" presStyleLbl="bgShp" presStyleIdx="2" presStyleCnt="3"/>
      <dgm:spPr/>
      <dgm:t>
        <a:bodyPr/>
        <a:lstStyle/>
        <a:p>
          <a:endParaRPr lang="en-US"/>
        </a:p>
      </dgm:t>
    </dgm:pt>
    <dgm:pt modelId="{9FAD15CD-016E-0842-A2AE-2BC52ADC9B82}" type="pres">
      <dgm:prSet presAssocID="{79E3681C-7A1D-6A4D-BAA7-ED23C9FE695D}" presName="compChildNode" presStyleCnt="0"/>
      <dgm:spPr/>
    </dgm:pt>
    <dgm:pt modelId="{B7F02C8B-7943-1B45-8858-E6E13E4012D4}" type="pres">
      <dgm:prSet presAssocID="{79E3681C-7A1D-6A4D-BAA7-ED23C9FE695D}" presName="theInnerList" presStyleCnt="0"/>
      <dgm:spPr/>
    </dgm:pt>
    <dgm:pt modelId="{220981C7-655D-BB41-B6D9-8CF90E311B2D}" type="pres">
      <dgm:prSet presAssocID="{CB83707D-A84F-3942-94DC-5B45301EDB57}" presName="childNode" presStyleLbl="node1" presStyleIdx="2" presStyleCnt="3">
        <dgm:presLayoutVars>
          <dgm:bulletEnabled val="1"/>
        </dgm:presLayoutVars>
      </dgm:prSet>
      <dgm:spPr/>
      <dgm:t>
        <a:bodyPr/>
        <a:lstStyle/>
        <a:p>
          <a:endParaRPr lang="en-US"/>
        </a:p>
      </dgm:t>
    </dgm:pt>
  </dgm:ptLst>
  <dgm:cxnLst>
    <dgm:cxn modelId="{892A180B-6401-C149-AE97-44F357422B5F}" type="presOf" srcId="{79E3681C-7A1D-6A4D-BAA7-ED23C9FE695D}" destId="{1A4E7D2E-E2B1-774F-9BF9-23A914D6F01E}" srcOrd="1" destOrd="0" presId="urn:microsoft.com/office/officeart/2005/8/layout/lProcess2"/>
    <dgm:cxn modelId="{333C636D-4D90-484C-A90B-F69FA2D64DB9}" srcId="{4229A444-F459-8841-8EF2-E1D4521519A8}" destId="{3ADFB388-2CA8-C74D-824F-A810F7EFAE09}" srcOrd="0" destOrd="0" parTransId="{0383A49B-396F-6644-BF82-06998CEC1620}" sibTransId="{1EF4F3E6-AD3B-E446-85EF-06B58C7F1572}"/>
    <dgm:cxn modelId="{811599FD-3373-5B45-9680-31FB09B34272}" type="presOf" srcId="{B37D0F58-072E-AC41-A8BC-BFB8DDC679EE}" destId="{4DAAE477-DB43-3F47-9638-C8F12528932A}" srcOrd="0" destOrd="0" presId="urn:microsoft.com/office/officeart/2005/8/layout/lProcess2"/>
    <dgm:cxn modelId="{EC814422-04BD-DE46-AE31-DEE825A6F8B2}" type="presOf" srcId="{3ADFB388-2CA8-C74D-824F-A810F7EFAE09}" destId="{32746930-5DB3-C041-8251-D9A0216F608E}" srcOrd="0" destOrd="0" presId="urn:microsoft.com/office/officeart/2005/8/layout/lProcess2"/>
    <dgm:cxn modelId="{ABF8D542-C9BE-F942-9795-94D4774F9404}" type="presOf" srcId="{CB83707D-A84F-3942-94DC-5B45301EDB57}" destId="{220981C7-655D-BB41-B6D9-8CF90E311B2D}" srcOrd="0" destOrd="0" presId="urn:microsoft.com/office/officeart/2005/8/layout/lProcess2"/>
    <dgm:cxn modelId="{851CEEF5-FDF2-1242-868A-B24CD5E3FD45}" type="presOf" srcId="{4229A444-F459-8841-8EF2-E1D4521519A8}" destId="{8962FEE3-16D6-AC4C-9C3D-06EDCF54DA89}" srcOrd="0" destOrd="0" presId="urn:microsoft.com/office/officeart/2005/8/layout/lProcess2"/>
    <dgm:cxn modelId="{2F7B48B9-E40B-AF4E-ACB9-84F9B801AB00}" type="presOf" srcId="{08DB567E-21F7-3548-B728-45113FE866A4}" destId="{1E40D5F7-D92A-C641-AB69-B58BE9E4F236}" srcOrd="0" destOrd="0" presId="urn:microsoft.com/office/officeart/2005/8/layout/lProcess2"/>
    <dgm:cxn modelId="{043F49B5-C6F9-1D4F-AA93-0433D921F8C6}" srcId="{A73D7F57-D89C-5341-9118-5441843682D5}" destId="{08DB567E-21F7-3548-B728-45113FE866A4}" srcOrd="0" destOrd="0" parTransId="{95CA5529-EBA1-2540-A795-17A7A5B08984}" sibTransId="{C3598075-92C5-B24C-B6B6-716BD8778FFD}"/>
    <dgm:cxn modelId="{487B17EB-6DAA-2540-AFDE-7B9E6DB9D97E}" type="presOf" srcId="{A73D7F57-D89C-5341-9118-5441843682D5}" destId="{41378CB5-0A17-534D-8BAF-D192F37C9FA8}" srcOrd="0" destOrd="0" presId="urn:microsoft.com/office/officeart/2005/8/layout/lProcess2"/>
    <dgm:cxn modelId="{416C03CD-E5DD-A748-B1C3-F974746C04E9}" type="presOf" srcId="{4229A444-F459-8841-8EF2-E1D4521519A8}" destId="{CA0B316B-7B6F-2144-A954-FE8B7DA8A9F4}" srcOrd="1" destOrd="0" presId="urn:microsoft.com/office/officeart/2005/8/layout/lProcess2"/>
    <dgm:cxn modelId="{3BB97786-1D3B-124D-8C3A-2E8E28D75900}" type="presOf" srcId="{A73D7F57-D89C-5341-9118-5441843682D5}" destId="{8623E882-052E-374E-BBB1-FCFABC844287}" srcOrd="1" destOrd="0" presId="urn:microsoft.com/office/officeart/2005/8/layout/lProcess2"/>
    <dgm:cxn modelId="{5ED713A0-4116-584A-98F2-64F520C372C5}" srcId="{B37D0F58-072E-AC41-A8BC-BFB8DDC679EE}" destId="{4229A444-F459-8841-8EF2-E1D4521519A8}" srcOrd="1" destOrd="0" parTransId="{B79EB4E2-4E45-DF47-A3AA-9BA98D0EBADB}" sibTransId="{37E98AC6-71B7-3A49-A262-04819AC67932}"/>
    <dgm:cxn modelId="{FA5D2FF1-D0F0-424A-8C7C-18D051738AC9}" srcId="{B37D0F58-072E-AC41-A8BC-BFB8DDC679EE}" destId="{A73D7F57-D89C-5341-9118-5441843682D5}" srcOrd="0" destOrd="0" parTransId="{E4ADFE8E-77CC-DE48-854B-2625AF7A8E7C}" sibTransId="{37573C34-F624-DC4F-A2FD-C1086CAAF033}"/>
    <dgm:cxn modelId="{405D30D8-61BF-DB4B-84E8-3E12D3C3B4AE}" type="presOf" srcId="{79E3681C-7A1D-6A4D-BAA7-ED23C9FE695D}" destId="{41D8A3A0-6DF2-AB46-AB53-333BDD99FCB6}" srcOrd="0" destOrd="0" presId="urn:microsoft.com/office/officeart/2005/8/layout/lProcess2"/>
    <dgm:cxn modelId="{1EE6DD5E-7A95-5247-A360-FD6B0D1A4893}" srcId="{B37D0F58-072E-AC41-A8BC-BFB8DDC679EE}" destId="{79E3681C-7A1D-6A4D-BAA7-ED23C9FE695D}" srcOrd="2" destOrd="0" parTransId="{450FC67B-CC55-BC46-9A1E-85B528D2355B}" sibTransId="{4CA8D61B-E4D2-5F42-A68E-914877F9A496}"/>
    <dgm:cxn modelId="{F830E3BF-E112-7A49-A412-305AF3BCA960}" srcId="{79E3681C-7A1D-6A4D-BAA7-ED23C9FE695D}" destId="{CB83707D-A84F-3942-94DC-5B45301EDB57}" srcOrd="0" destOrd="0" parTransId="{00EFADFA-E178-3F40-A7A2-456D89C94AAD}" sibTransId="{253665E0-7CEC-614B-97EF-E40BD824F52A}"/>
    <dgm:cxn modelId="{26C3051A-5ADC-D245-9A3F-DBA6A4D0CB32}" type="presParOf" srcId="{4DAAE477-DB43-3F47-9638-C8F12528932A}" destId="{BE71AEF4-C9DD-5644-9A15-37AE6A651469}" srcOrd="0" destOrd="0" presId="urn:microsoft.com/office/officeart/2005/8/layout/lProcess2"/>
    <dgm:cxn modelId="{22E98D51-3CF1-5A42-B9BD-CBBCE7DEECBA}" type="presParOf" srcId="{BE71AEF4-C9DD-5644-9A15-37AE6A651469}" destId="{41378CB5-0A17-534D-8BAF-D192F37C9FA8}" srcOrd="0" destOrd="0" presId="urn:microsoft.com/office/officeart/2005/8/layout/lProcess2"/>
    <dgm:cxn modelId="{5897143E-037B-0947-913D-28947EC7085C}" type="presParOf" srcId="{BE71AEF4-C9DD-5644-9A15-37AE6A651469}" destId="{8623E882-052E-374E-BBB1-FCFABC844287}" srcOrd="1" destOrd="0" presId="urn:microsoft.com/office/officeart/2005/8/layout/lProcess2"/>
    <dgm:cxn modelId="{834CEA26-8D72-7E41-A985-3BA05A2ED0BF}" type="presParOf" srcId="{BE71AEF4-C9DD-5644-9A15-37AE6A651469}" destId="{FB52DDC2-1576-504F-8667-1217B24BB340}" srcOrd="2" destOrd="0" presId="urn:microsoft.com/office/officeart/2005/8/layout/lProcess2"/>
    <dgm:cxn modelId="{98C42E27-AF47-6E41-80D9-BA395B03F2EB}" type="presParOf" srcId="{FB52DDC2-1576-504F-8667-1217B24BB340}" destId="{55EEEC26-A99C-D540-B33A-6F88C3A5C0D1}" srcOrd="0" destOrd="0" presId="urn:microsoft.com/office/officeart/2005/8/layout/lProcess2"/>
    <dgm:cxn modelId="{D919CE9F-7B96-4E4E-BB63-ACBF9F08B5D6}" type="presParOf" srcId="{55EEEC26-A99C-D540-B33A-6F88C3A5C0D1}" destId="{1E40D5F7-D92A-C641-AB69-B58BE9E4F236}" srcOrd="0" destOrd="0" presId="urn:microsoft.com/office/officeart/2005/8/layout/lProcess2"/>
    <dgm:cxn modelId="{D7630B78-0AA7-CC42-944E-84B935F7F697}" type="presParOf" srcId="{4DAAE477-DB43-3F47-9638-C8F12528932A}" destId="{39073EEC-DA2E-7641-BCC9-AA4115845BCB}" srcOrd="1" destOrd="0" presId="urn:microsoft.com/office/officeart/2005/8/layout/lProcess2"/>
    <dgm:cxn modelId="{8E9BC124-B606-E748-AD82-7BA4DB8E73C1}" type="presParOf" srcId="{4DAAE477-DB43-3F47-9638-C8F12528932A}" destId="{B23DC7F8-6C83-CC4B-909C-73092C5601AB}" srcOrd="2" destOrd="0" presId="urn:microsoft.com/office/officeart/2005/8/layout/lProcess2"/>
    <dgm:cxn modelId="{DE29066B-C819-6042-9BE5-E6F95FAB9C99}" type="presParOf" srcId="{B23DC7F8-6C83-CC4B-909C-73092C5601AB}" destId="{8962FEE3-16D6-AC4C-9C3D-06EDCF54DA89}" srcOrd="0" destOrd="0" presId="urn:microsoft.com/office/officeart/2005/8/layout/lProcess2"/>
    <dgm:cxn modelId="{8C8F14F6-5B19-3A43-8A44-01556DF798CB}" type="presParOf" srcId="{B23DC7F8-6C83-CC4B-909C-73092C5601AB}" destId="{CA0B316B-7B6F-2144-A954-FE8B7DA8A9F4}" srcOrd="1" destOrd="0" presId="urn:microsoft.com/office/officeart/2005/8/layout/lProcess2"/>
    <dgm:cxn modelId="{95A1189E-80BC-AE42-852B-C1F7D7F752E4}" type="presParOf" srcId="{B23DC7F8-6C83-CC4B-909C-73092C5601AB}" destId="{2CC1B147-AE7D-A34F-82F9-DD38261ADD87}" srcOrd="2" destOrd="0" presId="urn:microsoft.com/office/officeart/2005/8/layout/lProcess2"/>
    <dgm:cxn modelId="{A78F074C-980D-1B4D-9DC2-8F4540BB4125}" type="presParOf" srcId="{2CC1B147-AE7D-A34F-82F9-DD38261ADD87}" destId="{78DF56F7-36B9-7845-A88D-978C7DD380A6}" srcOrd="0" destOrd="0" presId="urn:microsoft.com/office/officeart/2005/8/layout/lProcess2"/>
    <dgm:cxn modelId="{90373F88-A59C-F549-8C52-7BAD147BB2E5}" type="presParOf" srcId="{78DF56F7-36B9-7845-A88D-978C7DD380A6}" destId="{32746930-5DB3-C041-8251-D9A0216F608E}" srcOrd="0" destOrd="0" presId="urn:microsoft.com/office/officeart/2005/8/layout/lProcess2"/>
    <dgm:cxn modelId="{054F4974-4C80-744F-8F73-4A3B997F234A}" type="presParOf" srcId="{4DAAE477-DB43-3F47-9638-C8F12528932A}" destId="{7FF51532-945B-D14C-8CF1-4448594810F2}" srcOrd="3" destOrd="0" presId="urn:microsoft.com/office/officeart/2005/8/layout/lProcess2"/>
    <dgm:cxn modelId="{5FBC1003-1CDE-AA4F-BA47-BB304493CA12}" type="presParOf" srcId="{4DAAE477-DB43-3F47-9638-C8F12528932A}" destId="{3E3EFCFD-92CA-7549-B09E-9A8906EC53A2}" srcOrd="4" destOrd="0" presId="urn:microsoft.com/office/officeart/2005/8/layout/lProcess2"/>
    <dgm:cxn modelId="{2FC85346-53F6-3945-B979-ABE0C9E92460}" type="presParOf" srcId="{3E3EFCFD-92CA-7549-B09E-9A8906EC53A2}" destId="{41D8A3A0-6DF2-AB46-AB53-333BDD99FCB6}" srcOrd="0" destOrd="0" presId="urn:microsoft.com/office/officeart/2005/8/layout/lProcess2"/>
    <dgm:cxn modelId="{8F07BE03-F3FF-3D45-8A66-344ABE0DB245}" type="presParOf" srcId="{3E3EFCFD-92CA-7549-B09E-9A8906EC53A2}" destId="{1A4E7D2E-E2B1-774F-9BF9-23A914D6F01E}" srcOrd="1" destOrd="0" presId="urn:microsoft.com/office/officeart/2005/8/layout/lProcess2"/>
    <dgm:cxn modelId="{5EDABBCD-9478-644B-8BCB-24386309EC33}" type="presParOf" srcId="{3E3EFCFD-92CA-7549-B09E-9A8906EC53A2}" destId="{9FAD15CD-016E-0842-A2AE-2BC52ADC9B82}" srcOrd="2" destOrd="0" presId="urn:microsoft.com/office/officeart/2005/8/layout/lProcess2"/>
    <dgm:cxn modelId="{0D6BD7D0-D274-0C4C-BD02-0649E885BF77}" type="presParOf" srcId="{9FAD15CD-016E-0842-A2AE-2BC52ADC9B82}" destId="{B7F02C8B-7943-1B45-8858-E6E13E4012D4}" srcOrd="0" destOrd="0" presId="urn:microsoft.com/office/officeart/2005/8/layout/lProcess2"/>
    <dgm:cxn modelId="{0958397D-0262-AA49-8F67-C26B655EA105}" type="presParOf" srcId="{B7F02C8B-7943-1B45-8858-E6E13E4012D4}" destId="{220981C7-655D-BB41-B6D9-8CF90E311B2D}" srcOrd="0" destOrd="0" presId="urn:microsoft.com/office/officeart/2005/8/layout/l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9FEC589-A4ED-E54A-BF89-3911A7F09B0D}">
      <dsp:nvSpPr>
        <dsp:cNvPr id="0" name=""/>
        <dsp:cNvSpPr/>
      </dsp:nvSpPr>
      <dsp:spPr>
        <a:xfrm rot="21300000">
          <a:off x="18706" y="1901000"/>
          <a:ext cx="6058586" cy="693799"/>
        </a:xfrm>
        <a:prstGeom prst="mathMinus">
          <a:avLst/>
        </a:prstGeom>
        <a:blipFill rotWithShape="0">
          <a:blip xmlns:r="http://schemas.openxmlformats.org/officeDocument/2006/relationships" r:embed="rId1">
            <a:duotone>
              <a:schemeClr val="accent1">
                <a:tint val="60000"/>
                <a:hueOff val="0"/>
                <a:satOff val="0"/>
                <a:lumOff val="0"/>
                <a:alphaOff val="0"/>
                <a:shade val="70000"/>
                <a:satMod val="120000"/>
              </a:schemeClr>
              <a:schemeClr val="accent1">
                <a:tint val="60000"/>
                <a:hueOff val="0"/>
                <a:satOff val="0"/>
                <a:lumOff val="0"/>
                <a:alphaOff val="0"/>
                <a:tint val="70000"/>
                <a:satMod val="135000"/>
              </a:schemeClr>
            </a:duotone>
          </a:blip>
          <a:tile tx="0" ty="0" sx="40000" sy="40000" flip="none" algn="tl"/>
        </a:blipFill>
        <a:ln>
          <a:solidFill>
            <a:schemeClr val="tx2">
              <a:lumMod val="75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dsp:style>
    </dsp:sp>
    <dsp:sp modelId="{0C3C8EB4-2219-0641-85AA-990D74CF09C9}">
      <dsp:nvSpPr>
        <dsp:cNvPr id="0" name=""/>
        <dsp:cNvSpPr/>
      </dsp:nvSpPr>
      <dsp:spPr>
        <a:xfrm>
          <a:off x="762006" y="685807"/>
          <a:ext cx="1828800" cy="1798320"/>
        </a:xfrm>
        <a:prstGeom prst="downArrow">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2">
              <a:lumMod val="75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A3AF565A-D8F3-0D47-8B84-CE178EBBD269}">
      <dsp:nvSpPr>
        <dsp:cNvPr id="0" name=""/>
        <dsp:cNvSpPr/>
      </dsp:nvSpPr>
      <dsp:spPr>
        <a:xfrm>
          <a:off x="609599" y="0"/>
          <a:ext cx="3931910" cy="1278637"/>
        </a:xfrm>
        <a:prstGeom prst="rect">
          <a:avLst/>
        </a:prstGeom>
        <a:solidFill>
          <a:schemeClr val="bg1"/>
        </a:solidFill>
        <a:ln>
          <a:solidFill>
            <a:schemeClr val="accent1"/>
          </a:solid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ctr" anchorCtr="0">
          <a:noAutofit/>
        </a:bodyPr>
        <a:lstStyle/>
        <a:p>
          <a:pPr lvl="0" algn="l" defTabSz="933450">
            <a:lnSpc>
              <a:spcPct val="90000"/>
            </a:lnSpc>
            <a:spcBef>
              <a:spcPct val="0"/>
            </a:spcBef>
            <a:spcAft>
              <a:spcPct val="35000"/>
            </a:spcAft>
          </a:pPr>
          <a:r>
            <a:rPr lang="en-US" sz="2100" kern="1200" dirty="0" smtClean="0"/>
            <a:t>Lower level</a:t>
          </a:r>
          <a:endParaRPr lang="en-US" sz="2100" kern="1200" dirty="0"/>
        </a:p>
        <a:p>
          <a:pPr marL="171450" lvl="1" indent="-171450" algn="l" defTabSz="711200">
            <a:lnSpc>
              <a:spcPct val="90000"/>
            </a:lnSpc>
            <a:spcBef>
              <a:spcPct val="0"/>
            </a:spcBef>
            <a:spcAft>
              <a:spcPct val="15000"/>
            </a:spcAft>
            <a:buChar char="••"/>
          </a:pPr>
          <a:r>
            <a:rPr lang="en-US" sz="1600" kern="1200" dirty="0" smtClean="0"/>
            <a:t>There must be some sort of function that produces an authenticator</a:t>
          </a:r>
        </a:p>
      </dsp:txBody>
      <dsp:txXfrm>
        <a:off x="609599" y="0"/>
        <a:ext cx="3931910" cy="1278637"/>
      </dsp:txXfrm>
    </dsp:sp>
    <dsp:sp modelId="{F89A8629-E88D-5B42-AE48-3030A7AF7E25}">
      <dsp:nvSpPr>
        <dsp:cNvPr id="0" name=""/>
        <dsp:cNvSpPr/>
      </dsp:nvSpPr>
      <dsp:spPr>
        <a:xfrm>
          <a:off x="3276593" y="1904996"/>
          <a:ext cx="1828800" cy="1798320"/>
        </a:xfrm>
        <a:prstGeom prst="upArrow">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2">
              <a:lumMod val="75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F0458508-C634-8947-BE5F-AF7AD4C41A9B}">
      <dsp:nvSpPr>
        <dsp:cNvPr id="0" name=""/>
        <dsp:cNvSpPr/>
      </dsp:nvSpPr>
      <dsp:spPr>
        <a:xfrm>
          <a:off x="1371600" y="3113346"/>
          <a:ext cx="4450080" cy="1382453"/>
        </a:xfrm>
        <a:prstGeom prst="rect">
          <a:avLst/>
        </a:prstGeom>
        <a:solidFill>
          <a:schemeClr val="bg1"/>
        </a:solidFill>
        <a:ln>
          <a:solidFill>
            <a:schemeClr val="accent1"/>
          </a:solid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ctr" anchorCtr="0">
          <a:noAutofit/>
        </a:bodyPr>
        <a:lstStyle/>
        <a:p>
          <a:pPr lvl="0" algn="l" defTabSz="844550">
            <a:lnSpc>
              <a:spcPct val="90000"/>
            </a:lnSpc>
            <a:spcBef>
              <a:spcPct val="0"/>
            </a:spcBef>
            <a:spcAft>
              <a:spcPct val="35000"/>
            </a:spcAft>
          </a:pPr>
          <a:r>
            <a:rPr lang="en-US" sz="1900" kern="1200" dirty="0" smtClean="0"/>
            <a:t>Higher-level</a:t>
          </a:r>
        </a:p>
        <a:p>
          <a:pPr marL="114300" lvl="1" indent="-114300" algn="l" defTabSz="666750">
            <a:lnSpc>
              <a:spcPct val="90000"/>
            </a:lnSpc>
            <a:spcBef>
              <a:spcPct val="0"/>
            </a:spcBef>
            <a:spcAft>
              <a:spcPct val="15000"/>
            </a:spcAft>
            <a:buChar char="••"/>
          </a:pPr>
          <a:r>
            <a:rPr lang="en-US" sz="1500" kern="1200" dirty="0" smtClean="0"/>
            <a:t>Uses the lower-level function as a primitive in an authentication protocol that enables a receiver to verify the authenticity of a message</a:t>
          </a:r>
        </a:p>
      </dsp:txBody>
      <dsp:txXfrm>
        <a:off x="1371600" y="3113346"/>
        <a:ext cx="4450080" cy="1382453"/>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455709D-7F47-994B-9CF2-C952C0C6C13D}">
      <dsp:nvSpPr>
        <dsp:cNvPr id="0" name=""/>
        <dsp:cNvSpPr/>
      </dsp:nvSpPr>
      <dsp:spPr>
        <a:xfrm rot="16200000">
          <a:off x="-1379709" y="1381785"/>
          <a:ext cx="4800600" cy="2037029"/>
        </a:xfrm>
        <a:prstGeom prst="flowChartManualOperation">
          <a:avLst/>
        </a:prstGeom>
        <a:solidFill>
          <a:schemeClr val="accent4">
            <a:lumMod val="75000"/>
          </a:schemeClr>
        </a:solidFill>
        <a:ln w="9525">
          <a:solidFill>
            <a:schemeClr val="accent4">
              <a:lumMod val="50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0" rIns="95250" bIns="0" numCol="1" spcCol="1270" anchor="ctr" anchorCtr="0">
          <a:noAutofit/>
        </a:bodyPr>
        <a:lstStyle/>
        <a:p>
          <a:pPr lvl="0" algn="ctr" defTabSz="666750" rtl="0">
            <a:lnSpc>
              <a:spcPct val="90000"/>
            </a:lnSpc>
            <a:spcBef>
              <a:spcPct val="0"/>
            </a:spcBef>
            <a:spcAft>
              <a:spcPct val="35000"/>
            </a:spcAft>
          </a:pPr>
          <a:r>
            <a:rPr lang="en-US" sz="1500" b="1" i="0" kern="1200" dirty="0" smtClean="0"/>
            <a:t>Taking into account the types of attacks, the MAC needs to satisfy the following:</a:t>
          </a:r>
          <a:endParaRPr lang="en-US" sz="1500" b="1" i="0" kern="1200" dirty="0"/>
        </a:p>
      </dsp:txBody>
      <dsp:txXfrm rot="16200000">
        <a:off x="-1379709" y="1381785"/>
        <a:ext cx="4800600" cy="2037029"/>
      </dsp:txXfrm>
    </dsp:sp>
    <dsp:sp modelId="{355D249C-4135-264C-9AA4-38F8B8368748}">
      <dsp:nvSpPr>
        <dsp:cNvPr id="0" name=""/>
        <dsp:cNvSpPr/>
      </dsp:nvSpPr>
      <dsp:spPr>
        <a:xfrm rot="16200000">
          <a:off x="810096" y="1381785"/>
          <a:ext cx="4800600" cy="2037029"/>
        </a:xfrm>
        <a:prstGeom prst="flowChartManualOperation">
          <a:avLst/>
        </a:prstGeom>
        <a:solidFill>
          <a:schemeClr val="accent4">
            <a:lumMod val="50000"/>
          </a:schemeClr>
        </a:solidFill>
        <a:ln>
          <a:solidFill>
            <a:schemeClr val="accent4">
              <a:lumMod val="60000"/>
              <a:lumOff val="40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0" rIns="95250" bIns="0" numCol="1" spcCol="1270" anchor="ctr" anchorCtr="0">
          <a:noAutofit/>
        </a:bodyPr>
        <a:lstStyle/>
        <a:p>
          <a:pPr lvl="0" algn="ctr" defTabSz="666750" rtl="0">
            <a:lnSpc>
              <a:spcPct val="90000"/>
            </a:lnSpc>
            <a:spcBef>
              <a:spcPct val="0"/>
            </a:spcBef>
            <a:spcAft>
              <a:spcPct val="35000"/>
            </a:spcAft>
          </a:pPr>
          <a:r>
            <a:rPr lang="en-US" sz="1500" kern="1200" dirty="0" smtClean="0">
              <a:latin typeface="Arial" pitchFamily="-84" charset="0"/>
              <a:ea typeface="ＭＳ Ｐゴシック" pitchFamily="-84" charset="-128"/>
              <a:cs typeface="ＭＳ Ｐゴシック" pitchFamily="-84" charset="-128"/>
            </a:rPr>
            <a:t>The first requirement deals with message replacement attacks, in which an opponent is able to construct a new message to match a given MAC, even though the opponent does not know and does not learn the key</a:t>
          </a:r>
          <a:endParaRPr lang="en-US" sz="1500" b="1" i="0" kern="1200" dirty="0"/>
        </a:p>
      </dsp:txBody>
      <dsp:txXfrm rot="16200000">
        <a:off x="810096" y="1381785"/>
        <a:ext cx="4800600" cy="2037029"/>
      </dsp:txXfrm>
    </dsp:sp>
    <dsp:sp modelId="{2B5F3EFE-B469-D54B-9DB0-72961539BBD1}">
      <dsp:nvSpPr>
        <dsp:cNvPr id="0" name=""/>
        <dsp:cNvSpPr/>
      </dsp:nvSpPr>
      <dsp:spPr>
        <a:xfrm rot="16200000">
          <a:off x="2999903" y="1381785"/>
          <a:ext cx="4800600" cy="2037029"/>
        </a:xfrm>
        <a:prstGeom prst="flowChartManualOperation">
          <a:avLst/>
        </a:prstGeom>
        <a:solidFill>
          <a:schemeClr val="accent4">
            <a:lumMod val="50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0" tIns="0" rIns="120771" bIns="0" numCol="1" spcCol="1270" anchor="ctr" anchorCtr="0">
          <a:noAutofit/>
        </a:bodyPr>
        <a:lstStyle/>
        <a:p>
          <a:pPr lvl="0" algn="ctr" defTabSz="844550">
            <a:lnSpc>
              <a:spcPct val="90000"/>
            </a:lnSpc>
            <a:spcBef>
              <a:spcPct val="0"/>
            </a:spcBef>
            <a:spcAft>
              <a:spcPct val="35000"/>
            </a:spcAft>
          </a:pPr>
          <a:r>
            <a:rPr lang="en-US" sz="1900" kern="1200" dirty="0" smtClean="0">
              <a:latin typeface="Arial" pitchFamily="-84" charset="0"/>
              <a:ea typeface="ＭＳ Ｐゴシック" pitchFamily="-84" charset="-128"/>
              <a:cs typeface="ＭＳ Ｐゴシック" pitchFamily="-84" charset="-128"/>
            </a:rPr>
            <a:t>The second requirement deals with the need to thwart a brute-force attack based on chosen plaintext </a:t>
          </a:r>
          <a:endParaRPr lang="en-US" sz="1900" kern="1200" dirty="0" smtClean="0">
            <a:latin typeface="Arial" pitchFamily="-84" charset="0"/>
            <a:ea typeface="ＭＳ Ｐゴシック" pitchFamily="-84" charset="-128"/>
            <a:cs typeface="ＭＳ Ｐゴシック" pitchFamily="-84" charset="-128"/>
          </a:endParaRPr>
        </a:p>
      </dsp:txBody>
      <dsp:txXfrm rot="16200000">
        <a:off x="2999903" y="1381785"/>
        <a:ext cx="4800600" cy="2037029"/>
      </dsp:txXfrm>
    </dsp:sp>
    <dsp:sp modelId="{378057DA-9A05-9149-8D2C-22685B173615}">
      <dsp:nvSpPr>
        <dsp:cNvPr id="0" name=""/>
        <dsp:cNvSpPr/>
      </dsp:nvSpPr>
      <dsp:spPr>
        <a:xfrm rot="16200000">
          <a:off x="5189709" y="1381785"/>
          <a:ext cx="4800600" cy="2037029"/>
        </a:xfrm>
        <a:prstGeom prst="flowChartManualOperation">
          <a:avLst/>
        </a:prstGeom>
        <a:solidFill>
          <a:schemeClr val="accent4">
            <a:lumMod val="50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0" tIns="0" rIns="120771" bIns="0" numCol="1" spcCol="1270" anchor="ctr" anchorCtr="0">
          <a:noAutofit/>
        </a:bodyPr>
        <a:lstStyle/>
        <a:p>
          <a:pPr lvl="0" algn="ctr" defTabSz="844550">
            <a:lnSpc>
              <a:spcPct val="90000"/>
            </a:lnSpc>
            <a:spcBef>
              <a:spcPct val="0"/>
            </a:spcBef>
            <a:spcAft>
              <a:spcPct val="35000"/>
            </a:spcAft>
          </a:pPr>
          <a:r>
            <a:rPr lang="en-US" sz="1900" kern="1200" dirty="0" smtClean="0">
              <a:latin typeface="Arial" pitchFamily="-84" charset="0"/>
              <a:ea typeface="ＭＳ Ｐゴシック" pitchFamily="-84" charset="-128"/>
              <a:cs typeface="ＭＳ Ｐゴシック" pitchFamily="-84" charset="-128"/>
            </a:rPr>
            <a:t>The final requirement dictates that the authentication algorithm should not be weaker with respect to certain parts or bits of the message than others</a:t>
          </a:r>
          <a:endParaRPr lang="en-US" sz="1900" kern="1200" dirty="0">
            <a:latin typeface="Arial" pitchFamily="-84" charset="0"/>
            <a:ea typeface="ＭＳ Ｐゴシック" pitchFamily="-84" charset="-128"/>
            <a:cs typeface="ＭＳ Ｐゴシック" pitchFamily="-84" charset="-128"/>
          </a:endParaRPr>
        </a:p>
      </dsp:txBody>
      <dsp:txXfrm rot="16200000">
        <a:off x="5189709" y="1381785"/>
        <a:ext cx="4800600" cy="2037029"/>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6CF82A7-2676-8E4E-8979-085535B19D56}">
      <dsp:nvSpPr>
        <dsp:cNvPr id="0" name=""/>
        <dsp:cNvSpPr/>
      </dsp:nvSpPr>
      <dsp:spPr>
        <a:xfrm>
          <a:off x="0" y="301809"/>
          <a:ext cx="7924800" cy="20349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15053" tIns="354076" rIns="615053"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Attack the key space</a:t>
          </a:r>
        </a:p>
        <a:p>
          <a:pPr marL="342900" lvl="2" indent="-171450" algn="l" defTabSz="755650">
            <a:lnSpc>
              <a:spcPct val="90000"/>
            </a:lnSpc>
            <a:spcBef>
              <a:spcPct val="0"/>
            </a:spcBef>
            <a:spcAft>
              <a:spcPct val="15000"/>
            </a:spcAft>
            <a:buChar char="••"/>
          </a:pPr>
          <a:r>
            <a:rPr lang="en-US" sz="1700" kern="1200" dirty="0" smtClean="0"/>
            <a:t>If an attacker can determine the MAC key then it is possible to generate a valid MAC value for any input </a:t>
          </a:r>
          <a:r>
            <a:rPr lang="en-US" sz="1700" i="1" kern="1200" dirty="0" smtClean="0"/>
            <a:t>x</a:t>
          </a:r>
          <a:endParaRPr lang="en-US" sz="1700" kern="1200" dirty="0" smtClean="0"/>
        </a:p>
        <a:p>
          <a:pPr marL="171450" lvl="1" indent="-171450" algn="l" defTabSz="755650">
            <a:lnSpc>
              <a:spcPct val="90000"/>
            </a:lnSpc>
            <a:spcBef>
              <a:spcPct val="0"/>
            </a:spcBef>
            <a:spcAft>
              <a:spcPct val="15000"/>
            </a:spcAft>
            <a:buChar char="••"/>
          </a:pPr>
          <a:r>
            <a:rPr lang="en-US" sz="1700" kern="1200" dirty="0" smtClean="0"/>
            <a:t>Attack the MAC value</a:t>
          </a:r>
        </a:p>
        <a:p>
          <a:pPr marL="342900" lvl="2" indent="-171450" algn="l" defTabSz="755650">
            <a:lnSpc>
              <a:spcPct val="90000"/>
            </a:lnSpc>
            <a:spcBef>
              <a:spcPct val="0"/>
            </a:spcBef>
            <a:spcAft>
              <a:spcPct val="15000"/>
            </a:spcAft>
            <a:buChar char="••"/>
          </a:pPr>
          <a:r>
            <a:rPr lang="en-US" sz="1700" kern="1200" dirty="0" smtClean="0"/>
            <a:t>Objective is to generate a valid tag for a given message or to find a message that matches a given tag</a:t>
          </a:r>
        </a:p>
      </dsp:txBody>
      <dsp:txXfrm>
        <a:off x="0" y="301809"/>
        <a:ext cx="7924800" cy="2034900"/>
      </dsp:txXfrm>
    </dsp:sp>
    <dsp:sp modelId="{152F7F99-21E6-FA41-9A9B-75F753A7D577}">
      <dsp:nvSpPr>
        <dsp:cNvPr id="0" name=""/>
        <dsp:cNvSpPr/>
      </dsp:nvSpPr>
      <dsp:spPr>
        <a:xfrm>
          <a:off x="396240" y="50889"/>
          <a:ext cx="5547360" cy="501840"/>
        </a:xfrm>
        <a:prstGeom prst="roundRect">
          <a:avLst/>
        </a:prstGeom>
        <a:solidFill>
          <a:schemeClr val="accent4">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9677" tIns="0" rIns="209677" bIns="0" numCol="1" spcCol="1270" anchor="ctr" anchorCtr="0">
          <a:noAutofit/>
        </a:bodyPr>
        <a:lstStyle/>
        <a:p>
          <a:pPr lvl="0" algn="l" defTabSz="889000">
            <a:lnSpc>
              <a:spcPct val="90000"/>
            </a:lnSpc>
            <a:spcBef>
              <a:spcPct val="0"/>
            </a:spcBef>
            <a:spcAft>
              <a:spcPct val="35000"/>
            </a:spcAft>
          </a:pPr>
          <a:r>
            <a:rPr lang="en-US" sz="2000" kern="1200" dirty="0" smtClean="0">
              <a:effectLst>
                <a:outerShdw blurRad="38100" dist="38100" dir="2700000" algn="tl">
                  <a:srgbClr val="000000">
                    <a:alpha val="43137"/>
                  </a:srgbClr>
                </a:outerShdw>
              </a:effectLst>
            </a:rPr>
            <a:t>Two lines of attack:</a:t>
          </a:r>
          <a:endParaRPr lang="en-US" sz="2000" kern="1200" dirty="0">
            <a:effectLst>
              <a:outerShdw blurRad="38100" dist="38100" dir="2700000" algn="tl">
                <a:srgbClr val="000000">
                  <a:alpha val="43137"/>
                </a:srgbClr>
              </a:outerShdw>
            </a:effectLst>
          </a:endParaRPr>
        </a:p>
      </dsp:txBody>
      <dsp:txXfrm>
        <a:off x="396240" y="50889"/>
        <a:ext cx="5547360" cy="50184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1378CB5-0A17-534D-8BAF-D192F37C9FA8}">
      <dsp:nvSpPr>
        <dsp:cNvPr id="0" name=""/>
        <dsp:cNvSpPr/>
      </dsp:nvSpPr>
      <dsp:spPr>
        <a:xfrm>
          <a:off x="744" y="0"/>
          <a:ext cx="1934765" cy="3378200"/>
        </a:xfrm>
        <a:prstGeom prst="roundRect">
          <a:avLst>
            <a:gd name="adj" fmla="val 10000"/>
          </a:avLst>
        </a:prstGeom>
        <a:solidFill>
          <a:schemeClr val="accent1">
            <a:tint val="40000"/>
            <a:hueOff val="0"/>
            <a:satOff val="0"/>
            <a:lumOff val="0"/>
            <a:alphaOff val="0"/>
          </a:schemeClr>
        </a:solidFill>
        <a:ln>
          <a:no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i="0" kern="1200" dirty="0" smtClean="0"/>
            <a:t>Data that will be both authenticated and </a:t>
          </a:r>
          <a:r>
            <a:rPr lang="en-US" sz="1600" b="1" i="0" kern="1200" dirty="0" smtClean="0"/>
            <a:t>encrypted  </a:t>
          </a:r>
          <a:endParaRPr lang="en-US" sz="1600" b="1" i="0" kern="1200" dirty="0"/>
        </a:p>
      </dsp:txBody>
      <dsp:txXfrm>
        <a:off x="744" y="0"/>
        <a:ext cx="1934765" cy="1013460"/>
      </dsp:txXfrm>
    </dsp:sp>
    <dsp:sp modelId="{1E40D5F7-D92A-C641-AB69-B58BE9E4F236}">
      <dsp:nvSpPr>
        <dsp:cNvPr id="0" name=""/>
        <dsp:cNvSpPr/>
      </dsp:nvSpPr>
      <dsp:spPr>
        <a:xfrm>
          <a:off x="194220" y="1013460"/>
          <a:ext cx="1547812" cy="2195830"/>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b="1" i="0" kern="1200" dirty="0" smtClean="0"/>
            <a:t>This is the plaintext message P of the data block</a:t>
          </a:r>
        </a:p>
      </dsp:txBody>
      <dsp:txXfrm>
        <a:off x="194220" y="1013460"/>
        <a:ext cx="1547812" cy="2195830"/>
      </dsp:txXfrm>
    </dsp:sp>
    <dsp:sp modelId="{8962FEE3-16D6-AC4C-9C3D-06EDCF54DA89}">
      <dsp:nvSpPr>
        <dsp:cNvPr id="0" name=""/>
        <dsp:cNvSpPr/>
      </dsp:nvSpPr>
      <dsp:spPr>
        <a:xfrm>
          <a:off x="2080617" y="0"/>
          <a:ext cx="1934765" cy="3378200"/>
        </a:xfrm>
        <a:prstGeom prst="roundRect">
          <a:avLst>
            <a:gd name="adj" fmla="val 10000"/>
          </a:avLst>
        </a:prstGeom>
        <a:solidFill>
          <a:schemeClr val="accent1">
            <a:tint val="40000"/>
            <a:hueOff val="0"/>
            <a:satOff val="0"/>
            <a:lumOff val="0"/>
            <a:alphaOff val="0"/>
          </a:schemeClr>
        </a:solidFill>
        <a:ln>
          <a:no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i="0" kern="1200" dirty="0" smtClean="0"/>
            <a:t>Associated data A that will be authenticated but not encrypted</a:t>
          </a:r>
        </a:p>
      </dsp:txBody>
      <dsp:txXfrm>
        <a:off x="2080617" y="0"/>
        <a:ext cx="1934765" cy="1013460"/>
      </dsp:txXfrm>
    </dsp:sp>
    <dsp:sp modelId="{32746930-5DB3-C041-8251-D9A0216F608E}">
      <dsp:nvSpPr>
        <dsp:cNvPr id="0" name=""/>
        <dsp:cNvSpPr/>
      </dsp:nvSpPr>
      <dsp:spPr>
        <a:xfrm>
          <a:off x="2274093" y="1013460"/>
          <a:ext cx="1547812" cy="2195830"/>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b="1" i="0" kern="1200" dirty="0" smtClean="0"/>
            <a:t>An example is a protocol header that must be transmitted in the clear for proper protocol operation but which needs to be authenticated</a:t>
          </a:r>
        </a:p>
      </dsp:txBody>
      <dsp:txXfrm>
        <a:off x="2274093" y="1013460"/>
        <a:ext cx="1547812" cy="2195830"/>
      </dsp:txXfrm>
    </dsp:sp>
    <dsp:sp modelId="{41D8A3A0-6DF2-AB46-AB53-333BDD99FCB6}">
      <dsp:nvSpPr>
        <dsp:cNvPr id="0" name=""/>
        <dsp:cNvSpPr/>
      </dsp:nvSpPr>
      <dsp:spPr>
        <a:xfrm>
          <a:off x="4160490" y="0"/>
          <a:ext cx="1934765" cy="3378200"/>
        </a:xfrm>
        <a:prstGeom prst="roundRect">
          <a:avLst>
            <a:gd name="adj" fmla="val 10000"/>
          </a:avLst>
        </a:prstGeom>
        <a:solidFill>
          <a:schemeClr val="accent1">
            <a:tint val="40000"/>
            <a:hueOff val="0"/>
            <a:satOff val="0"/>
            <a:lumOff val="0"/>
            <a:alphaOff val="0"/>
          </a:schemeClr>
        </a:solidFill>
        <a:ln>
          <a:no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i="0" kern="1200" dirty="0" smtClean="0"/>
            <a:t>A nonce N that is assigned to the payload and the associated data</a:t>
          </a:r>
        </a:p>
      </dsp:txBody>
      <dsp:txXfrm>
        <a:off x="4160490" y="0"/>
        <a:ext cx="1934765" cy="1013460"/>
      </dsp:txXfrm>
    </dsp:sp>
    <dsp:sp modelId="{220981C7-655D-BB41-B6D9-8CF90E311B2D}">
      <dsp:nvSpPr>
        <dsp:cNvPr id="0" name=""/>
        <dsp:cNvSpPr/>
      </dsp:nvSpPr>
      <dsp:spPr>
        <a:xfrm>
          <a:off x="4353966" y="1013460"/>
          <a:ext cx="1547812" cy="2195830"/>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b="1" i="0" kern="1200" dirty="0" smtClean="0"/>
            <a:t>This is a unique value that is different for every instance during the lifetime of a protocol association and is intended to prevent replay attacks and certain other types of attacks</a:t>
          </a:r>
          <a:endParaRPr lang="en-US" sz="1200" b="1" i="0" kern="1200" dirty="0"/>
        </a:p>
      </dsp:txBody>
      <dsp:txXfrm>
        <a:off x="4353966" y="1013460"/>
        <a:ext cx="1547812" cy="2195830"/>
      </dsp:txXfrm>
    </dsp:sp>
  </dsp:spTree>
</dsp:drawing>
</file>

<file path=ppt/diagrams/layout1.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8E01877B-E5FC-4F44-9FC7-4B20506F310A}" type="slidenum">
              <a:rPr lang="en-AU"/>
              <a:pPr>
                <a:defRPr/>
              </a:pPr>
              <a:t>‹#›</a:t>
            </a:fld>
            <a:endParaRPr lang="en-AU"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Rectangle 1031"/>
          <p:cNvSpPr>
            <a:spLocks noGrp="1" noChangeArrowheads="1"/>
          </p:cNvSpPr>
          <p:nvPr>
            <p:ph type="sldNum" sz="quarter" idx="5"/>
          </p:nvPr>
        </p:nvSpPr>
        <p:spPr>
          <a:noFill/>
        </p:spPr>
        <p:txBody>
          <a:bodyPr/>
          <a:lstStyle/>
          <a:p>
            <a:fld id="{E19838C5-D210-634D-AD54-173CE2131589}" type="slidenum">
              <a:rPr lang="en-AU">
                <a:latin typeface="Arial" pitchFamily="-84" charset="0"/>
              </a:rPr>
              <a:pPr/>
              <a:t>1</a:t>
            </a:fld>
            <a:endParaRPr lang="en-AU" dirty="0">
              <a:latin typeface="Arial" pitchFamily="-8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en-US" dirty="0" smtClean="0">
                <a:latin typeface="Times New Roman" pitchFamily="-84" charset="0"/>
                <a:ea typeface="ＭＳ Ｐゴシック" pitchFamily="-84" charset="-128"/>
                <a:cs typeface="ＭＳ Ｐゴシック" pitchFamily="-84" charset="-128"/>
              </a:rPr>
              <a:t>Lecture slides prepared for “Cryptography and Network Security”, 6/e, by William Stallings</a:t>
            </a:r>
            <a:r>
              <a:rPr lang="en-US" dirty="0" smtClean="0">
                <a:latin typeface="Arial" pitchFamily="-84" charset="0"/>
                <a:ea typeface="ＭＳ Ｐゴシック" pitchFamily="-84" charset="-128"/>
                <a:cs typeface="ＭＳ Ｐゴシック" pitchFamily="-84" charset="-128"/>
              </a:rPr>
              <a:t>, Chapter 12 – “</a:t>
            </a:r>
            <a:r>
              <a:rPr lang="en-AU" dirty="0" smtClean="0">
                <a:latin typeface="Arial" pitchFamily="-84" charset="0"/>
                <a:ea typeface="ＭＳ Ｐゴシック" pitchFamily="-84" charset="-128"/>
                <a:cs typeface="ＭＳ Ｐゴシック" pitchFamily="-84" charset="-128"/>
              </a:rPr>
              <a:t>Message Authentication Codes</a:t>
            </a:r>
            <a:r>
              <a:rPr lang="en-US" dirty="0" smtClean="0">
                <a:latin typeface="Arial" pitchFamily="-84" charset="0"/>
                <a:ea typeface="ＭＳ Ｐゴシック" pitchFamily="-84" charset="-128"/>
                <a:cs typeface="ＭＳ Ｐゴシック" pitchFamily="-84" charset="-128"/>
              </a:rPr>
              <a:t>”.</a:t>
            </a:r>
            <a:endParaRPr lang="en-AU" dirty="0" smtClean="0">
              <a:latin typeface="Arial" pitchFamily="-84" charset="0"/>
              <a:ea typeface="ＭＳ Ｐゴシック" pitchFamily="-84" charset="-128"/>
              <a:cs typeface="ＭＳ Ｐゴシック" pitchFamily="-84" charset="-128"/>
            </a:endParaRPr>
          </a:p>
          <a:p>
            <a:pPr eaLnBrk="1" hangingPunct="1"/>
            <a:endParaRPr lang="en-AU" dirty="0" smtClean="0">
              <a:latin typeface="Times New Roman" pitchFamily="-84" charset="0"/>
              <a:ea typeface="ＭＳ Ｐゴシック" pitchFamily="-84" charset="-128"/>
              <a:cs typeface="ＭＳ Ｐゴシック" pitchFamily="-84" charset="-128"/>
            </a:endParaRPr>
          </a:p>
          <a:p>
            <a:pPr eaLnBrk="1" hangingPunct="1"/>
            <a:endParaRPr lang="en-US" dirty="0" smtClean="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0" kern="1200" baseline="0" dirty="0" smtClean="0">
                <a:solidFill>
                  <a:schemeClr val="tx1"/>
                </a:solidFill>
                <a:latin typeface="Arial" charset="0"/>
                <a:ea typeface="ＭＳ Ｐゴシック" charset="-128"/>
                <a:cs typeface="ＭＳ Ｐゴシック" charset="-128"/>
              </a:rPr>
              <a:t> An alternative authentication technique involves the use of a secret key to generate</a:t>
            </a:r>
          </a:p>
          <a:p>
            <a:r>
              <a:rPr lang="en-US" sz="1200" b="0" kern="1200" baseline="0" dirty="0" smtClean="0">
                <a:solidFill>
                  <a:schemeClr val="tx1"/>
                </a:solidFill>
                <a:latin typeface="Arial" charset="0"/>
                <a:ea typeface="ＭＳ Ｐゴシック" charset="-128"/>
                <a:cs typeface="ＭＳ Ｐゴシック" charset="-128"/>
              </a:rPr>
              <a:t>a small fixed-size block of data, known as a cryptographic checksum  or MAC, that is</a:t>
            </a:r>
          </a:p>
          <a:p>
            <a:r>
              <a:rPr lang="en-US" sz="1200" b="0" kern="1200" baseline="0" dirty="0" smtClean="0">
                <a:solidFill>
                  <a:schemeClr val="tx1"/>
                </a:solidFill>
                <a:latin typeface="Arial" charset="0"/>
                <a:ea typeface="ＭＳ Ｐゴシック" charset="-128"/>
                <a:cs typeface="ＭＳ Ｐゴシック" charset="-128"/>
              </a:rPr>
              <a:t>appended to the message. This technique assumes that two communicating parties,</a:t>
            </a:r>
          </a:p>
          <a:p>
            <a:r>
              <a:rPr lang="en-US" sz="1200" b="0" kern="1200" baseline="0" dirty="0" smtClean="0">
                <a:solidFill>
                  <a:schemeClr val="tx1"/>
                </a:solidFill>
                <a:latin typeface="Arial" charset="0"/>
                <a:ea typeface="ＭＳ Ｐゴシック" charset="-128"/>
                <a:cs typeface="ＭＳ Ｐゴシック" charset="-128"/>
              </a:rPr>
              <a:t>say A and B, share a common secret key K . When A has a message to send to B, it</a:t>
            </a:r>
          </a:p>
          <a:p>
            <a:r>
              <a:rPr lang="en-US" sz="1200" b="0" kern="1200" baseline="0" dirty="0" smtClean="0">
                <a:solidFill>
                  <a:schemeClr val="tx1"/>
                </a:solidFill>
                <a:latin typeface="Arial" charset="0"/>
                <a:ea typeface="ＭＳ Ｐゴシック" charset="-128"/>
                <a:cs typeface="ＭＳ Ｐゴシック" charset="-128"/>
              </a:rPr>
              <a:t>calculates the MAC as a function of the message and the key:</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MAC =  C(K , M )</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where</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M =  input message</a:t>
            </a:r>
          </a:p>
          <a:p>
            <a:r>
              <a:rPr lang="en-US" sz="1200" b="0" kern="1200" baseline="0" dirty="0" smtClean="0">
                <a:solidFill>
                  <a:schemeClr val="tx1"/>
                </a:solidFill>
                <a:latin typeface="Arial" charset="0"/>
                <a:ea typeface="ＭＳ Ｐゴシック" charset="-128"/>
                <a:cs typeface="ＭＳ Ｐゴシック" charset="-128"/>
              </a:rPr>
              <a:t>C =  MAC function</a:t>
            </a:r>
          </a:p>
          <a:p>
            <a:r>
              <a:rPr lang="en-US" sz="1200" b="0" kern="1200" baseline="0" dirty="0" smtClean="0">
                <a:solidFill>
                  <a:schemeClr val="tx1"/>
                </a:solidFill>
                <a:latin typeface="Arial" charset="0"/>
                <a:ea typeface="ＭＳ Ｐゴシック" charset="-128"/>
                <a:cs typeface="ＭＳ Ｐゴシック" charset="-128"/>
              </a:rPr>
              <a:t>K =  shared secret key</a:t>
            </a:r>
          </a:p>
          <a:p>
            <a:r>
              <a:rPr lang="en-US" sz="1200" b="0" kern="1200" baseline="0" dirty="0" smtClean="0">
                <a:solidFill>
                  <a:schemeClr val="tx1"/>
                </a:solidFill>
                <a:latin typeface="Arial" charset="0"/>
                <a:ea typeface="ＭＳ Ｐゴシック" charset="-128"/>
                <a:cs typeface="ＭＳ Ｐゴシック" charset="-128"/>
              </a:rPr>
              <a:t>MAC =  message authentication code</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The message plus MAC are transmitted to the intended recipient. The recipient</a:t>
            </a:r>
          </a:p>
          <a:p>
            <a:r>
              <a:rPr lang="en-US" sz="1200" kern="1200" baseline="0" dirty="0" smtClean="0">
                <a:solidFill>
                  <a:schemeClr val="tx1"/>
                </a:solidFill>
                <a:latin typeface="Arial" charset="0"/>
                <a:ea typeface="ＭＳ Ｐゴシック" charset="-128"/>
                <a:cs typeface="ＭＳ Ｐゴシック" charset="-128"/>
              </a:rPr>
              <a:t>performs the same calculation on the received message, using the same secret key,</a:t>
            </a:r>
          </a:p>
          <a:p>
            <a:r>
              <a:rPr lang="en-US" sz="1200" kern="1200" baseline="0" dirty="0" smtClean="0">
                <a:solidFill>
                  <a:schemeClr val="tx1"/>
                </a:solidFill>
                <a:latin typeface="Arial" charset="0"/>
                <a:ea typeface="ＭＳ Ｐゴシック" charset="-128"/>
                <a:cs typeface="ＭＳ Ｐゴシック" charset="-128"/>
              </a:rPr>
              <a:t>to generate a new MAC. The received MAC is compared to the calculated MAC</a:t>
            </a:r>
          </a:p>
          <a:p>
            <a:r>
              <a:rPr lang="en-US" sz="1200" kern="1200" baseline="0" dirty="0" smtClean="0">
                <a:solidFill>
                  <a:schemeClr val="tx1"/>
                </a:solidFill>
                <a:latin typeface="Arial" charset="0"/>
                <a:ea typeface="ＭＳ Ｐゴシック" charset="-128"/>
                <a:cs typeface="ＭＳ Ｐゴシック" charset="-128"/>
              </a:rPr>
              <a:t>(Figure 12.4a). If we assume that only the receiver and the sender know the identity</a:t>
            </a:r>
          </a:p>
          <a:p>
            <a:r>
              <a:rPr lang="en-US" sz="1200" kern="1200" baseline="0" dirty="0" smtClean="0">
                <a:solidFill>
                  <a:schemeClr val="tx1"/>
                </a:solidFill>
                <a:latin typeface="Arial" charset="0"/>
                <a:ea typeface="ＭＳ Ｐゴシック" charset="-128"/>
                <a:cs typeface="ＭＳ Ｐゴシック" charset="-128"/>
              </a:rPr>
              <a:t>of the secret key, and if the received MAC matches the calculated MAC, then</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1.  The receiver is assured that the message has not been altered. If an attacker</a:t>
            </a:r>
          </a:p>
          <a:p>
            <a:r>
              <a:rPr lang="en-US" sz="1200" kern="1200" baseline="0" dirty="0" smtClean="0">
                <a:solidFill>
                  <a:schemeClr val="tx1"/>
                </a:solidFill>
                <a:latin typeface="Arial" charset="0"/>
                <a:ea typeface="ＭＳ Ｐゴシック" charset="-128"/>
                <a:cs typeface="ＭＳ Ｐゴシック" charset="-128"/>
              </a:rPr>
              <a:t>alters the message but does not alter the MAC, then the receiver’s calculation</a:t>
            </a:r>
          </a:p>
          <a:p>
            <a:r>
              <a:rPr lang="en-US" sz="1200" kern="1200" baseline="0" dirty="0" smtClean="0">
                <a:solidFill>
                  <a:schemeClr val="tx1"/>
                </a:solidFill>
                <a:latin typeface="Arial" charset="0"/>
                <a:ea typeface="ＭＳ Ｐゴシック" charset="-128"/>
                <a:cs typeface="ＭＳ Ｐゴシック" charset="-128"/>
              </a:rPr>
              <a:t>of the MAC will differ from the received MAC. Because the attacker is assumed</a:t>
            </a:r>
          </a:p>
          <a:p>
            <a:r>
              <a:rPr lang="en-US" sz="1200" kern="1200" baseline="0" dirty="0" smtClean="0">
                <a:solidFill>
                  <a:schemeClr val="tx1"/>
                </a:solidFill>
                <a:latin typeface="Arial" charset="0"/>
                <a:ea typeface="ＭＳ Ｐゴシック" charset="-128"/>
                <a:cs typeface="ＭＳ Ｐゴシック" charset="-128"/>
              </a:rPr>
              <a:t>not to know the secret key, the attacker cannot alter the MAC to correspond</a:t>
            </a:r>
          </a:p>
          <a:p>
            <a:r>
              <a:rPr lang="en-US" sz="1200" kern="1200" baseline="0" dirty="0" smtClean="0">
                <a:solidFill>
                  <a:schemeClr val="tx1"/>
                </a:solidFill>
                <a:latin typeface="Arial" charset="0"/>
                <a:ea typeface="ＭＳ Ｐゴシック" charset="-128"/>
                <a:cs typeface="ＭＳ Ｐゴシック" charset="-128"/>
              </a:rPr>
              <a:t>to the alterations in the message.</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2.  The receiver is assured that the message is from the alleged sender. Because</a:t>
            </a:r>
          </a:p>
          <a:p>
            <a:r>
              <a:rPr lang="en-US" sz="1200" kern="1200" baseline="0" dirty="0" smtClean="0">
                <a:solidFill>
                  <a:schemeClr val="tx1"/>
                </a:solidFill>
                <a:latin typeface="Arial" charset="0"/>
                <a:ea typeface="ＭＳ Ｐゴシック" charset="-128"/>
                <a:cs typeface="ＭＳ Ｐゴシック" charset="-128"/>
              </a:rPr>
              <a:t>no one else knows the secret key, no one else could prepare a message with a</a:t>
            </a:r>
          </a:p>
          <a:p>
            <a:r>
              <a:rPr lang="en-US" sz="1200" kern="1200" baseline="0" dirty="0" smtClean="0">
                <a:solidFill>
                  <a:schemeClr val="tx1"/>
                </a:solidFill>
                <a:latin typeface="Arial" charset="0"/>
                <a:ea typeface="ＭＳ Ｐゴシック" charset="-128"/>
                <a:cs typeface="ＭＳ Ｐゴシック" charset="-128"/>
              </a:rPr>
              <a:t>proper MAC.</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3. If the message includes a sequence number (such as is used with HDLC, X.25,</a:t>
            </a:r>
          </a:p>
          <a:p>
            <a:r>
              <a:rPr lang="en-US" sz="1200" kern="1200" baseline="0" dirty="0" smtClean="0">
                <a:solidFill>
                  <a:schemeClr val="tx1"/>
                </a:solidFill>
                <a:latin typeface="Arial" charset="0"/>
                <a:ea typeface="ＭＳ Ｐゴシック" charset="-128"/>
                <a:cs typeface="ＭＳ Ｐゴシック" charset="-128"/>
              </a:rPr>
              <a:t>and TCP), then the receiver can be assured of the proper sequence because an</a:t>
            </a:r>
          </a:p>
          <a:p>
            <a:r>
              <a:rPr lang="en-US" sz="1200" kern="1200" baseline="0" dirty="0" smtClean="0">
                <a:solidFill>
                  <a:schemeClr val="tx1"/>
                </a:solidFill>
                <a:latin typeface="Arial" charset="0"/>
                <a:ea typeface="ＭＳ Ｐゴシック" charset="-128"/>
                <a:cs typeface="ＭＳ Ｐゴシック" charset="-128"/>
              </a:rPr>
              <a:t>attacker cannot successfully alter the sequence number.</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A MAC function is similar to encryption. One difference is that the MAC</a:t>
            </a:r>
          </a:p>
          <a:p>
            <a:r>
              <a:rPr lang="en-US" sz="1200" b="0" kern="1200" baseline="0" dirty="0" smtClean="0">
                <a:solidFill>
                  <a:schemeClr val="tx1"/>
                </a:solidFill>
                <a:latin typeface="Arial" charset="0"/>
                <a:ea typeface="ＭＳ Ｐゴシック" charset="-128"/>
                <a:cs typeface="ＭＳ Ｐゴシック" charset="-128"/>
              </a:rPr>
              <a:t>algorithm need not be reversible, as it must be for decryption. In general, the MAC</a:t>
            </a:r>
          </a:p>
          <a:p>
            <a:r>
              <a:rPr lang="en-US" sz="1200" b="0" kern="1200" baseline="0" dirty="0" smtClean="0">
                <a:solidFill>
                  <a:schemeClr val="tx1"/>
                </a:solidFill>
                <a:latin typeface="Arial" charset="0"/>
                <a:ea typeface="ＭＳ Ｐゴシック" charset="-128"/>
                <a:cs typeface="ＭＳ Ｐゴシック" charset="-128"/>
              </a:rPr>
              <a:t>function is a many-to-one function. The domain of the function consists of messages</a:t>
            </a:r>
          </a:p>
          <a:p>
            <a:r>
              <a:rPr lang="en-US" sz="1200" b="0" kern="1200" baseline="0" dirty="0" smtClean="0">
                <a:solidFill>
                  <a:schemeClr val="tx1"/>
                </a:solidFill>
                <a:latin typeface="Arial" charset="0"/>
                <a:ea typeface="ＭＳ Ｐゴシック" charset="-128"/>
                <a:cs typeface="ＭＳ Ｐゴシック" charset="-128"/>
              </a:rPr>
              <a:t>of some arbitrary length, whereas the range consists of all possible MACs and all</a:t>
            </a:r>
          </a:p>
          <a:p>
            <a:r>
              <a:rPr lang="en-US" sz="1200" b="0" kern="1200" baseline="0" dirty="0" smtClean="0">
                <a:solidFill>
                  <a:schemeClr val="tx1"/>
                </a:solidFill>
                <a:latin typeface="Arial" charset="0"/>
                <a:ea typeface="ＭＳ Ｐゴシック" charset="-128"/>
                <a:cs typeface="ＭＳ Ｐゴシック" charset="-128"/>
              </a:rPr>
              <a:t>possible keys. If an n -bit MAC is used, then there are 2</a:t>
            </a:r>
            <a:r>
              <a:rPr lang="en-US" sz="1200" b="0" kern="1200" baseline="30000" dirty="0" smtClean="0">
                <a:solidFill>
                  <a:schemeClr val="tx1"/>
                </a:solidFill>
                <a:latin typeface="Arial" charset="0"/>
                <a:ea typeface="ＭＳ Ｐゴシック" charset="-128"/>
                <a:cs typeface="ＭＳ Ｐゴシック" charset="-128"/>
              </a:rPr>
              <a:t>n</a:t>
            </a:r>
            <a:r>
              <a:rPr lang="en-US" sz="1200" b="0" kern="1200" baseline="0" dirty="0" smtClean="0">
                <a:solidFill>
                  <a:schemeClr val="tx1"/>
                </a:solidFill>
                <a:latin typeface="Arial" charset="0"/>
                <a:ea typeface="ＭＳ Ｐゴシック" charset="-128"/>
                <a:cs typeface="ＭＳ Ｐゴシック" charset="-128"/>
              </a:rPr>
              <a:t>  possible MACs, whereas</a:t>
            </a:r>
          </a:p>
          <a:p>
            <a:r>
              <a:rPr lang="en-US" sz="1200" b="0" kern="1200" baseline="0" dirty="0" smtClean="0">
                <a:solidFill>
                  <a:schemeClr val="tx1"/>
                </a:solidFill>
                <a:latin typeface="Arial" charset="0"/>
                <a:ea typeface="ＭＳ Ｐゴシック" charset="-128"/>
                <a:cs typeface="ＭＳ Ｐゴシック" charset="-128"/>
              </a:rPr>
              <a:t>there are N  possible messages with N &gt;&gt;  2</a:t>
            </a:r>
            <a:r>
              <a:rPr lang="en-US" sz="1200" b="0" kern="1200" baseline="30000" dirty="0" smtClean="0">
                <a:solidFill>
                  <a:schemeClr val="tx1"/>
                </a:solidFill>
                <a:latin typeface="Arial" charset="0"/>
                <a:ea typeface="ＭＳ Ｐゴシック" charset="-128"/>
                <a:cs typeface="ＭＳ Ｐゴシック" charset="-128"/>
              </a:rPr>
              <a:t>n</a:t>
            </a:r>
            <a:r>
              <a:rPr lang="en-US" sz="1200" b="0" kern="1200" baseline="0" dirty="0" smtClean="0">
                <a:solidFill>
                  <a:schemeClr val="tx1"/>
                </a:solidFill>
                <a:latin typeface="Arial" charset="0"/>
                <a:ea typeface="ＭＳ Ｐゴシック" charset="-128"/>
                <a:cs typeface="ＭＳ Ｐゴシック" charset="-128"/>
              </a:rPr>
              <a:t> . Furthermore, with a k -bit key, there</a:t>
            </a:r>
          </a:p>
          <a:p>
            <a:r>
              <a:rPr lang="en-US" sz="1200" b="0" kern="1200" baseline="0" dirty="0" smtClean="0">
                <a:solidFill>
                  <a:schemeClr val="tx1"/>
                </a:solidFill>
                <a:latin typeface="Arial" charset="0"/>
                <a:ea typeface="ＭＳ Ｐゴシック" charset="-128"/>
                <a:cs typeface="ＭＳ Ｐゴシック" charset="-128"/>
              </a:rPr>
              <a:t>are 2</a:t>
            </a:r>
            <a:r>
              <a:rPr lang="en-US" sz="1200" b="0" kern="1200" baseline="30000" dirty="0" smtClean="0">
                <a:solidFill>
                  <a:schemeClr val="tx1"/>
                </a:solidFill>
                <a:latin typeface="Arial" charset="0"/>
                <a:ea typeface="ＭＳ Ｐゴシック" charset="-128"/>
                <a:cs typeface="ＭＳ Ｐゴシック" charset="-128"/>
              </a:rPr>
              <a:t>k</a:t>
            </a:r>
            <a:r>
              <a:rPr lang="en-US" sz="1200" b="0" kern="1200" baseline="0" dirty="0" smtClean="0">
                <a:solidFill>
                  <a:schemeClr val="tx1"/>
                </a:solidFill>
                <a:latin typeface="Arial" charset="0"/>
                <a:ea typeface="ＭＳ Ｐゴシック" charset="-128"/>
                <a:cs typeface="ＭＳ Ｐゴシック" charset="-128"/>
              </a:rPr>
              <a:t>  possible keys.</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The process depicted in Figure 12.4a provides authentication but not confidentiality,</a:t>
            </a:r>
          </a:p>
          <a:p>
            <a:r>
              <a:rPr lang="en-US" sz="1200" kern="1200" baseline="0" dirty="0" smtClean="0">
                <a:solidFill>
                  <a:schemeClr val="tx1"/>
                </a:solidFill>
                <a:latin typeface="Arial" charset="0"/>
                <a:ea typeface="ＭＳ Ｐゴシック" charset="-128"/>
                <a:cs typeface="ＭＳ Ｐゴシック" charset="-128"/>
              </a:rPr>
              <a:t>because the message as a whole is transmitted in the clear. Confidentiality</a:t>
            </a:r>
          </a:p>
          <a:p>
            <a:r>
              <a:rPr lang="en-US" sz="1200" kern="1200" baseline="0" dirty="0" smtClean="0">
                <a:solidFill>
                  <a:schemeClr val="tx1"/>
                </a:solidFill>
                <a:latin typeface="Arial" charset="0"/>
                <a:ea typeface="ＭＳ Ｐゴシック" charset="-128"/>
                <a:cs typeface="ＭＳ Ｐゴシック" charset="-128"/>
              </a:rPr>
              <a:t>can be provided by performing message encryption either after (Figure 12.4b) or</a:t>
            </a:r>
          </a:p>
          <a:p>
            <a:r>
              <a:rPr lang="en-US" sz="1200" kern="1200" baseline="0" dirty="0" smtClean="0">
                <a:solidFill>
                  <a:schemeClr val="tx1"/>
                </a:solidFill>
                <a:latin typeface="Arial" charset="0"/>
                <a:ea typeface="ＭＳ Ｐゴシック" charset="-128"/>
                <a:cs typeface="ＭＳ Ｐゴシック" charset="-128"/>
              </a:rPr>
              <a:t>before (Figure 12.4c) the MAC algorithm. In both these cases, two separate keys are</a:t>
            </a:r>
          </a:p>
          <a:p>
            <a:r>
              <a:rPr lang="en-US" sz="1200" kern="1200" baseline="0" dirty="0" smtClean="0">
                <a:solidFill>
                  <a:schemeClr val="tx1"/>
                </a:solidFill>
                <a:latin typeface="Arial" charset="0"/>
                <a:ea typeface="ＭＳ Ｐゴシック" charset="-128"/>
                <a:cs typeface="ＭＳ Ｐゴシック" charset="-128"/>
              </a:rPr>
              <a:t> needed, each of which is shared by the sender and the receiver. In the first case, the</a:t>
            </a:r>
          </a:p>
          <a:p>
            <a:r>
              <a:rPr lang="en-US" sz="1200" kern="1200" baseline="0" dirty="0" smtClean="0">
                <a:solidFill>
                  <a:schemeClr val="tx1"/>
                </a:solidFill>
                <a:latin typeface="Arial" charset="0"/>
                <a:ea typeface="ＭＳ Ｐゴシック" charset="-128"/>
                <a:cs typeface="ＭＳ Ｐゴシック" charset="-128"/>
              </a:rPr>
              <a:t>MAC is calculated with the message as input and is then concatenated to the message.</a:t>
            </a:r>
          </a:p>
          <a:p>
            <a:r>
              <a:rPr lang="en-US" sz="1200" kern="1200" baseline="0" dirty="0" smtClean="0">
                <a:solidFill>
                  <a:schemeClr val="tx1"/>
                </a:solidFill>
                <a:latin typeface="Arial" charset="0"/>
                <a:ea typeface="ＭＳ Ｐゴシック" charset="-128"/>
                <a:cs typeface="ＭＳ Ｐゴシック" charset="-128"/>
              </a:rPr>
              <a:t>The entire block is then encrypted. In the second case, the message is encrypted</a:t>
            </a:r>
          </a:p>
          <a:p>
            <a:r>
              <a:rPr lang="en-US" sz="1200" kern="1200" baseline="0" dirty="0" smtClean="0">
                <a:solidFill>
                  <a:schemeClr val="tx1"/>
                </a:solidFill>
                <a:latin typeface="Arial" charset="0"/>
                <a:ea typeface="ＭＳ Ｐゴシック" charset="-128"/>
                <a:cs typeface="ＭＳ Ｐゴシック" charset="-128"/>
              </a:rPr>
              <a:t>first. Then the MAC is calculated using the resulting ciphertext and is concatenated</a:t>
            </a:r>
          </a:p>
          <a:p>
            <a:r>
              <a:rPr lang="en-US" sz="1200" kern="1200" baseline="0" dirty="0" smtClean="0">
                <a:solidFill>
                  <a:schemeClr val="tx1"/>
                </a:solidFill>
                <a:latin typeface="Arial" charset="0"/>
                <a:ea typeface="ＭＳ Ｐゴシック" charset="-128"/>
                <a:cs typeface="ＭＳ Ｐゴシック" charset="-128"/>
              </a:rPr>
              <a:t>to the ciphertext to form the transmitted block. Typically, it is preferable to tie the</a:t>
            </a:r>
          </a:p>
          <a:p>
            <a:r>
              <a:rPr lang="en-US" sz="1200" kern="1200" baseline="0" dirty="0" smtClean="0">
                <a:solidFill>
                  <a:schemeClr val="tx1"/>
                </a:solidFill>
                <a:latin typeface="Arial" charset="0"/>
                <a:ea typeface="ＭＳ Ｐゴシック" charset="-128"/>
                <a:cs typeface="ＭＳ Ｐゴシック" charset="-128"/>
              </a:rPr>
              <a:t>authentication directly to the plaintext, so the method of Figure 12.4b is used.</a:t>
            </a:r>
            <a:endParaRPr lang="en-US" b="0" dirty="0"/>
          </a:p>
        </p:txBody>
      </p:sp>
      <p:sp>
        <p:nvSpPr>
          <p:cNvPr id="4" name="Slide Number Placeholder 3"/>
          <p:cNvSpPr>
            <a:spLocks noGrp="1"/>
          </p:cNvSpPr>
          <p:nvPr>
            <p:ph type="sldNum" sz="quarter" idx="10"/>
          </p:nvPr>
        </p:nvSpPr>
        <p:spPr/>
        <p:txBody>
          <a:bodyPr/>
          <a:lstStyle/>
          <a:p>
            <a:pPr>
              <a:defRPr/>
            </a:pPr>
            <a:fld id="{8E01877B-E5FC-4F44-9FC7-4B20506F310A}" type="slidenum">
              <a:rPr lang="en-AU" smtClean="0"/>
              <a:pPr>
                <a:defRPr/>
              </a:pPr>
              <a:t>10</a:t>
            </a:fld>
            <a:endParaRPr lang="en-AU"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05B206EC-3A20-B94E-BFBF-15CE47DE0973}" type="slidenum">
              <a:rPr lang="en-AU">
                <a:latin typeface="Arial" pitchFamily="-84" charset="0"/>
              </a:rPr>
              <a:pPr/>
              <a:t>11</a:t>
            </a:fld>
            <a:endParaRPr lang="en-AU" dirty="0">
              <a:latin typeface="Arial" pitchFamily="-8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In assessing the security of a MAC function, we need to consider the types of attacks that may be mounted against it. Hence it needs to satisfy the listed requirements.</a:t>
            </a:r>
            <a:endParaRPr lang="en-US" dirty="0" smtClean="0">
              <a:latin typeface="Arial" pitchFamily="-84" charset="0"/>
              <a:ea typeface="ＭＳ Ｐゴシック" pitchFamily="-84" charset="-128"/>
              <a:cs typeface="ＭＳ Ｐゴシック" pitchFamily="-84" charset="-128"/>
            </a:endParaRPr>
          </a:p>
          <a:p>
            <a:pPr eaLnBrk="1" hangingPunct="1"/>
            <a:endParaRPr lang="en-US" dirty="0" smtClean="0">
              <a:latin typeface="Arial" pitchFamily="-84" charset="0"/>
              <a:ea typeface="ＭＳ Ｐゴシック" pitchFamily="-84" charset="-128"/>
              <a:cs typeface="ＭＳ Ｐゴシック" pitchFamily="-84" charset="-128"/>
            </a:endParaRPr>
          </a:p>
          <a:p>
            <a:pPr eaLnBrk="1" hangingPunct="1"/>
            <a:r>
              <a:rPr lang="en-US" dirty="0" smtClean="0">
                <a:latin typeface="Arial" pitchFamily="-84" charset="0"/>
                <a:ea typeface="ＭＳ Ｐゴシック" pitchFamily="-84" charset="-128"/>
                <a:cs typeface="ＭＳ Ｐゴシック" pitchFamily="-84" charset="-128"/>
              </a:rPr>
              <a:t>The </a:t>
            </a:r>
            <a:r>
              <a:rPr lang="en-US" dirty="0">
                <a:latin typeface="Arial" pitchFamily="-84" charset="0"/>
                <a:ea typeface="ＭＳ Ｐゴシック" pitchFamily="-84" charset="-128"/>
                <a:cs typeface="ＭＳ Ｐゴシック" pitchFamily="-84" charset="-128"/>
              </a:rPr>
              <a:t>first requirement deals with message replacement attacks, in which an opponent is able to construct a new message to match a given MAC, even though the opponent does not know and does not learn the key.</a:t>
            </a:r>
            <a:endParaRPr lang="en-US" dirty="0" smtClean="0">
              <a:latin typeface="Arial" pitchFamily="-84" charset="0"/>
              <a:ea typeface="ＭＳ Ｐゴシック" pitchFamily="-84" charset="-128"/>
              <a:cs typeface="ＭＳ Ｐゴシック" pitchFamily="-84" charset="-128"/>
            </a:endParaRPr>
          </a:p>
          <a:p>
            <a:pPr eaLnBrk="1" hangingPunct="1"/>
            <a:endParaRPr lang="en-US" dirty="0" smtClean="0">
              <a:latin typeface="Arial" pitchFamily="-84" charset="0"/>
              <a:ea typeface="ＭＳ Ｐゴシック" pitchFamily="-84" charset="-128"/>
              <a:cs typeface="ＭＳ Ｐゴシック" pitchFamily="-84" charset="-128"/>
            </a:endParaRPr>
          </a:p>
          <a:p>
            <a:pPr eaLnBrk="1" hangingPunct="1"/>
            <a:r>
              <a:rPr lang="en-US" dirty="0" smtClean="0">
                <a:latin typeface="Arial" pitchFamily="-84" charset="0"/>
                <a:ea typeface="ＭＳ Ｐゴシック" pitchFamily="-84" charset="-128"/>
                <a:cs typeface="ＭＳ Ｐゴシック" pitchFamily="-84" charset="-128"/>
              </a:rPr>
              <a:t>The </a:t>
            </a:r>
            <a:r>
              <a:rPr lang="en-US" dirty="0">
                <a:latin typeface="Arial" pitchFamily="-84" charset="0"/>
                <a:ea typeface="ＭＳ Ｐゴシック" pitchFamily="-84" charset="-128"/>
                <a:cs typeface="ＭＳ Ｐゴシック" pitchFamily="-84" charset="-128"/>
              </a:rPr>
              <a:t>second requirement deals with the need to thwart a brute-force attack based on chosen plaintext. </a:t>
            </a:r>
            <a:endParaRPr lang="en-US" dirty="0" smtClean="0">
              <a:latin typeface="Arial" pitchFamily="-84" charset="0"/>
              <a:ea typeface="ＭＳ Ｐゴシック" pitchFamily="-84" charset="-128"/>
              <a:cs typeface="ＭＳ Ｐゴシック" pitchFamily="-84" charset="-128"/>
            </a:endParaRPr>
          </a:p>
          <a:p>
            <a:pPr eaLnBrk="1" hangingPunct="1"/>
            <a:endParaRPr lang="en-US" dirty="0" smtClean="0">
              <a:latin typeface="Arial" pitchFamily="-84" charset="0"/>
              <a:ea typeface="ＭＳ Ｐゴシック" pitchFamily="-84" charset="-128"/>
              <a:cs typeface="ＭＳ Ｐゴシック" pitchFamily="-84" charset="-128"/>
            </a:endParaRPr>
          </a:p>
          <a:p>
            <a:pPr eaLnBrk="1" hangingPunct="1"/>
            <a:r>
              <a:rPr lang="en-US" dirty="0" smtClean="0">
                <a:latin typeface="Arial" pitchFamily="-84" charset="0"/>
                <a:ea typeface="ＭＳ Ｐゴシック" pitchFamily="-84" charset="-128"/>
                <a:cs typeface="ＭＳ Ｐゴシック" pitchFamily="-84" charset="-128"/>
              </a:rPr>
              <a:t>The </a:t>
            </a:r>
            <a:r>
              <a:rPr lang="en-US" dirty="0">
                <a:latin typeface="Arial" pitchFamily="-84" charset="0"/>
                <a:ea typeface="ＭＳ Ｐゴシック" pitchFamily="-84" charset="-128"/>
                <a:cs typeface="ＭＳ Ｐゴシック" pitchFamily="-84" charset="-128"/>
              </a:rPr>
              <a:t>final requirement dictates that the authentication algorithm should not be weaker with respect to certain parts or bits of the message than others.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96EAF2D4-5370-B24A-AC0D-F2C5C66B543D}" type="slidenum">
              <a:rPr lang="en-AU">
                <a:latin typeface="Arial" pitchFamily="-84" charset="0"/>
              </a:rPr>
              <a:pPr/>
              <a:t>12</a:t>
            </a:fld>
            <a:endParaRPr lang="en-AU" dirty="0">
              <a:latin typeface="Arial" pitchFamily="-8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r>
              <a:rPr lang="en-US" sz="1200" b="0" kern="1200" baseline="0" dirty="0" smtClean="0">
                <a:solidFill>
                  <a:schemeClr val="tx1"/>
                </a:solidFill>
                <a:latin typeface="Arial" charset="0"/>
                <a:ea typeface="ＭＳ Ｐゴシック" charset="-128"/>
                <a:cs typeface="ＭＳ Ｐゴシック" charset="-128"/>
              </a:rPr>
              <a:t> A brute-force attack on a MAC is a more difficult undertaking than a brute-force</a:t>
            </a:r>
          </a:p>
          <a:p>
            <a:r>
              <a:rPr lang="en-US" sz="1200" b="0" kern="1200" baseline="0" dirty="0" smtClean="0">
                <a:solidFill>
                  <a:schemeClr val="tx1"/>
                </a:solidFill>
                <a:latin typeface="Arial" charset="0"/>
                <a:ea typeface="ＭＳ Ｐゴシック" charset="-128"/>
                <a:cs typeface="ＭＳ Ｐゴシック" charset="-128"/>
              </a:rPr>
              <a:t>attack on a hash function because it requires known message-tag pairs. Let us see</a:t>
            </a:r>
          </a:p>
          <a:p>
            <a:r>
              <a:rPr lang="en-US" sz="1200" b="0" kern="1200" baseline="0" dirty="0" smtClean="0">
                <a:solidFill>
                  <a:schemeClr val="tx1"/>
                </a:solidFill>
                <a:latin typeface="Arial" charset="0"/>
                <a:ea typeface="ＭＳ Ｐゴシック" charset="-128"/>
                <a:cs typeface="ＭＳ Ｐゴシック" charset="-128"/>
              </a:rPr>
              <a:t>why this is so. To attack a hash code, we can proceed in the following way. Given</a:t>
            </a:r>
          </a:p>
          <a:p>
            <a:r>
              <a:rPr lang="en-US" sz="1200" b="0" kern="1200" baseline="0" dirty="0" smtClean="0">
                <a:solidFill>
                  <a:schemeClr val="tx1"/>
                </a:solidFill>
                <a:latin typeface="Arial" charset="0"/>
                <a:ea typeface="ＭＳ Ｐゴシック" charset="-128"/>
                <a:cs typeface="ＭＳ Ｐゴシック" charset="-128"/>
              </a:rPr>
              <a:t>a fixed message x  with n -bit hash code h =  H(x ), a brute-force method of finding</a:t>
            </a:r>
          </a:p>
          <a:p>
            <a:r>
              <a:rPr lang="en-US" sz="1200" b="0" kern="1200" baseline="0" dirty="0" smtClean="0">
                <a:solidFill>
                  <a:schemeClr val="tx1"/>
                </a:solidFill>
                <a:latin typeface="Arial" charset="0"/>
                <a:ea typeface="ＭＳ Ｐゴシック" charset="-128"/>
                <a:cs typeface="ＭＳ Ｐゴシック" charset="-128"/>
              </a:rPr>
              <a:t>a collision is to pick a random bit string y  and check if H(y ) =  H(x ). The attacker</a:t>
            </a:r>
          </a:p>
          <a:p>
            <a:r>
              <a:rPr lang="en-US" sz="1200" b="0" kern="1200" baseline="0" dirty="0" smtClean="0">
                <a:solidFill>
                  <a:schemeClr val="tx1"/>
                </a:solidFill>
                <a:latin typeface="Arial" charset="0"/>
                <a:ea typeface="ＭＳ Ｐゴシック" charset="-128"/>
                <a:cs typeface="ＭＳ Ｐゴシック" charset="-128"/>
              </a:rPr>
              <a:t>can do this repeatedly off line. Whether an off-line attack can be used on a MAC</a:t>
            </a:r>
          </a:p>
          <a:p>
            <a:r>
              <a:rPr lang="en-US" sz="1200" b="0" kern="1200" baseline="0" dirty="0" smtClean="0">
                <a:solidFill>
                  <a:schemeClr val="tx1"/>
                </a:solidFill>
                <a:latin typeface="Arial" charset="0"/>
                <a:ea typeface="ＭＳ Ｐゴシック" charset="-128"/>
                <a:cs typeface="ＭＳ Ｐゴシック" charset="-128"/>
              </a:rPr>
              <a:t>algorithm depends on the relative size of the key and the tag.</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The attacker would like to come up with the valid MAC code for a</a:t>
            </a:r>
          </a:p>
          <a:p>
            <a:r>
              <a:rPr lang="en-US" sz="1200" b="0" kern="1200" baseline="0" dirty="0" smtClean="0">
                <a:solidFill>
                  <a:schemeClr val="tx1"/>
                </a:solidFill>
                <a:latin typeface="Arial" charset="0"/>
                <a:ea typeface="ＭＳ Ｐゴシック" charset="-128"/>
                <a:cs typeface="ＭＳ Ｐゴシック" charset="-128"/>
              </a:rPr>
              <a:t>given message x . There are two lines of attack possible: attack the key space and</a:t>
            </a:r>
          </a:p>
          <a:p>
            <a:r>
              <a:rPr lang="en-US" sz="1200" b="0" kern="1200" baseline="0" dirty="0" smtClean="0">
                <a:solidFill>
                  <a:schemeClr val="tx1"/>
                </a:solidFill>
                <a:latin typeface="Arial" charset="0"/>
                <a:ea typeface="ＭＳ Ｐゴシック" charset="-128"/>
                <a:cs typeface="ＭＳ Ｐゴシック" charset="-128"/>
              </a:rPr>
              <a:t>attack the MAC value. We examine each of these in turn.</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If an attacker can determine the MAC key, then it is possible to generate a</a:t>
            </a:r>
          </a:p>
          <a:p>
            <a:r>
              <a:rPr lang="en-US" sz="1200" b="0" kern="1200" baseline="0" dirty="0" smtClean="0">
                <a:solidFill>
                  <a:schemeClr val="tx1"/>
                </a:solidFill>
                <a:latin typeface="Arial" charset="0"/>
                <a:ea typeface="ＭＳ Ｐゴシック" charset="-128"/>
                <a:cs typeface="ＭＳ Ｐゴシック" charset="-128"/>
              </a:rPr>
              <a:t>valid MAC value for any input x . Suppose the key size is k  bits and that the attacker</a:t>
            </a:r>
          </a:p>
          <a:p>
            <a:r>
              <a:rPr lang="en-US" sz="1200" b="0" kern="1200" baseline="0" dirty="0" smtClean="0">
                <a:solidFill>
                  <a:schemeClr val="tx1"/>
                </a:solidFill>
                <a:latin typeface="Arial" charset="0"/>
                <a:ea typeface="ＭＳ Ｐゴシック" charset="-128"/>
                <a:cs typeface="ＭＳ Ｐゴシック" charset="-128"/>
              </a:rPr>
              <a:t>has one known text-tag pair. Then the attacker can compute the n -bit tag on the</a:t>
            </a:r>
          </a:p>
          <a:p>
            <a:r>
              <a:rPr lang="en-US" sz="1200" b="0" kern="1200" baseline="0" dirty="0" smtClean="0">
                <a:solidFill>
                  <a:schemeClr val="tx1"/>
                </a:solidFill>
                <a:latin typeface="Arial" charset="0"/>
                <a:ea typeface="ＭＳ Ｐゴシック" charset="-128"/>
                <a:cs typeface="ＭＳ Ｐゴシック" charset="-128"/>
              </a:rPr>
              <a:t>known text for all possible keys. At least one key is guaranteed to produce the correct</a:t>
            </a:r>
          </a:p>
          <a:p>
            <a:r>
              <a:rPr lang="en-US" sz="1200" b="0" kern="1200" baseline="0" dirty="0" smtClean="0">
                <a:solidFill>
                  <a:schemeClr val="tx1"/>
                </a:solidFill>
                <a:latin typeface="Arial" charset="0"/>
                <a:ea typeface="ＭＳ Ｐゴシック" charset="-128"/>
                <a:cs typeface="ＭＳ Ｐゴシック" charset="-128"/>
              </a:rPr>
              <a:t>tag, namely, the valid key that was initially used to produce the known text-tag</a:t>
            </a:r>
          </a:p>
          <a:p>
            <a:r>
              <a:rPr lang="en-US" sz="1200" b="0" kern="1200" baseline="0" dirty="0" smtClean="0">
                <a:solidFill>
                  <a:schemeClr val="tx1"/>
                </a:solidFill>
                <a:latin typeface="Arial" charset="0"/>
                <a:ea typeface="ＭＳ Ｐゴシック" charset="-128"/>
                <a:cs typeface="ＭＳ Ｐゴシック" charset="-128"/>
              </a:rPr>
              <a:t>pair. This phase of the attack takes a level of effort proportional to 2</a:t>
            </a:r>
            <a:r>
              <a:rPr lang="en-US" sz="1200" b="0" kern="1200" baseline="30000" dirty="0" smtClean="0">
                <a:solidFill>
                  <a:schemeClr val="tx1"/>
                </a:solidFill>
                <a:latin typeface="Arial" charset="0"/>
                <a:ea typeface="ＭＳ Ｐゴシック" charset="-128"/>
                <a:cs typeface="ＭＳ Ｐゴシック" charset="-128"/>
              </a:rPr>
              <a:t>k</a:t>
            </a:r>
            <a:r>
              <a:rPr lang="en-US" sz="1200" b="0" kern="1200" baseline="0" dirty="0" smtClean="0">
                <a:solidFill>
                  <a:schemeClr val="tx1"/>
                </a:solidFill>
                <a:latin typeface="Arial" charset="0"/>
                <a:ea typeface="ＭＳ Ｐゴシック" charset="-128"/>
                <a:cs typeface="ＭＳ Ｐゴシック" charset="-128"/>
              </a:rPr>
              <a:t>  (that is, one</a:t>
            </a:r>
          </a:p>
          <a:p>
            <a:r>
              <a:rPr lang="en-US" sz="1200" b="0" kern="1200" baseline="0" dirty="0" smtClean="0">
                <a:solidFill>
                  <a:schemeClr val="tx1"/>
                </a:solidFill>
                <a:latin typeface="Arial" charset="0"/>
                <a:ea typeface="ＭＳ Ｐゴシック" charset="-128"/>
                <a:cs typeface="ＭＳ Ｐゴシック" charset="-128"/>
              </a:rPr>
              <a:t>operation for each of the 2</a:t>
            </a:r>
            <a:r>
              <a:rPr lang="en-US" sz="1200" b="0" kern="1200" baseline="30000" dirty="0" smtClean="0">
                <a:solidFill>
                  <a:schemeClr val="tx1"/>
                </a:solidFill>
                <a:latin typeface="Arial" charset="0"/>
                <a:ea typeface="ＭＳ Ｐゴシック" charset="-128"/>
                <a:cs typeface="ＭＳ Ｐゴシック" charset="-128"/>
              </a:rPr>
              <a:t>k</a:t>
            </a:r>
            <a:r>
              <a:rPr lang="en-US" sz="1200" b="0" kern="1200" baseline="0" dirty="0" smtClean="0">
                <a:solidFill>
                  <a:schemeClr val="tx1"/>
                </a:solidFill>
                <a:latin typeface="Arial" charset="0"/>
                <a:ea typeface="ＭＳ Ｐゴシック" charset="-128"/>
                <a:cs typeface="ＭＳ Ｐゴシック" charset="-128"/>
              </a:rPr>
              <a:t>  possible key values). However, as was described earlier,</a:t>
            </a:r>
          </a:p>
          <a:p>
            <a:r>
              <a:rPr lang="en-US" sz="1200" b="0" kern="1200" baseline="0" dirty="0" smtClean="0">
                <a:solidFill>
                  <a:schemeClr val="tx1"/>
                </a:solidFill>
                <a:latin typeface="Arial" charset="0"/>
                <a:ea typeface="ＭＳ Ｐゴシック" charset="-128"/>
                <a:cs typeface="ＭＳ Ｐゴシック" charset="-128"/>
              </a:rPr>
              <a:t>because the MAC is a many-to-one mapping, there may be other keys that produce</a:t>
            </a:r>
          </a:p>
          <a:p>
            <a:r>
              <a:rPr lang="en-US" sz="1200" b="0" kern="1200" baseline="0" dirty="0" smtClean="0">
                <a:solidFill>
                  <a:schemeClr val="tx1"/>
                </a:solidFill>
                <a:latin typeface="Arial" charset="0"/>
                <a:ea typeface="ＭＳ Ｐゴシック" charset="-128"/>
                <a:cs typeface="ＭＳ Ｐゴシック" charset="-128"/>
              </a:rPr>
              <a:t>the correct value. Thus, if more than one key is found to produce the correct value,</a:t>
            </a:r>
          </a:p>
          <a:p>
            <a:r>
              <a:rPr lang="en-US" sz="1200" b="0" kern="1200" baseline="0" dirty="0" smtClean="0">
                <a:solidFill>
                  <a:schemeClr val="tx1"/>
                </a:solidFill>
                <a:latin typeface="Arial" charset="0"/>
                <a:ea typeface="ＭＳ Ｐゴシック" charset="-128"/>
                <a:cs typeface="ＭＳ Ｐゴシック" charset="-128"/>
              </a:rPr>
              <a:t>additional text-tag pairs must be tested. It can be shown that the level of effort</a:t>
            </a:r>
          </a:p>
          <a:p>
            <a:r>
              <a:rPr lang="en-US" sz="1200" b="0" kern="1200" baseline="0" dirty="0" smtClean="0">
                <a:solidFill>
                  <a:schemeClr val="tx1"/>
                </a:solidFill>
                <a:latin typeface="Arial" charset="0"/>
                <a:ea typeface="ＭＳ Ｐゴシック" charset="-128"/>
                <a:cs typeface="ＭＳ Ｐゴシック" charset="-128"/>
              </a:rPr>
              <a:t>drops off rapidly with each additional text-MAC pair and that the overall level of</a:t>
            </a:r>
          </a:p>
          <a:p>
            <a:r>
              <a:rPr lang="en-US" sz="1200" b="0" kern="1200" baseline="0" dirty="0" smtClean="0">
                <a:solidFill>
                  <a:schemeClr val="tx1"/>
                </a:solidFill>
                <a:latin typeface="Arial" charset="0"/>
                <a:ea typeface="ＭＳ Ｐゴシック" charset="-128"/>
                <a:cs typeface="ＭＳ Ｐゴシック" charset="-128"/>
              </a:rPr>
              <a:t>effort is roughly 2</a:t>
            </a:r>
            <a:r>
              <a:rPr lang="en-US" sz="1200" b="0" kern="1200" baseline="30000" dirty="0" smtClean="0">
                <a:solidFill>
                  <a:schemeClr val="tx1"/>
                </a:solidFill>
                <a:latin typeface="Arial" charset="0"/>
                <a:ea typeface="ＭＳ Ｐゴシック" charset="-128"/>
                <a:cs typeface="ＭＳ Ｐゴシック" charset="-128"/>
              </a:rPr>
              <a:t>k</a:t>
            </a:r>
            <a:r>
              <a:rPr lang="en-US" sz="1200" b="0" kern="1200" baseline="0" dirty="0" smtClean="0">
                <a:solidFill>
                  <a:schemeClr val="tx1"/>
                </a:solidFill>
                <a:latin typeface="Arial" charset="0"/>
                <a:ea typeface="ＭＳ Ｐゴシック" charset="-128"/>
                <a:cs typeface="ＭＳ Ｐゴシック" charset="-128"/>
              </a:rPr>
              <a:t>  [MENE97].</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An attacker can also work on the tag without attempting to recover the key.</a:t>
            </a:r>
          </a:p>
          <a:p>
            <a:r>
              <a:rPr lang="en-US" sz="1200" b="0" kern="1200" baseline="0" dirty="0" smtClean="0">
                <a:solidFill>
                  <a:schemeClr val="tx1"/>
                </a:solidFill>
                <a:latin typeface="Arial" charset="0"/>
                <a:ea typeface="ＭＳ Ｐゴシック" charset="-128"/>
                <a:cs typeface="ＭＳ Ｐゴシック" charset="-128"/>
              </a:rPr>
              <a:t>Here, the objective is to generate a valid tag for a given message or to find a message</a:t>
            </a:r>
          </a:p>
          <a:p>
            <a:r>
              <a:rPr lang="en-US" sz="1200" b="0" kern="1200" baseline="0" dirty="0" smtClean="0">
                <a:solidFill>
                  <a:schemeClr val="tx1"/>
                </a:solidFill>
                <a:latin typeface="Arial" charset="0"/>
                <a:ea typeface="ＭＳ Ｐゴシック" charset="-128"/>
                <a:cs typeface="ＭＳ Ｐゴシック" charset="-128"/>
              </a:rPr>
              <a:t> that matches a given tag. In either case, the level of effort is comparable to that for</a:t>
            </a:r>
          </a:p>
          <a:p>
            <a:r>
              <a:rPr lang="en-US" sz="1200" b="0" kern="1200" baseline="0" dirty="0" smtClean="0">
                <a:solidFill>
                  <a:schemeClr val="tx1"/>
                </a:solidFill>
                <a:latin typeface="Arial" charset="0"/>
                <a:ea typeface="ＭＳ Ｐゴシック" charset="-128"/>
                <a:cs typeface="ＭＳ Ｐゴシック" charset="-128"/>
              </a:rPr>
              <a:t>attacking the one-way or weak collision-resistant property of a hash code, or 2</a:t>
            </a:r>
            <a:r>
              <a:rPr lang="en-US" sz="1200" b="0" kern="1200" baseline="30000" dirty="0" smtClean="0">
                <a:solidFill>
                  <a:schemeClr val="tx1"/>
                </a:solidFill>
                <a:latin typeface="Arial" charset="0"/>
                <a:ea typeface="ＭＳ Ｐゴシック" charset="-128"/>
                <a:cs typeface="ＭＳ Ｐゴシック" charset="-128"/>
              </a:rPr>
              <a:t>n</a:t>
            </a:r>
            <a:r>
              <a:rPr lang="en-US" sz="1200" b="0" kern="1200" baseline="0" dirty="0" smtClean="0">
                <a:solidFill>
                  <a:schemeClr val="tx1"/>
                </a:solidFill>
                <a:latin typeface="Arial" charset="0"/>
                <a:ea typeface="ＭＳ Ｐゴシック" charset="-128"/>
                <a:cs typeface="ＭＳ Ｐゴシック" charset="-128"/>
              </a:rPr>
              <a:t> . In</a:t>
            </a:r>
          </a:p>
          <a:p>
            <a:r>
              <a:rPr lang="en-US" sz="1200" b="0" kern="1200" baseline="0" dirty="0" smtClean="0">
                <a:solidFill>
                  <a:schemeClr val="tx1"/>
                </a:solidFill>
                <a:latin typeface="Arial" charset="0"/>
                <a:ea typeface="ＭＳ Ｐゴシック" charset="-128"/>
                <a:cs typeface="ＭＳ Ｐゴシック" charset="-128"/>
              </a:rPr>
              <a:t>the case of the MAC, the attack cannot be conducted off line without further input;</a:t>
            </a:r>
          </a:p>
          <a:p>
            <a:r>
              <a:rPr lang="en-US" sz="1200" b="0" kern="1200" baseline="0" dirty="0" smtClean="0">
                <a:solidFill>
                  <a:schemeClr val="tx1"/>
                </a:solidFill>
                <a:latin typeface="Arial" charset="0"/>
                <a:ea typeface="ＭＳ Ｐゴシック" charset="-128"/>
                <a:cs typeface="ＭＳ Ｐゴシック" charset="-128"/>
              </a:rPr>
              <a:t>the attacker will require chosen text-tag pairs or knowledge of the key.</a:t>
            </a:r>
          </a:p>
          <a:p>
            <a:r>
              <a:rPr lang="en-US" sz="1200" b="0" kern="1200" baseline="0" dirty="0" smtClean="0">
                <a:solidFill>
                  <a:schemeClr val="tx1"/>
                </a:solidFill>
                <a:latin typeface="Arial" charset="0"/>
                <a:ea typeface="ＭＳ Ｐゴシック" charset="-128"/>
                <a:cs typeface="ＭＳ Ｐゴシック" charset="-128"/>
              </a:rPr>
              <a:t>To summarize, the level of effort for brute-force attack on a MAC algorithm</a:t>
            </a:r>
          </a:p>
          <a:p>
            <a:r>
              <a:rPr lang="en-US" sz="1200" b="0" kern="1200" baseline="0" dirty="0" smtClean="0">
                <a:solidFill>
                  <a:schemeClr val="tx1"/>
                </a:solidFill>
                <a:latin typeface="Arial" charset="0"/>
                <a:ea typeface="ＭＳ Ｐゴシック" charset="-128"/>
                <a:cs typeface="ＭＳ Ｐゴシック" charset="-128"/>
              </a:rPr>
              <a:t>can be expressed as min(2</a:t>
            </a:r>
            <a:r>
              <a:rPr lang="en-US" sz="1200" b="0" kern="1200" baseline="30000" dirty="0" smtClean="0">
                <a:solidFill>
                  <a:schemeClr val="tx1"/>
                </a:solidFill>
                <a:latin typeface="Arial" charset="0"/>
                <a:ea typeface="ＭＳ Ｐゴシック" charset="-128"/>
                <a:cs typeface="ＭＳ Ｐゴシック" charset="-128"/>
              </a:rPr>
              <a:t>k</a:t>
            </a:r>
            <a:r>
              <a:rPr lang="en-US" sz="1200" b="0" kern="1200" baseline="0" dirty="0" smtClean="0">
                <a:solidFill>
                  <a:schemeClr val="tx1"/>
                </a:solidFill>
                <a:latin typeface="Arial" charset="0"/>
                <a:ea typeface="ＭＳ Ｐゴシック" charset="-128"/>
                <a:cs typeface="ＭＳ Ｐゴシック" charset="-128"/>
              </a:rPr>
              <a:t> , 2</a:t>
            </a:r>
            <a:r>
              <a:rPr lang="en-US" sz="1200" b="0" kern="1200" baseline="30000" dirty="0" smtClean="0">
                <a:solidFill>
                  <a:schemeClr val="tx1"/>
                </a:solidFill>
                <a:latin typeface="Arial" charset="0"/>
                <a:ea typeface="ＭＳ Ｐゴシック" charset="-128"/>
                <a:cs typeface="ＭＳ Ｐゴシック" charset="-128"/>
              </a:rPr>
              <a:t>n</a:t>
            </a:r>
            <a:r>
              <a:rPr lang="en-US" sz="1200" b="0" kern="1200" baseline="0" dirty="0" smtClean="0">
                <a:solidFill>
                  <a:schemeClr val="tx1"/>
                </a:solidFill>
                <a:latin typeface="Arial" charset="0"/>
                <a:ea typeface="ＭＳ Ｐゴシック" charset="-128"/>
                <a:cs typeface="ＭＳ Ｐゴシック" charset="-128"/>
              </a:rPr>
              <a:t> ). The assessment of strength is similar to that for</a:t>
            </a:r>
          </a:p>
          <a:p>
            <a:r>
              <a:rPr lang="en-US" sz="1200" b="0" kern="1200" baseline="0" dirty="0" smtClean="0">
                <a:solidFill>
                  <a:schemeClr val="tx1"/>
                </a:solidFill>
                <a:latin typeface="Arial" charset="0"/>
                <a:ea typeface="ＭＳ Ｐゴシック" charset="-128"/>
                <a:cs typeface="ＭＳ Ｐゴシック" charset="-128"/>
              </a:rPr>
              <a:t>symmetric encryption algorithms. It would appear reasonable to require that the</a:t>
            </a:r>
          </a:p>
          <a:p>
            <a:r>
              <a:rPr lang="en-US" sz="1200" b="0" kern="1200" baseline="0" dirty="0" smtClean="0">
                <a:solidFill>
                  <a:schemeClr val="tx1"/>
                </a:solidFill>
                <a:latin typeface="Arial" charset="0"/>
                <a:ea typeface="ＭＳ Ｐゴシック" charset="-128"/>
                <a:cs typeface="ＭＳ Ｐゴシック" charset="-128"/>
              </a:rPr>
              <a:t>key length and tag length satisfy a relationship such as min(k , n) ≥ N , where N  is</a:t>
            </a:r>
          </a:p>
          <a:p>
            <a:r>
              <a:rPr lang="en-US" sz="1200" b="0" kern="1200" baseline="0" dirty="0" smtClean="0">
                <a:solidFill>
                  <a:schemeClr val="tx1"/>
                </a:solidFill>
                <a:latin typeface="Arial" charset="0"/>
                <a:ea typeface="ＭＳ Ｐゴシック" charset="-128"/>
                <a:cs typeface="ＭＳ Ｐゴシック" charset="-128"/>
              </a:rPr>
              <a:t>perhaps in the range of 128 bits.</a:t>
            </a:r>
            <a:endParaRPr lang="en-US" b="0"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4A01AD91-72C6-C84D-A61C-8779468DBB18}" type="slidenum">
              <a:rPr lang="en-AU">
                <a:latin typeface="Arial" pitchFamily="-84" charset="0"/>
              </a:rPr>
              <a:pPr/>
              <a:t>13</a:t>
            </a:fld>
            <a:endParaRPr lang="en-AU" dirty="0">
              <a:latin typeface="Arial" pitchFamily="-8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 As with encryption algorithms and hash functions, cryptanalytic attacks on MAC</a:t>
            </a:r>
          </a:p>
          <a:p>
            <a:r>
              <a:rPr lang="en-US" sz="1200" kern="1200" baseline="0" dirty="0" smtClean="0">
                <a:solidFill>
                  <a:schemeClr val="tx1"/>
                </a:solidFill>
                <a:latin typeface="Arial" charset="0"/>
                <a:ea typeface="ＭＳ Ｐゴシック" charset="-128"/>
                <a:cs typeface="ＭＳ Ｐゴシック" charset="-128"/>
              </a:rPr>
              <a:t>algorithms seek to exploit some property of the algorithm to perform some attack</a:t>
            </a:r>
          </a:p>
          <a:p>
            <a:r>
              <a:rPr lang="en-US" sz="1200" kern="1200" baseline="0" dirty="0" smtClean="0">
                <a:solidFill>
                  <a:schemeClr val="tx1"/>
                </a:solidFill>
                <a:latin typeface="Arial" charset="0"/>
                <a:ea typeface="ＭＳ Ｐゴシック" charset="-128"/>
                <a:cs typeface="ＭＳ Ｐゴシック" charset="-128"/>
              </a:rPr>
              <a:t>other than an exhaustive search. The way to measure the resistance of a MAC algorithm</a:t>
            </a:r>
          </a:p>
          <a:p>
            <a:r>
              <a:rPr lang="en-US" sz="1200" kern="1200" baseline="0" dirty="0" smtClean="0">
                <a:solidFill>
                  <a:schemeClr val="tx1"/>
                </a:solidFill>
                <a:latin typeface="Arial" charset="0"/>
                <a:ea typeface="ＭＳ Ｐゴシック" charset="-128"/>
                <a:cs typeface="ＭＳ Ｐゴシック" charset="-128"/>
              </a:rPr>
              <a:t>to cryptanalysis is to compare its strength to the effort required for a brute-force</a:t>
            </a:r>
          </a:p>
          <a:p>
            <a:r>
              <a:rPr lang="en-US" sz="1200" kern="1200" baseline="0" dirty="0" smtClean="0">
                <a:solidFill>
                  <a:schemeClr val="tx1"/>
                </a:solidFill>
                <a:latin typeface="Arial" charset="0"/>
                <a:ea typeface="ＭＳ Ｐゴシック" charset="-128"/>
                <a:cs typeface="ＭＳ Ｐゴシック" charset="-128"/>
              </a:rPr>
              <a:t>attack. That is, an ideal MAC algorithm will require a cryptanalytic effort</a:t>
            </a:r>
          </a:p>
          <a:p>
            <a:r>
              <a:rPr lang="en-US" sz="1200" kern="1200" baseline="0" dirty="0" smtClean="0">
                <a:solidFill>
                  <a:schemeClr val="tx1"/>
                </a:solidFill>
                <a:latin typeface="Arial" charset="0"/>
                <a:ea typeface="ＭＳ Ｐゴシック" charset="-128"/>
                <a:cs typeface="ＭＳ Ｐゴシック" charset="-128"/>
              </a:rPr>
              <a:t>greater than or equal to the brute-force effort.</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There is much more variety in the structure of MACs than in hash functions,</a:t>
            </a:r>
          </a:p>
          <a:p>
            <a:r>
              <a:rPr lang="en-US" sz="1200" kern="1200" baseline="0" dirty="0" smtClean="0">
                <a:solidFill>
                  <a:schemeClr val="tx1"/>
                </a:solidFill>
                <a:latin typeface="Arial" charset="0"/>
                <a:ea typeface="ＭＳ Ｐゴシック" charset="-128"/>
                <a:cs typeface="ＭＳ Ｐゴシック" charset="-128"/>
              </a:rPr>
              <a:t>so it is difficult to generalize about the cryptanalysis of MACs. Furthermore, far less</a:t>
            </a:r>
          </a:p>
          <a:p>
            <a:r>
              <a:rPr lang="en-US" sz="1200" kern="1200" baseline="0" dirty="0" smtClean="0">
                <a:solidFill>
                  <a:schemeClr val="tx1"/>
                </a:solidFill>
                <a:latin typeface="Arial" charset="0"/>
                <a:ea typeface="ＭＳ Ｐゴシック" charset="-128"/>
                <a:cs typeface="ＭＳ Ｐゴシック" charset="-128"/>
              </a:rPr>
              <a:t>work has been done on developing such attacks. A useful survey of some methods</a:t>
            </a:r>
          </a:p>
          <a:p>
            <a:r>
              <a:rPr lang="en-US" sz="1200" kern="1200" baseline="0" dirty="0" smtClean="0">
                <a:solidFill>
                  <a:schemeClr val="tx1"/>
                </a:solidFill>
                <a:latin typeface="Arial" charset="0"/>
                <a:ea typeface="ＭＳ Ｐゴシック" charset="-128"/>
                <a:cs typeface="ＭＳ Ｐゴシック" charset="-128"/>
              </a:rPr>
              <a:t>for specific MACs is [PREN96].</a:t>
            </a:r>
            <a:endParaRPr lang="en-US"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Rectangle 1031"/>
          <p:cNvSpPr>
            <a:spLocks noGrp="1" noChangeArrowheads="1"/>
          </p:cNvSpPr>
          <p:nvPr>
            <p:ph type="sldNum" sz="quarter" idx="5"/>
          </p:nvPr>
        </p:nvSpPr>
        <p:spPr>
          <a:noFill/>
        </p:spPr>
        <p:txBody>
          <a:bodyPr/>
          <a:lstStyle/>
          <a:p>
            <a:fld id="{EBB6E51D-BAAB-B244-A5B7-11D0FCFC0872}" type="slidenum">
              <a:rPr lang="en-AU">
                <a:latin typeface="Arial" pitchFamily="-84" charset="0"/>
              </a:rPr>
              <a:pPr/>
              <a:t>14</a:t>
            </a:fld>
            <a:endParaRPr lang="en-AU" dirty="0">
              <a:latin typeface="Arial" pitchFamily="-84"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Later in this chapter, we look at examples of a MAC based on the use of a symmetric</a:t>
            </a:r>
          </a:p>
          <a:p>
            <a:r>
              <a:rPr lang="en-US" sz="1200" kern="1200" baseline="0" dirty="0" smtClean="0">
                <a:solidFill>
                  <a:schemeClr val="tx1"/>
                </a:solidFill>
                <a:latin typeface="Arial" charset="0"/>
                <a:ea typeface="ＭＳ Ｐゴシック" charset="-128"/>
                <a:cs typeface="ＭＳ Ｐゴシック" charset="-128"/>
              </a:rPr>
              <a:t>block cipher. This has traditionally been the most common approach to</a:t>
            </a:r>
          </a:p>
          <a:p>
            <a:r>
              <a:rPr lang="en-US" sz="1200" kern="1200" baseline="0" dirty="0" smtClean="0">
                <a:solidFill>
                  <a:schemeClr val="tx1"/>
                </a:solidFill>
                <a:latin typeface="Arial" charset="0"/>
                <a:ea typeface="ＭＳ Ｐゴシック" charset="-128"/>
                <a:cs typeface="ＭＳ Ｐゴシック" charset="-128"/>
              </a:rPr>
              <a:t>constructing a MAC. In recent years, there has been increased interest in developing</a:t>
            </a:r>
          </a:p>
          <a:p>
            <a:r>
              <a:rPr lang="en-US" sz="1200" kern="1200" baseline="0" dirty="0" smtClean="0">
                <a:solidFill>
                  <a:schemeClr val="tx1"/>
                </a:solidFill>
                <a:latin typeface="Arial" charset="0"/>
                <a:ea typeface="ＭＳ Ｐゴシック" charset="-128"/>
                <a:cs typeface="ＭＳ Ｐゴシック" charset="-128"/>
              </a:rPr>
              <a:t>a MAC derived from a cryptographic hash function. The motivations for this</a:t>
            </a:r>
          </a:p>
          <a:p>
            <a:r>
              <a:rPr lang="en-US" sz="1200" kern="1200" baseline="0" dirty="0" smtClean="0">
                <a:solidFill>
                  <a:schemeClr val="tx1"/>
                </a:solidFill>
                <a:latin typeface="Arial" charset="0"/>
                <a:ea typeface="ＭＳ Ｐゴシック" charset="-128"/>
                <a:cs typeface="ＭＳ Ｐゴシック" charset="-128"/>
              </a:rPr>
              <a:t>interest are</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1.  Cryptographic hash functions such as MD5 and SHA generally execute faster</a:t>
            </a:r>
          </a:p>
          <a:p>
            <a:r>
              <a:rPr lang="en-US" sz="1200" kern="1200" baseline="0" dirty="0" smtClean="0">
                <a:solidFill>
                  <a:schemeClr val="tx1"/>
                </a:solidFill>
                <a:latin typeface="Arial" charset="0"/>
                <a:ea typeface="ＭＳ Ｐゴシック" charset="-128"/>
                <a:cs typeface="ＭＳ Ｐゴシック" charset="-128"/>
              </a:rPr>
              <a:t>in software than symmetric block ciphers such as DES.</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2.  Library code for cryptographic hash functions is widely available.</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With the development of AES and the more widespread availability of code</a:t>
            </a:r>
          </a:p>
          <a:p>
            <a:r>
              <a:rPr lang="en-US" sz="1200" kern="1200" baseline="0" dirty="0" smtClean="0">
                <a:solidFill>
                  <a:schemeClr val="tx1"/>
                </a:solidFill>
                <a:latin typeface="Arial" charset="0"/>
                <a:ea typeface="ＭＳ Ｐゴシック" charset="-128"/>
                <a:cs typeface="ＭＳ Ｐゴシック" charset="-128"/>
              </a:rPr>
              <a:t>for encryption algorithms, these considerations are less significant, but hash-based</a:t>
            </a:r>
          </a:p>
          <a:p>
            <a:r>
              <a:rPr lang="en-US" sz="1200" kern="1200" baseline="0" dirty="0" smtClean="0">
                <a:solidFill>
                  <a:schemeClr val="tx1"/>
                </a:solidFill>
                <a:latin typeface="Arial" charset="0"/>
                <a:ea typeface="ＭＳ Ｐゴシック" charset="-128"/>
                <a:cs typeface="ＭＳ Ｐゴシック" charset="-128"/>
              </a:rPr>
              <a:t>MACs continue to be widely used.</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A hash function such as SHA was not designed for use as a MAC and cannot</a:t>
            </a:r>
          </a:p>
          <a:p>
            <a:r>
              <a:rPr lang="en-US" sz="1200" kern="1200" baseline="0" dirty="0" smtClean="0">
                <a:solidFill>
                  <a:schemeClr val="tx1"/>
                </a:solidFill>
                <a:latin typeface="Arial" charset="0"/>
                <a:ea typeface="ＭＳ Ｐゴシック" charset="-128"/>
                <a:cs typeface="ＭＳ Ｐゴシック" charset="-128"/>
              </a:rPr>
              <a:t>be used directly for that purpose, because it does not rely on a secret key.</a:t>
            </a:r>
          </a:p>
          <a:p>
            <a:r>
              <a:rPr lang="en-US" sz="1200" kern="1200" baseline="0" dirty="0" smtClean="0">
                <a:solidFill>
                  <a:schemeClr val="tx1"/>
                </a:solidFill>
                <a:latin typeface="Arial" charset="0"/>
                <a:ea typeface="ＭＳ Ｐゴシック" charset="-128"/>
                <a:cs typeface="ＭＳ Ｐゴシック" charset="-128"/>
              </a:rPr>
              <a:t>There have been a number of proposals for the incorporation of a secret key into</a:t>
            </a:r>
          </a:p>
          <a:p>
            <a:r>
              <a:rPr lang="en-US" sz="1200" kern="1200" baseline="0" dirty="0" smtClean="0">
                <a:solidFill>
                  <a:schemeClr val="tx1"/>
                </a:solidFill>
                <a:latin typeface="Arial" charset="0"/>
                <a:ea typeface="ＭＳ Ｐゴシック" charset="-128"/>
                <a:cs typeface="ＭＳ Ｐゴシック" charset="-128"/>
              </a:rPr>
              <a:t>an existing hash algorithm. The approach that has received the most support is</a:t>
            </a:r>
          </a:p>
          <a:p>
            <a:r>
              <a:rPr lang="en-US" sz="1200" kern="1200" baseline="0" dirty="0" smtClean="0">
                <a:solidFill>
                  <a:schemeClr val="tx1"/>
                </a:solidFill>
                <a:latin typeface="Arial" charset="0"/>
                <a:ea typeface="ＭＳ Ｐゴシック" charset="-128"/>
                <a:cs typeface="ＭＳ Ｐゴシック" charset="-128"/>
              </a:rPr>
              <a:t>HMAC [BELL96a, BELL96b]. HMAC has been issued as RFC 2104, has been</a:t>
            </a:r>
          </a:p>
          <a:p>
            <a:r>
              <a:rPr lang="en-US" sz="1200" kern="1200" baseline="0" dirty="0" smtClean="0">
                <a:solidFill>
                  <a:schemeClr val="tx1"/>
                </a:solidFill>
                <a:latin typeface="Arial" charset="0"/>
                <a:ea typeface="ＭＳ Ｐゴシック" charset="-128"/>
                <a:cs typeface="ＭＳ Ｐゴシック" charset="-128"/>
              </a:rPr>
              <a:t>chosen as the mandatory-to-implement MAC for IP security, and is used in other</a:t>
            </a:r>
          </a:p>
          <a:p>
            <a:r>
              <a:rPr lang="en-US" sz="1200" kern="1200" baseline="0" dirty="0" smtClean="0">
                <a:solidFill>
                  <a:schemeClr val="tx1"/>
                </a:solidFill>
                <a:latin typeface="Arial" charset="0"/>
                <a:ea typeface="ＭＳ Ｐゴシック" charset="-128"/>
                <a:cs typeface="ＭＳ Ｐゴシック" charset="-128"/>
              </a:rPr>
              <a:t>Internet protocols, such as SSL. HMAC has also been issued as a NIST standard</a:t>
            </a:r>
          </a:p>
          <a:p>
            <a:r>
              <a:rPr lang="en-US" sz="1200" kern="1200" baseline="0" dirty="0" smtClean="0">
                <a:solidFill>
                  <a:schemeClr val="tx1"/>
                </a:solidFill>
                <a:latin typeface="Arial" charset="0"/>
                <a:ea typeface="ＭＳ Ｐゴシック" charset="-128"/>
                <a:cs typeface="ＭＳ Ｐゴシック" charset="-128"/>
              </a:rPr>
              <a:t>(FIPS 198).</a:t>
            </a:r>
            <a:endParaRPr lang="en-US"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Slide Image Placeholder 1"/>
          <p:cNvSpPr>
            <a:spLocks noGrp="1" noRot="1" noChangeAspect="1"/>
          </p:cNvSpPr>
          <p:nvPr>
            <p:ph type="sldImg"/>
          </p:nvPr>
        </p:nvSpPr>
        <p:spPr>
          <a:ln/>
        </p:spPr>
      </p:sp>
      <p:sp>
        <p:nvSpPr>
          <p:cNvPr id="44035" name="Notes Placeholder 2"/>
          <p:cNvSpPr>
            <a:spLocks noGrp="1"/>
          </p:cNvSpPr>
          <p:nvPr>
            <p:ph type="body" idx="1"/>
          </p:nvPr>
        </p:nvSpPr>
        <p:spPr>
          <a:noFill/>
          <a:ln/>
        </p:spPr>
        <p:txBody>
          <a:bodyPr/>
          <a:lstStyle/>
          <a:p>
            <a:r>
              <a:rPr lang="en-US" dirty="0" smtClean="0">
                <a:latin typeface="Arial" pitchFamily="-84" charset="0"/>
                <a:ea typeface="ＭＳ Ｐゴシック" pitchFamily="-84" charset="-128"/>
                <a:cs typeface="ＭＳ Ｐゴシック" pitchFamily="-84" charset="-128"/>
              </a:rPr>
              <a:t>RFC 2104 lists the following design objectives for HMAC:  </a:t>
            </a:r>
          </a:p>
          <a:p>
            <a:endParaRPr lang="en-US" dirty="0" smtClean="0">
              <a:latin typeface="Arial" pitchFamily="-84" charset="0"/>
              <a:ea typeface="ＭＳ Ｐゴシック" pitchFamily="-84" charset="-128"/>
              <a:cs typeface="ＭＳ Ｐゴシック" pitchFamily="-84" charset="-128"/>
            </a:endParaRPr>
          </a:p>
          <a:p>
            <a:r>
              <a:rPr lang="en-US" dirty="0" smtClean="0">
                <a:latin typeface="Arial" pitchFamily="-84" charset="0"/>
                <a:ea typeface="ＭＳ Ｐゴシック" pitchFamily="-84" charset="-128"/>
                <a:cs typeface="ＭＳ Ｐゴシック" pitchFamily="-84" charset="-128"/>
              </a:rPr>
              <a:t>• To use, without modifications, available hash functions. In particular, hash functions that perform well in software, and for which code is freely and widely available. </a:t>
            </a:r>
          </a:p>
          <a:p>
            <a:endParaRPr lang="en-US" dirty="0" smtClean="0">
              <a:latin typeface="Arial" pitchFamily="-84" charset="0"/>
              <a:ea typeface="ＭＳ Ｐゴシック" pitchFamily="-84" charset="-128"/>
              <a:cs typeface="ＭＳ Ｐゴシック" pitchFamily="-84" charset="-128"/>
            </a:endParaRPr>
          </a:p>
          <a:p>
            <a:r>
              <a:rPr lang="en-US" dirty="0" smtClean="0">
                <a:latin typeface="Arial" pitchFamily="-84" charset="0"/>
                <a:ea typeface="ＭＳ Ｐゴシック" pitchFamily="-84" charset="-128"/>
                <a:cs typeface="ＭＳ Ｐゴシック" pitchFamily="-84" charset="-128"/>
              </a:rPr>
              <a:t>• To allow for easy replaceability of the embedded hash function in case faster or more secure hash functions are found or required.</a:t>
            </a:r>
          </a:p>
          <a:p>
            <a:endParaRPr lang="en-US" dirty="0" smtClean="0">
              <a:latin typeface="Arial" pitchFamily="-84" charset="0"/>
              <a:ea typeface="ＭＳ Ｐゴシック" pitchFamily="-84" charset="-128"/>
              <a:cs typeface="ＭＳ Ｐゴシック" pitchFamily="-84" charset="-128"/>
            </a:endParaRPr>
          </a:p>
          <a:p>
            <a:r>
              <a:rPr lang="en-US" dirty="0" smtClean="0">
                <a:latin typeface="Arial" pitchFamily="-84" charset="0"/>
                <a:ea typeface="ＭＳ Ｐゴシック" pitchFamily="-84" charset="-128"/>
                <a:cs typeface="ＭＳ Ｐゴシック" pitchFamily="-84" charset="-128"/>
              </a:rPr>
              <a:t>• To preserve the original performance of the hash function without incurring a significant degradation.</a:t>
            </a:r>
          </a:p>
          <a:p>
            <a:endParaRPr lang="en-US" dirty="0" smtClean="0">
              <a:latin typeface="Arial" pitchFamily="-84" charset="0"/>
              <a:ea typeface="ＭＳ Ｐゴシック" pitchFamily="-84" charset="-128"/>
              <a:cs typeface="ＭＳ Ｐゴシック" pitchFamily="-84" charset="-128"/>
            </a:endParaRPr>
          </a:p>
          <a:p>
            <a:r>
              <a:rPr lang="en-US" dirty="0" smtClean="0">
                <a:latin typeface="Arial" pitchFamily="-84" charset="0"/>
                <a:ea typeface="ＭＳ Ｐゴシック" pitchFamily="-84" charset="-128"/>
                <a:cs typeface="ＭＳ Ｐゴシック" pitchFamily="-84" charset="-128"/>
              </a:rPr>
              <a:t>• To use and handle keys in a simple way. </a:t>
            </a:r>
          </a:p>
          <a:p>
            <a:endParaRPr lang="en-US" dirty="0" smtClean="0">
              <a:latin typeface="Arial" pitchFamily="-84" charset="0"/>
              <a:ea typeface="ＭＳ Ｐゴシック" pitchFamily="-84" charset="-128"/>
              <a:cs typeface="ＭＳ Ｐゴシック" pitchFamily="-84" charset="-128"/>
            </a:endParaRPr>
          </a:p>
          <a:p>
            <a:r>
              <a:rPr lang="en-US" dirty="0" smtClean="0">
                <a:latin typeface="Arial" pitchFamily="-84" charset="0"/>
                <a:ea typeface="ＭＳ Ｐゴシック" pitchFamily="-84" charset="-128"/>
                <a:cs typeface="ＭＳ Ｐゴシック" pitchFamily="-84" charset="-128"/>
              </a:rPr>
              <a:t>• To have a well understood cryptographic analysis of the strength of the authentication mechanism based on reasonable assumptions about the embedded hash function. </a:t>
            </a:r>
          </a:p>
          <a:p>
            <a:endParaRPr lang="en-US" dirty="0" smtClean="0">
              <a:latin typeface="Arial" pitchFamily="-84" charset="0"/>
              <a:ea typeface="ＭＳ Ｐゴシック" pitchFamily="-84" charset="-128"/>
              <a:cs typeface="ＭＳ Ｐゴシック" pitchFamily="-84" charset="-128"/>
            </a:endParaRPr>
          </a:p>
          <a:p>
            <a:r>
              <a:rPr lang="en-US" sz="1200" kern="1200" baseline="0" dirty="0" smtClean="0">
                <a:solidFill>
                  <a:schemeClr val="tx1"/>
                </a:solidFill>
                <a:latin typeface="Arial" charset="0"/>
                <a:ea typeface="ＭＳ Ｐゴシック" charset="-128"/>
                <a:cs typeface="ＭＳ Ｐゴシック" charset="-128"/>
              </a:rPr>
              <a:t> The first two objectives are important to the acceptability of HMAC. HMAC</a:t>
            </a:r>
          </a:p>
          <a:p>
            <a:r>
              <a:rPr lang="en-US" sz="1200" kern="1200" baseline="0" dirty="0" smtClean="0">
                <a:solidFill>
                  <a:schemeClr val="tx1"/>
                </a:solidFill>
                <a:latin typeface="Arial" charset="0"/>
                <a:ea typeface="ＭＳ Ｐゴシック" charset="-128"/>
                <a:cs typeface="ＭＳ Ｐゴシック" charset="-128"/>
              </a:rPr>
              <a:t>treats the hash function as a “black box.” This has two benefits. First, an existing</a:t>
            </a:r>
          </a:p>
          <a:p>
            <a:r>
              <a:rPr lang="en-US" sz="1200" kern="1200" baseline="0" dirty="0" smtClean="0">
                <a:solidFill>
                  <a:schemeClr val="tx1"/>
                </a:solidFill>
                <a:latin typeface="Arial" charset="0"/>
                <a:ea typeface="ＭＳ Ｐゴシック" charset="-128"/>
                <a:cs typeface="ＭＳ Ｐゴシック" charset="-128"/>
              </a:rPr>
              <a:t>implementation of a hash function can be used as a module in implementing HMAC.</a:t>
            </a:r>
          </a:p>
          <a:p>
            <a:r>
              <a:rPr lang="en-US" sz="1200" kern="1200" baseline="0" dirty="0" smtClean="0">
                <a:solidFill>
                  <a:schemeClr val="tx1"/>
                </a:solidFill>
                <a:latin typeface="Arial" charset="0"/>
                <a:ea typeface="ＭＳ Ｐゴシック" charset="-128"/>
                <a:cs typeface="ＭＳ Ｐゴシック" charset="-128"/>
              </a:rPr>
              <a:t>In this way, the bulk of the HMAC code is prepackaged and ready to use without</a:t>
            </a:r>
          </a:p>
          <a:p>
            <a:r>
              <a:rPr lang="en-US" sz="1200" kern="1200" baseline="0" dirty="0" smtClean="0">
                <a:solidFill>
                  <a:schemeClr val="tx1"/>
                </a:solidFill>
                <a:latin typeface="Arial" charset="0"/>
                <a:ea typeface="ＭＳ Ｐゴシック" charset="-128"/>
                <a:cs typeface="ＭＳ Ｐゴシック" charset="-128"/>
              </a:rPr>
              <a:t>modification. Second, if it is ever desired to replace a given hash function in an</a:t>
            </a:r>
          </a:p>
          <a:p>
            <a:r>
              <a:rPr lang="en-US" sz="1200" kern="1200" baseline="0" dirty="0" smtClean="0">
                <a:solidFill>
                  <a:schemeClr val="tx1"/>
                </a:solidFill>
                <a:latin typeface="Arial" charset="0"/>
                <a:ea typeface="ＭＳ Ｐゴシック" charset="-128"/>
                <a:cs typeface="ＭＳ Ｐゴシック" charset="-128"/>
              </a:rPr>
              <a:t>HMAC implementation, all that is required is to remove the existing hash function</a:t>
            </a:r>
          </a:p>
          <a:p>
            <a:r>
              <a:rPr lang="en-US" sz="1200" kern="1200" baseline="0" dirty="0" smtClean="0">
                <a:solidFill>
                  <a:schemeClr val="tx1"/>
                </a:solidFill>
                <a:latin typeface="Arial" charset="0"/>
                <a:ea typeface="ＭＳ Ｐゴシック" charset="-128"/>
                <a:cs typeface="ＭＳ Ｐゴシック" charset="-128"/>
              </a:rPr>
              <a:t>module and drop in the new module. This could be done if a faster hash function were</a:t>
            </a:r>
          </a:p>
          <a:p>
            <a:r>
              <a:rPr lang="en-US" sz="1200" kern="1200" baseline="0" dirty="0" smtClean="0">
                <a:solidFill>
                  <a:schemeClr val="tx1"/>
                </a:solidFill>
                <a:latin typeface="Arial" charset="0"/>
                <a:ea typeface="ＭＳ Ｐゴシック" charset="-128"/>
                <a:cs typeface="ＭＳ Ｐゴシック" charset="-128"/>
              </a:rPr>
              <a:t>desired. More important, if the security of the embedded hash function were compromised,</a:t>
            </a:r>
          </a:p>
          <a:p>
            <a:r>
              <a:rPr lang="en-US" sz="1200" kern="1200" baseline="0" dirty="0" smtClean="0">
                <a:solidFill>
                  <a:schemeClr val="tx1"/>
                </a:solidFill>
                <a:latin typeface="Arial" charset="0"/>
                <a:ea typeface="ＭＳ Ｐゴシック" charset="-128"/>
                <a:cs typeface="ＭＳ Ｐゴシック" charset="-128"/>
              </a:rPr>
              <a:t>the security of HMAC could be retained simply </a:t>
            </a:r>
            <a:r>
              <a:rPr lang="en-US" sz="1200" b="0" kern="1200" baseline="0" dirty="0" smtClean="0">
                <a:solidFill>
                  <a:schemeClr val="tx1"/>
                </a:solidFill>
                <a:latin typeface="Arial" charset="0"/>
                <a:ea typeface="ＭＳ Ｐゴシック" charset="-128"/>
                <a:cs typeface="ＭＳ Ｐゴシック" charset="-128"/>
              </a:rPr>
              <a:t>by replacing the embedded</a:t>
            </a:r>
          </a:p>
          <a:p>
            <a:r>
              <a:rPr lang="en-US" sz="1200" b="0" kern="1200" baseline="0" dirty="0" smtClean="0">
                <a:solidFill>
                  <a:schemeClr val="tx1"/>
                </a:solidFill>
                <a:latin typeface="Arial" charset="0"/>
                <a:ea typeface="ＭＳ Ｐゴシック" charset="-128"/>
                <a:cs typeface="ＭＳ Ｐゴシック" charset="-128"/>
              </a:rPr>
              <a:t>hash function with a more secure one (e.g., replacing SHA- 2 with SHA-3).</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The last design objective in the preceding list is, in fact, the main advantage</a:t>
            </a:r>
          </a:p>
          <a:p>
            <a:r>
              <a:rPr lang="en-US" sz="1200" kern="1200" baseline="0" dirty="0" smtClean="0">
                <a:solidFill>
                  <a:schemeClr val="tx1"/>
                </a:solidFill>
                <a:latin typeface="Arial" charset="0"/>
                <a:ea typeface="ＭＳ Ｐゴシック" charset="-128"/>
                <a:cs typeface="ＭＳ Ｐゴシック" charset="-128"/>
              </a:rPr>
              <a:t>of HMAC over other proposed hash-based schemes. HMAC can be proven secure</a:t>
            </a:r>
          </a:p>
          <a:p>
            <a:r>
              <a:rPr lang="en-US" sz="1200" kern="1200" baseline="0" dirty="0" smtClean="0">
                <a:solidFill>
                  <a:schemeClr val="tx1"/>
                </a:solidFill>
                <a:latin typeface="Arial" charset="0"/>
                <a:ea typeface="ＭＳ Ｐゴシック" charset="-128"/>
                <a:cs typeface="ＭＳ Ｐゴシック" charset="-128"/>
              </a:rPr>
              <a:t>provided that the embedded hash function has some reasonable cryptographic</a:t>
            </a:r>
          </a:p>
          <a:p>
            <a:r>
              <a:rPr lang="en-US" sz="1200" kern="1200" baseline="0" dirty="0" smtClean="0">
                <a:solidFill>
                  <a:schemeClr val="tx1"/>
                </a:solidFill>
                <a:latin typeface="Arial" charset="0"/>
                <a:ea typeface="ＭＳ Ｐゴシック" charset="-128"/>
                <a:cs typeface="ＭＳ Ｐゴシック" charset="-128"/>
              </a:rPr>
              <a:t>strengths. We return to this point later in this section, but first we examine the structure</a:t>
            </a:r>
          </a:p>
          <a:p>
            <a:r>
              <a:rPr lang="en-US" sz="1200" kern="1200" baseline="0" dirty="0" smtClean="0">
                <a:solidFill>
                  <a:schemeClr val="tx1"/>
                </a:solidFill>
                <a:latin typeface="Arial" charset="0"/>
                <a:ea typeface="ＭＳ Ｐゴシック" charset="-128"/>
                <a:cs typeface="ＭＳ Ｐゴシック" charset="-128"/>
              </a:rPr>
              <a:t>of HMAC.</a:t>
            </a:r>
            <a:endParaRPr lang="en-US" dirty="0" smtClean="0">
              <a:latin typeface="Arial" pitchFamily="-84" charset="0"/>
              <a:ea typeface="ＭＳ Ｐゴシック" pitchFamily="-84" charset="-128"/>
              <a:cs typeface="ＭＳ Ｐゴシック" pitchFamily="-84" charset="-128"/>
            </a:endParaRPr>
          </a:p>
        </p:txBody>
      </p:sp>
      <p:sp>
        <p:nvSpPr>
          <p:cNvPr id="44036" name="Slide Number Placeholder 3"/>
          <p:cNvSpPr>
            <a:spLocks noGrp="1"/>
          </p:cNvSpPr>
          <p:nvPr>
            <p:ph type="sldNum" sz="quarter" idx="5"/>
          </p:nvPr>
        </p:nvSpPr>
        <p:spPr>
          <a:noFill/>
        </p:spPr>
        <p:txBody>
          <a:bodyPr/>
          <a:lstStyle/>
          <a:p>
            <a:fld id="{F475FEDC-4976-554C-9DD6-D5B564CC70AD}" type="slidenum">
              <a:rPr lang="en-AU" smtClean="0">
                <a:latin typeface="Arial" pitchFamily="-84" charset="0"/>
              </a:rPr>
              <a:pPr/>
              <a:t>15</a:t>
            </a:fld>
            <a:endParaRPr lang="en-AU" dirty="0" smtClean="0">
              <a:latin typeface="Arial" pitchFamily="-8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Rectangle 1031"/>
          <p:cNvSpPr>
            <a:spLocks noGrp="1" noChangeArrowheads="1"/>
          </p:cNvSpPr>
          <p:nvPr>
            <p:ph type="sldNum" sz="quarter" idx="5"/>
          </p:nvPr>
        </p:nvSpPr>
        <p:spPr>
          <a:noFill/>
        </p:spPr>
        <p:txBody>
          <a:bodyPr/>
          <a:lstStyle/>
          <a:p>
            <a:fld id="{900C37A4-4843-BD44-B333-0F6B06EFC964}" type="slidenum">
              <a:rPr lang="en-AU">
                <a:latin typeface="Arial" pitchFamily="-84" charset="0"/>
              </a:rPr>
              <a:pPr/>
              <a:t>16</a:t>
            </a:fld>
            <a:endParaRPr lang="en-AU" dirty="0">
              <a:latin typeface="Arial" pitchFamily="-8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457200" y="4343400"/>
            <a:ext cx="5867400" cy="4114800"/>
          </a:xfrm>
          <a:noFill/>
          <a:ln/>
        </p:spPr>
        <p:txBody>
          <a:bodyPr/>
          <a:lstStyle/>
          <a:p>
            <a:pPr eaLnBrk="1" hangingPunct="1"/>
            <a:r>
              <a:rPr lang="en-US" sz="1200" kern="1200" baseline="0" dirty="0" smtClean="0">
                <a:solidFill>
                  <a:schemeClr val="tx1"/>
                </a:solidFill>
                <a:latin typeface="Arial" charset="0"/>
                <a:ea typeface="ＭＳ Ｐゴシック" charset="-128"/>
                <a:cs typeface="ＭＳ Ｐゴシック" charset="-128"/>
              </a:rPr>
              <a:t> Figure 12.5 illustrates the overall operation of HMAC.</a:t>
            </a:r>
            <a:endParaRPr lang="en-US" dirty="0">
              <a:latin typeface="Arial" pitchFamily="-8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128"/>
                <a:cs typeface="ＭＳ Ｐゴシック" charset="-128"/>
              </a:rPr>
              <a:t> A more efficient implementation is possible, as shown in Figure 12.6.</a:t>
            </a:r>
            <a:endParaRPr lang="en-US" dirty="0"/>
          </a:p>
        </p:txBody>
      </p:sp>
      <p:sp>
        <p:nvSpPr>
          <p:cNvPr id="4" name="Slide Number Placeholder 3"/>
          <p:cNvSpPr>
            <a:spLocks noGrp="1"/>
          </p:cNvSpPr>
          <p:nvPr>
            <p:ph type="sldNum" sz="quarter" idx="10"/>
          </p:nvPr>
        </p:nvSpPr>
        <p:spPr/>
        <p:txBody>
          <a:bodyPr/>
          <a:lstStyle/>
          <a:p>
            <a:pPr>
              <a:defRPr/>
            </a:pPr>
            <a:fld id="{8E01877B-E5FC-4F44-9FC7-4B20506F310A}" type="slidenum">
              <a:rPr lang="en-AU" smtClean="0"/>
              <a:pPr>
                <a:defRPr/>
              </a:pPr>
              <a:t>17</a:t>
            </a:fld>
            <a:endParaRPr lang="en-AU"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8" name="Rectangle 1031"/>
          <p:cNvSpPr>
            <a:spLocks noGrp="1" noChangeArrowheads="1"/>
          </p:cNvSpPr>
          <p:nvPr>
            <p:ph type="sldNum" sz="quarter" idx="5"/>
          </p:nvPr>
        </p:nvSpPr>
        <p:spPr>
          <a:noFill/>
        </p:spPr>
        <p:txBody>
          <a:bodyPr/>
          <a:lstStyle/>
          <a:p>
            <a:fld id="{EC79EF42-2981-6B41-AD79-4DFB7116F037}" type="slidenum">
              <a:rPr lang="en-AU">
                <a:latin typeface="Arial" pitchFamily="-84" charset="0"/>
              </a:rPr>
              <a:pPr/>
              <a:t>18</a:t>
            </a:fld>
            <a:endParaRPr lang="en-AU" dirty="0">
              <a:latin typeface="Arial" pitchFamily="-8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The security of any MAC function based on an embedded hash function depends</a:t>
            </a:r>
          </a:p>
          <a:p>
            <a:r>
              <a:rPr lang="en-US" sz="1200" kern="1200" baseline="0" dirty="0" smtClean="0">
                <a:solidFill>
                  <a:schemeClr val="tx1"/>
                </a:solidFill>
                <a:latin typeface="Arial" charset="0"/>
                <a:ea typeface="ＭＳ Ｐゴシック" charset="-128"/>
                <a:cs typeface="ＭＳ Ｐゴシック" charset="-128"/>
              </a:rPr>
              <a:t>in some way on the cryptographic strength of the underlying hash function. The</a:t>
            </a:r>
          </a:p>
          <a:p>
            <a:r>
              <a:rPr lang="en-US" sz="1200" kern="1200" baseline="0" dirty="0" smtClean="0">
                <a:solidFill>
                  <a:schemeClr val="tx1"/>
                </a:solidFill>
                <a:latin typeface="Arial" charset="0"/>
                <a:ea typeface="ＭＳ Ｐゴシック" charset="-128"/>
                <a:cs typeface="ＭＳ Ｐゴシック" charset="-128"/>
              </a:rPr>
              <a:t>appeal of HMAC is that its designers have been able to prove an exact relationship</a:t>
            </a:r>
          </a:p>
          <a:p>
            <a:r>
              <a:rPr lang="en-US" sz="1200" kern="1200" baseline="0" dirty="0" smtClean="0">
                <a:solidFill>
                  <a:schemeClr val="tx1"/>
                </a:solidFill>
                <a:latin typeface="Arial" charset="0"/>
                <a:ea typeface="ＭＳ Ｐゴシック" charset="-128"/>
                <a:cs typeface="ＭＳ Ｐゴシック" charset="-128"/>
              </a:rPr>
              <a:t>between the strength of the embedded hash function and the strength</a:t>
            </a:r>
          </a:p>
          <a:p>
            <a:r>
              <a:rPr lang="en-US" sz="1200" kern="1200" baseline="0" dirty="0" smtClean="0">
                <a:solidFill>
                  <a:schemeClr val="tx1"/>
                </a:solidFill>
                <a:latin typeface="Arial" charset="0"/>
                <a:ea typeface="ＭＳ Ｐゴシック" charset="-128"/>
                <a:cs typeface="ＭＳ Ｐゴシック" charset="-128"/>
              </a:rPr>
              <a:t>of HMAC.</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The security of a MAC function is generally expressed in terms of the probability</a:t>
            </a:r>
          </a:p>
          <a:p>
            <a:r>
              <a:rPr lang="en-US" sz="1200" kern="1200" baseline="0" dirty="0" smtClean="0">
                <a:solidFill>
                  <a:schemeClr val="tx1"/>
                </a:solidFill>
                <a:latin typeface="Arial" charset="0"/>
                <a:ea typeface="ＭＳ Ｐゴシック" charset="-128"/>
                <a:cs typeface="ＭＳ Ｐゴシック" charset="-128"/>
              </a:rPr>
              <a:t>of successful forgery with a given amount of time spent by the forger and</a:t>
            </a:r>
          </a:p>
          <a:p>
            <a:r>
              <a:rPr lang="en-US" sz="1200" kern="1200" baseline="0" dirty="0" smtClean="0">
                <a:solidFill>
                  <a:schemeClr val="tx1"/>
                </a:solidFill>
                <a:latin typeface="Arial" charset="0"/>
                <a:ea typeface="ＭＳ Ｐゴシック" charset="-128"/>
                <a:cs typeface="ＭＳ Ｐゴシック" charset="-128"/>
              </a:rPr>
              <a:t>a given number of message-tag pairs created with the same key. In essence, it is</a:t>
            </a:r>
          </a:p>
          <a:p>
            <a:r>
              <a:rPr lang="en-US" sz="1200" kern="1200" baseline="0" dirty="0" smtClean="0">
                <a:solidFill>
                  <a:schemeClr val="tx1"/>
                </a:solidFill>
                <a:latin typeface="Arial" charset="0"/>
                <a:ea typeface="ＭＳ Ｐゴシック" charset="-128"/>
                <a:cs typeface="ＭＳ Ｐゴシック" charset="-128"/>
              </a:rPr>
              <a:t>proved in [BELL96a] that for a given level of effort (time, message–tag pairs) on</a:t>
            </a:r>
          </a:p>
          <a:p>
            <a:r>
              <a:rPr lang="en-US" sz="1200" kern="1200" baseline="0" dirty="0" smtClean="0">
                <a:solidFill>
                  <a:schemeClr val="tx1"/>
                </a:solidFill>
                <a:latin typeface="Arial" charset="0"/>
                <a:ea typeface="ＭＳ Ｐゴシック" charset="-128"/>
                <a:cs typeface="ＭＳ Ｐゴシック" charset="-128"/>
              </a:rPr>
              <a:t>messages generated by a legitimate user and seen by the attacker, the probability</a:t>
            </a:r>
          </a:p>
          <a:p>
            <a:r>
              <a:rPr lang="en-US" sz="1200" kern="1200" baseline="0" dirty="0" smtClean="0">
                <a:solidFill>
                  <a:schemeClr val="tx1"/>
                </a:solidFill>
                <a:latin typeface="Arial" charset="0"/>
                <a:ea typeface="ＭＳ Ｐゴシック" charset="-128"/>
                <a:cs typeface="ＭＳ Ｐゴシック" charset="-128"/>
              </a:rPr>
              <a:t>of successful attack on HMAC is equivalent to one of the following attacks on the</a:t>
            </a:r>
          </a:p>
          <a:p>
            <a:r>
              <a:rPr lang="en-US" sz="1200" kern="1200" baseline="0" dirty="0" smtClean="0">
                <a:solidFill>
                  <a:schemeClr val="tx1"/>
                </a:solidFill>
                <a:latin typeface="Arial" charset="0"/>
                <a:ea typeface="ＭＳ Ｐゴシック" charset="-128"/>
                <a:cs typeface="ＭＳ Ｐゴシック" charset="-128"/>
              </a:rPr>
              <a:t>embedded hash function.</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1.  The attacker is able to compute an output of the compression function even</a:t>
            </a:r>
          </a:p>
          <a:p>
            <a:r>
              <a:rPr lang="en-US" sz="1200" kern="1200" baseline="0" dirty="0" smtClean="0">
                <a:solidFill>
                  <a:schemeClr val="tx1"/>
                </a:solidFill>
                <a:latin typeface="Arial" charset="0"/>
                <a:ea typeface="ＭＳ Ｐゴシック" charset="-128"/>
                <a:cs typeface="ＭＳ Ｐゴシック" charset="-128"/>
              </a:rPr>
              <a:t>with an IV  that is random, secret, and unknown to the attacker.</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2.  The attacker finds collisions in the hash function even when the IV  is random</a:t>
            </a:r>
          </a:p>
          <a:p>
            <a:r>
              <a:rPr lang="en-US" sz="1200" kern="1200" baseline="0" dirty="0" smtClean="0">
                <a:solidFill>
                  <a:schemeClr val="tx1"/>
                </a:solidFill>
                <a:latin typeface="Arial" charset="0"/>
                <a:ea typeface="ＭＳ Ｐゴシック" charset="-128"/>
                <a:cs typeface="ＭＳ Ｐゴシック" charset="-128"/>
              </a:rPr>
              <a:t>and secret.</a:t>
            </a:r>
            <a:endParaRPr lang="en-US"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F344543-A05C-F34C-988B-EFC379C870EE}" type="slidenum">
              <a:rPr lang="en-AU">
                <a:latin typeface="Arial" pitchFamily="-84" charset="0"/>
              </a:rPr>
              <a:pPr/>
              <a:t>19</a:t>
            </a:fld>
            <a:endParaRPr lang="en-AU" dirty="0">
              <a:latin typeface="Arial" pitchFamily="-8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r>
              <a:rPr lang="en-US" sz="1200" b="0" kern="1200" baseline="0" dirty="0" smtClean="0">
                <a:solidFill>
                  <a:schemeClr val="tx1"/>
                </a:solidFill>
                <a:latin typeface="Arial" charset="0"/>
                <a:ea typeface="ＭＳ Ｐゴシック" charset="-128"/>
                <a:cs typeface="ＭＳ Ｐゴシック" charset="-128"/>
              </a:rPr>
              <a:t> The Data Authentication Algorithm  (DAA), based on DES, has been one of the</a:t>
            </a:r>
          </a:p>
          <a:p>
            <a:r>
              <a:rPr lang="en-US" sz="1200" b="0" kern="1200" baseline="0" dirty="0" smtClean="0">
                <a:solidFill>
                  <a:schemeClr val="tx1"/>
                </a:solidFill>
                <a:latin typeface="Arial" charset="0"/>
                <a:ea typeface="ＭＳ Ｐゴシック" charset="-128"/>
                <a:cs typeface="ＭＳ Ｐゴシック" charset="-128"/>
              </a:rPr>
              <a:t>most widely used MACs for a number of years. The algorithm is both a FIPS publication</a:t>
            </a:r>
          </a:p>
          <a:p>
            <a:r>
              <a:rPr lang="en-US" sz="1200" b="0" kern="1200" baseline="0" dirty="0" smtClean="0">
                <a:solidFill>
                  <a:schemeClr val="tx1"/>
                </a:solidFill>
                <a:latin typeface="Arial" charset="0"/>
                <a:ea typeface="ＭＳ Ｐゴシック" charset="-128"/>
                <a:cs typeface="ＭＳ Ｐゴシック" charset="-128"/>
              </a:rPr>
              <a:t>(FIPS PUB 113) and an ANSI standard (X9.17). However, as we discuss</a:t>
            </a:r>
          </a:p>
          <a:p>
            <a:r>
              <a:rPr lang="en-US" sz="1200" b="0" kern="1200" baseline="0" dirty="0" smtClean="0">
                <a:solidFill>
                  <a:schemeClr val="tx1"/>
                </a:solidFill>
                <a:latin typeface="Arial" charset="0"/>
                <a:ea typeface="ＭＳ Ｐゴシック" charset="-128"/>
                <a:cs typeface="ＭＳ Ｐゴシック" charset="-128"/>
              </a:rPr>
              <a:t>subsequently, security weaknesses in this algorithm have been discovered, and it is</a:t>
            </a:r>
          </a:p>
          <a:p>
            <a:r>
              <a:rPr lang="en-US" sz="1200" b="0" kern="1200" baseline="0" dirty="0" smtClean="0">
                <a:solidFill>
                  <a:schemeClr val="tx1"/>
                </a:solidFill>
                <a:latin typeface="Arial" charset="0"/>
                <a:ea typeface="ＭＳ Ｐゴシック" charset="-128"/>
                <a:cs typeface="ＭＳ Ｐゴシック" charset="-128"/>
              </a:rPr>
              <a:t>being replaced by newer and stronger algorithms.</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The algorithm can be defined as using the cipher block chaining (CBC) mode</a:t>
            </a:r>
          </a:p>
          <a:p>
            <a:r>
              <a:rPr lang="en-US" sz="1200" b="0" kern="1200" baseline="0" dirty="0" smtClean="0">
                <a:solidFill>
                  <a:schemeClr val="tx1"/>
                </a:solidFill>
                <a:latin typeface="Arial" charset="0"/>
                <a:ea typeface="ＭＳ Ｐゴシック" charset="-128"/>
                <a:cs typeface="ＭＳ Ｐゴシック" charset="-128"/>
              </a:rPr>
              <a:t>of operation of DES (Figure 6.4) with an initialization vector of zero. The data (e.g.,</a:t>
            </a:r>
          </a:p>
          <a:p>
            <a:r>
              <a:rPr lang="en-US" sz="1200" b="0" kern="1200" baseline="0" dirty="0" smtClean="0">
                <a:solidFill>
                  <a:schemeClr val="tx1"/>
                </a:solidFill>
                <a:latin typeface="Arial" charset="0"/>
                <a:ea typeface="ＭＳ Ｐゴシック" charset="-128"/>
                <a:cs typeface="ＭＳ Ｐゴシック" charset="-128"/>
              </a:rPr>
              <a:t>message, record, file, or program) to be authenticated are grouped into contiguous</a:t>
            </a:r>
          </a:p>
          <a:p>
            <a:r>
              <a:rPr lang="en-US" sz="1200" b="0" kern="1200" baseline="0" dirty="0" smtClean="0">
                <a:solidFill>
                  <a:schemeClr val="tx1"/>
                </a:solidFill>
                <a:latin typeface="Arial" charset="0"/>
                <a:ea typeface="ＭＳ Ｐゴシック" charset="-128"/>
                <a:cs typeface="ＭＳ Ｐゴシック" charset="-128"/>
              </a:rPr>
              <a:t>64-bit blocks: D</a:t>
            </a:r>
            <a:r>
              <a:rPr lang="en-US" sz="1200" b="0" kern="1200" baseline="-25000" dirty="0" smtClean="0">
                <a:solidFill>
                  <a:schemeClr val="tx1"/>
                </a:solidFill>
                <a:latin typeface="Arial" charset="0"/>
                <a:ea typeface="ＭＳ Ｐゴシック" charset="-128"/>
                <a:cs typeface="ＭＳ Ｐゴシック" charset="-128"/>
              </a:rPr>
              <a:t>1</a:t>
            </a:r>
            <a:r>
              <a:rPr lang="en-US" sz="1200" b="0" kern="1200" baseline="0" dirty="0" smtClean="0">
                <a:solidFill>
                  <a:schemeClr val="tx1"/>
                </a:solidFill>
                <a:latin typeface="Arial" charset="0"/>
                <a:ea typeface="ＭＳ Ｐゴシック" charset="-128"/>
                <a:cs typeface="ＭＳ Ｐゴシック" charset="-128"/>
              </a:rPr>
              <a:t> , D</a:t>
            </a:r>
            <a:r>
              <a:rPr lang="en-US" sz="1200" b="0" kern="1200" baseline="-25000" dirty="0" smtClean="0">
                <a:solidFill>
                  <a:schemeClr val="tx1"/>
                </a:solidFill>
                <a:latin typeface="Arial" charset="0"/>
                <a:ea typeface="ＭＳ Ｐゴシック" charset="-128"/>
                <a:cs typeface="ＭＳ Ｐゴシック" charset="-128"/>
              </a:rPr>
              <a:t>2</a:t>
            </a:r>
            <a:r>
              <a:rPr lang="en-US" sz="1200" b="0" kern="1200" baseline="0" dirty="0" smtClean="0">
                <a:solidFill>
                  <a:schemeClr val="tx1"/>
                </a:solidFill>
                <a:latin typeface="Arial" charset="0"/>
                <a:ea typeface="ＭＳ Ｐゴシック" charset="-128"/>
                <a:cs typeface="ＭＳ Ｐゴシック" charset="-128"/>
              </a:rPr>
              <a:t> ,. . .  , D</a:t>
            </a:r>
            <a:r>
              <a:rPr lang="en-US" sz="1200" b="0" kern="1200" baseline="-25000" dirty="0" smtClean="0">
                <a:solidFill>
                  <a:schemeClr val="tx1"/>
                </a:solidFill>
                <a:latin typeface="Arial" charset="0"/>
                <a:ea typeface="ＭＳ Ｐゴシック" charset="-128"/>
                <a:cs typeface="ＭＳ Ｐゴシック" charset="-128"/>
              </a:rPr>
              <a:t>N</a:t>
            </a:r>
            <a:r>
              <a:rPr lang="en-US" sz="1200" b="0" kern="1200" baseline="0" dirty="0" smtClean="0">
                <a:solidFill>
                  <a:schemeClr val="tx1"/>
                </a:solidFill>
                <a:latin typeface="Arial" charset="0"/>
                <a:ea typeface="ＭＳ Ｐゴシック" charset="-128"/>
                <a:cs typeface="ＭＳ Ｐゴシック" charset="-128"/>
              </a:rPr>
              <a:t> . If necessary, the final block is padded on the right with</a:t>
            </a:r>
          </a:p>
          <a:p>
            <a:r>
              <a:rPr lang="en-US" sz="1200" b="0" kern="1200" baseline="0" dirty="0" smtClean="0">
                <a:solidFill>
                  <a:schemeClr val="tx1"/>
                </a:solidFill>
                <a:latin typeface="Arial" charset="0"/>
                <a:ea typeface="ＭＳ Ｐゴシック" charset="-128"/>
                <a:cs typeface="ＭＳ Ｐゴシック" charset="-128"/>
              </a:rPr>
              <a:t>zeroes to form a full 64-bit block. Using the DES encryption algorithm E and a secret</a:t>
            </a:r>
          </a:p>
          <a:p>
            <a:r>
              <a:rPr lang="en-US" sz="1200" b="0" kern="1200" baseline="0" dirty="0" smtClean="0">
                <a:solidFill>
                  <a:schemeClr val="tx1"/>
                </a:solidFill>
                <a:latin typeface="Arial" charset="0"/>
                <a:ea typeface="ＭＳ Ｐゴシック" charset="-128"/>
                <a:cs typeface="ＭＳ Ｐゴシック" charset="-128"/>
              </a:rPr>
              <a:t>key K , a data authentication code (DAC) is calculated as follows (Figure 12.7).</a:t>
            </a:r>
            <a:endParaRPr lang="en-US" b="0" dirty="0" smtClean="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a:ln/>
        </p:spPr>
      </p:sp>
      <p:sp>
        <p:nvSpPr>
          <p:cNvPr id="31747"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 This chapter begins with an introduction to the requirements for authentication</a:t>
            </a:r>
          </a:p>
          <a:p>
            <a:r>
              <a:rPr lang="en-US" sz="1200" kern="1200" baseline="0" dirty="0" smtClean="0">
                <a:solidFill>
                  <a:schemeClr val="tx1"/>
                </a:solidFill>
                <a:latin typeface="Arial" charset="0"/>
                <a:ea typeface="ＭＳ Ｐゴシック" charset="-128"/>
                <a:cs typeface="ＭＳ Ｐゴシック" charset="-128"/>
              </a:rPr>
              <a:t>and digital signature and the types of attacks to be countered. Then the basic</a:t>
            </a:r>
          </a:p>
          <a:p>
            <a:r>
              <a:rPr lang="en-US" sz="1200" kern="1200" baseline="0" dirty="0" smtClean="0">
                <a:solidFill>
                  <a:schemeClr val="tx1"/>
                </a:solidFill>
                <a:latin typeface="Arial" charset="0"/>
                <a:ea typeface="ＭＳ Ｐゴシック" charset="-128"/>
                <a:cs typeface="ＭＳ Ｐゴシック" charset="-128"/>
              </a:rPr>
              <a:t>approaches are surveyed. The remainder of the chapter deals with the fundamental</a:t>
            </a:r>
          </a:p>
          <a:p>
            <a:r>
              <a:rPr lang="en-US" sz="1200" kern="1200" baseline="0" dirty="0" smtClean="0">
                <a:solidFill>
                  <a:schemeClr val="tx1"/>
                </a:solidFill>
                <a:latin typeface="Arial" charset="0"/>
                <a:ea typeface="ＭＳ Ｐゴシック" charset="-128"/>
                <a:cs typeface="ＭＳ Ｐゴシック" charset="-128"/>
              </a:rPr>
              <a:t>approach to message authentication known as the message authentication code</a:t>
            </a:r>
          </a:p>
          <a:p>
            <a:r>
              <a:rPr lang="en-US" sz="1200" kern="1200" baseline="0" dirty="0" smtClean="0">
                <a:solidFill>
                  <a:schemeClr val="tx1"/>
                </a:solidFill>
                <a:latin typeface="Arial" charset="0"/>
                <a:ea typeface="ＭＳ Ｐゴシック" charset="-128"/>
                <a:cs typeface="ＭＳ Ｐゴシック" charset="-128"/>
              </a:rPr>
              <a:t>(MAC). Following an overview of this topic, the chapter looks at security considerations</a:t>
            </a:r>
          </a:p>
          <a:p>
            <a:r>
              <a:rPr lang="en-US" sz="1200" kern="1200" baseline="0" dirty="0" smtClean="0">
                <a:solidFill>
                  <a:schemeClr val="tx1"/>
                </a:solidFill>
                <a:latin typeface="Arial" charset="0"/>
                <a:ea typeface="ＭＳ Ｐゴシック" charset="-128"/>
                <a:cs typeface="ＭＳ Ｐゴシック" charset="-128"/>
              </a:rPr>
              <a:t>for MACs. This is followed by a discussion of specific MACs in two categories:</a:t>
            </a:r>
          </a:p>
          <a:p>
            <a:r>
              <a:rPr lang="en-US" sz="1200" kern="1200" baseline="0" dirty="0" smtClean="0">
                <a:solidFill>
                  <a:schemeClr val="tx1"/>
                </a:solidFill>
                <a:latin typeface="Arial" charset="0"/>
                <a:ea typeface="ＭＳ Ｐゴシック" charset="-128"/>
                <a:cs typeface="ＭＳ Ｐゴシック" charset="-128"/>
              </a:rPr>
              <a:t>those built from cryptographic hash functions and those built using a block cipher</a:t>
            </a:r>
          </a:p>
          <a:p>
            <a:r>
              <a:rPr lang="en-US" sz="1200" kern="1200" baseline="0" dirty="0" smtClean="0">
                <a:solidFill>
                  <a:schemeClr val="tx1"/>
                </a:solidFill>
                <a:latin typeface="Arial" charset="0"/>
                <a:ea typeface="ＭＳ Ｐゴシック" charset="-128"/>
                <a:cs typeface="ＭＳ Ｐゴシック" charset="-128"/>
              </a:rPr>
              <a:t>mode of operation. Next, we look at a relatively recent approach known as authenticated</a:t>
            </a:r>
          </a:p>
          <a:p>
            <a:r>
              <a:rPr lang="en-US" sz="1200" kern="1200" baseline="0" dirty="0" smtClean="0">
                <a:solidFill>
                  <a:schemeClr val="tx1"/>
                </a:solidFill>
                <a:latin typeface="Arial" charset="0"/>
                <a:ea typeface="ＭＳ Ｐゴシック" charset="-128"/>
                <a:cs typeface="ＭＳ Ｐゴシック" charset="-128"/>
              </a:rPr>
              <a:t>encryption. Finally, we look at the use of cryptographic hash functions and</a:t>
            </a:r>
          </a:p>
          <a:p>
            <a:r>
              <a:rPr lang="en-US" sz="1200" kern="1200" baseline="0" dirty="0" smtClean="0">
                <a:solidFill>
                  <a:schemeClr val="tx1"/>
                </a:solidFill>
                <a:latin typeface="Arial" charset="0"/>
                <a:ea typeface="ＭＳ Ｐゴシック" charset="-128"/>
                <a:cs typeface="ＭＳ Ｐゴシック" charset="-128"/>
              </a:rPr>
              <a:t>MACs for pseudorandom number generation.</a:t>
            </a:r>
          </a:p>
        </p:txBody>
      </p:sp>
      <p:sp>
        <p:nvSpPr>
          <p:cNvPr id="31748" name="Slide Number Placeholder 3"/>
          <p:cNvSpPr>
            <a:spLocks noGrp="1"/>
          </p:cNvSpPr>
          <p:nvPr>
            <p:ph type="sldNum" sz="quarter" idx="5"/>
          </p:nvPr>
        </p:nvSpPr>
        <p:spPr>
          <a:noFill/>
        </p:spPr>
        <p:txBody>
          <a:bodyPr/>
          <a:lstStyle/>
          <a:p>
            <a:fld id="{2110E2E4-7EF1-9740-B874-0923C8317D3F}" type="slidenum">
              <a:rPr lang="en-AU" smtClean="0">
                <a:latin typeface="Arial" pitchFamily="-84" charset="0"/>
              </a:rPr>
              <a:pPr/>
              <a:t>2</a:t>
            </a:fld>
            <a:endParaRPr lang="en-AU" dirty="0" smtClean="0">
              <a:latin typeface="Arial" pitchFamily="-8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Rectangle 1031"/>
          <p:cNvSpPr>
            <a:spLocks noGrp="1" noChangeArrowheads="1"/>
          </p:cNvSpPr>
          <p:nvPr>
            <p:ph type="sldNum" sz="quarter" idx="5"/>
          </p:nvPr>
        </p:nvSpPr>
        <p:spPr>
          <a:noFill/>
        </p:spPr>
        <p:txBody>
          <a:bodyPr/>
          <a:lstStyle/>
          <a:p>
            <a:fld id="{D54C0A1A-2076-B444-8D40-6938EAF96BFF}" type="slidenum">
              <a:rPr lang="en-AU">
                <a:latin typeface="Arial" pitchFamily="-84" charset="0"/>
              </a:rPr>
              <a:pPr/>
              <a:t>20</a:t>
            </a:fld>
            <a:endParaRPr lang="en-AU" dirty="0">
              <a:latin typeface="Arial" pitchFamily="-84" charset="0"/>
            </a:endParaRPr>
          </a:p>
        </p:txBody>
      </p:sp>
      <p:sp>
        <p:nvSpPr>
          <p:cNvPr id="58371" name="Rectangle 2"/>
          <p:cNvSpPr>
            <a:spLocks noGrp="1" noRot="1" noChangeAspect="1" noChangeArrowheads="1"/>
          </p:cNvSpPr>
          <p:nvPr>
            <p:ph type="sldImg"/>
          </p:nvPr>
        </p:nvSpPr>
        <p:spPr>
          <a:solidFill>
            <a:srgbClr val="FFFFFF"/>
          </a:solidFill>
          <a:ln/>
        </p:spPr>
      </p:sp>
      <p:sp>
        <p:nvSpPr>
          <p:cNvPr id="58372"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 CMAC is</a:t>
            </a:r>
          </a:p>
          <a:p>
            <a:r>
              <a:rPr lang="en-US" sz="1200" kern="1200" baseline="0" dirty="0" smtClean="0">
                <a:solidFill>
                  <a:schemeClr val="tx1"/>
                </a:solidFill>
                <a:latin typeface="Arial" charset="0"/>
                <a:ea typeface="ＭＳ Ｐゴシック" charset="-128"/>
                <a:cs typeface="ＭＳ Ｐゴシック" charset="-128"/>
              </a:rPr>
              <a:t>calculated as follows (Figure 12.8).</a:t>
            </a:r>
            <a:endParaRPr lang="en-US"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a:ln/>
        </p:spPr>
      </p:sp>
      <p:sp>
        <p:nvSpPr>
          <p:cNvPr id="60419" name="Notes Placeholder 2"/>
          <p:cNvSpPr>
            <a:spLocks noGrp="1"/>
          </p:cNvSpPr>
          <p:nvPr>
            <p:ph type="body" idx="1"/>
          </p:nvPr>
        </p:nvSpPr>
        <p:spPr>
          <a:noFill/>
          <a:ln/>
        </p:spPr>
        <p:txBody>
          <a:bodyPr/>
          <a:lstStyle/>
          <a:p>
            <a:r>
              <a:rPr lang="en-US" sz="1200" b="0" kern="1200" baseline="0" dirty="0" smtClean="0">
                <a:solidFill>
                  <a:schemeClr val="tx1"/>
                </a:solidFill>
                <a:latin typeface="Arial" charset="0"/>
                <a:ea typeface="ＭＳ Ｐゴシック" charset="-128"/>
                <a:cs typeface="ＭＳ Ｐゴシック" charset="-128"/>
              </a:rPr>
              <a:t>Authenticated encryption (AE) is a term used to describe encryption systems that</a:t>
            </a:r>
          </a:p>
          <a:p>
            <a:r>
              <a:rPr lang="en-US" sz="1200" b="0" kern="1200" baseline="0" dirty="0" smtClean="0">
                <a:solidFill>
                  <a:schemeClr val="tx1"/>
                </a:solidFill>
                <a:latin typeface="Arial" charset="0"/>
                <a:ea typeface="ＭＳ Ｐゴシック" charset="-128"/>
                <a:cs typeface="ＭＳ Ｐゴシック" charset="-128"/>
              </a:rPr>
              <a:t>simultaneously protect confidentiality and authenticity (integrity) of communications.</a:t>
            </a:r>
          </a:p>
          <a:p>
            <a:r>
              <a:rPr lang="en-US" sz="1200" b="0" kern="1200" baseline="0" dirty="0" smtClean="0">
                <a:solidFill>
                  <a:schemeClr val="tx1"/>
                </a:solidFill>
                <a:latin typeface="Arial" charset="0"/>
                <a:ea typeface="ＭＳ Ｐゴシック" charset="-128"/>
                <a:cs typeface="ＭＳ Ｐゴシック" charset="-128"/>
              </a:rPr>
              <a:t>Many applications and protocols require both forms of security, but until recently</a:t>
            </a:r>
          </a:p>
          <a:p>
            <a:r>
              <a:rPr lang="en-US" sz="1200" b="0" kern="1200" baseline="0" dirty="0" smtClean="0">
                <a:solidFill>
                  <a:schemeClr val="tx1"/>
                </a:solidFill>
                <a:latin typeface="Arial" charset="0"/>
                <a:ea typeface="ＭＳ Ｐゴシック" charset="-128"/>
                <a:cs typeface="ＭＳ Ｐゴシック" charset="-128"/>
              </a:rPr>
              <a:t>the two services have been designed separately.</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[BLAC05] discussed four common approaches to providing both confidentiality</a:t>
            </a:r>
          </a:p>
          <a:p>
            <a:r>
              <a:rPr lang="en-US" sz="1200" b="0" kern="1200" baseline="0" dirty="0" smtClean="0">
                <a:solidFill>
                  <a:schemeClr val="tx1"/>
                </a:solidFill>
                <a:latin typeface="Arial" charset="0"/>
                <a:ea typeface="ＭＳ Ｐゴシック" charset="-128"/>
                <a:cs typeface="ＭＳ Ｐゴシック" charset="-128"/>
              </a:rPr>
              <a:t>and encryption for a message </a:t>
            </a:r>
            <a:r>
              <a:rPr lang="en-US" sz="1200" b="0" i="1" kern="1200" baseline="0" dirty="0" smtClean="0">
                <a:solidFill>
                  <a:schemeClr val="tx1"/>
                </a:solidFill>
                <a:latin typeface="Arial" charset="0"/>
                <a:ea typeface="ＭＳ Ｐゴシック" charset="-128"/>
                <a:cs typeface="ＭＳ Ｐゴシック" charset="-128"/>
              </a:rPr>
              <a:t>M</a:t>
            </a:r>
            <a:r>
              <a:rPr lang="en-US" sz="1200" b="0" kern="1200" baseline="0" dirty="0" smtClean="0">
                <a:solidFill>
                  <a:schemeClr val="tx1"/>
                </a:solidFill>
                <a:latin typeface="Arial" charset="0"/>
                <a:ea typeface="ＭＳ Ｐゴシック" charset="-128"/>
                <a:cs typeface="ＭＳ Ｐゴシック" charset="-128"/>
              </a:rPr>
              <a:t> .</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HtE: Hash-then-encrypt.  First compute the cryptographic hash function over</a:t>
            </a:r>
          </a:p>
          <a:p>
            <a:r>
              <a:rPr lang="en-US" sz="1200" b="0" i="1" kern="1200" baseline="0" dirty="0" smtClean="0">
                <a:solidFill>
                  <a:schemeClr val="tx1"/>
                </a:solidFill>
                <a:latin typeface="Arial" charset="0"/>
                <a:ea typeface="ＭＳ Ｐゴシック" charset="-128"/>
                <a:cs typeface="ＭＳ Ｐゴシック" charset="-128"/>
              </a:rPr>
              <a:t>M</a:t>
            </a:r>
            <a:r>
              <a:rPr lang="en-US" sz="1200" b="0" kern="1200" baseline="0" dirty="0" smtClean="0">
                <a:solidFill>
                  <a:schemeClr val="tx1"/>
                </a:solidFill>
                <a:latin typeface="Arial" charset="0"/>
                <a:ea typeface="ＭＳ Ｐゴシック" charset="-128"/>
                <a:cs typeface="ＭＳ Ｐゴシック" charset="-128"/>
              </a:rPr>
              <a:t>  as </a:t>
            </a:r>
            <a:r>
              <a:rPr lang="en-US" sz="1200" b="0" i="1" kern="1200" baseline="0" dirty="0" smtClean="0">
                <a:solidFill>
                  <a:schemeClr val="tx1"/>
                </a:solidFill>
                <a:latin typeface="Arial" charset="0"/>
                <a:ea typeface="ＭＳ Ｐゴシック" charset="-128"/>
                <a:cs typeface="ＭＳ Ｐゴシック" charset="-128"/>
              </a:rPr>
              <a:t>h</a:t>
            </a:r>
            <a:r>
              <a:rPr lang="en-US" sz="1200" b="0" kern="1200" baseline="0" dirty="0" smtClean="0">
                <a:solidFill>
                  <a:schemeClr val="tx1"/>
                </a:solidFill>
                <a:latin typeface="Arial" charset="0"/>
                <a:ea typeface="ＭＳ Ｐゴシック" charset="-128"/>
                <a:cs typeface="ＭＳ Ｐゴシック" charset="-128"/>
              </a:rPr>
              <a:t> = </a:t>
            </a:r>
            <a:r>
              <a:rPr lang="en-US" sz="1200" b="0" i="1" kern="1200" baseline="0" dirty="0" smtClean="0">
                <a:solidFill>
                  <a:schemeClr val="tx1"/>
                </a:solidFill>
                <a:latin typeface="Arial" charset="0"/>
                <a:ea typeface="ＭＳ Ｐゴシック" charset="-128"/>
                <a:cs typeface="ＭＳ Ｐゴシック" charset="-128"/>
              </a:rPr>
              <a:t>H (M </a:t>
            </a:r>
            <a:r>
              <a:rPr lang="en-US" sz="1200" b="0" kern="1200" baseline="0" dirty="0" smtClean="0">
                <a:solidFill>
                  <a:schemeClr val="tx1"/>
                </a:solidFill>
                <a:latin typeface="Arial" charset="0"/>
                <a:ea typeface="ＭＳ Ｐゴシック" charset="-128"/>
                <a:cs typeface="ＭＳ Ｐゴシック" charset="-128"/>
              </a:rPr>
              <a:t>). Then encrypt the message plus hash function: E(</a:t>
            </a:r>
            <a:r>
              <a:rPr lang="en-US" sz="1200" b="0" i="1" kern="1200" baseline="0" dirty="0" smtClean="0">
                <a:solidFill>
                  <a:schemeClr val="tx1"/>
                </a:solidFill>
                <a:latin typeface="Arial" charset="0"/>
                <a:ea typeface="ＭＳ Ｐゴシック" charset="-128"/>
                <a:cs typeface="ＭＳ Ｐゴシック" charset="-128"/>
              </a:rPr>
              <a:t>K , (M ||h </a:t>
            </a:r>
            <a:r>
              <a:rPr lang="en-US" sz="1200" b="0" kern="1200" baseline="0" dirty="0" smtClean="0">
                <a:solidFill>
                  <a:schemeClr val="tx1"/>
                </a:solidFill>
                <a:latin typeface="Arial" charset="0"/>
                <a:ea typeface="ＭＳ Ｐゴシック" charset="-128"/>
                <a:cs typeface="ＭＳ Ｐゴシック" charset="-128"/>
              </a:rPr>
              <a:t>)).</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MtE: MAC-then-encrypt.  Use two keys. First authenticate the plaintext by</a:t>
            </a:r>
          </a:p>
          <a:p>
            <a:r>
              <a:rPr lang="en-US" sz="1200" b="0" kern="1200" baseline="0" dirty="0" smtClean="0">
                <a:solidFill>
                  <a:schemeClr val="tx1"/>
                </a:solidFill>
                <a:latin typeface="Arial" charset="0"/>
                <a:ea typeface="ＭＳ Ｐゴシック" charset="-128"/>
                <a:cs typeface="ＭＳ Ｐゴシック" charset="-128"/>
              </a:rPr>
              <a:t>computing the MAC value as </a:t>
            </a:r>
            <a:r>
              <a:rPr lang="en-US" sz="1200" b="0" i="1" kern="1200" baseline="0" dirty="0" smtClean="0">
                <a:solidFill>
                  <a:schemeClr val="tx1"/>
                </a:solidFill>
                <a:latin typeface="Arial" charset="0"/>
                <a:ea typeface="ＭＳ Ｐゴシック" charset="-128"/>
                <a:cs typeface="ＭＳ Ｐゴシック" charset="-128"/>
              </a:rPr>
              <a:t>T</a:t>
            </a:r>
            <a:r>
              <a:rPr lang="en-US" sz="1200" b="0" kern="1200" baseline="0" dirty="0" smtClean="0">
                <a:solidFill>
                  <a:schemeClr val="tx1"/>
                </a:solidFill>
                <a:latin typeface="Arial" charset="0"/>
                <a:ea typeface="ＭＳ Ｐゴシック" charset="-128"/>
                <a:cs typeface="ＭＳ Ｐゴシック" charset="-128"/>
              </a:rPr>
              <a:t> =  MAC(</a:t>
            </a:r>
            <a:r>
              <a:rPr lang="en-US" sz="1200" b="0" i="1" kern="1200" baseline="0" dirty="0" smtClean="0">
                <a:solidFill>
                  <a:schemeClr val="tx1"/>
                </a:solidFill>
                <a:latin typeface="Arial" charset="0"/>
                <a:ea typeface="ＭＳ Ｐゴシック" charset="-128"/>
                <a:cs typeface="ＭＳ Ｐゴシック" charset="-128"/>
              </a:rPr>
              <a:t>K</a:t>
            </a:r>
            <a:r>
              <a:rPr lang="en-US" sz="2000" kern="1200" baseline="-25000" dirty="0" smtClean="0">
                <a:solidFill>
                  <a:schemeClr val="tx2"/>
                </a:solidFill>
                <a:latin typeface="+mn-lt"/>
                <a:ea typeface="ＭＳ Ｐゴシック" pitchFamily="-84" charset="-128"/>
                <a:cs typeface="+mn-cs"/>
              </a:rPr>
              <a:t>1</a:t>
            </a:r>
            <a:r>
              <a:rPr lang="en-US" sz="1200" b="0" i="1" kern="1200" baseline="0" dirty="0" smtClean="0">
                <a:solidFill>
                  <a:schemeClr val="tx1"/>
                </a:solidFill>
                <a:latin typeface="Arial" charset="0"/>
                <a:ea typeface="ＭＳ Ｐゴシック" charset="-128"/>
                <a:cs typeface="ＭＳ Ｐゴシック" charset="-128"/>
              </a:rPr>
              <a:t> , M </a:t>
            </a:r>
            <a:r>
              <a:rPr lang="en-US" sz="1200" b="0" kern="1200" baseline="0" dirty="0" smtClean="0">
                <a:solidFill>
                  <a:schemeClr val="tx1"/>
                </a:solidFill>
                <a:latin typeface="Arial" charset="0"/>
                <a:ea typeface="ＭＳ Ｐゴシック" charset="-128"/>
                <a:cs typeface="ＭＳ Ｐゴシック" charset="-128"/>
              </a:rPr>
              <a:t>). Then encrypt the message</a:t>
            </a:r>
          </a:p>
          <a:p>
            <a:r>
              <a:rPr lang="en-US" sz="1200" b="0" kern="1200" baseline="0" dirty="0" smtClean="0">
                <a:solidFill>
                  <a:schemeClr val="tx1"/>
                </a:solidFill>
                <a:latin typeface="Arial" charset="0"/>
                <a:ea typeface="ＭＳ Ｐゴシック" charset="-128"/>
                <a:cs typeface="ＭＳ Ｐゴシック" charset="-128"/>
              </a:rPr>
              <a:t>plus tag: E(K</a:t>
            </a:r>
            <a:r>
              <a:rPr lang="en-US" sz="2000" kern="1200" baseline="-25000" dirty="0" smtClean="0">
                <a:solidFill>
                  <a:schemeClr val="tx2"/>
                </a:solidFill>
                <a:latin typeface="+mn-lt"/>
                <a:ea typeface="ＭＳ Ｐゴシック" pitchFamily="-84" charset="-128"/>
                <a:cs typeface="+mn-cs"/>
              </a:rPr>
              <a:t>2</a:t>
            </a:r>
            <a:r>
              <a:rPr lang="en-US" sz="1200" b="0" kern="1200" baseline="0" dirty="0" smtClean="0">
                <a:solidFill>
                  <a:schemeClr val="tx1"/>
                </a:solidFill>
                <a:latin typeface="Arial" charset="0"/>
                <a:ea typeface="ＭＳ Ｐゴシック" charset="-128"/>
                <a:cs typeface="ＭＳ Ｐゴシック" charset="-128"/>
              </a:rPr>
              <a:t> , [M}T  ]). This approach is taken by the SSL/TLS protocols</a:t>
            </a:r>
          </a:p>
          <a:p>
            <a:r>
              <a:rPr lang="en-US" sz="1200" b="0" kern="1200" baseline="0" dirty="0" smtClean="0">
                <a:solidFill>
                  <a:schemeClr val="tx1"/>
                </a:solidFill>
                <a:latin typeface="Arial" charset="0"/>
                <a:ea typeface="ＭＳ Ｐゴシック" charset="-128"/>
                <a:cs typeface="ＭＳ Ｐゴシック" charset="-128"/>
              </a:rPr>
              <a:t>(Chapter 17).</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EtM: Encrypt-then-MAC.  Use two keys. First encrypt the message to</a:t>
            </a:r>
          </a:p>
          <a:p>
            <a:r>
              <a:rPr lang="en-US" sz="1200" b="0" kern="1200" baseline="0" dirty="0" smtClean="0">
                <a:solidFill>
                  <a:schemeClr val="tx1"/>
                </a:solidFill>
                <a:latin typeface="Arial" charset="0"/>
                <a:ea typeface="ＭＳ Ｐゴシック" charset="-128"/>
                <a:cs typeface="ＭＳ Ｐゴシック" charset="-128"/>
              </a:rPr>
              <a:t>yield the ciphertext </a:t>
            </a:r>
            <a:r>
              <a:rPr lang="en-US" sz="1200" b="0" i="1" kern="1200" baseline="0" dirty="0" smtClean="0">
                <a:solidFill>
                  <a:schemeClr val="tx1"/>
                </a:solidFill>
                <a:latin typeface="Arial" charset="0"/>
                <a:ea typeface="ＭＳ Ｐゴシック" charset="-128"/>
                <a:cs typeface="ＭＳ Ｐゴシック" charset="-128"/>
              </a:rPr>
              <a:t>C</a:t>
            </a:r>
            <a:r>
              <a:rPr lang="en-US" sz="1200" b="0" kern="1200" baseline="0" dirty="0" smtClean="0">
                <a:solidFill>
                  <a:schemeClr val="tx1"/>
                </a:solidFill>
                <a:latin typeface="Arial" charset="0"/>
                <a:ea typeface="ＭＳ Ｐゴシック" charset="-128"/>
                <a:cs typeface="ＭＳ Ｐゴシック" charset="-128"/>
              </a:rPr>
              <a:t> =  E</a:t>
            </a:r>
            <a:r>
              <a:rPr lang="en-US" sz="1200" b="0" i="1" kern="1200" baseline="0" dirty="0" smtClean="0">
                <a:solidFill>
                  <a:schemeClr val="tx1"/>
                </a:solidFill>
                <a:latin typeface="Arial" charset="0"/>
                <a:ea typeface="ＭＳ Ｐゴシック" charset="-128"/>
                <a:cs typeface="ＭＳ Ｐゴシック" charset="-128"/>
              </a:rPr>
              <a:t>(K</a:t>
            </a:r>
            <a:r>
              <a:rPr lang="en-US" sz="2000" kern="1200" baseline="-25000" dirty="0" smtClean="0">
                <a:solidFill>
                  <a:schemeClr val="tx2"/>
                </a:solidFill>
                <a:latin typeface="+mn-lt"/>
                <a:ea typeface="ＭＳ Ｐゴシック" pitchFamily="-84" charset="-128"/>
                <a:cs typeface="+mn-cs"/>
              </a:rPr>
              <a:t>2</a:t>
            </a:r>
            <a:r>
              <a:rPr lang="en-US" sz="1200" b="0" i="1" kern="1200" baseline="0" dirty="0" smtClean="0">
                <a:solidFill>
                  <a:schemeClr val="tx1"/>
                </a:solidFill>
                <a:latin typeface="Arial" charset="0"/>
                <a:ea typeface="ＭＳ Ｐゴシック" charset="-128"/>
                <a:cs typeface="ＭＳ Ｐゴシック" charset="-128"/>
              </a:rPr>
              <a:t> , M </a:t>
            </a:r>
            <a:r>
              <a:rPr lang="en-US" sz="1200" b="0" kern="1200" baseline="0" dirty="0" smtClean="0">
                <a:solidFill>
                  <a:schemeClr val="tx1"/>
                </a:solidFill>
                <a:latin typeface="Arial" charset="0"/>
                <a:ea typeface="ＭＳ Ｐゴシック" charset="-128"/>
                <a:cs typeface="ＭＳ Ｐゴシック" charset="-128"/>
              </a:rPr>
              <a:t>). Then authenticate the ciphertext with</a:t>
            </a:r>
          </a:p>
          <a:p>
            <a:r>
              <a:rPr lang="en-US" sz="1200" b="0" i="1" kern="1200" baseline="0" dirty="0" smtClean="0">
                <a:solidFill>
                  <a:schemeClr val="tx1"/>
                </a:solidFill>
                <a:latin typeface="Arial" charset="0"/>
                <a:ea typeface="ＭＳ Ｐゴシック" charset="-128"/>
                <a:cs typeface="ＭＳ Ｐゴシック" charset="-128"/>
              </a:rPr>
              <a:t>T</a:t>
            </a:r>
            <a:r>
              <a:rPr lang="en-US" sz="1200" b="0" kern="1200" baseline="0" dirty="0" smtClean="0">
                <a:solidFill>
                  <a:schemeClr val="tx1"/>
                </a:solidFill>
                <a:latin typeface="Arial" charset="0"/>
                <a:ea typeface="ＭＳ Ｐゴシック" charset="-128"/>
                <a:cs typeface="ＭＳ Ｐゴシック" charset="-128"/>
              </a:rPr>
              <a:t> =  MAC(</a:t>
            </a:r>
            <a:r>
              <a:rPr lang="en-US" sz="1200" b="0" i="1" kern="1200" baseline="0" dirty="0" smtClean="0">
                <a:solidFill>
                  <a:schemeClr val="tx1"/>
                </a:solidFill>
                <a:latin typeface="Arial" charset="0"/>
                <a:ea typeface="ＭＳ Ｐゴシック" charset="-128"/>
                <a:cs typeface="ＭＳ Ｐゴシック" charset="-128"/>
              </a:rPr>
              <a:t>K</a:t>
            </a:r>
            <a:r>
              <a:rPr lang="en-US" sz="2000" kern="1200" baseline="-25000" dirty="0" smtClean="0">
                <a:solidFill>
                  <a:schemeClr val="tx2"/>
                </a:solidFill>
                <a:latin typeface="+mn-lt"/>
                <a:ea typeface="ＭＳ Ｐゴシック" pitchFamily="-84" charset="-128"/>
                <a:cs typeface="+mn-cs"/>
              </a:rPr>
              <a:t>1</a:t>
            </a:r>
            <a:r>
              <a:rPr lang="en-US" sz="1200" b="0" i="1" kern="1200" baseline="0" dirty="0" smtClean="0">
                <a:solidFill>
                  <a:schemeClr val="tx1"/>
                </a:solidFill>
                <a:latin typeface="Arial" charset="0"/>
                <a:ea typeface="ＭＳ Ｐゴシック" charset="-128"/>
                <a:cs typeface="ＭＳ Ｐゴシック" charset="-128"/>
              </a:rPr>
              <a:t> , C </a:t>
            </a:r>
            <a:r>
              <a:rPr lang="en-US" sz="1200" b="0" kern="1200" baseline="0" dirty="0" smtClean="0">
                <a:solidFill>
                  <a:schemeClr val="tx1"/>
                </a:solidFill>
                <a:latin typeface="Arial" charset="0"/>
                <a:ea typeface="ＭＳ Ｐゴシック" charset="-128"/>
                <a:cs typeface="ＭＳ Ｐゴシック" charset="-128"/>
              </a:rPr>
              <a:t>) to yield the pair (</a:t>
            </a:r>
            <a:r>
              <a:rPr lang="en-US" sz="1200" b="0" i="1" kern="1200" baseline="0" dirty="0" smtClean="0">
                <a:solidFill>
                  <a:schemeClr val="tx1"/>
                </a:solidFill>
                <a:latin typeface="Arial" charset="0"/>
                <a:ea typeface="ＭＳ Ｐゴシック" charset="-128"/>
                <a:cs typeface="ＭＳ Ｐゴシック" charset="-128"/>
              </a:rPr>
              <a:t>C , T</a:t>
            </a:r>
            <a:r>
              <a:rPr lang="en-US" sz="1200" b="0" kern="1200" baseline="0" dirty="0" smtClean="0">
                <a:solidFill>
                  <a:schemeClr val="tx1"/>
                </a:solidFill>
                <a:latin typeface="Arial" charset="0"/>
                <a:ea typeface="ＭＳ Ｐゴシック" charset="-128"/>
                <a:cs typeface="ＭＳ Ｐゴシック" charset="-128"/>
              </a:rPr>
              <a:t> ). This approach is used in the IPsec</a:t>
            </a:r>
          </a:p>
          <a:p>
            <a:r>
              <a:rPr lang="en-US" sz="1200" b="0" kern="1200" baseline="0" dirty="0" smtClean="0">
                <a:solidFill>
                  <a:schemeClr val="tx1"/>
                </a:solidFill>
                <a:latin typeface="Arial" charset="0"/>
                <a:ea typeface="ＭＳ Ｐゴシック" charset="-128"/>
                <a:cs typeface="ＭＳ Ｐゴシック" charset="-128"/>
              </a:rPr>
              <a:t>protocol (Chapter 20).</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E&amp;M: Encrypt-and-MAC.  Use two keys. Encrypt the message to yield the ciphertext</a:t>
            </a:r>
          </a:p>
          <a:p>
            <a:r>
              <a:rPr lang="en-US" sz="1200" b="0" i="1" kern="1200" baseline="0" dirty="0" smtClean="0">
                <a:solidFill>
                  <a:schemeClr val="tx1"/>
                </a:solidFill>
                <a:latin typeface="Arial" charset="0"/>
                <a:ea typeface="ＭＳ Ｐゴシック" charset="-128"/>
                <a:cs typeface="ＭＳ Ｐゴシック" charset="-128"/>
              </a:rPr>
              <a:t>C</a:t>
            </a:r>
            <a:r>
              <a:rPr lang="en-US" sz="1200" b="0" kern="1200" baseline="0" dirty="0" smtClean="0">
                <a:solidFill>
                  <a:schemeClr val="tx1"/>
                </a:solidFill>
                <a:latin typeface="Arial" charset="0"/>
                <a:ea typeface="ＭＳ Ｐゴシック" charset="-128"/>
                <a:cs typeface="ＭＳ Ｐゴシック" charset="-128"/>
              </a:rPr>
              <a:t> =  E(</a:t>
            </a:r>
            <a:r>
              <a:rPr lang="en-US" sz="1200" b="0" i="1" kern="1200" baseline="0" dirty="0" smtClean="0">
                <a:solidFill>
                  <a:schemeClr val="tx1"/>
                </a:solidFill>
                <a:latin typeface="Arial" charset="0"/>
                <a:ea typeface="ＭＳ Ｐゴシック" charset="-128"/>
                <a:cs typeface="ＭＳ Ｐゴシック" charset="-128"/>
              </a:rPr>
              <a:t>K</a:t>
            </a:r>
            <a:r>
              <a:rPr lang="en-US" sz="2000" kern="1200" baseline="-25000" dirty="0" smtClean="0">
                <a:solidFill>
                  <a:schemeClr val="tx2"/>
                </a:solidFill>
                <a:latin typeface="+mn-lt"/>
                <a:ea typeface="ＭＳ Ｐゴシック" pitchFamily="-84" charset="-128"/>
                <a:cs typeface="+mn-cs"/>
              </a:rPr>
              <a:t>2</a:t>
            </a:r>
            <a:r>
              <a:rPr lang="en-US" sz="1200" b="0" i="1" kern="1200" baseline="0" dirty="0" smtClean="0">
                <a:solidFill>
                  <a:schemeClr val="tx1"/>
                </a:solidFill>
                <a:latin typeface="Arial" charset="0"/>
                <a:ea typeface="ＭＳ Ｐゴシック" charset="-128"/>
                <a:cs typeface="ＭＳ Ｐゴシック" charset="-128"/>
              </a:rPr>
              <a:t> , M </a:t>
            </a:r>
            <a:r>
              <a:rPr lang="en-US" sz="1200" b="0" kern="1200" baseline="0" dirty="0" smtClean="0">
                <a:solidFill>
                  <a:schemeClr val="tx1"/>
                </a:solidFill>
                <a:latin typeface="Arial" charset="0"/>
                <a:ea typeface="ＭＳ Ｐゴシック" charset="-128"/>
                <a:cs typeface="ＭＳ Ｐゴシック" charset="-128"/>
              </a:rPr>
              <a:t>). Authenticate the plaintext with </a:t>
            </a:r>
            <a:r>
              <a:rPr lang="en-US" sz="1200" b="0" i="1" kern="1200" baseline="0" dirty="0" smtClean="0">
                <a:solidFill>
                  <a:schemeClr val="tx1"/>
                </a:solidFill>
                <a:latin typeface="Arial" charset="0"/>
                <a:ea typeface="ＭＳ Ｐゴシック" charset="-128"/>
                <a:cs typeface="ＭＳ Ｐゴシック" charset="-128"/>
              </a:rPr>
              <a:t>T</a:t>
            </a:r>
            <a:r>
              <a:rPr lang="en-US" sz="1200" b="0" kern="1200" baseline="0" dirty="0" smtClean="0">
                <a:solidFill>
                  <a:schemeClr val="tx1"/>
                </a:solidFill>
                <a:latin typeface="Arial" charset="0"/>
                <a:ea typeface="ＭＳ Ｐゴシック" charset="-128"/>
                <a:cs typeface="ＭＳ Ｐゴシック" charset="-128"/>
              </a:rPr>
              <a:t> =  MAC(</a:t>
            </a:r>
            <a:r>
              <a:rPr lang="en-US" sz="1200" b="0" i="1" kern="1200" baseline="0" dirty="0" smtClean="0">
                <a:solidFill>
                  <a:schemeClr val="tx1"/>
                </a:solidFill>
                <a:latin typeface="Arial" charset="0"/>
                <a:ea typeface="ＭＳ Ｐゴシック" charset="-128"/>
                <a:cs typeface="ＭＳ Ｐゴシック" charset="-128"/>
              </a:rPr>
              <a:t>K</a:t>
            </a:r>
            <a:r>
              <a:rPr lang="en-US" sz="2000" i="1" kern="1200" baseline="-25000" dirty="0" smtClean="0">
                <a:solidFill>
                  <a:schemeClr val="tx2"/>
                </a:solidFill>
                <a:latin typeface="+mn-lt"/>
                <a:ea typeface="ＭＳ Ｐゴシック" pitchFamily="-84" charset="-128"/>
                <a:cs typeface="+mn-cs"/>
              </a:rPr>
              <a:t>1</a:t>
            </a:r>
            <a:r>
              <a:rPr lang="en-US" sz="1200" b="0" i="1" kern="1200" baseline="0" dirty="0" smtClean="0">
                <a:solidFill>
                  <a:schemeClr val="tx1"/>
                </a:solidFill>
                <a:latin typeface="Arial" charset="0"/>
                <a:ea typeface="ＭＳ Ｐゴシック" charset="-128"/>
                <a:cs typeface="ＭＳ Ｐゴシック" charset="-128"/>
              </a:rPr>
              <a:t> , M </a:t>
            </a:r>
            <a:r>
              <a:rPr lang="en-US" sz="1200" b="0" kern="1200" baseline="0" dirty="0" smtClean="0">
                <a:solidFill>
                  <a:schemeClr val="tx1"/>
                </a:solidFill>
                <a:latin typeface="Arial" charset="0"/>
                <a:ea typeface="ＭＳ Ｐゴシック" charset="-128"/>
                <a:cs typeface="ＭＳ Ｐゴシック" charset="-128"/>
              </a:rPr>
              <a:t>) to</a:t>
            </a:r>
          </a:p>
          <a:p>
            <a:r>
              <a:rPr lang="en-US" sz="1200" b="0" kern="1200" baseline="0" dirty="0" smtClean="0">
                <a:solidFill>
                  <a:schemeClr val="tx1"/>
                </a:solidFill>
                <a:latin typeface="Arial" charset="0"/>
                <a:ea typeface="ＭＳ Ｐゴシック" charset="-128"/>
                <a:cs typeface="ＭＳ Ｐゴシック" charset="-128"/>
              </a:rPr>
              <a:t>yield the pair (</a:t>
            </a:r>
            <a:r>
              <a:rPr lang="en-US" sz="1200" b="0" i="1" kern="1200" baseline="0" dirty="0" smtClean="0">
                <a:solidFill>
                  <a:schemeClr val="tx1"/>
                </a:solidFill>
                <a:latin typeface="Arial" charset="0"/>
                <a:ea typeface="ＭＳ Ｐゴシック" charset="-128"/>
                <a:cs typeface="ＭＳ Ｐゴシック" charset="-128"/>
              </a:rPr>
              <a:t>C , T </a:t>
            </a:r>
            <a:r>
              <a:rPr lang="en-US" sz="1200" b="0" kern="1200" baseline="0" dirty="0" smtClean="0">
                <a:solidFill>
                  <a:schemeClr val="tx1"/>
                </a:solidFill>
                <a:latin typeface="Arial" charset="0"/>
                <a:ea typeface="ＭＳ Ｐゴシック" charset="-128"/>
                <a:cs typeface="ＭＳ Ｐゴシック" charset="-128"/>
              </a:rPr>
              <a:t>). These operations can be performed in either order. This</a:t>
            </a:r>
          </a:p>
          <a:p>
            <a:r>
              <a:rPr lang="en-US" sz="1200" b="0" kern="1200" baseline="0" dirty="0" smtClean="0">
                <a:solidFill>
                  <a:schemeClr val="tx1"/>
                </a:solidFill>
                <a:latin typeface="Arial" charset="0"/>
                <a:ea typeface="ＭＳ Ｐゴシック" charset="-128"/>
                <a:cs typeface="ＭＳ Ｐゴシック" charset="-128"/>
              </a:rPr>
              <a:t>approach is used by the SSH protocol (Chapter 17).</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Both decryption and verification are straightforward for each approach. For</a:t>
            </a:r>
          </a:p>
          <a:p>
            <a:r>
              <a:rPr lang="en-US" sz="1200" b="0" kern="1200" baseline="0" dirty="0" smtClean="0">
                <a:solidFill>
                  <a:schemeClr val="tx1"/>
                </a:solidFill>
                <a:latin typeface="Arial" charset="0"/>
                <a:ea typeface="ＭＳ Ｐゴシック" charset="-128"/>
                <a:cs typeface="ＭＳ Ｐゴシック" charset="-128"/>
              </a:rPr>
              <a:t>HtE, MtE, and E&amp;M, decrypt first, then verify. For EtM, verify first, then decrypt.</a:t>
            </a:r>
          </a:p>
          <a:p>
            <a:r>
              <a:rPr lang="en-US" sz="1200" b="0" kern="1200" baseline="0" dirty="0" smtClean="0">
                <a:solidFill>
                  <a:schemeClr val="tx1"/>
                </a:solidFill>
                <a:latin typeface="Arial" charset="0"/>
                <a:ea typeface="ＭＳ Ｐゴシック" charset="-128"/>
                <a:cs typeface="ＭＳ Ｐゴシック" charset="-128"/>
              </a:rPr>
              <a:t>There are security vulnerabilities with all of these approaches. The HtE approach</a:t>
            </a:r>
          </a:p>
          <a:p>
            <a:r>
              <a:rPr lang="en-US" sz="1200" b="0" kern="1200" baseline="0" dirty="0" smtClean="0">
                <a:solidFill>
                  <a:schemeClr val="tx1"/>
                </a:solidFill>
                <a:latin typeface="Arial" charset="0"/>
                <a:ea typeface="ＭＳ Ｐゴシック" charset="-128"/>
                <a:cs typeface="ＭＳ Ｐゴシック" charset="-128"/>
              </a:rPr>
              <a:t>is used in the Wired Equivalent Privacy (WEP) protocol to protect WiFi networks.</a:t>
            </a:r>
          </a:p>
          <a:p>
            <a:r>
              <a:rPr lang="en-US" sz="1200" b="0" kern="1200" baseline="0" dirty="0" smtClean="0">
                <a:solidFill>
                  <a:schemeClr val="tx1"/>
                </a:solidFill>
                <a:latin typeface="Arial" charset="0"/>
                <a:ea typeface="ＭＳ Ｐゴシック" charset="-128"/>
                <a:cs typeface="ＭＳ Ｐゴシック" charset="-128"/>
              </a:rPr>
              <a:t>This approach had fundamental weaknesses and led to the replacement of the WEP</a:t>
            </a:r>
          </a:p>
          <a:p>
            <a:r>
              <a:rPr lang="en-US" sz="1200" b="0" kern="1200" baseline="0" dirty="0" smtClean="0">
                <a:solidFill>
                  <a:schemeClr val="tx1"/>
                </a:solidFill>
                <a:latin typeface="Arial" charset="0"/>
                <a:ea typeface="ＭＳ Ｐゴシック" charset="-128"/>
                <a:cs typeface="ＭＳ Ｐゴシック" charset="-128"/>
              </a:rPr>
              <a:t>protocol. [BLAC05] and [BELL00] point out that there are security concerns in</a:t>
            </a:r>
          </a:p>
          <a:p>
            <a:r>
              <a:rPr lang="en-US" sz="1200" b="0" kern="1200" baseline="0" dirty="0" smtClean="0">
                <a:solidFill>
                  <a:schemeClr val="tx1"/>
                </a:solidFill>
                <a:latin typeface="Arial" charset="0"/>
                <a:ea typeface="ＭＳ Ｐゴシック" charset="-128"/>
                <a:cs typeface="ＭＳ Ｐゴシック" charset="-128"/>
              </a:rPr>
              <a:t>each of the three encryption/MAC approaches listed above. Nevertheless, with</a:t>
            </a:r>
          </a:p>
          <a:p>
            <a:r>
              <a:rPr lang="en-US" sz="1200" b="0" kern="1200" baseline="0" dirty="0" smtClean="0">
                <a:solidFill>
                  <a:schemeClr val="tx1"/>
                </a:solidFill>
                <a:latin typeface="Arial" charset="0"/>
                <a:ea typeface="ＭＳ Ｐゴシック" charset="-128"/>
                <a:cs typeface="ＭＳ Ｐゴシック" charset="-128"/>
              </a:rPr>
              <a:t>proper design, any of these approaches can provide a high level of security. This is</a:t>
            </a:r>
          </a:p>
          <a:p>
            <a:r>
              <a:rPr lang="en-US" sz="1200" b="0" kern="1200" baseline="0" dirty="0" smtClean="0">
                <a:solidFill>
                  <a:schemeClr val="tx1"/>
                </a:solidFill>
                <a:latin typeface="Arial" charset="0"/>
                <a:ea typeface="ＭＳ Ｐゴシック" charset="-128"/>
                <a:cs typeface="ＭＳ Ｐゴシック" charset="-128"/>
              </a:rPr>
              <a:t>the goal of the two approaches discussed in this section, both of which have been</a:t>
            </a:r>
          </a:p>
          <a:p>
            <a:r>
              <a:rPr lang="en-US" sz="1200" b="0" kern="1200" baseline="0" dirty="0" smtClean="0">
                <a:solidFill>
                  <a:schemeClr val="tx1"/>
                </a:solidFill>
                <a:latin typeface="Arial" charset="0"/>
                <a:ea typeface="ＭＳ Ｐゴシック" charset="-128"/>
                <a:cs typeface="ＭＳ Ｐゴシック" charset="-128"/>
              </a:rPr>
              <a:t>standardized by NIST.</a:t>
            </a:r>
            <a:endParaRPr lang="en-US" b="0" dirty="0" smtClean="0">
              <a:latin typeface="Arial" pitchFamily="-84" charset="0"/>
              <a:ea typeface="ＭＳ Ｐゴシック" pitchFamily="-84" charset="-128"/>
              <a:cs typeface="ＭＳ Ｐゴシック" pitchFamily="-84" charset="-128"/>
            </a:endParaRPr>
          </a:p>
        </p:txBody>
      </p:sp>
      <p:sp>
        <p:nvSpPr>
          <p:cNvPr id="60420" name="Slide Number Placeholder 3"/>
          <p:cNvSpPr>
            <a:spLocks noGrp="1"/>
          </p:cNvSpPr>
          <p:nvPr>
            <p:ph type="sldNum" sz="quarter" idx="5"/>
          </p:nvPr>
        </p:nvSpPr>
        <p:spPr>
          <a:noFill/>
        </p:spPr>
        <p:txBody>
          <a:bodyPr/>
          <a:lstStyle/>
          <a:p>
            <a:fld id="{7C7D2C56-73F0-E144-8A2F-6F4099EC5144}" type="slidenum">
              <a:rPr lang="en-AU" smtClean="0">
                <a:latin typeface="Arial" pitchFamily="-84" charset="0"/>
              </a:rPr>
              <a:pPr/>
              <a:t>21</a:t>
            </a:fld>
            <a:endParaRPr lang="en-AU" dirty="0" smtClean="0">
              <a:latin typeface="Arial" pitchFamily="-8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6" name="Slide Image Placeholder 1"/>
          <p:cNvSpPr>
            <a:spLocks noGrp="1" noRot="1" noChangeAspect="1"/>
          </p:cNvSpPr>
          <p:nvPr>
            <p:ph type="sldImg"/>
          </p:nvPr>
        </p:nvSpPr>
        <p:spPr>
          <a:ln/>
        </p:spPr>
      </p:sp>
      <p:sp>
        <p:nvSpPr>
          <p:cNvPr id="62467"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 The CCM mode of operation was standardized by NIST specifically to support</a:t>
            </a:r>
          </a:p>
          <a:p>
            <a:r>
              <a:rPr lang="en-US" sz="1200" kern="1200" baseline="0" dirty="0" smtClean="0">
                <a:solidFill>
                  <a:schemeClr val="tx1"/>
                </a:solidFill>
                <a:latin typeface="Arial" charset="0"/>
                <a:ea typeface="ＭＳ Ｐゴシック" charset="-128"/>
                <a:cs typeface="ＭＳ Ｐゴシック" charset="-128"/>
              </a:rPr>
              <a:t>the security requirements of IEEE 802.11 WiFi wireless local area networks</a:t>
            </a:r>
          </a:p>
          <a:p>
            <a:r>
              <a:rPr lang="en-US" sz="1200" kern="1200" baseline="0" dirty="0" smtClean="0">
                <a:solidFill>
                  <a:schemeClr val="tx1"/>
                </a:solidFill>
                <a:latin typeface="Arial" charset="0"/>
                <a:ea typeface="ＭＳ Ｐゴシック" charset="-128"/>
                <a:cs typeface="ＭＳ Ｐゴシック" charset="-128"/>
              </a:rPr>
              <a:t>(Chapter 18), but can be used in any networking application requiring authenticated</a:t>
            </a:r>
          </a:p>
          <a:p>
            <a:r>
              <a:rPr lang="en-US" sz="1200" kern="1200" baseline="0" dirty="0" smtClean="0">
                <a:solidFill>
                  <a:schemeClr val="tx1"/>
                </a:solidFill>
                <a:latin typeface="Arial" charset="0"/>
                <a:ea typeface="ＭＳ Ｐゴシック" charset="-128"/>
                <a:cs typeface="ＭＳ Ｐゴシック" charset="-128"/>
              </a:rPr>
              <a:t>encryption. CCM is a variation of the encrypt-and-MAC approach to authenticated</a:t>
            </a:r>
          </a:p>
          <a:p>
            <a:r>
              <a:rPr lang="en-US" sz="1200" kern="1200" baseline="0" dirty="0" smtClean="0">
                <a:solidFill>
                  <a:schemeClr val="tx1"/>
                </a:solidFill>
                <a:latin typeface="Arial" charset="0"/>
                <a:ea typeface="ＭＳ Ｐゴシック" charset="-128"/>
                <a:cs typeface="ＭＳ Ｐゴシック" charset="-128"/>
              </a:rPr>
              <a:t>encryption. It is defined in NIST SP 800-38C.</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The key algorithmic ingredients of CCM are the AES encryption algorithm</a:t>
            </a:r>
          </a:p>
          <a:p>
            <a:r>
              <a:rPr lang="en-US" sz="1200" kern="1200" baseline="0" dirty="0" smtClean="0">
                <a:solidFill>
                  <a:schemeClr val="tx1"/>
                </a:solidFill>
                <a:latin typeface="Arial" charset="0"/>
                <a:ea typeface="ＭＳ Ｐゴシック" charset="-128"/>
                <a:cs typeface="ＭＳ Ｐゴシック" charset="-128"/>
              </a:rPr>
              <a:t>(Chapter 5), the CTR mode of operation (Chapter 6), and the CMAC authentication</a:t>
            </a:r>
          </a:p>
          <a:p>
            <a:r>
              <a:rPr lang="en-US" sz="1200" kern="1200" baseline="0" dirty="0" smtClean="0">
                <a:solidFill>
                  <a:schemeClr val="tx1"/>
                </a:solidFill>
                <a:latin typeface="Arial" charset="0"/>
                <a:ea typeface="ＭＳ Ｐゴシック" charset="-128"/>
                <a:cs typeface="ＭＳ Ｐゴシック" charset="-128"/>
              </a:rPr>
              <a:t>algorithm (Section 12.6). A single key K  is used for both encryption and MAC</a:t>
            </a:r>
          </a:p>
          <a:p>
            <a:r>
              <a:rPr lang="en-US" sz="1200" kern="1200" baseline="0" dirty="0" smtClean="0">
                <a:solidFill>
                  <a:schemeClr val="tx1"/>
                </a:solidFill>
                <a:latin typeface="Arial" charset="0"/>
                <a:ea typeface="ＭＳ Ｐゴシック" charset="-128"/>
                <a:cs typeface="ＭＳ Ｐゴシック" charset="-128"/>
              </a:rPr>
              <a:t>algorithms.</a:t>
            </a:r>
            <a:endParaRPr lang="en-US" dirty="0" smtClean="0">
              <a:latin typeface="Arial" pitchFamily="-84" charset="0"/>
              <a:ea typeface="ＭＳ Ｐゴシック" pitchFamily="-84" charset="-128"/>
              <a:cs typeface="ＭＳ Ｐゴシック" pitchFamily="-84" charset="-128"/>
            </a:endParaRPr>
          </a:p>
        </p:txBody>
      </p:sp>
      <p:sp>
        <p:nvSpPr>
          <p:cNvPr id="62468" name="Slide Number Placeholder 3"/>
          <p:cNvSpPr>
            <a:spLocks noGrp="1"/>
          </p:cNvSpPr>
          <p:nvPr>
            <p:ph type="sldNum" sz="quarter" idx="5"/>
          </p:nvPr>
        </p:nvSpPr>
        <p:spPr>
          <a:noFill/>
        </p:spPr>
        <p:txBody>
          <a:bodyPr/>
          <a:lstStyle/>
          <a:p>
            <a:fld id="{CFDA4E41-4147-5F45-9E1F-E5E1C7C5D2AC}" type="slidenum">
              <a:rPr lang="en-AU" smtClean="0">
                <a:latin typeface="Arial" pitchFamily="-84" charset="0"/>
              </a:rPr>
              <a:pPr/>
              <a:t>22</a:t>
            </a:fld>
            <a:endParaRPr lang="en-AU" dirty="0" smtClean="0">
              <a:latin typeface="Arial" pitchFamily="-8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128"/>
                <a:cs typeface="ＭＳ Ｐゴシック" charset="-128"/>
              </a:rPr>
              <a:t> The input to the CCM encryption process consists of three elements.</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1. Data that will be both authenticated and encrypted. This is the plaintext message</a:t>
            </a:r>
          </a:p>
          <a:p>
            <a:r>
              <a:rPr lang="en-US" sz="1200" kern="1200" baseline="0" dirty="0" smtClean="0">
                <a:solidFill>
                  <a:schemeClr val="tx1"/>
                </a:solidFill>
                <a:latin typeface="Arial" charset="0"/>
                <a:ea typeface="ＭＳ Ｐゴシック" charset="-128"/>
                <a:cs typeface="ＭＳ Ｐゴシック" charset="-128"/>
              </a:rPr>
              <a:t>P of data block.</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2. Associated data A that will be authenticated but not encrypted. An example</a:t>
            </a:r>
          </a:p>
          <a:p>
            <a:r>
              <a:rPr lang="en-US" sz="1200" kern="1200" baseline="0" dirty="0" smtClean="0">
                <a:solidFill>
                  <a:schemeClr val="tx1"/>
                </a:solidFill>
                <a:latin typeface="Arial" charset="0"/>
                <a:ea typeface="ＭＳ Ｐゴシック" charset="-128"/>
                <a:cs typeface="ＭＳ Ｐゴシック" charset="-128"/>
              </a:rPr>
              <a:t>is a protocol header that must be transmitted in the clear for proper protocol</a:t>
            </a:r>
          </a:p>
          <a:p>
            <a:r>
              <a:rPr lang="en-US" sz="1200" kern="1200" baseline="0" dirty="0" smtClean="0">
                <a:solidFill>
                  <a:schemeClr val="tx1"/>
                </a:solidFill>
                <a:latin typeface="Arial" charset="0"/>
                <a:ea typeface="ＭＳ Ｐゴシック" charset="-128"/>
                <a:cs typeface="ＭＳ Ｐゴシック" charset="-128"/>
              </a:rPr>
              <a:t>operation but which needs to be authenticated.</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3. A nonce N that is assigned to the payload and the associated data. This is a</a:t>
            </a:r>
          </a:p>
          <a:p>
            <a:r>
              <a:rPr lang="en-US" sz="1200" kern="1200" baseline="0" dirty="0" smtClean="0">
                <a:solidFill>
                  <a:schemeClr val="tx1"/>
                </a:solidFill>
                <a:latin typeface="Arial" charset="0"/>
                <a:ea typeface="ＭＳ Ｐゴシック" charset="-128"/>
                <a:cs typeface="ＭＳ Ｐゴシック" charset="-128"/>
              </a:rPr>
              <a:t>unique value that is different for every instance during the lifetime of a protocol</a:t>
            </a:r>
          </a:p>
          <a:p>
            <a:r>
              <a:rPr lang="en-US" sz="1200" kern="1200" baseline="0" dirty="0" smtClean="0">
                <a:solidFill>
                  <a:schemeClr val="tx1"/>
                </a:solidFill>
                <a:latin typeface="Arial" charset="0"/>
                <a:ea typeface="ＭＳ Ｐゴシック" charset="-128"/>
                <a:cs typeface="ＭＳ Ｐゴシック" charset="-128"/>
              </a:rPr>
              <a:t>association and is intended to prevent replay attacks and certain other</a:t>
            </a:r>
          </a:p>
          <a:p>
            <a:r>
              <a:rPr lang="en-US" sz="1200" kern="1200" baseline="0" dirty="0" smtClean="0">
                <a:solidFill>
                  <a:schemeClr val="tx1"/>
                </a:solidFill>
                <a:latin typeface="Arial" charset="0"/>
                <a:ea typeface="ＭＳ Ｐゴシック" charset="-128"/>
                <a:cs typeface="ＭＳ Ｐゴシック" charset="-128"/>
              </a:rPr>
              <a:t>types of attacks.</a:t>
            </a:r>
            <a:endParaRPr lang="en-US" dirty="0"/>
          </a:p>
        </p:txBody>
      </p:sp>
      <p:sp>
        <p:nvSpPr>
          <p:cNvPr id="4" name="Slide Number Placeholder 3"/>
          <p:cNvSpPr>
            <a:spLocks noGrp="1"/>
          </p:cNvSpPr>
          <p:nvPr>
            <p:ph type="sldNum" sz="quarter" idx="10"/>
          </p:nvPr>
        </p:nvSpPr>
        <p:spPr/>
        <p:txBody>
          <a:bodyPr/>
          <a:lstStyle/>
          <a:p>
            <a:pPr>
              <a:defRPr/>
            </a:pPr>
            <a:fld id="{8E01877B-E5FC-4F44-9FC7-4B20506F310A}" type="slidenum">
              <a:rPr lang="en-AU" smtClean="0"/>
              <a:pPr>
                <a:defRPr/>
              </a:pPr>
              <a:t>23</a:t>
            </a:fld>
            <a:endParaRPr lang="en-AU"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4" name="Slide Image Placeholder 1"/>
          <p:cNvSpPr>
            <a:spLocks noGrp="1" noRot="1" noChangeAspect="1"/>
          </p:cNvSpPr>
          <p:nvPr>
            <p:ph type="sldImg"/>
          </p:nvPr>
        </p:nvSpPr>
        <p:spPr>
          <a:ln/>
        </p:spPr>
      </p:sp>
      <p:sp>
        <p:nvSpPr>
          <p:cNvPr id="64515" name="Notes Placeholder 2"/>
          <p:cNvSpPr>
            <a:spLocks noGrp="1"/>
          </p:cNvSpPr>
          <p:nvPr>
            <p:ph type="body" idx="1"/>
          </p:nvPr>
        </p:nvSpPr>
        <p:spPr>
          <a:xfrm>
            <a:off x="685800" y="4343400"/>
            <a:ext cx="5486400" cy="4341813"/>
          </a:xfrm>
          <a:noFill/>
          <a:ln/>
        </p:spPr>
        <p:txBody>
          <a:bodyPr/>
          <a:lstStyle/>
          <a:p>
            <a:r>
              <a:rPr lang="en-US" sz="1200" b="0" kern="1200" baseline="0" dirty="0" smtClean="0">
                <a:solidFill>
                  <a:schemeClr val="tx1"/>
                </a:solidFill>
                <a:latin typeface="Arial" charset="0"/>
                <a:ea typeface="ＭＳ Ｐゴシック" charset="-128"/>
                <a:cs typeface="ＭＳ Ｐゴシック" charset="-128"/>
              </a:rPr>
              <a:t>Figure 12.9 illustrates the operation of CCM. For authentication, the input</a:t>
            </a:r>
          </a:p>
          <a:p>
            <a:r>
              <a:rPr lang="en-US" sz="1200" b="0" kern="1200" baseline="0" dirty="0" smtClean="0">
                <a:solidFill>
                  <a:schemeClr val="tx1"/>
                </a:solidFill>
                <a:latin typeface="Arial" charset="0"/>
                <a:ea typeface="ＭＳ Ｐゴシック" charset="-128"/>
                <a:cs typeface="ＭＳ Ｐゴシック" charset="-128"/>
              </a:rPr>
              <a:t>includes the nonce, the associated data, and the plaintext. This input is formatted</a:t>
            </a:r>
          </a:p>
          <a:p>
            <a:r>
              <a:rPr lang="en-US" sz="1200" b="0" kern="1200" baseline="0" dirty="0" smtClean="0">
                <a:solidFill>
                  <a:schemeClr val="tx1"/>
                </a:solidFill>
                <a:latin typeface="Arial" charset="0"/>
                <a:ea typeface="ＭＳ Ｐゴシック" charset="-128"/>
                <a:cs typeface="ＭＳ Ｐゴシック" charset="-128"/>
              </a:rPr>
              <a:t>as a sequence of blocks B</a:t>
            </a:r>
            <a:r>
              <a:rPr lang="en-US" sz="1200" b="0" kern="1200" baseline="-25000" dirty="0" smtClean="0">
                <a:solidFill>
                  <a:schemeClr val="tx1"/>
                </a:solidFill>
                <a:latin typeface="Arial" charset="0"/>
                <a:ea typeface="ＭＳ Ｐゴシック" charset="-128"/>
                <a:cs typeface="ＭＳ Ｐゴシック" charset="-128"/>
              </a:rPr>
              <a:t>0</a:t>
            </a:r>
            <a:r>
              <a:rPr lang="en-US" sz="1200" b="0" kern="1200" baseline="0" dirty="0" smtClean="0">
                <a:solidFill>
                  <a:schemeClr val="tx1"/>
                </a:solidFill>
                <a:latin typeface="Arial" charset="0"/>
                <a:ea typeface="ＭＳ Ｐゴシック" charset="-128"/>
                <a:cs typeface="ＭＳ Ｐゴシック" charset="-128"/>
              </a:rPr>
              <a:t>  through B</a:t>
            </a:r>
            <a:r>
              <a:rPr lang="en-US" sz="1200" b="0" kern="1200" baseline="-25000" dirty="0" smtClean="0">
                <a:solidFill>
                  <a:schemeClr val="tx1"/>
                </a:solidFill>
                <a:latin typeface="Arial" charset="0"/>
                <a:ea typeface="ＭＳ Ｐゴシック" charset="-128"/>
                <a:cs typeface="ＭＳ Ｐゴシック" charset="-128"/>
              </a:rPr>
              <a:t>r</a:t>
            </a:r>
            <a:r>
              <a:rPr lang="en-US" sz="1200" b="0" kern="1200" baseline="0" dirty="0" smtClean="0">
                <a:solidFill>
                  <a:schemeClr val="tx1"/>
                </a:solidFill>
                <a:latin typeface="Arial" charset="0"/>
                <a:ea typeface="ＭＳ Ｐゴシック" charset="-128"/>
                <a:cs typeface="ＭＳ Ｐゴシック" charset="-128"/>
              </a:rPr>
              <a:t> . The first block contains the nonce plus some</a:t>
            </a:r>
          </a:p>
          <a:p>
            <a:r>
              <a:rPr lang="en-US" sz="1200" b="0" kern="1200" baseline="0" dirty="0" smtClean="0">
                <a:solidFill>
                  <a:schemeClr val="tx1"/>
                </a:solidFill>
                <a:latin typeface="Arial" charset="0"/>
                <a:ea typeface="ＭＳ Ｐゴシック" charset="-128"/>
                <a:cs typeface="ＭＳ Ｐゴシック" charset="-128"/>
              </a:rPr>
              <a:t>formatting bits that indicate the lengths of the </a:t>
            </a:r>
            <a:r>
              <a:rPr lang="en-US" sz="1200" b="0" i="1" kern="1200" baseline="0" dirty="0" smtClean="0">
                <a:solidFill>
                  <a:schemeClr val="tx1"/>
                </a:solidFill>
                <a:latin typeface="Arial" charset="0"/>
                <a:ea typeface="ＭＳ Ｐゴシック" charset="-128"/>
                <a:cs typeface="ＭＳ Ｐゴシック" charset="-128"/>
              </a:rPr>
              <a:t>N , A </a:t>
            </a:r>
            <a:r>
              <a:rPr lang="en-US" sz="1200" b="0" kern="1200" baseline="0" dirty="0" smtClean="0">
                <a:solidFill>
                  <a:schemeClr val="tx1"/>
                </a:solidFill>
                <a:latin typeface="Arial" charset="0"/>
                <a:ea typeface="ＭＳ Ｐゴシック" charset="-128"/>
                <a:cs typeface="ＭＳ Ｐゴシック" charset="-128"/>
              </a:rPr>
              <a:t>, and </a:t>
            </a:r>
            <a:r>
              <a:rPr lang="en-US" sz="1200" b="0" i="1" kern="1200" baseline="0" dirty="0" smtClean="0">
                <a:solidFill>
                  <a:schemeClr val="tx1"/>
                </a:solidFill>
                <a:latin typeface="Arial" charset="0"/>
                <a:ea typeface="ＭＳ Ｐゴシック" charset="-128"/>
                <a:cs typeface="ＭＳ Ｐゴシック" charset="-128"/>
              </a:rPr>
              <a:t>P </a:t>
            </a:r>
            <a:r>
              <a:rPr lang="en-US" sz="1200" b="0" kern="1200" baseline="0" dirty="0" smtClean="0">
                <a:solidFill>
                  <a:schemeClr val="tx1"/>
                </a:solidFill>
                <a:latin typeface="Arial" charset="0"/>
                <a:ea typeface="ＭＳ Ｐゴシック" charset="-128"/>
                <a:cs typeface="ＭＳ Ｐゴシック" charset="-128"/>
              </a:rPr>
              <a:t> elements. This is followed</a:t>
            </a:r>
          </a:p>
          <a:p>
            <a:r>
              <a:rPr lang="en-US" sz="1200" b="0" kern="1200" baseline="0" dirty="0" smtClean="0">
                <a:solidFill>
                  <a:schemeClr val="tx1"/>
                </a:solidFill>
                <a:latin typeface="Arial" charset="0"/>
                <a:ea typeface="ＭＳ Ｐゴシック" charset="-128"/>
                <a:cs typeface="ＭＳ Ｐゴシック" charset="-128"/>
              </a:rPr>
              <a:t>by zero or more blocks that contain </a:t>
            </a:r>
            <a:r>
              <a:rPr lang="en-US" sz="1200" b="0" i="1" kern="1200" baseline="0" dirty="0" smtClean="0">
                <a:solidFill>
                  <a:schemeClr val="tx1"/>
                </a:solidFill>
                <a:latin typeface="Arial" charset="0"/>
                <a:ea typeface="ＭＳ Ｐゴシック" charset="-128"/>
                <a:cs typeface="ＭＳ Ｐゴシック" charset="-128"/>
              </a:rPr>
              <a:t>A</a:t>
            </a:r>
            <a:r>
              <a:rPr lang="en-US" sz="1200" b="0" kern="1200" baseline="0" dirty="0" smtClean="0">
                <a:solidFill>
                  <a:schemeClr val="tx1"/>
                </a:solidFill>
                <a:latin typeface="Arial" charset="0"/>
                <a:ea typeface="ＭＳ Ｐゴシック" charset="-128"/>
                <a:cs typeface="ＭＳ Ｐゴシック" charset="-128"/>
              </a:rPr>
              <a:t> , followed by zero of more blocks that</a:t>
            </a:r>
          </a:p>
          <a:p>
            <a:r>
              <a:rPr lang="en-US" sz="1200" b="0" kern="1200" baseline="0" dirty="0" smtClean="0">
                <a:solidFill>
                  <a:schemeClr val="tx1"/>
                </a:solidFill>
                <a:latin typeface="Arial" charset="0"/>
                <a:ea typeface="ＭＳ Ｐゴシック" charset="-128"/>
                <a:cs typeface="ＭＳ Ｐゴシック" charset="-128"/>
              </a:rPr>
              <a:t>contain </a:t>
            </a:r>
            <a:r>
              <a:rPr lang="en-US" sz="1200" b="0" i="1" kern="1200" baseline="0" dirty="0" smtClean="0">
                <a:solidFill>
                  <a:schemeClr val="tx1"/>
                </a:solidFill>
                <a:latin typeface="Arial" charset="0"/>
                <a:ea typeface="ＭＳ Ｐゴシック" charset="-128"/>
                <a:cs typeface="ＭＳ Ｐゴシック" charset="-128"/>
              </a:rPr>
              <a:t>P</a:t>
            </a:r>
            <a:r>
              <a:rPr lang="en-US" sz="1200" b="0" kern="1200" baseline="0" dirty="0" smtClean="0">
                <a:solidFill>
                  <a:schemeClr val="tx1"/>
                </a:solidFill>
                <a:latin typeface="Arial" charset="0"/>
                <a:ea typeface="ＭＳ Ｐゴシック" charset="-128"/>
                <a:cs typeface="ＭＳ Ｐゴシック" charset="-128"/>
              </a:rPr>
              <a:t> . The resulting sequence of blocks serves as input to the CMAC algorithm,</a:t>
            </a:r>
          </a:p>
          <a:p>
            <a:r>
              <a:rPr lang="en-US" sz="1200" b="0" kern="1200" baseline="0" dirty="0" smtClean="0">
                <a:solidFill>
                  <a:schemeClr val="tx1"/>
                </a:solidFill>
                <a:latin typeface="Arial" charset="0"/>
                <a:ea typeface="ＭＳ Ｐゴシック" charset="-128"/>
                <a:cs typeface="ＭＳ Ｐゴシック" charset="-128"/>
              </a:rPr>
              <a:t>which produces a MAC value with length </a:t>
            </a:r>
            <a:r>
              <a:rPr lang="en-US" sz="1200" b="0" i="1" kern="1200" baseline="0" dirty="0" smtClean="0">
                <a:solidFill>
                  <a:schemeClr val="tx1"/>
                </a:solidFill>
                <a:latin typeface="Arial" charset="0"/>
                <a:ea typeface="ＭＳ Ｐゴシック" charset="-128"/>
                <a:cs typeface="ＭＳ Ｐゴシック" charset="-128"/>
              </a:rPr>
              <a:t>Tlen</a:t>
            </a:r>
            <a:r>
              <a:rPr lang="en-US" sz="1200" b="0" kern="1200" baseline="0" dirty="0" smtClean="0">
                <a:solidFill>
                  <a:schemeClr val="tx1"/>
                </a:solidFill>
                <a:latin typeface="Arial" charset="0"/>
                <a:ea typeface="ＭＳ Ｐゴシック" charset="-128"/>
                <a:cs typeface="ＭＳ Ｐゴシック" charset="-128"/>
              </a:rPr>
              <a:t> , which is less than or equal to the</a:t>
            </a:r>
          </a:p>
          <a:p>
            <a:r>
              <a:rPr lang="en-US" sz="1200" b="0" kern="1200" baseline="0" dirty="0" smtClean="0">
                <a:solidFill>
                  <a:schemeClr val="tx1"/>
                </a:solidFill>
                <a:latin typeface="Arial" charset="0"/>
                <a:ea typeface="ＭＳ Ｐゴシック" charset="-128"/>
                <a:cs typeface="ＭＳ Ｐゴシック" charset="-128"/>
              </a:rPr>
              <a:t>block length (Figure 12.9a).</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For encryption, a sequence of counters is generated that must be independent</a:t>
            </a:r>
          </a:p>
          <a:p>
            <a:r>
              <a:rPr lang="en-US" sz="1200" b="0" kern="1200" baseline="0" dirty="0" smtClean="0">
                <a:solidFill>
                  <a:schemeClr val="tx1"/>
                </a:solidFill>
                <a:latin typeface="Arial" charset="0"/>
                <a:ea typeface="ＭＳ Ｐゴシック" charset="-128"/>
                <a:cs typeface="ＭＳ Ｐゴシック" charset="-128"/>
              </a:rPr>
              <a:t>of the nonce. The authentication tag is encrypted in CTR mode using the single</a:t>
            </a:r>
          </a:p>
          <a:p>
            <a:r>
              <a:rPr lang="en-US" sz="1200" b="0" kern="1200" baseline="0" dirty="0" smtClean="0">
                <a:solidFill>
                  <a:schemeClr val="tx1"/>
                </a:solidFill>
                <a:latin typeface="Arial" charset="0"/>
                <a:ea typeface="ＭＳ Ｐゴシック" charset="-128"/>
                <a:cs typeface="ＭＳ Ｐゴシック" charset="-128"/>
              </a:rPr>
              <a:t>counter Ctr</a:t>
            </a:r>
            <a:r>
              <a:rPr lang="en-US" sz="1200" b="0" kern="1200" baseline="-25000" dirty="0" smtClean="0">
                <a:solidFill>
                  <a:schemeClr val="tx1"/>
                </a:solidFill>
                <a:latin typeface="Arial" charset="0"/>
                <a:ea typeface="ＭＳ Ｐゴシック" charset="-128"/>
                <a:cs typeface="ＭＳ Ｐゴシック" charset="-128"/>
              </a:rPr>
              <a:t>0</a:t>
            </a:r>
            <a:r>
              <a:rPr lang="en-US" sz="1200" b="0" kern="1200" baseline="0" dirty="0" smtClean="0">
                <a:solidFill>
                  <a:schemeClr val="tx1"/>
                </a:solidFill>
                <a:latin typeface="Arial" charset="0"/>
                <a:ea typeface="ＭＳ Ｐゴシック" charset="-128"/>
                <a:cs typeface="ＭＳ Ｐゴシック" charset="-128"/>
              </a:rPr>
              <a:t> . The </a:t>
            </a:r>
            <a:r>
              <a:rPr lang="en-US" sz="1200" b="0" i="1" kern="1200" baseline="0" dirty="0" smtClean="0">
                <a:solidFill>
                  <a:schemeClr val="tx1"/>
                </a:solidFill>
                <a:latin typeface="Arial" charset="0"/>
                <a:ea typeface="ＭＳ Ｐゴシック" charset="-128"/>
                <a:cs typeface="ＭＳ Ｐゴシック" charset="-128"/>
              </a:rPr>
              <a:t>Tlen</a:t>
            </a:r>
            <a:r>
              <a:rPr lang="en-US" sz="1200" b="0" kern="1200" baseline="0" dirty="0" smtClean="0">
                <a:solidFill>
                  <a:schemeClr val="tx1"/>
                </a:solidFill>
                <a:latin typeface="Arial" charset="0"/>
                <a:ea typeface="ＭＳ Ｐゴシック" charset="-128"/>
                <a:cs typeface="ＭＳ Ｐゴシック" charset="-128"/>
              </a:rPr>
              <a:t>  most significant bits of the output are XORed with the tag to</a:t>
            </a:r>
          </a:p>
          <a:p>
            <a:r>
              <a:rPr lang="en-US" sz="1200" b="0" kern="1200" baseline="0" dirty="0" smtClean="0">
                <a:solidFill>
                  <a:schemeClr val="tx1"/>
                </a:solidFill>
                <a:latin typeface="Arial" charset="0"/>
                <a:ea typeface="ＭＳ Ｐゴシック" charset="-128"/>
                <a:cs typeface="ＭＳ Ｐゴシック" charset="-128"/>
              </a:rPr>
              <a:t>produce an encrypted tag. The remaining counters are used for the CTR mode encryption</a:t>
            </a:r>
          </a:p>
          <a:p>
            <a:r>
              <a:rPr lang="en-US" sz="1200" b="0" kern="1200" baseline="0" dirty="0" smtClean="0">
                <a:solidFill>
                  <a:schemeClr val="tx1"/>
                </a:solidFill>
                <a:latin typeface="Arial" charset="0"/>
                <a:ea typeface="ＭＳ Ｐゴシック" charset="-128"/>
                <a:cs typeface="ＭＳ Ｐゴシック" charset="-128"/>
              </a:rPr>
              <a:t>of the plaintext (Figure 6.7). The encrypted plaintext is concatenated with</a:t>
            </a:r>
          </a:p>
          <a:p>
            <a:r>
              <a:rPr lang="en-US" sz="1200" b="0" kern="1200" baseline="0" dirty="0" smtClean="0">
                <a:solidFill>
                  <a:schemeClr val="tx1"/>
                </a:solidFill>
                <a:latin typeface="Arial" charset="0"/>
                <a:ea typeface="ＭＳ Ｐゴシック" charset="-128"/>
                <a:cs typeface="ＭＳ Ｐゴシック" charset="-128"/>
              </a:rPr>
              <a:t>the encrypted tag to form the ciphertext output (Figure 12.9b).</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CCM is a relatively complex algorithm. Note that it requires two complete</a:t>
            </a:r>
          </a:p>
          <a:p>
            <a:r>
              <a:rPr lang="en-US" sz="1200" kern="1200" baseline="0" dirty="0" smtClean="0">
                <a:solidFill>
                  <a:schemeClr val="tx1"/>
                </a:solidFill>
                <a:latin typeface="Arial" charset="0"/>
                <a:ea typeface="ＭＳ Ｐゴシック" charset="-128"/>
                <a:cs typeface="ＭＳ Ｐゴシック" charset="-128"/>
              </a:rPr>
              <a:t>passes through the plaintext, once to generate the MAC value, and once for encryption.</a:t>
            </a:r>
          </a:p>
          <a:p>
            <a:r>
              <a:rPr lang="en-US" sz="1200" kern="1200" baseline="0" dirty="0" smtClean="0">
                <a:solidFill>
                  <a:schemeClr val="tx1"/>
                </a:solidFill>
                <a:latin typeface="Arial" charset="0"/>
                <a:ea typeface="ＭＳ Ｐゴシック" charset="-128"/>
                <a:cs typeface="ＭＳ Ｐゴシック" charset="-128"/>
              </a:rPr>
              <a:t>Further, the details of the specification require a tradeoff between the length</a:t>
            </a:r>
          </a:p>
          <a:p>
            <a:r>
              <a:rPr lang="en-US" sz="1200" kern="1200" baseline="0" dirty="0" smtClean="0">
                <a:solidFill>
                  <a:schemeClr val="tx1"/>
                </a:solidFill>
                <a:latin typeface="Arial" charset="0"/>
                <a:ea typeface="ＭＳ Ｐゴシック" charset="-128"/>
                <a:cs typeface="ＭＳ Ｐゴシック" charset="-128"/>
              </a:rPr>
              <a:t>of the nonce and the length of the tag, which is an unnecessary restriction. Also</a:t>
            </a:r>
          </a:p>
          <a:p>
            <a:r>
              <a:rPr lang="en-US" sz="1200" kern="1200" baseline="0" dirty="0" smtClean="0">
                <a:solidFill>
                  <a:schemeClr val="tx1"/>
                </a:solidFill>
                <a:latin typeface="Arial" charset="0"/>
                <a:ea typeface="ＭＳ Ｐゴシック" charset="-128"/>
                <a:cs typeface="ＭＳ Ｐゴシック" charset="-128"/>
              </a:rPr>
              <a:t>note that the encryption key is used twice with the CTR encryption mode: once to</a:t>
            </a:r>
          </a:p>
          <a:p>
            <a:r>
              <a:rPr lang="en-US" sz="1200" kern="1200" baseline="0" dirty="0" smtClean="0">
                <a:solidFill>
                  <a:schemeClr val="tx1"/>
                </a:solidFill>
                <a:latin typeface="Arial" charset="0"/>
                <a:ea typeface="ＭＳ Ｐゴシック" charset="-128"/>
                <a:cs typeface="ＭＳ Ｐゴシック" charset="-128"/>
              </a:rPr>
              <a:t>generate the tag and once to encrypt the plaintext plus tag. Whether these complexities</a:t>
            </a:r>
          </a:p>
          <a:p>
            <a:r>
              <a:rPr lang="en-US" sz="1200" kern="1200" baseline="0" dirty="0" smtClean="0">
                <a:solidFill>
                  <a:schemeClr val="tx1"/>
                </a:solidFill>
                <a:latin typeface="Arial" charset="0"/>
                <a:ea typeface="ＭＳ Ｐゴシック" charset="-128"/>
                <a:cs typeface="ＭＳ Ｐゴシック" charset="-128"/>
              </a:rPr>
              <a:t>add to the security of the algorithm is not clear. In any case, two analyses</a:t>
            </a:r>
          </a:p>
          <a:p>
            <a:r>
              <a:rPr lang="en-US" sz="1200" kern="1200" baseline="0" dirty="0" smtClean="0">
                <a:solidFill>
                  <a:schemeClr val="tx1"/>
                </a:solidFill>
                <a:latin typeface="Arial" charset="0"/>
                <a:ea typeface="ＭＳ Ｐゴシック" charset="-128"/>
                <a:cs typeface="ＭＳ Ｐゴシック" charset="-128"/>
              </a:rPr>
              <a:t>of the algorithm ([JONS02] and [ROGA03]) conclude that CCM provides a high</a:t>
            </a:r>
          </a:p>
          <a:p>
            <a:r>
              <a:rPr lang="en-US" sz="1200" kern="1200" baseline="0" dirty="0" smtClean="0">
                <a:solidFill>
                  <a:schemeClr val="tx1"/>
                </a:solidFill>
                <a:latin typeface="Arial" charset="0"/>
                <a:ea typeface="ＭＳ Ｐゴシック" charset="-128"/>
                <a:cs typeface="ＭＳ Ｐゴシック" charset="-128"/>
              </a:rPr>
              <a:t>level of security.</a:t>
            </a:r>
            <a:endParaRPr lang="en-US" b="0" dirty="0" smtClean="0">
              <a:latin typeface="Arial" pitchFamily="-84" charset="0"/>
              <a:ea typeface="ＭＳ Ｐゴシック" pitchFamily="-84" charset="-128"/>
              <a:cs typeface="ＭＳ Ｐゴシック" pitchFamily="-84" charset="-128"/>
            </a:endParaRPr>
          </a:p>
        </p:txBody>
      </p:sp>
      <p:sp>
        <p:nvSpPr>
          <p:cNvPr id="64516" name="Slide Number Placeholder 3"/>
          <p:cNvSpPr>
            <a:spLocks noGrp="1"/>
          </p:cNvSpPr>
          <p:nvPr>
            <p:ph type="sldNum" sz="quarter" idx="5"/>
          </p:nvPr>
        </p:nvSpPr>
        <p:spPr>
          <a:noFill/>
        </p:spPr>
        <p:txBody>
          <a:bodyPr/>
          <a:lstStyle/>
          <a:p>
            <a:fld id="{E7AC45B8-04DF-BE41-97F3-DDA9FA555FA7}" type="slidenum">
              <a:rPr lang="en-AU" smtClean="0">
                <a:latin typeface="Arial" pitchFamily="-84" charset="0"/>
              </a:rPr>
              <a:pPr/>
              <a:t>24</a:t>
            </a:fld>
            <a:endParaRPr lang="en-AU" dirty="0" smtClean="0">
              <a:latin typeface="Arial" pitchFamily="-8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2" name="Slide Image Placeholder 1"/>
          <p:cNvSpPr>
            <a:spLocks noGrp="1" noRot="1" noChangeAspect="1"/>
          </p:cNvSpPr>
          <p:nvPr>
            <p:ph type="sldImg"/>
          </p:nvPr>
        </p:nvSpPr>
        <p:spPr>
          <a:ln/>
        </p:spPr>
      </p:sp>
      <p:sp>
        <p:nvSpPr>
          <p:cNvPr id="66563"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 The GCM mode of operation, standardized by NIST in NIST SP 800-38D, is designed</a:t>
            </a:r>
          </a:p>
          <a:p>
            <a:r>
              <a:rPr lang="en-US" sz="1200" kern="1200" baseline="0" dirty="0" smtClean="0">
                <a:solidFill>
                  <a:schemeClr val="tx1"/>
                </a:solidFill>
                <a:latin typeface="Arial" charset="0"/>
                <a:ea typeface="ＭＳ Ｐゴシック" charset="-128"/>
                <a:cs typeface="ＭＳ Ｐゴシック" charset="-128"/>
              </a:rPr>
              <a:t>to be parallelizable so that it can provide high throughput with low cost and</a:t>
            </a:r>
          </a:p>
          <a:p>
            <a:r>
              <a:rPr lang="en-US" sz="1200" kern="1200" baseline="0" dirty="0" smtClean="0">
                <a:solidFill>
                  <a:schemeClr val="tx1"/>
                </a:solidFill>
                <a:latin typeface="Arial" charset="0"/>
                <a:ea typeface="ＭＳ Ｐゴシック" charset="-128"/>
                <a:cs typeface="ＭＳ Ｐゴシック" charset="-128"/>
              </a:rPr>
              <a:t>low latency. In essence, the message is encrypted in variant of CTR mode. The resulting</a:t>
            </a:r>
          </a:p>
          <a:p>
            <a:r>
              <a:rPr lang="en-US" sz="1200" kern="1200" baseline="0" dirty="0" smtClean="0">
                <a:solidFill>
                  <a:schemeClr val="tx1"/>
                </a:solidFill>
                <a:latin typeface="Arial" charset="0"/>
                <a:ea typeface="ＭＳ Ｐゴシック" charset="-128"/>
                <a:cs typeface="ＭＳ Ｐゴシック" charset="-128"/>
              </a:rPr>
              <a:t>ciphertext is multiplied with key material and message length information</a:t>
            </a:r>
          </a:p>
          <a:p>
            <a:r>
              <a:rPr lang="en-US" sz="1200" kern="1200" baseline="0" dirty="0" smtClean="0">
                <a:solidFill>
                  <a:schemeClr val="tx1"/>
                </a:solidFill>
                <a:latin typeface="Arial" charset="0"/>
                <a:ea typeface="ＭＳ Ｐゴシック" charset="-128"/>
                <a:cs typeface="ＭＳ Ｐゴシック" charset="-128"/>
              </a:rPr>
              <a:t>over GF(2</a:t>
            </a:r>
            <a:r>
              <a:rPr lang="en-US" sz="1200" kern="1200" baseline="30000" dirty="0" smtClean="0">
                <a:solidFill>
                  <a:schemeClr val="tx1"/>
                </a:solidFill>
                <a:latin typeface="Arial" charset="0"/>
                <a:ea typeface="ＭＳ Ｐゴシック" charset="-128"/>
                <a:cs typeface="ＭＳ Ｐゴシック" charset="-128"/>
              </a:rPr>
              <a:t>128</a:t>
            </a:r>
            <a:r>
              <a:rPr lang="en-US" sz="1200" kern="1200" baseline="0" dirty="0" smtClean="0">
                <a:solidFill>
                  <a:schemeClr val="tx1"/>
                </a:solidFill>
                <a:latin typeface="Arial" charset="0"/>
                <a:ea typeface="ＭＳ Ｐゴシック" charset="-128"/>
                <a:cs typeface="ＭＳ Ｐゴシック" charset="-128"/>
              </a:rPr>
              <a:t> ) to generate the authenticator tag. The standard also specifies a mode</a:t>
            </a:r>
          </a:p>
          <a:p>
            <a:r>
              <a:rPr lang="en-US" sz="1200" kern="1200" baseline="0" dirty="0" smtClean="0">
                <a:solidFill>
                  <a:schemeClr val="tx1"/>
                </a:solidFill>
                <a:latin typeface="Arial" charset="0"/>
                <a:ea typeface="ＭＳ Ｐゴシック" charset="-128"/>
                <a:cs typeface="ＭＳ Ｐゴシック" charset="-128"/>
              </a:rPr>
              <a:t>of operation that supplies the MAC only, known as GMAC.</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The GCM mode makes use of two functions: GHASH, which is a keyed hash</a:t>
            </a:r>
          </a:p>
          <a:p>
            <a:r>
              <a:rPr lang="en-US" sz="1200" kern="1200" baseline="0" dirty="0" smtClean="0">
                <a:solidFill>
                  <a:schemeClr val="tx1"/>
                </a:solidFill>
                <a:latin typeface="Arial" charset="0"/>
                <a:ea typeface="ＭＳ Ｐゴシック" charset="-128"/>
                <a:cs typeface="ＭＳ Ｐゴシック" charset="-128"/>
              </a:rPr>
              <a:t>function, and GCTR, which is essentially the CTR mode with the counters determined</a:t>
            </a:r>
          </a:p>
          <a:p>
            <a:r>
              <a:rPr lang="en-US" sz="1200" kern="1200" baseline="0" dirty="0" smtClean="0">
                <a:solidFill>
                  <a:schemeClr val="tx1"/>
                </a:solidFill>
                <a:latin typeface="Arial" charset="0"/>
                <a:ea typeface="ＭＳ Ｐゴシック" charset="-128"/>
                <a:cs typeface="ＭＳ Ｐゴシック" charset="-128"/>
              </a:rPr>
              <a:t>by a simple increment by one operation.</a:t>
            </a:r>
            <a:endParaRPr lang="en-US" dirty="0" smtClean="0">
              <a:latin typeface="Arial" pitchFamily="-84" charset="0"/>
              <a:ea typeface="ＭＳ Ｐゴシック" pitchFamily="-84" charset="-128"/>
              <a:cs typeface="ＭＳ Ｐゴシック" pitchFamily="-84" charset="-128"/>
            </a:endParaRPr>
          </a:p>
        </p:txBody>
      </p:sp>
      <p:sp>
        <p:nvSpPr>
          <p:cNvPr id="66564" name="Slide Number Placeholder 3"/>
          <p:cNvSpPr>
            <a:spLocks noGrp="1"/>
          </p:cNvSpPr>
          <p:nvPr>
            <p:ph type="sldNum" sz="quarter" idx="5"/>
          </p:nvPr>
        </p:nvSpPr>
        <p:spPr>
          <a:noFill/>
        </p:spPr>
        <p:txBody>
          <a:bodyPr/>
          <a:lstStyle/>
          <a:p>
            <a:fld id="{9408B97D-6D97-E741-8931-7A7DE0EB6C20}" type="slidenum">
              <a:rPr lang="en-AU" smtClean="0">
                <a:latin typeface="Arial" pitchFamily="-84" charset="0"/>
              </a:rPr>
              <a:pPr/>
              <a:t>25</a:t>
            </a:fld>
            <a:endParaRPr lang="en-AU" dirty="0" smtClean="0">
              <a:latin typeface="Arial" pitchFamily="-8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10" name="Slide Image Placeholder 1"/>
          <p:cNvSpPr>
            <a:spLocks noGrp="1" noRot="1" noChangeAspect="1"/>
          </p:cNvSpPr>
          <p:nvPr>
            <p:ph type="sldImg"/>
          </p:nvPr>
        </p:nvSpPr>
        <p:spPr>
          <a:ln/>
        </p:spPr>
      </p:sp>
      <p:sp>
        <p:nvSpPr>
          <p:cNvPr id="68611" name="Notes Placeholder 2"/>
          <p:cNvSpPr>
            <a:spLocks noGrp="1"/>
          </p:cNvSpPr>
          <p:nvPr>
            <p:ph type="body" idx="1"/>
          </p:nvPr>
        </p:nvSpPr>
        <p:spPr>
          <a:noFill/>
          <a:ln/>
        </p:spPr>
        <p:txBody>
          <a:bodyPr/>
          <a:lstStyle/>
          <a:p>
            <a:r>
              <a:rPr lang="en-US" dirty="0" smtClean="0">
                <a:latin typeface="Arial" pitchFamily="-84" charset="0"/>
                <a:ea typeface="ＭＳ Ｐゴシック" pitchFamily="-84" charset="-128"/>
                <a:cs typeface="ＭＳ Ｐゴシック" pitchFamily="-84" charset="-128"/>
              </a:rPr>
              <a:t>GHASH</a:t>
            </a:r>
            <a:r>
              <a:rPr lang="en-US" i="1" baseline="-25000" dirty="0" smtClean="0">
                <a:latin typeface="Arial" pitchFamily="-84" charset="0"/>
                <a:ea typeface="ＭＳ Ｐゴシック" pitchFamily="-84" charset="-128"/>
                <a:cs typeface="ＭＳ Ｐゴシック" pitchFamily="-84" charset="-128"/>
              </a:rPr>
              <a:t>H</a:t>
            </a:r>
            <a:r>
              <a:rPr lang="en-US" i="1" dirty="0" smtClean="0">
                <a:latin typeface="Arial" pitchFamily="-84" charset="0"/>
                <a:ea typeface="ＭＳ Ｐゴシック" pitchFamily="-84" charset="-128"/>
                <a:cs typeface="ＭＳ Ｐゴシック" pitchFamily="-84" charset="-128"/>
              </a:rPr>
              <a:t>(X</a:t>
            </a:r>
            <a:r>
              <a:rPr lang="en-US" dirty="0" smtClean="0">
                <a:latin typeface="Arial" pitchFamily="-84" charset="0"/>
                <a:ea typeface="ＭＳ Ｐゴシック" pitchFamily="-84" charset="-128"/>
                <a:cs typeface="ＭＳ Ｐゴシック" pitchFamily="-84" charset="-128"/>
              </a:rPr>
              <a:t>) takes a input the hash key H and a bit string X such that len(X) = 128m bits for some positive integer m and produces a 128-bit MAC value. The function may be specified as shown in Figure 12.10a. The GHASH </a:t>
            </a:r>
            <a:r>
              <a:rPr lang="en-US" i="1" dirty="0" smtClean="0">
                <a:latin typeface="Arial" pitchFamily="-84" charset="0"/>
                <a:ea typeface="ＭＳ Ｐゴシック" pitchFamily="-84" charset="-128"/>
                <a:cs typeface="ＭＳ Ｐゴシック" pitchFamily="-84" charset="-128"/>
              </a:rPr>
              <a:t>H(X</a:t>
            </a:r>
            <a:r>
              <a:rPr lang="en-US" dirty="0" smtClean="0">
                <a:latin typeface="Arial" pitchFamily="-84" charset="0"/>
                <a:ea typeface="ＭＳ Ｐゴシック" pitchFamily="-84" charset="-128"/>
                <a:cs typeface="ＭＳ Ｐゴシック" pitchFamily="-84" charset="-128"/>
              </a:rPr>
              <a:t>) function can be expressed as:</a:t>
            </a:r>
          </a:p>
          <a:p>
            <a:r>
              <a:rPr lang="en-US" dirty="0" smtClean="0">
                <a:latin typeface="Arial" pitchFamily="-84" charset="0"/>
                <a:ea typeface="ＭＳ Ｐゴシック" pitchFamily="-84" charset="-128"/>
                <a:cs typeface="ＭＳ Ｐゴシック" pitchFamily="-84" charset="-128"/>
              </a:rPr>
              <a:t>     (X</a:t>
            </a:r>
            <a:r>
              <a:rPr lang="en-US" baseline="-25000" dirty="0" smtClean="0">
                <a:latin typeface="Arial" pitchFamily="-84" charset="0"/>
                <a:ea typeface="ＭＳ Ｐゴシック" pitchFamily="-84" charset="-128"/>
                <a:cs typeface="ＭＳ Ｐゴシック" pitchFamily="-84" charset="-128"/>
              </a:rPr>
              <a:t>1</a:t>
            </a:r>
            <a:r>
              <a:rPr lang="en-US" dirty="0" smtClean="0">
                <a:latin typeface="Arial" pitchFamily="-84" charset="0"/>
                <a:ea typeface="ＭＳ Ｐゴシック" pitchFamily="-84" charset="-128"/>
                <a:cs typeface="ＭＳ Ｐゴシック" pitchFamily="-84" charset="-128"/>
              </a:rPr>
              <a:t> • H</a:t>
            </a:r>
            <a:r>
              <a:rPr lang="en-US" baseline="30000" dirty="0" smtClean="0">
                <a:latin typeface="Arial" pitchFamily="-84" charset="0"/>
                <a:ea typeface="ＭＳ Ｐゴシック" pitchFamily="-84" charset="-128"/>
                <a:cs typeface="ＭＳ Ｐゴシック" pitchFamily="-84" charset="-128"/>
              </a:rPr>
              <a:t>m</a:t>
            </a:r>
            <a:r>
              <a:rPr lang="en-US" dirty="0" smtClean="0">
                <a:latin typeface="Arial" pitchFamily="-84" charset="0"/>
                <a:ea typeface="ＭＳ Ｐゴシック" pitchFamily="-84" charset="-128"/>
                <a:cs typeface="ＭＳ Ｐゴシック" pitchFamily="-84" charset="-128"/>
              </a:rPr>
              <a:t> ) XOR (X</a:t>
            </a:r>
            <a:r>
              <a:rPr lang="en-US" baseline="-25000" dirty="0" smtClean="0">
                <a:latin typeface="Arial" pitchFamily="-84" charset="0"/>
                <a:ea typeface="ＭＳ Ｐゴシック" pitchFamily="-84" charset="-128"/>
                <a:cs typeface="ＭＳ Ｐゴシック" pitchFamily="-84" charset="-128"/>
              </a:rPr>
              <a:t>2</a:t>
            </a:r>
            <a:r>
              <a:rPr lang="en-US" dirty="0" smtClean="0">
                <a:latin typeface="Arial" pitchFamily="-84" charset="0"/>
                <a:ea typeface="ＭＳ Ｐゴシック" pitchFamily="-84" charset="-128"/>
                <a:cs typeface="ＭＳ Ｐゴシック" pitchFamily="-84" charset="-128"/>
              </a:rPr>
              <a:t> • H</a:t>
            </a:r>
            <a:r>
              <a:rPr lang="en-US" baseline="30000" dirty="0" smtClean="0">
                <a:latin typeface="Arial" pitchFamily="-84" charset="0"/>
                <a:ea typeface="ＭＳ Ｐゴシック" pitchFamily="-84" charset="-128"/>
                <a:cs typeface="ＭＳ Ｐゴシック" pitchFamily="-84" charset="-128"/>
              </a:rPr>
              <a:t>m–1</a:t>
            </a:r>
            <a:r>
              <a:rPr lang="en-US" dirty="0" smtClean="0">
                <a:latin typeface="Arial" pitchFamily="-84" charset="0"/>
                <a:ea typeface="ＭＳ Ｐゴシック" pitchFamily="-84" charset="-128"/>
                <a:cs typeface="ＭＳ Ｐゴシック" pitchFamily="-84" charset="-128"/>
              </a:rPr>
              <a:t> ) XOR ... XOR (X</a:t>
            </a:r>
            <a:r>
              <a:rPr lang="en-US" baseline="-25000" dirty="0" smtClean="0">
                <a:latin typeface="Arial" pitchFamily="-84" charset="0"/>
                <a:ea typeface="ＭＳ Ｐゴシック" pitchFamily="-84" charset="-128"/>
                <a:cs typeface="ＭＳ Ｐゴシック" pitchFamily="-84" charset="-128"/>
              </a:rPr>
              <a:t>m–1</a:t>
            </a:r>
            <a:r>
              <a:rPr lang="en-US" dirty="0" smtClean="0">
                <a:latin typeface="Arial" pitchFamily="-84" charset="0"/>
                <a:ea typeface="ＭＳ Ｐゴシック" pitchFamily="-84" charset="-128"/>
                <a:cs typeface="ＭＳ Ｐゴシック" pitchFamily="-84" charset="-128"/>
              </a:rPr>
              <a:t> • H</a:t>
            </a:r>
            <a:r>
              <a:rPr lang="en-US" baseline="30000" dirty="0" smtClean="0">
                <a:latin typeface="Arial" pitchFamily="-84" charset="0"/>
                <a:ea typeface="ＭＳ Ｐゴシック" pitchFamily="-84" charset="-128"/>
                <a:cs typeface="ＭＳ Ｐゴシック" pitchFamily="-84" charset="-128"/>
              </a:rPr>
              <a:t>2</a:t>
            </a:r>
            <a:r>
              <a:rPr lang="en-US" dirty="0" smtClean="0">
                <a:latin typeface="Arial" pitchFamily="-84" charset="0"/>
                <a:ea typeface="ＭＳ Ｐゴシック" pitchFamily="-84" charset="-128"/>
                <a:cs typeface="ＭＳ Ｐゴシック" pitchFamily="-84" charset="-128"/>
              </a:rPr>
              <a:t> ) XOR (X</a:t>
            </a:r>
            <a:r>
              <a:rPr lang="en-US" baseline="-25000" dirty="0" smtClean="0">
                <a:latin typeface="Arial" pitchFamily="-84" charset="0"/>
                <a:ea typeface="ＭＳ Ｐゴシック" pitchFamily="-84" charset="-128"/>
                <a:cs typeface="ＭＳ Ｐゴシック" pitchFamily="-84" charset="-128"/>
              </a:rPr>
              <a:t>m</a:t>
            </a:r>
            <a:r>
              <a:rPr lang="en-US" dirty="0" smtClean="0">
                <a:latin typeface="Arial" pitchFamily="-84" charset="0"/>
                <a:ea typeface="ＭＳ Ｐゴシック" pitchFamily="-84" charset="-128"/>
                <a:cs typeface="ＭＳ Ｐゴシック" pitchFamily="-84" charset="-128"/>
              </a:rPr>
              <a:t> • H) </a:t>
            </a:r>
          </a:p>
          <a:p>
            <a:r>
              <a:rPr lang="en-US" dirty="0" smtClean="0">
                <a:latin typeface="Arial" pitchFamily="-84" charset="0"/>
                <a:ea typeface="ＭＳ Ｐゴシック" pitchFamily="-84" charset="-128"/>
                <a:cs typeface="ＭＳ Ｐゴシック" pitchFamily="-84" charset="-128"/>
              </a:rPr>
              <a:t>where • designates multiplication in GF(2</a:t>
            </a:r>
            <a:r>
              <a:rPr lang="en-US" baseline="30000" dirty="0" smtClean="0">
                <a:latin typeface="Arial" pitchFamily="-84" charset="0"/>
                <a:ea typeface="ＭＳ Ｐゴシック" pitchFamily="-84" charset="-128"/>
                <a:cs typeface="ＭＳ Ｐゴシック" pitchFamily="-84" charset="-128"/>
              </a:rPr>
              <a:t>128</a:t>
            </a:r>
            <a:r>
              <a:rPr lang="en-US" dirty="0" smtClean="0">
                <a:latin typeface="Arial" pitchFamily="-84" charset="0"/>
                <a:ea typeface="ＭＳ Ｐゴシック" pitchFamily="-84" charset="-128"/>
                <a:cs typeface="ＭＳ Ｐゴシック" pitchFamily="-84" charset="-128"/>
              </a:rPr>
              <a:t> )</a:t>
            </a:r>
          </a:p>
          <a:p>
            <a:endParaRPr lang="en-US" dirty="0" smtClean="0">
              <a:latin typeface="Arial" pitchFamily="-84" charset="0"/>
              <a:ea typeface="ＭＳ Ｐゴシック" pitchFamily="-84" charset="-128"/>
              <a:cs typeface="ＭＳ Ｐゴシック" pitchFamily="-84" charset="-128"/>
            </a:endParaRPr>
          </a:p>
          <a:p>
            <a:r>
              <a:rPr lang="en-US" dirty="0" smtClean="0">
                <a:latin typeface="Arial" pitchFamily="-84" charset="0"/>
                <a:ea typeface="ＭＳ Ｐゴシック" pitchFamily="-84" charset="-128"/>
                <a:cs typeface="ＭＳ Ｐゴシック" pitchFamily="-84" charset="-128"/>
              </a:rPr>
              <a:t>This formulation has desirable performance implications. If the same hash key is to be used to authenticate multiple messages, then the values </a:t>
            </a:r>
            <a:r>
              <a:rPr lang="en-US" dirty="0" smtClean="0">
                <a:latin typeface="Courier New" pitchFamily="-84" charset="0"/>
                <a:ea typeface="Courier New" pitchFamily="-84" charset="0"/>
                <a:cs typeface="Courier New" pitchFamily="-84" charset="0"/>
              </a:rPr>
              <a:t>H</a:t>
            </a:r>
            <a:r>
              <a:rPr lang="en-US" baseline="30000" dirty="0" smtClean="0">
                <a:latin typeface="Courier New" pitchFamily="-84" charset="0"/>
                <a:ea typeface="Courier New" pitchFamily="-84" charset="0"/>
                <a:cs typeface="Courier New" pitchFamily="-84" charset="0"/>
              </a:rPr>
              <a:t>2</a:t>
            </a:r>
            <a:r>
              <a:rPr lang="en-US" i="1" dirty="0" smtClean="0">
                <a:latin typeface="Courier New" pitchFamily="-84" charset="0"/>
                <a:ea typeface="Courier New" pitchFamily="-84" charset="0"/>
                <a:cs typeface="Courier New" pitchFamily="-84" charset="0"/>
              </a:rPr>
              <a:t>, </a:t>
            </a:r>
            <a:r>
              <a:rPr lang="en-US" dirty="0" smtClean="0">
                <a:latin typeface="Courier New" pitchFamily="-84" charset="0"/>
                <a:ea typeface="Courier New" pitchFamily="-84" charset="0"/>
                <a:cs typeface="Courier New" pitchFamily="-84" charset="0"/>
              </a:rPr>
              <a:t>H</a:t>
            </a:r>
            <a:r>
              <a:rPr lang="en-US" baseline="30000" dirty="0" smtClean="0">
                <a:latin typeface="Courier New" pitchFamily="-84" charset="0"/>
                <a:ea typeface="Courier New" pitchFamily="-84" charset="0"/>
                <a:cs typeface="Courier New" pitchFamily="-84" charset="0"/>
              </a:rPr>
              <a:t>3</a:t>
            </a:r>
            <a:r>
              <a:rPr lang="en-US" i="1" dirty="0" smtClean="0">
                <a:latin typeface="Arial" pitchFamily="-84" charset="0"/>
                <a:ea typeface="ＭＳ Ｐゴシック" pitchFamily="-84" charset="-128"/>
                <a:cs typeface="ＭＳ Ｐゴシック" pitchFamily="-84" charset="-128"/>
              </a:rPr>
              <a:t> </a:t>
            </a:r>
            <a:r>
              <a:rPr lang="en-US" dirty="0" smtClean="0">
                <a:latin typeface="Arial" pitchFamily="-84" charset="0"/>
                <a:ea typeface="ＭＳ Ｐゴシック" pitchFamily="-84" charset="-128"/>
                <a:cs typeface="ＭＳ Ｐゴシック" pitchFamily="-84" charset="-128"/>
              </a:rPr>
              <a:t>can be precalculated one time for use with each message to be authenticated. Then, the blocks of the data to be authenticated </a:t>
            </a:r>
            <a:r>
              <a:rPr lang="en-US" i="1" dirty="0" smtClean="0">
                <a:latin typeface="Arial" pitchFamily="-84" charset="0"/>
                <a:ea typeface="ＭＳ Ｐゴシック" pitchFamily="-84" charset="-128"/>
                <a:cs typeface="ＭＳ Ｐゴシック" pitchFamily="-84" charset="-128"/>
              </a:rPr>
              <a:t>(</a:t>
            </a:r>
            <a:r>
              <a:rPr lang="en-US" dirty="0" smtClean="0">
                <a:latin typeface="Arial" pitchFamily="-84" charset="0"/>
                <a:ea typeface="ＭＳ Ｐゴシック" pitchFamily="-84" charset="-128"/>
                <a:cs typeface="ＭＳ Ｐゴシック" pitchFamily="-84" charset="-128"/>
              </a:rPr>
              <a:t>X</a:t>
            </a:r>
            <a:r>
              <a:rPr lang="en-US" baseline="-25000" dirty="0" smtClean="0">
                <a:latin typeface="Arial" pitchFamily="-84" charset="0"/>
                <a:ea typeface="ＭＳ Ｐゴシック" pitchFamily="-84" charset="-128"/>
                <a:cs typeface="ＭＳ Ｐゴシック" pitchFamily="-84" charset="-128"/>
              </a:rPr>
              <a:t>1</a:t>
            </a:r>
            <a:r>
              <a:rPr lang="en-US" i="1" dirty="0" smtClean="0">
                <a:latin typeface="Arial" pitchFamily="-84" charset="0"/>
                <a:ea typeface="ＭＳ Ｐゴシック" pitchFamily="-84" charset="-128"/>
                <a:cs typeface="ＭＳ Ｐゴシック" pitchFamily="-84" charset="-128"/>
              </a:rPr>
              <a:t>, </a:t>
            </a:r>
            <a:r>
              <a:rPr lang="en-US" dirty="0" smtClean="0">
                <a:latin typeface="Arial" pitchFamily="-84" charset="0"/>
                <a:ea typeface="ＭＳ Ｐゴシック" pitchFamily="-84" charset="-128"/>
                <a:cs typeface="ＭＳ Ｐゴシック" pitchFamily="-84" charset="-128"/>
              </a:rPr>
              <a:t>X</a:t>
            </a:r>
            <a:r>
              <a:rPr lang="en-US" baseline="-25000" dirty="0" smtClean="0">
                <a:latin typeface="Arial" pitchFamily="-84" charset="0"/>
                <a:ea typeface="ＭＳ Ｐゴシック" pitchFamily="-84" charset="-128"/>
                <a:cs typeface="ＭＳ Ｐゴシック" pitchFamily="-84" charset="-128"/>
              </a:rPr>
              <a:t>2</a:t>
            </a:r>
            <a:r>
              <a:rPr lang="en-US" i="1" dirty="0" smtClean="0">
                <a:latin typeface="Arial" pitchFamily="-84" charset="0"/>
                <a:ea typeface="ＭＳ Ｐゴシック" pitchFamily="-84" charset="-128"/>
                <a:cs typeface="ＭＳ Ｐゴシック" pitchFamily="-84" charset="-128"/>
              </a:rPr>
              <a:t>, … </a:t>
            </a:r>
            <a:r>
              <a:rPr lang="en-US" dirty="0" smtClean="0">
                <a:latin typeface="Arial" pitchFamily="-84" charset="0"/>
                <a:ea typeface="ＭＳ Ｐゴシック" pitchFamily="-84" charset="-128"/>
                <a:cs typeface="ＭＳ Ｐゴシック" pitchFamily="-84" charset="-128"/>
              </a:rPr>
              <a:t>X</a:t>
            </a:r>
            <a:r>
              <a:rPr lang="en-US" baseline="-25000" dirty="0" smtClean="0">
                <a:latin typeface="Arial" pitchFamily="-84" charset="0"/>
                <a:ea typeface="ＭＳ Ｐゴシック" pitchFamily="-84" charset="-128"/>
                <a:cs typeface="ＭＳ Ｐゴシック" pitchFamily="-84" charset="-128"/>
              </a:rPr>
              <a:t>m</a:t>
            </a:r>
            <a:r>
              <a:rPr lang="en-US" dirty="0" smtClean="0">
                <a:latin typeface="Arial" pitchFamily="-84" charset="0"/>
                <a:ea typeface="ＭＳ Ｐゴシック" pitchFamily="-84" charset="-128"/>
                <a:cs typeface="ＭＳ Ｐゴシック" pitchFamily="-84" charset="-128"/>
              </a:rPr>
              <a:t>) can be processed in parallel, because the computations are independent of one another.</a:t>
            </a:r>
          </a:p>
          <a:p>
            <a:endParaRPr lang="en-US" dirty="0" smtClean="0">
              <a:latin typeface="Arial" pitchFamily="-84" charset="0"/>
              <a:ea typeface="ＭＳ Ｐゴシック" pitchFamily="-84" charset="-128"/>
              <a:cs typeface="ＭＳ Ｐゴシック" pitchFamily="-84"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Arial" pitchFamily="-84" charset="0"/>
                <a:ea typeface="ＭＳ Ｐゴシック" pitchFamily="-84" charset="-128"/>
                <a:cs typeface="ＭＳ Ｐゴシック" pitchFamily="-84" charset="-128"/>
              </a:rPr>
              <a:t>GCTR</a:t>
            </a:r>
            <a:r>
              <a:rPr lang="en-US" i="1" baseline="-25000" dirty="0" smtClean="0">
                <a:latin typeface="Arial" pitchFamily="-84" charset="0"/>
                <a:ea typeface="ＭＳ Ｐゴシック" pitchFamily="-84" charset="-128"/>
                <a:cs typeface="ＭＳ Ｐゴシック" pitchFamily="-84" charset="-128"/>
              </a:rPr>
              <a:t>K</a:t>
            </a:r>
            <a:r>
              <a:rPr lang="en-US" i="1" dirty="0" smtClean="0">
                <a:latin typeface="Arial" pitchFamily="-84" charset="0"/>
                <a:ea typeface="ＭＳ Ｐゴシック" pitchFamily="-84" charset="-128"/>
                <a:cs typeface="ＭＳ Ｐゴシック" pitchFamily="-84" charset="-128"/>
              </a:rPr>
              <a:t>(ICB, X</a:t>
            </a:r>
            <a:r>
              <a:rPr lang="en-US" dirty="0" smtClean="0">
                <a:latin typeface="Arial" pitchFamily="-84" charset="0"/>
                <a:ea typeface="ＭＳ Ｐゴシック" pitchFamily="-84" charset="-128"/>
                <a:cs typeface="ＭＳ Ｐゴシック" pitchFamily="-84" charset="-128"/>
              </a:rPr>
              <a:t>) takes a input a secret key K and a bit string X arbitrary length and returns a ciphertext Y of bit length len(X). The function may be specified as as shown in Figure 12.10b. Here the inc</a:t>
            </a:r>
            <a:r>
              <a:rPr lang="en-US" baseline="-25000" dirty="0" smtClean="0">
                <a:latin typeface="Arial" pitchFamily="-84" charset="0"/>
                <a:ea typeface="ＭＳ Ｐゴシック" pitchFamily="-84" charset="-128"/>
                <a:cs typeface="ＭＳ Ｐゴシック" pitchFamily="-84" charset="-128"/>
              </a:rPr>
              <a:t>32</a:t>
            </a:r>
            <a:r>
              <a:rPr lang="en-US" dirty="0" smtClean="0">
                <a:latin typeface="Arial" pitchFamily="-84" charset="0"/>
                <a:ea typeface="ＭＳ Ｐゴシック" pitchFamily="-84" charset="-128"/>
                <a:cs typeface="ＭＳ Ｐゴシック" pitchFamily="-84" charset="-128"/>
              </a:rPr>
              <a:t>(S) function increments the rightmost 32 bits of S by 1 mod 2</a:t>
            </a:r>
            <a:r>
              <a:rPr lang="en-US" baseline="30000" dirty="0" smtClean="0">
                <a:latin typeface="Arial" pitchFamily="-84" charset="0"/>
                <a:ea typeface="ＭＳ Ｐゴシック" pitchFamily="-84" charset="-128"/>
                <a:cs typeface="ＭＳ Ｐゴシック" pitchFamily="-84" charset="-128"/>
              </a:rPr>
              <a:t>32</a:t>
            </a:r>
            <a:r>
              <a:rPr lang="en-US" dirty="0" smtClean="0">
                <a:latin typeface="Arial" pitchFamily="-84" charset="0"/>
                <a:ea typeface="ＭＳ Ｐゴシック" pitchFamily="-84" charset="-128"/>
                <a:cs typeface="ＭＳ Ｐゴシック" pitchFamily="-84" charset="-128"/>
              </a:rPr>
              <a:t>, and the remaining bits are unchanged. Note that the counter values can be quickly generated and that the encryption operations can be performed in parallel. </a:t>
            </a:r>
          </a:p>
          <a:p>
            <a:endParaRPr lang="en-US" dirty="0" smtClean="0">
              <a:latin typeface="Arial" pitchFamily="-84" charset="0"/>
              <a:ea typeface="ＭＳ Ｐゴシック" pitchFamily="-84" charset="-128"/>
              <a:cs typeface="ＭＳ Ｐゴシック" pitchFamily="-84" charset="-128"/>
            </a:endParaRPr>
          </a:p>
        </p:txBody>
      </p:sp>
      <p:sp>
        <p:nvSpPr>
          <p:cNvPr id="68612" name="Slide Number Placeholder 3"/>
          <p:cNvSpPr>
            <a:spLocks noGrp="1"/>
          </p:cNvSpPr>
          <p:nvPr>
            <p:ph type="sldNum" sz="quarter" idx="5"/>
          </p:nvPr>
        </p:nvSpPr>
        <p:spPr>
          <a:noFill/>
        </p:spPr>
        <p:txBody>
          <a:bodyPr/>
          <a:lstStyle/>
          <a:p>
            <a:fld id="{47C2D326-F73E-9E45-8A8A-9B0F2517252C}" type="slidenum">
              <a:rPr lang="en-AU" smtClean="0">
                <a:latin typeface="Arial" pitchFamily="-84" charset="0"/>
              </a:rPr>
              <a:pPr/>
              <a:t>26</a:t>
            </a:fld>
            <a:endParaRPr lang="en-AU" dirty="0" smtClean="0">
              <a:latin typeface="Arial" pitchFamily="-8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706" name="Slide Image Placeholder 1"/>
          <p:cNvSpPr>
            <a:spLocks noGrp="1" noRot="1" noChangeAspect="1"/>
          </p:cNvSpPr>
          <p:nvPr>
            <p:ph type="sldImg"/>
          </p:nvPr>
        </p:nvSpPr>
        <p:spPr>
          <a:ln/>
        </p:spPr>
      </p:sp>
      <p:sp>
        <p:nvSpPr>
          <p:cNvPr id="72707" name="Notes Placeholder 2"/>
          <p:cNvSpPr>
            <a:spLocks noGrp="1"/>
          </p:cNvSpPr>
          <p:nvPr>
            <p:ph type="body" idx="1"/>
          </p:nvPr>
        </p:nvSpPr>
        <p:spPr>
          <a:noFill/>
          <a:ln/>
        </p:spPr>
        <p:txBody>
          <a:bodyPr/>
          <a:lstStyle/>
          <a:p>
            <a:r>
              <a:rPr lang="en-US" dirty="0" smtClean="0">
                <a:latin typeface="Arial" pitchFamily="-84" charset="0"/>
                <a:ea typeface="ＭＳ Ｐゴシック" pitchFamily="-84" charset="-128"/>
                <a:cs typeface="ＭＳ Ｐゴシック" pitchFamily="-84" charset="-128"/>
              </a:rPr>
              <a:t>We can now define the overall authenticated encryption function as shown in Figure 12.11. The input consists of a secret key </a:t>
            </a:r>
            <a:r>
              <a:rPr lang="en-US" i="1" dirty="0" smtClean="0">
                <a:latin typeface="Arial" pitchFamily="-84" charset="0"/>
                <a:ea typeface="ＭＳ Ｐゴシック" pitchFamily="-84" charset="-128"/>
                <a:cs typeface="ＭＳ Ｐゴシック" pitchFamily="-84" charset="-128"/>
              </a:rPr>
              <a:t>K, </a:t>
            </a:r>
            <a:r>
              <a:rPr lang="en-US" dirty="0" smtClean="0">
                <a:latin typeface="Arial" pitchFamily="-84" charset="0"/>
                <a:ea typeface="ＭＳ Ｐゴシック" pitchFamily="-84" charset="-128"/>
                <a:cs typeface="ＭＳ Ｐゴシック" pitchFamily="-84" charset="-128"/>
              </a:rPr>
              <a:t>an initialization vector </a:t>
            </a:r>
            <a:r>
              <a:rPr lang="en-US" i="1" dirty="0" smtClean="0">
                <a:latin typeface="Arial" pitchFamily="-84" charset="0"/>
                <a:ea typeface="ＭＳ Ｐゴシック" pitchFamily="-84" charset="-128"/>
                <a:cs typeface="ＭＳ Ｐゴシック" pitchFamily="-84" charset="-128"/>
              </a:rPr>
              <a:t>IV, </a:t>
            </a:r>
            <a:r>
              <a:rPr lang="en-US" dirty="0" smtClean="0">
                <a:latin typeface="Arial" pitchFamily="-84" charset="0"/>
                <a:ea typeface="ＭＳ Ｐゴシック" pitchFamily="-84" charset="-128"/>
                <a:cs typeface="ＭＳ Ｐゴシック" pitchFamily="-84" charset="-128"/>
              </a:rPr>
              <a:t>a plaintext </a:t>
            </a:r>
            <a:r>
              <a:rPr lang="en-US" i="1" dirty="0" smtClean="0">
                <a:latin typeface="Arial" pitchFamily="-84" charset="0"/>
                <a:ea typeface="ＭＳ Ｐゴシック" pitchFamily="-84" charset="-128"/>
                <a:cs typeface="ＭＳ Ｐゴシック" pitchFamily="-84" charset="-128"/>
              </a:rPr>
              <a:t>P, </a:t>
            </a:r>
            <a:r>
              <a:rPr lang="en-US" dirty="0" smtClean="0">
                <a:latin typeface="Arial" pitchFamily="-84" charset="0"/>
                <a:ea typeface="ＭＳ Ｐゴシック" pitchFamily="-84" charset="-128"/>
                <a:cs typeface="ＭＳ Ｐゴシック" pitchFamily="-84" charset="-128"/>
              </a:rPr>
              <a:t>and additional authenticated data A that will be authenticated but not encrypted. In step 1, the hash key is generated by encrypting a block of all zeros with the secret key </a:t>
            </a:r>
            <a:r>
              <a:rPr lang="en-US" i="1" dirty="0" smtClean="0">
                <a:latin typeface="Arial" pitchFamily="-84" charset="0"/>
                <a:ea typeface="ＭＳ Ｐゴシック" pitchFamily="-84" charset="-128"/>
                <a:cs typeface="ＭＳ Ｐゴシック" pitchFamily="-84" charset="-128"/>
              </a:rPr>
              <a:t>K</a:t>
            </a:r>
            <a:r>
              <a:rPr lang="en-US" dirty="0" smtClean="0">
                <a:latin typeface="Arial" pitchFamily="-84" charset="0"/>
                <a:ea typeface="ＭＳ Ｐゴシック" pitchFamily="-84" charset="-128"/>
                <a:cs typeface="ＭＳ Ｐゴシック" pitchFamily="-84" charset="-128"/>
              </a:rPr>
              <a:t>. In step 2, the pre-counter block (</a:t>
            </a:r>
            <a:r>
              <a:rPr lang="en-US" i="1" dirty="0" smtClean="0">
                <a:latin typeface="Arial" pitchFamily="-84" charset="0"/>
                <a:ea typeface="ＭＳ Ｐゴシック" pitchFamily="-84" charset="-128"/>
                <a:cs typeface="ＭＳ Ｐゴシック" pitchFamily="-84" charset="-128"/>
              </a:rPr>
              <a:t>J</a:t>
            </a:r>
            <a:r>
              <a:rPr lang="en-US" i="1" baseline="-25000" dirty="0" smtClean="0">
                <a:latin typeface="Arial" pitchFamily="-84" charset="0"/>
                <a:ea typeface="ＭＳ Ｐゴシック" pitchFamily="-84" charset="-128"/>
                <a:cs typeface="ＭＳ Ｐゴシック" pitchFamily="-84" charset="-128"/>
              </a:rPr>
              <a:t>0</a:t>
            </a:r>
            <a:r>
              <a:rPr lang="en-US" dirty="0" smtClean="0">
                <a:latin typeface="Arial" pitchFamily="-84" charset="0"/>
                <a:ea typeface="ＭＳ Ｐゴシック" pitchFamily="-84" charset="-128"/>
                <a:cs typeface="ＭＳ Ｐゴシック" pitchFamily="-84" charset="-128"/>
              </a:rPr>
              <a:t>) is generated from the IV. In particular, when the length of the IV is 96 bits, then the padding string 0</a:t>
            </a:r>
            <a:r>
              <a:rPr lang="en-US" baseline="30000" dirty="0" smtClean="0">
                <a:latin typeface="Arial" pitchFamily="-84" charset="0"/>
                <a:ea typeface="ＭＳ Ｐゴシック" pitchFamily="-84" charset="-128"/>
                <a:cs typeface="ＭＳ Ｐゴシック" pitchFamily="-84" charset="-128"/>
              </a:rPr>
              <a:t>31</a:t>
            </a:r>
            <a:r>
              <a:rPr lang="en-US" dirty="0" smtClean="0">
                <a:latin typeface="Arial" pitchFamily="-84" charset="0"/>
                <a:ea typeface="ＭＳ Ｐゴシック" pitchFamily="-84" charset="-128"/>
                <a:cs typeface="ＭＳ Ｐゴシック" pitchFamily="-84" charset="-128"/>
              </a:rPr>
              <a:t> || 1 is appended to the </a:t>
            </a:r>
            <a:r>
              <a:rPr lang="en-US" i="1" dirty="0" smtClean="0">
                <a:latin typeface="Arial" pitchFamily="-84" charset="0"/>
                <a:ea typeface="ＭＳ Ｐゴシック" pitchFamily="-84" charset="-128"/>
                <a:cs typeface="ＭＳ Ｐゴシック" pitchFamily="-84" charset="-128"/>
              </a:rPr>
              <a:t>IV </a:t>
            </a:r>
            <a:r>
              <a:rPr lang="en-US" dirty="0" smtClean="0">
                <a:latin typeface="Arial" pitchFamily="-84" charset="0"/>
                <a:ea typeface="ＭＳ Ｐゴシック" pitchFamily="-84" charset="-128"/>
                <a:cs typeface="ＭＳ Ｐゴシック" pitchFamily="-84" charset="-128"/>
              </a:rPr>
              <a:t>to form the pre-counter block. Otherwise, the </a:t>
            </a:r>
            <a:r>
              <a:rPr lang="en-US" i="1" dirty="0" smtClean="0">
                <a:latin typeface="Arial" pitchFamily="-84" charset="0"/>
                <a:ea typeface="ＭＳ Ｐゴシック" pitchFamily="-84" charset="-128"/>
                <a:cs typeface="ＭＳ Ｐゴシック" pitchFamily="-84" charset="-128"/>
              </a:rPr>
              <a:t>IV </a:t>
            </a:r>
            <a:r>
              <a:rPr lang="en-US" dirty="0" smtClean="0">
                <a:latin typeface="Arial" pitchFamily="-84" charset="0"/>
                <a:ea typeface="ＭＳ Ｐゴシック" pitchFamily="-84" charset="-128"/>
                <a:cs typeface="ＭＳ Ｐゴシック" pitchFamily="-84" charset="-128"/>
              </a:rPr>
              <a:t>is padded with the minimum number of 0 bits, possibly none, so that the length of the resulting string is a multiple of 128 bits (the block size); this string in turn is appended with 64 additional ‘0’ bits, followed by the 64-bit representation of the length of the </a:t>
            </a:r>
            <a:r>
              <a:rPr lang="en-US" i="1" dirty="0" smtClean="0">
                <a:latin typeface="Arial" pitchFamily="-84" charset="0"/>
                <a:ea typeface="ＭＳ Ｐゴシック" pitchFamily="-84" charset="-128"/>
                <a:cs typeface="ＭＳ Ｐゴシック" pitchFamily="-84" charset="-128"/>
              </a:rPr>
              <a:t>IV</a:t>
            </a:r>
            <a:r>
              <a:rPr lang="en-US" dirty="0" smtClean="0">
                <a:latin typeface="Arial" pitchFamily="-84" charset="0"/>
                <a:ea typeface="ＭＳ Ｐゴシック" pitchFamily="-84" charset="-128"/>
                <a:cs typeface="ＭＳ Ｐゴシック" pitchFamily="-84" charset="-128"/>
              </a:rPr>
              <a:t>, and the GHASH function is applied to the resulting string to form the pre-counter block. </a:t>
            </a:r>
          </a:p>
          <a:p>
            <a:r>
              <a:rPr lang="en-US" dirty="0" smtClean="0">
                <a:latin typeface="Arial" pitchFamily="-84" charset="0"/>
                <a:ea typeface="ＭＳ Ｐゴシック" pitchFamily="-84" charset="-128"/>
                <a:cs typeface="ＭＳ Ｐゴシック" pitchFamily="-84" charset="-128"/>
              </a:rPr>
              <a:t>Thus, GCM is based on the CTR mode of operation, and adds a MAC that authenticates both the message and additional data that requires only authentication. The function that computes the hash uses only multiplication in a Galois field. This choice was made because the operation of multiplication is easy to perform within a Galois field and is easily implemented in hardware. CTR- based authenticated encryption is the most efficient mode of operation for high-speed packet networks. The GCM mode meets a high level of security requirements.</a:t>
            </a:r>
          </a:p>
        </p:txBody>
      </p:sp>
      <p:sp>
        <p:nvSpPr>
          <p:cNvPr id="72708" name="Slide Number Placeholder 3"/>
          <p:cNvSpPr>
            <a:spLocks noGrp="1"/>
          </p:cNvSpPr>
          <p:nvPr>
            <p:ph type="sldNum" sz="quarter" idx="5"/>
          </p:nvPr>
        </p:nvSpPr>
        <p:spPr>
          <a:noFill/>
        </p:spPr>
        <p:txBody>
          <a:bodyPr/>
          <a:lstStyle/>
          <a:p>
            <a:fld id="{5B6508C5-3C7B-8946-98E9-D907057F043F}" type="slidenum">
              <a:rPr lang="en-AU" smtClean="0">
                <a:latin typeface="Arial" pitchFamily="-84" charset="0"/>
              </a:rPr>
              <a:pPr/>
              <a:t>27</a:t>
            </a:fld>
            <a:endParaRPr lang="en-AU" dirty="0" smtClean="0">
              <a:latin typeface="Arial" pitchFamily="-8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Arial" charset="0"/>
                <a:ea typeface="ＭＳ Ｐゴシック" charset="-128"/>
                <a:cs typeface="ＭＳ Ｐゴシック" charset="-128"/>
              </a:rPr>
              <a:t>The most recent block cipher mode of operation defined by NIST is the Key Wrap</a:t>
            </a:r>
          </a:p>
          <a:p>
            <a:r>
              <a:rPr lang="en-US" sz="1200" kern="1200" baseline="0" dirty="0" smtClean="0">
                <a:solidFill>
                  <a:schemeClr val="tx1"/>
                </a:solidFill>
                <a:latin typeface="Arial" charset="0"/>
                <a:ea typeface="ＭＳ Ｐゴシック" charset="-128"/>
                <a:cs typeface="ＭＳ Ｐゴシック" charset="-128"/>
              </a:rPr>
              <a:t>(KW) mode of operation (SP 800-38F), which uses AES or triple DEA as the underlying</a:t>
            </a:r>
          </a:p>
          <a:p>
            <a:r>
              <a:rPr lang="en-US" sz="1200" kern="1200" baseline="0" dirty="0" smtClean="0">
                <a:solidFill>
                  <a:schemeClr val="tx1"/>
                </a:solidFill>
                <a:latin typeface="Arial" charset="0"/>
                <a:ea typeface="ＭＳ Ｐゴシック" charset="-128"/>
                <a:cs typeface="ＭＳ Ｐゴシック" charset="-128"/>
              </a:rPr>
              <a:t>encryption algorithm. The AES version is also documented in RFC 3394.</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The purpose of key wrapping is to securely exchange a symmetric key to be</a:t>
            </a:r>
          </a:p>
          <a:p>
            <a:r>
              <a:rPr lang="en-US" sz="1200" kern="1200" baseline="0" dirty="0" smtClean="0">
                <a:solidFill>
                  <a:schemeClr val="tx1"/>
                </a:solidFill>
                <a:latin typeface="Arial" charset="0"/>
                <a:ea typeface="ＭＳ Ｐゴシック" charset="-128"/>
                <a:cs typeface="ＭＳ Ｐゴシック" charset="-128"/>
              </a:rPr>
              <a:t>shared by two parties, using a symmetric key already shared by those parties. The</a:t>
            </a:r>
          </a:p>
          <a:p>
            <a:r>
              <a:rPr lang="en-US" sz="1200" kern="1200" baseline="0" dirty="0" smtClean="0">
                <a:solidFill>
                  <a:schemeClr val="tx1"/>
                </a:solidFill>
                <a:latin typeface="Arial" charset="0"/>
                <a:ea typeface="ＭＳ Ｐゴシック" charset="-128"/>
                <a:cs typeface="ＭＳ Ｐゴシック" charset="-128"/>
              </a:rPr>
              <a:t>latter key is called a key encryption key (KEK) .</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Two questions need to be addressed at this point. First, why do we need to</a:t>
            </a:r>
          </a:p>
          <a:p>
            <a:r>
              <a:rPr lang="en-US" sz="1200" kern="1200" baseline="0" dirty="0" smtClean="0">
                <a:solidFill>
                  <a:schemeClr val="tx1"/>
                </a:solidFill>
                <a:latin typeface="Arial" charset="0"/>
                <a:ea typeface="ＭＳ Ｐゴシック" charset="-128"/>
                <a:cs typeface="ＭＳ Ｐゴシック" charset="-128"/>
              </a:rPr>
              <a:t>use a symmetric key already known to two parties to encrypt a new symmetric key?</a:t>
            </a:r>
          </a:p>
          <a:p>
            <a:r>
              <a:rPr lang="en-US" sz="1200" kern="1200" baseline="0" dirty="0" smtClean="0">
                <a:solidFill>
                  <a:schemeClr val="tx1"/>
                </a:solidFill>
                <a:latin typeface="Arial" charset="0"/>
                <a:ea typeface="ＭＳ Ｐゴシック" charset="-128"/>
                <a:cs typeface="ＭＳ Ｐゴシック" charset="-128"/>
              </a:rPr>
              <a:t>Such a requirement is found in a number of protocols described in this book, such</a:t>
            </a:r>
          </a:p>
          <a:p>
            <a:r>
              <a:rPr lang="en-US" sz="1200" kern="1200" baseline="0" dirty="0" smtClean="0">
                <a:solidFill>
                  <a:schemeClr val="tx1"/>
                </a:solidFill>
                <a:latin typeface="Arial" charset="0"/>
                <a:ea typeface="ＭＳ Ｐゴシック" charset="-128"/>
                <a:cs typeface="ＭＳ Ｐゴシック" charset="-128"/>
              </a:rPr>
              <a:t>as the key management portion of IEEE 802.11 and IPsec. Quite often, a protocol</a:t>
            </a:r>
          </a:p>
          <a:p>
            <a:r>
              <a:rPr lang="en-US" sz="1200" kern="1200" baseline="0" dirty="0" smtClean="0">
                <a:solidFill>
                  <a:schemeClr val="tx1"/>
                </a:solidFill>
                <a:latin typeface="Arial" charset="0"/>
                <a:ea typeface="ＭＳ Ｐゴシック" charset="-128"/>
                <a:cs typeface="ＭＳ Ｐゴシック" charset="-128"/>
              </a:rPr>
              <a:t>calls for a hierarchy of keys, with keys lower on the hierarchy used more frequently,</a:t>
            </a:r>
          </a:p>
          <a:p>
            <a:r>
              <a:rPr lang="en-US" sz="1200" kern="1200" baseline="0" dirty="0" smtClean="0">
                <a:solidFill>
                  <a:schemeClr val="tx1"/>
                </a:solidFill>
                <a:latin typeface="Arial" charset="0"/>
                <a:ea typeface="ＭＳ Ｐゴシック" charset="-128"/>
                <a:cs typeface="ＭＳ Ｐゴシック" charset="-128"/>
              </a:rPr>
              <a:t>and changed more frequently to thwart attacks. A higher-level key, which is used infrequently</a:t>
            </a:r>
          </a:p>
          <a:p>
            <a:r>
              <a:rPr lang="en-US" sz="1200" kern="1200" baseline="0" dirty="0" smtClean="0">
                <a:solidFill>
                  <a:schemeClr val="tx1"/>
                </a:solidFill>
                <a:latin typeface="Arial" charset="0"/>
                <a:ea typeface="ＭＳ Ｐゴシック" charset="-128"/>
                <a:cs typeface="ＭＳ Ｐゴシック" charset="-128"/>
              </a:rPr>
              <a:t>and therefore more resistant to cryptanalysis, is used to encrypt a newly</a:t>
            </a:r>
          </a:p>
          <a:p>
            <a:r>
              <a:rPr lang="en-US" sz="1200" kern="1200" baseline="0" dirty="0" smtClean="0">
                <a:solidFill>
                  <a:schemeClr val="tx1"/>
                </a:solidFill>
                <a:latin typeface="Arial" charset="0"/>
                <a:ea typeface="ＭＳ Ｐゴシック" charset="-128"/>
                <a:cs typeface="ＭＳ Ｐゴシック" charset="-128"/>
              </a:rPr>
              <a:t>created lower-level key so that it can be exchanged between parties that share the</a:t>
            </a:r>
          </a:p>
          <a:p>
            <a:r>
              <a:rPr lang="en-US" sz="1200" kern="1200" baseline="0" dirty="0" smtClean="0">
                <a:solidFill>
                  <a:schemeClr val="tx1"/>
                </a:solidFill>
                <a:latin typeface="Arial" charset="0"/>
                <a:ea typeface="ＭＳ Ｐゴシック" charset="-128"/>
                <a:cs typeface="ＭＳ Ｐゴシック" charset="-128"/>
              </a:rPr>
              <a:t>higher-level key.</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The second question is, why do we need a new mode? The intent of the new</a:t>
            </a:r>
          </a:p>
          <a:p>
            <a:r>
              <a:rPr lang="en-US" sz="1200" kern="1200" baseline="0" dirty="0" smtClean="0">
                <a:solidFill>
                  <a:schemeClr val="tx1"/>
                </a:solidFill>
                <a:latin typeface="Arial" charset="0"/>
                <a:ea typeface="ＭＳ Ｐゴシック" charset="-128"/>
                <a:cs typeface="ＭＳ Ｐゴシック" charset="-128"/>
              </a:rPr>
              <a:t>mode is to operate on keys whose length is greater than the block size of the encryption</a:t>
            </a:r>
          </a:p>
          <a:p>
            <a:r>
              <a:rPr lang="en-US" sz="1200" kern="1200" baseline="0" dirty="0" smtClean="0">
                <a:solidFill>
                  <a:schemeClr val="tx1"/>
                </a:solidFill>
                <a:latin typeface="Arial" charset="0"/>
                <a:ea typeface="ＭＳ Ｐゴシック" charset="-128"/>
                <a:cs typeface="ＭＳ Ｐゴシック" charset="-128"/>
              </a:rPr>
              <a:t>algorithm. For example, AES uses a block size of 128 bits but can use a key</a:t>
            </a:r>
          </a:p>
          <a:p>
            <a:r>
              <a:rPr lang="en-US" sz="1200" kern="1200" baseline="0" dirty="0" smtClean="0">
                <a:solidFill>
                  <a:schemeClr val="tx1"/>
                </a:solidFill>
                <a:latin typeface="Arial" charset="0"/>
                <a:ea typeface="ＭＳ Ｐゴシック" charset="-128"/>
                <a:cs typeface="ＭＳ Ｐゴシック" charset="-128"/>
              </a:rPr>
              <a:t>size of 128, 192, or 256 bits. In the latter two cases, encryption of the key involves</a:t>
            </a:r>
          </a:p>
          <a:p>
            <a:r>
              <a:rPr lang="en-US" sz="1200" kern="1200" baseline="0" dirty="0" smtClean="0">
                <a:solidFill>
                  <a:schemeClr val="tx1"/>
                </a:solidFill>
                <a:latin typeface="Arial" charset="0"/>
                <a:ea typeface="ＭＳ Ｐゴシック" charset="-128"/>
                <a:cs typeface="ＭＳ Ｐゴシック" charset="-128"/>
              </a:rPr>
              <a:t> multiple blocks. We consider the value of key data to be greater than the value of</a:t>
            </a:r>
          </a:p>
          <a:p>
            <a:r>
              <a:rPr lang="en-US" sz="1200" kern="1200" baseline="0" dirty="0" smtClean="0">
                <a:solidFill>
                  <a:schemeClr val="tx1"/>
                </a:solidFill>
                <a:latin typeface="Arial" charset="0"/>
                <a:ea typeface="ＭＳ Ｐゴシック" charset="-128"/>
                <a:cs typeface="ＭＳ Ｐゴシック" charset="-128"/>
              </a:rPr>
              <a:t>other data, because the key will be used multiple times, and compromise of the</a:t>
            </a:r>
          </a:p>
          <a:p>
            <a:r>
              <a:rPr lang="en-US" sz="1200" kern="1200" baseline="0" dirty="0" smtClean="0">
                <a:solidFill>
                  <a:schemeClr val="tx1"/>
                </a:solidFill>
                <a:latin typeface="Arial" charset="0"/>
                <a:ea typeface="ＭＳ Ｐゴシック" charset="-128"/>
                <a:cs typeface="ＭＳ Ｐゴシック" charset="-128"/>
              </a:rPr>
              <a:t>key compromises all of the data encrypted with the key. Therefore, NIST desired</a:t>
            </a:r>
          </a:p>
          <a:p>
            <a:r>
              <a:rPr lang="en-US" sz="1200" kern="1200" baseline="0" dirty="0" smtClean="0">
                <a:solidFill>
                  <a:schemeClr val="tx1"/>
                </a:solidFill>
                <a:latin typeface="Arial" charset="0"/>
                <a:ea typeface="ＭＳ Ｐゴシック" charset="-128"/>
                <a:cs typeface="ＭＳ Ｐゴシック" charset="-128"/>
              </a:rPr>
              <a:t>a robust encryption mode. KW is robust in the sense that each bit of output can be</a:t>
            </a:r>
          </a:p>
          <a:p>
            <a:r>
              <a:rPr lang="en-US" sz="1200" kern="1200" baseline="0" dirty="0" smtClean="0">
                <a:solidFill>
                  <a:schemeClr val="tx1"/>
                </a:solidFill>
                <a:latin typeface="Arial" charset="0"/>
                <a:ea typeface="ＭＳ Ｐゴシック" charset="-128"/>
                <a:cs typeface="ＭＳ Ｐゴシック" charset="-128"/>
              </a:rPr>
              <a:t>expected to depend in a nontrivial fashion on each bit of input. This is not the case</a:t>
            </a:r>
          </a:p>
          <a:p>
            <a:r>
              <a:rPr lang="en-US" sz="1200" kern="1200" baseline="0" dirty="0" smtClean="0">
                <a:solidFill>
                  <a:schemeClr val="tx1"/>
                </a:solidFill>
                <a:latin typeface="Arial" charset="0"/>
                <a:ea typeface="ＭＳ Ｐゴシック" charset="-128"/>
                <a:cs typeface="ＭＳ Ｐゴシック" charset="-128"/>
              </a:rPr>
              <a:t>for any of the other modes of operation that we have described. For example, in</a:t>
            </a:r>
          </a:p>
          <a:p>
            <a:r>
              <a:rPr lang="en-US" sz="1200" kern="1200" baseline="0" dirty="0" smtClean="0">
                <a:solidFill>
                  <a:schemeClr val="tx1"/>
                </a:solidFill>
                <a:latin typeface="Arial" charset="0"/>
                <a:ea typeface="ＭＳ Ｐゴシック" charset="-128"/>
                <a:cs typeface="ＭＳ Ｐゴシック" charset="-128"/>
              </a:rPr>
              <a:t>all of the modes so far described, the last block of plaintext only influences the last</a:t>
            </a:r>
          </a:p>
          <a:p>
            <a:r>
              <a:rPr lang="en-US" sz="1200" kern="1200" baseline="0" dirty="0" smtClean="0">
                <a:solidFill>
                  <a:schemeClr val="tx1"/>
                </a:solidFill>
                <a:latin typeface="Arial" charset="0"/>
                <a:ea typeface="ＭＳ Ｐゴシック" charset="-128"/>
                <a:cs typeface="ＭＳ Ｐゴシック" charset="-128"/>
              </a:rPr>
              <a:t>block of ciphertext. Similarly, the first block of ciphertext is derived only from the</a:t>
            </a:r>
          </a:p>
          <a:p>
            <a:r>
              <a:rPr lang="en-US" sz="1200" kern="1200" baseline="0" dirty="0" smtClean="0">
                <a:solidFill>
                  <a:schemeClr val="tx1"/>
                </a:solidFill>
                <a:latin typeface="Arial" charset="0"/>
                <a:ea typeface="ＭＳ Ｐゴシック" charset="-128"/>
                <a:cs typeface="ＭＳ Ｐゴシック" charset="-128"/>
              </a:rPr>
              <a:t>first block of plaintext.</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To achieve this robust operation, KW achieves a considerably lower throughput</a:t>
            </a:r>
          </a:p>
          <a:p>
            <a:r>
              <a:rPr lang="en-US" sz="1200" kern="1200" baseline="0" dirty="0" smtClean="0">
                <a:solidFill>
                  <a:schemeClr val="tx1"/>
                </a:solidFill>
                <a:latin typeface="Arial" charset="0"/>
                <a:ea typeface="ＭＳ Ｐゴシック" charset="-128"/>
                <a:cs typeface="ＭＳ Ｐゴシック" charset="-128"/>
              </a:rPr>
              <a:t>than the other modes, but the tradeoff may be appropriate for some key</a:t>
            </a:r>
          </a:p>
          <a:p>
            <a:r>
              <a:rPr lang="en-US" sz="1200" kern="1200" baseline="0" dirty="0" smtClean="0">
                <a:solidFill>
                  <a:schemeClr val="tx1"/>
                </a:solidFill>
                <a:latin typeface="Arial" charset="0"/>
                <a:ea typeface="ＭＳ Ｐゴシック" charset="-128"/>
                <a:cs typeface="ＭＳ Ｐゴシック" charset="-128"/>
              </a:rPr>
              <a:t>management applications. Also, KW is only used for small amounts of plaintext</a:t>
            </a:r>
          </a:p>
          <a:p>
            <a:r>
              <a:rPr lang="en-US" sz="1200" kern="1200" baseline="0" dirty="0" smtClean="0">
                <a:solidFill>
                  <a:schemeClr val="tx1"/>
                </a:solidFill>
                <a:latin typeface="Arial" charset="0"/>
                <a:ea typeface="ＭＳ Ｐゴシック" charset="-128"/>
                <a:cs typeface="ＭＳ Ｐゴシック" charset="-128"/>
              </a:rPr>
              <a:t>compared to, say, the encryption of a message or a file.</a:t>
            </a:r>
            <a:endParaRPr lang="en-US" dirty="0"/>
          </a:p>
        </p:txBody>
      </p:sp>
      <p:sp>
        <p:nvSpPr>
          <p:cNvPr id="4" name="Slide Number Placeholder 3"/>
          <p:cNvSpPr>
            <a:spLocks noGrp="1"/>
          </p:cNvSpPr>
          <p:nvPr>
            <p:ph type="sldNum" sz="quarter" idx="10"/>
          </p:nvPr>
        </p:nvSpPr>
        <p:spPr/>
        <p:txBody>
          <a:bodyPr/>
          <a:lstStyle/>
          <a:p>
            <a:pPr>
              <a:defRPr/>
            </a:pPr>
            <a:fld id="{8E01877B-E5FC-4F44-9FC7-4B20506F310A}" type="slidenum">
              <a:rPr lang="en-AU" smtClean="0"/>
              <a:pPr>
                <a:defRPr/>
              </a:pPr>
              <a:t>28</a:t>
            </a:fld>
            <a:endParaRPr lang="en-AU"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128"/>
                <a:cs typeface="ＭＳ Ｐゴシック" charset="-128"/>
              </a:rPr>
              <a:t> Figure 12.12 illustrated the key wrapping algorithm for encrypting a 256-bit</a:t>
            </a:r>
          </a:p>
          <a:p>
            <a:r>
              <a:rPr lang="en-US" sz="1200" kern="1200" baseline="0" dirty="0" smtClean="0">
                <a:solidFill>
                  <a:schemeClr val="tx1"/>
                </a:solidFill>
                <a:latin typeface="Arial" charset="0"/>
                <a:ea typeface="ＭＳ Ｐゴシック" charset="-128"/>
                <a:cs typeface="ＭＳ Ｐゴシック" charset="-128"/>
              </a:rPr>
              <a:t>key.</a:t>
            </a:r>
            <a:endParaRPr lang="en-US" dirty="0"/>
          </a:p>
        </p:txBody>
      </p:sp>
      <p:sp>
        <p:nvSpPr>
          <p:cNvPr id="4" name="Slide Number Placeholder 3"/>
          <p:cNvSpPr>
            <a:spLocks noGrp="1"/>
          </p:cNvSpPr>
          <p:nvPr>
            <p:ph type="sldNum" sz="quarter" idx="10"/>
          </p:nvPr>
        </p:nvSpPr>
        <p:spPr/>
        <p:txBody>
          <a:bodyPr/>
          <a:lstStyle/>
          <a:p>
            <a:pPr>
              <a:defRPr/>
            </a:pPr>
            <a:fld id="{8E01877B-E5FC-4F44-9FC7-4B20506F310A}" type="slidenum">
              <a:rPr lang="en-AU" smtClean="0"/>
              <a:pPr>
                <a:defRPr/>
              </a:pPr>
              <a:t>29</a:t>
            </a:fld>
            <a:endParaRPr lang="en-AU"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EB187C00-8427-744C-8568-9FE0A703B01B}" type="slidenum">
              <a:rPr lang="en-AU">
                <a:latin typeface="Arial" pitchFamily="-84" charset="0"/>
              </a:rPr>
              <a:pPr/>
              <a:t>3</a:t>
            </a:fld>
            <a:endParaRPr lang="en-AU" dirty="0">
              <a:latin typeface="Arial" pitchFamily="-84"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 One of the most fascinating and complex areas of cryptography is that of message</a:t>
            </a:r>
          </a:p>
          <a:p>
            <a:r>
              <a:rPr lang="en-US" sz="1200" kern="1200" baseline="0" dirty="0" smtClean="0">
                <a:solidFill>
                  <a:schemeClr val="tx1"/>
                </a:solidFill>
                <a:latin typeface="Arial" charset="0"/>
                <a:ea typeface="ＭＳ Ｐゴシック" charset="-128"/>
                <a:cs typeface="ＭＳ Ｐゴシック" charset="-128"/>
              </a:rPr>
              <a:t>authentication and the related area of digital signatures. It would be impossible, in</a:t>
            </a:r>
          </a:p>
          <a:p>
            <a:r>
              <a:rPr lang="en-US" sz="1200" kern="1200" baseline="0" dirty="0" smtClean="0">
                <a:solidFill>
                  <a:schemeClr val="tx1"/>
                </a:solidFill>
                <a:latin typeface="Arial" charset="0"/>
                <a:ea typeface="ＭＳ Ｐゴシック" charset="-128"/>
                <a:cs typeface="ＭＳ Ｐゴシック" charset="-128"/>
              </a:rPr>
              <a:t>anything less than book length, to exhaust all the cryptographic functions and protocols</a:t>
            </a:r>
          </a:p>
          <a:p>
            <a:r>
              <a:rPr lang="en-US" sz="1200" kern="1200" baseline="0" dirty="0" smtClean="0">
                <a:solidFill>
                  <a:schemeClr val="tx1"/>
                </a:solidFill>
                <a:latin typeface="Arial" charset="0"/>
                <a:ea typeface="ＭＳ Ｐゴシック" charset="-128"/>
                <a:cs typeface="ＭＳ Ｐゴシック" charset="-128"/>
              </a:rPr>
              <a:t>that have been proposed or implemented for message authentication and digital</a:t>
            </a:r>
          </a:p>
          <a:p>
            <a:r>
              <a:rPr lang="en-US" sz="1200" kern="1200" baseline="0" dirty="0" smtClean="0">
                <a:solidFill>
                  <a:schemeClr val="tx1"/>
                </a:solidFill>
                <a:latin typeface="Arial" charset="0"/>
                <a:ea typeface="ＭＳ Ｐゴシック" charset="-128"/>
                <a:cs typeface="ＭＳ Ｐゴシック" charset="-128"/>
              </a:rPr>
              <a:t>signatures. Instead, the purpose of this chapter and the next is to provide a broad</a:t>
            </a:r>
          </a:p>
          <a:p>
            <a:r>
              <a:rPr lang="en-US" sz="1200" kern="1200" baseline="0" dirty="0" smtClean="0">
                <a:solidFill>
                  <a:schemeClr val="tx1"/>
                </a:solidFill>
                <a:latin typeface="Arial" charset="0"/>
                <a:ea typeface="ＭＳ Ｐゴシック" charset="-128"/>
                <a:cs typeface="ＭＳ Ｐゴシック" charset="-128"/>
              </a:rPr>
              <a:t>overview of the subject and to develop a systematic means of describing the various</a:t>
            </a:r>
          </a:p>
          <a:p>
            <a:r>
              <a:rPr lang="en-US" sz="1200" kern="1200" baseline="0" dirty="0" smtClean="0">
                <a:solidFill>
                  <a:schemeClr val="tx1"/>
                </a:solidFill>
                <a:latin typeface="Arial" charset="0"/>
                <a:ea typeface="ＭＳ Ｐゴシック" charset="-128"/>
                <a:cs typeface="ＭＳ Ｐゴシック" charset="-128"/>
              </a:rPr>
              <a:t>approaches.</a:t>
            </a:r>
            <a:endParaRPr lang="en-US"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128"/>
                <a:cs typeface="ＭＳ Ｐゴシック" charset="-128"/>
              </a:rPr>
              <a:t> Figure 12.13 depicts the operation of stage t  for a 256-bit key. The dashed</a:t>
            </a:r>
          </a:p>
          <a:p>
            <a:r>
              <a:rPr lang="en-US" sz="1200" kern="1200" baseline="0" dirty="0" smtClean="0">
                <a:solidFill>
                  <a:schemeClr val="tx1"/>
                </a:solidFill>
                <a:latin typeface="Arial" charset="0"/>
                <a:ea typeface="ＭＳ Ｐゴシック" charset="-128"/>
                <a:cs typeface="ＭＳ Ｐゴシック" charset="-128"/>
              </a:rPr>
              <a:t>feedback lines indicate the assignment of new values to the stage variables.</a:t>
            </a:r>
            <a:endParaRPr lang="en-US" dirty="0"/>
          </a:p>
        </p:txBody>
      </p:sp>
      <p:sp>
        <p:nvSpPr>
          <p:cNvPr id="4" name="Slide Number Placeholder 3"/>
          <p:cNvSpPr>
            <a:spLocks noGrp="1"/>
          </p:cNvSpPr>
          <p:nvPr>
            <p:ph type="sldNum" sz="quarter" idx="10"/>
          </p:nvPr>
        </p:nvSpPr>
        <p:spPr/>
        <p:txBody>
          <a:bodyPr/>
          <a:lstStyle/>
          <a:p>
            <a:pPr>
              <a:defRPr/>
            </a:pPr>
            <a:fld id="{8E01877B-E5FC-4F44-9FC7-4B20506F310A}" type="slidenum">
              <a:rPr lang="en-AU" smtClean="0"/>
              <a:pPr>
                <a:defRPr/>
              </a:pPr>
              <a:t>30</a:t>
            </a:fld>
            <a:endParaRPr lang="en-AU"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Arial" charset="0"/>
                <a:ea typeface="ＭＳ Ｐゴシック" charset="-128"/>
                <a:cs typeface="ＭＳ Ｐゴシック" charset="-128"/>
              </a:rPr>
              <a:t> The essential elements of any pseudorandom number generator (PRNG) are a seed</a:t>
            </a:r>
          </a:p>
          <a:p>
            <a:r>
              <a:rPr lang="en-US" sz="1200" kern="1200" baseline="0" dirty="0" smtClean="0">
                <a:solidFill>
                  <a:schemeClr val="tx1"/>
                </a:solidFill>
                <a:latin typeface="Arial" charset="0"/>
                <a:ea typeface="ＭＳ Ｐゴシック" charset="-128"/>
                <a:cs typeface="ＭＳ Ｐゴシック" charset="-128"/>
              </a:rPr>
              <a:t>value and a deterministic algorithm for generating a stream of pseudorandom bits.</a:t>
            </a:r>
          </a:p>
          <a:p>
            <a:r>
              <a:rPr lang="en-US" sz="1200" kern="1200" baseline="0" dirty="0" smtClean="0">
                <a:solidFill>
                  <a:schemeClr val="tx1"/>
                </a:solidFill>
                <a:latin typeface="Arial" charset="0"/>
                <a:ea typeface="ＭＳ Ｐゴシック" charset="-128"/>
                <a:cs typeface="ＭＳ Ｐゴシック" charset="-128"/>
              </a:rPr>
              <a:t>If the algorithm is used as a pseudorandom function (PRF) to produce a required</a:t>
            </a:r>
          </a:p>
          <a:p>
            <a:r>
              <a:rPr lang="en-US" sz="1200" kern="1200" baseline="0" dirty="0" smtClean="0">
                <a:solidFill>
                  <a:schemeClr val="tx1"/>
                </a:solidFill>
                <a:latin typeface="Arial" charset="0"/>
                <a:ea typeface="ＭＳ Ｐゴシック" charset="-128"/>
                <a:cs typeface="ＭＳ Ｐゴシック" charset="-128"/>
              </a:rPr>
              <a:t>value, such as a session key, then the seed should only be known to the user of the</a:t>
            </a:r>
          </a:p>
          <a:p>
            <a:r>
              <a:rPr lang="en-US" sz="1200" kern="1200" baseline="0" dirty="0" smtClean="0">
                <a:solidFill>
                  <a:schemeClr val="tx1"/>
                </a:solidFill>
                <a:latin typeface="Arial" charset="0"/>
                <a:ea typeface="ＭＳ Ｐゴシック" charset="-128"/>
                <a:cs typeface="ＭＳ Ｐゴシック" charset="-128"/>
              </a:rPr>
              <a:t>PRF. If the algorithm is used to produce a stream encryption function, then the seed</a:t>
            </a:r>
          </a:p>
          <a:p>
            <a:r>
              <a:rPr lang="en-US" sz="1200" kern="1200" baseline="0" dirty="0" smtClean="0">
                <a:solidFill>
                  <a:schemeClr val="tx1"/>
                </a:solidFill>
                <a:latin typeface="Arial" charset="0"/>
                <a:ea typeface="ＭＳ Ｐゴシック" charset="-128"/>
                <a:cs typeface="ＭＳ Ｐゴシック" charset="-128"/>
              </a:rPr>
              <a:t>has the role of a secret key that must be known to the sender and the receiver.</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We noted in Chapters 7 and 10 that, because an encryption algorithm produces</a:t>
            </a:r>
          </a:p>
          <a:p>
            <a:r>
              <a:rPr lang="en-US" sz="1200" kern="1200" baseline="0" dirty="0" smtClean="0">
                <a:solidFill>
                  <a:schemeClr val="tx1"/>
                </a:solidFill>
                <a:latin typeface="Arial" charset="0"/>
                <a:ea typeface="ＭＳ Ｐゴシック" charset="-128"/>
                <a:cs typeface="ＭＳ Ｐゴシック" charset="-128"/>
              </a:rPr>
              <a:t>an apparently random output, it can serve as the basis of a (PRNG). Similarly,</a:t>
            </a:r>
          </a:p>
          <a:p>
            <a:r>
              <a:rPr lang="en-US" sz="1200" kern="1200" baseline="0" dirty="0" smtClean="0">
                <a:solidFill>
                  <a:schemeClr val="tx1"/>
                </a:solidFill>
                <a:latin typeface="Arial" charset="0"/>
                <a:ea typeface="ＭＳ Ｐゴシック" charset="-128"/>
                <a:cs typeface="ＭＳ Ｐゴシック" charset="-128"/>
              </a:rPr>
              <a:t>a hash function or MAC produces apparently random output and can be used to</a:t>
            </a:r>
          </a:p>
          <a:p>
            <a:r>
              <a:rPr lang="en-US" sz="1200" kern="1200" baseline="0" dirty="0" smtClean="0">
                <a:solidFill>
                  <a:schemeClr val="tx1"/>
                </a:solidFill>
                <a:latin typeface="Arial" charset="0"/>
                <a:ea typeface="ＭＳ Ｐゴシック" charset="-128"/>
                <a:cs typeface="ＭＳ Ｐゴシック" charset="-128"/>
              </a:rPr>
              <a:t>build a PRNG. Both ISO standard 18031 (Random Bit Generation ) and NIST SP</a:t>
            </a:r>
          </a:p>
          <a:p>
            <a:r>
              <a:rPr lang="en-US" sz="1200" kern="1200" baseline="0" dirty="0" smtClean="0">
                <a:solidFill>
                  <a:schemeClr val="tx1"/>
                </a:solidFill>
                <a:latin typeface="Arial" charset="0"/>
                <a:ea typeface="ＭＳ Ｐゴシック" charset="-128"/>
                <a:cs typeface="ＭＳ Ｐゴシック" charset="-128"/>
              </a:rPr>
              <a:t>800-90 (Recommendation for Random Number Generation Using Deterministic</a:t>
            </a:r>
          </a:p>
          <a:p>
            <a:r>
              <a:rPr lang="en-US" sz="1200" kern="1200" baseline="0" dirty="0" smtClean="0">
                <a:solidFill>
                  <a:schemeClr val="tx1"/>
                </a:solidFill>
                <a:latin typeface="Arial" charset="0"/>
                <a:ea typeface="ＭＳ Ｐゴシック" charset="-128"/>
                <a:cs typeface="ＭＳ Ｐゴシック" charset="-128"/>
              </a:rPr>
              <a:t>Random Bit Generators ) define an approach for random number generation using</a:t>
            </a:r>
          </a:p>
          <a:p>
            <a:r>
              <a:rPr lang="en-US" sz="1200" kern="1200" baseline="0" dirty="0" smtClean="0">
                <a:solidFill>
                  <a:schemeClr val="tx1"/>
                </a:solidFill>
                <a:latin typeface="Arial" charset="0"/>
                <a:ea typeface="ＭＳ Ｐゴシック" charset="-128"/>
                <a:cs typeface="ＭＳ Ｐゴシック" charset="-128"/>
              </a:rPr>
              <a:t>a cryptographic hash function. SP 800-90 also defines a random number generator</a:t>
            </a:r>
          </a:p>
          <a:p>
            <a:r>
              <a:rPr lang="en-US" sz="1200" kern="1200" baseline="0" dirty="0" smtClean="0">
                <a:solidFill>
                  <a:schemeClr val="tx1"/>
                </a:solidFill>
                <a:latin typeface="Arial" charset="0"/>
                <a:ea typeface="ＭＳ Ｐゴシック" charset="-128"/>
                <a:cs typeface="ＭＳ Ｐゴシック" charset="-128"/>
              </a:rPr>
              <a:t>based on HMAC. We look at these two approaches in turn.</a:t>
            </a:r>
            <a:endParaRPr lang="en-US" dirty="0"/>
          </a:p>
        </p:txBody>
      </p:sp>
      <p:sp>
        <p:nvSpPr>
          <p:cNvPr id="4" name="Slide Number Placeholder 3"/>
          <p:cNvSpPr>
            <a:spLocks noGrp="1"/>
          </p:cNvSpPr>
          <p:nvPr>
            <p:ph type="sldNum" sz="quarter" idx="10"/>
          </p:nvPr>
        </p:nvSpPr>
        <p:spPr/>
        <p:txBody>
          <a:bodyPr/>
          <a:lstStyle/>
          <a:p>
            <a:pPr>
              <a:defRPr/>
            </a:pPr>
            <a:fld id="{8E01877B-E5FC-4F44-9FC7-4B20506F310A}" type="slidenum">
              <a:rPr lang="en-AU" smtClean="0"/>
              <a:pPr>
                <a:defRPr/>
              </a:pPr>
              <a:t>31</a:t>
            </a:fld>
            <a:endParaRPr lang="en-AU"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smtClean="0">
                <a:solidFill>
                  <a:schemeClr val="tx1"/>
                </a:solidFill>
                <a:latin typeface="Arial" charset="0"/>
                <a:ea typeface="ＭＳ Ｐゴシック" charset="-128"/>
                <a:cs typeface="ＭＳ Ｐゴシック" charset="-128"/>
              </a:rPr>
              <a:t> Figure 12.14a shows the basic strategy for a hash-based PRNG specified in SP 800-</a:t>
            </a:r>
          </a:p>
          <a:p>
            <a:r>
              <a:rPr lang="en-US" sz="1200" kern="1200" baseline="0" dirty="0" smtClean="0">
                <a:solidFill>
                  <a:schemeClr val="tx1"/>
                </a:solidFill>
                <a:latin typeface="Arial" charset="0"/>
                <a:ea typeface="ＭＳ Ｐゴシック" charset="-128"/>
                <a:cs typeface="ＭＳ Ｐゴシック" charset="-128"/>
              </a:rPr>
              <a:t>90 and ISO 18031.</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Although there are no known or suspected weaknesses in the use of a cryptographic</a:t>
            </a:r>
          </a:p>
          <a:p>
            <a:r>
              <a:rPr lang="en-US" sz="1200" kern="1200" baseline="0" dirty="0" smtClean="0">
                <a:solidFill>
                  <a:schemeClr val="tx1"/>
                </a:solidFill>
                <a:latin typeface="Arial" charset="0"/>
                <a:ea typeface="ＭＳ Ｐゴシック" charset="-128"/>
                <a:cs typeface="ＭＳ Ｐゴシック" charset="-128"/>
              </a:rPr>
              <a:t>hash function for a PRNG in the manner of Figure 12.14a, a higher degree of confidence</a:t>
            </a:r>
          </a:p>
          <a:p>
            <a:r>
              <a:rPr lang="en-US" sz="1200" kern="1200" baseline="0" dirty="0" smtClean="0">
                <a:solidFill>
                  <a:schemeClr val="tx1"/>
                </a:solidFill>
                <a:latin typeface="Arial" charset="0"/>
                <a:ea typeface="ＭＳ Ｐゴシック" charset="-128"/>
                <a:cs typeface="ＭＳ Ｐゴシック" charset="-128"/>
              </a:rPr>
              <a:t>can be achieved by using a MAC. Almost invariably, HMAC is used for</a:t>
            </a:r>
          </a:p>
          <a:p>
            <a:r>
              <a:rPr lang="en-US" sz="1200" kern="1200" baseline="0" dirty="0" smtClean="0">
                <a:solidFill>
                  <a:schemeClr val="tx1"/>
                </a:solidFill>
                <a:latin typeface="Arial" charset="0"/>
                <a:ea typeface="ＭＳ Ｐゴシック" charset="-128"/>
                <a:cs typeface="ＭＳ Ｐゴシック" charset="-128"/>
              </a:rPr>
              <a:t>constructing a MAC-based PRNG. This is because HMAC is a widely used standardized</a:t>
            </a:r>
          </a:p>
          <a:p>
            <a:r>
              <a:rPr lang="en-US" sz="1200" kern="1200" baseline="0" dirty="0" smtClean="0">
                <a:solidFill>
                  <a:schemeClr val="tx1"/>
                </a:solidFill>
                <a:latin typeface="Arial" charset="0"/>
                <a:ea typeface="ＭＳ Ｐゴシック" charset="-128"/>
                <a:cs typeface="ＭＳ Ｐゴシック" charset="-128"/>
              </a:rPr>
              <a:t>MAC function and is implemented in many protocols and applications.</a:t>
            </a:r>
          </a:p>
          <a:p>
            <a:r>
              <a:rPr lang="en-US" sz="1200" kern="1200" baseline="0" dirty="0" smtClean="0">
                <a:solidFill>
                  <a:schemeClr val="tx1"/>
                </a:solidFill>
                <a:latin typeface="Arial" charset="0"/>
                <a:ea typeface="ＭＳ Ｐゴシック" charset="-128"/>
                <a:cs typeface="ＭＳ Ｐゴシック" charset="-128"/>
              </a:rPr>
              <a:t>As SP 800-90 points out, the disadvantage of this approach compared to the hash based</a:t>
            </a:r>
          </a:p>
          <a:p>
            <a:r>
              <a:rPr lang="en-US" sz="1200" kern="1200" baseline="0" dirty="0" smtClean="0">
                <a:solidFill>
                  <a:schemeClr val="tx1"/>
                </a:solidFill>
                <a:latin typeface="Arial" charset="0"/>
                <a:ea typeface="ＭＳ Ｐゴシック" charset="-128"/>
                <a:cs typeface="ＭＳ Ｐゴシック" charset="-128"/>
              </a:rPr>
              <a:t>approach is that the execution time is twice as long, because HMAC involves</a:t>
            </a:r>
          </a:p>
          <a:p>
            <a:r>
              <a:rPr lang="en-US" sz="1200" kern="1200" baseline="0" dirty="0" smtClean="0">
                <a:solidFill>
                  <a:schemeClr val="tx1"/>
                </a:solidFill>
                <a:latin typeface="Arial" charset="0"/>
                <a:ea typeface="ＭＳ Ｐゴシック" charset="-128"/>
                <a:cs typeface="ＭＳ Ｐゴシック" charset="-128"/>
              </a:rPr>
              <a:t>two executions of the underlying hash function for each output block. The advantage</a:t>
            </a:r>
          </a:p>
          <a:p>
            <a:r>
              <a:rPr lang="en-US" sz="1200" kern="1200" baseline="0" dirty="0" smtClean="0">
                <a:solidFill>
                  <a:schemeClr val="tx1"/>
                </a:solidFill>
                <a:latin typeface="Arial" charset="0"/>
                <a:ea typeface="ＭＳ Ｐゴシック" charset="-128"/>
                <a:cs typeface="ＭＳ Ｐゴシック" charset="-128"/>
              </a:rPr>
              <a:t>of the HMAC approach is that it provides a greater degree of confidence in its</a:t>
            </a:r>
          </a:p>
          <a:p>
            <a:r>
              <a:rPr lang="en-US" sz="1200" kern="1200" baseline="0" dirty="0" smtClean="0">
                <a:solidFill>
                  <a:schemeClr val="tx1"/>
                </a:solidFill>
                <a:latin typeface="Arial" charset="0"/>
                <a:ea typeface="ＭＳ Ｐゴシック" charset="-128"/>
                <a:cs typeface="ＭＳ Ｐゴシック" charset="-128"/>
              </a:rPr>
              <a:t>security, compared to a pure hash-based approach.</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For the MAC-based approach, there are two inputs: a key K  and a seed V . In</a:t>
            </a:r>
          </a:p>
          <a:p>
            <a:r>
              <a:rPr lang="en-US" sz="1200" kern="1200" baseline="0" dirty="0" smtClean="0">
                <a:solidFill>
                  <a:schemeClr val="tx1"/>
                </a:solidFill>
                <a:latin typeface="Arial" charset="0"/>
                <a:ea typeface="ＭＳ Ｐゴシック" charset="-128"/>
                <a:cs typeface="ＭＳ Ｐゴシック" charset="-128"/>
              </a:rPr>
              <a:t>effect, the combination of K  and V  form the overall seed for the PRNG specified</a:t>
            </a:r>
          </a:p>
          <a:p>
            <a:r>
              <a:rPr lang="en-US" sz="1200" kern="1200" baseline="0" dirty="0" smtClean="0">
                <a:solidFill>
                  <a:schemeClr val="tx1"/>
                </a:solidFill>
                <a:latin typeface="Arial" charset="0"/>
                <a:ea typeface="ＭＳ Ｐゴシック" charset="-128"/>
                <a:cs typeface="ＭＳ Ｐゴシック" charset="-128"/>
              </a:rPr>
              <a:t>in SP 800-90. Figure 12.14b shows the basic structure of the PRNG mechanism, and</a:t>
            </a:r>
          </a:p>
          <a:p>
            <a:r>
              <a:rPr lang="en-US" sz="1200" kern="1200" baseline="0" dirty="0" smtClean="0">
                <a:solidFill>
                  <a:schemeClr val="tx1"/>
                </a:solidFill>
                <a:latin typeface="Arial" charset="0"/>
                <a:ea typeface="ＭＳ Ｐゴシック" charset="-128"/>
                <a:cs typeface="ＭＳ Ｐゴシック" charset="-128"/>
              </a:rPr>
              <a:t>the leftmost column of Figure 12.15 shows the logic. Note that the key remains the</a:t>
            </a:r>
          </a:p>
          <a:p>
            <a:r>
              <a:rPr lang="en-US" sz="1200" kern="1200" baseline="0" dirty="0" smtClean="0">
                <a:solidFill>
                  <a:schemeClr val="tx1"/>
                </a:solidFill>
                <a:latin typeface="Arial" charset="0"/>
                <a:ea typeface="ＭＳ Ｐゴシック" charset="-128"/>
                <a:cs typeface="ＭＳ Ｐゴシック" charset="-128"/>
              </a:rPr>
              <a:t>same for each block of output, and the data input for each block is equal to the tag</a:t>
            </a:r>
          </a:p>
          <a:p>
            <a:r>
              <a:rPr lang="en-US" sz="1200" kern="1200" baseline="0" dirty="0" smtClean="0">
                <a:solidFill>
                  <a:schemeClr val="tx1"/>
                </a:solidFill>
                <a:latin typeface="Arial" charset="0"/>
                <a:ea typeface="ＭＳ Ｐゴシック" charset="-128"/>
                <a:cs typeface="ＭＳ Ｐゴシック" charset="-128"/>
              </a:rPr>
              <a:t>output of the previous block. The SP 800-90 specification also provides for periodically</a:t>
            </a:r>
          </a:p>
          <a:p>
            <a:r>
              <a:rPr lang="en-US" sz="1200" kern="1200" baseline="0" dirty="0" smtClean="0">
                <a:solidFill>
                  <a:schemeClr val="tx1"/>
                </a:solidFill>
                <a:latin typeface="Arial" charset="0"/>
                <a:ea typeface="ＭＳ Ｐゴシック" charset="-128"/>
                <a:cs typeface="ＭＳ Ｐゴシック" charset="-128"/>
              </a:rPr>
              <a:t>updating K  and V  to enhance security.</a:t>
            </a:r>
            <a:endParaRPr lang="en-US" dirty="0"/>
          </a:p>
        </p:txBody>
      </p:sp>
      <p:sp>
        <p:nvSpPr>
          <p:cNvPr id="4" name="Slide Number Placeholder 3"/>
          <p:cNvSpPr>
            <a:spLocks noGrp="1"/>
          </p:cNvSpPr>
          <p:nvPr>
            <p:ph type="sldNum" sz="quarter" idx="10"/>
          </p:nvPr>
        </p:nvSpPr>
        <p:spPr/>
        <p:txBody>
          <a:bodyPr/>
          <a:lstStyle/>
          <a:p>
            <a:pPr>
              <a:defRPr/>
            </a:pPr>
            <a:fld id="{8E01877B-E5FC-4F44-9FC7-4B20506F310A}" type="slidenum">
              <a:rPr lang="en-AU" smtClean="0"/>
              <a:pPr>
                <a:defRPr/>
              </a:pPr>
              <a:t>32</a:t>
            </a:fld>
            <a:endParaRPr lang="en-AU"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kern="1200" baseline="0" dirty="0" smtClean="0">
                <a:solidFill>
                  <a:schemeClr val="tx1"/>
                </a:solidFill>
                <a:latin typeface="Arial" charset="0"/>
                <a:ea typeface="ＭＳ Ｐゴシック" charset="-128"/>
                <a:cs typeface="ＭＳ Ｐゴシック" charset="-128"/>
              </a:rPr>
              <a:t> It is instructive to compare the SP 800-90 recommendation with the use of</a:t>
            </a:r>
          </a:p>
          <a:p>
            <a:r>
              <a:rPr lang="en-US" sz="1200" b="0" kern="1200" baseline="0" dirty="0" smtClean="0">
                <a:solidFill>
                  <a:schemeClr val="tx1"/>
                </a:solidFill>
                <a:latin typeface="Arial" charset="0"/>
                <a:ea typeface="ＭＳ Ｐゴシック" charset="-128"/>
                <a:cs typeface="ＭＳ Ｐゴシック" charset="-128"/>
              </a:rPr>
              <a:t>HMAC for a PRNG in some applications, and this is shown in Figure 12.15. For the</a:t>
            </a:r>
          </a:p>
          <a:p>
            <a:r>
              <a:rPr lang="en-US" sz="1200" b="0" kern="1200" baseline="0" dirty="0" smtClean="0">
                <a:solidFill>
                  <a:schemeClr val="tx1"/>
                </a:solidFill>
                <a:latin typeface="Arial" charset="0"/>
                <a:ea typeface="ＭＳ Ｐゴシック" charset="-128"/>
                <a:cs typeface="ＭＳ Ｐゴシック" charset="-128"/>
              </a:rPr>
              <a:t>IEEE 802.11i wireless LAN security standard (Chapter 18), the data input consists</a:t>
            </a:r>
          </a:p>
          <a:p>
            <a:r>
              <a:rPr lang="en-US" sz="1200" b="0" kern="1200" baseline="0" dirty="0" smtClean="0">
                <a:solidFill>
                  <a:schemeClr val="tx1"/>
                </a:solidFill>
                <a:latin typeface="Arial" charset="0"/>
                <a:ea typeface="ＭＳ Ｐゴシック" charset="-128"/>
                <a:cs typeface="ＭＳ Ｐゴシック" charset="-128"/>
              </a:rPr>
              <a:t>of the seed concatenated with a counter. The counter is incremented for each block</a:t>
            </a:r>
          </a:p>
          <a:p>
            <a:r>
              <a:rPr lang="en-US" sz="1200" b="0" kern="1200" baseline="0" dirty="0" smtClean="0">
                <a:solidFill>
                  <a:schemeClr val="tx1"/>
                </a:solidFill>
                <a:latin typeface="Arial" charset="0"/>
                <a:ea typeface="ＭＳ Ｐゴシック" charset="-128"/>
                <a:cs typeface="ＭＳ Ｐゴシック" charset="-128"/>
              </a:rPr>
              <a:t>wi  of output. This approach would seem to offer enhanced security compared to the</a:t>
            </a:r>
          </a:p>
          <a:p>
            <a:r>
              <a:rPr lang="en-US" sz="1200" b="0" kern="1200" baseline="0" dirty="0" smtClean="0">
                <a:solidFill>
                  <a:schemeClr val="tx1"/>
                </a:solidFill>
                <a:latin typeface="Arial" charset="0"/>
                <a:ea typeface="ＭＳ Ｐゴシック" charset="-128"/>
                <a:cs typeface="ＭＳ Ｐゴシック" charset="-128"/>
              </a:rPr>
              <a:t>SP 800-90 approach. Consider that for SP 800-90, the data input for output block</a:t>
            </a:r>
          </a:p>
          <a:p>
            <a:r>
              <a:rPr lang="en-US" sz="1200" b="0" kern="1200" baseline="0" dirty="0" smtClean="0">
                <a:solidFill>
                  <a:schemeClr val="tx1"/>
                </a:solidFill>
                <a:latin typeface="Arial" charset="0"/>
                <a:ea typeface="ＭＳ Ｐゴシック" charset="-128"/>
                <a:cs typeface="ＭＳ Ｐゴシック" charset="-128"/>
              </a:rPr>
              <a:t>wi  is just the output wi-1  of the previous execution of HMAC. Thus, an opponent</a:t>
            </a:r>
          </a:p>
          <a:p>
            <a:r>
              <a:rPr lang="en-US" sz="1200" b="0" kern="1200" baseline="0" dirty="0" smtClean="0">
                <a:solidFill>
                  <a:schemeClr val="tx1"/>
                </a:solidFill>
                <a:latin typeface="Arial" charset="0"/>
                <a:ea typeface="ＭＳ Ｐゴシック" charset="-128"/>
                <a:cs typeface="ＭＳ Ｐゴシック" charset="-128"/>
              </a:rPr>
              <a:t>who is able to observe the pseudorandom output knows both the input and output</a:t>
            </a:r>
          </a:p>
          <a:p>
            <a:r>
              <a:rPr lang="en-US" sz="1200" b="0" kern="1200" baseline="0" dirty="0" smtClean="0">
                <a:solidFill>
                  <a:schemeClr val="tx1"/>
                </a:solidFill>
                <a:latin typeface="Arial" charset="0"/>
                <a:ea typeface="ＭＳ Ｐゴシック" charset="-128"/>
                <a:cs typeface="ＭＳ Ｐゴシック" charset="-128"/>
              </a:rPr>
              <a:t>of HMAC. Even so, with the assumption that HMAC is secure, knowledge of the</a:t>
            </a:r>
          </a:p>
          <a:p>
            <a:r>
              <a:rPr lang="en-US" sz="1200" b="0" kern="1200" baseline="0" dirty="0" smtClean="0">
                <a:solidFill>
                  <a:schemeClr val="tx1"/>
                </a:solidFill>
                <a:latin typeface="Arial" charset="0"/>
                <a:ea typeface="ＭＳ Ｐゴシック" charset="-128"/>
                <a:cs typeface="ＭＳ Ｐゴシック" charset="-128"/>
              </a:rPr>
              <a:t>input and output should not be sufficient to recover K and hence not sufficient to</a:t>
            </a:r>
          </a:p>
          <a:p>
            <a:r>
              <a:rPr lang="en-US" sz="1200" b="0" kern="1200" baseline="0" dirty="0" smtClean="0">
                <a:solidFill>
                  <a:schemeClr val="tx1"/>
                </a:solidFill>
                <a:latin typeface="Arial" charset="0"/>
                <a:ea typeface="ＭＳ Ｐゴシック" charset="-128"/>
                <a:cs typeface="ＭＳ Ｐゴシック" charset="-128"/>
              </a:rPr>
              <a:t>predict future pseudorandom bits.</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The approach taken by the Transport Layer Security protocol (Chapter 17)</a:t>
            </a:r>
          </a:p>
          <a:p>
            <a:r>
              <a:rPr lang="en-US" sz="1200" b="0" kern="1200" baseline="0" dirty="0" smtClean="0">
                <a:solidFill>
                  <a:schemeClr val="tx1"/>
                </a:solidFill>
                <a:latin typeface="Arial" charset="0"/>
                <a:ea typeface="ＭＳ Ｐゴシック" charset="-128"/>
                <a:cs typeface="ＭＳ Ｐゴシック" charset="-128"/>
              </a:rPr>
              <a:t>and the Wireless Transport Layer Security Protocol (Chapter 18) involves invoking</a:t>
            </a:r>
          </a:p>
          <a:p>
            <a:r>
              <a:rPr lang="en-US" sz="1200" b="0" kern="1200" baseline="0" dirty="0" smtClean="0">
                <a:solidFill>
                  <a:schemeClr val="tx1"/>
                </a:solidFill>
                <a:latin typeface="Arial" charset="0"/>
                <a:ea typeface="ＭＳ Ｐゴシック" charset="-128"/>
                <a:cs typeface="ＭＳ Ｐゴシック" charset="-128"/>
              </a:rPr>
              <a:t>HMAC twice for each block of output wi . As with IEEE 802.11, this is done in such</a:t>
            </a:r>
          </a:p>
          <a:p>
            <a:r>
              <a:rPr lang="en-US" sz="1200" b="0" kern="1200" baseline="0" dirty="0" smtClean="0">
                <a:solidFill>
                  <a:schemeClr val="tx1"/>
                </a:solidFill>
                <a:latin typeface="Arial" charset="0"/>
                <a:ea typeface="ＭＳ Ｐゴシック" charset="-128"/>
                <a:cs typeface="ＭＳ Ｐゴシック" charset="-128"/>
              </a:rPr>
              <a:t>a way that the output does not yield direct information about the input. The double</a:t>
            </a:r>
          </a:p>
          <a:p>
            <a:r>
              <a:rPr lang="en-US" sz="1200" b="0" kern="1200" baseline="0" dirty="0" smtClean="0">
                <a:solidFill>
                  <a:schemeClr val="tx1"/>
                </a:solidFill>
                <a:latin typeface="Arial" charset="0"/>
                <a:ea typeface="ＭＳ Ｐゴシック" charset="-128"/>
                <a:cs typeface="ＭＳ Ｐゴシック" charset="-128"/>
              </a:rPr>
              <a:t>use of HMAC doubles the execution burden and would seem to be security overkill.</a:t>
            </a:r>
            <a:endParaRPr lang="en-US" b="0" dirty="0"/>
          </a:p>
        </p:txBody>
      </p:sp>
      <p:sp>
        <p:nvSpPr>
          <p:cNvPr id="4" name="Slide Number Placeholder 3"/>
          <p:cNvSpPr>
            <a:spLocks noGrp="1"/>
          </p:cNvSpPr>
          <p:nvPr>
            <p:ph type="sldNum" sz="quarter" idx="10"/>
          </p:nvPr>
        </p:nvSpPr>
        <p:spPr/>
        <p:txBody>
          <a:bodyPr/>
          <a:lstStyle/>
          <a:p>
            <a:pPr>
              <a:defRPr/>
            </a:pPr>
            <a:fld id="{8E01877B-E5FC-4F44-9FC7-4B20506F310A}" type="slidenum">
              <a:rPr lang="en-AU" smtClean="0"/>
              <a:pPr>
                <a:defRPr/>
              </a:pPr>
              <a:t>33</a:t>
            </a:fld>
            <a:endParaRPr lang="en-AU"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Rectangle 1031"/>
          <p:cNvSpPr>
            <a:spLocks noGrp="1" noChangeArrowheads="1"/>
          </p:cNvSpPr>
          <p:nvPr>
            <p:ph type="sldNum" sz="quarter" idx="5"/>
          </p:nvPr>
        </p:nvSpPr>
        <p:spPr>
          <a:noFill/>
        </p:spPr>
        <p:txBody>
          <a:bodyPr/>
          <a:lstStyle/>
          <a:p>
            <a:fld id="{645F3BD3-6F3C-694C-8E1B-CF3CF7A9ECD3}" type="slidenum">
              <a:rPr lang="en-AU">
                <a:latin typeface="Arial" pitchFamily="-84" charset="0"/>
              </a:rPr>
              <a:pPr/>
              <a:t>34</a:t>
            </a:fld>
            <a:endParaRPr lang="en-AU" dirty="0">
              <a:latin typeface="Arial" pitchFamily="-84"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Chapter</a:t>
            </a:r>
            <a:r>
              <a:rPr lang="en-US" dirty="0" smtClean="0">
                <a:latin typeface="Arial" pitchFamily="-84" charset="0"/>
                <a:ea typeface="ＭＳ Ｐゴシック" pitchFamily="-84" charset="-128"/>
                <a:cs typeface="ＭＳ Ｐゴシック" pitchFamily="-84" charset="-128"/>
              </a:rPr>
              <a:t> 12 </a:t>
            </a:r>
            <a:r>
              <a:rPr lang="en-US" dirty="0">
                <a:latin typeface="Arial" pitchFamily="-84" charset="0"/>
                <a:ea typeface="ＭＳ Ｐゴシック" pitchFamily="-84" charset="-128"/>
                <a:cs typeface="ＭＳ Ｐゴシック" pitchFamily="-84" charset="-128"/>
              </a:rPr>
              <a:t>summary.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E01FBB41-D1EB-224C-BB0E-77BBD30CB389}" type="slidenum">
              <a:rPr lang="en-AU">
                <a:latin typeface="Arial" pitchFamily="-84" charset="0"/>
              </a:rPr>
              <a:pPr/>
              <a:t>4</a:t>
            </a:fld>
            <a:endParaRPr lang="en-AU" dirty="0">
              <a:latin typeface="Arial" pitchFamily="-84"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In the context of communications across a network, the following attacks can be</a:t>
            </a:r>
          </a:p>
          <a:p>
            <a:r>
              <a:rPr lang="en-US" sz="1200" kern="1200" baseline="0" dirty="0" smtClean="0">
                <a:solidFill>
                  <a:schemeClr val="tx1"/>
                </a:solidFill>
                <a:latin typeface="Arial" charset="0"/>
                <a:ea typeface="ＭＳ Ｐゴシック" charset="-128"/>
                <a:cs typeface="ＭＳ Ｐゴシック" charset="-128"/>
              </a:rPr>
              <a:t>identified.</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1. Disclosure:  Release of message contents to any person or process not possessing</a:t>
            </a:r>
          </a:p>
          <a:p>
            <a:r>
              <a:rPr lang="en-US" sz="1200" kern="1200" baseline="0" dirty="0" smtClean="0">
                <a:solidFill>
                  <a:schemeClr val="tx1"/>
                </a:solidFill>
                <a:latin typeface="Arial" charset="0"/>
                <a:ea typeface="ＭＳ Ｐゴシック" charset="-128"/>
                <a:cs typeface="ＭＳ Ｐゴシック" charset="-128"/>
              </a:rPr>
              <a:t>the appropriate cryptographic key.</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2. Traffic analysis:  Discovery of the pattern of traffic between parties. In a connection-</a:t>
            </a:r>
          </a:p>
          <a:p>
            <a:r>
              <a:rPr lang="en-US" sz="1200" kern="1200" baseline="0" dirty="0" smtClean="0">
                <a:solidFill>
                  <a:schemeClr val="tx1"/>
                </a:solidFill>
                <a:latin typeface="Arial" charset="0"/>
                <a:ea typeface="ＭＳ Ｐゴシック" charset="-128"/>
                <a:cs typeface="ＭＳ Ｐゴシック" charset="-128"/>
              </a:rPr>
              <a:t>oriented application, the frequency and duration of connections could</a:t>
            </a:r>
          </a:p>
          <a:p>
            <a:r>
              <a:rPr lang="en-US" sz="1200" kern="1200" baseline="0" dirty="0" smtClean="0">
                <a:solidFill>
                  <a:schemeClr val="tx1"/>
                </a:solidFill>
                <a:latin typeface="Arial" charset="0"/>
                <a:ea typeface="ＭＳ Ｐゴシック" charset="-128"/>
                <a:cs typeface="ＭＳ Ｐゴシック" charset="-128"/>
              </a:rPr>
              <a:t>be determined. In either a connection-oriented or connectionless environment,</a:t>
            </a:r>
          </a:p>
          <a:p>
            <a:r>
              <a:rPr lang="en-US" sz="1200" kern="1200" baseline="0" dirty="0" smtClean="0">
                <a:solidFill>
                  <a:schemeClr val="tx1"/>
                </a:solidFill>
                <a:latin typeface="Arial" charset="0"/>
                <a:ea typeface="ＭＳ Ｐゴシック" charset="-128"/>
                <a:cs typeface="ＭＳ Ｐゴシック" charset="-128"/>
              </a:rPr>
              <a:t>the number and length of messages between parties could be determined.</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3. Masquerade:  Insertion of messages into the network from a fraudulent source.</a:t>
            </a:r>
          </a:p>
          <a:p>
            <a:r>
              <a:rPr lang="en-US" sz="1200" kern="1200" baseline="0" dirty="0" smtClean="0">
                <a:solidFill>
                  <a:schemeClr val="tx1"/>
                </a:solidFill>
                <a:latin typeface="Arial" charset="0"/>
                <a:ea typeface="ＭＳ Ｐゴシック" charset="-128"/>
                <a:cs typeface="ＭＳ Ｐゴシック" charset="-128"/>
              </a:rPr>
              <a:t>This includes the creation of messages by an opponent that are purported to</a:t>
            </a:r>
          </a:p>
          <a:p>
            <a:r>
              <a:rPr lang="en-US" sz="1200" kern="1200" baseline="0" dirty="0" smtClean="0">
                <a:solidFill>
                  <a:schemeClr val="tx1"/>
                </a:solidFill>
                <a:latin typeface="Arial" charset="0"/>
                <a:ea typeface="ＭＳ Ｐゴシック" charset="-128"/>
                <a:cs typeface="ＭＳ Ｐゴシック" charset="-128"/>
              </a:rPr>
              <a:t>come from an authorized entity. Also included are fraudulent acknowledgments</a:t>
            </a:r>
          </a:p>
          <a:p>
            <a:r>
              <a:rPr lang="en-US" sz="1200" kern="1200" baseline="0" dirty="0" smtClean="0">
                <a:solidFill>
                  <a:schemeClr val="tx1"/>
                </a:solidFill>
                <a:latin typeface="Arial" charset="0"/>
                <a:ea typeface="ＭＳ Ｐゴシック" charset="-128"/>
                <a:cs typeface="ＭＳ Ｐゴシック" charset="-128"/>
              </a:rPr>
              <a:t>of message receipt or nonreceipt by someone other than the message recipient.</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4. Content modification:  Changes to the contents of a message, including insertion,</a:t>
            </a:r>
          </a:p>
          <a:p>
            <a:r>
              <a:rPr lang="en-US" sz="1200" kern="1200" baseline="0" dirty="0" smtClean="0">
                <a:solidFill>
                  <a:schemeClr val="tx1"/>
                </a:solidFill>
                <a:latin typeface="Arial" charset="0"/>
                <a:ea typeface="ＭＳ Ｐゴシック" charset="-128"/>
                <a:cs typeface="ＭＳ Ｐゴシック" charset="-128"/>
              </a:rPr>
              <a:t>deletion, transposition, and modification.</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5. Sequence modification:  Any modification to a sequence of messages between</a:t>
            </a:r>
          </a:p>
          <a:p>
            <a:r>
              <a:rPr lang="en-US" sz="1200" kern="1200" baseline="0" dirty="0" smtClean="0">
                <a:solidFill>
                  <a:schemeClr val="tx1"/>
                </a:solidFill>
                <a:latin typeface="Arial" charset="0"/>
                <a:ea typeface="ＭＳ Ｐゴシック" charset="-128"/>
                <a:cs typeface="ＭＳ Ｐゴシック" charset="-128"/>
              </a:rPr>
              <a:t>parties, including insertion, deletion, and reordering.</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6. Timing modification:  Delay or replay of messages. In a connection-oriented</a:t>
            </a:r>
          </a:p>
          <a:p>
            <a:r>
              <a:rPr lang="en-US" sz="1200" kern="1200" baseline="0" dirty="0" smtClean="0">
                <a:solidFill>
                  <a:schemeClr val="tx1"/>
                </a:solidFill>
                <a:latin typeface="Arial" charset="0"/>
                <a:ea typeface="ＭＳ Ｐゴシック" charset="-128"/>
                <a:cs typeface="ＭＳ Ｐゴシック" charset="-128"/>
              </a:rPr>
              <a:t>application, an entire session or sequence of messages could be a replay of</a:t>
            </a:r>
          </a:p>
          <a:p>
            <a:r>
              <a:rPr lang="en-US" sz="1200" kern="1200" baseline="0" dirty="0" smtClean="0">
                <a:solidFill>
                  <a:schemeClr val="tx1"/>
                </a:solidFill>
                <a:latin typeface="Arial" charset="0"/>
                <a:ea typeface="ＭＳ Ｐゴシック" charset="-128"/>
                <a:cs typeface="ＭＳ Ｐゴシック" charset="-128"/>
              </a:rPr>
              <a:t>some previous valid session, or individual messages in the sequence could be</a:t>
            </a:r>
          </a:p>
          <a:p>
            <a:r>
              <a:rPr lang="en-US" sz="1200" kern="1200" baseline="0" dirty="0" smtClean="0">
                <a:solidFill>
                  <a:schemeClr val="tx1"/>
                </a:solidFill>
                <a:latin typeface="Arial" charset="0"/>
                <a:ea typeface="ＭＳ Ｐゴシック" charset="-128"/>
                <a:cs typeface="ＭＳ Ｐゴシック" charset="-128"/>
              </a:rPr>
              <a:t>delayed or replayed. In a connectionless application, an individual message</a:t>
            </a:r>
          </a:p>
          <a:p>
            <a:r>
              <a:rPr lang="en-US" sz="1200" kern="1200" baseline="0" dirty="0" smtClean="0">
                <a:solidFill>
                  <a:schemeClr val="tx1"/>
                </a:solidFill>
                <a:latin typeface="Arial" charset="0"/>
                <a:ea typeface="ＭＳ Ｐゴシック" charset="-128"/>
                <a:cs typeface="ＭＳ Ｐゴシック" charset="-128"/>
              </a:rPr>
              <a:t>(e.g., datagram) could be delayed or replayed.</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7. Source repudiation:  Denial of transmission of message by source.</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8. Destination repudiation:  Denial of receipt of message by destination.</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Measures to deal with the first two attacks are in the realm of message confidentiality</a:t>
            </a:r>
          </a:p>
          <a:p>
            <a:r>
              <a:rPr lang="en-US" sz="1200" kern="1200" baseline="0" dirty="0" smtClean="0">
                <a:solidFill>
                  <a:schemeClr val="tx1"/>
                </a:solidFill>
                <a:latin typeface="Arial" charset="0"/>
                <a:ea typeface="ＭＳ Ｐゴシック" charset="-128"/>
                <a:cs typeface="ＭＳ Ｐゴシック" charset="-128"/>
              </a:rPr>
              <a:t>and are dealt with in Part One. Measures to deal with items (3) through (6)</a:t>
            </a:r>
          </a:p>
          <a:p>
            <a:r>
              <a:rPr lang="en-US" sz="1200" kern="1200" baseline="0" dirty="0" smtClean="0">
                <a:solidFill>
                  <a:schemeClr val="tx1"/>
                </a:solidFill>
                <a:latin typeface="Arial" charset="0"/>
                <a:ea typeface="ＭＳ Ｐゴシック" charset="-128"/>
                <a:cs typeface="ＭＳ Ｐゴシック" charset="-128"/>
              </a:rPr>
              <a:t>in the foregoing list are generally regarded as message authentication. Mechanisms</a:t>
            </a:r>
          </a:p>
          <a:p>
            <a:r>
              <a:rPr lang="en-US" sz="1200" kern="1200" baseline="0" dirty="0" smtClean="0">
                <a:solidFill>
                  <a:schemeClr val="tx1"/>
                </a:solidFill>
                <a:latin typeface="Arial" charset="0"/>
                <a:ea typeface="ＭＳ Ｐゴシック" charset="-128"/>
                <a:cs typeface="ＭＳ Ｐゴシック" charset="-128"/>
              </a:rPr>
              <a:t>for dealing specifically with item (7) come under the heading of digital signatures.</a:t>
            </a:r>
          </a:p>
          <a:p>
            <a:r>
              <a:rPr lang="en-US" sz="1200" kern="1200" baseline="0" dirty="0" smtClean="0">
                <a:solidFill>
                  <a:schemeClr val="tx1"/>
                </a:solidFill>
                <a:latin typeface="Arial" charset="0"/>
                <a:ea typeface="ＭＳ Ｐゴシック" charset="-128"/>
                <a:cs typeface="ＭＳ Ｐゴシック" charset="-128"/>
              </a:rPr>
              <a:t>Generally, a digital signature technique will also counter some or all of the attacks</a:t>
            </a:r>
          </a:p>
          <a:p>
            <a:r>
              <a:rPr lang="en-US" sz="1200" kern="1200" baseline="0" dirty="0" smtClean="0">
                <a:solidFill>
                  <a:schemeClr val="tx1"/>
                </a:solidFill>
                <a:latin typeface="Arial" charset="0"/>
                <a:ea typeface="ＭＳ Ｐゴシック" charset="-128"/>
                <a:cs typeface="ＭＳ Ｐゴシック" charset="-128"/>
              </a:rPr>
              <a:t>listed under items (3) through (6). Dealing with item (8) may require a combination</a:t>
            </a:r>
          </a:p>
          <a:p>
            <a:r>
              <a:rPr lang="en-US" sz="1200" kern="1200" baseline="0" dirty="0" smtClean="0">
                <a:solidFill>
                  <a:schemeClr val="tx1"/>
                </a:solidFill>
                <a:latin typeface="Arial" charset="0"/>
                <a:ea typeface="ＭＳ Ｐゴシック" charset="-128"/>
                <a:cs typeface="ＭＳ Ｐゴシック" charset="-128"/>
              </a:rPr>
              <a:t>of the use of digital signatures and a protocol designed to counter this attack.</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In summary, message authentication is a procedure to verify that received</a:t>
            </a:r>
          </a:p>
          <a:p>
            <a:r>
              <a:rPr lang="en-US" sz="1200" kern="1200" baseline="0" dirty="0" smtClean="0">
                <a:solidFill>
                  <a:schemeClr val="tx1"/>
                </a:solidFill>
                <a:latin typeface="Arial" charset="0"/>
                <a:ea typeface="ＭＳ Ｐゴシック" charset="-128"/>
                <a:cs typeface="ＭＳ Ｐゴシック" charset="-128"/>
              </a:rPr>
              <a:t>messages come from the alleged source and have not been altered. Message authentication</a:t>
            </a:r>
          </a:p>
          <a:p>
            <a:r>
              <a:rPr lang="en-US" sz="1200" kern="1200" baseline="0" dirty="0" smtClean="0">
                <a:solidFill>
                  <a:schemeClr val="tx1"/>
                </a:solidFill>
                <a:latin typeface="Arial" charset="0"/>
                <a:ea typeface="ＭＳ Ｐゴシック" charset="-128"/>
                <a:cs typeface="ＭＳ Ｐゴシック" charset="-128"/>
              </a:rPr>
              <a:t>may also verify sequencing and timeliness. A digital signature is an authentication</a:t>
            </a:r>
          </a:p>
          <a:p>
            <a:r>
              <a:rPr lang="en-US" sz="1200" kern="1200" baseline="0" dirty="0" smtClean="0">
                <a:solidFill>
                  <a:schemeClr val="tx1"/>
                </a:solidFill>
                <a:latin typeface="Arial" charset="0"/>
                <a:ea typeface="ＭＳ Ｐゴシック" charset="-128"/>
                <a:cs typeface="ＭＳ Ｐゴシック" charset="-128"/>
              </a:rPr>
              <a:t>technique that also includes measures to counter repudiation by the source.</a:t>
            </a:r>
            <a:endParaRPr lang="en-AU" dirty="0">
              <a:latin typeface="Arial" pitchFamily="-84" charset="0"/>
              <a:ea typeface="Arial" pitchFamily="-84" charset="0"/>
              <a:cs typeface="Arial" pitchFamily="-8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Arial" charset="0"/>
                <a:ea typeface="ＭＳ Ｐゴシック" charset="-128"/>
                <a:cs typeface="ＭＳ Ｐゴシック" charset="-128"/>
              </a:rPr>
              <a:t>Any message authentication or digital signature mechanism has two levels of functionality.</a:t>
            </a:r>
          </a:p>
          <a:p>
            <a:r>
              <a:rPr lang="en-US" sz="1200" kern="1200" baseline="0" dirty="0" smtClean="0">
                <a:solidFill>
                  <a:schemeClr val="tx1"/>
                </a:solidFill>
                <a:latin typeface="Arial" charset="0"/>
                <a:ea typeface="ＭＳ Ｐゴシック" charset="-128"/>
                <a:cs typeface="ＭＳ Ｐゴシック" charset="-128"/>
              </a:rPr>
              <a:t>At the lower level, there must be some sort of function that produces</a:t>
            </a:r>
          </a:p>
          <a:p>
            <a:r>
              <a:rPr lang="en-US" sz="1200" kern="1200" baseline="0" dirty="0" smtClean="0">
                <a:solidFill>
                  <a:schemeClr val="tx1"/>
                </a:solidFill>
                <a:latin typeface="Arial" charset="0"/>
                <a:ea typeface="ＭＳ Ｐゴシック" charset="-128"/>
                <a:cs typeface="ＭＳ Ｐゴシック" charset="-128"/>
              </a:rPr>
              <a:t>an authenticator: a value to be used to authenticate a message. This lower-level</a:t>
            </a:r>
          </a:p>
          <a:p>
            <a:r>
              <a:rPr lang="en-US" sz="1200" kern="1200" baseline="0" dirty="0" smtClean="0">
                <a:solidFill>
                  <a:schemeClr val="tx1"/>
                </a:solidFill>
                <a:latin typeface="Arial" charset="0"/>
                <a:ea typeface="ＭＳ Ｐゴシック" charset="-128"/>
                <a:cs typeface="ＭＳ Ｐゴシック" charset="-128"/>
              </a:rPr>
              <a:t> function is then used as a primitive in a higher-level authentication protocol that</a:t>
            </a:r>
          </a:p>
          <a:p>
            <a:r>
              <a:rPr lang="en-US" sz="1200" kern="1200" baseline="0" dirty="0" smtClean="0">
                <a:solidFill>
                  <a:schemeClr val="tx1"/>
                </a:solidFill>
                <a:latin typeface="Arial" charset="0"/>
                <a:ea typeface="ＭＳ Ｐゴシック" charset="-128"/>
                <a:cs typeface="ＭＳ Ｐゴシック" charset="-128"/>
              </a:rPr>
              <a:t>enables a receiver to verify the authenticity of a message.</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This section is concerned with the types of functions that may be used to produce</a:t>
            </a:r>
          </a:p>
          <a:p>
            <a:r>
              <a:rPr lang="en-US" sz="1200" kern="1200" baseline="0" dirty="0" smtClean="0">
                <a:solidFill>
                  <a:schemeClr val="tx1"/>
                </a:solidFill>
                <a:latin typeface="Arial" charset="0"/>
                <a:ea typeface="ＭＳ Ｐゴシック" charset="-128"/>
                <a:cs typeface="ＭＳ Ｐゴシック" charset="-128"/>
              </a:rPr>
              <a:t>an authenticator. These may be grouped into three classes.</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Hash function:  A function that maps a message of any length into a fixed-length</a:t>
            </a:r>
          </a:p>
          <a:p>
            <a:r>
              <a:rPr lang="en-US" sz="1200" kern="1200" baseline="0" dirty="0" smtClean="0">
                <a:solidFill>
                  <a:schemeClr val="tx1"/>
                </a:solidFill>
                <a:latin typeface="Arial" charset="0"/>
                <a:ea typeface="ＭＳ Ｐゴシック" charset="-128"/>
                <a:cs typeface="ＭＳ Ｐゴシック" charset="-128"/>
              </a:rPr>
              <a:t>hash value, which serves as the authenticator</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Message encryption:  The ciphertext of the entire message serves as its</a:t>
            </a:r>
          </a:p>
          <a:p>
            <a:r>
              <a:rPr lang="en-US" sz="1200" kern="1200" baseline="0" dirty="0" smtClean="0">
                <a:solidFill>
                  <a:schemeClr val="tx1"/>
                </a:solidFill>
                <a:latin typeface="Arial" charset="0"/>
                <a:ea typeface="ＭＳ Ｐゴシック" charset="-128"/>
                <a:cs typeface="ＭＳ Ｐゴシック" charset="-128"/>
              </a:rPr>
              <a:t>authenticator</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Message authentication code (MAC):  A function of the message and a secret</a:t>
            </a:r>
          </a:p>
          <a:p>
            <a:r>
              <a:rPr lang="en-US" sz="1200" kern="1200" baseline="0" dirty="0" smtClean="0">
                <a:solidFill>
                  <a:schemeClr val="tx1"/>
                </a:solidFill>
                <a:latin typeface="Arial" charset="0"/>
                <a:ea typeface="ＭＳ Ｐゴシック" charset="-128"/>
                <a:cs typeface="ＭＳ Ｐゴシック" charset="-128"/>
              </a:rPr>
              <a:t>key that produces a fixed-length value that serves as the authenticator</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Hash functions, and how they may serve for message authentication, are discussed</a:t>
            </a:r>
          </a:p>
          <a:p>
            <a:r>
              <a:rPr lang="en-US" sz="1200" kern="1200" baseline="0" dirty="0" smtClean="0">
                <a:solidFill>
                  <a:schemeClr val="tx1"/>
                </a:solidFill>
                <a:latin typeface="Arial" charset="0"/>
                <a:ea typeface="ＭＳ Ｐゴシック" charset="-128"/>
                <a:cs typeface="ＭＳ Ｐゴシック" charset="-128"/>
              </a:rPr>
              <a:t>in Chapter 11. The remainder of this section briefly examines the remaining</a:t>
            </a:r>
          </a:p>
          <a:p>
            <a:r>
              <a:rPr lang="en-US" sz="1200" kern="1200" baseline="0" dirty="0" smtClean="0">
                <a:solidFill>
                  <a:schemeClr val="tx1"/>
                </a:solidFill>
                <a:latin typeface="Arial" charset="0"/>
                <a:ea typeface="ＭＳ Ｐゴシック" charset="-128"/>
                <a:cs typeface="ＭＳ Ｐゴシック" charset="-128"/>
              </a:rPr>
              <a:t>two topics. The remainder of the chapter elaborates on the topic of MACs.</a:t>
            </a:r>
            <a:endParaRPr lang="en-US" dirty="0"/>
          </a:p>
        </p:txBody>
      </p:sp>
      <p:sp>
        <p:nvSpPr>
          <p:cNvPr id="4" name="Slide Number Placeholder 3"/>
          <p:cNvSpPr>
            <a:spLocks noGrp="1"/>
          </p:cNvSpPr>
          <p:nvPr>
            <p:ph type="sldNum" sz="quarter" idx="10"/>
          </p:nvPr>
        </p:nvSpPr>
        <p:spPr/>
        <p:txBody>
          <a:bodyPr/>
          <a:lstStyle/>
          <a:p>
            <a:pPr>
              <a:defRPr/>
            </a:pPr>
            <a:fld id="{8E01877B-E5FC-4F44-9FC7-4B20506F310A}" type="slidenum">
              <a:rPr lang="en-AU" smtClean="0"/>
              <a:pPr>
                <a:defRPr/>
              </a:pPr>
              <a:t>5</a:t>
            </a:fld>
            <a:endParaRPr lang="en-AU"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Arial" charset="0"/>
                <a:ea typeface="ＭＳ Ｐゴシック" charset="-128"/>
                <a:cs typeface="ＭＳ Ｐゴシック" charset="-128"/>
              </a:rPr>
              <a:t>Consider the straightforward use of symmetric encryption</a:t>
            </a:r>
          </a:p>
          <a:p>
            <a:r>
              <a:rPr lang="en-US" sz="1200" kern="1200" baseline="0" dirty="0" smtClean="0">
                <a:solidFill>
                  <a:schemeClr val="tx1"/>
                </a:solidFill>
                <a:latin typeface="Arial" charset="0"/>
                <a:ea typeface="ＭＳ Ｐゴシック" charset="-128"/>
                <a:cs typeface="ＭＳ Ｐゴシック" charset="-128"/>
              </a:rPr>
              <a:t>(Figure 12.1a). A message M  transmitted from source A to destination B is encrypted</a:t>
            </a:r>
          </a:p>
          <a:p>
            <a:r>
              <a:rPr lang="en-US" sz="1200" kern="1200" baseline="0" dirty="0" smtClean="0">
                <a:solidFill>
                  <a:schemeClr val="tx1"/>
                </a:solidFill>
                <a:latin typeface="Arial" charset="0"/>
                <a:ea typeface="ＭＳ Ｐゴシック" charset="-128"/>
                <a:cs typeface="ＭＳ Ｐゴシック" charset="-128"/>
              </a:rPr>
              <a:t>using a secret key K  shared by A and B. If no other party knows the key,</a:t>
            </a:r>
          </a:p>
          <a:p>
            <a:r>
              <a:rPr lang="en-US" sz="1200" kern="1200" baseline="0" dirty="0" smtClean="0">
                <a:solidFill>
                  <a:schemeClr val="tx1"/>
                </a:solidFill>
                <a:latin typeface="Arial" charset="0"/>
                <a:ea typeface="ＭＳ Ｐゴシック" charset="-128"/>
                <a:cs typeface="ＭＳ Ｐゴシック" charset="-128"/>
              </a:rPr>
              <a:t>then confidentiality is provided: No other party can recover the plaintext of the</a:t>
            </a:r>
          </a:p>
          <a:p>
            <a:r>
              <a:rPr lang="en-US" sz="1200" kern="1200" baseline="0" dirty="0" smtClean="0">
                <a:solidFill>
                  <a:schemeClr val="tx1"/>
                </a:solidFill>
                <a:latin typeface="Arial" charset="0"/>
                <a:ea typeface="ＭＳ Ｐゴシック" charset="-128"/>
                <a:cs typeface="ＭＳ Ｐゴシック" charset="-128"/>
              </a:rPr>
              <a:t>message.</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In addition, B is assured that the message was generated by A. Why? The</a:t>
            </a:r>
          </a:p>
          <a:p>
            <a:r>
              <a:rPr lang="en-US" sz="1200" kern="1200" baseline="0" dirty="0" smtClean="0">
                <a:solidFill>
                  <a:schemeClr val="tx1"/>
                </a:solidFill>
                <a:latin typeface="Arial" charset="0"/>
                <a:ea typeface="ＭＳ Ｐゴシック" charset="-128"/>
                <a:cs typeface="ＭＳ Ｐゴシック" charset="-128"/>
              </a:rPr>
              <a:t>message must have come from A, because A is the only other party that possesses</a:t>
            </a:r>
          </a:p>
          <a:p>
            <a:r>
              <a:rPr lang="en-US" sz="1200" kern="1200" baseline="0" dirty="0" smtClean="0">
                <a:solidFill>
                  <a:schemeClr val="tx1"/>
                </a:solidFill>
                <a:latin typeface="Arial" charset="0"/>
                <a:ea typeface="ＭＳ Ｐゴシック" charset="-128"/>
                <a:cs typeface="ＭＳ Ｐゴシック" charset="-128"/>
              </a:rPr>
              <a:t>K  and therefore the only other party with the information necessary to construct</a:t>
            </a:r>
          </a:p>
          <a:p>
            <a:r>
              <a:rPr lang="en-US" sz="1200" kern="1200" baseline="0" dirty="0" smtClean="0">
                <a:solidFill>
                  <a:schemeClr val="tx1"/>
                </a:solidFill>
                <a:latin typeface="Arial" charset="0"/>
                <a:ea typeface="ＭＳ Ｐゴシック" charset="-128"/>
                <a:cs typeface="ＭＳ Ｐゴシック" charset="-128"/>
              </a:rPr>
              <a:t>ciphertext that can be decrypted with K . Furthermore, if M  is recovered, B knows</a:t>
            </a:r>
          </a:p>
          <a:p>
            <a:r>
              <a:rPr lang="en-US" sz="1200" kern="1200" baseline="0" dirty="0" smtClean="0">
                <a:solidFill>
                  <a:schemeClr val="tx1"/>
                </a:solidFill>
                <a:latin typeface="Arial" charset="0"/>
                <a:ea typeface="ＭＳ Ｐゴシック" charset="-128"/>
                <a:cs typeface="ＭＳ Ｐゴシック" charset="-128"/>
              </a:rPr>
              <a:t>that none of the bits of M  have been altered, because an opponent that does not</a:t>
            </a:r>
          </a:p>
          <a:p>
            <a:r>
              <a:rPr lang="en-US" sz="1200" kern="1200" baseline="0" dirty="0" smtClean="0">
                <a:solidFill>
                  <a:schemeClr val="tx1"/>
                </a:solidFill>
                <a:latin typeface="Arial" charset="0"/>
                <a:ea typeface="ＭＳ Ｐゴシック" charset="-128"/>
                <a:cs typeface="ＭＳ Ｐゴシック" charset="-128"/>
              </a:rPr>
              <a:t>know K  would not know how to alter bits in the ciphertext to produce the desired</a:t>
            </a:r>
          </a:p>
          <a:p>
            <a:r>
              <a:rPr lang="en-US" sz="1200" kern="1200" baseline="0" dirty="0" smtClean="0">
                <a:solidFill>
                  <a:schemeClr val="tx1"/>
                </a:solidFill>
                <a:latin typeface="Arial" charset="0"/>
                <a:ea typeface="ＭＳ Ｐゴシック" charset="-128"/>
                <a:cs typeface="ＭＳ Ｐゴシック" charset="-128"/>
              </a:rPr>
              <a:t>changes in the plaintext.</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So we may say that symmetric encryption provides authentication as well as</a:t>
            </a:r>
          </a:p>
          <a:p>
            <a:r>
              <a:rPr lang="en-US" sz="1200" kern="1200" baseline="0" dirty="0" smtClean="0">
                <a:solidFill>
                  <a:schemeClr val="tx1"/>
                </a:solidFill>
                <a:latin typeface="Arial" charset="0"/>
                <a:ea typeface="ＭＳ Ｐゴシック" charset="-128"/>
                <a:cs typeface="ＭＳ Ｐゴシック" charset="-128"/>
              </a:rPr>
              <a:t>confidentiality. However, this flat statement needs to be qualified. Consider exactly</a:t>
            </a:r>
          </a:p>
          <a:p>
            <a:r>
              <a:rPr lang="en-US" sz="1200" kern="1200" baseline="0" dirty="0" smtClean="0">
                <a:solidFill>
                  <a:schemeClr val="tx1"/>
                </a:solidFill>
                <a:latin typeface="Arial" charset="0"/>
                <a:ea typeface="ＭＳ Ｐゴシック" charset="-128"/>
                <a:cs typeface="ＭＳ Ｐゴシック" charset="-128"/>
              </a:rPr>
              <a:t>what is happening at B. Given a decryption function D and a secret key K , the</a:t>
            </a:r>
          </a:p>
          <a:p>
            <a:r>
              <a:rPr lang="en-US" sz="1200" kern="1200" baseline="0" dirty="0" smtClean="0">
                <a:solidFill>
                  <a:schemeClr val="tx1"/>
                </a:solidFill>
                <a:latin typeface="Arial" charset="0"/>
                <a:ea typeface="ＭＳ Ｐゴシック" charset="-128"/>
                <a:cs typeface="ＭＳ Ｐゴシック" charset="-128"/>
              </a:rPr>
              <a:t>destination will accept any  input X  and produce output Y = D (K , X ). If X  is the ciphertext</a:t>
            </a:r>
          </a:p>
          <a:p>
            <a:r>
              <a:rPr lang="en-US" sz="1200" kern="1200" baseline="0" dirty="0" smtClean="0">
                <a:solidFill>
                  <a:schemeClr val="tx1"/>
                </a:solidFill>
                <a:latin typeface="Arial" charset="0"/>
                <a:ea typeface="ＭＳ Ｐゴシック" charset="-128"/>
                <a:cs typeface="ＭＳ Ｐゴシック" charset="-128"/>
              </a:rPr>
              <a:t>of a legitimate message M  produced by the corresponding encryption function,</a:t>
            </a:r>
          </a:p>
          <a:p>
            <a:r>
              <a:rPr lang="en-US" sz="1200" kern="1200" baseline="0" dirty="0" smtClean="0">
                <a:solidFill>
                  <a:schemeClr val="tx1"/>
                </a:solidFill>
                <a:latin typeface="Arial" charset="0"/>
                <a:ea typeface="ＭＳ Ｐゴシック" charset="-128"/>
                <a:cs typeface="ＭＳ Ｐゴシック" charset="-128"/>
              </a:rPr>
              <a:t>then Y  is some plaintext message M . Otherwise, Y  will likely be a meaningless</a:t>
            </a:r>
          </a:p>
          <a:p>
            <a:r>
              <a:rPr lang="en-US" sz="1200" kern="1200" baseline="0" dirty="0" smtClean="0">
                <a:solidFill>
                  <a:schemeClr val="tx1"/>
                </a:solidFill>
                <a:latin typeface="Arial" charset="0"/>
                <a:ea typeface="ＭＳ Ｐゴシック" charset="-128"/>
                <a:cs typeface="ＭＳ Ｐゴシック" charset="-128"/>
              </a:rPr>
              <a:t>sequence of bits. There may need to be some automated means of determining at B</a:t>
            </a:r>
          </a:p>
          <a:p>
            <a:r>
              <a:rPr lang="en-US" sz="1200" kern="1200" baseline="0" dirty="0" smtClean="0">
                <a:solidFill>
                  <a:schemeClr val="tx1"/>
                </a:solidFill>
                <a:latin typeface="Arial" charset="0"/>
                <a:ea typeface="ＭＳ Ｐゴシック" charset="-128"/>
                <a:cs typeface="ＭＳ Ｐゴシック" charset="-128"/>
              </a:rPr>
              <a:t>whether Y  is legitimate plaintext and therefore must have come from A.</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The implications of the line of reasoning in the preceding paragraph are profound</a:t>
            </a:r>
          </a:p>
          <a:p>
            <a:r>
              <a:rPr lang="en-US" sz="1200" kern="1200" baseline="0" dirty="0" smtClean="0">
                <a:solidFill>
                  <a:schemeClr val="tx1"/>
                </a:solidFill>
                <a:latin typeface="Arial" charset="0"/>
                <a:ea typeface="ＭＳ Ｐゴシック" charset="-128"/>
                <a:cs typeface="ＭＳ Ｐゴシック" charset="-128"/>
              </a:rPr>
              <a:t>from the point of view of authentication. Suppose the message M  can be any</a:t>
            </a:r>
          </a:p>
          <a:p>
            <a:r>
              <a:rPr lang="en-US" sz="1200" kern="1200" baseline="0" dirty="0" smtClean="0">
                <a:solidFill>
                  <a:schemeClr val="tx1"/>
                </a:solidFill>
                <a:latin typeface="Arial" charset="0"/>
                <a:ea typeface="ＭＳ Ｐゴシック" charset="-128"/>
                <a:cs typeface="ＭＳ Ｐゴシック" charset="-128"/>
              </a:rPr>
              <a:t>arbitrary bit pattern. In that case, there is no way to determine automatically, at the</a:t>
            </a:r>
          </a:p>
          <a:p>
            <a:r>
              <a:rPr lang="en-US" sz="1200" kern="1200" baseline="0" dirty="0" smtClean="0">
                <a:solidFill>
                  <a:schemeClr val="tx1"/>
                </a:solidFill>
                <a:latin typeface="Arial" charset="0"/>
                <a:ea typeface="ＭＳ Ｐゴシック" charset="-128"/>
                <a:cs typeface="ＭＳ Ｐゴシック" charset="-128"/>
              </a:rPr>
              <a:t>destination, whether an incoming message is the ciphertext of a legitimate message.</a:t>
            </a:r>
          </a:p>
          <a:p>
            <a:r>
              <a:rPr lang="en-US" sz="1200" kern="1200" baseline="0" dirty="0" smtClean="0">
                <a:solidFill>
                  <a:schemeClr val="tx1"/>
                </a:solidFill>
                <a:latin typeface="Arial" charset="0"/>
                <a:ea typeface="ＭＳ Ｐゴシック" charset="-128"/>
                <a:cs typeface="ＭＳ Ｐゴシック" charset="-128"/>
              </a:rPr>
              <a:t>This conclusion is incontrovertible: If M  can be any bit pattern, then regardless of</a:t>
            </a:r>
          </a:p>
          <a:p>
            <a:r>
              <a:rPr lang="en-US" sz="1200" kern="1200" baseline="0" dirty="0" smtClean="0">
                <a:solidFill>
                  <a:schemeClr val="tx1"/>
                </a:solidFill>
                <a:latin typeface="Arial" charset="0"/>
                <a:ea typeface="ＭＳ Ｐゴシック" charset="-128"/>
                <a:cs typeface="ＭＳ Ｐゴシック" charset="-128"/>
              </a:rPr>
              <a:t>the value of X , the value Y =  D(K , X ) is some  bit pattern and therefore must be</a:t>
            </a:r>
          </a:p>
          <a:p>
            <a:r>
              <a:rPr lang="en-US" sz="1200" kern="1200" baseline="0" dirty="0" smtClean="0">
                <a:solidFill>
                  <a:schemeClr val="tx1"/>
                </a:solidFill>
                <a:latin typeface="Arial" charset="0"/>
                <a:ea typeface="ＭＳ Ｐゴシック" charset="-128"/>
                <a:cs typeface="ＭＳ Ｐゴシック" charset="-128"/>
              </a:rPr>
              <a:t>accepted as authentic plaintext.</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Thus, in general, we require that only a small subset of all possible bit patterns</a:t>
            </a:r>
          </a:p>
          <a:p>
            <a:r>
              <a:rPr lang="en-US" sz="1200" kern="1200" baseline="0" dirty="0" smtClean="0">
                <a:solidFill>
                  <a:schemeClr val="tx1"/>
                </a:solidFill>
                <a:latin typeface="Arial" charset="0"/>
                <a:ea typeface="ＭＳ Ｐゴシック" charset="-128"/>
                <a:cs typeface="ＭＳ Ｐゴシック" charset="-128"/>
              </a:rPr>
              <a:t>be considered legitimate plaintext. In that case, any spurious ciphertext is unlikely</a:t>
            </a:r>
          </a:p>
          <a:p>
            <a:r>
              <a:rPr lang="en-US" sz="1200" kern="1200" baseline="0" dirty="0" smtClean="0">
                <a:solidFill>
                  <a:schemeClr val="tx1"/>
                </a:solidFill>
                <a:latin typeface="Arial" charset="0"/>
                <a:ea typeface="ＭＳ Ｐゴシック" charset="-128"/>
                <a:cs typeface="ＭＳ Ｐゴシック" charset="-128"/>
              </a:rPr>
              <a:t>to produce legitimate plaintext. For example, suppose that only one bit pattern in</a:t>
            </a:r>
          </a:p>
          <a:p>
            <a:r>
              <a:rPr lang="en-US" sz="1200" kern="1200" baseline="0" dirty="0" smtClean="0">
                <a:solidFill>
                  <a:schemeClr val="tx1"/>
                </a:solidFill>
                <a:latin typeface="Arial" charset="0"/>
                <a:ea typeface="ＭＳ Ｐゴシック" charset="-128"/>
                <a:cs typeface="ＭＳ Ｐゴシック" charset="-128"/>
              </a:rPr>
              <a:t>10</a:t>
            </a:r>
            <a:r>
              <a:rPr lang="en-US" sz="1200" b="1" kern="1200" baseline="30000" dirty="0" smtClean="0">
                <a:solidFill>
                  <a:schemeClr val="tx1"/>
                </a:solidFill>
                <a:latin typeface="Arial" charset="0"/>
                <a:ea typeface="ＭＳ Ｐゴシック" charset="-128"/>
                <a:cs typeface="ＭＳ Ｐゴシック" charset="-128"/>
              </a:rPr>
              <a:t>6</a:t>
            </a:r>
            <a:r>
              <a:rPr lang="en-US" sz="1200" kern="1200" baseline="0" dirty="0" smtClean="0">
                <a:solidFill>
                  <a:schemeClr val="tx1"/>
                </a:solidFill>
                <a:latin typeface="Arial" charset="0"/>
                <a:ea typeface="ＭＳ Ｐゴシック" charset="-128"/>
                <a:cs typeface="ＭＳ Ｐゴシック" charset="-128"/>
              </a:rPr>
              <a:t>  is legitimate plaintext. Then the probability that any randomly chosen bit pattern,</a:t>
            </a:r>
          </a:p>
          <a:p>
            <a:r>
              <a:rPr lang="en-US" sz="1200" kern="1200" baseline="0" dirty="0" smtClean="0">
                <a:solidFill>
                  <a:schemeClr val="tx1"/>
                </a:solidFill>
                <a:latin typeface="Arial" charset="0"/>
                <a:ea typeface="ＭＳ Ｐゴシック" charset="-128"/>
                <a:cs typeface="ＭＳ Ｐゴシック" charset="-128"/>
              </a:rPr>
              <a:t>treated as ciphertext, will produce a legitimate plaintext message is only 10</a:t>
            </a:r>
            <a:r>
              <a:rPr lang="en-US" sz="1200" b="1" kern="1200" baseline="30000" dirty="0" smtClean="0">
                <a:solidFill>
                  <a:schemeClr val="tx1"/>
                </a:solidFill>
                <a:latin typeface="Arial" charset="0"/>
                <a:ea typeface="ＭＳ Ｐゴシック" charset="-128"/>
                <a:cs typeface="ＭＳ Ｐゴシック" charset="-128"/>
              </a:rPr>
              <a:t>-6</a:t>
            </a:r>
            <a:r>
              <a:rPr lang="en-US" sz="1200" b="1" kern="1200" baseline="0" dirty="0" smtClean="0">
                <a:solidFill>
                  <a:schemeClr val="tx1"/>
                </a:solidFill>
                <a:latin typeface="Arial" charset="0"/>
                <a:ea typeface="ＭＳ Ｐゴシック" charset="-128"/>
                <a:cs typeface="ＭＳ Ｐゴシック" charset="-128"/>
              </a:rPr>
              <a:t> .</a:t>
            </a:r>
            <a:endParaRPr lang="en-US" dirty="0"/>
          </a:p>
        </p:txBody>
      </p:sp>
      <p:sp>
        <p:nvSpPr>
          <p:cNvPr id="4" name="Slide Number Placeholder 3"/>
          <p:cNvSpPr>
            <a:spLocks noGrp="1"/>
          </p:cNvSpPr>
          <p:nvPr>
            <p:ph type="sldNum" sz="quarter" idx="10"/>
          </p:nvPr>
        </p:nvSpPr>
        <p:spPr/>
        <p:txBody>
          <a:bodyPr/>
          <a:lstStyle/>
          <a:p>
            <a:pPr>
              <a:defRPr/>
            </a:pPr>
            <a:fld id="{8E01877B-E5FC-4F44-9FC7-4B20506F310A}" type="slidenum">
              <a:rPr lang="en-AU" smtClean="0"/>
              <a:pPr>
                <a:defRPr/>
              </a:pPr>
              <a:t>6</a:t>
            </a:fld>
            <a:endParaRPr lang="en-AU"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Arial" charset="0"/>
                <a:ea typeface="ＭＳ Ｐゴシック" charset="-128"/>
                <a:cs typeface="ＭＳ Ｐゴシック" charset="-128"/>
              </a:rPr>
              <a:t>It may be difficult to determine automatically  if incoming ciphertext decrypts</a:t>
            </a:r>
          </a:p>
          <a:p>
            <a:r>
              <a:rPr lang="en-US" sz="1200" kern="1200" baseline="0" dirty="0" smtClean="0">
                <a:solidFill>
                  <a:schemeClr val="tx1"/>
                </a:solidFill>
                <a:latin typeface="Arial" charset="0"/>
                <a:ea typeface="ＭＳ Ｐゴシック" charset="-128"/>
                <a:cs typeface="ＭＳ Ｐゴシック" charset="-128"/>
              </a:rPr>
              <a:t>to intelligible plaintext. If the plaintext is, say, a binary object file or digitized</a:t>
            </a:r>
          </a:p>
          <a:p>
            <a:r>
              <a:rPr lang="en-US" sz="1200" kern="1200" baseline="0" dirty="0" smtClean="0">
                <a:solidFill>
                  <a:schemeClr val="tx1"/>
                </a:solidFill>
                <a:latin typeface="Arial" charset="0"/>
                <a:ea typeface="ＭＳ Ｐゴシック" charset="-128"/>
                <a:cs typeface="ＭＳ Ｐゴシック" charset="-128"/>
              </a:rPr>
              <a:t>X-rays, determination of properly formed and therefore authentic plaintext may</a:t>
            </a:r>
          </a:p>
          <a:p>
            <a:r>
              <a:rPr lang="en-US" sz="1200" kern="1200" baseline="0" dirty="0" smtClean="0">
                <a:solidFill>
                  <a:schemeClr val="tx1"/>
                </a:solidFill>
                <a:latin typeface="Arial" charset="0"/>
                <a:ea typeface="ＭＳ Ｐゴシック" charset="-128"/>
                <a:cs typeface="ＭＳ Ｐゴシック" charset="-128"/>
              </a:rPr>
              <a:t>be difficult. Thus, an opponent could achieve a certain level of disruption simply by</a:t>
            </a:r>
          </a:p>
          <a:p>
            <a:r>
              <a:rPr lang="en-US" sz="1200" kern="1200" baseline="0" dirty="0" smtClean="0">
                <a:solidFill>
                  <a:schemeClr val="tx1"/>
                </a:solidFill>
                <a:latin typeface="Arial" charset="0"/>
                <a:ea typeface="ＭＳ Ｐゴシック" charset="-128"/>
                <a:cs typeface="ＭＳ Ｐゴシック" charset="-128"/>
              </a:rPr>
              <a:t>issuing messages with random content purporting to come from a legitimate user.</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One solution to this problem is to force the plaintext to have some structure</a:t>
            </a:r>
          </a:p>
          <a:p>
            <a:r>
              <a:rPr lang="en-US" sz="1200" kern="1200" baseline="0" dirty="0" smtClean="0">
                <a:solidFill>
                  <a:schemeClr val="tx1"/>
                </a:solidFill>
                <a:latin typeface="Arial" charset="0"/>
                <a:ea typeface="ＭＳ Ｐゴシック" charset="-128"/>
                <a:cs typeface="ＭＳ Ｐゴシック" charset="-128"/>
              </a:rPr>
              <a:t>that is easily recognized but that cannot be replicated without recourse to the encryption</a:t>
            </a:r>
          </a:p>
          <a:p>
            <a:r>
              <a:rPr lang="en-US" sz="1200" kern="1200" baseline="0" dirty="0" smtClean="0">
                <a:solidFill>
                  <a:schemeClr val="tx1"/>
                </a:solidFill>
                <a:latin typeface="Arial" charset="0"/>
                <a:ea typeface="ＭＳ Ｐゴシック" charset="-128"/>
                <a:cs typeface="ＭＳ Ｐゴシック" charset="-128"/>
              </a:rPr>
              <a:t>function. We could, for example, append an error-detecting code, also</a:t>
            </a:r>
          </a:p>
          <a:p>
            <a:r>
              <a:rPr lang="en-US" sz="1200" kern="1200" baseline="0" dirty="0" smtClean="0">
                <a:solidFill>
                  <a:schemeClr val="tx1"/>
                </a:solidFill>
                <a:latin typeface="Arial" charset="0"/>
                <a:ea typeface="ＭＳ Ｐゴシック" charset="-128"/>
                <a:cs typeface="ＭＳ Ｐゴシック" charset="-128"/>
              </a:rPr>
              <a:t>known as a frame check sequence (FCS) or checksum, to each message before encryption,</a:t>
            </a:r>
          </a:p>
          <a:p>
            <a:r>
              <a:rPr lang="en-US" sz="1200" kern="1200" baseline="0" dirty="0" smtClean="0">
                <a:solidFill>
                  <a:schemeClr val="tx1"/>
                </a:solidFill>
                <a:latin typeface="Arial" charset="0"/>
                <a:ea typeface="ＭＳ Ｐゴシック" charset="-128"/>
                <a:cs typeface="ＭＳ Ｐゴシック" charset="-128"/>
              </a:rPr>
              <a:t>as illustrated in Figure 12.2a. A prepares a plaintext message M  and then</a:t>
            </a:r>
          </a:p>
          <a:p>
            <a:r>
              <a:rPr lang="en-US" sz="1200" kern="1200" baseline="0" dirty="0" smtClean="0">
                <a:solidFill>
                  <a:schemeClr val="tx1"/>
                </a:solidFill>
                <a:latin typeface="Arial" charset="0"/>
                <a:ea typeface="ＭＳ Ｐゴシック" charset="-128"/>
                <a:cs typeface="ＭＳ Ｐゴシック" charset="-128"/>
              </a:rPr>
              <a:t>provides this as input to a function F that produces an FCS. The FCS is appended to</a:t>
            </a:r>
          </a:p>
          <a:p>
            <a:r>
              <a:rPr lang="en-US" sz="1200" kern="1200" baseline="0" dirty="0" smtClean="0">
                <a:solidFill>
                  <a:schemeClr val="tx1"/>
                </a:solidFill>
                <a:latin typeface="Arial" charset="0"/>
                <a:ea typeface="ＭＳ Ｐゴシック" charset="-128"/>
                <a:cs typeface="ＭＳ Ｐゴシック" charset="-128"/>
              </a:rPr>
              <a:t>M  and the entire block is then encrypted. At the destination, B decrypts the incoming</a:t>
            </a:r>
          </a:p>
          <a:p>
            <a:r>
              <a:rPr lang="en-US" sz="1200" kern="1200" baseline="0" dirty="0" smtClean="0">
                <a:solidFill>
                  <a:schemeClr val="tx1"/>
                </a:solidFill>
                <a:latin typeface="Arial" charset="0"/>
                <a:ea typeface="ＭＳ Ｐゴシック" charset="-128"/>
                <a:cs typeface="ＭＳ Ｐゴシック" charset="-128"/>
              </a:rPr>
              <a:t>block and treats the results as a message with an appended FCS. B applies the</a:t>
            </a:r>
          </a:p>
          <a:p>
            <a:r>
              <a:rPr lang="en-US" sz="1200" kern="1200" baseline="0" dirty="0" smtClean="0">
                <a:solidFill>
                  <a:schemeClr val="tx1"/>
                </a:solidFill>
                <a:latin typeface="Arial" charset="0"/>
                <a:ea typeface="ＭＳ Ｐゴシック" charset="-128"/>
                <a:cs typeface="ＭＳ Ｐゴシック" charset="-128"/>
              </a:rPr>
              <a:t>same function F to attempt to reproduce the FCS. If the calculated FCS is equal to</a:t>
            </a:r>
          </a:p>
          <a:p>
            <a:r>
              <a:rPr lang="en-US" sz="1200" kern="1200" baseline="0" dirty="0" smtClean="0">
                <a:solidFill>
                  <a:schemeClr val="tx1"/>
                </a:solidFill>
                <a:latin typeface="Arial" charset="0"/>
                <a:ea typeface="ＭＳ Ｐゴシック" charset="-128"/>
                <a:cs typeface="ＭＳ Ｐゴシック" charset="-128"/>
              </a:rPr>
              <a:t>the incoming FCS, then the message is considered authentic. It is unlikely that any</a:t>
            </a:r>
          </a:p>
          <a:p>
            <a:r>
              <a:rPr lang="en-US" sz="1200" kern="1200" baseline="0" dirty="0" smtClean="0">
                <a:solidFill>
                  <a:schemeClr val="tx1"/>
                </a:solidFill>
                <a:latin typeface="Arial" charset="0"/>
                <a:ea typeface="ＭＳ Ｐゴシック" charset="-128"/>
                <a:cs typeface="ＭＳ Ｐゴシック" charset="-128"/>
              </a:rPr>
              <a:t>random sequence of bits would exhibit the desired relationship.</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Note that the order in which the FCS and encryption functions are performed</a:t>
            </a:r>
          </a:p>
          <a:p>
            <a:r>
              <a:rPr lang="en-US" sz="1200" kern="1200" baseline="0" dirty="0" smtClean="0">
                <a:solidFill>
                  <a:schemeClr val="tx1"/>
                </a:solidFill>
                <a:latin typeface="Arial" charset="0"/>
                <a:ea typeface="ＭＳ Ｐゴシック" charset="-128"/>
                <a:cs typeface="ＭＳ Ｐゴシック" charset="-128"/>
              </a:rPr>
              <a:t>is critical. The sequence illustrated in Figure 12.2a is referred to in [DIFF79] as</a:t>
            </a:r>
          </a:p>
          <a:p>
            <a:r>
              <a:rPr lang="en-US" sz="1200" kern="1200" baseline="0" dirty="0" smtClean="0">
                <a:solidFill>
                  <a:schemeClr val="tx1"/>
                </a:solidFill>
                <a:latin typeface="Arial" charset="0"/>
                <a:ea typeface="ＭＳ Ｐゴシック" charset="-128"/>
                <a:cs typeface="ＭＳ Ｐゴシック" charset="-128"/>
              </a:rPr>
              <a:t>internal error control , which the authors contrast with external error control</a:t>
            </a:r>
          </a:p>
          <a:p>
            <a:r>
              <a:rPr lang="en-US" sz="1200" kern="1200" baseline="0" dirty="0" smtClean="0">
                <a:solidFill>
                  <a:schemeClr val="tx1"/>
                </a:solidFill>
                <a:latin typeface="Arial" charset="0"/>
                <a:ea typeface="ＭＳ Ｐゴシック" charset="-128"/>
                <a:cs typeface="ＭＳ Ｐゴシック" charset="-128"/>
              </a:rPr>
              <a:t> (Figure 12.2b). With internal error control, authentication is provided because an</a:t>
            </a:r>
          </a:p>
          <a:p>
            <a:r>
              <a:rPr lang="en-US" sz="1200" kern="1200" baseline="0" dirty="0" smtClean="0">
                <a:solidFill>
                  <a:schemeClr val="tx1"/>
                </a:solidFill>
                <a:latin typeface="Arial" charset="0"/>
                <a:ea typeface="ＭＳ Ｐゴシック" charset="-128"/>
                <a:cs typeface="ＭＳ Ｐゴシック" charset="-128"/>
              </a:rPr>
              <a:t>opponent would have difficulty generating ciphertext that, when decrypted, would</a:t>
            </a:r>
          </a:p>
          <a:p>
            <a:r>
              <a:rPr lang="en-US" sz="1200" kern="1200" baseline="0" dirty="0" smtClean="0">
                <a:solidFill>
                  <a:schemeClr val="tx1"/>
                </a:solidFill>
                <a:latin typeface="Arial" charset="0"/>
                <a:ea typeface="ＭＳ Ｐゴシック" charset="-128"/>
                <a:cs typeface="ＭＳ Ｐゴシック" charset="-128"/>
              </a:rPr>
              <a:t>have valid error control bits. If instead the FCS is the outer code, an opponent can</a:t>
            </a:r>
          </a:p>
          <a:p>
            <a:r>
              <a:rPr lang="en-US" sz="1200" kern="1200" baseline="0" dirty="0" smtClean="0">
                <a:solidFill>
                  <a:schemeClr val="tx1"/>
                </a:solidFill>
                <a:latin typeface="Arial" charset="0"/>
                <a:ea typeface="ＭＳ Ｐゴシック" charset="-128"/>
                <a:cs typeface="ＭＳ Ｐゴシック" charset="-128"/>
              </a:rPr>
              <a:t>construct messages with valid error-control codes. Although the opponent cannot</a:t>
            </a:r>
          </a:p>
          <a:p>
            <a:r>
              <a:rPr lang="en-US" sz="1200" kern="1200" baseline="0" dirty="0" smtClean="0">
                <a:solidFill>
                  <a:schemeClr val="tx1"/>
                </a:solidFill>
                <a:latin typeface="Arial" charset="0"/>
                <a:ea typeface="ＭＳ Ｐゴシック" charset="-128"/>
                <a:cs typeface="ＭＳ Ｐゴシック" charset="-128"/>
              </a:rPr>
              <a:t> know what the decrypted plaintext will be, he or she can still hope to create confusion</a:t>
            </a:r>
          </a:p>
          <a:p>
            <a:r>
              <a:rPr lang="en-US" sz="1200" kern="1200" baseline="0" dirty="0" smtClean="0">
                <a:solidFill>
                  <a:schemeClr val="tx1"/>
                </a:solidFill>
                <a:latin typeface="Arial" charset="0"/>
                <a:ea typeface="ＭＳ Ｐゴシック" charset="-128"/>
                <a:cs typeface="ＭＳ Ｐゴシック" charset="-128"/>
              </a:rPr>
              <a:t>and disrupt operations.</a:t>
            </a:r>
          </a:p>
          <a:p>
            <a:endParaRPr lang="en-US" dirty="0"/>
          </a:p>
        </p:txBody>
      </p:sp>
      <p:sp>
        <p:nvSpPr>
          <p:cNvPr id="4" name="Slide Number Placeholder 3"/>
          <p:cNvSpPr>
            <a:spLocks noGrp="1"/>
          </p:cNvSpPr>
          <p:nvPr>
            <p:ph type="sldNum" sz="quarter" idx="10"/>
          </p:nvPr>
        </p:nvSpPr>
        <p:spPr/>
        <p:txBody>
          <a:bodyPr/>
          <a:lstStyle/>
          <a:p>
            <a:pPr>
              <a:defRPr/>
            </a:pPr>
            <a:fld id="{8E01877B-E5FC-4F44-9FC7-4B20506F310A}" type="slidenum">
              <a:rPr lang="en-AU" smtClean="0"/>
              <a:pPr>
                <a:defRPr/>
              </a:pPr>
              <a:t>7</a:t>
            </a:fld>
            <a:endParaRPr lang="en-AU"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Arial" charset="0"/>
                <a:ea typeface="ＭＳ Ｐゴシック" charset="-128"/>
                <a:cs typeface="ＭＳ Ｐゴシック" charset="-128"/>
              </a:rPr>
              <a:t> An error-control code is just one example; in fact, any sort of structuring</a:t>
            </a:r>
          </a:p>
          <a:p>
            <a:r>
              <a:rPr lang="en-US" sz="1200" kern="1200" baseline="0" dirty="0" smtClean="0">
                <a:solidFill>
                  <a:schemeClr val="tx1"/>
                </a:solidFill>
                <a:latin typeface="Arial" charset="0"/>
                <a:ea typeface="ＭＳ Ｐゴシック" charset="-128"/>
                <a:cs typeface="ＭＳ Ｐゴシック" charset="-128"/>
              </a:rPr>
              <a:t>added to the transmitted message serves to strengthen the authentication capability.</a:t>
            </a:r>
          </a:p>
          <a:p>
            <a:r>
              <a:rPr lang="en-US" sz="1200" kern="1200" baseline="0" dirty="0" smtClean="0">
                <a:solidFill>
                  <a:schemeClr val="tx1"/>
                </a:solidFill>
                <a:latin typeface="Arial" charset="0"/>
                <a:ea typeface="ＭＳ Ｐゴシック" charset="-128"/>
                <a:cs typeface="ＭＳ Ｐゴシック" charset="-128"/>
              </a:rPr>
              <a:t>Such structure is provided by the use of a communications architecture consisting</a:t>
            </a:r>
          </a:p>
          <a:p>
            <a:r>
              <a:rPr lang="en-US" sz="1200" kern="1200" baseline="0" dirty="0" smtClean="0">
                <a:solidFill>
                  <a:schemeClr val="tx1"/>
                </a:solidFill>
                <a:latin typeface="Arial" charset="0"/>
                <a:ea typeface="ＭＳ Ｐゴシック" charset="-128"/>
                <a:cs typeface="ＭＳ Ｐゴシック" charset="-128"/>
              </a:rPr>
              <a:t>of layered protocols. As an example, consider the structure of messages transmitted</a:t>
            </a:r>
          </a:p>
          <a:p>
            <a:r>
              <a:rPr lang="en-US" sz="1200" kern="1200" baseline="0" dirty="0" smtClean="0">
                <a:solidFill>
                  <a:schemeClr val="tx1"/>
                </a:solidFill>
                <a:latin typeface="Arial" charset="0"/>
                <a:ea typeface="ＭＳ Ｐゴシック" charset="-128"/>
                <a:cs typeface="ＭＳ Ｐゴシック" charset="-128"/>
              </a:rPr>
              <a:t>using the TCP/IP protocol architecture. Figure 12.3 shows the format of a TCP</a:t>
            </a:r>
          </a:p>
          <a:p>
            <a:r>
              <a:rPr lang="en-US" sz="1200" kern="1200" baseline="0" dirty="0" smtClean="0">
                <a:solidFill>
                  <a:schemeClr val="tx1"/>
                </a:solidFill>
                <a:latin typeface="Arial" charset="0"/>
                <a:ea typeface="ＭＳ Ｐゴシック" charset="-128"/>
                <a:cs typeface="ＭＳ Ｐゴシック" charset="-128"/>
              </a:rPr>
              <a:t>segment, illustrating the TCP header. Now suppose that each pair of hosts shared</a:t>
            </a:r>
          </a:p>
          <a:p>
            <a:r>
              <a:rPr lang="en-US" sz="1200" kern="1200" baseline="0" dirty="0" smtClean="0">
                <a:solidFill>
                  <a:schemeClr val="tx1"/>
                </a:solidFill>
                <a:latin typeface="Arial" charset="0"/>
                <a:ea typeface="ＭＳ Ｐゴシック" charset="-128"/>
                <a:cs typeface="ＭＳ Ｐゴシック" charset="-128"/>
              </a:rPr>
              <a:t>a unique secret key, so that all exchanges between a pair of hosts used the same</a:t>
            </a:r>
          </a:p>
          <a:p>
            <a:r>
              <a:rPr lang="en-US" sz="1200" kern="1200" baseline="0" dirty="0" smtClean="0">
                <a:solidFill>
                  <a:schemeClr val="tx1"/>
                </a:solidFill>
                <a:latin typeface="Arial" charset="0"/>
                <a:ea typeface="ＭＳ Ｐゴシック" charset="-128"/>
                <a:cs typeface="ＭＳ Ｐゴシック" charset="-128"/>
              </a:rPr>
              <a:t>key, regardless of application. Then we could simply encrypt all of the datagram except</a:t>
            </a:r>
          </a:p>
          <a:p>
            <a:r>
              <a:rPr lang="en-US" sz="1200" kern="1200" baseline="0" dirty="0" smtClean="0">
                <a:solidFill>
                  <a:schemeClr val="tx1"/>
                </a:solidFill>
                <a:latin typeface="Arial" charset="0"/>
                <a:ea typeface="ＭＳ Ｐゴシック" charset="-128"/>
                <a:cs typeface="ＭＳ Ｐゴシック" charset="-128"/>
              </a:rPr>
              <a:t>the IP header. Again, if an opponent substituted some arbitrary bit pattern for</a:t>
            </a:r>
          </a:p>
          <a:p>
            <a:r>
              <a:rPr lang="en-US" sz="1200" kern="1200" baseline="0" dirty="0" smtClean="0">
                <a:solidFill>
                  <a:schemeClr val="tx1"/>
                </a:solidFill>
                <a:latin typeface="Arial" charset="0"/>
                <a:ea typeface="ＭＳ Ｐゴシック" charset="-128"/>
                <a:cs typeface="ＭＳ Ｐゴシック" charset="-128"/>
              </a:rPr>
              <a:t>the encrypted TCP segment, the resulting plaintext would not include a meaningful</a:t>
            </a:r>
          </a:p>
          <a:p>
            <a:r>
              <a:rPr lang="en-US" sz="1200" kern="1200" baseline="0" dirty="0" smtClean="0">
                <a:solidFill>
                  <a:schemeClr val="tx1"/>
                </a:solidFill>
                <a:latin typeface="Arial" charset="0"/>
                <a:ea typeface="ＭＳ Ｐゴシック" charset="-128"/>
                <a:cs typeface="ＭＳ Ｐゴシック" charset="-128"/>
              </a:rPr>
              <a:t>header. In this case, the header includes not only a checksum (which covers the</a:t>
            </a:r>
          </a:p>
          <a:p>
            <a:r>
              <a:rPr lang="en-US" sz="1200" kern="1200" baseline="0" dirty="0" smtClean="0">
                <a:solidFill>
                  <a:schemeClr val="tx1"/>
                </a:solidFill>
                <a:latin typeface="Arial" charset="0"/>
                <a:ea typeface="ＭＳ Ｐゴシック" charset="-128"/>
                <a:cs typeface="ＭＳ Ｐゴシック" charset="-128"/>
              </a:rPr>
              <a:t>header) but also other useful information, such as the sequence number. Because</a:t>
            </a:r>
          </a:p>
          <a:p>
            <a:r>
              <a:rPr lang="en-US" sz="1200" kern="1200" baseline="0" dirty="0" smtClean="0">
                <a:solidFill>
                  <a:schemeClr val="tx1"/>
                </a:solidFill>
                <a:latin typeface="Arial" charset="0"/>
                <a:ea typeface="ＭＳ Ｐゴシック" charset="-128"/>
                <a:cs typeface="ＭＳ Ｐゴシック" charset="-128"/>
              </a:rPr>
              <a:t>successive TCP segments on a given connection are numbered sequentially, encryption</a:t>
            </a:r>
          </a:p>
          <a:p>
            <a:r>
              <a:rPr lang="en-US" sz="1200" kern="1200" baseline="0" dirty="0" smtClean="0">
                <a:solidFill>
                  <a:schemeClr val="tx1"/>
                </a:solidFill>
                <a:latin typeface="Arial" charset="0"/>
                <a:ea typeface="ＭＳ Ｐゴシック" charset="-128"/>
                <a:cs typeface="ＭＳ Ｐゴシック" charset="-128"/>
              </a:rPr>
              <a:t>assures that an opponent does not delay, misorder, or delete any segments.</a:t>
            </a:r>
            <a:endParaRPr lang="en-US" dirty="0"/>
          </a:p>
        </p:txBody>
      </p:sp>
      <p:sp>
        <p:nvSpPr>
          <p:cNvPr id="4" name="Slide Number Placeholder 3"/>
          <p:cNvSpPr>
            <a:spLocks noGrp="1"/>
          </p:cNvSpPr>
          <p:nvPr>
            <p:ph type="sldNum" sz="quarter" idx="10"/>
          </p:nvPr>
        </p:nvSpPr>
        <p:spPr/>
        <p:txBody>
          <a:bodyPr/>
          <a:lstStyle/>
          <a:p>
            <a:pPr>
              <a:defRPr/>
            </a:pPr>
            <a:fld id="{8E01877B-E5FC-4F44-9FC7-4B20506F310A}" type="slidenum">
              <a:rPr lang="en-AU" smtClean="0"/>
              <a:pPr>
                <a:defRPr/>
              </a:pPr>
              <a:t>8</a:t>
            </a:fld>
            <a:endParaRPr lang="en-AU"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85391D36-BC66-6B4D-BB43-909C7090ACE4}" type="slidenum">
              <a:rPr lang="en-AU">
                <a:latin typeface="Arial" pitchFamily="-84" charset="0"/>
              </a:rPr>
              <a:pPr/>
              <a:t>9</a:t>
            </a:fld>
            <a:endParaRPr lang="en-AU" dirty="0">
              <a:latin typeface="Arial" pitchFamily="-84" charset="0"/>
            </a:endParaRPr>
          </a:p>
        </p:txBody>
      </p:sp>
      <p:sp>
        <p:nvSpPr>
          <p:cNvPr id="25603" name="Rectangle 1026"/>
          <p:cNvSpPr>
            <a:spLocks noGrp="1" noRot="1" noChangeAspect="1" noChangeArrowheads="1" noTextEdit="1"/>
          </p:cNvSpPr>
          <p:nvPr>
            <p:ph type="sldImg"/>
          </p:nvPr>
        </p:nvSpPr>
        <p:spPr>
          <a:ln/>
        </p:spPr>
      </p:sp>
      <p:sp>
        <p:nvSpPr>
          <p:cNvPr id="25604"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The straightforward use of public-key encryption</a:t>
            </a:r>
          </a:p>
          <a:p>
            <a:r>
              <a:rPr lang="en-US" sz="1200" kern="1200" baseline="0" dirty="0" smtClean="0">
                <a:solidFill>
                  <a:schemeClr val="tx1"/>
                </a:solidFill>
                <a:latin typeface="Arial" charset="0"/>
                <a:ea typeface="ＭＳ Ｐゴシック" charset="-128"/>
                <a:cs typeface="ＭＳ Ｐゴシック" charset="-128"/>
              </a:rPr>
              <a:t>(Figure 12.1b) provides confidentiality but not authentication. The source (A) uses</a:t>
            </a:r>
          </a:p>
          <a:p>
            <a:r>
              <a:rPr lang="en-US" sz="1200" kern="1200" baseline="0" dirty="0" smtClean="0">
                <a:solidFill>
                  <a:schemeClr val="tx1"/>
                </a:solidFill>
                <a:latin typeface="Arial" charset="0"/>
                <a:ea typeface="ＭＳ Ｐゴシック" charset="-128"/>
                <a:cs typeface="ＭＳ Ｐゴシック" charset="-128"/>
              </a:rPr>
              <a:t>the public key PU</a:t>
            </a:r>
            <a:r>
              <a:rPr lang="en-US" sz="1200" kern="1200" baseline="-25000" dirty="0" smtClean="0">
                <a:solidFill>
                  <a:schemeClr val="tx1"/>
                </a:solidFill>
                <a:latin typeface="Arial" charset="0"/>
                <a:ea typeface="ＭＳ Ｐゴシック" charset="-128"/>
                <a:cs typeface="ＭＳ Ｐゴシック" charset="-128"/>
              </a:rPr>
              <a:t>b</a:t>
            </a:r>
            <a:r>
              <a:rPr lang="en-US" sz="1200" kern="1200" baseline="0" dirty="0" smtClean="0">
                <a:solidFill>
                  <a:schemeClr val="tx1"/>
                </a:solidFill>
                <a:latin typeface="Arial" charset="0"/>
                <a:ea typeface="ＭＳ Ｐゴシック" charset="-128"/>
                <a:cs typeface="ＭＳ Ｐゴシック" charset="-128"/>
              </a:rPr>
              <a:t>  of the destination (B) to encrypt M . Because only B has the corresponding</a:t>
            </a:r>
          </a:p>
          <a:p>
            <a:r>
              <a:rPr lang="en-US" sz="1200" kern="1200" baseline="0" dirty="0" smtClean="0">
                <a:solidFill>
                  <a:schemeClr val="tx1"/>
                </a:solidFill>
                <a:latin typeface="Arial" charset="0"/>
                <a:ea typeface="ＭＳ Ｐゴシック" charset="-128"/>
                <a:cs typeface="ＭＳ Ｐゴシック" charset="-128"/>
              </a:rPr>
              <a:t>private key PR</a:t>
            </a:r>
            <a:r>
              <a:rPr lang="en-US" sz="1200" kern="1200" baseline="-25000" dirty="0" smtClean="0">
                <a:solidFill>
                  <a:schemeClr val="tx1"/>
                </a:solidFill>
                <a:latin typeface="Arial" charset="0"/>
                <a:ea typeface="ＭＳ Ｐゴシック" charset="-128"/>
                <a:cs typeface="ＭＳ Ｐゴシック" charset="-128"/>
              </a:rPr>
              <a:t>b</a:t>
            </a:r>
            <a:r>
              <a:rPr lang="en-US" sz="1200" kern="1200" baseline="0" dirty="0" smtClean="0">
                <a:solidFill>
                  <a:schemeClr val="tx1"/>
                </a:solidFill>
                <a:latin typeface="Arial" charset="0"/>
                <a:ea typeface="ＭＳ Ｐゴシック" charset="-128"/>
                <a:cs typeface="ＭＳ Ｐゴシック" charset="-128"/>
              </a:rPr>
              <a:t> , only B can decrypt the message. This scheme provides</a:t>
            </a:r>
          </a:p>
          <a:p>
            <a:r>
              <a:rPr lang="en-US" sz="1200" kern="1200" baseline="0" dirty="0" smtClean="0">
                <a:solidFill>
                  <a:schemeClr val="tx1"/>
                </a:solidFill>
                <a:latin typeface="Arial" charset="0"/>
                <a:ea typeface="ＭＳ Ｐゴシック" charset="-128"/>
                <a:cs typeface="ＭＳ Ｐゴシック" charset="-128"/>
              </a:rPr>
              <a:t>no authentication, because any opponent could also use B’s public key to encrypt a</a:t>
            </a:r>
          </a:p>
          <a:p>
            <a:r>
              <a:rPr lang="en-US" sz="1200" kern="1200" baseline="0" dirty="0" smtClean="0">
                <a:solidFill>
                  <a:schemeClr val="tx1"/>
                </a:solidFill>
                <a:latin typeface="Arial" charset="0"/>
                <a:ea typeface="ＭＳ Ｐゴシック" charset="-128"/>
                <a:cs typeface="ＭＳ Ｐゴシック" charset="-128"/>
              </a:rPr>
              <a:t>message and claim to be A.</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To provide authentication, A uses its private key to encrypt the message, and</a:t>
            </a:r>
          </a:p>
          <a:p>
            <a:r>
              <a:rPr lang="en-US" sz="1200" kern="1200" baseline="0" dirty="0" smtClean="0">
                <a:solidFill>
                  <a:schemeClr val="tx1"/>
                </a:solidFill>
                <a:latin typeface="Arial" charset="0"/>
                <a:ea typeface="ＭＳ Ｐゴシック" charset="-128"/>
                <a:cs typeface="ＭＳ Ｐゴシック" charset="-128"/>
              </a:rPr>
              <a:t>B uses A’s public key to decrypt (Figure 12.1c). This provides authentication using</a:t>
            </a:r>
          </a:p>
          <a:p>
            <a:r>
              <a:rPr lang="en-US" sz="1200" kern="1200" baseline="0" dirty="0" smtClean="0">
                <a:solidFill>
                  <a:schemeClr val="tx1"/>
                </a:solidFill>
                <a:latin typeface="Arial" charset="0"/>
                <a:ea typeface="ＭＳ Ｐゴシック" charset="-128"/>
                <a:cs typeface="ＭＳ Ｐゴシック" charset="-128"/>
              </a:rPr>
              <a:t>the same type of reasoning as in the symmetric encryption case: The message must</a:t>
            </a:r>
          </a:p>
          <a:p>
            <a:r>
              <a:rPr lang="en-US" sz="1200" kern="1200" baseline="0" dirty="0" smtClean="0">
                <a:solidFill>
                  <a:schemeClr val="tx1"/>
                </a:solidFill>
                <a:latin typeface="Arial" charset="0"/>
                <a:ea typeface="ＭＳ Ｐゴシック" charset="-128"/>
                <a:cs typeface="ＭＳ Ｐゴシック" charset="-128"/>
              </a:rPr>
              <a:t>have come from A because A is the only party that possesses PR</a:t>
            </a:r>
            <a:r>
              <a:rPr lang="en-US" sz="1200" kern="1200" baseline="-25000" dirty="0" smtClean="0">
                <a:solidFill>
                  <a:schemeClr val="tx1"/>
                </a:solidFill>
                <a:latin typeface="Arial" charset="0"/>
                <a:ea typeface="ＭＳ Ｐゴシック" charset="-128"/>
                <a:cs typeface="ＭＳ Ｐゴシック" charset="-128"/>
              </a:rPr>
              <a:t>a</a:t>
            </a:r>
            <a:r>
              <a:rPr lang="en-US" sz="1200" kern="1200" baseline="0" dirty="0" smtClean="0">
                <a:solidFill>
                  <a:schemeClr val="tx1"/>
                </a:solidFill>
                <a:latin typeface="Arial" charset="0"/>
                <a:ea typeface="ＭＳ Ｐゴシック" charset="-128"/>
                <a:cs typeface="ＭＳ Ｐゴシック" charset="-128"/>
              </a:rPr>
              <a:t>  and therefore</a:t>
            </a:r>
          </a:p>
          <a:p>
            <a:r>
              <a:rPr lang="en-US" sz="1200" kern="1200" baseline="0" dirty="0" smtClean="0">
                <a:solidFill>
                  <a:schemeClr val="tx1"/>
                </a:solidFill>
                <a:latin typeface="Arial" charset="0"/>
                <a:ea typeface="ＭＳ Ｐゴシック" charset="-128"/>
                <a:cs typeface="ＭＳ Ｐゴシック" charset="-128"/>
              </a:rPr>
              <a:t>the only party with the information necessary to construct ciphertext that can be</a:t>
            </a:r>
          </a:p>
          <a:p>
            <a:r>
              <a:rPr lang="en-US" sz="1200" kern="1200" baseline="0" dirty="0" smtClean="0">
                <a:solidFill>
                  <a:schemeClr val="tx1"/>
                </a:solidFill>
                <a:latin typeface="Arial" charset="0"/>
                <a:ea typeface="ＭＳ Ｐゴシック" charset="-128"/>
                <a:cs typeface="ＭＳ Ｐゴシック" charset="-128"/>
              </a:rPr>
              <a:t>decrypted with PU</a:t>
            </a:r>
            <a:r>
              <a:rPr lang="en-US" sz="1200" kern="1200" baseline="-25000" dirty="0" smtClean="0">
                <a:solidFill>
                  <a:schemeClr val="tx1"/>
                </a:solidFill>
                <a:latin typeface="Arial" charset="0"/>
                <a:ea typeface="ＭＳ Ｐゴシック" charset="-128"/>
                <a:cs typeface="ＭＳ Ｐゴシック" charset="-128"/>
              </a:rPr>
              <a:t>a</a:t>
            </a:r>
            <a:r>
              <a:rPr lang="en-US" sz="1200" kern="1200" baseline="0" dirty="0" smtClean="0">
                <a:solidFill>
                  <a:schemeClr val="tx1"/>
                </a:solidFill>
                <a:latin typeface="Arial" charset="0"/>
                <a:ea typeface="ＭＳ Ｐゴシック" charset="-128"/>
                <a:cs typeface="ＭＳ Ｐゴシック" charset="-128"/>
              </a:rPr>
              <a:t> . Again, the same reasoning as before applies: There must be</a:t>
            </a:r>
          </a:p>
          <a:p>
            <a:r>
              <a:rPr lang="en-US" sz="1200" kern="1200" baseline="0" dirty="0" smtClean="0">
                <a:solidFill>
                  <a:schemeClr val="tx1"/>
                </a:solidFill>
                <a:latin typeface="Arial" charset="0"/>
                <a:ea typeface="ＭＳ Ｐゴシック" charset="-128"/>
                <a:cs typeface="ＭＳ Ｐゴシック" charset="-128"/>
              </a:rPr>
              <a:t>some internal structure to the plaintext so that the receiver can distinguish between</a:t>
            </a:r>
          </a:p>
          <a:p>
            <a:r>
              <a:rPr lang="en-US" sz="1200" kern="1200" baseline="0" dirty="0" smtClean="0">
                <a:solidFill>
                  <a:schemeClr val="tx1"/>
                </a:solidFill>
                <a:latin typeface="Arial" charset="0"/>
                <a:ea typeface="ＭＳ Ｐゴシック" charset="-128"/>
                <a:cs typeface="ＭＳ Ｐゴシック" charset="-128"/>
              </a:rPr>
              <a:t>well-formed plaintext and random bits.</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Assuming there is such structure, then the scheme of Figure 12.1c does provide</a:t>
            </a:r>
          </a:p>
          <a:p>
            <a:r>
              <a:rPr lang="en-US" sz="1200" kern="1200" baseline="0" dirty="0" smtClean="0">
                <a:solidFill>
                  <a:schemeClr val="tx1"/>
                </a:solidFill>
                <a:latin typeface="Arial" charset="0"/>
                <a:ea typeface="ＭＳ Ｐゴシック" charset="-128"/>
                <a:cs typeface="ＭＳ Ｐゴシック" charset="-128"/>
              </a:rPr>
              <a:t>authentication. It also provides what is known as digital signature.  Only A</a:t>
            </a:r>
          </a:p>
          <a:p>
            <a:r>
              <a:rPr lang="en-US" sz="1200" kern="1200" baseline="0" dirty="0" smtClean="0">
                <a:solidFill>
                  <a:schemeClr val="tx1"/>
                </a:solidFill>
                <a:latin typeface="Arial" charset="0"/>
                <a:ea typeface="ＭＳ Ｐゴシック" charset="-128"/>
                <a:cs typeface="ＭＳ Ｐゴシック" charset="-128"/>
              </a:rPr>
              <a:t>could have constructed the ciphertext because only A possesses PR</a:t>
            </a:r>
            <a:r>
              <a:rPr lang="en-US" sz="1200" kern="1200" baseline="-25000" dirty="0" smtClean="0">
                <a:solidFill>
                  <a:schemeClr val="tx1"/>
                </a:solidFill>
                <a:latin typeface="Arial" charset="0"/>
                <a:ea typeface="ＭＳ Ｐゴシック" charset="-128"/>
                <a:cs typeface="ＭＳ Ｐゴシック" charset="-128"/>
              </a:rPr>
              <a:t>a</a:t>
            </a:r>
            <a:r>
              <a:rPr lang="en-US" sz="1200" kern="1200" baseline="0" dirty="0" smtClean="0">
                <a:solidFill>
                  <a:schemeClr val="tx1"/>
                </a:solidFill>
                <a:latin typeface="Arial" charset="0"/>
                <a:ea typeface="ＭＳ Ｐゴシック" charset="-128"/>
                <a:cs typeface="ＭＳ Ｐゴシック" charset="-128"/>
              </a:rPr>
              <a:t> . Not even B,</a:t>
            </a:r>
          </a:p>
          <a:p>
            <a:r>
              <a:rPr lang="en-US" sz="1200" kern="1200" baseline="0" dirty="0" smtClean="0">
                <a:solidFill>
                  <a:schemeClr val="tx1"/>
                </a:solidFill>
                <a:latin typeface="Arial" charset="0"/>
                <a:ea typeface="ＭＳ Ｐゴシック" charset="-128"/>
                <a:cs typeface="ＭＳ Ｐゴシック" charset="-128"/>
              </a:rPr>
              <a:t>the recipient, could have constructed the ciphertext. Therefore, if B is in possession</a:t>
            </a:r>
          </a:p>
          <a:p>
            <a:r>
              <a:rPr lang="en-US" sz="1200" kern="1200" baseline="0" dirty="0" smtClean="0">
                <a:solidFill>
                  <a:schemeClr val="tx1"/>
                </a:solidFill>
                <a:latin typeface="Arial" charset="0"/>
                <a:ea typeface="ＭＳ Ｐゴシック" charset="-128"/>
                <a:cs typeface="ＭＳ Ｐゴシック" charset="-128"/>
              </a:rPr>
              <a:t>of the ciphertext, B has the means to prove that the message must have come</a:t>
            </a:r>
          </a:p>
          <a:p>
            <a:r>
              <a:rPr lang="en-US" sz="1200" kern="1200" baseline="0" dirty="0" smtClean="0">
                <a:solidFill>
                  <a:schemeClr val="tx1"/>
                </a:solidFill>
                <a:latin typeface="Arial" charset="0"/>
                <a:ea typeface="ＭＳ Ｐゴシック" charset="-128"/>
                <a:cs typeface="ＭＳ Ｐゴシック" charset="-128"/>
              </a:rPr>
              <a:t>from A. In effect, A has “signed” the message by using its private key to encrypt.</a:t>
            </a:r>
          </a:p>
          <a:p>
            <a:r>
              <a:rPr lang="en-US" sz="1200" kern="1200" baseline="0" dirty="0" smtClean="0">
                <a:solidFill>
                  <a:schemeClr val="tx1"/>
                </a:solidFill>
                <a:latin typeface="Arial" charset="0"/>
                <a:ea typeface="ＭＳ Ｐゴシック" charset="-128"/>
                <a:cs typeface="ＭＳ Ｐゴシック" charset="-128"/>
              </a:rPr>
              <a:t>Note that this scheme does not provide confidentiality. Anyone in possession of A’s</a:t>
            </a:r>
          </a:p>
          <a:p>
            <a:r>
              <a:rPr lang="en-US" sz="1200" kern="1200" baseline="0" dirty="0" smtClean="0">
                <a:solidFill>
                  <a:schemeClr val="tx1"/>
                </a:solidFill>
                <a:latin typeface="Arial" charset="0"/>
                <a:ea typeface="ＭＳ Ｐゴシック" charset="-128"/>
                <a:cs typeface="ＭＳ Ｐゴシック" charset="-128"/>
              </a:rPr>
              <a:t>public key can decrypt the ciphertext. </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To provide both confidentiality and authentication, A can encrypt M  first</a:t>
            </a:r>
          </a:p>
          <a:p>
            <a:r>
              <a:rPr lang="en-US" sz="1200" kern="1200" baseline="0" dirty="0" smtClean="0">
                <a:solidFill>
                  <a:schemeClr val="tx1"/>
                </a:solidFill>
                <a:latin typeface="Arial" charset="0"/>
                <a:ea typeface="ＭＳ Ｐゴシック" charset="-128"/>
                <a:cs typeface="ＭＳ Ｐゴシック" charset="-128"/>
              </a:rPr>
              <a:t>using its private key, which provides the digital signature, and then using B’s public</a:t>
            </a:r>
          </a:p>
          <a:p>
            <a:r>
              <a:rPr lang="en-US" sz="1200" kern="1200" baseline="0" dirty="0" smtClean="0">
                <a:solidFill>
                  <a:schemeClr val="tx1"/>
                </a:solidFill>
                <a:latin typeface="Arial" charset="0"/>
                <a:ea typeface="ＭＳ Ｐゴシック" charset="-128"/>
                <a:cs typeface="ＭＳ Ｐゴシック" charset="-128"/>
              </a:rPr>
              <a:t>key, which provides confidentiality (Figure 12.1d). The disadvantage of this approach</a:t>
            </a:r>
          </a:p>
          <a:p>
            <a:r>
              <a:rPr lang="en-US" sz="1200" kern="1200" baseline="0" dirty="0" smtClean="0">
                <a:solidFill>
                  <a:schemeClr val="tx1"/>
                </a:solidFill>
                <a:latin typeface="Arial" charset="0"/>
                <a:ea typeface="ＭＳ Ｐゴシック" charset="-128"/>
                <a:cs typeface="ＭＳ Ｐゴシック" charset="-128"/>
              </a:rPr>
              <a:t>is that the public-key algorithm, which is complex, must be exercised four</a:t>
            </a:r>
          </a:p>
          <a:p>
            <a:r>
              <a:rPr lang="en-US" sz="1200" kern="1200" baseline="0" dirty="0" smtClean="0">
                <a:solidFill>
                  <a:schemeClr val="tx1"/>
                </a:solidFill>
                <a:latin typeface="Arial" charset="0"/>
                <a:ea typeface="ＭＳ Ｐゴシック" charset="-128"/>
                <a:cs typeface="ＭＳ Ｐゴシック" charset="-128"/>
              </a:rPr>
              <a:t>times rather than two in each communication.</a:t>
            </a:r>
            <a:endParaRPr lang="en-US" dirty="0">
              <a:latin typeface="Arial" pitchFamily="-84" charset="0"/>
              <a:ea typeface="ＭＳ Ｐゴシック" pitchFamily="-84" charset="-128"/>
              <a:cs typeface="ＭＳ Ｐゴシック" pitchFamily="-8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smtClean="0">
                <a:solidFill>
                  <a:schemeClr val="tx2"/>
                </a:solidFill>
              </a:defRPr>
            </a:lvl1pPr>
          </a:lstStyle>
          <a:p>
            <a:pPr>
              <a:defRPr/>
            </a:pPr>
            <a:fld id="{BAA2C889-37FC-C046-918F-581C92FAC5CF}" type="datetime1">
              <a:rPr lang="en-US"/>
              <a:pPr>
                <a:defRPr/>
              </a:pPr>
              <a:t>2/15/13</a:t>
            </a:fld>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dirty="0"/>
          </a:p>
        </p:txBody>
      </p:sp>
      <p:sp>
        <p:nvSpPr>
          <p:cNvPr id="7" name="Footer Placeholder 5"/>
          <p:cNvSpPr>
            <a:spLocks noGrp="1"/>
          </p:cNvSpPr>
          <p:nvPr>
            <p:ph type="ftr" sz="quarter" idx="11"/>
          </p:nvPr>
        </p:nvSpPr>
        <p:spPr/>
        <p:txBody>
          <a:bodyPr/>
          <a:lstStyle>
            <a:lvl1pPr>
              <a:defRPr/>
            </a:lvl1pPr>
          </a:lstStyle>
          <a:p>
            <a:pPr>
              <a:defRPr/>
            </a:pP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D5C89D08-05CB-8041-A6F5-8B39A23581E0}"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5D128D79-964E-A448-8064-06DBA4282F16}"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B6193134-7B2A-5144-91AA-8D21FF7C19B5}"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9A747C69-A4E4-6642-9B2D-EA3DE70B39AF}"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9ED48F9B-91BA-5241-927F-DFD69C82FCF7}"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Slide with Pictur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5"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smtClean="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dirty="0"/>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smtClean="0"/>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1" name="Date Placeholder 3"/>
          <p:cNvSpPr>
            <a:spLocks noGrp="1"/>
          </p:cNvSpPr>
          <p:nvPr>
            <p:ph type="dt" sz="half" idx="10"/>
          </p:nvPr>
        </p:nvSpPr>
        <p:spPr/>
        <p:txBody>
          <a:bodyPr/>
          <a:lstStyle>
            <a:lvl1pPr>
              <a:defRPr smtClean="0"/>
            </a:lvl1pPr>
          </a:lstStyle>
          <a:p>
            <a:pPr>
              <a:defRPr/>
            </a:pPr>
            <a:fld id="{4499E5C9-CB98-D348-A8A0-BFEA260A0170}" type="datetime1">
              <a:rPr lang="en-US"/>
              <a:pPr>
                <a:defRPr/>
              </a:pPr>
              <a:t>2/15/13</a:t>
            </a:fld>
            <a:endParaRPr lang="en-US" dirty="0"/>
          </a:p>
        </p:txBody>
      </p:sp>
      <p:sp>
        <p:nvSpPr>
          <p:cNvPr id="12" name="Footer Placeholder 4"/>
          <p:cNvSpPr>
            <a:spLocks noGrp="1"/>
          </p:cNvSpPr>
          <p:nvPr>
            <p:ph type="ftr" sz="quarter" idx="11"/>
          </p:nvPr>
        </p:nvSpPr>
        <p:spPr/>
        <p:txBody>
          <a:bodyPr/>
          <a:lstStyle>
            <a:lvl1pPr>
              <a:defRPr/>
            </a:lvl1pPr>
          </a:lstStyle>
          <a:p>
            <a:pPr>
              <a:defRPr/>
            </a:pPr>
            <a:endParaRPr lang="en-US" dirty="0"/>
          </a:p>
        </p:txBody>
      </p:sp>
      <p:sp>
        <p:nvSpPr>
          <p:cNvPr id="13" name="Slide Number Placeholder 5"/>
          <p:cNvSpPr>
            <a:spLocks noGrp="1"/>
          </p:cNvSpPr>
          <p:nvPr>
            <p:ph type="sldNum" sz="quarter" idx="12"/>
          </p:nvPr>
        </p:nvSpPr>
        <p:spPr/>
        <p:txBody>
          <a:bodyPr/>
          <a:lstStyle>
            <a:lvl1pPr>
              <a:defRPr/>
            </a:lvl1pPr>
          </a:lstStyle>
          <a:p>
            <a:pPr>
              <a:defRPr/>
            </a:pPr>
            <a:fld id="{EC3F0E40-9566-FF47-84D5-E4C9DFD1FA8E}"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4FF0B399-20FE-C646-851D-65041BC80C79}"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2" name="Date Placeholder 6"/>
          <p:cNvSpPr>
            <a:spLocks noGrp="1"/>
          </p:cNvSpPr>
          <p:nvPr>
            <p:ph type="dt" sz="half" idx="10"/>
          </p:nvPr>
        </p:nvSpPr>
        <p:spPr/>
        <p:txBody>
          <a:bodyPr/>
          <a:lstStyle>
            <a:lvl1pPr>
              <a:defRPr/>
            </a:lvl1pPr>
          </a:lstStyle>
          <a:p>
            <a:pPr>
              <a:defRPr/>
            </a:pPr>
            <a:endParaRPr lang="en-US" dirty="0"/>
          </a:p>
        </p:txBody>
      </p:sp>
      <p:sp>
        <p:nvSpPr>
          <p:cNvPr id="13" name="Footer Placeholder 7"/>
          <p:cNvSpPr>
            <a:spLocks noGrp="1"/>
          </p:cNvSpPr>
          <p:nvPr>
            <p:ph type="ftr" sz="quarter" idx="11"/>
          </p:nvPr>
        </p:nvSpPr>
        <p:spPr/>
        <p:txBody>
          <a:bodyPr/>
          <a:lstStyle>
            <a:lvl1pPr>
              <a:defRPr/>
            </a:lvl1pPr>
          </a:lstStyle>
          <a:p>
            <a:pPr>
              <a:defRPr/>
            </a:pPr>
            <a:endParaRPr lang="en-US" dirty="0"/>
          </a:p>
        </p:txBody>
      </p:sp>
      <p:sp>
        <p:nvSpPr>
          <p:cNvPr id="14" name="Slide Number Placeholder 8"/>
          <p:cNvSpPr>
            <a:spLocks noGrp="1"/>
          </p:cNvSpPr>
          <p:nvPr>
            <p:ph type="sldNum" sz="quarter" idx="12"/>
          </p:nvPr>
        </p:nvSpPr>
        <p:spPr/>
        <p:txBody>
          <a:bodyPr/>
          <a:lstStyle>
            <a:lvl1pPr>
              <a:defRPr/>
            </a:lvl1pPr>
          </a:lstStyle>
          <a:p>
            <a:pPr>
              <a:defRPr/>
            </a:pPr>
            <a:fld id="{3E06906F-F82C-C24B-ADFB-A876A59C3E1B}"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6" name="Date Placeholder 2"/>
          <p:cNvSpPr>
            <a:spLocks noGrp="1"/>
          </p:cNvSpPr>
          <p:nvPr>
            <p:ph type="dt" sz="half" idx="10"/>
          </p:nvPr>
        </p:nvSpPr>
        <p:spPr/>
        <p:txBody>
          <a:bodyPr/>
          <a:lstStyle>
            <a:lvl1pPr>
              <a:defRPr/>
            </a:lvl1pPr>
          </a:lstStyle>
          <a:p>
            <a:pPr>
              <a:defRPr/>
            </a:pPr>
            <a:endParaRPr lang="en-US" dirty="0"/>
          </a:p>
        </p:txBody>
      </p:sp>
      <p:sp>
        <p:nvSpPr>
          <p:cNvPr id="7" name="Footer Placeholder 3"/>
          <p:cNvSpPr>
            <a:spLocks noGrp="1"/>
          </p:cNvSpPr>
          <p:nvPr>
            <p:ph type="ftr" sz="quarter" idx="11"/>
          </p:nvPr>
        </p:nvSpPr>
        <p:spPr/>
        <p:txBody>
          <a:bodyPr/>
          <a:lstStyle>
            <a:lvl1pPr>
              <a:defRPr/>
            </a:lvl1pPr>
          </a:lstStyle>
          <a:p>
            <a:pPr>
              <a:defRPr/>
            </a:pP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2738C610-EA48-3F45-BACD-67F8C6BE9BE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a:lvl1pPr>
          </a:lstStyle>
          <a:p>
            <a:pPr>
              <a:defRPr/>
            </a:pPr>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dirty="0"/>
          </a:p>
        </p:txBody>
      </p:sp>
      <p:sp>
        <p:nvSpPr>
          <p:cNvPr id="5" name="Slide Number Placeholder 3"/>
          <p:cNvSpPr>
            <a:spLocks noGrp="1"/>
          </p:cNvSpPr>
          <p:nvPr>
            <p:ph type="sldNum" sz="quarter" idx="12"/>
          </p:nvPr>
        </p:nvSpPr>
        <p:spPr/>
        <p:txBody>
          <a:bodyPr/>
          <a:lstStyle>
            <a:lvl1pPr>
              <a:defRPr/>
            </a:lvl1pPr>
          </a:lstStyle>
          <a:p>
            <a:pPr>
              <a:defRPr/>
            </a:pPr>
            <a:fld id="{7A0671E9-418D-2440-8FFC-982A85567CAA}"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smtClean="0"/>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endParaRPr lang="en-US" dirty="0"/>
          </a:p>
        </p:txBody>
      </p:sp>
      <p:sp>
        <p:nvSpPr>
          <p:cNvPr id="10" name="Slide Number Placeholder 6"/>
          <p:cNvSpPr>
            <a:spLocks noGrp="1"/>
          </p:cNvSpPr>
          <p:nvPr>
            <p:ph type="sldNum" sz="quarter" idx="12"/>
          </p:nvPr>
        </p:nvSpPr>
        <p:spPr/>
        <p:txBody>
          <a:bodyPr/>
          <a:lstStyle>
            <a:lvl1pPr algn="ctr">
              <a:defRPr smtClean="0">
                <a:solidFill>
                  <a:schemeClr val="tx2">
                    <a:lumMod val="40000"/>
                    <a:lumOff val="60000"/>
                  </a:schemeClr>
                </a:solidFill>
              </a:defRPr>
            </a:lvl1pPr>
          </a:lstStyle>
          <a:p>
            <a:pPr>
              <a:defRPr/>
            </a:pPr>
            <a:fld id="{8CA6F8B6-D79F-7D42-8296-26A8574CEF86}"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2"/>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latin typeface="Arial" pitchFamily="-1" charset="0"/>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smtClean="0">
                <a:solidFill>
                  <a:schemeClr val="tx2">
                    <a:lumMod val="40000"/>
                    <a:lumOff val="60000"/>
                  </a:schemeClr>
                </a:solidFill>
                <a:latin typeface="Arial" pitchFamily="-1" charset="0"/>
              </a:defRPr>
            </a:lvl1pPr>
          </a:lstStyle>
          <a:p>
            <a:pPr>
              <a:defRPr/>
            </a:pPr>
            <a:fld id="{FD05123F-ECCC-3744-8046-0E4114F7D95B}"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latin typeface="Arial" pitchFamily="-1" charset="0"/>
              </a:defRPr>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Lst>
  <p:txStyles>
    <p:titleStyle>
      <a:lvl1pPr algn="ctr" rtl="0" fontAlgn="base">
        <a:lnSpc>
          <a:spcPts val="6000"/>
        </a:lnSpc>
        <a:spcBef>
          <a:spcPct val="0"/>
        </a:spcBef>
        <a:spcAft>
          <a:spcPct val="0"/>
        </a:spcAft>
        <a:defRPr sz="5400" kern="1200">
          <a:solidFill>
            <a:schemeClr val="tx2"/>
          </a:solidFill>
          <a:latin typeface="+mn-lt"/>
          <a:ea typeface="ＭＳ Ｐゴシック" pitchFamily="-84" charset="-128"/>
          <a:cs typeface="ＭＳ Ｐゴシック" pitchFamily="-84" charset="-128"/>
        </a:defRPr>
      </a:lvl1pPr>
      <a:lvl2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2pPr>
      <a:lvl3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3pPr>
      <a:lvl4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4pPr>
      <a:lvl5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5pPr>
      <a:lvl6pPr marL="4572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6pPr>
      <a:lvl7pPr marL="9144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7pPr>
      <a:lvl8pPr marL="13716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8pPr>
      <a:lvl9pPr marL="18288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9pPr>
    </p:titleStyle>
    <p:bodyStyle>
      <a:lvl1pPr marL="342900" indent="-342900" algn="l" rtl="0" fontAlgn="base">
        <a:spcBef>
          <a:spcPts val="2400"/>
        </a:spcBef>
        <a:spcAft>
          <a:spcPct val="0"/>
        </a:spcAft>
        <a:buClr>
          <a:srgbClr val="BAABE3"/>
        </a:buClr>
        <a:buFont typeface="Candara" pitchFamily="-84" charset="0"/>
        <a:buChar char="•"/>
        <a:defRPr sz="2800" kern="1200">
          <a:solidFill>
            <a:schemeClr val="tx2"/>
          </a:solidFill>
          <a:latin typeface="+mn-lt"/>
          <a:ea typeface="ＭＳ Ｐゴシック" pitchFamily="-84" charset="-128"/>
          <a:cs typeface="ＭＳ Ｐゴシック" pitchFamily="-84" charset="-128"/>
        </a:defRPr>
      </a:lvl1pPr>
      <a:lvl2pPr marL="685800" indent="-336550" algn="l" rtl="0" fontAlgn="base">
        <a:spcBef>
          <a:spcPts val="600"/>
        </a:spcBef>
        <a:spcAft>
          <a:spcPct val="0"/>
        </a:spcAft>
        <a:buClr>
          <a:schemeClr val="tx2"/>
        </a:buClr>
        <a:buFont typeface="Candara" pitchFamily="-84" charset="0"/>
        <a:buChar char="•"/>
        <a:defRPr sz="2600" kern="1200">
          <a:solidFill>
            <a:schemeClr val="tx2"/>
          </a:solidFill>
          <a:latin typeface="+mn-lt"/>
          <a:ea typeface="ＭＳ Ｐゴシック" pitchFamily="-84" charset="-128"/>
          <a:cs typeface="+mn-cs"/>
        </a:defRPr>
      </a:lvl2pPr>
      <a:lvl3pPr marL="1035050" indent="-349250" algn="l" rtl="0" fontAlgn="base">
        <a:spcBef>
          <a:spcPts val="600"/>
        </a:spcBef>
        <a:spcAft>
          <a:spcPct val="0"/>
        </a:spcAft>
        <a:buClr>
          <a:srgbClr val="BAABE3"/>
        </a:buClr>
        <a:buFont typeface="Candara" pitchFamily="-84" charset="0"/>
        <a:buChar char="•"/>
        <a:defRPr sz="2400" kern="1200">
          <a:solidFill>
            <a:schemeClr val="tx2"/>
          </a:solidFill>
          <a:latin typeface="+mn-lt"/>
          <a:ea typeface="ＭＳ Ｐゴシック" pitchFamily="-84" charset="-128"/>
          <a:cs typeface="+mn-cs"/>
        </a:defRPr>
      </a:lvl3pPr>
      <a:lvl4pPr marL="1371600" indent="-336550" algn="l" rtl="0" fontAlgn="base">
        <a:spcBef>
          <a:spcPts val="600"/>
        </a:spcBef>
        <a:spcAft>
          <a:spcPct val="0"/>
        </a:spcAft>
        <a:buClr>
          <a:schemeClr val="tx2"/>
        </a:buClr>
        <a:buFont typeface="Candara" pitchFamily="-84" charset="0"/>
        <a:buChar char="•"/>
        <a:defRPr sz="2200" kern="1200">
          <a:solidFill>
            <a:schemeClr val="tx2"/>
          </a:solidFill>
          <a:latin typeface="+mn-lt"/>
          <a:ea typeface="ＭＳ Ｐゴシック" pitchFamily="-84" charset="-128"/>
          <a:cs typeface="+mn-cs"/>
        </a:defRPr>
      </a:lvl4pPr>
      <a:lvl5pPr marL="1720850" indent="-349250" algn="l" rtl="0" fontAlgn="base">
        <a:spcBef>
          <a:spcPts val="600"/>
        </a:spcBef>
        <a:spcAft>
          <a:spcPct val="0"/>
        </a:spcAft>
        <a:buClr>
          <a:srgbClr val="BAABE3"/>
        </a:buClr>
        <a:buFont typeface="Candara" pitchFamily="-84" charset="0"/>
        <a:buChar char="•"/>
        <a:defRPr sz="2000" kern="1200">
          <a:solidFill>
            <a:schemeClr val="tx2"/>
          </a:solidFill>
          <a:latin typeface="+mn-lt"/>
          <a:ea typeface="ＭＳ Ｐゴシック" pitchFamily="-8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0.jpeg"/></Relationships>
</file>

<file path=ppt/slides/_rels/slide10.xml.rels><?xml version="1.0" encoding="UTF-8" standalone="yes"?>
<Relationships xmlns="http://schemas.openxmlformats.org/package/2006/relationships"><Relationship Id="rId3" Type="http://schemas.openxmlformats.org/officeDocument/2006/relationships/image" Target="../media/image17.pdf"/><Relationship Id="rId4" Type="http://schemas.openxmlformats.org/officeDocument/2006/relationships/image" Target="../media/image18.png"/><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df"/><Relationship Id="rId4" Type="http://schemas.openxmlformats.org/officeDocument/2006/relationships/image" Target="../media/image20.png"/><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21.pdf"/><Relationship Id="rId4" Type="http://schemas.openxmlformats.org/officeDocument/2006/relationships/image" Target="../media/image22.png"/><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3.wmf"/></Relationships>
</file>

<file path=ppt/slides/_rels/slide19.xml.rels><?xml version="1.0" encoding="UTF-8" standalone="yes"?>
<Relationships xmlns="http://schemas.openxmlformats.org/package/2006/relationships"><Relationship Id="rId3" Type="http://schemas.openxmlformats.org/officeDocument/2006/relationships/image" Target="../media/image24.pdf"/><Relationship Id="rId4" Type="http://schemas.openxmlformats.org/officeDocument/2006/relationships/image" Target="../media/image25.png"/><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jpeg"/></Relationships>
</file>

<file path=ppt/slides/_rels/slide20.xml.rels><?xml version="1.0" encoding="UTF-8" standalone="yes"?>
<Relationships xmlns="http://schemas.openxmlformats.org/package/2006/relationships"><Relationship Id="rId3" Type="http://schemas.openxmlformats.org/officeDocument/2006/relationships/image" Target="../media/image26.pdf"/><Relationship Id="rId4" Type="http://schemas.openxmlformats.org/officeDocument/2006/relationships/image" Target="../media/image27.png"/><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28.pdf"/><Relationship Id="rId4" Type="http://schemas.openxmlformats.org/officeDocument/2006/relationships/image" Target="../media/image29.png"/><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30.pdf"/><Relationship Id="rId4" Type="http://schemas.openxmlformats.org/officeDocument/2006/relationships/image" Target="../media/image31.png"/><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32.pdf"/><Relationship Id="rId4" Type="http://schemas.openxmlformats.org/officeDocument/2006/relationships/image" Target="../media/image33.png"/><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34.pdf"/><Relationship Id="rId4" Type="http://schemas.openxmlformats.org/officeDocument/2006/relationships/image" Target="../media/image35.png"/><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36.pdf"/><Relationship Id="rId4" Type="http://schemas.openxmlformats.org/officeDocument/2006/relationships/image" Target="../media/image37.png"/><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image" Target="../media/image38.pdf"/><Relationship Id="rId4" Type="http://schemas.openxmlformats.org/officeDocument/2006/relationships/image" Target="../media/image39.png"/><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df"/><Relationship Id="rId4" Type="http://schemas.openxmlformats.org/officeDocument/2006/relationships/image" Target="../media/image41.png"/><Relationship Id="rId5" Type="http://schemas.openxmlformats.org/officeDocument/2006/relationships/image" Target="../media/image42.pdf"/><Relationship Id="rId6" Type="http://schemas.openxmlformats.org/officeDocument/2006/relationships/image" Target="../media/image43.png"/><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10.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1.pdf"/><Relationship Id="rId4" Type="http://schemas.openxmlformats.org/officeDocument/2006/relationships/image" Target="../media/image12.png"/><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3.pdf"/><Relationship Id="rId4" Type="http://schemas.openxmlformats.org/officeDocument/2006/relationships/image" Target="../media/image14.png"/><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5.pdf"/><Relationship Id="rId4" Type="http://schemas.openxmlformats.org/officeDocument/2006/relationships/image" Target="../media/image16.png"/><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854200" y="3694113"/>
            <a:ext cx="5446713" cy="1470025"/>
          </a:xfrm>
        </p:spPr>
        <p:txBody>
          <a:bodyPr rtlCol="0">
            <a:noAutofit/>
          </a:bodyPr>
          <a:lstStyle/>
          <a:p>
            <a:pPr fontAlgn="auto">
              <a:spcAft>
                <a:spcPts val="0"/>
              </a:spcAft>
              <a:defRPr/>
            </a:pPr>
            <a:r>
              <a:rPr lang="en-US" dirty="0">
                <a:ea typeface="+mj-ea"/>
                <a:cs typeface="+mj-cs"/>
              </a:rPr>
              <a:t>Cryptography and Network Security</a:t>
            </a:r>
            <a:endParaRPr lang="en-AU" dirty="0">
              <a:ea typeface="+mj-ea"/>
              <a:cs typeface="+mj-cs"/>
            </a:endParaRPr>
          </a:p>
        </p:txBody>
      </p:sp>
      <p:sp>
        <p:nvSpPr>
          <p:cNvPr id="28675" name="Rectangle 3"/>
          <p:cNvSpPr>
            <a:spLocks noGrp="1" noChangeArrowheads="1"/>
          </p:cNvSpPr>
          <p:nvPr>
            <p:ph type="subTitle" idx="1"/>
          </p:nvPr>
        </p:nvSpPr>
        <p:spPr>
          <a:xfrm>
            <a:off x="1854200" y="5203825"/>
            <a:ext cx="5446713" cy="852488"/>
          </a:xfrm>
        </p:spPr>
        <p:txBody>
          <a:bodyPr/>
          <a:lstStyle/>
          <a:p>
            <a:pPr>
              <a:buFont typeface="Wingdings" pitchFamily="-84" charset="2"/>
              <a:buNone/>
            </a:pPr>
            <a:r>
              <a:rPr lang="en-US" dirty="0" smtClean="0"/>
              <a:t>Sixth Edition</a:t>
            </a:r>
          </a:p>
          <a:p>
            <a:pPr>
              <a:buFont typeface="Wingdings" pitchFamily="-84" charset="2"/>
              <a:buNone/>
            </a:pPr>
            <a:r>
              <a:rPr lang="en-US" dirty="0" smtClean="0"/>
              <a:t>by William Stallings	</a:t>
            </a:r>
          </a:p>
          <a:p>
            <a:pPr>
              <a:buFont typeface="Wingdings" pitchFamily="-84" charset="2"/>
              <a:buNone/>
            </a:pPr>
            <a:endParaRPr lang="en-US" dirty="0" smtClean="0"/>
          </a:p>
        </p:txBody>
      </p:sp>
      <p:pic>
        <p:nvPicPr>
          <p:cNvPr id="14" name="Picture Placeholder 4" descr="crypto.jpg"/>
          <p:cNvPicPr>
            <a:picLocks noGrp="1" noChangeAspect="1"/>
          </p:cNvPicPr>
          <p:nvPr>
            <p:ph type="pic" sz="quarter" idx="12"/>
          </p:nvPr>
        </p:nvPicPr>
        <p:blipFill>
          <a:blip r:embed="rId3">
            <a:alphaModFix/>
            <a:lum bright="28000"/>
          </a:blip>
          <a:srcRect l="-16674" t="-1111" r="-18211" b="44444"/>
          <a:stretch>
            <a:fillRect/>
          </a:stretch>
        </p:blipFill>
        <p:spPr>
          <a:xfrm>
            <a:off x="3581400" y="1447800"/>
            <a:ext cx="2109547" cy="1209027"/>
          </a:xfrm>
          <a:effectLst>
            <a:innerShdw blurRad="762000">
              <a:schemeClr val="accent1">
                <a:alpha val="80000"/>
              </a:schemeClr>
            </a:innerShdw>
            <a:softEdge rad="7620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4.pdf"/>
          <p:cNvPicPr>
            <a:picLocks noChangeAspect="1"/>
          </p:cNvPicPr>
          <p:nvPr/>
        </p:nvPicPr>
        <mc:AlternateContent>
          <mc:Choice xmlns:ma="http://schemas.microsoft.com/office/mac/drawingml/2008/main" Requires="ma">
            <p:blipFill>
              <a:blip r:embed="rId3"/>
              <a:srcRect t="20909" b="6364"/>
              <a:stretch>
                <a:fillRect/>
              </a:stretch>
            </p:blipFill>
          </mc:Choice>
          <mc:Fallback>
            <p:blipFill>
              <a:blip r:embed="rId4"/>
              <a:srcRect t="20909" b="6364"/>
              <a:stretch>
                <a:fillRect/>
              </a:stretch>
            </p:blipFill>
          </mc:Fallback>
        </mc:AlternateContent>
        <p:spPr>
          <a:xfrm>
            <a:off x="914400" y="198438"/>
            <a:ext cx="7162800" cy="6741407"/>
          </a:xfrm>
          <a:prstGeom prst="rect">
            <a:avLst/>
          </a:prstGeom>
        </p:spPr>
      </p:pic>
    </p:spTree>
  </p:cSld>
  <p:clrMapOvr>
    <a:masterClrMapping/>
  </p:clrMapOvr>
  <p:transition>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dirty="0" smtClean="0"/>
              <a:t>Requirements for MACs</a:t>
            </a:r>
            <a:endParaRPr lang="en-AU" dirty="0"/>
          </a:p>
        </p:txBody>
      </p:sp>
      <p:graphicFrame>
        <p:nvGraphicFramePr>
          <p:cNvPr id="4" name="Content Placeholder 3"/>
          <p:cNvGraphicFramePr>
            <a:graphicFrameLocks noGrp="1"/>
          </p:cNvGraphicFramePr>
          <p:nvPr>
            <p:ph idx="1"/>
          </p:nvPr>
        </p:nvGraphicFramePr>
        <p:xfrm>
          <a:off x="304800" y="1828800"/>
          <a:ext cx="8610600" cy="48006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dirty="0" smtClean="0"/>
              <a:t>Brute-Force Attack</a:t>
            </a:r>
            <a:endParaRPr lang="en-AU" dirty="0" smtClean="0"/>
          </a:p>
        </p:txBody>
      </p:sp>
      <p:sp>
        <p:nvSpPr>
          <p:cNvPr id="68611" name="Rectangle 3"/>
          <p:cNvSpPr>
            <a:spLocks noGrp="1" noChangeArrowheads="1"/>
          </p:cNvSpPr>
          <p:nvPr>
            <p:ph idx="1"/>
          </p:nvPr>
        </p:nvSpPr>
        <p:spPr>
          <a:xfrm>
            <a:off x="792163" y="1762125"/>
            <a:ext cx="7570787" cy="1666875"/>
          </a:xfrm>
        </p:spPr>
        <p:txBody>
          <a:bodyPr>
            <a:normAutofit lnSpcReduction="10000"/>
          </a:bodyPr>
          <a:lstStyle/>
          <a:p>
            <a:r>
              <a:rPr lang="en-US" dirty="0" smtClean="0"/>
              <a:t>Requires known message-tag pairs</a:t>
            </a:r>
          </a:p>
          <a:p>
            <a:pPr lvl="1"/>
            <a:r>
              <a:rPr lang="en-US" dirty="0" smtClean="0"/>
              <a:t>A brute-force method of finding a collision is to pick a random bit string </a:t>
            </a:r>
            <a:r>
              <a:rPr lang="en-US" i="1" dirty="0" smtClean="0"/>
              <a:t>y </a:t>
            </a:r>
            <a:r>
              <a:rPr lang="en-US" dirty="0" smtClean="0"/>
              <a:t>and check if H(</a:t>
            </a:r>
            <a:r>
              <a:rPr lang="en-US" i="1" dirty="0" smtClean="0"/>
              <a:t>y</a:t>
            </a:r>
            <a:r>
              <a:rPr lang="en-US" dirty="0" smtClean="0"/>
              <a:t>) = H(</a:t>
            </a:r>
            <a:r>
              <a:rPr lang="en-US" i="1" dirty="0" smtClean="0"/>
              <a:t>x</a:t>
            </a:r>
            <a:r>
              <a:rPr lang="en-US" dirty="0" smtClean="0"/>
              <a:t>)</a:t>
            </a:r>
          </a:p>
          <a:p>
            <a:pPr lvl="2"/>
            <a:endParaRPr lang="en-AU" dirty="0" smtClean="0"/>
          </a:p>
        </p:txBody>
      </p:sp>
      <p:graphicFrame>
        <p:nvGraphicFramePr>
          <p:cNvPr id="4" name="Diagram 3"/>
          <p:cNvGraphicFramePr/>
          <p:nvPr/>
        </p:nvGraphicFramePr>
        <p:xfrm>
          <a:off x="762000" y="3657600"/>
          <a:ext cx="7924800" cy="23876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dirty="0" smtClean="0"/>
              <a:t>Cryptanalysis</a:t>
            </a:r>
            <a:endParaRPr lang="en-AU" dirty="0" smtClean="0"/>
          </a:p>
        </p:txBody>
      </p:sp>
      <p:sp>
        <p:nvSpPr>
          <p:cNvPr id="69635" name="Rectangle 3"/>
          <p:cNvSpPr>
            <a:spLocks noGrp="1" noChangeArrowheads="1"/>
          </p:cNvSpPr>
          <p:nvPr>
            <p:ph idx="1"/>
          </p:nvPr>
        </p:nvSpPr>
        <p:spPr/>
        <p:txBody>
          <a:bodyPr>
            <a:normAutofit lnSpcReduction="10000"/>
          </a:bodyPr>
          <a:lstStyle/>
          <a:p>
            <a:r>
              <a:rPr lang="en-US" dirty="0" smtClean="0"/>
              <a:t>Cryptanalytic attacks seek to exploit some property of the algorithm to perform some attack other than an exhaustive search</a:t>
            </a:r>
          </a:p>
          <a:p>
            <a:r>
              <a:rPr lang="en-AU" dirty="0" smtClean="0"/>
              <a:t>An ideal MAC algorithm will require a cryptanalytic effort greater than or equal to the brute-force effort</a:t>
            </a:r>
          </a:p>
          <a:p>
            <a:r>
              <a:rPr lang="en-AU" dirty="0" smtClean="0"/>
              <a:t>There is much more variety in the structure of MACs than in hash functions, so it is difficult to generalize about the cryptanalysis of MACs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AU" dirty="0" smtClean="0"/>
              <a:t>MACs Based on Hash Functions: HMAC</a:t>
            </a:r>
            <a:endParaRPr lang="en-AU" dirty="0"/>
          </a:p>
        </p:txBody>
      </p:sp>
      <p:sp>
        <p:nvSpPr>
          <p:cNvPr id="82947" name="Rectangle 3"/>
          <p:cNvSpPr>
            <a:spLocks noGrp="1" noChangeArrowheads="1"/>
          </p:cNvSpPr>
          <p:nvPr>
            <p:ph idx="1"/>
          </p:nvPr>
        </p:nvSpPr>
        <p:spPr>
          <a:xfrm>
            <a:off x="792163" y="1762125"/>
            <a:ext cx="7570787" cy="4714875"/>
          </a:xfrm>
        </p:spPr>
        <p:txBody>
          <a:bodyPr>
            <a:normAutofit fontScale="92500" lnSpcReduction="20000"/>
          </a:bodyPr>
          <a:lstStyle/>
          <a:p>
            <a:r>
              <a:rPr lang="en-US" dirty="0" smtClean="0"/>
              <a:t>There has been increased interest in developing a MAC derived from a cryptographic hash function</a:t>
            </a:r>
          </a:p>
          <a:p>
            <a:r>
              <a:rPr lang="en-US" dirty="0" smtClean="0"/>
              <a:t>Motivations:</a:t>
            </a:r>
          </a:p>
          <a:p>
            <a:pPr lvl="1"/>
            <a:r>
              <a:rPr lang="en-US" dirty="0" smtClean="0"/>
              <a:t>Cryptographic hash functions such as MD5 and SHA generally execute faster in software than symmetric block ciphers such as DES</a:t>
            </a:r>
          </a:p>
          <a:p>
            <a:pPr lvl="1"/>
            <a:r>
              <a:rPr lang="en-US" dirty="0" smtClean="0"/>
              <a:t>Library code for cryptographic hash functions is widely available</a:t>
            </a:r>
          </a:p>
          <a:p>
            <a:pPr marL="342900" lvl="1" indent="-342900">
              <a:spcBef>
                <a:spcPts val="2400"/>
              </a:spcBef>
              <a:buClr>
                <a:srgbClr val="BAABE3"/>
              </a:buClr>
            </a:pPr>
            <a:r>
              <a:rPr lang="en-US" sz="2811" dirty="0" smtClean="0">
                <a:cs typeface="ＭＳ Ｐゴシック" pitchFamily="-84" charset="-128"/>
              </a:rPr>
              <a:t>HMAC has been chosen as the mandatory-to-implement MAC for IP security</a:t>
            </a:r>
          </a:p>
          <a:p>
            <a:pPr marL="342900" lvl="1" indent="-342900">
              <a:spcBef>
                <a:spcPts val="2400"/>
              </a:spcBef>
              <a:buClr>
                <a:srgbClr val="BAABE3"/>
              </a:buClr>
            </a:pPr>
            <a:r>
              <a:rPr lang="en-US" sz="2811" dirty="0" smtClean="0">
                <a:cs typeface="ＭＳ Ｐゴシック" pitchFamily="-84" charset="-128"/>
              </a:rPr>
              <a:t>Has also been issued as a NIST standard (FIPS 198)</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HMAC Design Objectives</a:t>
            </a:r>
          </a:p>
        </p:txBody>
      </p:sp>
      <p:sp>
        <p:nvSpPr>
          <p:cNvPr id="3" name="Content Placeholder 2"/>
          <p:cNvSpPr>
            <a:spLocks noGrp="1"/>
          </p:cNvSpPr>
          <p:nvPr>
            <p:ph idx="1"/>
          </p:nvPr>
        </p:nvSpPr>
        <p:spPr>
          <a:xfrm>
            <a:off x="792163" y="1762125"/>
            <a:ext cx="7570787" cy="4791075"/>
          </a:xfrm>
        </p:spPr>
        <p:txBody>
          <a:bodyPr>
            <a:normAutofit fontScale="92500" lnSpcReduction="10000"/>
          </a:bodyPr>
          <a:lstStyle/>
          <a:p>
            <a:r>
              <a:rPr lang="en-US" dirty="0" smtClean="0"/>
              <a:t>RFC 2104 lists the following objectives for HMAC:</a:t>
            </a:r>
          </a:p>
          <a:p>
            <a:pPr lvl="1"/>
            <a:r>
              <a:rPr lang="en-US" dirty="0" smtClean="0"/>
              <a:t>To use, without modifications, available </a:t>
            </a:r>
            <a:r>
              <a:rPr lang="en-US" dirty="0" smtClean="0"/>
              <a:t>hash </a:t>
            </a:r>
            <a:r>
              <a:rPr lang="en-US" dirty="0" smtClean="0"/>
              <a:t>functions</a:t>
            </a:r>
          </a:p>
          <a:p>
            <a:pPr lvl="1"/>
            <a:r>
              <a:rPr lang="en-US" dirty="0" smtClean="0"/>
              <a:t>To allow for easy replaceability of the embedded hash function in case faster or more secure hash functions are found or required</a:t>
            </a:r>
          </a:p>
          <a:p>
            <a:pPr lvl="1"/>
            <a:r>
              <a:rPr lang="en-US" dirty="0" smtClean="0"/>
              <a:t>To preserve the original performance of the hash function without incurring a significant degradation</a:t>
            </a:r>
          </a:p>
          <a:p>
            <a:pPr lvl="1"/>
            <a:r>
              <a:rPr lang="en-US" dirty="0" smtClean="0"/>
              <a:t>To use and handle keys in a simple way</a:t>
            </a:r>
          </a:p>
          <a:p>
            <a:pPr lvl="1"/>
            <a:r>
              <a:rPr lang="en-US" dirty="0" smtClean="0"/>
              <a:t>To have a well understood cryptographic analysis of the strength of the authentication mechanism based on reasonable assumptions about the embedded hash function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6018" name="Rectangle 1026"/>
          <p:cNvSpPr>
            <a:spLocks noGrp="1" noChangeArrowheads="1"/>
          </p:cNvSpPr>
          <p:nvPr>
            <p:ph type="title" idx="4294967295"/>
          </p:nvPr>
        </p:nvSpPr>
        <p:spPr>
          <a:xfrm>
            <a:off x="0" y="228600"/>
            <a:ext cx="3276600" cy="5105400"/>
          </a:xfrm>
        </p:spPr>
        <p:txBody>
          <a:bodyPr/>
          <a:lstStyle/>
          <a:p>
            <a:pPr eaLnBrk="1" hangingPunct="1">
              <a:defRPr/>
            </a:pPr>
            <a:r>
              <a:rPr lang="en-US" dirty="0">
                <a:ea typeface="ＭＳ Ｐゴシック" pitchFamily="-107" charset="-128"/>
                <a:cs typeface="ＭＳ Ｐゴシック" pitchFamily="-107" charset="-128"/>
              </a:rPr>
              <a:t>HMAC</a:t>
            </a:r>
            <a:r>
              <a:rPr lang="en-US" dirty="0" smtClean="0">
                <a:ea typeface="ＭＳ Ｐゴシック" pitchFamily="-107" charset="-128"/>
                <a:cs typeface="ＭＳ Ｐゴシック" pitchFamily="-107" charset="-128"/>
              </a:rPr>
              <a:t> Structure</a:t>
            </a:r>
            <a:endParaRPr lang="en-AU" dirty="0">
              <a:ea typeface="ＭＳ Ｐゴシック" pitchFamily="-107" charset="-128"/>
              <a:cs typeface="ＭＳ Ｐゴシック" pitchFamily="-107" charset="-128"/>
            </a:endParaRPr>
          </a:p>
        </p:txBody>
      </p:sp>
      <p:pic>
        <p:nvPicPr>
          <p:cNvPr id="4" name="Picture 3" descr="f5.pdf"/>
          <p:cNvPicPr>
            <a:picLocks noChangeAspect="1"/>
          </p:cNvPicPr>
          <p:nvPr/>
        </p:nvPicPr>
        <mc:AlternateContent>
          <mc:Choice xmlns:ma="http://schemas.microsoft.com/office/mac/drawingml/2008/main" Requires="ma">
            <p:blipFill>
              <a:blip r:embed="rId3"/>
              <a:srcRect l="14118" t="7273" r="7059" b="11818"/>
              <a:stretch>
                <a:fillRect/>
              </a:stretch>
            </p:blipFill>
          </mc:Choice>
          <mc:Fallback>
            <p:blipFill>
              <a:blip r:embed="rId4"/>
              <a:srcRect l="14118" t="7273" r="7059" b="11818"/>
              <a:stretch>
                <a:fillRect/>
              </a:stretch>
            </p:blipFill>
          </mc:Fallback>
        </mc:AlternateContent>
        <p:spPr>
          <a:xfrm>
            <a:off x="3810000" y="0"/>
            <a:ext cx="5162672" cy="6858000"/>
          </a:xfrm>
          <a:prstGeom prst="rect">
            <a:avLst/>
          </a:prstGeom>
        </p:spPr>
      </p:pic>
    </p:spTree>
  </p:cSld>
  <p:clrMapOvr>
    <a:masterClrMapping/>
  </p:clrMapOvr>
  <p:transition>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descr="f6.pdf"/>
          <p:cNvPicPr>
            <a:picLocks noChangeAspect="1"/>
          </p:cNvPicPr>
          <p:nvPr/>
        </p:nvPicPr>
        <mc:AlternateContent>
          <mc:Choice xmlns:ma="http://schemas.microsoft.com/office/mac/drawingml/2008/main" Requires="ma">
            <p:blipFill>
              <a:blip r:embed="rId3"/>
              <a:srcRect l="3529" t="9091" r="2353" b="6364"/>
              <a:stretch>
                <a:fillRect/>
              </a:stretch>
            </p:blipFill>
          </mc:Choice>
          <mc:Fallback>
            <p:blipFill>
              <a:blip r:embed="rId4"/>
              <a:srcRect l="3529" t="9091" r="2353" b="6364"/>
              <a:stretch>
                <a:fillRect/>
              </a:stretch>
            </p:blipFill>
          </mc:Fallback>
        </mc:AlternateContent>
        <p:spPr>
          <a:xfrm>
            <a:off x="1752600" y="-73155"/>
            <a:ext cx="5943600" cy="6909429"/>
          </a:xfrm>
          <a:prstGeom prst="rect">
            <a:avLst/>
          </a:prstGeom>
        </p:spPr>
      </p:pic>
    </p:spTree>
  </p:cSld>
  <p:clrMapOvr>
    <a:masterClrMapping/>
  </p:clrMapOvr>
  <p:transition spd="med">
    <p:pull dir="l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dirty="0" smtClean="0"/>
              <a:t>Security of HMAC</a:t>
            </a:r>
            <a:endParaRPr lang="en-AU" dirty="0"/>
          </a:p>
        </p:txBody>
      </p:sp>
      <p:sp>
        <p:nvSpPr>
          <p:cNvPr id="87043" name="Rectangle 3"/>
          <p:cNvSpPr>
            <a:spLocks noGrp="1" noChangeArrowheads="1"/>
          </p:cNvSpPr>
          <p:nvPr>
            <p:ph idx="1"/>
          </p:nvPr>
        </p:nvSpPr>
        <p:spPr>
          <a:xfrm>
            <a:off x="792163" y="1762125"/>
            <a:ext cx="7570787" cy="4791075"/>
          </a:xfrm>
        </p:spPr>
        <p:txBody>
          <a:bodyPr>
            <a:normAutofit fontScale="92500"/>
          </a:bodyPr>
          <a:lstStyle/>
          <a:p>
            <a:r>
              <a:rPr lang="en-US" dirty="0" smtClean="0"/>
              <a:t>Depends in some way on the cryptographic strength of the underlying hash function</a:t>
            </a:r>
          </a:p>
          <a:p>
            <a:r>
              <a:rPr lang="en-US" dirty="0" smtClean="0"/>
              <a:t>Appeal of HMAC is that its designers have been able to prove an exact relationship between the strength of the embedded hash function and the strength of HMAC</a:t>
            </a:r>
          </a:p>
          <a:p>
            <a:r>
              <a:rPr lang="en-US" dirty="0" smtClean="0"/>
              <a:t>Generally expressed in terms of the probability of successful forgery with a given amount of time spent by the forger and a given number of message-tag pairs created with the same key</a:t>
            </a:r>
            <a:endParaRPr lang="en-AU" dirty="0"/>
          </a:p>
        </p:txBody>
      </p:sp>
      <p:pic>
        <p:nvPicPr>
          <p:cNvPr id="4" name="Picture 3"/>
          <p:cNvPicPr>
            <a:picLocks noChangeAspect="1"/>
          </p:cNvPicPr>
          <p:nvPr/>
        </p:nvPicPr>
        <p:blipFill>
          <a:blip r:embed="rId3"/>
          <a:stretch>
            <a:fillRect/>
          </a:stretch>
        </p:blipFill>
        <p:spPr>
          <a:xfrm rot="307906">
            <a:off x="6994965" y="387885"/>
            <a:ext cx="1922509" cy="1444867"/>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7.pdf"/>
          <p:cNvPicPr>
            <a:picLocks noChangeAspect="1"/>
          </p:cNvPicPr>
          <p:nvPr/>
        </p:nvPicPr>
        <mc:AlternateContent>
          <mc:Choice xmlns:ma="http://schemas.microsoft.com/office/mac/drawingml/2008/main" Requires="ma">
            <p:blipFill>
              <a:blip r:embed="rId3"/>
              <a:srcRect l="3636" t="12941" r="3636" b="11765"/>
              <a:stretch>
                <a:fillRect/>
              </a:stretch>
            </p:blipFill>
          </mc:Choice>
          <mc:Fallback>
            <p:blipFill>
              <a:blip r:embed="rId4"/>
              <a:srcRect l="3636" t="12941" r="3636" b="11765"/>
              <a:stretch>
                <a:fillRect/>
              </a:stretch>
            </p:blipFill>
          </mc:Fallback>
        </mc:AlternateContent>
        <p:spPr>
          <a:xfrm>
            <a:off x="0" y="533400"/>
            <a:ext cx="9229819" cy="5791200"/>
          </a:xfrm>
          <a:prstGeom prst="rect">
            <a:avLst/>
          </a:prstGeom>
        </p:spPr>
      </p:pic>
    </p:spTree>
  </p:cSld>
  <p:clrMapOvr>
    <a:masterClrMapping/>
  </p:clrMapOvr>
  <p:transition spd="med">
    <p:pull dir="l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854200" y="3694113"/>
            <a:ext cx="5446713" cy="1470025"/>
          </a:xfrm>
        </p:spPr>
        <p:txBody>
          <a:bodyPr rtlCol="0">
            <a:noAutofit/>
          </a:bodyPr>
          <a:lstStyle/>
          <a:p>
            <a:pPr fontAlgn="auto">
              <a:spcAft>
                <a:spcPts val="0"/>
              </a:spcAft>
              <a:defRPr/>
            </a:pPr>
            <a:r>
              <a:rPr lang="en-US" dirty="0" smtClean="0">
                <a:ea typeface="+mj-ea"/>
                <a:cs typeface="+mj-cs"/>
              </a:rPr>
              <a:t>Chapter 12</a:t>
            </a:r>
            <a:endParaRPr lang="en-US" dirty="0">
              <a:ea typeface="+mj-ea"/>
              <a:cs typeface="+mj-cs"/>
            </a:endParaRPr>
          </a:p>
        </p:txBody>
      </p:sp>
      <p:sp>
        <p:nvSpPr>
          <p:cNvPr id="30723" name="Subtitle 13"/>
          <p:cNvSpPr>
            <a:spLocks noGrp="1"/>
          </p:cNvSpPr>
          <p:nvPr>
            <p:ph type="subTitle" idx="1"/>
          </p:nvPr>
        </p:nvSpPr>
        <p:spPr>
          <a:xfrm>
            <a:off x="1524000" y="5334000"/>
            <a:ext cx="6096000" cy="852488"/>
          </a:xfrm>
        </p:spPr>
        <p:txBody>
          <a:bodyPr>
            <a:normAutofit fontScale="92500"/>
          </a:bodyPr>
          <a:lstStyle/>
          <a:p>
            <a:r>
              <a:rPr lang="en-AU" sz="3600" dirty="0" smtClean="0"/>
              <a:t>Message Authentication Codes</a:t>
            </a:r>
            <a:endParaRPr lang="en-US" sz="3600" dirty="0" smtClean="0"/>
          </a:p>
        </p:txBody>
      </p:sp>
      <p:pic>
        <p:nvPicPr>
          <p:cNvPr id="6" name="Picture Placeholder 4" descr="crypto.jpg"/>
          <p:cNvPicPr>
            <a:picLocks noChangeAspect="1"/>
          </p:cNvPicPr>
          <p:nvPr/>
        </p:nvPicPr>
        <p:blipFill>
          <a:blip r:embed="rId3">
            <a:alphaModFix/>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8.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0" y="0"/>
            <a:ext cx="8875059" cy="6858000"/>
          </a:xfrm>
          <a:prstGeom prst="rect">
            <a:avLst/>
          </a:prstGeom>
        </p:spPr>
      </p:pic>
    </p:spTree>
  </p:cSld>
  <p:clrMapOvr>
    <a:masterClrMapping/>
  </p:clrMapOvr>
  <p:transition spd="med">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r>
              <a:rPr lang="en-US" dirty="0" smtClean="0"/>
              <a:t>Authenticated Encryption (AE)</a:t>
            </a:r>
          </a:p>
        </p:txBody>
      </p:sp>
      <p:sp>
        <p:nvSpPr>
          <p:cNvPr id="3" name="Content Placeholder 2"/>
          <p:cNvSpPr>
            <a:spLocks noGrp="1"/>
          </p:cNvSpPr>
          <p:nvPr>
            <p:ph idx="1"/>
          </p:nvPr>
        </p:nvSpPr>
        <p:spPr>
          <a:xfrm>
            <a:off x="792163" y="1762125"/>
            <a:ext cx="7570787" cy="4638675"/>
          </a:xfrm>
        </p:spPr>
        <p:txBody>
          <a:bodyPr>
            <a:normAutofit fontScale="77500" lnSpcReduction="20000"/>
          </a:bodyPr>
          <a:lstStyle/>
          <a:p>
            <a:r>
              <a:rPr lang="en-US" dirty="0" smtClean="0"/>
              <a:t>A term used to describe encryption systems that simultaneously protect confidentiality and authenticity of communications</a:t>
            </a:r>
          </a:p>
          <a:p>
            <a:r>
              <a:rPr lang="en-US" dirty="0" smtClean="0"/>
              <a:t>Approaches:</a:t>
            </a:r>
          </a:p>
          <a:p>
            <a:pPr lvl="1"/>
            <a:r>
              <a:rPr lang="en-US" dirty="0" smtClean="0"/>
              <a:t>Hash-then-encrypt: E(K, (M || </a:t>
            </a:r>
            <a:r>
              <a:rPr lang="en-US" i="1" dirty="0" smtClean="0"/>
              <a:t>h</a:t>
            </a:r>
            <a:r>
              <a:rPr lang="en-US" dirty="0" smtClean="0"/>
              <a:t>))</a:t>
            </a:r>
          </a:p>
          <a:p>
            <a:pPr lvl="1"/>
            <a:r>
              <a:rPr lang="en-US" dirty="0" smtClean="0"/>
              <a:t>MAC-then-encrypt: </a:t>
            </a:r>
            <a:r>
              <a:rPr lang="en-US" i="1" dirty="0" smtClean="0"/>
              <a:t>T = </a:t>
            </a:r>
            <a:r>
              <a:rPr lang="en-US" dirty="0" smtClean="0"/>
              <a:t>MAC(</a:t>
            </a:r>
            <a:r>
              <a:rPr lang="en-US" i="1" dirty="0" smtClean="0"/>
              <a:t>K</a:t>
            </a:r>
            <a:r>
              <a:rPr lang="en-US" sz="2595" i="1" baseline="-25000" dirty="0" smtClean="0"/>
              <a:t>1</a:t>
            </a:r>
            <a:r>
              <a:rPr lang="en-US" i="1" dirty="0" smtClean="0"/>
              <a:t>, M</a:t>
            </a:r>
            <a:r>
              <a:rPr lang="en-US" dirty="0" smtClean="0"/>
              <a:t>), E(K</a:t>
            </a:r>
            <a:r>
              <a:rPr lang="en-US" baseline="-25000" dirty="0" smtClean="0"/>
              <a:t>2</a:t>
            </a:r>
            <a:r>
              <a:rPr lang="en-US" dirty="0" smtClean="0"/>
              <a:t>, [M || </a:t>
            </a:r>
            <a:r>
              <a:rPr lang="en-US" i="1" dirty="0" smtClean="0"/>
              <a:t>T</a:t>
            </a:r>
            <a:r>
              <a:rPr lang="en-US" dirty="0" smtClean="0"/>
              <a:t>])</a:t>
            </a:r>
          </a:p>
          <a:p>
            <a:pPr lvl="1"/>
            <a:r>
              <a:rPr lang="en-US" dirty="0" smtClean="0"/>
              <a:t>Encrypt-then-MAC: </a:t>
            </a:r>
            <a:r>
              <a:rPr lang="en-US" i="1" dirty="0" smtClean="0"/>
              <a:t>C = E(K</a:t>
            </a:r>
            <a:r>
              <a:rPr lang="en-US" sz="2595" baseline="-25000" dirty="0" smtClean="0"/>
              <a:t>2</a:t>
            </a:r>
            <a:r>
              <a:rPr lang="en-US" i="1" dirty="0" smtClean="0"/>
              <a:t>, M)</a:t>
            </a:r>
            <a:r>
              <a:rPr lang="en-US" dirty="0" smtClean="0"/>
              <a:t>, </a:t>
            </a:r>
            <a:r>
              <a:rPr lang="en-US" i="1" dirty="0" smtClean="0"/>
              <a:t>T </a:t>
            </a:r>
            <a:r>
              <a:rPr lang="en-US" dirty="0" smtClean="0"/>
              <a:t>= MAC(</a:t>
            </a:r>
            <a:r>
              <a:rPr lang="en-US" i="1" dirty="0" smtClean="0"/>
              <a:t>K</a:t>
            </a:r>
            <a:r>
              <a:rPr lang="en-US" sz="2595" baseline="-25000" dirty="0" smtClean="0"/>
              <a:t>1</a:t>
            </a:r>
            <a:r>
              <a:rPr lang="en-US" i="1" dirty="0" smtClean="0"/>
              <a:t>, C</a:t>
            </a:r>
            <a:r>
              <a:rPr lang="en-US" dirty="0" smtClean="0"/>
              <a:t>) </a:t>
            </a:r>
          </a:p>
          <a:p>
            <a:pPr lvl="1"/>
            <a:r>
              <a:rPr lang="en-US" dirty="0" smtClean="0"/>
              <a:t>Encrypt-and-MAC: </a:t>
            </a:r>
            <a:r>
              <a:rPr lang="en-US" i="1" dirty="0" smtClean="0"/>
              <a:t>C </a:t>
            </a:r>
            <a:r>
              <a:rPr lang="en-US" dirty="0" smtClean="0"/>
              <a:t>= E(</a:t>
            </a:r>
            <a:r>
              <a:rPr lang="en-US" i="1" dirty="0" smtClean="0"/>
              <a:t>K</a:t>
            </a:r>
            <a:r>
              <a:rPr lang="en-US" sz="2595" baseline="-25000" dirty="0" smtClean="0"/>
              <a:t>2</a:t>
            </a:r>
            <a:r>
              <a:rPr lang="en-US" i="1" dirty="0" smtClean="0"/>
              <a:t>, M</a:t>
            </a:r>
            <a:r>
              <a:rPr lang="en-US" dirty="0" smtClean="0"/>
              <a:t>), T = MAC(</a:t>
            </a:r>
            <a:r>
              <a:rPr lang="en-US" i="1" dirty="0" smtClean="0"/>
              <a:t>K</a:t>
            </a:r>
            <a:r>
              <a:rPr lang="en-US" sz="2595" baseline="-25000" dirty="0" smtClean="0"/>
              <a:t>1</a:t>
            </a:r>
            <a:r>
              <a:rPr lang="en-US" i="1" dirty="0" smtClean="0"/>
              <a:t>, M</a:t>
            </a:r>
            <a:r>
              <a:rPr lang="en-US" dirty="0" smtClean="0"/>
              <a:t>)</a:t>
            </a:r>
          </a:p>
          <a:p>
            <a:r>
              <a:rPr lang="en-US" dirty="0" smtClean="0"/>
              <a:t> Both decryption and verification are straightforward for each approach</a:t>
            </a:r>
          </a:p>
          <a:p>
            <a:r>
              <a:rPr lang="en-US" dirty="0" smtClean="0"/>
              <a:t>There are security vulnerabilities with all of these approaches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pPr>
              <a:lnSpc>
                <a:spcPts val="4600"/>
              </a:lnSpc>
            </a:pPr>
            <a:r>
              <a:rPr lang="en-US" sz="4400" dirty="0" smtClean="0"/>
              <a:t>Counter with Cipher Block Chaining-Message Authentication Code (CCM) </a:t>
            </a:r>
          </a:p>
        </p:txBody>
      </p:sp>
      <p:sp>
        <p:nvSpPr>
          <p:cNvPr id="3" name="Content Placeholder 2"/>
          <p:cNvSpPr>
            <a:spLocks noGrp="1"/>
          </p:cNvSpPr>
          <p:nvPr>
            <p:ph idx="1"/>
          </p:nvPr>
        </p:nvSpPr>
        <p:spPr>
          <a:xfrm>
            <a:off x="792163" y="1762125"/>
            <a:ext cx="7570787" cy="4791075"/>
          </a:xfrm>
        </p:spPr>
        <p:txBody>
          <a:bodyPr>
            <a:normAutofit fontScale="85000" lnSpcReduction="20000"/>
          </a:bodyPr>
          <a:lstStyle/>
          <a:p>
            <a:r>
              <a:rPr lang="en-US" dirty="0" smtClean="0"/>
              <a:t>Was standardized by NIST specifically to support the security requirements of IEEE 802.11 WiFi wireless local area networks</a:t>
            </a:r>
          </a:p>
          <a:p>
            <a:r>
              <a:rPr lang="en-US" dirty="0" smtClean="0"/>
              <a:t>Variation of the encrypt-and-MAC approach to authenticated encryption</a:t>
            </a:r>
          </a:p>
          <a:p>
            <a:pPr lvl="1"/>
            <a:r>
              <a:rPr lang="en-US" dirty="0" smtClean="0"/>
              <a:t>Defined in NIST SP 800-38C</a:t>
            </a:r>
          </a:p>
          <a:p>
            <a:r>
              <a:rPr lang="en-US" dirty="0" smtClean="0"/>
              <a:t> Key algorithmic ingredients: </a:t>
            </a:r>
          </a:p>
          <a:p>
            <a:pPr lvl="1"/>
            <a:r>
              <a:rPr lang="en-US" dirty="0" smtClean="0"/>
              <a:t>AES encryption algorithm</a:t>
            </a:r>
          </a:p>
          <a:p>
            <a:pPr lvl="1"/>
            <a:r>
              <a:rPr lang="en-US" dirty="0" smtClean="0"/>
              <a:t>CTR mode of operation</a:t>
            </a:r>
          </a:p>
          <a:p>
            <a:pPr lvl="1"/>
            <a:r>
              <a:rPr lang="en-US" dirty="0" smtClean="0"/>
              <a:t>CMAC authentication algorithm</a:t>
            </a:r>
          </a:p>
          <a:p>
            <a:r>
              <a:rPr lang="en-US" dirty="0" smtClean="0"/>
              <a:t>Single key </a:t>
            </a:r>
            <a:r>
              <a:rPr lang="en-US" i="1" dirty="0" smtClean="0"/>
              <a:t>K </a:t>
            </a:r>
            <a:r>
              <a:rPr lang="en-US" dirty="0" smtClean="0"/>
              <a:t>is used for both encryption and MAC algorithms </a:t>
            </a:r>
          </a:p>
          <a:p>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1752601"/>
            <a:ext cx="7570787" cy="914400"/>
          </a:xfrm>
        </p:spPr>
        <p:txBody>
          <a:bodyPr>
            <a:normAutofit lnSpcReduction="10000"/>
          </a:bodyPr>
          <a:lstStyle/>
          <a:p>
            <a:r>
              <a:rPr lang="en-US" dirty="0" smtClean="0"/>
              <a:t>The input to the CCM encryption process consists of three elements:</a:t>
            </a:r>
          </a:p>
        </p:txBody>
      </p:sp>
      <p:graphicFrame>
        <p:nvGraphicFramePr>
          <p:cNvPr id="4" name="Diagram 3"/>
          <p:cNvGraphicFramePr/>
          <p:nvPr/>
        </p:nvGraphicFramePr>
        <p:xfrm>
          <a:off x="1295400" y="2895600"/>
          <a:ext cx="6096000" cy="33782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9.pdf"/>
          <p:cNvPicPr>
            <a:picLocks noChangeAspect="1"/>
          </p:cNvPicPr>
          <p:nvPr/>
        </p:nvPicPr>
        <mc:AlternateContent>
          <mc:Choice xmlns:ma="http://schemas.microsoft.com/office/mac/drawingml/2008/main" Requires="ma">
            <p:blipFill>
              <a:blip r:embed="rId3"/>
              <a:srcRect b="6364"/>
              <a:stretch>
                <a:fillRect/>
              </a:stretch>
            </p:blipFill>
          </mc:Choice>
          <mc:Fallback>
            <p:blipFill>
              <a:blip r:embed="rId4"/>
              <a:srcRect b="6364"/>
              <a:stretch>
                <a:fillRect/>
              </a:stretch>
            </p:blipFill>
          </mc:Fallback>
        </mc:AlternateContent>
        <p:spPr>
          <a:xfrm>
            <a:off x="1922318" y="-1"/>
            <a:ext cx="5659565" cy="6858001"/>
          </a:xfrm>
          <a:prstGeom prst="rect">
            <a:avLst/>
          </a:prstGeom>
        </p:spPr>
      </p:pic>
    </p:spTree>
  </p:cSld>
  <p:clrMapOvr>
    <a:masterClrMapping/>
  </p:clrMapOvr>
  <p:transition>
    <p:dissolv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r>
              <a:rPr lang="en-US" dirty="0" smtClean="0"/>
              <a:t>Galois/Counter Mode (GCM)</a:t>
            </a:r>
          </a:p>
        </p:txBody>
      </p:sp>
      <p:sp>
        <p:nvSpPr>
          <p:cNvPr id="3" name="Content Placeholder 2"/>
          <p:cNvSpPr>
            <a:spLocks noGrp="1"/>
          </p:cNvSpPr>
          <p:nvPr>
            <p:ph idx="1"/>
          </p:nvPr>
        </p:nvSpPr>
        <p:spPr>
          <a:xfrm>
            <a:off x="792163" y="1762125"/>
            <a:ext cx="7570787" cy="4791075"/>
          </a:xfrm>
        </p:spPr>
        <p:txBody>
          <a:bodyPr>
            <a:normAutofit fontScale="85000" lnSpcReduction="20000"/>
          </a:bodyPr>
          <a:lstStyle/>
          <a:p>
            <a:r>
              <a:rPr lang="en-US" dirty="0" smtClean="0"/>
              <a:t>NIST standard SP 800-38D</a:t>
            </a:r>
          </a:p>
          <a:p>
            <a:r>
              <a:rPr lang="en-US" dirty="0" smtClean="0"/>
              <a:t>Designed to be parallelizable so that it can provide high throughput with low cost and low latency</a:t>
            </a:r>
          </a:p>
          <a:p>
            <a:pPr lvl="1"/>
            <a:r>
              <a:rPr lang="en-US" dirty="0" smtClean="0"/>
              <a:t>Message is encrypted in variant of CTR mode</a:t>
            </a:r>
          </a:p>
          <a:p>
            <a:pPr lvl="1"/>
            <a:r>
              <a:rPr lang="en-US" dirty="0" smtClean="0"/>
              <a:t>Resulting ciphertext is multiplied with key material and message length information over GF (2</a:t>
            </a:r>
            <a:r>
              <a:rPr lang="en-US" baseline="30000" dirty="0" smtClean="0"/>
              <a:t>128</a:t>
            </a:r>
            <a:r>
              <a:rPr lang="en-US" dirty="0" smtClean="0"/>
              <a:t>) to generate the authenticator tag</a:t>
            </a:r>
          </a:p>
          <a:p>
            <a:pPr lvl="1"/>
            <a:r>
              <a:rPr lang="en-US" dirty="0" smtClean="0"/>
              <a:t>The standard also specifies a mode of operation that supplies the MAC only, known as GMAC</a:t>
            </a:r>
          </a:p>
          <a:p>
            <a:r>
              <a:rPr lang="en-US" dirty="0" smtClean="0"/>
              <a:t>Makes use of two functions:</a:t>
            </a:r>
          </a:p>
          <a:p>
            <a:pPr lvl="1"/>
            <a:r>
              <a:rPr lang="en-US" dirty="0" smtClean="0"/>
              <a:t>GHASH - a keyed hash function</a:t>
            </a:r>
          </a:p>
          <a:p>
            <a:pPr lvl="1"/>
            <a:r>
              <a:rPr lang="en-US" dirty="0" smtClean="0"/>
              <a:t>GCTR - CTR mode with the counters determined by simple increment by one operation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10.pdf"/>
          <p:cNvPicPr>
            <a:picLocks noChangeAspect="1"/>
          </p:cNvPicPr>
          <p:nvPr/>
        </p:nvPicPr>
        <mc:AlternateContent>
          <mc:Choice xmlns:ma="http://schemas.microsoft.com/office/mac/drawingml/2008/main" Requires="ma">
            <p:blipFill>
              <a:blip r:embed="rId3"/>
              <a:srcRect t="7273" b="8182"/>
              <a:stretch>
                <a:fillRect/>
              </a:stretch>
            </p:blipFill>
          </mc:Choice>
          <mc:Fallback>
            <p:blipFill>
              <a:blip r:embed="rId4"/>
              <a:srcRect t="7273" b="8182"/>
              <a:stretch>
                <a:fillRect/>
              </a:stretch>
            </p:blipFill>
          </mc:Fallback>
        </mc:AlternateContent>
        <p:spPr>
          <a:xfrm>
            <a:off x="1548772" y="0"/>
            <a:ext cx="6268083" cy="6858000"/>
          </a:xfrm>
          <a:prstGeom prst="rect">
            <a:avLst/>
          </a:prstGeom>
        </p:spPr>
      </p:pic>
    </p:spTree>
  </p:cSld>
  <p:clrMapOvr>
    <a:masterClrMapping/>
  </p:clrMapOvr>
  <p:transition spd="med">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descr="f11.pdf"/>
          <p:cNvPicPr>
            <a:picLocks noChangeAspect="1"/>
          </p:cNvPicPr>
          <p:nvPr/>
        </p:nvPicPr>
        <mc:AlternateContent>
          <mc:Choice xmlns:ma="http://schemas.microsoft.com/office/mac/drawingml/2008/main" Requires="ma">
            <p:blipFill>
              <a:blip r:embed="rId3"/>
              <a:srcRect t="12727" b="14545"/>
              <a:stretch>
                <a:fillRect/>
              </a:stretch>
            </p:blipFill>
          </mc:Choice>
          <mc:Fallback>
            <p:blipFill>
              <a:blip r:embed="rId4"/>
              <a:srcRect t="12727" b="14545"/>
              <a:stretch>
                <a:fillRect/>
              </a:stretch>
            </p:blipFill>
          </mc:Fallback>
        </mc:AlternateContent>
        <p:spPr>
          <a:xfrm>
            <a:off x="1143000" y="0"/>
            <a:ext cx="7124778" cy="6858000"/>
          </a:xfrm>
          <a:prstGeom prst="rect">
            <a:avLst/>
          </a:prstGeom>
        </p:spPr>
      </p:pic>
    </p:spTree>
  </p:cSld>
  <p:clrMapOvr>
    <a:masterClrMapping/>
  </p:clrMapOvr>
  <p:transition spd="med">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Key Wrap (KW)</a:t>
            </a:r>
            <a:endParaRPr lang="en-US" dirty="0"/>
          </a:p>
        </p:txBody>
      </p:sp>
      <p:sp>
        <p:nvSpPr>
          <p:cNvPr id="5" name="Content Placeholder 4"/>
          <p:cNvSpPr>
            <a:spLocks noGrp="1"/>
          </p:cNvSpPr>
          <p:nvPr>
            <p:ph idx="1"/>
          </p:nvPr>
        </p:nvSpPr>
        <p:spPr>
          <a:xfrm>
            <a:off x="792163" y="1762125"/>
            <a:ext cx="7570787" cy="4867275"/>
          </a:xfrm>
        </p:spPr>
        <p:txBody>
          <a:bodyPr>
            <a:normAutofit fontScale="85000" lnSpcReduction="20000"/>
          </a:bodyPr>
          <a:lstStyle/>
          <a:p>
            <a:r>
              <a:rPr lang="en-US" dirty="0" smtClean="0"/>
              <a:t>Most recent block cipher mode of operation defined by NIST </a:t>
            </a:r>
          </a:p>
          <a:p>
            <a:pPr lvl="1"/>
            <a:r>
              <a:rPr lang="en-US" dirty="0" smtClean="0"/>
              <a:t>Uses AES or triple DEA as the underlying encryption algorithm</a:t>
            </a:r>
          </a:p>
          <a:p>
            <a:r>
              <a:rPr lang="en-US" dirty="0" smtClean="0"/>
              <a:t>Purpose is to securely exchange a symmetric key to be shared by two parties, using a symmetric key already shared by these parties</a:t>
            </a:r>
          </a:p>
          <a:p>
            <a:pPr lvl="1"/>
            <a:r>
              <a:rPr lang="en-US" dirty="0" smtClean="0"/>
              <a:t>The latter key is called a </a:t>
            </a:r>
            <a:r>
              <a:rPr lang="en-US" i="1" dirty="0" smtClean="0"/>
              <a:t>key encryption key </a:t>
            </a:r>
            <a:r>
              <a:rPr lang="en-US" dirty="0" smtClean="0"/>
              <a:t>(KEK)</a:t>
            </a:r>
          </a:p>
          <a:p>
            <a:pPr marL="342900" lvl="1" indent="-342900">
              <a:spcBef>
                <a:spcPts val="2400"/>
              </a:spcBef>
              <a:buClr>
                <a:srgbClr val="BAABE3"/>
              </a:buClr>
            </a:pPr>
            <a:r>
              <a:rPr lang="en-US" sz="2800" dirty="0" smtClean="0">
                <a:cs typeface="ＭＳ Ｐゴシック" pitchFamily="-84" charset="-128"/>
              </a:rPr>
              <a:t>Robust in the sense that each bit of output can be expected to depend in a nontrivial fashion on each bit of input</a:t>
            </a:r>
          </a:p>
          <a:p>
            <a:pPr marL="342900" lvl="1" indent="-342900">
              <a:spcBef>
                <a:spcPts val="2400"/>
              </a:spcBef>
              <a:buClr>
                <a:srgbClr val="BAABE3"/>
              </a:buClr>
            </a:pPr>
            <a:r>
              <a:rPr lang="en-US" sz="2800" dirty="0" smtClean="0">
                <a:cs typeface="ＭＳ Ｐゴシック" pitchFamily="-84" charset="-128"/>
              </a:rPr>
              <a:t>Only used for small amounts of plaintext</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descr="f12.pdf"/>
          <p:cNvPicPr>
            <a:picLocks noChangeAspect="1"/>
          </p:cNvPicPr>
          <p:nvPr/>
        </p:nvPicPr>
        <mc:AlternateContent>
          <mc:Choice xmlns:ma="http://schemas.microsoft.com/office/mac/drawingml/2008/main" Requires="ma">
            <p:blipFill>
              <a:blip r:embed="rId3"/>
              <a:srcRect t="3636" b="6364"/>
              <a:stretch>
                <a:fillRect/>
              </a:stretch>
            </p:blipFill>
          </mc:Choice>
          <mc:Fallback>
            <p:blipFill>
              <a:blip r:embed="rId4"/>
              <a:srcRect t="3636" b="6364"/>
              <a:stretch>
                <a:fillRect/>
              </a:stretch>
            </p:blipFill>
          </mc:Fallback>
        </mc:AlternateContent>
        <p:spPr>
          <a:xfrm>
            <a:off x="1678439" y="0"/>
            <a:ext cx="5850908" cy="6814520"/>
          </a:xfrm>
          <a:prstGeom prst="rect">
            <a:avLst/>
          </a:prstGeom>
        </p:spPr>
      </p:pic>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533401" y="1762125"/>
            <a:ext cx="8001000" cy="4867275"/>
          </a:xfrm>
        </p:spPr>
        <p:txBody>
          <a:bodyPr/>
          <a:lstStyle/>
          <a:p>
            <a:pPr eaLnBrk="1" hangingPunct="1">
              <a:lnSpc>
                <a:spcPct val="90000"/>
              </a:lnSpc>
              <a:buNone/>
              <a:defRPr/>
            </a:pPr>
            <a:r>
              <a:rPr lang="en-AU" sz="2400" i="1" dirty="0" smtClean="0">
                <a:ea typeface="ＭＳ Ｐゴシック" pitchFamily="-107" charset="-128"/>
                <a:cs typeface="ＭＳ Ｐゴシック" pitchFamily="-107" charset="-128"/>
              </a:rPr>
              <a:t>	</a:t>
            </a:r>
            <a:r>
              <a:rPr lang="en-AU" sz="2600" i="1" dirty="0" smtClean="0">
                <a:ea typeface="+mn-ea"/>
                <a:cs typeface="+mn-cs"/>
              </a:rPr>
              <a:t>“At cats' green on the Sunday he took the message from the inside of the pillar and added Peter Moran's name to the two names already printed there in the "Brontosaur" code. The message now read: “Leviathan to Dragon: Martin Hillman, Trevor Allan, Peter Moran: observe and tail.” What was the good of it John hardly knew. He felt better, he felt that at last he had made an attack on Peter Moran instead of waiting passively and effecting no retaliation. Besides, what was the use of being in possession of the key to the codes if he never took advantage of it?”</a:t>
            </a:r>
          </a:p>
          <a:p>
            <a:pPr algn="r" eaLnBrk="1" hangingPunct="1">
              <a:lnSpc>
                <a:spcPct val="30000"/>
              </a:lnSpc>
              <a:buNone/>
              <a:defRPr/>
            </a:pPr>
            <a:r>
              <a:rPr lang="en-AU" sz="2400" b="1" dirty="0" smtClean="0">
                <a:ea typeface="ＭＳ Ｐゴシック" pitchFamily="-107" charset="-128"/>
                <a:cs typeface="ＭＳ Ｐゴシック" pitchFamily="-107" charset="-128"/>
              </a:rPr>
              <a:t>	—</a:t>
            </a:r>
            <a:r>
              <a:rPr lang="en-AU" sz="2400" b="1" i="1" dirty="0">
                <a:ea typeface="ＭＳ Ｐゴシック" pitchFamily="-107" charset="-128"/>
                <a:cs typeface="ＭＳ Ｐゴシック" pitchFamily="-107" charset="-128"/>
              </a:rPr>
              <a:t>Talking to Strange Men,</a:t>
            </a:r>
            <a:r>
              <a:rPr lang="en-AU" sz="2400" b="1" i="1" dirty="0" smtClean="0">
                <a:ea typeface="ＭＳ Ｐゴシック" pitchFamily="-107" charset="-128"/>
                <a:cs typeface="ＭＳ Ｐゴシック" pitchFamily="-107" charset="-128"/>
              </a:rPr>
              <a:t> </a:t>
            </a:r>
          </a:p>
          <a:p>
            <a:pPr algn="r" eaLnBrk="1" hangingPunct="1">
              <a:lnSpc>
                <a:spcPct val="30000"/>
              </a:lnSpc>
              <a:buNone/>
              <a:defRPr/>
            </a:pPr>
            <a:r>
              <a:rPr lang="en-AU" sz="2400" b="1" dirty="0" smtClean="0">
                <a:ea typeface="ＭＳ Ｐゴシック" pitchFamily="-107" charset="-128"/>
                <a:cs typeface="ＭＳ Ｐゴシック" pitchFamily="-107" charset="-128"/>
              </a:rPr>
              <a:t>Ruth </a:t>
            </a:r>
            <a:r>
              <a:rPr lang="en-AU" sz="2400" b="1" dirty="0">
                <a:ea typeface="ＭＳ Ｐゴシック" pitchFamily="-107" charset="-128"/>
                <a:cs typeface="ＭＳ Ｐゴシック" pitchFamily="-107" charset="-128"/>
              </a:rPr>
              <a:t>Rendell</a:t>
            </a:r>
            <a:endParaRPr lang="en-AU" sz="2400" dirty="0">
              <a:ea typeface="ＭＳ Ｐゴシック" pitchFamily="-107" charset="-128"/>
              <a:cs typeface="ＭＳ Ｐゴシック" pitchFamily="-107" charset="-128"/>
            </a:endParaRPr>
          </a:p>
          <a:p>
            <a:pPr eaLnBrk="1" hangingPunct="1">
              <a:lnSpc>
                <a:spcPct val="80000"/>
              </a:lnSpc>
              <a:buFont typeface="Wingdings" pitchFamily="-107" charset="2"/>
              <a:buNone/>
              <a:defRPr/>
            </a:pPr>
            <a:endParaRPr lang="en-AU" sz="2400" dirty="0">
              <a:ea typeface="ＭＳ Ｐゴシック" pitchFamily="-107" charset="-128"/>
              <a:cs typeface="ＭＳ Ｐゴシック" pitchFamily="-107" charset="-128"/>
            </a:endParaRPr>
          </a:p>
          <a:p>
            <a:pPr eaLnBrk="1" hangingPunct="1">
              <a:lnSpc>
                <a:spcPct val="80000"/>
              </a:lnSpc>
              <a:buFont typeface="Wingdings" pitchFamily="-107" charset="2"/>
              <a:buChar char="Ø"/>
              <a:defRPr/>
            </a:pPr>
            <a:endParaRPr lang="en-AU" sz="2400" dirty="0">
              <a:ea typeface="ＭＳ Ｐゴシック" pitchFamily="-107" charset="-128"/>
              <a:cs typeface="ＭＳ Ｐゴシック" pitchFamily="-107" charset="-128"/>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descr="f13.pdf"/>
          <p:cNvPicPr>
            <a:picLocks noChangeAspect="1"/>
          </p:cNvPicPr>
          <p:nvPr/>
        </p:nvPicPr>
        <mc:AlternateContent>
          <mc:Choice xmlns:ma="http://schemas.microsoft.com/office/mac/drawingml/2008/main" Requires="ma">
            <p:blipFill>
              <a:blip r:embed="rId3"/>
              <a:srcRect l="9412" t="30000" r="8235" b="27273"/>
              <a:stretch>
                <a:fillRect/>
              </a:stretch>
            </p:blipFill>
          </mc:Choice>
          <mc:Fallback>
            <p:blipFill>
              <a:blip r:embed="rId4"/>
              <a:srcRect l="9412" t="30000" r="8235" b="27273"/>
              <a:stretch>
                <a:fillRect/>
              </a:stretch>
            </p:blipFill>
          </mc:Fallback>
        </mc:AlternateContent>
        <p:spPr>
          <a:xfrm>
            <a:off x="0" y="304800"/>
            <a:ext cx="9181328" cy="6469553"/>
          </a:xfrm>
          <a:prstGeom prst="rect">
            <a:avLst/>
          </a:prstGeom>
        </p:spPr>
      </p:pic>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pPr>
              <a:lnSpc>
                <a:spcPts val="4800"/>
              </a:lnSpc>
            </a:pPr>
            <a:r>
              <a:rPr lang="en-US" sz="4400" dirty="0" smtClean="0"/>
              <a:t>Pseudorandom Number Generation Using Hash Functions and MACs</a:t>
            </a:r>
            <a:endParaRPr lang="en-US" sz="4400" dirty="0"/>
          </a:p>
        </p:txBody>
      </p:sp>
      <p:sp>
        <p:nvSpPr>
          <p:cNvPr id="3" name="Content Placeholder 2"/>
          <p:cNvSpPr>
            <a:spLocks noGrp="1"/>
          </p:cNvSpPr>
          <p:nvPr>
            <p:ph idx="1"/>
          </p:nvPr>
        </p:nvSpPr>
        <p:spPr>
          <a:xfrm>
            <a:off x="792163" y="1762125"/>
            <a:ext cx="7570787" cy="4867275"/>
          </a:xfrm>
        </p:spPr>
        <p:txBody>
          <a:bodyPr>
            <a:normAutofit fontScale="92500" lnSpcReduction="20000"/>
          </a:bodyPr>
          <a:lstStyle/>
          <a:p>
            <a:r>
              <a:rPr lang="en-US" dirty="0" smtClean="0"/>
              <a:t>Essential elements of any pseudorandom number generator (PRNG) are a seed value and a deterministic algorithm for generating a stream of pseudorandom bits</a:t>
            </a:r>
          </a:p>
          <a:p>
            <a:pPr lvl="1"/>
            <a:r>
              <a:rPr lang="en-US" dirty="0" smtClean="0"/>
              <a:t>If the algorithm is used as a pseudorandom function (PRF) to produce a required value, the seed should only be known to the user of the PRF</a:t>
            </a:r>
          </a:p>
          <a:p>
            <a:pPr lvl="1"/>
            <a:r>
              <a:rPr lang="en-US" dirty="0" smtClean="0"/>
              <a:t>If the algorithm is used to produce a stream encryption function, the seed has the role of a secret key that must be known to the sender and the receiver</a:t>
            </a:r>
          </a:p>
          <a:p>
            <a:pPr marL="342900" lvl="1" indent="-342900">
              <a:spcBef>
                <a:spcPts val="2400"/>
              </a:spcBef>
              <a:buClr>
                <a:srgbClr val="BAABE3"/>
              </a:buClr>
            </a:pPr>
            <a:r>
              <a:rPr lang="en-US" sz="2811" dirty="0" smtClean="0">
                <a:cs typeface="ＭＳ Ｐゴシック" pitchFamily="-84" charset="-128"/>
              </a:rPr>
              <a:t>A hash function or MAC produces apparently random output and can be used to build a PRNG</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descr="f14.pdf"/>
          <p:cNvPicPr>
            <a:picLocks noChangeAspect="1"/>
          </p:cNvPicPr>
          <p:nvPr/>
        </p:nvPicPr>
        <mc:AlternateContent>
          <mc:Choice xmlns:ma="http://schemas.microsoft.com/office/mac/drawingml/2008/main" Requires="ma">
            <p:blipFill>
              <a:blip r:embed="rId3"/>
              <a:srcRect l="5882" t="7273" r="8235" b="8182"/>
              <a:stretch>
                <a:fillRect/>
              </a:stretch>
            </p:blipFill>
          </mc:Choice>
          <mc:Fallback>
            <p:blipFill>
              <a:blip r:embed="rId4"/>
              <a:srcRect l="5882" t="7273" r="8235" b="8182"/>
              <a:stretch>
                <a:fillRect/>
              </a:stretch>
            </p:blipFill>
          </mc:Fallback>
        </mc:AlternateContent>
        <p:spPr>
          <a:xfrm>
            <a:off x="2057400" y="0"/>
            <a:ext cx="5383115" cy="6857999"/>
          </a:xfrm>
          <a:prstGeom prst="rect">
            <a:avLst/>
          </a:prstGeom>
        </p:spPr>
      </p:pic>
    </p:spTree>
  </p:cSld>
  <p:clrMapOvr>
    <a:masterClrMapping/>
  </p:clrMapOvr>
  <p:transition>
    <p:dissolv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304800" y="1447800"/>
            <a:ext cx="8574630" cy="2882078"/>
          </a:xfrm>
          <a:prstGeom prst="rect">
            <a:avLst/>
          </a:prstGeom>
        </p:spPr>
      </p:pic>
      <p:pic>
        <p:nvPicPr>
          <p:cNvPr id="8" name="Picture 7"/>
          <p:cNvPicPr>
            <a:picLocks noChangeAspect="1"/>
          </p:cNvPicPr>
          <p:nvPr/>
        </p:nvPicPr>
        <mc:AlternateContent>
          <mc:Choice xmlns:ma="http://schemas.microsoft.com/office/mac/drawingml/2008/main" Requires="ma">
            <p:blipFill>
              <a:blip r:embed="rId5"/>
              <a:stretch>
                <a:fillRect/>
              </a:stretch>
            </p:blipFill>
          </mc:Choice>
          <mc:Fallback>
            <p:blipFill>
              <a:blip r:embed="rId6"/>
              <a:stretch>
                <a:fillRect/>
              </a:stretch>
            </p:blipFill>
          </mc:Fallback>
        </mc:AlternateContent>
        <p:spPr>
          <a:xfrm>
            <a:off x="1905000" y="4724400"/>
            <a:ext cx="7924800" cy="304800"/>
          </a:xfrm>
          <a:prstGeom prst="rect">
            <a:avLst/>
          </a:prstGeom>
        </p:spPr>
      </p:pic>
    </p:spTree>
  </p:cSld>
  <p:clrMapOvr>
    <a:masterClrMapping/>
  </p:clrMapOvr>
  <p:transition>
    <p:dissolv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smtClean="0"/>
              <a:t>Summary</a:t>
            </a:r>
            <a:endParaRPr lang="en-AU" dirty="0" smtClean="0"/>
          </a:p>
        </p:txBody>
      </p:sp>
      <p:sp>
        <p:nvSpPr>
          <p:cNvPr id="100355" name="Rectangle 3"/>
          <p:cNvSpPr>
            <a:spLocks noGrp="1" noChangeArrowheads="1"/>
          </p:cNvSpPr>
          <p:nvPr>
            <p:ph sz="half" idx="1"/>
          </p:nvPr>
        </p:nvSpPr>
        <p:spPr>
          <a:xfrm>
            <a:off x="228600" y="1524000"/>
            <a:ext cx="3565525" cy="5334000"/>
          </a:xfrm>
        </p:spPr>
        <p:txBody>
          <a:bodyPr>
            <a:normAutofit fontScale="85000" lnSpcReduction="20000"/>
          </a:bodyPr>
          <a:lstStyle/>
          <a:p>
            <a:r>
              <a:rPr lang="en-US" dirty="0" smtClean="0"/>
              <a:t>Message authentication requirements</a:t>
            </a:r>
          </a:p>
          <a:p>
            <a:r>
              <a:rPr lang="en-US" dirty="0" smtClean="0"/>
              <a:t>Message authentication functions</a:t>
            </a:r>
          </a:p>
          <a:p>
            <a:pPr lvl="1"/>
            <a:r>
              <a:rPr lang="en-US" dirty="0" smtClean="0"/>
              <a:t>Message encryption</a:t>
            </a:r>
          </a:p>
          <a:p>
            <a:pPr lvl="1"/>
            <a:r>
              <a:rPr lang="en-US" dirty="0" smtClean="0"/>
              <a:t>Message authentication code</a:t>
            </a:r>
          </a:p>
          <a:p>
            <a:r>
              <a:rPr lang="en-US" dirty="0" smtClean="0"/>
              <a:t>Requirements for message authentication codes </a:t>
            </a:r>
          </a:p>
          <a:p>
            <a:r>
              <a:rPr lang="en-US" dirty="0" smtClean="0"/>
              <a:t>Security of MACs</a:t>
            </a:r>
          </a:p>
          <a:p>
            <a:pPr lvl="1"/>
            <a:r>
              <a:rPr lang="en-US" dirty="0" smtClean="0"/>
              <a:t>Brute-force attacks </a:t>
            </a:r>
          </a:p>
          <a:p>
            <a:pPr lvl="1"/>
            <a:r>
              <a:rPr lang="en-US" dirty="0" smtClean="0"/>
              <a:t>Cryptanalysis</a:t>
            </a:r>
          </a:p>
          <a:p>
            <a:pPr marL="342900" lvl="1" indent="-342900">
              <a:spcBef>
                <a:spcPts val="2400"/>
              </a:spcBef>
              <a:buClr>
                <a:srgbClr val="BAABE3"/>
              </a:buClr>
            </a:pPr>
            <a:r>
              <a:rPr lang="en-US" sz="2353" dirty="0" smtClean="0">
                <a:cs typeface="ＭＳ Ｐゴシック" pitchFamily="-84" charset="-128"/>
              </a:rPr>
              <a:t>Pseudorandom number generation using hash functions and MACs</a:t>
            </a:r>
          </a:p>
          <a:p>
            <a:pPr lvl="1"/>
            <a:endParaRPr lang="en-AU" dirty="0" smtClean="0"/>
          </a:p>
        </p:txBody>
      </p:sp>
      <p:sp>
        <p:nvSpPr>
          <p:cNvPr id="76804" name="Content Placeholder 11"/>
          <p:cNvSpPr>
            <a:spLocks noGrp="1"/>
          </p:cNvSpPr>
          <p:nvPr>
            <p:ph sz="half" idx="2"/>
          </p:nvPr>
        </p:nvSpPr>
        <p:spPr>
          <a:xfrm>
            <a:off x="5578475" y="1524000"/>
            <a:ext cx="3565525" cy="5105400"/>
          </a:xfrm>
        </p:spPr>
        <p:txBody>
          <a:bodyPr rtlCol="0">
            <a:normAutofit fontScale="85000" lnSpcReduction="20000"/>
          </a:bodyPr>
          <a:lstStyle/>
          <a:p>
            <a:pPr fontAlgn="auto">
              <a:spcAft>
                <a:spcPts val="0"/>
              </a:spcAft>
              <a:buClr>
                <a:schemeClr val="accent1">
                  <a:lumMod val="60000"/>
                  <a:lumOff val="40000"/>
                </a:schemeClr>
              </a:buClr>
              <a:buFont typeface="Candara" pitchFamily="34" charset="0"/>
              <a:buChar char="•"/>
              <a:defRPr/>
            </a:pPr>
            <a:r>
              <a:rPr lang="en-US" dirty="0" smtClean="0">
                <a:ea typeface="+mn-ea"/>
                <a:cs typeface="+mn-cs"/>
              </a:rPr>
              <a:t>MACs based on hash functions: (HMAC)</a:t>
            </a:r>
          </a:p>
          <a:p>
            <a:pPr lvl="1" fontAlgn="auto">
              <a:spcAft>
                <a:spcPts val="0"/>
              </a:spcAft>
              <a:buClr>
                <a:schemeClr val="accent1">
                  <a:lumMod val="60000"/>
                  <a:lumOff val="40000"/>
                </a:schemeClr>
              </a:buClr>
              <a:buFont typeface="Candara" pitchFamily="34" charset="0"/>
              <a:buChar char="•"/>
              <a:defRPr/>
            </a:pPr>
            <a:r>
              <a:rPr lang="en-US" dirty="0" smtClean="0">
                <a:ea typeface="+mn-ea"/>
                <a:cs typeface="+mn-cs"/>
              </a:rPr>
              <a:t>HMAC design objectives</a:t>
            </a:r>
          </a:p>
          <a:p>
            <a:pPr lvl="1" fontAlgn="auto">
              <a:spcAft>
                <a:spcPts val="0"/>
              </a:spcAft>
              <a:buClr>
                <a:schemeClr val="accent1">
                  <a:lumMod val="60000"/>
                  <a:lumOff val="40000"/>
                </a:schemeClr>
              </a:buClr>
              <a:buFont typeface="Candara" pitchFamily="34" charset="0"/>
              <a:buChar char="•"/>
              <a:defRPr/>
            </a:pPr>
            <a:r>
              <a:rPr lang="en-US" dirty="0" smtClean="0">
                <a:ea typeface="+mn-ea"/>
                <a:cs typeface="+mn-cs"/>
              </a:rPr>
              <a:t>HMAC algorithm</a:t>
            </a:r>
          </a:p>
          <a:p>
            <a:pPr lvl="1" fontAlgn="auto">
              <a:spcAft>
                <a:spcPts val="0"/>
              </a:spcAft>
              <a:buClr>
                <a:schemeClr val="accent1">
                  <a:lumMod val="60000"/>
                  <a:lumOff val="40000"/>
                </a:schemeClr>
              </a:buClr>
              <a:buFont typeface="Candara" pitchFamily="34" charset="0"/>
              <a:buChar char="•"/>
              <a:defRPr/>
            </a:pPr>
            <a:r>
              <a:rPr lang="en-US" dirty="0" smtClean="0">
                <a:ea typeface="+mn-ea"/>
                <a:cs typeface="+mn-cs"/>
              </a:rPr>
              <a:t>Security of HMAC</a:t>
            </a:r>
          </a:p>
          <a:p>
            <a:pPr fontAlgn="auto">
              <a:spcAft>
                <a:spcPts val="0"/>
              </a:spcAft>
              <a:buClr>
                <a:schemeClr val="accent1">
                  <a:lumMod val="60000"/>
                  <a:lumOff val="40000"/>
                </a:schemeClr>
              </a:buClr>
              <a:buFont typeface="Candara" pitchFamily="34" charset="0"/>
              <a:buChar char="•"/>
              <a:defRPr/>
            </a:pPr>
            <a:r>
              <a:rPr lang="en-US" dirty="0" smtClean="0">
                <a:ea typeface="+mn-ea"/>
                <a:cs typeface="+mn-cs"/>
              </a:rPr>
              <a:t>MACS based on block ciphers: DAA and CMAC</a:t>
            </a:r>
          </a:p>
          <a:p>
            <a:pPr fontAlgn="auto">
              <a:spcAft>
                <a:spcPts val="0"/>
              </a:spcAft>
              <a:buClr>
                <a:schemeClr val="accent1">
                  <a:lumMod val="60000"/>
                  <a:lumOff val="40000"/>
                </a:schemeClr>
              </a:buClr>
              <a:buFont typeface="Candara" pitchFamily="34" charset="0"/>
              <a:buChar char="•"/>
              <a:defRPr/>
            </a:pPr>
            <a:r>
              <a:rPr lang="en-US" dirty="0" smtClean="0">
                <a:ea typeface="+mn-ea"/>
                <a:cs typeface="+mn-cs"/>
              </a:rPr>
              <a:t>Authentication encryption: CCM and GCM</a:t>
            </a:r>
          </a:p>
          <a:p>
            <a:pPr fontAlgn="auto">
              <a:spcAft>
                <a:spcPts val="0"/>
              </a:spcAft>
              <a:buClr>
                <a:schemeClr val="accent1">
                  <a:lumMod val="60000"/>
                  <a:lumOff val="40000"/>
                </a:schemeClr>
              </a:buClr>
              <a:buFont typeface="Candara" pitchFamily="34" charset="0"/>
              <a:buChar char="•"/>
              <a:defRPr/>
            </a:pPr>
            <a:r>
              <a:rPr lang="en-US" dirty="0" smtClean="0">
                <a:ea typeface="+mn-ea"/>
                <a:cs typeface="+mn-cs"/>
              </a:rPr>
              <a:t>Key wrapping</a:t>
            </a:r>
          </a:p>
          <a:p>
            <a:pPr lvl="1" fontAlgn="auto">
              <a:spcAft>
                <a:spcPts val="0"/>
              </a:spcAft>
              <a:buClr>
                <a:schemeClr val="accent1">
                  <a:lumMod val="60000"/>
                  <a:lumOff val="40000"/>
                </a:schemeClr>
              </a:buClr>
              <a:buFont typeface="Candara" pitchFamily="34" charset="0"/>
              <a:buChar char="•"/>
              <a:defRPr/>
            </a:pPr>
            <a:r>
              <a:rPr lang="en-US" dirty="0" smtClean="0">
                <a:ea typeface="+mn-ea"/>
              </a:rPr>
              <a:t>Background</a:t>
            </a:r>
          </a:p>
          <a:p>
            <a:pPr lvl="1" fontAlgn="auto">
              <a:spcAft>
                <a:spcPts val="0"/>
              </a:spcAft>
              <a:buClr>
                <a:schemeClr val="accent1">
                  <a:lumMod val="60000"/>
                  <a:lumOff val="40000"/>
                </a:schemeClr>
              </a:buClr>
              <a:buFont typeface="Candara" pitchFamily="34" charset="0"/>
              <a:buChar char="•"/>
              <a:defRPr/>
            </a:pPr>
            <a:r>
              <a:rPr lang="en-US" dirty="0" smtClean="0">
                <a:ea typeface="+mn-ea"/>
                <a:cs typeface="+mn-cs"/>
              </a:rPr>
              <a:t>Key wrapping algorithm</a:t>
            </a:r>
          </a:p>
          <a:p>
            <a:pPr lvl="1" fontAlgn="auto">
              <a:spcAft>
                <a:spcPts val="0"/>
              </a:spcAft>
              <a:buClr>
                <a:schemeClr val="accent1">
                  <a:lumMod val="60000"/>
                  <a:lumOff val="40000"/>
                </a:schemeClr>
              </a:buClr>
              <a:buFont typeface="Candara" pitchFamily="34" charset="0"/>
              <a:buChar char="•"/>
              <a:defRPr/>
            </a:pPr>
            <a:r>
              <a:rPr lang="en-US" dirty="0" smtClean="0">
                <a:ea typeface="+mn-ea"/>
              </a:rPr>
              <a:t>Key unwrapping</a:t>
            </a:r>
            <a:endParaRPr lang="en-US" dirty="0" smtClean="0">
              <a:ea typeface="+mn-ea"/>
              <a:cs typeface="+mn-cs"/>
            </a:endParaRPr>
          </a:p>
          <a:p>
            <a:pPr fontAlgn="auto">
              <a:spcAft>
                <a:spcPts val="0"/>
              </a:spcAft>
              <a:buClr>
                <a:schemeClr val="accent1">
                  <a:lumMod val="60000"/>
                  <a:lumOff val="40000"/>
                </a:schemeClr>
              </a:buClr>
              <a:buFont typeface="Candara" pitchFamily="34" charset="0"/>
              <a:buChar char="•"/>
              <a:defRPr/>
            </a:pPr>
            <a:endParaRPr lang="en-US" dirty="0" smtClean="0">
              <a:ea typeface="+mn-ea"/>
            </a:endParaRPr>
          </a:p>
        </p:txBody>
      </p:sp>
      <p:pic>
        <p:nvPicPr>
          <p:cNvPr id="5" name="Picture Placeholder 4" descr="crypto.jpg"/>
          <p:cNvPicPr>
            <a:picLocks noChangeAspect="1"/>
          </p:cNvPicPr>
          <p:nvPr/>
        </p:nvPicPr>
        <p:blipFill>
          <a:blip r:embed="rId3">
            <a:alphaModFix/>
            <a:lum bright="28000"/>
          </a:blip>
          <a:srcRect l="-16674" t="-1111" r="-18211" b="44444"/>
          <a:stretch>
            <a:fillRect/>
          </a:stretch>
        </p:blipFill>
        <p:spPr bwMode="auto">
          <a:xfrm>
            <a:off x="3581400" y="30480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smtClean="0"/>
              <a:t>Message Authentication Requirements</a:t>
            </a:r>
            <a:endParaRPr lang="en-AU" dirty="0" smtClean="0"/>
          </a:p>
        </p:txBody>
      </p:sp>
      <p:sp>
        <p:nvSpPr>
          <p:cNvPr id="48131" name="Rectangle 3"/>
          <p:cNvSpPr>
            <a:spLocks noGrp="1" noChangeArrowheads="1"/>
          </p:cNvSpPr>
          <p:nvPr>
            <p:ph sz="half" idx="1"/>
          </p:nvPr>
        </p:nvSpPr>
        <p:spPr>
          <a:xfrm>
            <a:off x="609600" y="1774825"/>
            <a:ext cx="3748722" cy="4930775"/>
          </a:xfrm>
        </p:spPr>
        <p:txBody>
          <a:bodyPr>
            <a:normAutofit fontScale="70000" lnSpcReduction="20000"/>
          </a:bodyPr>
          <a:lstStyle/>
          <a:p>
            <a:pPr>
              <a:spcBef>
                <a:spcPts val="1200"/>
              </a:spcBef>
            </a:pPr>
            <a:r>
              <a:rPr lang="en-US" sz="2857" dirty="0" smtClean="0"/>
              <a:t>Disclosure</a:t>
            </a:r>
          </a:p>
          <a:p>
            <a:pPr lvl="1">
              <a:spcBef>
                <a:spcPts val="1200"/>
              </a:spcBef>
            </a:pPr>
            <a:r>
              <a:rPr lang="en-US" sz="2429" dirty="0" smtClean="0"/>
              <a:t>Release of message contents to any person or process not possessing the appropriate cryptographic key</a:t>
            </a:r>
          </a:p>
          <a:p>
            <a:pPr>
              <a:spcBef>
                <a:spcPts val="1200"/>
              </a:spcBef>
            </a:pPr>
            <a:r>
              <a:rPr lang="en-US" sz="2857" dirty="0" smtClean="0"/>
              <a:t>Traffic analysis</a:t>
            </a:r>
          </a:p>
          <a:p>
            <a:pPr lvl="1">
              <a:spcBef>
                <a:spcPts val="1200"/>
              </a:spcBef>
            </a:pPr>
            <a:r>
              <a:rPr lang="en-US" sz="2429" dirty="0" smtClean="0"/>
              <a:t>Discovery of the pattern of traffic between parties</a:t>
            </a:r>
          </a:p>
          <a:p>
            <a:pPr>
              <a:spcBef>
                <a:spcPts val="1200"/>
              </a:spcBef>
            </a:pPr>
            <a:r>
              <a:rPr lang="en-US" sz="2857" dirty="0" smtClean="0"/>
              <a:t>Masquerade</a:t>
            </a:r>
          </a:p>
          <a:p>
            <a:pPr lvl="1">
              <a:spcBef>
                <a:spcPts val="1200"/>
              </a:spcBef>
            </a:pPr>
            <a:r>
              <a:rPr lang="en-US" sz="2429" dirty="0" smtClean="0"/>
              <a:t>Insertion of messages into the network from a fraudulent source</a:t>
            </a:r>
          </a:p>
          <a:p>
            <a:pPr>
              <a:spcBef>
                <a:spcPts val="1200"/>
              </a:spcBef>
            </a:pPr>
            <a:r>
              <a:rPr lang="en-US" sz="2857" dirty="0" smtClean="0"/>
              <a:t>Content modification</a:t>
            </a:r>
          </a:p>
          <a:p>
            <a:pPr lvl="1">
              <a:spcBef>
                <a:spcPts val="1200"/>
              </a:spcBef>
            </a:pPr>
            <a:r>
              <a:rPr lang="en-US" sz="2429" dirty="0" smtClean="0"/>
              <a:t>Changes to the contents of a message, including insertion, deletion, transposition, and modification</a:t>
            </a:r>
          </a:p>
        </p:txBody>
      </p:sp>
      <p:sp>
        <p:nvSpPr>
          <p:cNvPr id="7" name="Content Placeholder 6"/>
          <p:cNvSpPr>
            <a:spLocks noGrp="1"/>
          </p:cNvSpPr>
          <p:nvPr>
            <p:ph sz="half" idx="2"/>
          </p:nvPr>
        </p:nvSpPr>
        <p:spPr>
          <a:xfrm>
            <a:off x="4800600" y="1905000"/>
            <a:ext cx="3566160" cy="4778375"/>
          </a:xfrm>
        </p:spPr>
        <p:txBody>
          <a:bodyPr>
            <a:normAutofit fontScale="70000" lnSpcReduction="20000"/>
          </a:bodyPr>
          <a:lstStyle/>
          <a:p>
            <a:pPr>
              <a:spcBef>
                <a:spcPts val="1200"/>
              </a:spcBef>
            </a:pPr>
            <a:r>
              <a:rPr lang="en-US" sz="2857" dirty="0" smtClean="0"/>
              <a:t>Sequence modification</a:t>
            </a:r>
          </a:p>
          <a:p>
            <a:pPr lvl="1">
              <a:spcBef>
                <a:spcPts val="1200"/>
              </a:spcBef>
            </a:pPr>
            <a:r>
              <a:rPr lang="en-US" sz="2429" dirty="0" smtClean="0"/>
              <a:t>Any modification to a sequence of messages between parties, including insertion, deletion, and reordering</a:t>
            </a:r>
          </a:p>
          <a:p>
            <a:pPr>
              <a:spcBef>
                <a:spcPts val="1200"/>
              </a:spcBef>
            </a:pPr>
            <a:r>
              <a:rPr lang="en-US" sz="2857" dirty="0" smtClean="0"/>
              <a:t>Timing modification</a:t>
            </a:r>
          </a:p>
          <a:p>
            <a:pPr lvl="1">
              <a:spcBef>
                <a:spcPts val="1200"/>
              </a:spcBef>
            </a:pPr>
            <a:r>
              <a:rPr lang="en-US" sz="2429" dirty="0" smtClean="0"/>
              <a:t>Delay or replay of messages</a:t>
            </a:r>
          </a:p>
          <a:p>
            <a:pPr>
              <a:spcBef>
                <a:spcPts val="1200"/>
              </a:spcBef>
            </a:pPr>
            <a:r>
              <a:rPr lang="en-US" sz="2857" dirty="0" smtClean="0"/>
              <a:t>Source repudiation</a:t>
            </a:r>
          </a:p>
          <a:p>
            <a:pPr lvl="1">
              <a:spcBef>
                <a:spcPts val="1200"/>
              </a:spcBef>
            </a:pPr>
            <a:r>
              <a:rPr lang="en-US" sz="2429" dirty="0" smtClean="0"/>
              <a:t>Denial of transmission of message by source</a:t>
            </a:r>
          </a:p>
          <a:p>
            <a:pPr>
              <a:spcBef>
                <a:spcPts val="1200"/>
              </a:spcBef>
            </a:pPr>
            <a:r>
              <a:rPr lang="en-US" sz="2857" dirty="0" smtClean="0"/>
              <a:t>Destination repudiation</a:t>
            </a:r>
          </a:p>
          <a:p>
            <a:pPr lvl="1">
              <a:spcBef>
                <a:spcPts val="1200"/>
              </a:spcBef>
            </a:pPr>
            <a:r>
              <a:rPr lang="en-US" sz="2429" dirty="0" smtClean="0"/>
              <a:t>Denial of receipt of message by destination</a:t>
            </a:r>
            <a:endParaRPr lang="en-AU" sz="2429"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Message Authentication Functions</a:t>
            </a:r>
            <a:endParaRPr lang="en-US" dirty="0"/>
          </a:p>
        </p:txBody>
      </p:sp>
      <p:sp>
        <p:nvSpPr>
          <p:cNvPr id="9" name="Content Placeholder 8"/>
          <p:cNvSpPr>
            <a:spLocks noGrp="1"/>
          </p:cNvSpPr>
          <p:nvPr>
            <p:ph sz="half" idx="1"/>
          </p:nvPr>
        </p:nvSpPr>
        <p:spPr>
          <a:xfrm>
            <a:off x="381000" y="1371600"/>
            <a:ext cx="3733800" cy="4854575"/>
          </a:xfrm>
        </p:spPr>
        <p:txBody>
          <a:bodyPr>
            <a:normAutofit fontScale="85000" lnSpcReduction="20000"/>
          </a:bodyPr>
          <a:lstStyle/>
          <a:p>
            <a:pPr>
              <a:lnSpc>
                <a:spcPct val="200000"/>
              </a:lnSpc>
              <a:spcBef>
                <a:spcPts val="3600"/>
              </a:spcBef>
            </a:pPr>
            <a:r>
              <a:rPr lang="en-US" sz="2588" dirty="0" smtClean="0"/>
              <a:t>Two levels of functionality:</a:t>
            </a:r>
          </a:p>
        </p:txBody>
      </p:sp>
      <p:sp>
        <p:nvSpPr>
          <p:cNvPr id="10" name="Content Placeholder 9"/>
          <p:cNvSpPr>
            <a:spLocks noGrp="1"/>
          </p:cNvSpPr>
          <p:nvPr>
            <p:ph sz="half" idx="2"/>
          </p:nvPr>
        </p:nvSpPr>
        <p:spPr>
          <a:xfrm>
            <a:off x="5105400" y="1524000"/>
            <a:ext cx="3844066" cy="4930775"/>
          </a:xfrm>
        </p:spPr>
        <p:txBody>
          <a:bodyPr>
            <a:normAutofit fontScale="85000" lnSpcReduction="20000"/>
          </a:bodyPr>
          <a:lstStyle/>
          <a:p>
            <a:pPr marL="342900" lvl="1" indent="-342900">
              <a:spcBef>
                <a:spcPts val="2400"/>
              </a:spcBef>
              <a:buClr>
                <a:srgbClr val="BAABE3"/>
              </a:buClr>
            </a:pPr>
            <a:r>
              <a:rPr lang="en-US" sz="2353" dirty="0" smtClean="0">
                <a:cs typeface="ＭＳ Ｐゴシック" pitchFamily="-84" charset="-128"/>
              </a:rPr>
              <a:t>Hash function</a:t>
            </a:r>
          </a:p>
          <a:p>
            <a:pPr lvl="1"/>
            <a:r>
              <a:rPr lang="en-US" sz="2235" dirty="0" smtClean="0"/>
              <a:t>A function that maps a message of any length into a fixed-length hash value which serves as the authenticator</a:t>
            </a:r>
          </a:p>
          <a:p>
            <a:pPr marL="342900" lvl="1" indent="-342900">
              <a:spcBef>
                <a:spcPts val="2400"/>
              </a:spcBef>
              <a:buClr>
                <a:srgbClr val="BAABE3"/>
              </a:buClr>
            </a:pPr>
            <a:r>
              <a:rPr lang="en-US" sz="2353" dirty="0" smtClean="0">
                <a:cs typeface="ＭＳ Ｐゴシック" pitchFamily="-84" charset="-128"/>
              </a:rPr>
              <a:t>Message encryption</a:t>
            </a:r>
          </a:p>
          <a:p>
            <a:pPr lvl="1"/>
            <a:r>
              <a:rPr lang="en-US" sz="2235" dirty="0" smtClean="0"/>
              <a:t>The ciphertext of the entire message serves as its authenticator</a:t>
            </a:r>
          </a:p>
          <a:p>
            <a:pPr marL="342900" lvl="1" indent="-342900">
              <a:spcBef>
                <a:spcPts val="2400"/>
              </a:spcBef>
              <a:buClr>
                <a:srgbClr val="BAABE3"/>
              </a:buClr>
            </a:pPr>
            <a:r>
              <a:rPr lang="en-US" sz="2353" dirty="0" smtClean="0">
                <a:cs typeface="ＭＳ Ｐゴシック" pitchFamily="-84" charset="-128"/>
              </a:rPr>
              <a:t>Message authentication code (MAC)</a:t>
            </a:r>
          </a:p>
          <a:p>
            <a:pPr lvl="1"/>
            <a:r>
              <a:rPr lang="en-US" sz="2235" dirty="0" smtClean="0"/>
              <a:t>A function of the message and a secret key that produces a fixed-length value that serves as the authenticator</a:t>
            </a:r>
          </a:p>
        </p:txBody>
      </p:sp>
      <p:graphicFrame>
        <p:nvGraphicFramePr>
          <p:cNvPr id="7" name="Diagram 6"/>
          <p:cNvGraphicFramePr/>
          <p:nvPr/>
        </p:nvGraphicFramePr>
        <p:xfrm>
          <a:off x="-457200" y="2209800"/>
          <a:ext cx="6096000" cy="44958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1.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1922318" y="0"/>
            <a:ext cx="5299364" cy="6858000"/>
          </a:xfrm>
          <a:prstGeom prst="rect">
            <a:avLst/>
          </a:prstGeom>
        </p:spPr>
      </p:pic>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2.pdf"/>
          <p:cNvPicPr>
            <a:picLocks noChangeAspect="1"/>
          </p:cNvPicPr>
          <p:nvPr/>
        </p:nvPicPr>
        <mc:AlternateContent>
          <mc:Choice xmlns:ma="http://schemas.microsoft.com/office/mac/drawingml/2008/main" Requires="ma">
            <p:blipFill>
              <a:blip r:embed="rId3"/>
              <a:srcRect l="4545" t="8235" r="2727" b="8235"/>
              <a:stretch>
                <a:fillRect/>
              </a:stretch>
            </p:blipFill>
          </mc:Choice>
          <mc:Fallback>
            <p:blipFill>
              <a:blip r:embed="rId4"/>
              <a:srcRect l="4545" t="8235" r="2727" b="8235"/>
              <a:stretch>
                <a:fillRect/>
              </a:stretch>
            </p:blipFill>
          </mc:Fallback>
        </mc:AlternateContent>
        <p:spPr>
          <a:xfrm>
            <a:off x="0" y="493050"/>
            <a:ext cx="9144001" cy="6364951"/>
          </a:xfrm>
          <a:prstGeom prst="rect">
            <a:avLst/>
          </a:prstGeom>
        </p:spPr>
      </p:pic>
    </p:spTree>
  </p:cSld>
  <p:clrMapOvr>
    <a:masterClrMapping/>
  </p:clrMapOvr>
  <p:transition spd="med">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descr="f3.pdf"/>
          <p:cNvPicPr>
            <a:picLocks noChangeAspect="1"/>
          </p:cNvPicPr>
          <p:nvPr/>
        </p:nvPicPr>
        <mc:AlternateContent>
          <mc:Choice xmlns:ma="http://schemas.microsoft.com/office/mac/drawingml/2008/main" Requires="ma">
            <p:blipFill>
              <a:blip r:embed="rId3"/>
              <a:srcRect l="7059" t="17273" r="9412" b="29091"/>
              <a:stretch>
                <a:fillRect/>
              </a:stretch>
            </p:blipFill>
          </mc:Choice>
          <mc:Fallback>
            <p:blipFill>
              <a:blip r:embed="rId4"/>
              <a:srcRect l="7059" t="17273" r="9412" b="29091"/>
              <a:stretch>
                <a:fillRect/>
              </a:stretch>
            </p:blipFill>
          </mc:Fallback>
        </mc:AlternateContent>
        <p:spPr>
          <a:xfrm>
            <a:off x="533400" y="258513"/>
            <a:ext cx="7941576" cy="6599487"/>
          </a:xfrm>
          <a:prstGeom prst="rect">
            <a:avLst/>
          </a:prstGeom>
        </p:spPr>
      </p:pic>
    </p:spTree>
  </p:cSld>
  <p:clrMapOvr>
    <a:masterClrMapping/>
  </p:clrMapOvr>
  <p:transition spd="med">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smtClean="0"/>
              <a:t>Public-Key Encryption</a:t>
            </a:r>
            <a:endParaRPr lang="en-AU" dirty="0" smtClean="0"/>
          </a:p>
        </p:txBody>
      </p:sp>
      <p:sp>
        <p:nvSpPr>
          <p:cNvPr id="51203" name="Rectangle 3"/>
          <p:cNvSpPr>
            <a:spLocks noGrp="1" noChangeArrowheads="1"/>
          </p:cNvSpPr>
          <p:nvPr>
            <p:ph idx="1"/>
          </p:nvPr>
        </p:nvSpPr>
        <p:spPr>
          <a:xfrm>
            <a:off x="792163" y="1762125"/>
            <a:ext cx="7570787" cy="4638675"/>
          </a:xfrm>
        </p:spPr>
        <p:txBody>
          <a:bodyPr>
            <a:normAutofit fontScale="92500" lnSpcReduction="10000"/>
          </a:bodyPr>
          <a:lstStyle/>
          <a:p>
            <a:r>
              <a:rPr lang="en-US" dirty="0" smtClean="0"/>
              <a:t>The straightforward use of public-key encryption provides confidentiality but not authentication</a:t>
            </a:r>
          </a:p>
          <a:p>
            <a:r>
              <a:rPr lang="en-US" dirty="0" smtClean="0"/>
              <a:t>To provide both confidentiality and authentication, A can encrypt </a:t>
            </a:r>
            <a:r>
              <a:rPr lang="en-US" i="1" dirty="0" smtClean="0"/>
              <a:t>M </a:t>
            </a:r>
            <a:r>
              <a:rPr lang="en-US" dirty="0" smtClean="0"/>
              <a:t>first using its private key which provides the digital signature, and then using B’s public key, which provides confidentiality</a:t>
            </a:r>
          </a:p>
          <a:p>
            <a:r>
              <a:rPr lang="en-US" dirty="0" smtClean="0"/>
              <a:t>Disadvantage is that the public-key algorithm must be exercised four times rather than two in each communication</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HD:Users:lpb:admin:consult:Prentice-Hall:Slides:ch01.ppt</Template>
  <TotalTime>8044</TotalTime>
  <Words>9442</Words>
  <Application>Microsoft Macintosh PowerPoint</Application>
  <PresentationFormat>On-screen Show (4:3)</PresentationFormat>
  <Paragraphs>757</Paragraphs>
  <Slides>34</Slides>
  <Notes>34</Notes>
  <HiddenSlides>0</HiddenSlides>
  <MMClips>0</MMClips>
  <ScaleCrop>false</ScaleCrop>
  <HeadingPairs>
    <vt:vector size="4" baseType="variant">
      <vt:variant>
        <vt:lpstr>Design Template</vt:lpstr>
      </vt:variant>
      <vt:variant>
        <vt:i4>1</vt:i4>
      </vt:variant>
      <vt:variant>
        <vt:lpstr>Slide Titles</vt:lpstr>
      </vt:variant>
      <vt:variant>
        <vt:i4>34</vt:i4>
      </vt:variant>
    </vt:vector>
  </HeadingPairs>
  <TitlesOfParts>
    <vt:vector size="35" baseType="lpstr">
      <vt:lpstr>Infusion</vt:lpstr>
      <vt:lpstr>Cryptography and Network Security</vt:lpstr>
      <vt:lpstr>Chapter 12</vt:lpstr>
      <vt:lpstr>Slide 3</vt:lpstr>
      <vt:lpstr>Message Authentication Requirements</vt:lpstr>
      <vt:lpstr>Message Authentication Functions</vt:lpstr>
      <vt:lpstr>Slide 6</vt:lpstr>
      <vt:lpstr>Slide 7</vt:lpstr>
      <vt:lpstr>Slide 8</vt:lpstr>
      <vt:lpstr>Public-Key Encryption</vt:lpstr>
      <vt:lpstr>Slide 10</vt:lpstr>
      <vt:lpstr>Requirements for MACs</vt:lpstr>
      <vt:lpstr>Brute-Force Attack</vt:lpstr>
      <vt:lpstr>Cryptanalysis</vt:lpstr>
      <vt:lpstr>MACs Based on Hash Functions: HMAC</vt:lpstr>
      <vt:lpstr>HMAC Design Objectives</vt:lpstr>
      <vt:lpstr>HMAC Structure</vt:lpstr>
      <vt:lpstr>Slide 17</vt:lpstr>
      <vt:lpstr>Security of HMAC</vt:lpstr>
      <vt:lpstr>Slide 19</vt:lpstr>
      <vt:lpstr>Slide 20</vt:lpstr>
      <vt:lpstr>Authenticated Encryption (AE)</vt:lpstr>
      <vt:lpstr>Counter with Cipher Block Chaining-Message Authentication Code (CCM) </vt:lpstr>
      <vt:lpstr>Slide 23</vt:lpstr>
      <vt:lpstr>Slide 24</vt:lpstr>
      <vt:lpstr>Galois/Counter Mode (GCM)</vt:lpstr>
      <vt:lpstr>Slide 26</vt:lpstr>
      <vt:lpstr>Slide 27</vt:lpstr>
      <vt:lpstr>Key Wrap (KW)</vt:lpstr>
      <vt:lpstr>Slide 29</vt:lpstr>
      <vt:lpstr>Slide 30</vt:lpstr>
      <vt:lpstr>Pseudorandom Number Generation Using Hash Functions and MACs</vt:lpstr>
      <vt:lpstr>Slide 32</vt:lpstr>
      <vt:lpstr>Slide 33</vt:lpstr>
      <vt:lpstr>Summary</vt:lpstr>
    </vt:vector>
  </TitlesOfParts>
  <Manager/>
  <Company>School of Eng &amp; IT, UNSW@ADFA</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12</dc:subject>
  <dc:creator>Dr Lawrie Brown</dc:creator>
  <cp:keywords/>
  <dc:description/>
  <cp:lastModifiedBy>Kevin McLaughlin</cp:lastModifiedBy>
  <cp:revision>48</cp:revision>
  <dcterms:created xsi:type="dcterms:W3CDTF">2013-02-16T03:31:38Z</dcterms:created>
  <dcterms:modified xsi:type="dcterms:W3CDTF">2013-02-16T04:52:48Z</dcterms:modified>
  <cp:category/>
</cp:coreProperties>
</file>