
<file path=[Content_Types].xml><?xml version="1.0" encoding="utf-8"?>
<Types xmlns="http://schemas.openxmlformats.org/package/2006/content-types">
  <Override PartName="/ppt/diagrams/layout8.xml" ContentType="application/vnd.openxmlformats-officedocument.drawingml.diagramLayout+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diagrams/quickStyle6.xml" ContentType="application/vnd.openxmlformats-officedocument.drawingml.diagramStyle+xml"/>
  <Override PartName="/ppt/diagrams/colors2.xml" ContentType="application/vnd.openxmlformats-officedocument.drawingml.diagramColor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Override PartName="/ppt/slideLayouts/slideLayout24.xml" ContentType="application/vnd.openxmlformats-officedocument.presentationml.slideLayout+xml"/>
  <Override PartName="/ppt/diagrams/colors8.xml" ContentType="application/vnd.openxmlformats-officedocument.drawingml.diagramColors+xml"/>
  <Override PartName="/ppt/diagrams/drawing7.xml" ContentType="application/vnd.ms-office.drawingml.diagramDrawing+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diagrams/quickStyle1.xml" ContentType="application/vnd.openxmlformats-officedocument.drawingml.diagramStyle+xml"/>
  <Override PartName="/ppt/slideMasters/slideMaster2.xml" ContentType="application/vnd.openxmlformats-officedocument.presentationml.slideMaster+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diagrams/quickStyle7.xml" ContentType="application/vnd.openxmlformats-officedocument.drawingml.diagramStyle+xml"/>
  <Override PartName="/ppt/diagrams/colors3.xml" ContentType="application/vnd.openxmlformats-officedocument.drawingml.diagramColors+xml"/>
  <Override PartName="/ppt/slideLayouts/slideLayout16.xml" ContentType="application/vnd.openxmlformats-officedocument.presentationml.slideLayout+xml"/>
  <Override PartName="/ppt/diagrams/drawing2.xml" ContentType="application/vnd.ms-office.drawingml.diagramDrawing+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ppt/diagrams/drawing8.xml" ContentType="application/vnd.ms-office.drawingml.diagramDrawing+xml"/>
  <Override PartName="/ppt/diagrams/data7.xml" ContentType="application/vnd.openxmlformats-officedocument.drawingml.diagramData+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diagrams/quickStyle2.xml" ContentType="application/vnd.openxmlformats-officedocument.drawingml.diagramStyl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diagrams/quickStyle8.xml" ContentType="application/vnd.openxmlformats-officedocument.drawingml.diagramStyle+xml"/>
  <Override PartName="/ppt/diagrams/colors4.xml" ContentType="application/vnd.openxmlformats-officedocument.drawingml.diagramColors+xml"/>
  <Override PartName="/docProps/core.xml" ContentType="application/vnd.openxmlformats-package.core-properties+xml"/>
  <Override PartName="/ppt/slideLayouts/slideLayout17.xml" ContentType="application/vnd.openxmlformats-officedocument.presentationml.slideLayout+xml"/>
  <Override PartName="/ppt/diagrams/drawing3.xml" ContentType="application/vnd.ms-office.drawingml.diagramDrawing+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diagrams/data8.xml" ContentType="application/vnd.openxmlformats-officedocument.drawingml.diagramData+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diagrams/quickStyle3.xml" ContentType="application/vnd.openxmlformats-officedocument.drawingml.diagramStyl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notesSlides/notesSlide38.xml" ContentType="application/vnd.openxmlformats-officedocument.presentationml.notesSlide+xml"/>
  <Override PartName="/ppt/slideLayouts/slideLayout21.xml" ContentType="application/vnd.openxmlformats-officedocument.presentationml.slideLayout+xml"/>
  <Override PartName="/ppt/diagrams/colors5.xml" ContentType="application/vnd.openxmlformats-officedocument.drawingml.diagramColors+xml"/>
  <Override PartName="/ppt/slideLayouts/slideLayout18.xml" ContentType="application/vnd.openxmlformats-officedocument.presentationml.slideLayout+xml"/>
  <Override PartName="/ppt/diagrams/drawing4.xml" ContentType="application/vnd.ms-office.drawingml.diagramDrawing+xml"/>
  <Override PartName="/ppt/diagrams/data3.xml" ContentType="application/vnd.openxmlformats-officedocument.drawingml.diagramData+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diagrams/layout6.xml" ContentType="application/vnd.openxmlformats-officedocument.drawingml.diagramLayout+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Default Extension="wmf" ContentType="image/x-wmf"/>
  <Override PartName="/ppt/slides/slide7.xml" ContentType="application/vnd.openxmlformats-officedocument.presentationml.slide+xml"/>
  <Override PartName="/ppt/slides/slide35.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slideLayouts/slideLayout13.xml" ContentType="application/vnd.openxmlformats-officedocument.presentationml.slideLayout+xml"/>
  <Override PartName="/ppt/presProps.xml" ContentType="application/vnd.openxmlformats-officedocument.presentationml.presProps+xml"/>
  <Override PartName="/ppt/notesSlides/notesSlide39.xml" ContentType="application/vnd.openxmlformats-officedocument.presentationml.notesSlide+xml"/>
  <Override PartName="/ppt/slideLayouts/slideLayout22.xml" ContentType="application/vnd.openxmlformats-officedocument.presentationml.slideLayout+xml"/>
  <Override PartName="/ppt/presentation.xml" ContentType="application/vnd.openxmlformats-officedocument.presentationml.presentation.main+xml"/>
  <Override PartName="/ppt/diagrams/colors6.xml" ContentType="application/vnd.openxmlformats-officedocument.drawingml.diagramColors+xml"/>
  <Override PartName="/ppt/slideLayouts/slideLayout19.xml" ContentType="application/vnd.openxmlformats-officedocument.presentationml.slideLayout+xml"/>
  <Override PartName="/ppt/diagrams/drawing5.xml" ContentType="application/vnd.ms-office.drawingml.diagramDrawing+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diagrams/layout7.xml" ContentType="application/vnd.openxmlformats-officedocument.drawingml.diagramLayout+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diagrams/quickStyle5.xml" ContentType="application/vnd.openxmlformats-officedocument.drawingml.diagramStyle+xml"/>
  <Default Extension="pdf" ContentType="application/pdf"/>
  <Override PartName="/ppt/diagrams/colors1.xml" ContentType="application/vnd.openxmlformats-officedocument.drawingml.diagramColors+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diagrams/colors7.xml" ContentType="application/vnd.openxmlformats-officedocument.drawingml.diagramColors+xml"/>
  <Override PartName="/ppt/diagrams/drawing6.xml" ContentType="application/vnd.ms-office.drawingml.diagramDrawing+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709" r:id="rId2"/>
  </p:sldMasterIdLst>
  <p:notesMasterIdLst>
    <p:notesMasterId r:id="rId42"/>
  </p:notesMasterIdLst>
  <p:sldIdLst>
    <p:sldId id="320" r:id="rId3"/>
    <p:sldId id="321" r:id="rId4"/>
    <p:sldId id="257" r:id="rId5"/>
    <p:sldId id="324" r:id="rId6"/>
    <p:sldId id="299" r:id="rId7"/>
    <p:sldId id="300" r:id="rId8"/>
    <p:sldId id="304" r:id="rId9"/>
    <p:sldId id="305" r:id="rId10"/>
    <p:sldId id="302" r:id="rId11"/>
    <p:sldId id="325" r:id="rId12"/>
    <p:sldId id="326" r:id="rId13"/>
    <p:sldId id="327" r:id="rId14"/>
    <p:sldId id="328" r:id="rId15"/>
    <p:sldId id="329" r:id="rId16"/>
    <p:sldId id="330" r:id="rId17"/>
    <p:sldId id="331" r:id="rId18"/>
    <p:sldId id="307" r:id="rId19"/>
    <p:sldId id="308" r:id="rId20"/>
    <p:sldId id="309" r:id="rId21"/>
    <p:sldId id="317" r:id="rId22"/>
    <p:sldId id="310" r:id="rId23"/>
    <p:sldId id="311" r:id="rId24"/>
    <p:sldId id="312" r:id="rId25"/>
    <p:sldId id="313" r:id="rId26"/>
    <p:sldId id="315" r:id="rId27"/>
    <p:sldId id="282" r:id="rId28"/>
    <p:sldId id="284" r:id="rId29"/>
    <p:sldId id="283" r:id="rId30"/>
    <p:sldId id="318" r:id="rId31"/>
    <p:sldId id="285" r:id="rId32"/>
    <p:sldId id="287" r:id="rId33"/>
    <p:sldId id="288" r:id="rId34"/>
    <p:sldId id="293" r:id="rId35"/>
    <p:sldId id="294" r:id="rId36"/>
    <p:sldId id="332" r:id="rId37"/>
    <p:sldId id="333" r:id="rId38"/>
    <p:sldId id="298" r:id="rId39"/>
    <p:sldId id="319" r:id="rId40"/>
    <p:sldId id="323" r:id="rId4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0129" autoAdjust="0"/>
    <p:restoredTop sz="93090" autoAdjust="0"/>
  </p:normalViewPr>
  <p:slideViewPr>
    <p:cSldViewPr>
      <p:cViewPr>
        <p:scale>
          <a:sx n="100" d="100"/>
          <a:sy n="100" d="100"/>
        </p:scale>
        <p:origin x="-3064" y="-8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8C121-5EA5-2947-9B48-8C529DCE5B83}" type="doc">
      <dgm:prSet loTypeId="urn:microsoft.com/office/officeart/2005/8/layout/hProcess6" loCatId="process" qsTypeId="urn:microsoft.com/office/officeart/2005/8/quickstyle/simple4" qsCatId="simple" csTypeId="urn:microsoft.com/office/officeart/2005/8/colors/accent1_2" csCatId="accent1" phldr="1"/>
      <dgm:spPr/>
      <dgm:t>
        <a:bodyPr/>
        <a:lstStyle/>
        <a:p>
          <a:endParaRPr lang="en-US"/>
        </a:p>
      </dgm:t>
    </dgm:pt>
    <dgm:pt modelId="{DA080EA3-7F44-3745-B471-C21F5CFD06B7}">
      <dgm:prSet/>
      <dgm:spPr/>
      <dgm:t>
        <a:bodyPr/>
        <a:lstStyle/>
        <a:p>
          <a:pPr rtl="0"/>
          <a:r>
            <a:rPr lang="en-US" dirty="0" smtClean="0"/>
            <a:t>Given parties A and B, key distribution can be achieved in a number of ways:</a:t>
          </a:r>
          <a:endParaRPr lang="en-US" dirty="0"/>
        </a:p>
      </dgm:t>
    </dgm:pt>
    <dgm:pt modelId="{07CD1C66-5C8D-F047-B4BF-27888A3E8C8F}" type="parTrans" cxnId="{41E7DE77-0497-934B-BA26-A21BA69F7E43}">
      <dgm:prSet/>
      <dgm:spPr/>
      <dgm:t>
        <a:bodyPr/>
        <a:lstStyle/>
        <a:p>
          <a:endParaRPr lang="en-US"/>
        </a:p>
      </dgm:t>
    </dgm:pt>
    <dgm:pt modelId="{AB20AEF0-102F-F642-ABB6-0BC363F9BC88}" type="sibTrans" cxnId="{41E7DE77-0497-934B-BA26-A21BA69F7E43}">
      <dgm:prSet/>
      <dgm:spPr/>
      <dgm:t>
        <a:bodyPr/>
        <a:lstStyle/>
        <a:p>
          <a:endParaRPr lang="en-US"/>
        </a:p>
      </dgm:t>
    </dgm:pt>
    <dgm:pt modelId="{183E6968-F78A-8048-BE43-D6100EEF505D}">
      <dgm:prSet/>
      <dgm:spPr>
        <a:solidFill>
          <a:schemeClr val="bg1"/>
        </a:solidFill>
        <a:ln>
          <a:solidFill>
            <a:schemeClr val="accent1"/>
          </a:solidFill>
        </a:ln>
      </dgm:spPr>
      <dgm:t>
        <a:bodyPr/>
        <a:lstStyle/>
        <a:p>
          <a:pPr rtl="0"/>
          <a:r>
            <a:rPr lang="en-US" b="1" dirty="0" smtClean="0"/>
            <a:t>A can select a key and physically deliver it to B</a:t>
          </a:r>
          <a:endParaRPr lang="en-US" b="1" dirty="0"/>
        </a:p>
      </dgm:t>
    </dgm:pt>
    <dgm:pt modelId="{A4C25F68-C1BA-D242-975C-B42F607F0CF9}" type="parTrans" cxnId="{9DEB28EB-4C09-104F-AD9C-D4CFB0E8CFF7}">
      <dgm:prSet/>
      <dgm:spPr/>
      <dgm:t>
        <a:bodyPr/>
        <a:lstStyle/>
        <a:p>
          <a:endParaRPr lang="en-US"/>
        </a:p>
      </dgm:t>
    </dgm:pt>
    <dgm:pt modelId="{BAF09317-656B-DA4F-8E9E-383F7A460C6F}" type="sibTrans" cxnId="{9DEB28EB-4C09-104F-AD9C-D4CFB0E8CFF7}">
      <dgm:prSet/>
      <dgm:spPr/>
      <dgm:t>
        <a:bodyPr/>
        <a:lstStyle/>
        <a:p>
          <a:endParaRPr lang="en-US"/>
        </a:p>
      </dgm:t>
    </dgm:pt>
    <dgm:pt modelId="{CD416D60-88E1-6C4E-B62E-6FC1D9257886}">
      <dgm:prSet/>
      <dgm:spPr>
        <a:solidFill>
          <a:schemeClr val="bg1"/>
        </a:solidFill>
        <a:ln>
          <a:solidFill>
            <a:schemeClr val="accent1"/>
          </a:solidFill>
        </a:ln>
      </dgm:spPr>
      <dgm:t>
        <a:bodyPr/>
        <a:lstStyle/>
        <a:p>
          <a:pPr rtl="0"/>
          <a:r>
            <a:rPr lang="en-US" b="1" dirty="0" smtClean="0"/>
            <a:t>A third party can select the key and physically deliver it to A and B</a:t>
          </a:r>
          <a:endParaRPr lang="en-US" b="1" dirty="0"/>
        </a:p>
      </dgm:t>
    </dgm:pt>
    <dgm:pt modelId="{423CB651-1BA4-B34C-854A-A2BB3129FC0E}" type="parTrans" cxnId="{26CB8081-BEA8-5542-8807-1453EE24DC4A}">
      <dgm:prSet/>
      <dgm:spPr/>
      <dgm:t>
        <a:bodyPr/>
        <a:lstStyle/>
        <a:p>
          <a:endParaRPr lang="en-US"/>
        </a:p>
      </dgm:t>
    </dgm:pt>
    <dgm:pt modelId="{7CFB2DF7-8AF6-3F4A-9010-9DF8F16E22AC}" type="sibTrans" cxnId="{26CB8081-BEA8-5542-8807-1453EE24DC4A}">
      <dgm:prSet/>
      <dgm:spPr/>
      <dgm:t>
        <a:bodyPr/>
        <a:lstStyle/>
        <a:p>
          <a:endParaRPr lang="en-US"/>
        </a:p>
      </dgm:t>
    </dgm:pt>
    <dgm:pt modelId="{DF1DE19A-5DFD-CF4A-A6FC-24F965B8400E}">
      <dgm:prSet/>
      <dgm:spPr>
        <a:solidFill>
          <a:schemeClr val="bg1"/>
        </a:solidFill>
        <a:ln>
          <a:solidFill>
            <a:schemeClr val="accent1"/>
          </a:solidFill>
        </a:ln>
      </dgm:spPr>
      <dgm:t>
        <a:bodyPr/>
        <a:lstStyle/>
        <a:p>
          <a:pPr rtl="0"/>
          <a:r>
            <a:rPr lang="en-US" b="1" dirty="0" smtClean="0"/>
            <a:t>If A and B have previously and recently used a key, one party can transmit the new key to the other, encrypted using the old key</a:t>
          </a:r>
          <a:endParaRPr lang="en-US" b="1" dirty="0"/>
        </a:p>
      </dgm:t>
    </dgm:pt>
    <dgm:pt modelId="{D955F5DB-27F3-024D-8E34-4987D680D5A0}" type="parTrans" cxnId="{17DC272B-A593-1446-B8EC-9E5916EE2EB9}">
      <dgm:prSet/>
      <dgm:spPr/>
      <dgm:t>
        <a:bodyPr/>
        <a:lstStyle/>
        <a:p>
          <a:endParaRPr lang="en-US"/>
        </a:p>
      </dgm:t>
    </dgm:pt>
    <dgm:pt modelId="{B397A2C9-AE12-394F-B1F7-6113FA399BF2}" type="sibTrans" cxnId="{17DC272B-A593-1446-B8EC-9E5916EE2EB9}">
      <dgm:prSet/>
      <dgm:spPr/>
      <dgm:t>
        <a:bodyPr/>
        <a:lstStyle/>
        <a:p>
          <a:endParaRPr lang="en-US"/>
        </a:p>
      </dgm:t>
    </dgm:pt>
    <dgm:pt modelId="{22A9E96D-DFA1-1246-BDCF-619DCD630A01}">
      <dgm:prSet/>
      <dgm:spPr>
        <a:solidFill>
          <a:schemeClr val="bg1"/>
        </a:solidFill>
        <a:ln>
          <a:solidFill>
            <a:schemeClr val="accent1"/>
          </a:solidFill>
        </a:ln>
      </dgm:spPr>
      <dgm:t>
        <a:bodyPr/>
        <a:lstStyle/>
        <a:p>
          <a:pPr rtl="0"/>
          <a:r>
            <a:rPr lang="en-US" b="1" dirty="0" smtClean="0"/>
            <a:t>If A and B each has an encrypted connection to a third party C, C can deliver a key on the encrypted links to A and B</a:t>
          </a:r>
          <a:endParaRPr lang="en-US" b="1" dirty="0"/>
        </a:p>
      </dgm:t>
    </dgm:pt>
    <dgm:pt modelId="{0FA5E1A3-CDCE-0E49-8ED7-5F0BC4563CF6}" type="parTrans" cxnId="{18315D43-C50A-FF44-BF63-BB81D4A65242}">
      <dgm:prSet/>
      <dgm:spPr/>
      <dgm:t>
        <a:bodyPr/>
        <a:lstStyle/>
        <a:p>
          <a:endParaRPr lang="en-US"/>
        </a:p>
      </dgm:t>
    </dgm:pt>
    <dgm:pt modelId="{BE79871A-BFCD-D742-908B-CEBC7A9697CE}" type="sibTrans" cxnId="{18315D43-C50A-FF44-BF63-BB81D4A65242}">
      <dgm:prSet/>
      <dgm:spPr/>
      <dgm:t>
        <a:bodyPr/>
        <a:lstStyle/>
        <a:p>
          <a:endParaRPr lang="en-US"/>
        </a:p>
      </dgm:t>
    </dgm:pt>
    <dgm:pt modelId="{637B700B-43EB-6E4F-8A28-2633B12409A4}" type="pres">
      <dgm:prSet presAssocID="{81D8C121-5EA5-2947-9B48-8C529DCE5B83}" presName="theList" presStyleCnt="0">
        <dgm:presLayoutVars>
          <dgm:dir/>
          <dgm:animLvl val="lvl"/>
          <dgm:resizeHandles val="exact"/>
        </dgm:presLayoutVars>
      </dgm:prSet>
      <dgm:spPr/>
      <dgm:t>
        <a:bodyPr/>
        <a:lstStyle/>
        <a:p>
          <a:endParaRPr lang="en-US"/>
        </a:p>
      </dgm:t>
    </dgm:pt>
    <dgm:pt modelId="{AEDFF6C7-7716-D34A-8FE5-56638C06637C}" type="pres">
      <dgm:prSet presAssocID="{DA080EA3-7F44-3745-B471-C21F5CFD06B7}" presName="compNode" presStyleCnt="0"/>
      <dgm:spPr/>
    </dgm:pt>
    <dgm:pt modelId="{7A11A7C8-70D1-3546-81A0-B080AABC828E}" type="pres">
      <dgm:prSet presAssocID="{DA080EA3-7F44-3745-B471-C21F5CFD06B7}" presName="noGeometry" presStyleCnt="0"/>
      <dgm:spPr/>
    </dgm:pt>
    <dgm:pt modelId="{166FD422-CACC-E94C-8EC8-B1AB4ADE95D5}" type="pres">
      <dgm:prSet presAssocID="{DA080EA3-7F44-3745-B471-C21F5CFD06B7}" presName="childTextVisible" presStyleLbl="bgAccFollowNode1" presStyleIdx="0" presStyleCnt="1">
        <dgm:presLayoutVars>
          <dgm:bulletEnabled val="1"/>
        </dgm:presLayoutVars>
      </dgm:prSet>
      <dgm:spPr/>
      <dgm:t>
        <a:bodyPr/>
        <a:lstStyle/>
        <a:p>
          <a:endParaRPr lang="en-US"/>
        </a:p>
      </dgm:t>
    </dgm:pt>
    <dgm:pt modelId="{046C7740-62A7-5C4B-8AA7-46B4A1E2ECEA}" type="pres">
      <dgm:prSet presAssocID="{DA080EA3-7F44-3745-B471-C21F5CFD06B7}" presName="childTextHidden" presStyleLbl="bgAccFollowNode1" presStyleIdx="0" presStyleCnt="1"/>
      <dgm:spPr/>
      <dgm:t>
        <a:bodyPr/>
        <a:lstStyle/>
        <a:p>
          <a:endParaRPr lang="en-US"/>
        </a:p>
      </dgm:t>
    </dgm:pt>
    <dgm:pt modelId="{1D46FCAE-7D96-CA42-9A2E-9F9C5A569DF8}" type="pres">
      <dgm:prSet presAssocID="{DA080EA3-7F44-3745-B471-C21F5CFD06B7}" presName="parentText" presStyleLbl="node1" presStyleIdx="0" presStyleCnt="1">
        <dgm:presLayoutVars>
          <dgm:chMax val="1"/>
          <dgm:bulletEnabled val="1"/>
        </dgm:presLayoutVars>
      </dgm:prSet>
      <dgm:spPr/>
      <dgm:t>
        <a:bodyPr/>
        <a:lstStyle/>
        <a:p>
          <a:endParaRPr lang="en-US"/>
        </a:p>
      </dgm:t>
    </dgm:pt>
  </dgm:ptLst>
  <dgm:cxnLst>
    <dgm:cxn modelId="{17DC272B-A593-1446-B8EC-9E5916EE2EB9}" srcId="{DA080EA3-7F44-3745-B471-C21F5CFD06B7}" destId="{DF1DE19A-5DFD-CF4A-A6FC-24F965B8400E}" srcOrd="2" destOrd="0" parTransId="{D955F5DB-27F3-024D-8E34-4987D680D5A0}" sibTransId="{B397A2C9-AE12-394F-B1F7-6113FA399BF2}"/>
    <dgm:cxn modelId="{96596E2D-3B2B-8248-8C00-4E5DC4F14724}" type="presOf" srcId="{22A9E96D-DFA1-1246-BDCF-619DCD630A01}" destId="{046C7740-62A7-5C4B-8AA7-46B4A1E2ECEA}" srcOrd="1" destOrd="3" presId="urn:microsoft.com/office/officeart/2005/8/layout/hProcess6"/>
    <dgm:cxn modelId="{26CB8081-BEA8-5542-8807-1453EE24DC4A}" srcId="{DA080EA3-7F44-3745-B471-C21F5CFD06B7}" destId="{CD416D60-88E1-6C4E-B62E-6FC1D9257886}" srcOrd="1" destOrd="0" parTransId="{423CB651-1BA4-B34C-854A-A2BB3129FC0E}" sibTransId="{7CFB2DF7-8AF6-3F4A-9010-9DF8F16E22AC}"/>
    <dgm:cxn modelId="{18315D43-C50A-FF44-BF63-BB81D4A65242}" srcId="{DA080EA3-7F44-3745-B471-C21F5CFD06B7}" destId="{22A9E96D-DFA1-1246-BDCF-619DCD630A01}" srcOrd="3" destOrd="0" parTransId="{0FA5E1A3-CDCE-0E49-8ED7-5F0BC4563CF6}" sibTransId="{BE79871A-BFCD-D742-908B-CEBC7A9697CE}"/>
    <dgm:cxn modelId="{BBFCED93-E0DD-9947-A894-F1A4144B0A11}" type="presOf" srcId="{CD416D60-88E1-6C4E-B62E-6FC1D9257886}" destId="{166FD422-CACC-E94C-8EC8-B1AB4ADE95D5}" srcOrd="0" destOrd="1" presId="urn:microsoft.com/office/officeart/2005/8/layout/hProcess6"/>
    <dgm:cxn modelId="{CEBFD616-8140-5244-ACAF-142E081FF377}" type="presOf" srcId="{CD416D60-88E1-6C4E-B62E-6FC1D9257886}" destId="{046C7740-62A7-5C4B-8AA7-46B4A1E2ECEA}" srcOrd="1" destOrd="1" presId="urn:microsoft.com/office/officeart/2005/8/layout/hProcess6"/>
    <dgm:cxn modelId="{57DC46D1-AF28-3347-BA4B-4245F5CFBBCE}" type="presOf" srcId="{DF1DE19A-5DFD-CF4A-A6FC-24F965B8400E}" destId="{166FD422-CACC-E94C-8EC8-B1AB4ADE95D5}" srcOrd="0" destOrd="2" presId="urn:microsoft.com/office/officeart/2005/8/layout/hProcess6"/>
    <dgm:cxn modelId="{1D9A89ED-09B8-7240-8781-8921427B46AB}" type="presOf" srcId="{81D8C121-5EA5-2947-9B48-8C529DCE5B83}" destId="{637B700B-43EB-6E4F-8A28-2633B12409A4}" srcOrd="0" destOrd="0" presId="urn:microsoft.com/office/officeart/2005/8/layout/hProcess6"/>
    <dgm:cxn modelId="{D7A870F8-1959-594A-9B2C-5555167DBF0F}" type="presOf" srcId="{183E6968-F78A-8048-BE43-D6100EEF505D}" destId="{166FD422-CACC-E94C-8EC8-B1AB4ADE95D5}" srcOrd="0" destOrd="0" presId="urn:microsoft.com/office/officeart/2005/8/layout/hProcess6"/>
    <dgm:cxn modelId="{37DA224A-37DC-4346-B4CD-33816FB34CB6}" type="presOf" srcId="{DA080EA3-7F44-3745-B471-C21F5CFD06B7}" destId="{1D46FCAE-7D96-CA42-9A2E-9F9C5A569DF8}" srcOrd="0" destOrd="0" presId="urn:microsoft.com/office/officeart/2005/8/layout/hProcess6"/>
    <dgm:cxn modelId="{20368100-5A50-6E4F-9C64-ECF85F9AB208}" type="presOf" srcId="{DF1DE19A-5DFD-CF4A-A6FC-24F965B8400E}" destId="{046C7740-62A7-5C4B-8AA7-46B4A1E2ECEA}" srcOrd="1" destOrd="2" presId="urn:microsoft.com/office/officeart/2005/8/layout/hProcess6"/>
    <dgm:cxn modelId="{136CD157-CC5C-E84F-ACF1-9366065A06C6}" type="presOf" srcId="{22A9E96D-DFA1-1246-BDCF-619DCD630A01}" destId="{166FD422-CACC-E94C-8EC8-B1AB4ADE95D5}" srcOrd="0" destOrd="3" presId="urn:microsoft.com/office/officeart/2005/8/layout/hProcess6"/>
    <dgm:cxn modelId="{9DEB28EB-4C09-104F-AD9C-D4CFB0E8CFF7}" srcId="{DA080EA3-7F44-3745-B471-C21F5CFD06B7}" destId="{183E6968-F78A-8048-BE43-D6100EEF505D}" srcOrd="0" destOrd="0" parTransId="{A4C25F68-C1BA-D242-975C-B42F607F0CF9}" sibTransId="{BAF09317-656B-DA4F-8E9E-383F7A460C6F}"/>
    <dgm:cxn modelId="{EB4448B6-D03A-F049-946C-E3C4AB1F06A8}" type="presOf" srcId="{183E6968-F78A-8048-BE43-D6100EEF505D}" destId="{046C7740-62A7-5C4B-8AA7-46B4A1E2ECEA}" srcOrd="1" destOrd="0" presId="urn:microsoft.com/office/officeart/2005/8/layout/hProcess6"/>
    <dgm:cxn modelId="{41E7DE77-0497-934B-BA26-A21BA69F7E43}" srcId="{81D8C121-5EA5-2947-9B48-8C529DCE5B83}" destId="{DA080EA3-7F44-3745-B471-C21F5CFD06B7}" srcOrd="0" destOrd="0" parTransId="{07CD1C66-5C8D-F047-B4BF-27888A3E8C8F}" sibTransId="{AB20AEF0-102F-F642-ABB6-0BC363F9BC88}"/>
    <dgm:cxn modelId="{1E8A5205-097C-0A43-8B22-7C3B0F1E9A96}" type="presParOf" srcId="{637B700B-43EB-6E4F-8A28-2633B12409A4}" destId="{AEDFF6C7-7716-D34A-8FE5-56638C06637C}" srcOrd="0" destOrd="0" presId="urn:microsoft.com/office/officeart/2005/8/layout/hProcess6"/>
    <dgm:cxn modelId="{B2BDA920-789B-7E41-94E0-05438E87C6EB}" type="presParOf" srcId="{AEDFF6C7-7716-D34A-8FE5-56638C06637C}" destId="{7A11A7C8-70D1-3546-81A0-B080AABC828E}" srcOrd="0" destOrd="0" presId="urn:microsoft.com/office/officeart/2005/8/layout/hProcess6"/>
    <dgm:cxn modelId="{C8DB07B8-2B8F-CE4D-9506-1FF8A2B6ACB0}" type="presParOf" srcId="{AEDFF6C7-7716-D34A-8FE5-56638C06637C}" destId="{166FD422-CACC-E94C-8EC8-B1AB4ADE95D5}" srcOrd="1" destOrd="0" presId="urn:microsoft.com/office/officeart/2005/8/layout/hProcess6"/>
    <dgm:cxn modelId="{602C4058-7D48-EB43-BED4-51488670BFFC}" type="presParOf" srcId="{AEDFF6C7-7716-D34A-8FE5-56638C06637C}" destId="{046C7740-62A7-5C4B-8AA7-46B4A1E2ECEA}" srcOrd="2" destOrd="0" presId="urn:microsoft.com/office/officeart/2005/8/layout/hProcess6"/>
    <dgm:cxn modelId="{68BCAF2B-614B-4D4B-82F2-BC47E6CB40FD}" type="presParOf" srcId="{AEDFF6C7-7716-D34A-8FE5-56638C06637C}" destId="{1D46FCAE-7D96-CA42-9A2E-9F9C5A569DF8}" srcOrd="3" destOrd="0" presId="urn:microsoft.com/office/officeart/2005/8/layout/hProcess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F6C212-4BEB-8647-8A6E-BEF8B64FF457}" type="doc">
      <dgm:prSet loTypeId="urn:microsoft.com/office/officeart/2005/8/layout/hierarchy6" loCatId="hierarchy" qsTypeId="urn:microsoft.com/office/officeart/2005/8/quickstyle/simple4" qsCatId="simple" csTypeId="urn:microsoft.com/office/officeart/2005/8/colors/accent1_2" csCatId="accent1"/>
      <dgm:spPr/>
      <dgm:t>
        <a:bodyPr/>
        <a:lstStyle/>
        <a:p>
          <a:endParaRPr lang="en-US"/>
        </a:p>
      </dgm:t>
    </dgm:pt>
    <dgm:pt modelId="{5B6400E0-CA4E-BB49-AC73-3E4DC6A5F066}">
      <dgm:prSet/>
      <dgm:spPr/>
      <dgm:t>
        <a:bodyPr/>
        <a:lstStyle/>
        <a:p>
          <a:pPr rtl="0"/>
          <a:r>
            <a:rPr lang="en-US" dirty="0" smtClean="0"/>
            <a:t>A security manager must balance competing considerations:</a:t>
          </a:r>
          <a:endParaRPr lang="en-US" dirty="0"/>
        </a:p>
      </dgm:t>
    </dgm:pt>
    <dgm:pt modelId="{6690F2DC-76C8-9A49-92FD-60717118E2F4}" type="parTrans" cxnId="{F2300949-45FA-6540-811D-46FC0FF0C2E6}">
      <dgm:prSet/>
      <dgm:spPr/>
      <dgm:t>
        <a:bodyPr/>
        <a:lstStyle/>
        <a:p>
          <a:endParaRPr lang="en-US"/>
        </a:p>
      </dgm:t>
    </dgm:pt>
    <dgm:pt modelId="{E8F84A16-4F51-B840-B702-39A8FEECFF3B}" type="sibTrans" cxnId="{F2300949-45FA-6540-811D-46FC0FF0C2E6}">
      <dgm:prSet/>
      <dgm:spPr/>
      <dgm:t>
        <a:bodyPr/>
        <a:lstStyle/>
        <a:p>
          <a:endParaRPr lang="en-US"/>
        </a:p>
      </dgm:t>
    </dgm:pt>
    <dgm:pt modelId="{441F165C-0623-044A-8465-9883EE276673}">
      <dgm:prSet/>
      <dgm:spPr/>
      <dgm:t>
        <a:bodyPr/>
        <a:lstStyle/>
        <a:p>
          <a:pPr rtl="0"/>
          <a:r>
            <a:rPr lang="en-US" dirty="0" smtClean="0"/>
            <a:t>The more frequently session keys are exchanged, the more secure they are</a:t>
          </a:r>
          <a:endParaRPr lang="en-US" dirty="0"/>
        </a:p>
      </dgm:t>
    </dgm:pt>
    <dgm:pt modelId="{18688576-852E-B44D-8B25-47DD1191BE67}" type="parTrans" cxnId="{55C02622-07E7-6D48-88D9-30AB1CCBD3A8}">
      <dgm:prSet/>
      <dgm:spPr/>
      <dgm:t>
        <a:bodyPr/>
        <a:lstStyle/>
        <a:p>
          <a:endParaRPr lang="en-US" dirty="0"/>
        </a:p>
      </dgm:t>
    </dgm:pt>
    <dgm:pt modelId="{2CCE4B73-EE01-8141-9D15-82BA9D9C956A}" type="sibTrans" cxnId="{55C02622-07E7-6D48-88D9-30AB1CCBD3A8}">
      <dgm:prSet/>
      <dgm:spPr/>
      <dgm:t>
        <a:bodyPr/>
        <a:lstStyle/>
        <a:p>
          <a:endParaRPr lang="en-US"/>
        </a:p>
      </dgm:t>
    </dgm:pt>
    <dgm:pt modelId="{43B79138-DFE5-BA41-97F9-44D906AD367B}">
      <dgm:prSet/>
      <dgm:spPr/>
      <dgm:t>
        <a:bodyPr/>
        <a:lstStyle/>
        <a:p>
          <a:pPr rtl="0"/>
          <a:r>
            <a:rPr lang="en-US" dirty="0" smtClean="0"/>
            <a:t>The distribution of session keys delays the start of any exchange and places a burden on network capacity</a:t>
          </a:r>
          <a:endParaRPr lang="en-US" dirty="0"/>
        </a:p>
      </dgm:t>
    </dgm:pt>
    <dgm:pt modelId="{1923F130-EC87-804D-8282-277DD62A36CD}" type="parTrans" cxnId="{14753899-C4D4-F344-8CD9-63F928775994}">
      <dgm:prSet/>
      <dgm:spPr/>
      <dgm:t>
        <a:bodyPr/>
        <a:lstStyle/>
        <a:p>
          <a:endParaRPr lang="en-US" dirty="0"/>
        </a:p>
      </dgm:t>
    </dgm:pt>
    <dgm:pt modelId="{917B8A12-3CD1-A04D-B7B4-02B1301A02AB}" type="sibTrans" cxnId="{14753899-C4D4-F344-8CD9-63F928775994}">
      <dgm:prSet/>
      <dgm:spPr/>
      <dgm:t>
        <a:bodyPr/>
        <a:lstStyle/>
        <a:p>
          <a:endParaRPr lang="en-US"/>
        </a:p>
      </dgm:t>
    </dgm:pt>
    <dgm:pt modelId="{4062ECF1-2776-BF4F-B793-1F521C0C950C}">
      <dgm:prSet/>
      <dgm:spPr/>
      <dgm:t>
        <a:bodyPr/>
        <a:lstStyle/>
        <a:p>
          <a:pPr rtl="0"/>
          <a:r>
            <a:rPr lang="en-US" dirty="0" smtClean="0"/>
            <a:t>For connection-oriented protocols one choice is to use the same session key for the length of time that the connection is open, using a new session key for each new session</a:t>
          </a:r>
          <a:endParaRPr lang="en-US" dirty="0"/>
        </a:p>
      </dgm:t>
    </dgm:pt>
    <dgm:pt modelId="{C0226EBB-0878-644F-9977-3D57A0FD0180}" type="parTrans" cxnId="{82DD2965-099B-8349-A3F8-61D484C93F0E}">
      <dgm:prSet/>
      <dgm:spPr/>
      <dgm:t>
        <a:bodyPr/>
        <a:lstStyle/>
        <a:p>
          <a:endParaRPr lang="en-US"/>
        </a:p>
      </dgm:t>
    </dgm:pt>
    <dgm:pt modelId="{C0803EE9-D29F-E541-9D8F-3B86CA654FE8}" type="sibTrans" cxnId="{82DD2965-099B-8349-A3F8-61D484C93F0E}">
      <dgm:prSet/>
      <dgm:spPr/>
      <dgm:t>
        <a:bodyPr/>
        <a:lstStyle/>
        <a:p>
          <a:endParaRPr lang="en-US"/>
        </a:p>
      </dgm:t>
    </dgm:pt>
    <dgm:pt modelId="{098199C8-F77C-104A-B060-B9E21C4B3082}">
      <dgm:prSet/>
      <dgm:spPr/>
      <dgm:t>
        <a:bodyPr/>
        <a:lstStyle/>
        <a:p>
          <a:pPr rtl="0"/>
          <a:r>
            <a:rPr lang="en-US" dirty="0" smtClean="0"/>
            <a:t>For a connectionless protocol there is no explicit connection initiation or termination, thus it is not obvious how often one needs to change the session key</a:t>
          </a:r>
          <a:endParaRPr lang="en-US" dirty="0"/>
        </a:p>
      </dgm:t>
    </dgm:pt>
    <dgm:pt modelId="{DA7EE72B-9024-414B-9C4B-2E5302D54A5D}" type="parTrans" cxnId="{D22C0A6F-0C3F-9D4D-9C71-3E0B22E1CFDE}">
      <dgm:prSet/>
      <dgm:spPr/>
      <dgm:t>
        <a:bodyPr/>
        <a:lstStyle/>
        <a:p>
          <a:endParaRPr lang="en-US"/>
        </a:p>
      </dgm:t>
    </dgm:pt>
    <dgm:pt modelId="{EB3F62C2-B700-BB48-8BDF-EC212743A846}" type="sibTrans" cxnId="{D22C0A6F-0C3F-9D4D-9C71-3E0B22E1CFDE}">
      <dgm:prSet/>
      <dgm:spPr/>
      <dgm:t>
        <a:bodyPr/>
        <a:lstStyle/>
        <a:p>
          <a:endParaRPr lang="en-US"/>
        </a:p>
      </dgm:t>
    </dgm:pt>
    <dgm:pt modelId="{2E18BC8E-ECAC-8242-BCB7-AC09F3766986}" type="pres">
      <dgm:prSet presAssocID="{D2F6C212-4BEB-8647-8A6E-BEF8B64FF457}" presName="mainComposite" presStyleCnt="0">
        <dgm:presLayoutVars>
          <dgm:chPref val="1"/>
          <dgm:dir/>
          <dgm:animOne val="branch"/>
          <dgm:animLvl val="lvl"/>
          <dgm:resizeHandles val="exact"/>
        </dgm:presLayoutVars>
      </dgm:prSet>
      <dgm:spPr/>
      <dgm:t>
        <a:bodyPr/>
        <a:lstStyle/>
        <a:p>
          <a:endParaRPr lang="en-US"/>
        </a:p>
      </dgm:t>
    </dgm:pt>
    <dgm:pt modelId="{F64A71C8-8380-5744-86BC-235220813260}" type="pres">
      <dgm:prSet presAssocID="{D2F6C212-4BEB-8647-8A6E-BEF8B64FF457}" presName="hierFlow" presStyleCnt="0"/>
      <dgm:spPr/>
    </dgm:pt>
    <dgm:pt modelId="{8D60337C-82E7-FA45-B75A-353AD5C5747E}" type="pres">
      <dgm:prSet presAssocID="{D2F6C212-4BEB-8647-8A6E-BEF8B64FF457}" presName="firstBuf" presStyleCnt="0"/>
      <dgm:spPr/>
    </dgm:pt>
    <dgm:pt modelId="{3A2D530E-50FC-6243-B6DA-B6BAC5051C1F}" type="pres">
      <dgm:prSet presAssocID="{D2F6C212-4BEB-8647-8A6E-BEF8B64FF457}" presName="hierChild1" presStyleCnt="0">
        <dgm:presLayoutVars>
          <dgm:chPref val="1"/>
          <dgm:animOne val="branch"/>
          <dgm:animLvl val="lvl"/>
        </dgm:presLayoutVars>
      </dgm:prSet>
      <dgm:spPr/>
    </dgm:pt>
    <dgm:pt modelId="{A7292307-1CD5-6342-B5B3-40CB2A859728}" type="pres">
      <dgm:prSet presAssocID="{5B6400E0-CA4E-BB49-AC73-3E4DC6A5F066}" presName="Name14" presStyleCnt="0"/>
      <dgm:spPr/>
    </dgm:pt>
    <dgm:pt modelId="{E42A840D-8093-7043-975E-A1210CD24AB9}" type="pres">
      <dgm:prSet presAssocID="{5B6400E0-CA4E-BB49-AC73-3E4DC6A5F066}" presName="level1Shape" presStyleLbl="node0" presStyleIdx="0" presStyleCnt="1">
        <dgm:presLayoutVars>
          <dgm:chPref val="3"/>
        </dgm:presLayoutVars>
      </dgm:prSet>
      <dgm:spPr/>
      <dgm:t>
        <a:bodyPr/>
        <a:lstStyle/>
        <a:p>
          <a:endParaRPr lang="en-US"/>
        </a:p>
      </dgm:t>
    </dgm:pt>
    <dgm:pt modelId="{9E3CDAA9-4595-5B44-AC03-1047FD8CAA9E}" type="pres">
      <dgm:prSet presAssocID="{5B6400E0-CA4E-BB49-AC73-3E4DC6A5F066}" presName="hierChild2" presStyleCnt="0"/>
      <dgm:spPr/>
    </dgm:pt>
    <dgm:pt modelId="{691EDF75-8B08-A44D-989B-07679ED7B89A}" type="pres">
      <dgm:prSet presAssocID="{18688576-852E-B44D-8B25-47DD1191BE67}" presName="Name19" presStyleLbl="parChTrans1D2" presStyleIdx="0" presStyleCnt="2"/>
      <dgm:spPr/>
      <dgm:t>
        <a:bodyPr/>
        <a:lstStyle/>
        <a:p>
          <a:endParaRPr lang="en-US"/>
        </a:p>
      </dgm:t>
    </dgm:pt>
    <dgm:pt modelId="{A218A9F9-2B12-1D46-820F-CC59B561B5F5}" type="pres">
      <dgm:prSet presAssocID="{441F165C-0623-044A-8465-9883EE276673}" presName="Name21" presStyleCnt="0"/>
      <dgm:spPr/>
    </dgm:pt>
    <dgm:pt modelId="{D6027232-1E10-314A-808C-2F28F4419D11}" type="pres">
      <dgm:prSet presAssocID="{441F165C-0623-044A-8465-9883EE276673}" presName="level2Shape" presStyleLbl="node2" presStyleIdx="0" presStyleCnt="2"/>
      <dgm:spPr/>
      <dgm:t>
        <a:bodyPr/>
        <a:lstStyle/>
        <a:p>
          <a:endParaRPr lang="en-US"/>
        </a:p>
      </dgm:t>
    </dgm:pt>
    <dgm:pt modelId="{A723F0B0-5322-424F-BF58-6E047BA2A61C}" type="pres">
      <dgm:prSet presAssocID="{441F165C-0623-044A-8465-9883EE276673}" presName="hierChild3" presStyleCnt="0"/>
      <dgm:spPr/>
    </dgm:pt>
    <dgm:pt modelId="{50EBB433-A0C9-2E40-86A3-1D2A8E1DEABC}" type="pres">
      <dgm:prSet presAssocID="{1923F130-EC87-804D-8282-277DD62A36CD}" presName="Name19" presStyleLbl="parChTrans1D2" presStyleIdx="1" presStyleCnt="2"/>
      <dgm:spPr/>
      <dgm:t>
        <a:bodyPr/>
        <a:lstStyle/>
        <a:p>
          <a:endParaRPr lang="en-US"/>
        </a:p>
      </dgm:t>
    </dgm:pt>
    <dgm:pt modelId="{7DE1BD01-893F-BD43-8D98-DDE6C4F66B16}" type="pres">
      <dgm:prSet presAssocID="{43B79138-DFE5-BA41-97F9-44D906AD367B}" presName="Name21" presStyleCnt="0"/>
      <dgm:spPr/>
    </dgm:pt>
    <dgm:pt modelId="{15FF837B-FC93-3145-B224-A6C4B1408C14}" type="pres">
      <dgm:prSet presAssocID="{43B79138-DFE5-BA41-97F9-44D906AD367B}" presName="level2Shape" presStyleLbl="node2" presStyleIdx="1" presStyleCnt="2"/>
      <dgm:spPr/>
      <dgm:t>
        <a:bodyPr/>
        <a:lstStyle/>
        <a:p>
          <a:endParaRPr lang="en-US"/>
        </a:p>
      </dgm:t>
    </dgm:pt>
    <dgm:pt modelId="{2092099E-7487-EE4A-BD72-2C1815F04C2B}" type="pres">
      <dgm:prSet presAssocID="{43B79138-DFE5-BA41-97F9-44D906AD367B}" presName="hierChild3" presStyleCnt="0"/>
      <dgm:spPr/>
    </dgm:pt>
    <dgm:pt modelId="{CD0CE63F-B5BE-F642-8807-B3D1DF665AF5}" type="pres">
      <dgm:prSet presAssocID="{D2F6C212-4BEB-8647-8A6E-BEF8B64FF457}" presName="bgShapesFlow" presStyleCnt="0"/>
      <dgm:spPr/>
    </dgm:pt>
    <dgm:pt modelId="{78E85433-AE26-E242-9ED7-B24D9AA8F2E9}" type="pres">
      <dgm:prSet presAssocID="{4062ECF1-2776-BF4F-B793-1F521C0C950C}" presName="rectComp" presStyleCnt="0"/>
      <dgm:spPr/>
    </dgm:pt>
    <dgm:pt modelId="{1D6FFA14-3C7E-5C49-819D-8F25DC5DEA03}" type="pres">
      <dgm:prSet presAssocID="{4062ECF1-2776-BF4F-B793-1F521C0C950C}" presName="bgRect" presStyleLbl="bgShp" presStyleIdx="0" presStyleCnt="2"/>
      <dgm:spPr/>
      <dgm:t>
        <a:bodyPr/>
        <a:lstStyle/>
        <a:p>
          <a:endParaRPr lang="en-US"/>
        </a:p>
      </dgm:t>
    </dgm:pt>
    <dgm:pt modelId="{09BADF88-D568-3E4B-8E29-E7266D1ED6A4}" type="pres">
      <dgm:prSet presAssocID="{4062ECF1-2776-BF4F-B793-1F521C0C950C}" presName="bgRectTx" presStyleLbl="bgShp" presStyleIdx="0" presStyleCnt="2">
        <dgm:presLayoutVars>
          <dgm:bulletEnabled val="1"/>
        </dgm:presLayoutVars>
      </dgm:prSet>
      <dgm:spPr/>
      <dgm:t>
        <a:bodyPr/>
        <a:lstStyle/>
        <a:p>
          <a:endParaRPr lang="en-US"/>
        </a:p>
      </dgm:t>
    </dgm:pt>
    <dgm:pt modelId="{36F9F730-3917-2841-8717-4EB010501D2A}" type="pres">
      <dgm:prSet presAssocID="{4062ECF1-2776-BF4F-B793-1F521C0C950C}" presName="spComp" presStyleCnt="0"/>
      <dgm:spPr/>
    </dgm:pt>
    <dgm:pt modelId="{D830840F-29D9-8C45-84D0-278822CE3634}" type="pres">
      <dgm:prSet presAssocID="{4062ECF1-2776-BF4F-B793-1F521C0C950C}" presName="vSp" presStyleCnt="0"/>
      <dgm:spPr/>
    </dgm:pt>
    <dgm:pt modelId="{BB358C60-1A73-224C-ADB5-EDF02F79794D}" type="pres">
      <dgm:prSet presAssocID="{098199C8-F77C-104A-B060-B9E21C4B3082}" presName="rectComp" presStyleCnt="0"/>
      <dgm:spPr/>
    </dgm:pt>
    <dgm:pt modelId="{1E9CD291-4ABD-E849-B5EA-3E45B57ABFE6}" type="pres">
      <dgm:prSet presAssocID="{098199C8-F77C-104A-B060-B9E21C4B3082}" presName="bgRect" presStyleLbl="bgShp" presStyleIdx="1" presStyleCnt="2"/>
      <dgm:spPr/>
      <dgm:t>
        <a:bodyPr/>
        <a:lstStyle/>
        <a:p>
          <a:endParaRPr lang="en-US"/>
        </a:p>
      </dgm:t>
    </dgm:pt>
    <dgm:pt modelId="{6C972D1A-5030-F745-9E37-C1A80240DC7E}" type="pres">
      <dgm:prSet presAssocID="{098199C8-F77C-104A-B060-B9E21C4B3082}" presName="bgRectTx" presStyleLbl="bgShp" presStyleIdx="1" presStyleCnt="2">
        <dgm:presLayoutVars>
          <dgm:bulletEnabled val="1"/>
        </dgm:presLayoutVars>
      </dgm:prSet>
      <dgm:spPr/>
      <dgm:t>
        <a:bodyPr/>
        <a:lstStyle/>
        <a:p>
          <a:endParaRPr lang="en-US"/>
        </a:p>
      </dgm:t>
    </dgm:pt>
  </dgm:ptLst>
  <dgm:cxnLst>
    <dgm:cxn modelId="{78713CF3-0CB0-9A4B-AF6E-C239D5FE8978}" type="presOf" srcId="{5B6400E0-CA4E-BB49-AC73-3E4DC6A5F066}" destId="{E42A840D-8093-7043-975E-A1210CD24AB9}" srcOrd="0" destOrd="0" presId="urn:microsoft.com/office/officeart/2005/8/layout/hierarchy6"/>
    <dgm:cxn modelId="{83690E8B-6661-BF42-AA1B-7473B34ACA4B}" type="presOf" srcId="{18688576-852E-B44D-8B25-47DD1191BE67}" destId="{691EDF75-8B08-A44D-989B-07679ED7B89A}" srcOrd="0" destOrd="0" presId="urn:microsoft.com/office/officeart/2005/8/layout/hierarchy6"/>
    <dgm:cxn modelId="{15889808-3C8C-D443-8CEE-F0A24C0237DA}" type="presOf" srcId="{098199C8-F77C-104A-B060-B9E21C4B3082}" destId="{1E9CD291-4ABD-E849-B5EA-3E45B57ABFE6}" srcOrd="0" destOrd="0" presId="urn:microsoft.com/office/officeart/2005/8/layout/hierarchy6"/>
    <dgm:cxn modelId="{F8A47F11-C15F-844F-ADE6-5C50F4A9113C}" type="presOf" srcId="{1923F130-EC87-804D-8282-277DD62A36CD}" destId="{50EBB433-A0C9-2E40-86A3-1D2A8E1DEABC}" srcOrd="0" destOrd="0" presId="urn:microsoft.com/office/officeart/2005/8/layout/hierarchy6"/>
    <dgm:cxn modelId="{82DD2965-099B-8349-A3F8-61D484C93F0E}" srcId="{D2F6C212-4BEB-8647-8A6E-BEF8B64FF457}" destId="{4062ECF1-2776-BF4F-B793-1F521C0C950C}" srcOrd="1" destOrd="0" parTransId="{C0226EBB-0878-644F-9977-3D57A0FD0180}" sibTransId="{C0803EE9-D29F-E541-9D8F-3B86CA654FE8}"/>
    <dgm:cxn modelId="{6799655B-BE51-9B44-955A-18D9BCDB8DA5}" type="presOf" srcId="{098199C8-F77C-104A-B060-B9E21C4B3082}" destId="{6C972D1A-5030-F745-9E37-C1A80240DC7E}" srcOrd="1" destOrd="0" presId="urn:microsoft.com/office/officeart/2005/8/layout/hierarchy6"/>
    <dgm:cxn modelId="{18B38D7A-7BC7-E74D-87E7-E9A1DC1F3C11}" type="presOf" srcId="{43B79138-DFE5-BA41-97F9-44D906AD367B}" destId="{15FF837B-FC93-3145-B224-A6C4B1408C14}" srcOrd="0" destOrd="0" presId="urn:microsoft.com/office/officeart/2005/8/layout/hierarchy6"/>
    <dgm:cxn modelId="{D22C0A6F-0C3F-9D4D-9C71-3E0B22E1CFDE}" srcId="{D2F6C212-4BEB-8647-8A6E-BEF8B64FF457}" destId="{098199C8-F77C-104A-B060-B9E21C4B3082}" srcOrd="2" destOrd="0" parTransId="{DA7EE72B-9024-414B-9C4B-2E5302D54A5D}" sibTransId="{EB3F62C2-B700-BB48-8BDF-EC212743A846}"/>
    <dgm:cxn modelId="{F2300949-45FA-6540-811D-46FC0FF0C2E6}" srcId="{D2F6C212-4BEB-8647-8A6E-BEF8B64FF457}" destId="{5B6400E0-CA4E-BB49-AC73-3E4DC6A5F066}" srcOrd="0" destOrd="0" parTransId="{6690F2DC-76C8-9A49-92FD-60717118E2F4}" sibTransId="{E8F84A16-4F51-B840-B702-39A8FEECFF3B}"/>
    <dgm:cxn modelId="{6CC70DC5-C633-B347-B74D-22590497913F}" type="presOf" srcId="{4062ECF1-2776-BF4F-B793-1F521C0C950C}" destId="{09BADF88-D568-3E4B-8E29-E7266D1ED6A4}" srcOrd="1" destOrd="0" presId="urn:microsoft.com/office/officeart/2005/8/layout/hierarchy6"/>
    <dgm:cxn modelId="{2761307A-491A-5347-9420-75CD680768C4}" type="presOf" srcId="{4062ECF1-2776-BF4F-B793-1F521C0C950C}" destId="{1D6FFA14-3C7E-5C49-819D-8F25DC5DEA03}" srcOrd="0" destOrd="0" presId="urn:microsoft.com/office/officeart/2005/8/layout/hierarchy6"/>
    <dgm:cxn modelId="{14753899-C4D4-F344-8CD9-63F928775994}" srcId="{5B6400E0-CA4E-BB49-AC73-3E4DC6A5F066}" destId="{43B79138-DFE5-BA41-97F9-44D906AD367B}" srcOrd="1" destOrd="0" parTransId="{1923F130-EC87-804D-8282-277DD62A36CD}" sibTransId="{917B8A12-3CD1-A04D-B7B4-02B1301A02AB}"/>
    <dgm:cxn modelId="{91D93F60-17CE-C043-8856-49CD784AD67A}" type="presOf" srcId="{441F165C-0623-044A-8465-9883EE276673}" destId="{D6027232-1E10-314A-808C-2F28F4419D11}" srcOrd="0" destOrd="0" presId="urn:microsoft.com/office/officeart/2005/8/layout/hierarchy6"/>
    <dgm:cxn modelId="{55C02622-07E7-6D48-88D9-30AB1CCBD3A8}" srcId="{5B6400E0-CA4E-BB49-AC73-3E4DC6A5F066}" destId="{441F165C-0623-044A-8465-9883EE276673}" srcOrd="0" destOrd="0" parTransId="{18688576-852E-B44D-8B25-47DD1191BE67}" sibTransId="{2CCE4B73-EE01-8141-9D15-82BA9D9C956A}"/>
    <dgm:cxn modelId="{B9DFB2B1-EBE1-EC46-A0D7-DC80108E442B}" type="presOf" srcId="{D2F6C212-4BEB-8647-8A6E-BEF8B64FF457}" destId="{2E18BC8E-ECAC-8242-BCB7-AC09F3766986}" srcOrd="0" destOrd="0" presId="urn:microsoft.com/office/officeart/2005/8/layout/hierarchy6"/>
    <dgm:cxn modelId="{6F080FF3-DC50-E242-8B4B-F77D8D1A91EC}" type="presParOf" srcId="{2E18BC8E-ECAC-8242-BCB7-AC09F3766986}" destId="{F64A71C8-8380-5744-86BC-235220813260}" srcOrd="0" destOrd="0" presId="urn:microsoft.com/office/officeart/2005/8/layout/hierarchy6"/>
    <dgm:cxn modelId="{CBA18B72-33B7-4541-BBF1-6166FEE25FF4}" type="presParOf" srcId="{F64A71C8-8380-5744-86BC-235220813260}" destId="{8D60337C-82E7-FA45-B75A-353AD5C5747E}" srcOrd="0" destOrd="0" presId="urn:microsoft.com/office/officeart/2005/8/layout/hierarchy6"/>
    <dgm:cxn modelId="{D72066AE-A740-644B-AF78-2D62FD3E6DF6}" type="presParOf" srcId="{F64A71C8-8380-5744-86BC-235220813260}" destId="{3A2D530E-50FC-6243-B6DA-B6BAC5051C1F}" srcOrd="1" destOrd="0" presId="urn:microsoft.com/office/officeart/2005/8/layout/hierarchy6"/>
    <dgm:cxn modelId="{A63529A2-4553-CD4D-96E4-EE135AA2A05B}" type="presParOf" srcId="{3A2D530E-50FC-6243-B6DA-B6BAC5051C1F}" destId="{A7292307-1CD5-6342-B5B3-40CB2A859728}" srcOrd="0" destOrd="0" presId="urn:microsoft.com/office/officeart/2005/8/layout/hierarchy6"/>
    <dgm:cxn modelId="{63ED677E-7CA8-EC4C-9E60-190371CB51BD}" type="presParOf" srcId="{A7292307-1CD5-6342-B5B3-40CB2A859728}" destId="{E42A840D-8093-7043-975E-A1210CD24AB9}" srcOrd="0" destOrd="0" presId="urn:microsoft.com/office/officeart/2005/8/layout/hierarchy6"/>
    <dgm:cxn modelId="{8CA999C1-2D65-ED4D-B687-71AAF1727370}" type="presParOf" srcId="{A7292307-1CD5-6342-B5B3-40CB2A859728}" destId="{9E3CDAA9-4595-5B44-AC03-1047FD8CAA9E}" srcOrd="1" destOrd="0" presId="urn:microsoft.com/office/officeart/2005/8/layout/hierarchy6"/>
    <dgm:cxn modelId="{DD8C521A-CF82-B949-B196-41AA2D1BF358}" type="presParOf" srcId="{9E3CDAA9-4595-5B44-AC03-1047FD8CAA9E}" destId="{691EDF75-8B08-A44D-989B-07679ED7B89A}" srcOrd="0" destOrd="0" presId="urn:microsoft.com/office/officeart/2005/8/layout/hierarchy6"/>
    <dgm:cxn modelId="{C62B8A04-EC87-454D-AA79-1DE4F9A7BEB8}" type="presParOf" srcId="{9E3CDAA9-4595-5B44-AC03-1047FD8CAA9E}" destId="{A218A9F9-2B12-1D46-820F-CC59B561B5F5}" srcOrd="1" destOrd="0" presId="urn:microsoft.com/office/officeart/2005/8/layout/hierarchy6"/>
    <dgm:cxn modelId="{EED99E43-0A67-E744-9B01-1D079C91D290}" type="presParOf" srcId="{A218A9F9-2B12-1D46-820F-CC59B561B5F5}" destId="{D6027232-1E10-314A-808C-2F28F4419D11}" srcOrd="0" destOrd="0" presId="urn:microsoft.com/office/officeart/2005/8/layout/hierarchy6"/>
    <dgm:cxn modelId="{11449F9D-AF0B-5B44-91FA-FB5B1C8ADDFE}" type="presParOf" srcId="{A218A9F9-2B12-1D46-820F-CC59B561B5F5}" destId="{A723F0B0-5322-424F-BF58-6E047BA2A61C}" srcOrd="1" destOrd="0" presId="urn:microsoft.com/office/officeart/2005/8/layout/hierarchy6"/>
    <dgm:cxn modelId="{6F5EFB27-61F9-2347-B5C8-AB4013E4E081}" type="presParOf" srcId="{9E3CDAA9-4595-5B44-AC03-1047FD8CAA9E}" destId="{50EBB433-A0C9-2E40-86A3-1D2A8E1DEABC}" srcOrd="2" destOrd="0" presId="urn:microsoft.com/office/officeart/2005/8/layout/hierarchy6"/>
    <dgm:cxn modelId="{7F516A13-5511-164C-A58C-A52EE0DBC66A}" type="presParOf" srcId="{9E3CDAA9-4595-5B44-AC03-1047FD8CAA9E}" destId="{7DE1BD01-893F-BD43-8D98-DDE6C4F66B16}" srcOrd="3" destOrd="0" presId="urn:microsoft.com/office/officeart/2005/8/layout/hierarchy6"/>
    <dgm:cxn modelId="{186CC148-41C5-B049-A3A9-6F0680B0C73F}" type="presParOf" srcId="{7DE1BD01-893F-BD43-8D98-DDE6C4F66B16}" destId="{15FF837B-FC93-3145-B224-A6C4B1408C14}" srcOrd="0" destOrd="0" presId="urn:microsoft.com/office/officeart/2005/8/layout/hierarchy6"/>
    <dgm:cxn modelId="{A0D7666A-3376-CA48-89E7-94A898C9C3D2}" type="presParOf" srcId="{7DE1BD01-893F-BD43-8D98-DDE6C4F66B16}" destId="{2092099E-7487-EE4A-BD72-2C1815F04C2B}" srcOrd="1" destOrd="0" presId="urn:microsoft.com/office/officeart/2005/8/layout/hierarchy6"/>
    <dgm:cxn modelId="{D1BCEC93-DBE2-704B-BEA3-77CAAF28AE7F}" type="presParOf" srcId="{2E18BC8E-ECAC-8242-BCB7-AC09F3766986}" destId="{CD0CE63F-B5BE-F642-8807-B3D1DF665AF5}" srcOrd="1" destOrd="0" presId="urn:microsoft.com/office/officeart/2005/8/layout/hierarchy6"/>
    <dgm:cxn modelId="{51E46400-53F3-8E46-95A5-5EA36337A367}" type="presParOf" srcId="{CD0CE63F-B5BE-F642-8807-B3D1DF665AF5}" destId="{78E85433-AE26-E242-9ED7-B24D9AA8F2E9}" srcOrd="0" destOrd="0" presId="urn:microsoft.com/office/officeart/2005/8/layout/hierarchy6"/>
    <dgm:cxn modelId="{DBDE8D73-6B27-D345-983C-6471F92EFF22}" type="presParOf" srcId="{78E85433-AE26-E242-9ED7-B24D9AA8F2E9}" destId="{1D6FFA14-3C7E-5C49-819D-8F25DC5DEA03}" srcOrd="0" destOrd="0" presId="urn:microsoft.com/office/officeart/2005/8/layout/hierarchy6"/>
    <dgm:cxn modelId="{B0EAE9DB-E40B-D74E-B556-DC84765380B8}" type="presParOf" srcId="{78E85433-AE26-E242-9ED7-B24D9AA8F2E9}" destId="{09BADF88-D568-3E4B-8E29-E7266D1ED6A4}" srcOrd="1" destOrd="0" presId="urn:microsoft.com/office/officeart/2005/8/layout/hierarchy6"/>
    <dgm:cxn modelId="{E82E0A31-AF6F-094E-ACC0-B028AEE85F7A}" type="presParOf" srcId="{CD0CE63F-B5BE-F642-8807-B3D1DF665AF5}" destId="{36F9F730-3917-2841-8717-4EB010501D2A}" srcOrd="1" destOrd="0" presId="urn:microsoft.com/office/officeart/2005/8/layout/hierarchy6"/>
    <dgm:cxn modelId="{B84C2850-683E-8E49-8CDE-13EEAAA53F46}" type="presParOf" srcId="{36F9F730-3917-2841-8717-4EB010501D2A}" destId="{D830840F-29D9-8C45-84D0-278822CE3634}" srcOrd="0" destOrd="0" presId="urn:microsoft.com/office/officeart/2005/8/layout/hierarchy6"/>
    <dgm:cxn modelId="{9BA7B473-5F71-6049-A2F7-C31F21A7969A}" type="presParOf" srcId="{CD0CE63F-B5BE-F642-8807-B3D1DF665AF5}" destId="{BB358C60-1A73-224C-ADB5-EDF02F79794D}" srcOrd="2" destOrd="0" presId="urn:microsoft.com/office/officeart/2005/8/layout/hierarchy6"/>
    <dgm:cxn modelId="{6CC0C710-7BBA-164E-8C29-3058F02BCDA5}" type="presParOf" srcId="{BB358C60-1A73-224C-ADB5-EDF02F79794D}" destId="{1E9CD291-4ABD-E849-B5EA-3E45B57ABFE6}" srcOrd="0" destOrd="0" presId="urn:microsoft.com/office/officeart/2005/8/layout/hierarchy6"/>
    <dgm:cxn modelId="{635B1F19-189C-3545-A0C1-C4A144122681}" type="presParOf" srcId="{BB358C60-1A73-224C-ADB5-EDF02F79794D}" destId="{6C972D1A-5030-F745-9E37-C1A80240DC7E}" srcOrd="1" destOrd="0" presId="urn:microsoft.com/office/officeart/2005/8/layout/hierarchy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CDD67F-EDA2-9146-BBF1-051515CB2D3D}" type="doc">
      <dgm:prSet loTypeId="urn:microsoft.com/office/officeart/2005/8/layout/arrow3" loCatId="relationship" qsTypeId="urn:microsoft.com/office/officeart/2005/8/quickstyle/simple4" qsCatId="simple" csTypeId="urn:microsoft.com/office/officeart/2005/8/colors/accent1_2" csCatId="accent1" phldr="1"/>
      <dgm:spPr/>
      <dgm:t>
        <a:bodyPr/>
        <a:lstStyle/>
        <a:p>
          <a:endParaRPr lang="en-US"/>
        </a:p>
      </dgm:t>
    </dgm:pt>
    <dgm:pt modelId="{8338848C-D220-0443-8C92-1FEE434C10ED}">
      <dgm:prSet phldrT="[Text]"/>
      <dgm:spPr/>
      <dgm:t>
        <a:bodyPr/>
        <a:lstStyle/>
        <a:p>
          <a:r>
            <a:rPr lang="en-US" dirty="0" smtClean="0"/>
            <a:t>Drawbacks:</a:t>
          </a:r>
          <a:endParaRPr lang="en-US" dirty="0"/>
        </a:p>
      </dgm:t>
    </dgm:pt>
    <dgm:pt modelId="{33E3381F-AB43-CD48-B6FC-0D19191E457B}" type="parTrans" cxnId="{4E367624-3762-6D43-ADFE-2D4090CB8AF6}">
      <dgm:prSet/>
      <dgm:spPr/>
      <dgm:t>
        <a:bodyPr/>
        <a:lstStyle/>
        <a:p>
          <a:endParaRPr lang="en-US"/>
        </a:p>
      </dgm:t>
    </dgm:pt>
    <dgm:pt modelId="{AE09932F-D3B7-014F-9D50-107636B1BE19}" type="sibTrans" cxnId="{4E367624-3762-6D43-ADFE-2D4090CB8AF6}">
      <dgm:prSet/>
      <dgm:spPr/>
      <dgm:t>
        <a:bodyPr/>
        <a:lstStyle/>
        <a:p>
          <a:endParaRPr lang="en-US"/>
        </a:p>
      </dgm:t>
    </dgm:pt>
    <dgm:pt modelId="{DAAE6255-2605-9C4B-93E4-578819D7FBA5}">
      <dgm:prSet/>
      <dgm:spPr/>
      <dgm:t>
        <a:bodyPr/>
        <a:lstStyle/>
        <a:p>
          <a:r>
            <a:rPr lang="en-US" dirty="0" smtClean="0"/>
            <a:t>The tag length is limited to 8 bits, limiting its flexibility and functionality</a:t>
          </a:r>
        </a:p>
      </dgm:t>
    </dgm:pt>
    <dgm:pt modelId="{AB9BCBD3-B84C-1642-A7EE-B0C3BC510D09}" type="parTrans" cxnId="{2C26368B-E168-394E-9E49-0D5898EC2DB9}">
      <dgm:prSet/>
      <dgm:spPr/>
      <dgm:t>
        <a:bodyPr/>
        <a:lstStyle/>
        <a:p>
          <a:endParaRPr lang="en-US"/>
        </a:p>
      </dgm:t>
    </dgm:pt>
    <dgm:pt modelId="{0BB6720B-4218-B547-BC5C-D78EBE3233E7}" type="sibTrans" cxnId="{2C26368B-E168-394E-9E49-0D5898EC2DB9}">
      <dgm:prSet/>
      <dgm:spPr/>
      <dgm:t>
        <a:bodyPr/>
        <a:lstStyle/>
        <a:p>
          <a:endParaRPr lang="en-US"/>
        </a:p>
      </dgm:t>
    </dgm:pt>
    <dgm:pt modelId="{C3BDA96F-1525-504E-BBA3-A88BFE0493A8}">
      <dgm:prSet/>
      <dgm:spPr/>
      <dgm:t>
        <a:bodyPr/>
        <a:lstStyle/>
        <a:p>
          <a:r>
            <a:rPr lang="en-US" dirty="0" smtClean="0"/>
            <a:t>Because the tag is not transmitted in clear form, it can be used only at the point of decryption, limiting the ways in which key use can be controlled</a:t>
          </a:r>
          <a:endParaRPr lang="en-US" dirty="0"/>
        </a:p>
      </dgm:t>
    </dgm:pt>
    <dgm:pt modelId="{1F95B501-63CF-A64A-9454-B4405A7F8FE7}" type="parTrans" cxnId="{5FBD707B-C55D-C041-8F13-916DF84D190F}">
      <dgm:prSet/>
      <dgm:spPr/>
      <dgm:t>
        <a:bodyPr/>
        <a:lstStyle/>
        <a:p>
          <a:endParaRPr lang="en-US"/>
        </a:p>
      </dgm:t>
    </dgm:pt>
    <dgm:pt modelId="{7969FB83-D2CE-9140-8C15-73ECC1F2545E}" type="sibTrans" cxnId="{5FBD707B-C55D-C041-8F13-916DF84D190F}">
      <dgm:prSet/>
      <dgm:spPr/>
      <dgm:t>
        <a:bodyPr/>
        <a:lstStyle/>
        <a:p>
          <a:endParaRPr lang="en-US"/>
        </a:p>
      </dgm:t>
    </dgm:pt>
    <dgm:pt modelId="{5F7B3A56-E2C3-2A42-ADBF-2462A8057C63}" type="pres">
      <dgm:prSet presAssocID="{94CDD67F-EDA2-9146-BBF1-051515CB2D3D}" presName="compositeShape" presStyleCnt="0">
        <dgm:presLayoutVars>
          <dgm:chMax val="2"/>
          <dgm:dir/>
          <dgm:resizeHandles val="exact"/>
        </dgm:presLayoutVars>
      </dgm:prSet>
      <dgm:spPr/>
      <dgm:t>
        <a:bodyPr/>
        <a:lstStyle/>
        <a:p>
          <a:endParaRPr lang="en-US"/>
        </a:p>
      </dgm:t>
    </dgm:pt>
    <dgm:pt modelId="{FC025FFE-6756-FA40-9EA6-2226FA9DEC18}" type="pres">
      <dgm:prSet presAssocID="{8338848C-D220-0443-8C92-1FEE434C10ED}" presName="downArrow" presStyleLbl="node1" presStyleIdx="0" presStyleCnt="1" custScaleX="90000" custScaleY="113404"/>
      <dgm:spPr>
        <a:ln>
          <a:solidFill>
            <a:schemeClr val="tx1"/>
          </a:solidFill>
        </a:ln>
      </dgm:spPr>
      <dgm:t>
        <a:bodyPr/>
        <a:lstStyle/>
        <a:p>
          <a:endParaRPr lang="en-US"/>
        </a:p>
      </dgm:t>
    </dgm:pt>
    <dgm:pt modelId="{DAF566F2-840D-C843-A056-9EDE93E4B3E3}" type="pres">
      <dgm:prSet presAssocID="{8338848C-D220-0443-8C92-1FEE434C10ED}" presName="downArrowText" presStyleLbl="revTx" presStyleIdx="0" presStyleCnt="1">
        <dgm:presLayoutVars>
          <dgm:bulletEnabled val="1"/>
        </dgm:presLayoutVars>
      </dgm:prSet>
      <dgm:spPr/>
      <dgm:t>
        <a:bodyPr/>
        <a:lstStyle/>
        <a:p>
          <a:endParaRPr lang="en-US"/>
        </a:p>
      </dgm:t>
    </dgm:pt>
  </dgm:ptLst>
  <dgm:cxnLst>
    <dgm:cxn modelId="{EBE1040E-C426-1446-A35D-242CC14C51A5}" type="presOf" srcId="{DAAE6255-2605-9C4B-93E4-578819D7FBA5}" destId="{DAF566F2-840D-C843-A056-9EDE93E4B3E3}" srcOrd="0" destOrd="1" presId="urn:microsoft.com/office/officeart/2005/8/layout/arrow3"/>
    <dgm:cxn modelId="{5FBD707B-C55D-C041-8F13-916DF84D190F}" srcId="{8338848C-D220-0443-8C92-1FEE434C10ED}" destId="{C3BDA96F-1525-504E-BBA3-A88BFE0493A8}" srcOrd="1" destOrd="0" parTransId="{1F95B501-63CF-A64A-9454-B4405A7F8FE7}" sibTransId="{7969FB83-D2CE-9140-8C15-73ECC1F2545E}"/>
    <dgm:cxn modelId="{2C26368B-E168-394E-9E49-0D5898EC2DB9}" srcId="{8338848C-D220-0443-8C92-1FEE434C10ED}" destId="{DAAE6255-2605-9C4B-93E4-578819D7FBA5}" srcOrd="0" destOrd="0" parTransId="{AB9BCBD3-B84C-1642-A7EE-B0C3BC510D09}" sibTransId="{0BB6720B-4218-B547-BC5C-D78EBE3233E7}"/>
    <dgm:cxn modelId="{4E367624-3762-6D43-ADFE-2D4090CB8AF6}" srcId="{94CDD67F-EDA2-9146-BBF1-051515CB2D3D}" destId="{8338848C-D220-0443-8C92-1FEE434C10ED}" srcOrd="0" destOrd="0" parTransId="{33E3381F-AB43-CD48-B6FC-0D19191E457B}" sibTransId="{AE09932F-D3B7-014F-9D50-107636B1BE19}"/>
    <dgm:cxn modelId="{B8C223A6-2FF0-8F40-98D3-2FA277543964}" type="presOf" srcId="{94CDD67F-EDA2-9146-BBF1-051515CB2D3D}" destId="{5F7B3A56-E2C3-2A42-ADBF-2462A8057C63}" srcOrd="0" destOrd="0" presId="urn:microsoft.com/office/officeart/2005/8/layout/arrow3"/>
    <dgm:cxn modelId="{E8BD4916-C31E-0A4A-BE2B-BB4D1E102EB0}" type="presOf" srcId="{8338848C-D220-0443-8C92-1FEE434C10ED}" destId="{DAF566F2-840D-C843-A056-9EDE93E4B3E3}" srcOrd="0" destOrd="0" presId="urn:microsoft.com/office/officeart/2005/8/layout/arrow3"/>
    <dgm:cxn modelId="{28D61BF7-3DCC-6643-992E-C62EEB000798}" type="presOf" srcId="{C3BDA96F-1525-504E-BBA3-A88BFE0493A8}" destId="{DAF566F2-840D-C843-A056-9EDE93E4B3E3}" srcOrd="0" destOrd="2" presId="urn:microsoft.com/office/officeart/2005/8/layout/arrow3"/>
    <dgm:cxn modelId="{6C38EA99-23E1-474D-8357-CF1FCB057CC7}" type="presParOf" srcId="{5F7B3A56-E2C3-2A42-ADBF-2462A8057C63}" destId="{FC025FFE-6756-FA40-9EA6-2226FA9DEC18}" srcOrd="0" destOrd="0" presId="urn:microsoft.com/office/officeart/2005/8/layout/arrow3"/>
    <dgm:cxn modelId="{7D113391-EA92-824C-AF4D-EDE446ED4D5E}" type="presParOf" srcId="{5F7B3A56-E2C3-2A42-ADBF-2462A8057C63}" destId="{DAF566F2-840D-C843-A056-9EDE93E4B3E3}" srcOrd="1" destOrd="0" presId="urn:microsoft.com/office/officeart/2005/8/layout/arrow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058441-85E2-4B47-BDCA-96BAFB209DF6}"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17D70390-D277-7440-A4D2-A33BE8781267}">
      <dgm:prSet phldrT="[Text]"/>
      <dgm:spPr>
        <a:ln>
          <a:solidFill>
            <a:schemeClr val="tx1"/>
          </a:solidFill>
        </a:ln>
      </dgm:spPr>
      <dgm:t>
        <a:bodyPr/>
        <a:lstStyle/>
        <a:p>
          <a:r>
            <a:rPr lang="en-AU" dirty="0" smtClean="0"/>
            <a:t>Rationale:</a:t>
          </a:r>
          <a:endParaRPr lang="en-US" dirty="0"/>
        </a:p>
      </dgm:t>
    </dgm:pt>
    <dgm:pt modelId="{44D0A642-ED00-D04E-AB2A-30D18C47919E}" type="parTrans" cxnId="{F02CBE62-5208-EC40-9B5F-5058F974755B}">
      <dgm:prSet/>
      <dgm:spPr/>
      <dgm:t>
        <a:bodyPr/>
        <a:lstStyle/>
        <a:p>
          <a:endParaRPr lang="en-US"/>
        </a:p>
      </dgm:t>
    </dgm:pt>
    <dgm:pt modelId="{7A612ABE-0A78-FD49-BFB7-99629C6E128C}" type="sibTrans" cxnId="{F02CBE62-5208-EC40-9B5F-5058F974755B}">
      <dgm:prSet/>
      <dgm:spPr/>
      <dgm:t>
        <a:bodyPr/>
        <a:lstStyle/>
        <a:p>
          <a:endParaRPr lang="en-US"/>
        </a:p>
      </dgm:t>
    </dgm:pt>
    <dgm:pt modelId="{B463374E-D0B1-5342-819A-90093CDF4D63}">
      <dgm:prSet/>
      <dgm:spPr>
        <a:solidFill>
          <a:schemeClr val="bg1"/>
        </a:solidFill>
        <a:ln>
          <a:solidFill>
            <a:schemeClr val="accent1"/>
          </a:solidFill>
        </a:ln>
      </dgm:spPr>
      <dgm:t>
        <a:bodyPr/>
        <a:lstStyle/>
        <a:p>
          <a:r>
            <a:rPr lang="en-AU" dirty="0" smtClean="0"/>
            <a:t>Performance</a:t>
          </a:r>
        </a:p>
      </dgm:t>
    </dgm:pt>
    <dgm:pt modelId="{F077728F-E5F7-FE4C-80CE-90D7D1D989CC}" type="parTrans" cxnId="{8EF729EC-FAA7-5042-8602-B2EE1682A948}">
      <dgm:prSet/>
      <dgm:spPr/>
      <dgm:t>
        <a:bodyPr/>
        <a:lstStyle/>
        <a:p>
          <a:endParaRPr lang="en-US"/>
        </a:p>
      </dgm:t>
    </dgm:pt>
    <dgm:pt modelId="{D84F39E8-53CE-8443-B60C-D7062B3A4950}" type="sibTrans" cxnId="{8EF729EC-FAA7-5042-8602-B2EE1682A948}">
      <dgm:prSet/>
      <dgm:spPr/>
      <dgm:t>
        <a:bodyPr/>
        <a:lstStyle/>
        <a:p>
          <a:endParaRPr lang="en-US"/>
        </a:p>
      </dgm:t>
    </dgm:pt>
    <dgm:pt modelId="{CC1BA837-9E00-0C44-B3A7-815F8C712F01}">
      <dgm:prSet/>
      <dgm:spPr>
        <a:solidFill>
          <a:schemeClr val="bg1"/>
        </a:solidFill>
        <a:ln>
          <a:solidFill>
            <a:schemeClr val="accent1"/>
          </a:solidFill>
        </a:ln>
      </dgm:spPr>
      <dgm:t>
        <a:bodyPr/>
        <a:lstStyle/>
        <a:p>
          <a:r>
            <a:rPr lang="en-AU" dirty="0" smtClean="0"/>
            <a:t>Backward compatibility</a:t>
          </a:r>
          <a:endParaRPr lang="en-AU" dirty="0"/>
        </a:p>
      </dgm:t>
    </dgm:pt>
    <dgm:pt modelId="{E510C97C-EC12-054F-98D4-3F3C1E74E798}" type="parTrans" cxnId="{53D88096-E284-DC43-876A-A3AF314A830E}">
      <dgm:prSet/>
      <dgm:spPr/>
      <dgm:t>
        <a:bodyPr/>
        <a:lstStyle/>
        <a:p>
          <a:endParaRPr lang="en-US"/>
        </a:p>
      </dgm:t>
    </dgm:pt>
    <dgm:pt modelId="{C3547483-4447-D341-B1FE-AB496710AF13}" type="sibTrans" cxnId="{53D88096-E284-DC43-876A-A3AF314A830E}">
      <dgm:prSet/>
      <dgm:spPr/>
      <dgm:t>
        <a:bodyPr/>
        <a:lstStyle/>
        <a:p>
          <a:endParaRPr lang="en-US"/>
        </a:p>
      </dgm:t>
    </dgm:pt>
    <dgm:pt modelId="{5A520C62-7B3E-1549-B9AB-2D5226E057A7}" type="pres">
      <dgm:prSet presAssocID="{F5058441-85E2-4B47-BDCA-96BAFB209DF6}" presName="Name0" presStyleCnt="0">
        <dgm:presLayoutVars>
          <dgm:dir/>
          <dgm:animLvl val="lvl"/>
          <dgm:resizeHandles val="exact"/>
        </dgm:presLayoutVars>
      </dgm:prSet>
      <dgm:spPr/>
      <dgm:t>
        <a:bodyPr/>
        <a:lstStyle/>
        <a:p>
          <a:endParaRPr lang="en-US"/>
        </a:p>
      </dgm:t>
    </dgm:pt>
    <dgm:pt modelId="{E088AF89-1BE8-954E-A950-62C1C732F098}" type="pres">
      <dgm:prSet presAssocID="{17D70390-D277-7440-A4D2-A33BE8781267}" presName="linNode" presStyleCnt="0"/>
      <dgm:spPr/>
    </dgm:pt>
    <dgm:pt modelId="{3E43EF61-104C-CE44-9170-FAB80B8B2734}" type="pres">
      <dgm:prSet presAssocID="{17D70390-D277-7440-A4D2-A33BE8781267}" presName="parentText" presStyleLbl="node1" presStyleIdx="0" presStyleCnt="1">
        <dgm:presLayoutVars>
          <dgm:chMax val="1"/>
          <dgm:bulletEnabled val="1"/>
        </dgm:presLayoutVars>
      </dgm:prSet>
      <dgm:spPr/>
      <dgm:t>
        <a:bodyPr/>
        <a:lstStyle/>
        <a:p>
          <a:endParaRPr lang="en-US"/>
        </a:p>
      </dgm:t>
    </dgm:pt>
    <dgm:pt modelId="{BCD84419-FB33-2E44-955E-B74E269E8EC7}" type="pres">
      <dgm:prSet presAssocID="{17D70390-D277-7440-A4D2-A33BE8781267}" presName="descendantText" presStyleLbl="alignAccFollowNode1" presStyleIdx="0" presStyleCnt="1">
        <dgm:presLayoutVars>
          <dgm:bulletEnabled val="1"/>
        </dgm:presLayoutVars>
      </dgm:prSet>
      <dgm:spPr/>
      <dgm:t>
        <a:bodyPr/>
        <a:lstStyle/>
        <a:p>
          <a:endParaRPr lang="en-US"/>
        </a:p>
      </dgm:t>
    </dgm:pt>
  </dgm:ptLst>
  <dgm:cxnLst>
    <dgm:cxn modelId="{F02CBE62-5208-EC40-9B5F-5058F974755B}" srcId="{F5058441-85E2-4B47-BDCA-96BAFB209DF6}" destId="{17D70390-D277-7440-A4D2-A33BE8781267}" srcOrd="0" destOrd="0" parTransId="{44D0A642-ED00-D04E-AB2A-30D18C47919E}" sibTransId="{7A612ABE-0A78-FD49-BFB7-99629C6E128C}"/>
    <dgm:cxn modelId="{53D88096-E284-DC43-876A-A3AF314A830E}" srcId="{17D70390-D277-7440-A4D2-A33BE8781267}" destId="{CC1BA837-9E00-0C44-B3A7-815F8C712F01}" srcOrd="1" destOrd="0" parTransId="{E510C97C-EC12-054F-98D4-3F3C1E74E798}" sibTransId="{C3547483-4447-D341-B1FE-AB496710AF13}"/>
    <dgm:cxn modelId="{77E0DCEB-2673-F74E-96C4-DC44116EDB91}" type="presOf" srcId="{17D70390-D277-7440-A4D2-A33BE8781267}" destId="{3E43EF61-104C-CE44-9170-FAB80B8B2734}" srcOrd="0" destOrd="0" presId="urn:microsoft.com/office/officeart/2005/8/layout/vList5"/>
    <dgm:cxn modelId="{EBD73CF3-BF10-ED42-8E1E-F4FF06A0CC08}" type="presOf" srcId="{F5058441-85E2-4B47-BDCA-96BAFB209DF6}" destId="{5A520C62-7B3E-1549-B9AB-2D5226E057A7}" srcOrd="0" destOrd="0" presId="urn:microsoft.com/office/officeart/2005/8/layout/vList5"/>
    <dgm:cxn modelId="{E589E86E-D5D2-EB44-88C7-6258D61FCDA2}" type="presOf" srcId="{CC1BA837-9E00-0C44-B3A7-815F8C712F01}" destId="{BCD84419-FB33-2E44-955E-B74E269E8EC7}" srcOrd="0" destOrd="1" presId="urn:microsoft.com/office/officeart/2005/8/layout/vList5"/>
    <dgm:cxn modelId="{CCA6E2B2-4F21-BE44-A0C1-40BD974C38AB}" type="presOf" srcId="{B463374E-D0B1-5342-819A-90093CDF4D63}" destId="{BCD84419-FB33-2E44-955E-B74E269E8EC7}" srcOrd="0" destOrd="0" presId="urn:microsoft.com/office/officeart/2005/8/layout/vList5"/>
    <dgm:cxn modelId="{8EF729EC-FAA7-5042-8602-B2EE1682A948}" srcId="{17D70390-D277-7440-A4D2-A33BE8781267}" destId="{B463374E-D0B1-5342-819A-90093CDF4D63}" srcOrd="0" destOrd="0" parTransId="{F077728F-E5F7-FE4C-80CE-90D7D1D989CC}" sibTransId="{D84F39E8-53CE-8443-B60C-D7062B3A4950}"/>
    <dgm:cxn modelId="{58D30F66-A7D7-2848-B7D9-450F0F5530D9}" type="presParOf" srcId="{5A520C62-7B3E-1549-B9AB-2D5226E057A7}" destId="{E088AF89-1BE8-954E-A950-62C1C732F098}" srcOrd="0" destOrd="0" presId="urn:microsoft.com/office/officeart/2005/8/layout/vList5"/>
    <dgm:cxn modelId="{15121592-1505-E34A-B92F-9BA441A149D8}" type="presParOf" srcId="{E088AF89-1BE8-954E-A950-62C1C732F098}" destId="{3E43EF61-104C-CE44-9170-FAB80B8B2734}" srcOrd="0" destOrd="0" presId="urn:microsoft.com/office/officeart/2005/8/layout/vList5"/>
    <dgm:cxn modelId="{35038AFF-8D00-3A4F-B381-42622050BAA7}" type="presParOf" srcId="{E088AF89-1BE8-954E-A950-62C1C732F098}" destId="{BCD84419-FB33-2E44-955E-B74E269E8EC7}"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1260AB-50CE-B943-8F6E-844B1F97547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F5EC93E5-E23A-CD4A-B069-FE9A1A71C554}">
      <dgm:prSet phldrT="[Text]" custT="1"/>
      <dgm:spPr>
        <a:solidFill>
          <a:schemeClr val="bg1"/>
        </a:solidFill>
        <a:ln>
          <a:noFill/>
        </a:ln>
        <a:effectLst>
          <a:glow rad="25400">
            <a:schemeClr val="tx1">
              <a:alpha val="75000"/>
            </a:schemeClr>
          </a:glow>
          <a:softEdge rad="50800"/>
        </a:effectLst>
      </dgm:spPr>
      <dgm:t>
        <a:bodyPr/>
        <a:lstStyle/>
        <a:p>
          <a:r>
            <a:rPr lang="en-AU" sz="1600" b="1" i="0" dirty="0" smtClean="0">
              <a:solidFill>
                <a:schemeClr val="tx1"/>
              </a:solidFill>
            </a:rPr>
            <a:t>Public announcement</a:t>
          </a:r>
          <a:endParaRPr lang="en-US" sz="1600" b="1" i="0" dirty="0">
            <a:solidFill>
              <a:schemeClr val="tx1"/>
            </a:solidFill>
          </a:endParaRPr>
        </a:p>
      </dgm:t>
    </dgm:pt>
    <dgm:pt modelId="{CFD3E530-7A40-6949-B131-1297399978E7}" type="parTrans" cxnId="{52714DFB-EB75-5F42-8620-376A801CB609}">
      <dgm:prSet/>
      <dgm:spPr/>
      <dgm:t>
        <a:bodyPr/>
        <a:lstStyle/>
        <a:p>
          <a:endParaRPr lang="en-US"/>
        </a:p>
      </dgm:t>
    </dgm:pt>
    <dgm:pt modelId="{437B1154-62BC-DE40-8CFE-FF4FAC6B4F6A}" type="sibTrans" cxnId="{52714DFB-EB75-5F42-8620-376A801CB609}">
      <dgm:prSet/>
      <dgm:spPr/>
      <dgm:t>
        <a:bodyPr/>
        <a:lstStyle/>
        <a:p>
          <a:endParaRPr lang="en-US"/>
        </a:p>
      </dgm:t>
    </dgm:pt>
    <dgm:pt modelId="{D8242FA0-DBE6-2F41-B1A1-6B04273504D7}">
      <dgm:prSet custT="1"/>
      <dgm:spPr>
        <a:solidFill>
          <a:schemeClr val="bg1"/>
        </a:solidFill>
        <a:ln>
          <a:solidFill>
            <a:schemeClr val="tx1"/>
          </a:solidFill>
        </a:ln>
        <a:effectLst>
          <a:glow rad="25400">
            <a:schemeClr val="tx1">
              <a:alpha val="75000"/>
            </a:schemeClr>
          </a:glow>
          <a:softEdge rad="50800"/>
        </a:effectLst>
      </dgm:spPr>
      <dgm:t>
        <a:bodyPr/>
        <a:lstStyle/>
        <a:p>
          <a:r>
            <a:rPr lang="en-AU" sz="1600" b="1" i="0" dirty="0" smtClean="0">
              <a:solidFill>
                <a:schemeClr val="tx1"/>
              </a:solidFill>
            </a:rPr>
            <a:t>Publicly available directory</a:t>
          </a:r>
        </a:p>
      </dgm:t>
    </dgm:pt>
    <dgm:pt modelId="{00455FAC-C462-804F-8473-B3AD673497BB}" type="parTrans" cxnId="{5B59991C-6C4A-3848-977E-2385CAE1870E}">
      <dgm:prSet/>
      <dgm:spPr/>
      <dgm:t>
        <a:bodyPr/>
        <a:lstStyle/>
        <a:p>
          <a:endParaRPr lang="en-US"/>
        </a:p>
      </dgm:t>
    </dgm:pt>
    <dgm:pt modelId="{D9F0E848-05EC-E34F-8B51-74C5AACBDD3D}" type="sibTrans" cxnId="{5B59991C-6C4A-3848-977E-2385CAE1870E}">
      <dgm:prSet/>
      <dgm:spPr/>
      <dgm:t>
        <a:bodyPr/>
        <a:lstStyle/>
        <a:p>
          <a:endParaRPr lang="en-US"/>
        </a:p>
      </dgm:t>
    </dgm:pt>
    <dgm:pt modelId="{9E86BE0F-882F-8A45-9F90-07DB01826ED4}">
      <dgm:prSet custT="1"/>
      <dgm:spPr>
        <a:solidFill>
          <a:schemeClr val="bg1"/>
        </a:solidFill>
        <a:ln>
          <a:solidFill>
            <a:schemeClr val="tx1"/>
          </a:solidFill>
        </a:ln>
        <a:effectLst>
          <a:glow rad="25400">
            <a:schemeClr val="tx1">
              <a:alpha val="75000"/>
            </a:schemeClr>
          </a:glow>
          <a:softEdge rad="50800"/>
        </a:effectLst>
      </dgm:spPr>
      <dgm:t>
        <a:bodyPr/>
        <a:lstStyle/>
        <a:p>
          <a:r>
            <a:rPr lang="en-AU" sz="1600" b="1" i="0" dirty="0" smtClean="0">
              <a:solidFill>
                <a:schemeClr val="tx1"/>
              </a:solidFill>
            </a:rPr>
            <a:t>Public-key authority</a:t>
          </a:r>
        </a:p>
      </dgm:t>
    </dgm:pt>
    <dgm:pt modelId="{2621CB87-F711-584C-BF4B-C2A26C12A44E}" type="parTrans" cxnId="{6E381C72-22A6-394A-93F3-A718DFDD40A5}">
      <dgm:prSet/>
      <dgm:spPr/>
      <dgm:t>
        <a:bodyPr/>
        <a:lstStyle/>
        <a:p>
          <a:endParaRPr lang="en-US"/>
        </a:p>
      </dgm:t>
    </dgm:pt>
    <dgm:pt modelId="{ABDBA35A-5860-524C-B486-BBB10626BE07}" type="sibTrans" cxnId="{6E381C72-22A6-394A-93F3-A718DFDD40A5}">
      <dgm:prSet/>
      <dgm:spPr/>
      <dgm:t>
        <a:bodyPr/>
        <a:lstStyle/>
        <a:p>
          <a:endParaRPr lang="en-US"/>
        </a:p>
      </dgm:t>
    </dgm:pt>
    <dgm:pt modelId="{9E781BB7-2595-374A-AF7F-7B9D1A7C305F}">
      <dgm:prSet custT="1"/>
      <dgm:spPr>
        <a:solidFill>
          <a:schemeClr val="bg1"/>
        </a:solidFill>
        <a:ln>
          <a:solidFill>
            <a:schemeClr val="tx1"/>
          </a:solidFill>
        </a:ln>
        <a:effectLst>
          <a:glow rad="25400">
            <a:schemeClr val="tx1">
              <a:alpha val="75000"/>
            </a:schemeClr>
          </a:glow>
          <a:softEdge rad="50800"/>
        </a:effectLst>
      </dgm:spPr>
      <dgm:t>
        <a:bodyPr/>
        <a:lstStyle/>
        <a:p>
          <a:r>
            <a:rPr lang="en-AU" sz="1600" b="1" i="0" dirty="0" smtClean="0">
              <a:solidFill>
                <a:schemeClr val="tx1"/>
              </a:solidFill>
            </a:rPr>
            <a:t>Public-key certificates</a:t>
          </a:r>
        </a:p>
      </dgm:t>
    </dgm:pt>
    <dgm:pt modelId="{A2839A54-C84E-7340-B2A6-497D366C7124}" type="parTrans" cxnId="{4CDA13E0-E087-3D4D-9E41-B70EF4DF7406}">
      <dgm:prSet/>
      <dgm:spPr/>
      <dgm:t>
        <a:bodyPr/>
        <a:lstStyle/>
        <a:p>
          <a:endParaRPr lang="en-US"/>
        </a:p>
      </dgm:t>
    </dgm:pt>
    <dgm:pt modelId="{73EA3CCA-33F2-4446-9EEB-C4F4E7E78147}" type="sibTrans" cxnId="{4CDA13E0-E087-3D4D-9E41-B70EF4DF7406}">
      <dgm:prSet/>
      <dgm:spPr/>
      <dgm:t>
        <a:bodyPr/>
        <a:lstStyle/>
        <a:p>
          <a:endParaRPr lang="en-US"/>
        </a:p>
      </dgm:t>
    </dgm:pt>
    <dgm:pt modelId="{11A4F965-7687-6949-A498-549AE6AD740B}" type="pres">
      <dgm:prSet presAssocID="{B21260AB-50CE-B943-8F6E-844B1F975478}" presName="matrix" presStyleCnt="0">
        <dgm:presLayoutVars>
          <dgm:chMax val="1"/>
          <dgm:dir/>
          <dgm:resizeHandles val="exact"/>
        </dgm:presLayoutVars>
      </dgm:prSet>
      <dgm:spPr/>
      <dgm:t>
        <a:bodyPr/>
        <a:lstStyle/>
        <a:p>
          <a:endParaRPr lang="en-US"/>
        </a:p>
      </dgm:t>
    </dgm:pt>
    <dgm:pt modelId="{3D0E7E64-D275-2E42-9662-39C3596309EE}" type="pres">
      <dgm:prSet presAssocID="{B21260AB-50CE-B943-8F6E-844B1F975478}" presName="diamond" presStyleLbl="bgShp" presStyleIdx="0" presStyleCnt="1"/>
      <dgm:spPr>
        <a:solidFill>
          <a:schemeClr val="accent1"/>
        </a:solidFill>
        <a:ln>
          <a:solidFill>
            <a:schemeClr val="tx1"/>
          </a:solidFill>
        </a:ln>
      </dgm:spPr>
    </dgm:pt>
    <dgm:pt modelId="{2D6D00B8-271E-D940-81E8-400514989AA7}" type="pres">
      <dgm:prSet presAssocID="{B21260AB-50CE-B943-8F6E-844B1F975478}" presName="quad1" presStyleLbl="node1" presStyleIdx="0" presStyleCnt="4">
        <dgm:presLayoutVars>
          <dgm:chMax val="0"/>
          <dgm:chPref val="0"/>
          <dgm:bulletEnabled val="1"/>
        </dgm:presLayoutVars>
      </dgm:prSet>
      <dgm:spPr/>
      <dgm:t>
        <a:bodyPr/>
        <a:lstStyle/>
        <a:p>
          <a:endParaRPr lang="en-US"/>
        </a:p>
      </dgm:t>
    </dgm:pt>
    <dgm:pt modelId="{538ED783-8646-9A4E-928D-11D8F659505E}" type="pres">
      <dgm:prSet presAssocID="{B21260AB-50CE-B943-8F6E-844B1F975478}" presName="quad2" presStyleLbl="node1" presStyleIdx="1" presStyleCnt="4">
        <dgm:presLayoutVars>
          <dgm:chMax val="0"/>
          <dgm:chPref val="0"/>
          <dgm:bulletEnabled val="1"/>
        </dgm:presLayoutVars>
      </dgm:prSet>
      <dgm:spPr/>
      <dgm:t>
        <a:bodyPr/>
        <a:lstStyle/>
        <a:p>
          <a:endParaRPr lang="en-US"/>
        </a:p>
      </dgm:t>
    </dgm:pt>
    <dgm:pt modelId="{3312D2CB-51B2-1B41-93F4-1FB5EC23A0A3}" type="pres">
      <dgm:prSet presAssocID="{B21260AB-50CE-B943-8F6E-844B1F975478}" presName="quad3" presStyleLbl="node1" presStyleIdx="2" presStyleCnt="4">
        <dgm:presLayoutVars>
          <dgm:chMax val="0"/>
          <dgm:chPref val="0"/>
          <dgm:bulletEnabled val="1"/>
        </dgm:presLayoutVars>
      </dgm:prSet>
      <dgm:spPr/>
      <dgm:t>
        <a:bodyPr/>
        <a:lstStyle/>
        <a:p>
          <a:endParaRPr lang="en-US"/>
        </a:p>
      </dgm:t>
    </dgm:pt>
    <dgm:pt modelId="{88DDC718-A30F-D842-9D3F-15D1CB398EE5}" type="pres">
      <dgm:prSet presAssocID="{B21260AB-50CE-B943-8F6E-844B1F975478}" presName="quad4" presStyleLbl="node1" presStyleIdx="3" presStyleCnt="4">
        <dgm:presLayoutVars>
          <dgm:chMax val="0"/>
          <dgm:chPref val="0"/>
          <dgm:bulletEnabled val="1"/>
        </dgm:presLayoutVars>
      </dgm:prSet>
      <dgm:spPr/>
      <dgm:t>
        <a:bodyPr/>
        <a:lstStyle/>
        <a:p>
          <a:endParaRPr lang="en-US"/>
        </a:p>
      </dgm:t>
    </dgm:pt>
  </dgm:ptLst>
  <dgm:cxnLst>
    <dgm:cxn modelId="{9D71C0B3-F570-3649-A23D-B7B6E22B3C4A}" type="presOf" srcId="{9E781BB7-2595-374A-AF7F-7B9D1A7C305F}" destId="{88DDC718-A30F-D842-9D3F-15D1CB398EE5}" srcOrd="0" destOrd="0" presId="urn:microsoft.com/office/officeart/2005/8/layout/matrix3"/>
    <dgm:cxn modelId="{52714DFB-EB75-5F42-8620-376A801CB609}" srcId="{B21260AB-50CE-B943-8F6E-844B1F975478}" destId="{F5EC93E5-E23A-CD4A-B069-FE9A1A71C554}" srcOrd="0" destOrd="0" parTransId="{CFD3E530-7A40-6949-B131-1297399978E7}" sibTransId="{437B1154-62BC-DE40-8CFE-FF4FAC6B4F6A}"/>
    <dgm:cxn modelId="{6E381C72-22A6-394A-93F3-A718DFDD40A5}" srcId="{B21260AB-50CE-B943-8F6E-844B1F975478}" destId="{9E86BE0F-882F-8A45-9F90-07DB01826ED4}" srcOrd="2" destOrd="0" parTransId="{2621CB87-F711-584C-BF4B-C2A26C12A44E}" sibTransId="{ABDBA35A-5860-524C-B486-BBB10626BE07}"/>
    <dgm:cxn modelId="{C36B41AA-C859-CD4E-BFD0-C677F324E575}" type="presOf" srcId="{9E86BE0F-882F-8A45-9F90-07DB01826ED4}" destId="{3312D2CB-51B2-1B41-93F4-1FB5EC23A0A3}" srcOrd="0" destOrd="0" presId="urn:microsoft.com/office/officeart/2005/8/layout/matrix3"/>
    <dgm:cxn modelId="{4CDA13E0-E087-3D4D-9E41-B70EF4DF7406}" srcId="{B21260AB-50CE-B943-8F6E-844B1F975478}" destId="{9E781BB7-2595-374A-AF7F-7B9D1A7C305F}" srcOrd="3" destOrd="0" parTransId="{A2839A54-C84E-7340-B2A6-497D366C7124}" sibTransId="{73EA3CCA-33F2-4446-9EEB-C4F4E7E78147}"/>
    <dgm:cxn modelId="{005142D9-51DD-2F4F-9B69-82FD7DDBFBF9}" type="presOf" srcId="{F5EC93E5-E23A-CD4A-B069-FE9A1A71C554}" destId="{2D6D00B8-271E-D940-81E8-400514989AA7}" srcOrd="0" destOrd="0" presId="urn:microsoft.com/office/officeart/2005/8/layout/matrix3"/>
    <dgm:cxn modelId="{39604E1A-9C14-9A4B-95DE-F21B0949E691}" type="presOf" srcId="{D8242FA0-DBE6-2F41-B1A1-6B04273504D7}" destId="{538ED783-8646-9A4E-928D-11D8F659505E}" srcOrd="0" destOrd="0" presId="urn:microsoft.com/office/officeart/2005/8/layout/matrix3"/>
    <dgm:cxn modelId="{D9626BCA-82A2-F246-A193-3775976DF508}" type="presOf" srcId="{B21260AB-50CE-B943-8F6E-844B1F975478}" destId="{11A4F965-7687-6949-A498-549AE6AD740B}" srcOrd="0" destOrd="0" presId="urn:microsoft.com/office/officeart/2005/8/layout/matrix3"/>
    <dgm:cxn modelId="{5B59991C-6C4A-3848-977E-2385CAE1870E}" srcId="{B21260AB-50CE-B943-8F6E-844B1F975478}" destId="{D8242FA0-DBE6-2F41-B1A1-6B04273504D7}" srcOrd="1" destOrd="0" parTransId="{00455FAC-C462-804F-8473-B3AD673497BB}" sibTransId="{D9F0E848-05EC-E34F-8B51-74C5AACBDD3D}"/>
    <dgm:cxn modelId="{B98593A7-4D52-BD40-9987-2ACFC0E60FA8}" type="presParOf" srcId="{11A4F965-7687-6949-A498-549AE6AD740B}" destId="{3D0E7E64-D275-2E42-9662-39C3596309EE}" srcOrd="0" destOrd="0" presId="urn:microsoft.com/office/officeart/2005/8/layout/matrix3"/>
    <dgm:cxn modelId="{7147E65A-6E76-2C4F-A888-E10B297964D4}" type="presParOf" srcId="{11A4F965-7687-6949-A498-549AE6AD740B}" destId="{2D6D00B8-271E-D940-81E8-400514989AA7}" srcOrd="1" destOrd="0" presId="urn:microsoft.com/office/officeart/2005/8/layout/matrix3"/>
    <dgm:cxn modelId="{76054C0C-D9F7-7048-AA58-8A8C07AC718D}" type="presParOf" srcId="{11A4F965-7687-6949-A498-549AE6AD740B}" destId="{538ED783-8646-9A4E-928D-11D8F659505E}" srcOrd="2" destOrd="0" presId="urn:microsoft.com/office/officeart/2005/8/layout/matrix3"/>
    <dgm:cxn modelId="{68D436D9-F55A-B349-B594-CD5D743B742C}" type="presParOf" srcId="{11A4F965-7687-6949-A498-549AE6AD740B}" destId="{3312D2CB-51B2-1B41-93F4-1FB5EC23A0A3}" srcOrd="3" destOrd="0" presId="urn:microsoft.com/office/officeart/2005/8/layout/matrix3"/>
    <dgm:cxn modelId="{E7CC7FA1-189D-5E45-BAA2-ECE586CD9A1C}" type="presParOf" srcId="{11A4F965-7687-6949-A498-549AE6AD740B}" destId="{88DDC718-A30F-D842-9D3F-15D1CB398EE5}"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8B755A-517F-AC44-939C-00EBD53CCACB}"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66338FC-D64A-8C47-BC6F-37A1163DE6A9}">
      <dgm:prSet phldrT="[Text]"/>
      <dgm:spPr>
        <a:ln>
          <a:solidFill>
            <a:schemeClr val="tx1"/>
          </a:solidFill>
        </a:ln>
      </dgm:spPr>
      <dgm:t>
        <a:bodyPr/>
        <a:lstStyle/>
        <a:p>
          <a:r>
            <a:rPr lang="en-AU" dirty="0" smtClean="0"/>
            <a:t>User certificates generated by a CA have the following characteristics:</a:t>
          </a:r>
          <a:endParaRPr lang="en-US" dirty="0"/>
        </a:p>
      </dgm:t>
    </dgm:pt>
    <dgm:pt modelId="{342A1B33-3408-154B-B14E-2C03F8E528BD}" type="parTrans" cxnId="{89E279F1-F4C3-E74D-8A9A-42ECFBFAACC8}">
      <dgm:prSet/>
      <dgm:spPr/>
      <dgm:t>
        <a:bodyPr/>
        <a:lstStyle/>
        <a:p>
          <a:endParaRPr lang="en-US"/>
        </a:p>
      </dgm:t>
    </dgm:pt>
    <dgm:pt modelId="{4F26B85C-80A4-0F4A-B020-BA89BB6C80A6}" type="sibTrans" cxnId="{89E279F1-F4C3-E74D-8A9A-42ECFBFAACC8}">
      <dgm:prSet/>
      <dgm:spPr/>
      <dgm:t>
        <a:bodyPr/>
        <a:lstStyle/>
        <a:p>
          <a:endParaRPr lang="en-US"/>
        </a:p>
      </dgm:t>
    </dgm:pt>
    <dgm:pt modelId="{285C4ADE-837F-2047-AEDC-3347D69D9243}">
      <dgm:prSet/>
      <dgm:spPr>
        <a:solidFill>
          <a:schemeClr val="bg1"/>
        </a:solidFill>
        <a:ln>
          <a:solidFill>
            <a:schemeClr val="tx1"/>
          </a:solidFill>
        </a:ln>
      </dgm:spPr>
      <dgm:t>
        <a:bodyPr/>
        <a:lstStyle/>
        <a:p>
          <a:r>
            <a:rPr lang="en-AU" dirty="0" smtClean="0"/>
            <a:t>Any user with access to the public key of the CA can verify the user public key that was certified</a:t>
          </a:r>
        </a:p>
      </dgm:t>
    </dgm:pt>
    <dgm:pt modelId="{8DE99CF2-DC1B-954A-8E77-FAAB2B5D10AB}" type="parTrans" cxnId="{85A61E80-841A-784F-A553-AA79F570DA57}">
      <dgm:prSet/>
      <dgm:spPr/>
      <dgm:t>
        <a:bodyPr/>
        <a:lstStyle/>
        <a:p>
          <a:endParaRPr lang="en-US"/>
        </a:p>
      </dgm:t>
    </dgm:pt>
    <dgm:pt modelId="{A607DF25-60C7-974D-A307-38CE6FC732AE}" type="sibTrans" cxnId="{85A61E80-841A-784F-A553-AA79F570DA57}">
      <dgm:prSet/>
      <dgm:spPr/>
      <dgm:t>
        <a:bodyPr/>
        <a:lstStyle/>
        <a:p>
          <a:endParaRPr lang="en-US"/>
        </a:p>
      </dgm:t>
    </dgm:pt>
    <dgm:pt modelId="{01797932-FE92-BA49-B9BD-49C10034966D}">
      <dgm:prSet/>
      <dgm:spPr>
        <a:solidFill>
          <a:schemeClr val="bg1"/>
        </a:solidFill>
        <a:ln>
          <a:solidFill>
            <a:schemeClr val="tx1"/>
          </a:solidFill>
        </a:ln>
      </dgm:spPr>
      <dgm:t>
        <a:bodyPr/>
        <a:lstStyle/>
        <a:p>
          <a:r>
            <a:rPr lang="en-AU" dirty="0" smtClean="0"/>
            <a:t>No party other than the certification authority can modify the certificate without this being detected</a:t>
          </a:r>
        </a:p>
      </dgm:t>
    </dgm:pt>
    <dgm:pt modelId="{7CB9946F-3CC7-4F49-BE4E-43B0F4BAF2C8}" type="parTrans" cxnId="{DBCB35F4-F86A-8F49-8CB1-E2394F0B826B}">
      <dgm:prSet/>
      <dgm:spPr/>
      <dgm:t>
        <a:bodyPr/>
        <a:lstStyle/>
        <a:p>
          <a:endParaRPr lang="en-US"/>
        </a:p>
      </dgm:t>
    </dgm:pt>
    <dgm:pt modelId="{F72721FE-796A-AF41-9122-1DC57A0C8ED7}" type="sibTrans" cxnId="{DBCB35F4-F86A-8F49-8CB1-E2394F0B826B}">
      <dgm:prSet/>
      <dgm:spPr/>
      <dgm:t>
        <a:bodyPr/>
        <a:lstStyle/>
        <a:p>
          <a:endParaRPr lang="en-US"/>
        </a:p>
      </dgm:t>
    </dgm:pt>
    <dgm:pt modelId="{1A8B542E-534C-164F-8EFA-E4BFB8E93F5C}" type="pres">
      <dgm:prSet presAssocID="{8A8B755A-517F-AC44-939C-00EBD53CCACB}" presName="Name0" presStyleCnt="0">
        <dgm:presLayoutVars>
          <dgm:dir/>
          <dgm:animLvl val="lvl"/>
          <dgm:resizeHandles val="exact"/>
        </dgm:presLayoutVars>
      </dgm:prSet>
      <dgm:spPr/>
      <dgm:t>
        <a:bodyPr/>
        <a:lstStyle/>
        <a:p>
          <a:endParaRPr lang="en-US"/>
        </a:p>
      </dgm:t>
    </dgm:pt>
    <dgm:pt modelId="{257DFFE6-8700-9A40-8592-08A8D7136359}" type="pres">
      <dgm:prSet presAssocID="{E66338FC-D64A-8C47-BC6F-37A1163DE6A9}" presName="linNode" presStyleCnt="0"/>
      <dgm:spPr/>
    </dgm:pt>
    <dgm:pt modelId="{0C8AC54C-E587-EC4F-9B8B-70A8685B8864}" type="pres">
      <dgm:prSet presAssocID="{E66338FC-D64A-8C47-BC6F-37A1163DE6A9}" presName="parentText" presStyleLbl="node1" presStyleIdx="0" presStyleCnt="1">
        <dgm:presLayoutVars>
          <dgm:chMax val="1"/>
          <dgm:bulletEnabled val="1"/>
        </dgm:presLayoutVars>
      </dgm:prSet>
      <dgm:spPr/>
      <dgm:t>
        <a:bodyPr/>
        <a:lstStyle/>
        <a:p>
          <a:endParaRPr lang="en-US"/>
        </a:p>
      </dgm:t>
    </dgm:pt>
    <dgm:pt modelId="{7866CC99-65DF-C54D-87BF-E319C6A76B01}" type="pres">
      <dgm:prSet presAssocID="{E66338FC-D64A-8C47-BC6F-37A1163DE6A9}" presName="descendantText" presStyleLbl="alignAccFollowNode1" presStyleIdx="0" presStyleCnt="1">
        <dgm:presLayoutVars>
          <dgm:bulletEnabled val="1"/>
        </dgm:presLayoutVars>
      </dgm:prSet>
      <dgm:spPr/>
      <dgm:t>
        <a:bodyPr/>
        <a:lstStyle/>
        <a:p>
          <a:endParaRPr lang="en-US"/>
        </a:p>
      </dgm:t>
    </dgm:pt>
  </dgm:ptLst>
  <dgm:cxnLst>
    <dgm:cxn modelId="{DBCB35F4-F86A-8F49-8CB1-E2394F0B826B}" srcId="{E66338FC-D64A-8C47-BC6F-37A1163DE6A9}" destId="{01797932-FE92-BA49-B9BD-49C10034966D}" srcOrd="1" destOrd="0" parTransId="{7CB9946F-3CC7-4F49-BE4E-43B0F4BAF2C8}" sibTransId="{F72721FE-796A-AF41-9122-1DC57A0C8ED7}"/>
    <dgm:cxn modelId="{C12FCAE6-BE5C-6941-89B2-2AD5F5E51F9E}" type="presOf" srcId="{E66338FC-D64A-8C47-BC6F-37A1163DE6A9}" destId="{0C8AC54C-E587-EC4F-9B8B-70A8685B8864}" srcOrd="0" destOrd="0" presId="urn:microsoft.com/office/officeart/2005/8/layout/vList5"/>
    <dgm:cxn modelId="{89E279F1-F4C3-E74D-8A9A-42ECFBFAACC8}" srcId="{8A8B755A-517F-AC44-939C-00EBD53CCACB}" destId="{E66338FC-D64A-8C47-BC6F-37A1163DE6A9}" srcOrd="0" destOrd="0" parTransId="{342A1B33-3408-154B-B14E-2C03F8E528BD}" sibTransId="{4F26B85C-80A4-0F4A-B020-BA89BB6C80A6}"/>
    <dgm:cxn modelId="{5C2B9BF2-365F-9D42-9597-955AA8C498B2}" type="presOf" srcId="{01797932-FE92-BA49-B9BD-49C10034966D}" destId="{7866CC99-65DF-C54D-87BF-E319C6A76B01}" srcOrd="0" destOrd="1" presId="urn:microsoft.com/office/officeart/2005/8/layout/vList5"/>
    <dgm:cxn modelId="{85A61E80-841A-784F-A553-AA79F570DA57}" srcId="{E66338FC-D64A-8C47-BC6F-37A1163DE6A9}" destId="{285C4ADE-837F-2047-AEDC-3347D69D9243}" srcOrd="0" destOrd="0" parTransId="{8DE99CF2-DC1B-954A-8E77-FAAB2B5D10AB}" sibTransId="{A607DF25-60C7-974D-A307-38CE6FC732AE}"/>
    <dgm:cxn modelId="{FC2D509D-C818-8641-96FB-3DD5086D383C}" type="presOf" srcId="{8A8B755A-517F-AC44-939C-00EBD53CCACB}" destId="{1A8B542E-534C-164F-8EFA-E4BFB8E93F5C}" srcOrd="0" destOrd="0" presId="urn:microsoft.com/office/officeart/2005/8/layout/vList5"/>
    <dgm:cxn modelId="{5C1EB77B-E54A-B04C-9F59-A8C166F77482}" type="presOf" srcId="{285C4ADE-837F-2047-AEDC-3347D69D9243}" destId="{7866CC99-65DF-C54D-87BF-E319C6A76B01}" srcOrd="0" destOrd="0" presId="urn:microsoft.com/office/officeart/2005/8/layout/vList5"/>
    <dgm:cxn modelId="{690521B2-1E88-F348-AC86-5C11C38EEA2F}" type="presParOf" srcId="{1A8B542E-534C-164F-8EFA-E4BFB8E93F5C}" destId="{257DFFE6-8700-9A40-8592-08A8D7136359}" srcOrd="0" destOrd="0" presId="urn:microsoft.com/office/officeart/2005/8/layout/vList5"/>
    <dgm:cxn modelId="{26A5B85B-EA05-4243-BE35-FFBA4C50027D}" type="presParOf" srcId="{257DFFE6-8700-9A40-8592-08A8D7136359}" destId="{0C8AC54C-E587-EC4F-9B8B-70A8685B8864}" srcOrd="0" destOrd="0" presId="urn:microsoft.com/office/officeart/2005/8/layout/vList5"/>
    <dgm:cxn modelId="{06498FCE-7E1D-1F4E-BB99-B102DC3FF2F3}" type="presParOf" srcId="{257DFFE6-8700-9A40-8592-08A8D7136359}" destId="{7866CC99-65DF-C54D-87BF-E319C6A76B01}"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348EE2-45DB-1C4B-A7DE-3B7F8D51ABE1}" type="doc">
      <dgm:prSet loTypeId="urn:microsoft.com/office/officeart/2005/8/layout/cycle8" loCatId="cycle" qsTypeId="urn:microsoft.com/office/officeart/2005/8/quickstyle/simple4" qsCatId="simple" csTypeId="urn:microsoft.com/office/officeart/2005/8/colors/accent1_2" csCatId="accent1" phldr="1"/>
      <dgm:spPr/>
    </dgm:pt>
    <dgm:pt modelId="{D3A748E6-09A9-D145-A2B6-E1B4BD3B4D28}">
      <dgm:prSet/>
      <dgm:spPr/>
      <dgm:t>
        <a:bodyPr/>
        <a:lstStyle/>
        <a:p>
          <a:r>
            <a:rPr lang="en-AU" b="1" dirty="0" smtClean="0">
              <a:effectLst>
                <a:outerShdw blurRad="38100" dist="38100" dir="2700000" algn="tl">
                  <a:srgbClr val="000000">
                    <a:alpha val="43137"/>
                  </a:srgbClr>
                </a:outerShdw>
              </a:effectLst>
            </a:rPr>
            <a:t>An extension identifier</a:t>
          </a:r>
        </a:p>
      </dgm:t>
    </dgm:pt>
    <dgm:pt modelId="{B3DA6980-63E6-D649-A405-B67A07204A30}" type="parTrans" cxnId="{3AB6A04A-CB4C-8F4D-B7C6-6B238728976D}">
      <dgm:prSet/>
      <dgm:spPr/>
      <dgm:t>
        <a:bodyPr/>
        <a:lstStyle/>
        <a:p>
          <a:endParaRPr lang="en-US"/>
        </a:p>
      </dgm:t>
    </dgm:pt>
    <dgm:pt modelId="{E70EFADE-329E-6946-BD09-50B3338A82B2}" type="sibTrans" cxnId="{3AB6A04A-CB4C-8F4D-B7C6-6B238728976D}">
      <dgm:prSet/>
      <dgm:spPr/>
      <dgm:t>
        <a:bodyPr/>
        <a:lstStyle/>
        <a:p>
          <a:endParaRPr lang="en-US"/>
        </a:p>
      </dgm:t>
    </dgm:pt>
    <dgm:pt modelId="{FDA6E23D-F292-1C42-8B3D-522937018434}">
      <dgm:prSet/>
      <dgm:spPr/>
      <dgm:t>
        <a:bodyPr/>
        <a:lstStyle/>
        <a:p>
          <a:r>
            <a:rPr lang="en-AU" b="1" dirty="0" smtClean="0">
              <a:effectLst>
                <a:outerShdw blurRad="38100" dist="38100" dir="2700000" algn="tl">
                  <a:srgbClr val="000000">
                    <a:alpha val="43137"/>
                  </a:srgbClr>
                </a:outerShdw>
              </a:effectLst>
            </a:rPr>
            <a:t>A criticality indicator</a:t>
          </a:r>
        </a:p>
      </dgm:t>
    </dgm:pt>
    <dgm:pt modelId="{7148FB26-B09C-7347-B774-419FC51DEEFA}" type="parTrans" cxnId="{135BD171-DCDF-8B4D-8F52-933C6D55873F}">
      <dgm:prSet/>
      <dgm:spPr/>
      <dgm:t>
        <a:bodyPr/>
        <a:lstStyle/>
        <a:p>
          <a:endParaRPr lang="en-US"/>
        </a:p>
      </dgm:t>
    </dgm:pt>
    <dgm:pt modelId="{A5C10DA0-C5BC-0B44-AD9B-8CAB2FD67722}" type="sibTrans" cxnId="{135BD171-DCDF-8B4D-8F52-933C6D55873F}">
      <dgm:prSet/>
      <dgm:spPr/>
      <dgm:t>
        <a:bodyPr/>
        <a:lstStyle/>
        <a:p>
          <a:endParaRPr lang="en-US"/>
        </a:p>
      </dgm:t>
    </dgm:pt>
    <dgm:pt modelId="{A828A2C2-720C-7148-BA4A-FC023BA7F0DF}">
      <dgm:prSet/>
      <dgm:spPr/>
      <dgm:t>
        <a:bodyPr/>
        <a:lstStyle/>
        <a:p>
          <a:r>
            <a:rPr lang="en-AU" b="1" dirty="0" smtClean="0">
              <a:effectLst>
                <a:outerShdw blurRad="38100" dist="38100" dir="2700000" algn="tl">
                  <a:srgbClr val="000000">
                    <a:alpha val="43137"/>
                  </a:srgbClr>
                </a:outerShdw>
              </a:effectLst>
            </a:rPr>
            <a:t>An extension value</a:t>
          </a:r>
        </a:p>
      </dgm:t>
    </dgm:pt>
    <dgm:pt modelId="{18BAE269-1E02-AE49-9FAC-65A1026E99DB}" type="parTrans" cxnId="{33456701-954C-004F-AA14-82B11815AA84}">
      <dgm:prSet/>
      <dgm:spPr/>
      <dgm:t>
        <a:bodyPr/>
        <a:lstStyle/>
        <a:p>
          <a:endParaRPr lang="en-US"/>
        </a:p>
      </dgm:t>
    </dgm:pt>
    <dgm:pt modelId="{354772C9-48C8-D24F-85A2-120EF8A35818}" type="sibTrans" cxnId="{33456701-954C-004F-AA14-82B11815AA84}">
      <dgm:prSet/>
      <dgm:spPr/>
      <dgm:t>
        <a:bodyPr/>
        <a:lstStyle/>
        <a:p>
          <a:endParaRPr lang="en-US"/>
        </a:p>
      </dgm:t>
    </dgm:pt>
    <dgm:pt modelId="{78D4A396-B4A0-B64C-8BD7-D597F9CA789A}" type="pres">
      <dgm:prSet presAssocID="{C6348EE2-45DB-1C4B-A7DE-3B7F8D51ABE1}" presName="compositeShape" presStyleCnt="0">
        <dgm:presLayoutVars>
          <dgm:chMax val="7"/>
          <dgm:dir/>
          <dgm:resizeHandles val="exact"/>
        </dgm:presLayoutVars>
      </dgm:prSet>
      <dgm:spPr/>
    </dgm:pt>
    <dgm:pt modelId="{0F19BF62-E35C-8746-AC61-CF950EB4F15F}" type="pres">
      <dgm:prSet presAssocID="{C6348EE2-45DB-1C4B-A7DE-3B7F8D51ABE1}" presName="wedge1" presStyleLbl="node1" presStyleIdx="0" presStyleCnt="3"/>
      <dgm:spPr/>
      <dgm:t>
        <a:bodyPr/>
        <a:lstStyle/>
        <a:p>
          <a:endParaRPr lang="en-US"/>
        </a:p>
      </dgm:t>
    </dgm:pt>
    <dgm:pt modelId="{5CC9AFC3-5387-FC4B-86F3-50AC3F68436C}" type="pres">
      <dgm:prSet presAssocID="{C6348EE2-45DB-1C4B-A7DE-3B7F8D51ABE1}" presName="dummy1a" presStyleCnt="0"/>
      <dgm:spPr/>
    </dgm:pt>
    <dgm:pt modelId="{011F009E-AC9E-064E-B832-015F1FC3DD3D}" type="pres">
      <dgm:prSet presAssocID="{C6348EE2-45DB-1C4B-A7DE-3B7F8D51ABE1}" presName="dummy1b" presStyleCnt="0"/>
      <dgm:spPr/>
    </dgm:pt>
    <dgm:pt modelId="{D0F4C617-4FC4-F346-BCD3-63F70BB5C032}" type="pres">
      <dgm:prSet presAssocID="{C6348EE2-45DB-1C4B-A7DE-3B7F8D51ABE1}" presName="wedge1Tx" presStyleLbl="node1" presStyleIdx="0" presStyleCnt="3">
        <dgm:presLayoutVars>
          <dgm:chMax val="0"/>
          <dgm:chPref val="0"/>
          <dgm:bulletEnabled val="1"/>
        </dgm:presLayoutVars>
      </dgm:prSet>
      <dgm:spPr/>
      <dgm:t>
        <a:bodyPr/>
        <a:lstStyle/>
        <a:p>
          <a:endParaRPr lang="en-US"/>
        </a:p>
      </dgm:t>
    </dgm:pt>
    <dgm:pt modelId="{DDB94051-80A3-244C-8471-1A5DA93CC9BC}" type="pres">
      <dgm:prSet presAssocID="{C6348EE2-45DB-1C4B-A7DE-3B7F8D51ABE1}" presName="wedge2" presStyleLbl="node1" presStyleIdx="1" presStyleCnt="3"/>
      <dgm:spPr/>
      <dgm:t>
        <a:bodyPr/>
        <a:lstStyle/>
        <a:p>
          <a:endParaRPr lang="en-US"/>
        </a:p>
      </dgm:t>
    </dgm:pt>
    <dgm:pt modelId="{D53667B3-B621-5943-8F51-F5649F911223}" type="pres">
      <dgm:prSet presAssocID="{C6348EE2-45DB-1C4B-A7DE-3B7F8D51ABE1}" presName="dummy2a" presStyleCnt="0"/>
      <dgm:spPr/>
    </dgm:pt>
    <dgm:pt modelId="{DBDEFC80-0A1F-7C40-8AF0-6D497A11BD79}" type="pres">
      <dgm:prSet presAssocID="{C6348EE2-45DB-1C4B-A7DE-3B7F8D51ABE1}" presName="dummy2b" presStyleCnt="0"/>
      <dgm:spPr/>
    </dgm:pt>
    <dgm:pt modelId="{41C6BC30-312B-E54B-B926-8F1F42CF5601}" type="pres">
      <dgm:prSet presAssocID="{C6348EE2-45DB-1C4B-A7DE-3B7F8D51ABE1}" presName="wedge2Tx" presStyleLbl="node1" presStyleIdx="1" presStyleCnt="3">
        <dgm:presLayoutVars>
          <dgm:chMax val="0"/>
          <dgm:chPref val="0"/>
          <dgm:bulletEnabled val="1"/>
        </dgm:presLayoutVars>
      </dgm:prSet>
      <dgm:spPr/>
      <dgm:t>
        <a:bodyPr/>
        <a:lstStyle/>
        <a:p>
          <a:endParaRPr lang="en-US"/>
        </a:p>
      </dgm:t>
    </dgm:pt>
    <dgm:pt modelId="{23B74AB3-E2C4-9D4E-8646-5082A3772E90}" type="pres">
      <dgm:prSet presAssocID="{C6348EE2-45DB-1C4B-A7DE-3B7F8D51ABE1}" presName="wedge3" presStyleLbl="node1" presStyleIdx="2" presStyleCnt="3"/>
      <dgm:spPr/>
      <dgm:t>
        <a:bodyPr/>
        <a:lstStyle/>
        <a:p>
          <a:endParaRPr lang="en-US"/>
        </a:p>
      </dgm:t>
    </dgm:pt>
    <dgm:pt modelId="{F39919D1-6C27-ED42-B680-1BCC1F67BFED}" type="pres">
      <dgm:prSet presAssocID="{C6348EE2-45DB-1C4B-A7DE-3B7F8D51ABE1}" presName="dummy3a" presStyleCnt="0"/>
      <dgm:spPr/>
    </dgm:pt>
    <dgm:pt modelId="{36DCE29D-B8D7-1940-8B53-87DDE9541C55}" type="pres">
      <dgm:prSet presAssocID="{C6348EE2-45DB-1C4B-A7DE-3B7F8D51ABE1}" presName="dummy3b" presStyleCnt="0"/>
      <dgm:spPr/>
    </dgm:pt>
    <dgm:pt modelId="{21035771-5F47-AD49-B3D3-CCCB490A7CAD}" type="pres">
      <dgm:prSet presAssocID="{C6348EE2-45DB-1C4B-A7DE-3B7F8D51ABE1}" presName="wedge3Tx" presStyleLbl="node1" presStyleIdx="2" presStyleCnt="3">
        <dgm:presLayoutVars>
          <dgm:chMax val="0"/>
          <dgm:chPref val="0"/>
          <dgm:bulletEnabled val="1"/>
        </dgm:presLayoutVars>
      </dgm:prSet>
      <dgm:spPr/>
      <dgm:t>
        <a:bodyPr/>
        <a:lstStyle/>
        <a:p>
          <a:endParaRPr lang="en-US"/>
        </a:p>
      </dgm:t>
    </dgm:pt>
    <dgm:pt modelId="{7AE594A2-6D88-A24E-B663-334A571D85A3}" type="pres">
      <dgm:prSet presAssocID="{E70EFADE-329E-6946-BD09-50B3338A82B2}" presName="arrowWedge1" presStyleLbl="fgSibTrans2D1" presStyleIdx="0" presStyleCnt="3"/>
      <dgm:spPr/>
    </dgm:pt>
    <dgm:pt modelId="{A9910DB7-53A4-0740-A5A3-15A65652127F}" type="pres">
      <dgm:prSet presAssocID="{A5C10DA0-C5BC-0B44-AD9B-8CAB2FD67722}" presName="arrowWedge2" presStyleLbl="fgSibTrans2D1" presStyleIdx="1" presStyleCnt="3"/>
      <dgm:spPr/>
    </dgm:pt>
    <dgm:pt modelId="{B1D76DC6-5EED-A64E-BF1E-1EEA20C4C2A9}" type="pres">
      <dgm:prSet presAssocID="{354772C9-48C8-D24F-85A2-120EF8A35818}" presName="arrowWedge3" presStyleLbl="fgSibTrans2D1" presStyleIdx="2" presStyleCnt="3"/>
      <dgm:spPr/>
    </dgm:pt>
  </dgm:ptLst>
  <dgm:cxnLst>
    <dgm:cxn modelId="{135BD171-DCDF-8B4D-8F52-933C6D55873F}" srcId="{C6348EE2-45DB-1C4B-A7DE-3B7F8D51ABE1}" destId="{FDA6E23D-F292-1C42-8B3D-522937018434}" srcOrd="1" destOrd="0" parTransId="{7148FB26-B09C-7347-B774-419FC51DEEFA}" sibTransId="{A5C10DA0-C5BC-0B44-AD9B-8CAB2FD67722}"/>
    <dgm:cxn modelId="{0D881629-8001-C549-949A-14C0B74F59D5}" type="presOf" srcId="{A828A2C2-720C-7148-BA4A-FC023BA7F0DF}" destId="{21035771-5F47-AD49-B3D3-CCCB490A7CAD}" srcOrd="1" destOrd="0" presId="urn:microsoft.com/office/officeart/2005/8/layout/cycle8"/>
    <dgm:cxn modelId="{858A9CCA-C7D7-DE4E-AEB5-DA43CB7364B9}" type="presOf" srcId="{C6348EE2-45DB-1C4B-A7DE-3B7F8D51ABE1}" destId="{78D4A396-B4A0-B64C-8BD7-D597F9CA789A}" srcOrd="0" destOrd="0" presId="urn:microsoft.com/office/officeart/2005/8/layout/cycle8"/>
    <dgm:cxn modelId="{33456701-954C-004F-AA14-82B11815AA84}" srcId="{C6348EE2-45DB-1C4B-A7DE-3B7F8D51ABE1}" destId="{A828A2C2-720C-7148-BA4A-FC023BA7F0DF}" srcOrd="2" destOrd="0" parTransId="{18BAE269-1E02-AE49-9FAC-65A1026E99DB}" sibTransId="{354772C9-48C8-D24F-85A2-120EF8A35818}"/>
    <dgm:cxn modelId="{3AB6A04A-CB4C-8F4D-B7C6-6B238728976D}" srcId="{C6348EE2-45DB-1C4B-A7DE-3B7F8D51ABE1}" destId="{D3A748E6-09A9-D145-A2B6-E1B4BD3B4D28}" srcOrd="0" destOrd="0" parTransId="{B3DA6980-63E6-D649-A405-B67A07204A30}" sibTransId="{E70EFADE-329E-6946-BD09-50B3338A82B2}"/>
    <dgm:cxn modelId="{36F68D65-0B67-254A-B92B-5EFB599F4492}" type="presOf" srcId="{FDA6E23D-F292-1C42-8B3D-522937018434}" destId="{DDB94051-80A3-244C-8471-1A5DA93CC9BC}" srcOrd="0" destOrd="0" presId="urn:microsoft.com/office/officeart/2005/8/layout/cycle8"/>
    <dgm:cxn modelId="{E134123C-6800-1345-95C5-147B0C8CAE19}" type="presOf" srcId="{A828A2C2-720C-7148-BA4A-FC023BA7F0DF}" destId="{23B74AB3-E2C4-9D4E-8646-5082A3772E90}" srcOrd="0" destOrd="0" presId="urn:microsoft.com/office/officeart/2005/8/layout/cycle8"/>
    <dgm:cxn modelId="{9DA06229-0B38-9D4B-BEF0-BFE96841758D}" type="presOf" srcId="{FDA6E23D-F292-1C42-8B3D-522937018434}" destId="{41C6BC30-312B-E54B-B926-8F1F42CF5601}" srcOrd="1" destOrd="0" presId="urn:microsoft.com/office/officeart/2005/8/layout/cycle8"/>
    <dgm:cxn modelId="{B51F5C42-9045-DB48-88A8-AE203B21D8BB}" type="presOf" srcId="{D3A748E6-09A9-D145-A2B6-E1B4BD3B4D28}" destId="{D0F4C617-4FC4-F346-BCD3-63F70BB5C032}" srcOrd="1" destOrd="0" presId="urn:microsoft.com/office/officeart/2005/8/layout/cycle8"/>
    <dgm:cxn modelId="{CEE98538-65B7-2F4D-BDBF-128AC2D76EA0}" type="presOf" srcId="{D3A748E6-09A9-D145-A2B6-E1B4BD3B4D28}" destId="{0F19BF62-E35C-8746-AC61-CF950EB4F15F}" srcOrd="0" destOrd="0" presId="urn:microsoft.com/office/officeart/2005/8/layout/cycle8"/>
    <dgm:cxn modelId="{2875054E-935E-8648-92B3-6A85E120817F}" type="presParOf" srcId="{78D4A396-B4A0-B64C-8BD7-D597F9CA789A}" destId="{0F19BF62-E35C-8746-AC61-CF950EB4F15F}" srcOrd="0" destOrd="0" presId="urn:microsoft.com/office/officeart/2005/8/layout/cycle8"/>
    <dgm:cxn modelId="{557A0455-0EFC-624A-898A-C3CDA3BA73C6}" type="presParOf" srcId="{78D4A396-B4A0-B64C-8BD7-D597F9CA789A}" destId="{5CC9AFC3-5387-FC4B-86F3-50AC3F68436C}" srcOrd="1" destOrd="0" presId="urn:microsoft.com/office/officeart/2005/8/layout/cycle8"/>
    <dgm:cxn modelId="{49970B1F-9D0E-D44E-AC42-F92CAE2D4BE9}" type="presParOf" srcId="{78D4A396-B4A0-B64C-8BD7-D597F9CA789A}" destId="{011F009E-AC9E-064E-B832-015F1FC3DD3D}" srcOrd="2" destOrd="0" presId="urn:microsoft.com/office/officeart/2005/8/layout/cycle8"/>
    <dgm:cxn modelId="{D4CDEB12-B31F-4646-852D-D7DB20BE5484}" type="presParOf" srcId="{78D4A396-B4A0-B64C-8BD7-D597F9CA789A}" destId="{D0F4C617-4FC4-F346-BCD3-63F70BB5C032}" srcOrd="3" destOrd="0" presId="urn:microsoft.com/office/officeart/2005/8/layout/cycle8"/>
    <dgm:cxn modelId="{0F09115A-FFF8-A14E-B6CF-CDC2E978590E}" type="presParOf" srcId="{78D4A396-B4A0-B64C-8BD7-D597F9CA789A}" destId="{DDB94051-80A3-244C-8471-1A5DA93CC9BC}" srcOrd="4" destOrd="0" presId="urn:microsoft.com/office/officeart/2005/8/layout/cycle8"/>
    <dgm:cxn modelId="{FA9F3806-D143-B244-8175-B59573D7AF08}" type="presParOf" srcId="{78D4A396-B4A0-B64C-8BD7-D597F9CA789A}" destId="{D53667B3-B621-5943-8F51-F5649F911223}" srcOrd="5" destOrd="0" presId="urn:microsoft.com/office/officeart/2005/8/layout/cycle8"/>
    <dgm:cxn modelId="{54BE96C3-256C-6340-A108-D4D696CB3886}" type="presParOf" srcId="{78D4A396-B4A0-B64C-8BD7-D597F9CA789A}" destId="{DBDEFC80-0A1F-7C40-8AF0-6D497A11BD79}" srcOrd="6" destOrd="0" presId="urn:microsoft.com/office/officeart/2005/8/layout/cycle8"/>
    <dgm:cxn modelId="{DA25B860-FEB3-1A4F-81A6-68BA0DFBC6C7}" type="presParOf" srcId="{78D4A396-B4A0-B64C-8BD7-D597F9CA789A}" destId="{41C6BC30-312B-E54B-B926-8F1F42CF5601}" srcOrd="7" destOrd="0" presId="urn:microsoft.com/office/officeart/2005/8/layout/cycle8"/>
    <dgm:cxn modelId="{A69B6A8A-86B2-B74E-9F5E-2086AE4E1468}" type="presParOf" srcId="{78D4A396-B4A0-B64C-8BD7-D597F9CA789A}" destId="{23B74AB3-E2C4-9D4E-8646-5082A3772E90}" srcOrd="8" destOrd="0" presId="urn:microsoft.com/office/officeart/2005/8/layout/cycle8"/>
    <dgm:cxn modelId="{534858B3-BE11-974E-9AD3-6B1723EBF617}" type="presParOf" srcId="{78D4A396-B4A0-B64C-8BD7-D597F9CA789A}" destId="{F39919D1-6C27-ED42-B680-1BCC1F67BFED}" srcOrd="9" destOrd="0" presId="urn:microsoft.com/office/officeart/2005/8/layout/cycle8"/>
    <dgm:cxn modelId="{9382F2B1-2839-3247-BA60-70ED3E5C3F92}" type="presParOf" srcId="{78D4A396-B4A0-B64C-8BD7-D597F9CA789A}" destId="{36DCE29D-B8D7-1940-8B53-87DDE9541C55}" srcOrd="10" destOrd="0" presId="urn:microsoft.com/office/officeart/2005/8/layout/cycle8"/>
    <dgm:cxn modelId="{24F57CDA-B625-5749-8992-A33477603D2B}" type="presParOf" srcId="{78D4A396-B4A0-B64C-8BD7-D597F9CA789A}" destId="{21035771-5F47-AD49-B3D3-CCCB490A7CAD}" srcOrd="11" destOrd="0" presId="urn:microsoft.com/office/officeart/2005/8/layout/cycle8"/>
    <dgm:cxn modelId="{7E8B2E5C-2985-6142-BF09-FBEFD94B976B}" type="presParOf" srcId="{78D4A396-B4A0-B64C-8BD7-D597F9CA789A}" destId="{7AE594A2-6D88-A24E-B663-334A571D85A3}" srcOrd="12" destOrd="0" presId="urn:microsoft.com/office/officeart/2005/8/layout/cycle8"/>
    <dgm:cxn modelId="{F7AFC908-09CD-1941-8BB8-11A3B2BEEE2B}" type="presParOf" srcId="{78D4A396-B4A0-B64C-8BD7-D597F9CA789A}" destId="{A9910DB7-53A4-0740-A5A3-15A65652127F}" srcOrd="13" destOrd="0" presId="urn:microsoft.com/office/officeart/2005/8/layout/cycle8"/>
    <dgm:cxn modelId="{D6F56447-A661-7748-A9BB-407C3C2B87C0}" type="presParOf" srcId="{78D4A396-B4A0-B64C-8BD7-D597F9CA789A}" destId="{B1D76DC6-5EED-A64E-BF1E-1EEA20C4C2A9}" srcOrd="14" destOrd="0" presId="urn:microsoft.com/office/officeart/2005/8/layout/cycle8"/>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3B3EF8-E7EA-584D-876A-90E0BD38724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32F1C36-EB6A-474B-A7AB-1DF34AF51466}">
      <dgm:prSet phldrT="[Text]"/>
      <dgm:spPr/>
      <dgm:t>
        <a:bodyPr/>
        <a:lstStyle/>
        <a:p>
          <a:r>
            <a:rPr lang="en-US" dirty="0" smtClean="0">
              <a:effectLst>
                <a:outerShdw blurRad="38100" dist="38100" dir="2700000" algn="tl">
                  <a:srgbClr val="000000">
                    <a:alpha val="43137"/>
                  </a:srgbClr>
                </a:outerShdw>
              </a:effectLst>
            </a:rPr>
            <a:t>Included are:</a:t>
          </a:r>
          <a:endParaRPr lang="en-US" dirty="0">
            <a:effectLst>
              <a:outerShdw blurRad="38100" dist="38100" dir="2700000" algn="tl">
                <a:srgbClr val="000000">
                  <a:alpha val="43137"/>
                </a:srgbClr>
              </a:outerShdw>
            </a:effectLst>
          </a:endParaRPr>
        </a:p>
      </dgm:t>
    </dgm:pt>
    <dgm:pt modelId="{66A253E3-23A5-5041-B385-7313E1287854}" type="parTrans" cxnId="{D499428C-8287-614B-BA6D-BFCCD9131980}">
      <dgm:prSet/>
      <dgm:spPr/>
      <dgm:t>
        <a:bodyPr/>
        <a:lstStyle/>
        <a:p>
          <a:endParaRPr lang="en-US"/>
        </a:p>
      </dgm:t>
    </dgm:pt>
    <dgm:pt modelId="{4B80055B-3DE0-5043-9658-1C5C79249F08}" type="sibTrans" cxnId="{D499428C-8287-614B-BA6D-BFCCD9131980}">
      <dgm:prSet/>
      <dgm:spPr/>
      <dgm:t>
        <a:bodyPr/>
        <a:lstStyle/>
        <a:p>
          <a:endParaRPr lang="en-US"/>
        </a:p>
      </dgm:t>
    </dgm:pt>
    <dgm:pt modelId="{AE40A611-F20E-DC43-9FB5-D8199AC9522B}">
      <dgm:prSet/>
      <dgm:spPr/>
      <dgm:t>
        <a:bodyPr/>
        <a:lstStyle/>
        <a:p>
          <a:r>
            <a:rPr lang="en-US" dirty="0" smtClean="0"/>
            <a:t>Authority key identifier</a:t>
          </a:r>
        </a:p>
      </dgm:t>
    </dgm:pt>
    <dgm:pt modelId="{A4A1EE95-47C1-BA49-8C32-267FE7D3EB99}" type="parTrans" cxnId="{20265F91-D16F-F94B-A9DB-6A1A551C0286}">
      <dgm:prSet/>
      <dgm:spPr/>
      <dgm:t>
        <a:bodyPr/>
        <a:lstStyle/>
        <a:p>
          <a:endParaRPr lang="en-US"/>
        </a:p>
      </dgm:t>
    </dgm:pt>
    <dgm:pt modelId="{32B1E3C1-2CE1-5841-BC5B-B3E3098C0289}" type="sibTrans" cxnId="{20265F91-D16F-F94B-A9DB-6A1A551C0286}">
      <dgm:prSet/>
      <dgm:spPr/>
      <dgm:t>
        <a:bodyPr/>
        <a:lstStyle/>
        <a:p>
          <a:endParaRPr lang="en-US"/>
        </a:p>
      </dgm:t>
    </dgm:pt>
    <dgm:pt modelId="{B38E3D57-8108-7741-844D-170579FB3752}">
      <dgm:prSet/>
      <dgm:spPr/>
      <dgm:t>
        <a:bodyPr/>
        <a:lstStyle/>
        <a:p>
          <a:r>
            <a:rPr lang="en-US" dirty="0" smtClean="0"/>
            <a:t>Subject key identifier</a:t>
          </a:r>
        </a:p>
      </dgm:t>
    </dgm:pt>
    <dgm:pt modelId="{B661EE95-1647-364F-8352-BB2074BECFC6}" type="parTrans" cxnId="{83B0C141-607C-A74C-8FBA-ABDF25ED8A68}">
      <dgm:prSet/>
      <dgm:spPr/>
      <dgm:t>
        <a:bodyPr/>
        <a:lstStyle/>
        <a:p>
          <a:endParaRPr lang="en-US"/>
        </a:p>
      </dgm:t>
    </dgm:pt>
    <dgm:pt modelId="{4D1C3327-20F1-4D4F-BE5B-4AF91F788349}" type="sibTrans" cxnId="{83B0C141-607C-A74C-8FBA-ABDF25ED8A68}">
      <dgm:prSet/>
      <dgm:spPr/>
      <dgm:t>
        <a:bodyPr/>
        <a:lstStyle/>
        <a:p>
          <a:endParaRPr lang="en-US"/>
        </a:p>
      </dgm:t>
    </dgm:pt>
    <dgm:pt modelId="{CBC43BC7-4BB4-D348-9656-D1BD6221ECDE}">
      <dgm:prSet/>
      <dgm:spPr/>
      <dgm:t>
        <a:bodyPr/>
        <a:lstStyle/>
        <a:p>
          <a:r>
            <a:rPr lang="en-US" dirty="0" smtClean="0"/>
            <a:t>Key usage</a:t>
          </a:r>
        </a:p>
      </dgm:t>
    </dgm:pt>
    <dgm:pt modelId="{C9315C82-2AA9-2547-9DC8-A9CD984A78EE}" type="parTrans" cxnId="{A5402C2D-59C6-8243-9866-5EF34C7F31AE}">
      <dgm:prSet/>
      <dgm:spPr/>
      <dgm:t>
        <a:bodyPr/>
        <a:lstStyle/>
        <a:p>
          <a:endParaRPr lang="en-US"/>
        </a:p>
      </dgm:t>
    </dgm:pt>
    <dgm:pt modelId="{E24D05B6-04B0-2E44-BE95-FA886ED7DA95}" type="sibTrans" cxnId="{A5402C2D-59C6-8243-9866-5EF34C7F31AE}">
      <dgm:prSet/>
      <dgm:spPr/>
      <dgm:t>
        <a:bodyPr/>
        <a:lstStyle/>
        <a:p>
          <a:endParaRPr lang="en-US"/>
        </a:p>
      </dgm:t>
    </dgm:pt>
    <dgm:pt modelId="{FE0DDF16-8A70-1742-B395-4967B2CB32E0}">
      <dgm:prSet/>
      <dgm:spPr/>
      <dgm:t>
        <a:bodyPr/>
        <a:lstStyle/>
        <a:p>
          <a:r>
            <a:rPr lang="en-US" dirty="0" smtClean="0"/>
            <a:t>Private-key usage period</a:t>
          </a:r>
        </a:p>
      </dgm:t>
    </dgm:pt>
    <dgm:pt modelId="{71F4FDEA-1041-1B40-B6DB-F9473CC6F887}" type="parTrans" cxnId="{0213547E-0CAA-C14D-A0C7-99259991D01E}">
      <dgm:prSet/>
      <dgm:spPr/>
      <dgm:t>
        <a:bodyPr/>
        <a:lstStyle/>
        <a:p>
          <a:endParaRPr lang="en-US"/>
        </a:p>
      </dgm:t>
    </dgm:pt>
    <dgm:pt modelId="{C1E8F4A9-F343-8446-B66B-EBD018F32018}" type="sibTrans" cxnId="{0213547E-0CAA-C14D-A0C7-99259991D01E}">
      <dgm:prSet/>
      <dgm:spPr/>
      <dgm:t>
        <a:bodyPr/>
        <a:lstStyle/>
        <a:p>
          <a:endParaRPr lang="en-US"/>
        </a:p>
      </dgm:t>
    </dgm:pt>
    <dgm:pt modelId="{63188A6B-5209-604D-BF39-7498A55B6AE3}">
      <dgm:prSet/>
      <dgm:spPr/>
      <dgm:t>
        <a:bodyPr/>
        <a:lstStyle/>
        <a:p>
          <a:r>
            <a:rPr lang="en-US" dirty="0" smtClean="0"/>
            <a:t>Certificate policies</a:t>
          </a:r>
        </a:p>
      </dgm:t>
    </dgm:pt>
    <dgm:pt modelId="{FF59602A-2DC1-A347-B3D5-8FA3ADDA062C}" type="parTrans" cxnId="{BCC12AC5-4D05-7D43-81BC-9A5B987B8ECE}">
      <dgm:prSet/>
      <dgm:spPr/>
      <dgm:t>
        <a:bodyPr/>
        <a:lstStyle/>
        <a:p>
          <a:endParaRPr lang="en-US"/>
        </a:p>
      </dgm:t>
    </dgm:pt>
    <dgm:pt modelId="{5C50A0E9-3762-BF46-B707-F3DDAB8442A4}" type="sibTrans" cxnId="{BCC12AC5-4D05-7D43-81BC-9A5B987B8ECE}">
      <dgm:prSet/>
      <dgm:spPr/>
      <dgm:t>
        <a:bodyPr/>
        <a:lstStyle/>
        <a:p>
          <a:endParaRPr lang="en-US"/>
        </a:p>
      </dgm:t>
    </dgm:pt>
    <dgm:pt modelId="{49EE5954-40DF-DC44-8ADC-2B63839BB8FD}">
      <dgm:prSet/>
      <dgm:spPr/>
      <dgm:t>
        <a:bodyPr/>
        <a:lstStyle/>
        <a:p>
          <a:r>
            <a:rPr lang="en-US" dirty="0" smtClean="0"/>
            <a:t>Policy mappings</a:t>
          </a:r>
          <a:endParaRPr lang="en-AU" dirty="0"/>
        </a:p>
      </dgm:t>
    </dgm:pt>
    <dgm:pt modelId="{76B034B5-D189-1449-9C9C-4EC8844232AE}" type="parTrans" cxnId="{36DC31A0-176C-F34C-BB84-FCF79E41CEE8}">
      <dgm:prSet/>
      <dgm:spPr/>
      <dgm:t>
        <a:bodyPr/>
        <a:lstStyle/>
        <a:p>
          <a:endParaRPr lang="en-US"/>
        </a:p>
      </dgm:t>
    </dgm:pt>
    <dgm:pt modelId="{A338804A-9725-A94D-9AFB-5CBC3A344B00}" type="sibTrans" cxnId="{36DC31A0-176C-F34C-BB84-FCF79E41CEE8}">
      <dgm:prSet/>
      <dgm:spPr/>
      <dgm:t>
        <a:bodyPr/>
        <a:lstStyle/>
        <a:p>
          <a:endParaRPr lang="en-US"/>
        </a:p>
      </dgm:t>
    </dgm:pt>
    <dgm:pt modelId="{1AFCA0BC-197D-0E49-AC32-AC5D0AE98762}" type="pres">
      <dgm:prSet presAssocID="{093B3EF8-E7EA-584D-876A-90E0BD38724E}" presName="linear" presStyleCnt="0">
        <dgm:presLayoutVars>
          <dgm:animLvl val="lvl"/>
          <dgm:resizeHandles val="exact"/>
        </dgm:presLayoutVars>
      </dgm:prSet>
      <dgm:spPr/>
      <dgm:t>
        <a:bodyPr/>
        <a:lstStyle/>
        <a:p>
          <a:endParaRPr lang="en-US"/>
        </a:p>
      </dgm:t>
    </dgm:pt>
    <dgm:pt modelId="{081D9981-55C7-D54A-9D00-9C8DCE061238}" type="pres">
      <dgm:prSet presAssocID="{732F1C36-EB6A-474B-A7AB-1DF34AF51466}" presName="parentText" presStyleLbl="node1" presStyleIdx="0" presStyleCnt="1" custScaleX="39241" custLinFactNeighborX="-27848" custLinFactNeighborY="-1130">
        <dgm:presLayoutVars>
          <dgm:chMax val="0"/>
          <dgm:bulletEnabled val="1"/>
        </dgm:presLayoutVars>
      </dgm:prSet>
      <dgm:spPr/>
      <dgm:t>
        <a:bodyPr/>
        <a:lstStyle/>
        <a:p>
          <a:endParaRPr lang="en-US"/>
        </a:p>
      </dgm:t>
    </dgm:pt>
    <dgm:pt modelId="{8584B829-6521-8F46-B1D2-6ACF161E5891}" type="pres">
      <dgm:prSet presAssocID="{732F1C36-EB6A-474B-A7AB-1DF34AF51466}" presName="childText" presStyleLbl="revTx" presStyleIdx="0" presStyleCnt="1">
        <dgm:presLayoutVars>
          <dgm:bulletEnabled val="1"/>
        </dgm:presLayoutVars>
      </dgm:prSet>
      <dgm:spPr/>
      <dgm:t>
        <a:bodyPr/>
        <a:lstStyle/>
        <a:p>
          <a:endParaRPr lang="en-US"/>
        </a:p>
      </dgm:t>
    </dgm:pt>
  </dgm:ptLst>
  <dgm:cxnLst>
    <dgm:cxn modelId="{B7FEAB98-EF78-4544-8D94-C923E585C2E7}" type="presOf" srcId="{63188A6B-5209-604D-BF39-7498A55B6AE3}" destId="{8584B829-6521-8F46-B1D2-6ACF161E5891}" srcOrd="0" destOrd="4" presId="urn:microsoft.com/office/officeart/2005/8/layout/vList2"/>
    <dgm:cxn modelId="{20265F91-D16F-F94B-A9DB-6A1A551C0286}" srcId="{732F1C36-EB6A-474B-A7AB-1DF34AF51466}" destId="{AE40A611-F20E-DC43-9FB5-D8199AC9522B}" srcOrd="0" destOrd="0" parTransId="{A4A1EE95-47C1-BA49-8C32-267FE7D3EB99}" sibTransId="{32B1E3C1-2CE1-5841-BC5B-B3E3098C0289}"/>
    <dgm:cxn modelId="{FC1D9A88-D7FD-B349-B788-9CA28143C744}" type="presOf" srcId="{AE40A611-F20E-DC43-9FB5-D8199AC9522B}" destId="{8584B829-6521-8F46-B1D2-6ACF161E5891}" srcOrd="0" destOrd="0" presId="urn:microsoft.com/office/officeart/2005/8/layout/vList2"/>
    <dgm:cxn modelId="{0213547E-0CAA-C14D-A0C7-99259991D01E}" srcId="{732F1C36-EB6A-474B-A7AB-1DF34AF51466}" destId="{FE0DDF16-8A70-1742-B395-4967B2CB32E0}" srcOrd="3" destOrd="0" parTransId="{71F4FDEA-1041-1B40-B6DB-F9473CC6F887}" sibTransId="{C1E8F4A9-F343-8446-B66B-EBD018F32018}"/>
    <dgm:cxn modelId="{5232B8D9-5C8D-8247-8AD0-C57CA5AE7C2B}" type="presOf" srcId="{732F1C36-EB6A-474B-A7AB-1DF34AF51466}" destId="{081D9981-55C7-D54A-9D00-9C8DCE061238}" srcOrd="0" destOrd="0" presId="urn:microsoft.com/office/officeart/2005/8/layout/vList2"/>
    <dgm:cxn modelId="{BCC12AC5-4D05-7D43-81BC-9A5B987B8ECE}" srcId="{732F1C36-EB6A-474B-A7AB-1DF34AF51466}" destId="{63188A6B-5209-604D-BF39-7498A55B6AE3}" srcOrd="4" destOrd="0" parTransId="{FF59602A-2DC1-A347-B3D5-8FA3ADDA062C}" sibTransId="{5C50A0E9-3762-BF46-B707-F3DDAB8442A4}"/>
    <dgm:cxn modelId="{8EDD419B-0DAD-8944-A44D-44EB3FF7D11E}" type="presOf" srcId="{093B3EF8-E7EA-584D-876A-90E0BD38724E}" destId="{1AFCA0BC-197D-0E49-AC32-AC5D0AE98762}" srcOrd="0" destOrd="0" presId="urn:microsoft.com/office/officeart/2005/8/layout/vList2"/>
    <dgm:cxn modelId="{D499428C-8287-614B-BA6D-BFCCD9131980}" srcId="{093B3EF8-E7EA-584D-876A-90E0BD38724E}" destId="{732F1C36-EB6A-474B-A7AB-1DF34AF51466}" srcOrd="0" destOrd="0" parTransId="{66A253E3-23A5-5041-B385-7313E1287854}" sibTransId="{4B80055B-3DE0-5043-9658-1C5C79249F08}"/>
    <dgm:cxn modelId="{A5402C2D-59C6-8243-9866-5EF34C7F31AE}" srcId="{732F1C36-EB6A-474B-A7AB-1DF34AF51466}" destId="{CBC43BC7-4BB4-D348-9656-D1BD6221ECDE}" srcOrd="2" destOrd="0" parTransId="{C9315C82-2AA9-2547-9DC8-A9CD984A78EE}" sibTransId="{E24D05B6-04B0-2E44-BE95-FA886ED7DA95}"/>
    <dgm:cxn modelId="{6522A180-A1D2-0547-8942-F94AF9297503}" type="presOf" srcId="{CBC43BC7-4BB4-D348-9656-D1BD6221ECDE}" destId="{8584B829-6521-8F46-B1D2-6ACF161E5891}" srcOrd="0" destOrd="2" presId="urn:microsoft.com/office/officeart/2005/8/layout/vList2"/>
    <dgm:cxn modelId="{83B0C141-607C-A74C-8FBA-ABDF25ED8A68}" srcId="{732F1C36-EB6A-474B-A7AB-1DF34AF51466}" destId="{B38E3D57-8108-7741-844D-170579FB3752}" srcOrd="1" destOrd="0" parTransId="{B661EE95-1647-364F-8352-BB2074BECFC6}" sibTransId="{4D1C3327-20F1-4D4F-BE5B-4AF91F788349}"/>
    <dgm:cxn modelId="{D8A44D46-4F22-3F4B-932D-843250FEE3BD}" type="presOf" srcId="{B38E3D57-8108-7741-844D-170579FB3752}" destId="{8584B829-6521-8F46-B1D2-6ACF161E5891}" srcOrd="0" destOrd="1" presId="urn:microsoft.com/office/officeart/2005/8/layout/vList2"/>
    <dgm:cxn modelId="{36DC31A0-176C-F34C-BB84-FCF79E41CEE8}" srcId="{732F1C36-EB6A-474B-A7AB-1DF34AF51466}" destId="{49EE5954-40DF-DC44-8ADC-2B63839BB8FD}" srcOrd="5" destOrd="0" parTransId="{76B034B5-D189-1449-9C9C-4EC8844232AE}" sibTransId="{A338804A-9725-A94D-9AFB-5CBC3A344B00}"/>
    <dgm:cxn modelId="{9FB1D840-A55E-0040-B8A6-2AB003AACD02}" type="presOf" srcId="{49EE5954-40DF-DC44-8ADC-2B63839BB8FD}" destId="{8584B829-6521-8F46-B1D2-6ACF161E5891}" srcOrd="0" destOrd="5" presId="urn:microsoft.com/office/officeart/2005/8/layout/vList2"/>
    <dgm:cxn modelId="{EFE91A11-FA4E-354D-8DBF-3B01F812C2AC}" type="presOf" srcId="{FE0DDF16-8A70-1742-B395-4967B2CB32E0}" destId="{8584B829-6521-8F46-B1D2-6ACF161E5891}" srcOrd="0" destOrd="3" presId="urn:microsoft.com/office/officeart/2005/8/layout/vList2"/>
    <dgm:cxn modelId="{43E43B1D-635E-9B49-8B10-A7AB5AB2365E}" type="presParOf" srcId="{1AFCA0BC-197D-0E49-AC32-AC5D0AE98762}" destId="{081D9981-55C7-D54A-9D00-9C8DCE061238}" srcOrd="0" destOrd="0" presId="urn:microsoft.com/office/officeart/2005/8/layout/vList2"/>
    <dgm:cxn modelId="{DE840C07-1E63-2A49-A8E9-19EAD4BF8DF0}" type="presParOf" srcId="{1AFCA0BC-197D-0E49-AC32-AC5D0AE98762}" destId="{8584B829-6521-8F46-B1D2-6ACF161E5891}"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6FD422-CACC-E94C-8EC8-B1AB4ADE95D5}">
      <dsp:nvSpPr>
        <dsp:cNvPr id="0" name=""/>
        <dsp:cNvSpPr/>
      </dsp:nvSpPr>
      <dsp:spPr>
        <a:xfrm>
          <a:off x="2229382" y="0"/>
          <a:ext cx="5840578" cy="5105401"/>
        </a:xfrm>
        <a:prstGeom prst="rightArrow">
          <a:avLst>
            <a:gd name="adj1" fmla="val 70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l" defTabSz="711200" rtl="0">
            <a:lnSpc>
              <a:spcPct val="90000"/>
            </a:lnSpc>
            <a:spcBef>
              <a:spcPct val="0"/>
            </a:spcBef>
            <a:spcAft>
              <a:spcPct val="15000"/>
            </a:spcAft>
            <a:buChar char="••"/>
          </a:pPr>
          <a:r>
            <a:rPr lang="en-US" sz="1600" b="1" kern="1200" dirty="0" smtClean="0"/>
            <a:t>A can select a key and physically deliver it to B</a:t>
          </a:r>
          <a:endParaRPr lang="en-US" sz="1600" b="1" kern="1200" dirty="0"/>
        </a:p>
        <a:p>
          <a:pPr marL="171450" lvl="1" indent="-171450" algn="l" defTabSz="711200" rtl="0">
            <a:lnSpc>
              <a:spcPct val="90000"/>
            </a:lnSpc>
            <a:spcBef>
              <a:spcPct val="0"/>
            </a:spcBef>
            <a:spcAft>
              <a:spcPct val="15000"/>
            </a:spcAft>
            <a:buChar char="••"/>
          </a:pPr>
          <a:r>
            <a:rPr lang="en-US" sz="1600" b="1" kern="1200" dirty="0" smtClean="0"/>
            <a:t>A third party can select the key and physically deliver it to A and B</a:t>
          </a:r>
          <a:endParaRPr lang="en-US" sz="1600" b="1" kern="1200" dirty="0"/>
        </a:p>
        <a:p>
          <a:pPr marL="171450" lvl="1" indent="-171450" algn="l" defTabSz="711200" rtl="0">
            <a:lnSpc>
              <a:spcPct val="90000"/>
            </a:lnSpc>
            <a:spcBef>
              <a:spcPct val="0"/>
            </a:spcBef>
            <a:spcAft>
              <a:spcPct val="15000"/>
            </a:spcAft>
            <a:buChar char="••"/>
          </a:pPr>
          <a:r>
            <a:rPr lang="en-US" sz="1600" b="1" kern="1200" dirty="0" smtClean="0"/>
            <a:t>If A and B have previously and recently used a key, one party can transmit the new key to the other, encrypted using the old key</a:t>
          </a:r>
          <a:endParaRPr lang="en-US" sz="1600" b="1" kern="1200" dirty="0"/>
        </a:p>
        <a:p>
          <a:pPr marL="171450" lvl="1" indent="-171450" algn="l" defTabSz="711200" rtl="0">
            <a:lnSpc>
              <a:spcPct val="90000"/>
            </a:lnSpc>
            <a:spcBef>
              <a:spcPct val="0"/>
            </a:spcBef>
            <a:spcAft>
              <a:spcPct val="15000"/>
            </a:spcAft>
            <a:buChar char="••"/>
          </a:pPr>
          <a:r>
            <a:rPr lang="en-US" sz="1600" b="1" kern="1200" dirty="0" smtClean="0"/>
            <a:t>If A and B each has an encrypted connection to a third party C, C can deliver a key on the encrypted links to A and B</a:t>
          </a:r>
          <a:endParaRPr lang="en-US" sz="1600" b="1" kern="1200" dirty="0"/>
        </a:p>
      </dsp:txBody>
      <dsp:txXfrm>
        <a:off x="3689527" y="0"/>
        <a:ext cx="4380434" cy="5105401"/>
      </dsp:txXfrm>
    </dsp:sp>
    <dsp:sp modelId="{1D46FCAE-7D96-CA42-9A2E-9F9C5A569DF8}">
      <dsp:nvSpPr>
        <dsp:cNvPr id="0" name=""/>
        <dsp:cNvSpPr/>
      </dsp:nvSpPr>
      <dsp:spPr>
        <a:xfrm>
          <a:off x="769237" y="1092555"/>
          <a:ext cx="2920289" cy="2920289"/>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Given parties A and B, key distribution can be achieved in a number of ways:</a:t>
          </a:r>
          <a:endParaRPr lang="en-US" sz="2400" kern="1200" dirty="0"/>
        </a:p>
      </dsp:txBody>
      <dsp:txXfrm>
        <a:off x="769237" y="1092555"/>
        <a:ext cx="2920289" cy="292028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9CD291-4ABD-E849-B5EA-3E45B57ABFE6}">
      <dsp:nvSpPr>
        <dsp:cNvPr id="0" name=""/>
        <dsp:cNvSpPr/>
      </dsp:nvSpPr>
      <dsp:spPr>
        <a:xfrm>
          <a:off x="0" y="2560612"/>
          <a:ext cx="8382000" cy="1980902"/>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t>For a connectionless protocol there is no explicit connection initiation or termination, thus it is not obvious how often one needs to change the session key</a:t>
          </a:r>
          <a:endParaRPr lang="en-US" sz="1600" kern="1200" dirty="0"/>
        </a:p>
      </dsp:txBody>
      <dsp:txXfrm>
        <a:off x="0" y="2560612"/>
        <a:ext cx="2514600" cy="1980902"/>
      </dsp:txXfrm>
    </dsp:sp>
    <dsp:sp modelId="{1D6FFA14-3C7E-5C49-819D-8F25DC5DEA03}">
      <dsp:nvSpPr>
        <dsp:cNvPr id="0" name=""/>
        <dsp:cNvSpPr/>
      </dsp:nvSpPr>
      <dsp:spPr>
        <a:xfrm>
          <a:off x="0" y="249559"/>
          <a:ext cx="8382000" cy="1980902"/>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t>For connection-oriented protocols one choice is to use the same session key for the length of time that the connection is open, using a new session key for each new session</a:t>
          </a:r>
          <a:endParaRPr lang="en-US" sz="1600" kern="1200" dirty="0"/>
        </a:p>
      </dsp:txBody>
      <dsp:txXfrm>
        <a:off x="0" y="249559"/>
        <a:ext cx="2514600" cy="1980902"/>
      </dsp:txXfrm>
    </dsp:sp>
    <dsp:sp modelId="{E42A840D-8093-7043-975E-A1210CD24AB9}">
      <dsp:nvSpPr>
        <dsp:cNvPr id="0" name=""/>
        <dsp:cNvSpPr/>
      </dsp:nvSpPr>
      <dsp:spPr>
        <a:xfrm>
          <a:off x="4126416" y="414635"/>
          <a:ext cx="2476127" cy="165075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A security manager must balance competing considerations:</a:t>
          </a:r>
          <a:endParaRPr lang="en-US" sz="1800" kern="1200" dirty="0"/>
        </a:p>
      </dsp:txBody>
      <dsp:txXfrm>
        <a:off x="4126416" y="414635"/>
        <a:ext cx="2476127" cy="1650751"/>
      </dsp:txXfrm>
    </dsp:sp>
    <dsp:sp modelId="{691EDF75-8B08-A44D-989B-07679ED7B89A}">
      <dsp:nvSpPr>
        <dsp:cNvPr id="0" name=""/>
        <dsp:cNvSpPr/>
      </dsp:nvSpPr>
      <dsp:spPr>
        <a:xfrm>
          <a:off x="3754996" y="2065387"/>
          <a:ext cx="1609483" cy="660300"/>
        </a:xfrm>
        <a:custGeom>
          <a:avLst/>
          <a:gdLst/>
          <a:ahLst/>
          <a:cxnLst/>
          <a:rect l="0" t="0" r="0" b="0"/>
          <a:pathLst>
            <a:path>
              <a:moveTo>
                <a:pt x="1609483" y="0"/>
              </a:moveTo>
              <a:lnTo>
                <a:pt x="1609483" y="330150"/>
              </a:lnTo>
              <a:lnTo>
                <a:pt x="0" y="330150"/>
              </a:lnTo>
              <a:lnTo>
                <a:pt x="0" y="660300"/>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D6027232-1E10-314A-808C-2F28F4419D11}">
      <dsp:nvSpPr>
        <dsp:cNvPr id="0" name=""/>
        <dsp:cNvSpPr/>
      </dsp:nvSpPr>
      <dsp:spPr>
        <a:xfrm>
          <a:off x="2516932" y="2725687"/>
          <a:ext cx="2476127" cy="165075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The more frequently session keys are exchanged, the more secure they are</a:t>
          </a:r>
          <a:endParaRPr lang="en-US" sz="1800" kern="1200" dirty="0"/>
        </a:p>
      </dsp:txBody>
      <dsp:txXfrm>
        <a:off x="2516932" y="2725687"/>
        <a:ext cx="2476127" cy="1650751"/>
      </dsp:txXfrm>
    </dsp:sp>
    <dsp:sp modelId="{50EBB433-A0C9-2E40-86A3-1D2A8E1DEABC}">
      <dsp:nvSpPr>
        <dsp:cNvPr id="0" name=""/>
        <dsp:cNvSpPr/>
      </dsp:nvSpPr>
      <dsp:spPr>
        <a:xfrm>
          <a:off x="5364479" y="2065387"/>
          <a:ext cx="1609483" cy="660300"/>
        </a:xfrm>
        <a:custGeom>
          <a:avLst/>
          <a:gdLst/>
          <a:ahLst/>
          <a:cxnLst/>
          <a:rect l="0" t="0" r="0" b="0"/>
          <a:pathLst>
            <a:path>
              <a:moveTo>
                <a:pt x="0" y="0"/>
              </a:moveTo>
              <a:lnTo>
                <a:pt x="0" y="330150"/>
              </a:lnTo>
              <a:lnTo>
                <a:pt x="1609483" y="330150"/>
              </a:lnTo>
              <a:lnTo>
                <a:pt x="1609483" y="660300"/>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15FF837B-FC93-3145-B224-A6C4B1408C14}">
      <dsp:nvSpPr>
        <dsp:cNvPr id="0" name=""/>
        <dsp:cNvSpPr/>
      </dsp:nvSpPr>
      <dsp:spPr>
        <a:xfrm>
          <a:off x="5735899" y="2725687"/>
          <a:ext cx="2476127" cy="165075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The distribution of session keys delays the start of any exchange and places a burden on network capacity</a:t>
          </a:r>
          <a:endParaRPr lang="en-US" sz="1800" kern="1200" dirty="0"/>
        </a:p>
      </dsp:txBody>
      <dsp:txXfrm>
        <a:off x="5735899" y="2725687"/>
        <a:ext cx="2476127" cy="165075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025FFE-6756-FA40-9EA6-2226FA9DEC18}">
      <dsp:nvSpPr>
        <dsp:cNvPr id="0" name=""/>
        <dsp:cNvSpPr/>
      </dsp:nvSpPr>
      <dsp:spPr>
        <a:xfrm>
          <a:off x="457200" y="-7623"/>
          <a:ext cx="2743200" cy="1912626"/>
        </a:xfrm>
        <a:prstGeom prst="downArrow">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DAF566F2-840D-C843-A056-9EDE93E4B3E3}">
      <dsp:nvSpPr>
        <dsp:cNvPr id="0" name=""/>
        <dsp:cNvSpPr/>
      </dsp:nvSpPr>
      <dsp:spPr>
        <a:xfrm>
          <a:off x="3810000" y="0"/>
          <a:ext cx="3810000" cy="21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l" defTabSz="933450">
            <a:lnSpc>
              <a:spcPct val="90000"/>
            </a:lnSpc>
            <a:spcBef>
              <a:spcPct val="0"/>
            </a:spcBef>
            <a:spcAft>
              <a:spcPct val="35000"/>
            </a:spcAft>
          </a:pPr>
          <a:r>
            <a:rPr lang="en-US" sz="2100" kern="1200" dirty="0" smtClean="0"/>
            <a:t>Drawbacks:</a:t>
          </a:r>
          <a:endParaRPr lang="en-US" sz="2100" kern="1200" dirty="0"/>
        </a:p>
        <a:p>
          <a:pPr marL="171450" lvl="1" indent="-171450" algn="l" defTabSz="711200">
            <a:lnSpc>
              <a:spcPct val="90000"/>
            </a:lnSpc>
            <a:spcBef>
              <a:spcPct val="0"/>
            </a:spcBef>
            <a:spcAft>
              <a:spcPct val="15000"/>
            </a:spcAft>
            <a:buChar char="••"/>
          </a:pPr>
          <a:r>
            <a:rPr lang="en-US" sz="1600" kern="1200" dirty="0" smtClean="0"/>
            <a:t>The tag length is limited to 8 bits, limiting its flexibility and functionality</a:t>
          </a:r>
        </a:p>
        <a:p>
          <a:pPr marL="171450" lvl="1" indent="-171450" algn="l" defTabSz="711200">
            <a:lnSpc>
              <a:spcPct val="90000"/>
            </a:lnSpc>
            <a:spcBef>
              <a:spcPct val="0"/>
            </a:spcBef>
            <a:spcAft>
              <a:spcPct val="15000"/>
            </a:spcAft>
            <a:buChar char="••"/>
          </a:pPr>
          <a:r>
            <a:rPr lang="en-US" sz="1600" kern="1200" dirty="0" smtClean="0"/>
            <a:t>Because the tag is not transmitted in clear form, it can be used only at the point of decryption, limiting the ways in which key use can be controlled</a:t>
          </a:r>
          <a:endParaRPr lang="en-US" sz="1600" kern="1200" dirty="0"/>
        </a:p>
      </dsp:txBody>
      <dsp:txXfrm>
        <a:off x="3810000" y="0"/>
        <a:ext cx="3810000" cy="21082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19BF62-E35C-8746-AC61-CF950EB4F15F}">
      <dsp:nvSpPr>
        <dsp:cNvPr id="0" name=""/>
        <dsp:cNvSpPr/>
      </dsp:nvSpPr>
      <dsp:spPr>
        <a:xfrm>
          <a:off x="385541" y="562355"/>
          <a:ext cx="3328416" cy="3328416"/>
        </a:xfrm>
        <a:prstGeom prst="pie">
          <a:avLst>
            <a:gd name="adj1" fmla="val 16200000"/>
            <a:gd name="adj2" fmla="val 18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AU" sz="2100" b="1" kern="1200" dirty="0" smtClean="0">
              <a:effectLst>
                <a:outerShdw blurRad="38100" dist="38100" dir="2700000" algn="tl">
                  <a:srgbClr val="000000">
                    <a:alpha val="43137"/>
                  </a:srgbClr>
                </a:outerShdw>
              </a:effectLst>
            </a:rPr>
            <a:t>An extension identifier</a:t>
          </a:r>
        </a:p>
      </dsp:txBody>
      <dsp:txXfrm>
        <a:off x="2139695" y="1267663"/>
        <a:ext cx="1188720" cy="990600"/>
      </dsp:txXfrm>
    </dsp:sp>
    <dsp:sp modelId="{DDB94051-80A3-244C-8471-1A5DA93CC9BC}">
      <dsp:nvSpPr>
        <dsp:cNvPr id="0" name=""/>
        <dsp:cNvSpPr/>
      </dsp:nvSpPr>
      <dsp:spPr>
        <a:xfrm>
          <a:off x="316991" y="681227"/>
          <a:ext cx="3328416" cy="3328416"/>
        </a:xfrm>
        <a:prstGeom prst="pie">
          <a:avLst>
            <a:gd name="adj1" fmla="val 1800000"/>
            <a:gd name="adj2" fmla="val 90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AU" sz="2100" b="1" kern="1200" dirty="0" smtClean="0">
              <a:effectLst>
                <a:outerShdw blurRad="38100" dist="38100" dir="2700000" algn="tl">
                  <a:srgbClr val="000000">
                    <a:alpha val="43137"/>
                  </a:srgbClr>
                </a:outerShdw>
              </a:effectLst>
            </a:rPr>
            <a:t>A criticality indicator</a:t>
          </a:r>
        </a:p>
      </dsp:txBody>
      <dsp:txXfrm>
        <a:off x="1109472" y="2840736"/>
        <a:ext cx="1783080" cy="871728"/>
      </dsp:txXfrm>
    </dsp:sp>
    <dsp:sp modelId="{23B74AB3-E2C4-9D4E-8646-5082A3772E90}">
      <dsp:nvSpPr>
        <dsp:cNvPr id="0" name=""/>
        <dsp:cNvSpPr/>
      </dsp:nvSpPr>
      <dsp:spPr>
        <a:xfrm>
          <a:off x="248442" y="562355"/>
          <a:ext cx="3328416" cy="3328416"/>
        </a:xfrm>
        <a:prstGeom prst="pie">
          <a:avLst>
            <a:gd name="adj1" fmla="val 9000000"/>
            <a:gd name="adj2" fmla="val 162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AU" sz="2100" b="1" kern="1200" dirty="0" smtClean="0">
              <a:effectLst>
                <a:outerShdw blurRad="38100" dist="38100" dir="2700000" algn="tl">
                  <a:srgbClr val="000000">
                    <a:alpha val="43137"/>
                  </a:srgbClr>
                </a:outerShdw>
              </a:effectLst>
            </a:rPr>
            <a:t>An extension value</a:t>
          </a:r>
        </a:p>
      </dsp:txBody>
      <dsp:txXfrm>
        <a:off x="633983" y="1267663"/>
        <a:ext cx="1188720" cy="990600"/>
      </dsp:txXfrm>
    </dsp:sp>
    <dsp:sp modelId="{7AE594A2-6D88-A24E-B663-334A571D85A3}">
      <dsp:nvSpPr>
        <dsp:cNvPr id="0" name=""/>
        <dsp:cNvSpPr/>
      </dsp:nvSpPr>
      <dsp:spPr>
        <a:xfrm>
          <a:off x="179771" y="356311"/>
          <a:ext cx="3740505" cy="3740505"/>
        </a:xfrm>
        <a:prstGeom prst="circularArrow">
          <a:avLst>
            <a:gd name="adj1" fmla="val 5085"/>
            <a:gd name="adj2" fmla="val 327528"/>
            <a:gd name="adj3" fmla="val 1472472"/>
            <a:gd name="adj4" fmla="val 16199432"/>
            <a:gd name="adj5" fmla="val 5932"/>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A9910DB7-53A4-0740-A5A3-15A65652127F}">
      <dsp:nvSpPr>
        <dsp:cNvPr id="0" name=""/>
        <dsp:cNvSpPr/>
      </dsp:nvSpPr>
      <dsp:spPr>
        <a:xfrm>
          <a:off x="110947" y="474972"/>
          <a:ext cx="3740505" cy="3740505"/>
        </a:xfrm>
        <a:prstGeom prst="circularArrow">
          <a:avLst>
            <a:gd name="adj1" fmla="val 5085"/>
            <a:gd name="adj2" fmla="val 327528"/>
            <a:gd name="adj3" fmla="val 8671970"/>
            <a:gd name="adj4" fmla="val 1800502"/>
            <a:gd name="adj5" fmla="val 5932"/>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1D76DC6-5EED-A64E-BF1E-1EEA20C4C2A9}">
      <dsp:nvSpPr>
        <dsp:cNvPr id="0" name=""/>
        <dsp:cNvSpPr/>
      </dsp:nvSpPr>
      <dsp:spPr>
        <a:xfrm>
          <a:off x="42122" y="356311"/>
          <a:ext cx="3740505" cy="3740505"/>
        </a:xfrm>
        <a:prstGeom prst="circularArrow">
          <a:avLst>
            <a:gd name="adj1" fmla="val 5085"/>
            <a:gd name="adj2" fmla="val 327528"/>
            <a:gd name="adj3" fmla="val 15873039"/>
            <a:gd name="adj4" fmla="val 9000000"/>
            <a:gd name="adj5" fmla="val 5932"/>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1D9981-55C7-D54A-9D00-9C8DCE061238}">
      <dsp:nvSpPr>
        <dsp:cNvPr id="0" name=""/>
        <dsp:cNvSpPr/>
      </dsp:nvSpPr>
      <dsp:spPr>
        <a:xfrm>
          <a:off x="152391" y="0"/>
          <a:ext cx="2362229" cy="64759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Included are:</a:t>
          </a:r>
          <a:endParaRPr lang="en-US" sz="2700" kern="1200" dirty="0">
            <a:effectLst>
              <a:outerShdw blurRad="38100" dist="38100" dir="2700000" algn="tl">
                <a:srgbClr val="000000">
                  <a:alpha val="43137"/>
                </a:srgbClr>
              </a:outerShdw>
            </a:effectLst>
          </a:endParaRPr>
        </a:p>
      </dsp:txBody>
      <dsp:txXfrm>
        <a:off x="152391" y="0"/>
        <a:ext cx="2362229" cy="647595"/>
      </dsp:txXfrm>
    </dsp:sp>
    <dsp:sp modelId="{8584B829-6521-8F46-B1D2-6ACF161E5891}">
      <dsp:nvSpPr>
        <dsp:cNvPr id="0" name=""/>
        <dsp:cNvSpPr/>
      </dsp:nvSpPr>
      <dsp:spPr>
        <a:xfrm>
          <a:off x="0" y="671587"/>
          <a:ext cx="6019800" cy="2123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12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Authority key identifier</a:t>
          </a:r>
        </a:p>
        <a:p>
          <a:pPr marL="228600" lvl="1" indent="-228600" algn="l" defTabSz="933450">
            <a:lnSpc>
              <a:spcPct val="90000"/>
            </a:lnSpc>
            <a:spcBef>
              <a:spcPct val="0"/>
            </a:spcBef>
            <a:spcAft>
              <a:spcPct val="20000"/>
            </a:spcAft>
            <a:buChar char="••"/>
          </a:pPr>
          <a:r>
            <a:rPr lang="en-US" sz="2100" kern="1200" dirty="0" smtClean="0"/>
            <a:t>Subject key identifier</a:t>
          </a:r>
        </a:p>
        <a:p>
          <a:pPr marL="228600" lvl="1" indent="-228600" algn="l" defTabSz="933450">
            <a:lnSpc>
              <a:spcPct val="90000"/>
            </a:lnSpc>
            <a:spcBef>
              <a:spcPct val="0"/>
            </a:spcBef>
            <a:spcAft>
              <a:spcPct val="20000"/>
            </a:spcAft>
            <a:buChar char="••"/>
          </a:pPr>
          <a:r>
            <a:rPr lang="en-US" sz="2100" kern="1200" dirty="0" smtClean="0"/>
            <a:t>Key usage</a:t>
          </a:r>
        </a:p>
        <a:p>
          <a:pPr marL="228600" lvl="1" indent="-228600" algn="l" defTabSz="933450">
            <a:lnSpc>
              <a:spcPct val="90000"/>
            </a:lnSpc>
            <a:spcBef>
              <a:spcPct val="0"/>
            </a:spcBef>
            <a:spcAft>
              <a:spcPct val="20000"/>
            </a:spcAft>
            <a:buChar char="••"/>
          </a:pPr>
          <a:r>
            <a:rPr lang="en-US" sz="2100" kern="1200" dirty="0" smtClean="0"/>
            <a:t>Private-key usage period</a:t>
          </a:r>
        </a:p>
        <a:p>
          <a:pPr marL="228600" lvl="1" indent="-228600" algn="l" defTabSz="933450">
            <a:lnSpc>
              <a:spcPct val="90000"/>
            </a:lnSpc>
            <a:spcBef>
              <a:spcPct val="0"/>
            </a:spcBef>
            <a:spcAft>
              <a:spcPct val="20000"/>
            </a:spcAft>
            <a:buChar char="••"/>
          </a:pPr>
          <a:r>
            <a:rPr lang="en-US" sz="2100" kern="1200" dirty="0" smtClean="0"/>
            <a:t>Certificate policies</a:t>
          </a:r>
        </a:p>
        <a:p>
          <a:pPr marL="228600" lvl="1" indent="-228600" algn="l" defTabSz="933450">
            <a:lnSpc>
              <a:spcPct val="90000"/>
            </a:lnSpc>
            <a:spcBef>
              <a:spcPct val="0"/>
            </a:spcBef>
            <a:spcAft>
              <a:spcPct val="20000"/>
            </a:spcAft>
            <a:buChar char="••"/>
          </a:pPr>
          <a:r>
            <a:rPr lang="en-US" sz="2100" kern="1200" dirty="0" smtClean="0"/>
            <a:t>Policy mappings</a:t>
          </a:r>
          <a:endParaRPr lang="en-AU" sz="2100" kern="1200" dirty="0"/>
        </a:p>
      </dsp:txBody>
      <dsp:txXfrm>
        <a:off x="0" y="671587"/>
        <a:ext cx="6019800" cy="21238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FFDABED8-1184-0240-B3DC-F1802F07F98F}"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6/e, by William Stallings</a:t>
            </a:r>
            <a:r>
              <a:rPr lang="en-US" dirty="0" smtClean="0">
                <a:latin typeface="Arial" pitchFamily="-84" charset="0"/>
                <a:ea typeface="ＭＳ Ｐゴシック" pitchFamily="-84" charset="-128"/>
                <a:cs typeface="ＭＳ Ｐゴシック" pitchFamily="-84" charset="-128"/>
              </a:rPr>
              <a:t>, Chapter 14 – “</a:t>
            </a:r>
            <a:r>
              <a:rPr lang="en-US" dirty="0" smtClean="0">
                <a:latin typeface="Arial" pitchFamily="-84" charset="0"/>
                <a:ea typeface="Arial" pitchFamily="-84" charset="0"/>
                <a:cs typeface="Arial" pitchFamily="-84" charset="0"/>
              </a:rPr>
              <a:t>Key Management and Distribution</a:t>
            </a:r>
            <a:r>
              <a:rPr lang="en-US" dirty="0" smtClean="0">
                <a:latin typeface="Arial" pitchFamily="-84" charset="0"/>
                <a:ea typeface="ＭＳ Ｐゴシック" pitchFamily="-84" charset="-128"/>
                <a:cs typeface="ＭＳ Ｐゴシック" pitchFamily="-84" charset="-128"/>
              </a:rPr>
              <a:t>”.</a:t>
            </a:r>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It is not necessary to limit the key distribution function to a single KDC. Indeed,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very large networks, it may not be practical to do so. As an alternative, a hierarchy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KDCs can be established. For example, there can be local KDCs, each responsible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a small domain of the overall internetwork, such as a single LAN or a single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building. For communication among entities within the same local domain, the local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KDC is responsible for key distribution. If two entities in different domains desire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shared key, then the corresponding local KDCs can communicate through a global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KDC. In this case, any one of the three KDCs involved can actually select the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hierarchical concept can be extended to three or even more layers, depending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size of the user population and the geographic scope of the internetwork.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hierarchical scheme minimizes the effort involved in master key distribution,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because most master keys are those shared by a local KDC with its local entities.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Furthermore, such a scheme limits the damage of a faulty or subverted KDC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 local area only.</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more frequently session keys are exchanged, the more secure they are, because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opponent has less ciphertext to work with for any given session key. On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hand, the distribution of session keys delays the start of any exchange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places a burden on network capacity. A security manager must try to balance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competing considerations in determining the lifetime of a particular session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connection-oriented protocols, one obvious choice is to use the same session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for the length of time that the connection is open, using a new session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each new session. If a logical connection has a very long lifetime, then it would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prudent to change the session key periodically, perhaps every time the PDU</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data unit) sequence number cycles.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a connectionless protocol, such as a transaction-oriented protocol, there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no explicit connection initiation or termination. Thus, it is not obvious how often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needs to change the session key. The most secure approach is to use a new session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for each exchange. However, this negates one of the principal benefits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connectionless protocols, which is minimum overhead and delay for each transaction.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better strategy is to use a given session key for a certain fixed period only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a certain number of transactions.</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approach suggested in Figure 14.3 has many variations, one of which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described in this subsection. The scheme (Figure 14.4) is useful for providing end-to-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end encryption at a network or transport level in a way that is transparent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end users. The approach assumes that communication makes use of a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oriented end-to-end protocol, such as TCP. The noteworthy element of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approach is a session security module (SSM), which may consist of functionality 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protocol layer, that performs end-to-end encryption and obtains session keys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behalf of its host or terminal.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steps involved in establishing a connection are shown in Figure 14.4. When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host wishes to set up a connection to another host, it transmits a connection-request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 (step 1). The SSM saves that packet and applies to the KDC for permission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establish the connection (step 2). The communication between the SSM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KDC is encrypted using a master key shared only by this SSM and the KDC. If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KDC approves the connection request, it generates the session key and delivers it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two appropriate SSMs, using a unique permanent key for each SSM (step 3).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requesting SSM can now release the connection request packet, and a connection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set up between the two end systems (step 4). All user data exchanged between the two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end systems are encrypted by their respective SSMs using the one-time session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automated key distribution approach provides the flexibility and dynamic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characteristics needed to allow a number of terminal users to access a number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hosts and for the hosts to exchange data with each other.</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 </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of a key distribution center imposes the requirement that the KDC be trusted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and be protected from subversion. This requirement can be avoided if key distribution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is fully decentralized. Although full decentralization is not practical for larger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networks using symmetric encryption only, it may be useful within a local context.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 decentralized approach requires that each end system be able to communicate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in a secure manner with all potential partner end systems for purposes of</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session key distribution. Thus, there may need to be as many as [</a:t>
            </a:r>
            <a:r>
              <a:rPr lang="en-US" sz="1200" b="0" i="1" kern="1200" baseline="0" dirty="0" smtClean="0">
                <a:solidFill>
                  <a:schemeClr val="tx1"/>
                </a:solidFill>
                <a:latin typeface="Arial" pitchFamily="-107" charset="0"/>
                <a:ea typeface="ＭＳ Ｐゴシック" pitchFamily="-107" charset="-128"/>
                <a:cs typeface="ＭＳ Ｐゴシック" pitchFamily="-107" charset="-128"/>
              </a:rPr>
              <a:t>n (n -  1)]/2 </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master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keys for a configuration with </a:t>
            </a:r>
            <a:r>
              <a:rPr lang="en-US" sz="1200" b="0" i="1" kern="1200" baseline="0" dirty="0" smtClean="0">
                <a:solidFill>
                  <a:schemeClr val="tx1"/>
                </a:solidFill>
                <a:latin typeface="Arial" pitchFamily="-107" charset="0"/>
                <a:ea typeface="ＭＳ Ｐゴシック" pitchFamily="-107" charset="-128"/>
                <a:cs typeface="ＭＳ Ｐゴシック" pitchFamily="-107" charset="-128"/>
              </a:rPr>
              <a:t>n</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end systems.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 session key may be established with the following sequence of steps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(Figure 14.5).</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1. A issues a request to B for a session key and includes a nonce, N</a:t>
            </a:r>
            <a:r>
              <a:rPr lang="en-US" sz="1200" b="0" kern="1200" baseline="-25000" dirty="0" smtClean="0">
                <a:solidFill>
                  <a:schemeClr val="tx1"/>
                </a:solidFill>
                <a:latin typeface="Arial" pitchFamily="-107" charset="0"/>
                <a:ea typeface="ＭＳ Ｐゴシック" pitchFamily="-107" charset="-128"/>
                <a:cs typeface="ＭＳ Ｐゴシック" pitchFamily="-107" charset="-128"/>
              </a:rPr>
              <a:t>1</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2. B responds with a message that is encrypted using the shared master key. The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response includes the session key selected by B, an identifier of B, the value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a:t>
            </a:r>
            <a:r>
              <a:rPr lang="en-US" sz="1200" b="0" i="1" kern="1200" baseline="0" dirty="0" smtClean="0">
                <a:solidFill>
                  <a:schemeClr val="tx1"/>
                </a:solidFill>
                <a:latin typeface="Arial" pitchFamily="-107" charset="0"/>
                <a:ea typeface="ＭＳ Ｐゴシック" pitchFamily="-107" charset="-128"/>
                <a:cs typeface="ＭＳ Ｐゴシック" pitchFamily="-107" charset="-128"/>
              </a:rPr>
              <a:t>N</a:t>
            </a:r>
            <a:r>
              <a:rPr lang="en-US" sz="1200" b="0" kern="1200" baseline="-25000" dirty="0" smtClean="0">
                <a:solidFill>
                  <a:schemeClr val="tx1"/>
                </a:solidFill>
                <a:latin typeface="Arial" pitchFamily="-107" charset="0"/>
                <a:ea typeface="ＭＳ Ｐゴシック" pitchFamily="-107" charset="-128"/>
                <a:cs typeface="ＭＳ Ｐゴシック" pitchFamily="-107" charset="-128"/>
              </a:rPr>
              <a:t>1</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and another nonce, N</a:t>
            </a:r>
            <a:r>
              <a:rPr lang="en-US" sz="1200" b="0" kern="1200" baseline="-25000" dirty="0" smtClean="0">
                <a:solidFill>
                  <a:schemeClr val="tx1"/>
                </a:solidFill>
                <a:latin typeface="Arial" pitchFamily="-107" charset="0"/>
                <a:ea typeface="ＭＳ Ｐゴシック" pitchFamily="-107" charset="-128"/>
                <a:cs typeface="ＭＳ Ｐゴシック" pitchFamily="-107" charset="-128"/>
              </a:rPr>
              <a:t>2</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3. Using the new session key, A returns f(N</a:t>
            </a:r>
            <a:r>
              <a:rPr lang="en-US" sz="1200" b="0" kern="1200" baseline="-25000" dirty="0" smtClean="0">
                <a:solidFill>
                  <a:schemeClr val="tx1"/>
                </a:solidFill>
                <a:latin typeface="Arial" pitchFamily="-107" charset="0"/>
                <a:ea typeface="ＭＳ Ｐゴシック" pitchFamily="-107" charset="-128"/>
                <a:cs typeface="ＭＳ Ｐゴシック" pitchFamily="-107" charset="-128"/>
              </a:rPr>
              <a:t>2</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to B.</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Thus, although each node must maintain at most </a:t>
            </a:r>
            <a:r>
              <a:rPr lang="en-US" sz="1200" b="0" i="1" kern="1200" baseline="0" dirty="0" smtClean="0">
                <a:solidFill>
                  <a:schemeClr val="tx1"/>
                </a:solidFill>
                <a:latin typeface="Arial" pitchFamily="-107" charset="0"/>
                <a:ea typeface="ＭＳ Ｐゴシック" pitchFamily="-107" charset="-128"/>
                <a:cs typeface="ＭＳ Ｐゴシック" pitchFamily="-107" charset="-128"/>
              </a:rPr>
              <a:t>(n </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- 1) master keys, as many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session keys as required may be generated and used. Because the messages transferred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using the master key are short, cryptanalysis is difficult. As before, session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keys are used for only a limited time to protect them.</a:t>
            </a:r>
            <a:endParaRPr lang="en-US" b="0"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concept of a key hierarchy and the use of automated key distribution techniques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greatly reduce the number of keys that must be manually managed and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also may be desirable to impose some control on the way in which automatically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distributed keys are used. For example, in addition to separating master keys from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session keys, we may wish to define different types of session keys on the basis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such as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Data-encrypting key, for general communication across a 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PIN-encrypting key, for personal identification numbers (PINs) used in electronic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funds transfer and point-of-sale applications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File-encrypting key, for encrypting files stored in publicly accessible locations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illustrate the value of separating keys by type, consider the risk that a master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is imported as a data-encrypting key into a device. Normally, the master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physically secured within the cryptographic hardware of the key distribution center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of the end systems. Session keys encrypted with this master key are available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application programs, as are the data encrypted with such session keys. However,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a master key is treated as a session key, it may be possible for an unauthorized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 to obtain plaintext of session keys encrypted with that master key.</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Thus, it may be desirable to institute controls in systems that limit the ways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which keys are used, based on characteristics associated with those keys. One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simple plan is to associate a tag with each key ([JONE82]; see also [DAVI89]).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proposed technique is for use with DES and makes use of the extra 8 bits in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64-bit DES key. That is, the eight non-key bits ordinarily reserved for parity checking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form the key tag. The bits have the following interpretation: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One bit indicates whether the key is a session key or a master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One bit indicates whether the key can be used for encryption.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One bit indicates whether the key can be used for decryption.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remaining bits are spares for future use.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Because the tag is embedded in the key, it is encrypted along with the key when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is distributed, thus providing protection. The drawbacks of this scheme 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tag length is limited to 8 bits, limiting its flexibility and functionality.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Because the tag is not transmitted in clear form, it can be used only at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point of decryption, limiting the ways in which key use can be controlled.</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more flexible scheme, referred to as the control vector, is described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[MATY91a and b]. In this scheme, each session key has an associated control vector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consisting of a number of fields that specify the uses and restrictions for that session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The length of the control vector may vary.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control vector is cryptographically coupled with the key at the time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generation at the KDC. The coupling and decoupling processes are illustrated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Figure 14.6. As a first step, the control vector is passed through a hash function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produces a value whose length is equal to the encryption key length. Hash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functions are discussed in detail in Chapter 11. In essence, a hash function maps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values from a larger range into a smaller range with a reasonably uniform spread.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Thus, for example, if numbers in the range 1 to 100 are hashed into numbers 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range 1 to 10, approximately 10% of the source values should map into each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 values.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When a session key is delivered to a user from the KDC, it is accompanied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control vector in clear form. The session key can be recovered only by using both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master key that the user shares with the KDC and the control vector. Thus,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linkage between the session key and its control vector is maintained.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Use of the control vector has two advantages over use of an 8-bit tag. First, there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no restriction on length of the control vector, which enables arbitrarily complex controls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be imposed on key use. Second, the control vector is available in clear form 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 stages of operation. Thus, control of key use can be exercised in multiple locations.</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 extremely simple scheme was put forward by Merkle [MERK79], as illustrated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14.7.</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Despite its simplicity, this is an attractive protocol. No keys exist before the start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communication and none exist after the completion of communication. Thus,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risk of compromise of the keys is minimal. At the same time, the communication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secure from eavesdropping.</a:t>
            </a:r>
            <a:endParaRPr lang="en-US" dirty="0" smtClean="0">
              <a:ea typeface="+mn-ea"/>
              <a:cs typeface="+mn-cs"/>
            </a:endParaRPr>
          </a:p>
        </p:txBody>
      </p:sp>
      <p:sp>
        <p:nvSpPr>
          <p:cNvPr id="37892" name="Slide Number Placeholder 3"/>
          <p:cNvSpPr>
            <a:spLocks noGrp="1"/>
          </p:cNvSpPr>
          <p:nvPr>
            <p:ph type="sldNum" sz="quarter" idx="5"/>
          </p:nvPr>
        </p:nvSpPr>
        <p:spPr>
          <a:noFill/>
        </p:spPr>
        <p:txBody>
          <a:bodyPr/>
          <a:lstStyle/>
          <a:p>
            <a:fld id="{B827D236-D39B-8D48-8FA7-ACEFB855E1DC}" type="slidenum">
              <a:rPr lang="en-AU" smtClean="0">
                <a:latin typeface="Arial" pitchFamily="-84" charset="0"/>
              </a:rPr>
              <a:pPr/>
              <a:t>17</a:t>
            </a:fld>
            <a:endParaRPr lang="en-AU" dirty="0" smtClean="0">
              <a:latin typeface="Arial"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531813" y="4343400"/>
            <a:ext cx="5767387" cy="4114800"/>
          </a:xfrm>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protocol depicted in Figure 14.7 is insecure against an adversary who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intercept messages and then either relay the intercepted message or substitute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message (see Figure 1.3c). Such an attack is known as a man-in-the-middle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[RIVE84]. We saw this type of attack in Chapter 10 (Figure 10.2). 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present case, if an adversary, D, has control of the intervening communication channel,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D can compromise the communication in the following fashion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being detected (Figure 14.8).</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Thus, this simple protocol is only useful in an environment where the only threat is eavesdropping.</a:t>
            </a:r>
            <a:endParaRPr lang="en-US" dirty="0" smtClean="0">
              <a:ea typeface="+mn-ea"/>
              <a:cs typeface="+mn-cs"/>
            </a:endParaRPr>
          </a:p>
        </p:txBody>
      </p:sp>
      <p:sp>
        <p:nvSpPr>
          <p:cNvPr id="39940" name="Slide Number Placeholder 3"/>
          <p:cNvSpPr>
            <a:spLocks noGrp="1"/>
          </p:cNvSpPr>
          <p:nvPr>
            <p:ph type="sldNum" sz="quarter" idx="5"/>
          </p:nvPr>
        </p:nvSpPr>
        <p:spPr>
          <a:noFill/>
        </p:spPr>
        <p:txBody>
          <a:bodyPr/>
          <a:lstStyle/>
          <a:p>
            <a:fld id="{856289F4-DC04-6C49-9A4A-A57BC9F20F8B}" type="slidenum">
              <a:rPr lang="en-AU" smtClean="0">
                <a:latin typeface="Arial" pitchFamily="-84" charset="0"/>
              </a:rPr>
              <a:pPr/>
              <a:t>18</a:t>
            </a:fld>
            <a:endParaRPr lang="en-AU" dirty="0" smtClean="0">
              <a:latin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14.9, based on an approach suggested in [NEED78], provides protection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against both active and passive 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result is that this scheme ensures both confidentiality and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exchange of a secret key.</a:t>
            </a:r>
            <a:endParaRPr lang="en-US" dirty="0" smtClean="0">
              <a:ea typeface="+mn-ea"/>
              <a:cs typeface="+mn-cs"/>
            </a:endParaRPr>
          </a:p>
        </p:txBody>
      </p:sp>
      <p:sp>
        <p:nvSpPr>
          <p:cNvPr id="41988" name="Slide Number Placeholder 3"/>
          <p:cNvSpPr>
            <a:spLocks noGrp="1"/>
          </p:cNvSpPr>
          <p:nvPr>
            <p:ph type="sldNum" sz="quarter" idx="5"/>
          </p:nvPr>
        </p:nvSpPr>
        <p:spPr>
          <a:noFill/>
        </p:spPr>
        <p:txBody>
          <a:bodyPr/>
          <a:lstStyle/>
          <a:p>
            <a:fld id="{8C39CC4B-E702-F146-B92F-BB3F9B8260BB}" type="slidenum">
              <a:rPr lang="en-AU" smtClean="0">
                <a:latin typeface="Arial" pitchFamily="-84" charset="0"/>
              </a:rPr>
              <a:pPr/>
              <a:t>19</a:t>
            </a:fld>
            <a:endParaRPr lang="en-AU" dirty="0" smtClean="0">
              <a:latin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topics of cryptographic key management and cryptographic key distribution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complex, involving cryptographic, protocol, and management considerations. The purpose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this chapter is to give the reader a feel for the issues involved and a broad survey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various aspects of key management and distribution. For more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place to start is the three-volume NIST SP 800-57, followed by the recommended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readings listed at the end of this chapter.</a:t>
            </a:r>
            <a:r>
              <a:rPr lang="en-US" dirty="0" smtClean="0">
                <a:latin typeface="Arial" pitchFamily="-84" charset="0"/>
                <a:ea typeface="ＭＳ Ｐゴシック" pitchFamily="-84" charset="-128"/>
                <a:cs typeface="ＭＳ Ｐゴシック" pitchFamily="-84" charset="-128"/>
              </a:rPr>
              <a:t> </a:t>
            </a: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C05FCD2-568B-8742-B94B-EF2FEB64AF67}" type="slidenum">
              <a:rPr lang="en-AU">
                <a:latin typeface="Arial" pitchFamily="-84" charset="0"/>
              </a:rPr>
              <a:pPr/>
              <a:t>20</a:t>
            </a:fld>
            <a:endParaRPr lang="en-AU" dirty="0">
              <a:latin typeface="Arial" pitchFamily="-84" charset="0"/>
            </a:endParaRPr>
          </a:p>
        </p:txBody>
      </p:sp>
      <p:sp>
        <p:nvSpPr>
          <p:cNvPr id="44035" name="Rectangle 2"/>
          <p:cNvSpPr>
            <a:spLocks noGrp="1" noRot="1" noChangeAspect="1" noChangeArrowheads="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Yet another way to use public-key encryption to distribute secret keys is a hybrid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approach in use on IBM mainframes [LE93]. This scheme retains the use of a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distribution center (KDC) that shares a secret master key with each user and distributes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secret session keys encrypted with the master key. A public-key scheme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to distribute the master keys. The following rationale is provided for using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three-level approach:</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Performance:  There are many applications, especially transaction-oriented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applications, in which the session keys change frequently. Distribution of session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keys by public-key encryption could degrade overall system performance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because of the relatively high computational load of public-key encryption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decryption. With a three-level hierarchy, public-key encryption is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only occasionally to update the master key between a user and the KDC.</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Backward compatibility:  The hybrid scheme is easily overlaid on an existing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KDC scheme with minimal disruption or software changes.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addition of a public-key layer provides a secure, efficient means of distributing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master keys. This is an advantage in a configuration in which a single KDC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serves a widely distributed set of users.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51119348-A1EE-F14E-A7EA-FBBC37105F9E}" type="slidenum">
              <a:rPr lang="en-AU">
                <a:latin typeface="Arial" pitchFamily="-84" charset="0"/>
              </a:rPr>
              <a:pPr/>
              <a:t>21</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Several techniques have been proposed for the distribution of public keys, which can mostly be grouped into the categories shown.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BF2906-A066-BF4B-824F-C315311E1D25}" type="slidenum">
              <a:rPr lang="en-AU">
                <a:latin typeface="Arial" pitchFamily="-84" charset="0"/>
              </a:rPr>
              <a:pPr/>
              <a:t>22</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face of it, the point of public-key encryption is that the public key is public.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Thus, if there is some broadly accepted public-key algorithm, such as RSA, any participant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send his or her public key to any other participant or broadcast the key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community at large (Figure 14.10). For example, because of the growing popularity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PGP (pretty good privacy, discussed in Chapter 19), which makes use of RSA, many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PGP users have adopted the practice of appending their public key to messages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send to public forums, such as USENET newsgroups and Internet mailing lists.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Although this approach is convenient, it has a major weakness. Anyone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forge such a public announcement. That is, some user could pretend to be user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send a public key to another participant or broadcast such a public key. Until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time as user A discovers the forgery and alerts other participants, the forger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able to read all encrypted messages intended for A and can use the forged keys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authentication (see Figure 9.3).</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83CB501-04F5-DC48-849C-E7BE19000CF4}" type="slidenum">
              <a:rPr lang="en-AU">
                <a:latin typeface="Arial" pitchFamily="-84" charset="0"/>
              </a:rPr>
              <a:pPr/>
              <a:t>23</a:t>
            </a:fld>
            <a:endParaRPr lang="en-AU" dirty="0">
              <a:latin typeface="Arial"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greater degree of security can be achieved by maintaining a publicly available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dynamic directory of public keys. Maintenance and distribution of the public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directory would have to be the responsibility of some trusted entity or organization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14.11). Such a scheme would include the following elements: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authority maintains a directory with a {name, public key} entry for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participant.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Each participant registers a public key with the directory authority.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Registration would have to be in person or by some form of secure authenticated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communication.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A participant may replace the existing key with a new one at any time, either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because of the desire to replace a public key that has already been used for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large amount of data, or because the corresponding private key has been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some way.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Participants could also access the directory electronically. For this purpose,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secure, authenticated communication from the authority to the participant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mandatory.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This scheme is clearly more secure than individual public announcements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still has vulnerabilities. If an adversary succeeds in obtaining or computing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private key of the directory authority, the adversary could authoritatively pass 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counterfeit public keys and subsequently impersonate any participant and eavesdrop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messages sent to any participant. Another way to achieve the same end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the adversary to tamper with the records kept by the authority.</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B6285FE-2E1B-0049-90BE-02092BABA698}" type="slidenum">
              <a:rPr lang="en-AU">
                <a:latin typeface="Arial" pitchFamily="-84" charset="0"/>
              </a:rPr>
              <a:pPr/>
              <a:t>24</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Stronger security for public-key distribution can be achieved by providing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tighter control over the distribution of public keys from the directory. A typical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scenario is illustrated in Figure 14.12, which is based on a figure in [POPE79].</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before, the scenario assumes that a central authority maintains a dynamic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directory of public keys of all participants. In addition, each participant reliably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knows a public key for the authority, with only the authority knowing the corresponding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private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total of seven messages are required. However, the initial five messages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need be used only infrequently because both A and B can save the other’s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public key for future use—a technique known as caching. Periodically, a user should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request fresh copies of the public keys of its correspondents to ensure currency.</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F6BE9DD-FAEF-B245-AB3D-3C9E9F791F6E}" type="slidenum">
              <a:rPr lang="en-AU">
                <a:latin typeface="Arial" pitchFamily="-84" charset="0"/>
              </a:rPr>
              <a:pPr/>
              <a:t>25</a:t>
            </a:fld>
            <a:endParaRPr lang="en-AU" dirty="0">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scenario of Figure 14.12 is attractive, yet it has some drawbacks. The public-key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authority could be somewhat of a bottleneck in the system, for a user must appeal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authority for a public key for every other user that it wishes to contact.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before, the directory of names and public keys maintained by the authority is vulnerable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tampering.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alternative approach, first suggested by Kohnfelder [KOHN78], is to 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certificates  that can be used by participants to exchange keys without contacting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public-key authority, in a way that is as reliable as if the keys were obtained directly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a public-key authority. In essence, a certificate consists of a public key,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identifier of the key owner, and the whole block signed by a trusted third party.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the third party is a certificate authority, such as a government agency or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financial institution, that is trusted by the user community. A user can present his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her public key to the authority in a secure manner and obtain a certificate. The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then publish the certificate. Anyone needing this user’s public key can obtain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certificate and verify that it is valid by way of the attached trusted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participant can also convey its key information to another by transmitting 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 Other participants can verify that the certificate was created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authority. We can place the following requirements on this scheme: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Any participant can read a certificate to determine the name and public key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certificate’s owner.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Any participant can verify that the certificate originated from the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authority and is not counterfeit.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Only the certificate authority can create and update certificates.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requirements are satisfied by the original proposal in [KOHN78]. Denning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[DENN83] added the following additional requirement: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Any participant can verify the currency of the certificate.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certificate scheme is illustrated in Figure 14.13. Each participant applies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certificate authority, supplying a public key and requesting a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 must be in person or by some form of secure authenticated communication.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6539A6DF-E32B-9A41-8CDA-19329C334993}" type="slidenum">
              <a:rPr lang="en-AU">
                <a:latin typeface="Arial" pitchFamily="-84" charset="0"/>
              </a:rPr>
              <a:pPr/>
              <a:t>26</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ITU-T recommendation X.509 is part of the X.500 series of recommendations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define a directory service. The directory is, in effect, a server or distributed set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servers that maintains a database of information about users. The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includes a mapping from user name to network address, as well as other attributes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information about the users.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X.509 defines a framework for the provision of authentication services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X.500 directory to its users. The directory may serve as a repository of public-key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certificates of the type discussed in Section 14.3. Each certificate contains the public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of a user and is signed with the private key of a trusted certification authority.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addition, X.509 defines alternative authentication protocols based on the use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public-key certificates.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X.509 is an important standard because the certificate structure and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protocols defined in X.509 are used in a variety of contexts. For example,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X.509 certificate format is used in S/MIME (Chapter 19), IP Security (Chapter 20),</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SSL/TLS (Chapter 17).</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X.509 was initially issued in 1988. The standard was subsequently revised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address some of the security concerns documented in [IANS90] and [MITC90];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revised recommendation was issued in 1993. A third version was issued in 1995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revised in 2000.</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X.509 is based on the use of public-key cryptography and digital signatures.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standard does not dictate the use of a specific algorithm but recommends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RSA. The digital signature scheme is assumed to require the use of a hash function.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Again, the standard does not dictate a specific hash algorithm. The 1988</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recommendation included the description of a recommended hash algorithm;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algorithm has since been shown to be insecure and was dropped from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1993 recommendation.</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93C12B16-6466-8C4A-81C3-3037CE27040E}" type="slidenum">
              <a:rPr lang="en-AU">
                <a:latin typeface="Arial" pitchFamily="-84" charset="0"/>
              </a:rPr>
              <a:pPr/>
              <a:t>27</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14.14 illustrates the generation of a public-key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1F969C93-6595-1E4A-95D2-3A523A96D1D5}" type="slidenum">
              <a:rPr lang="en-AU">
                <a:latin typeface="Arial" pitchFamily="-84" charset="0"/>
              </a:rPr>
              <a:pPr/>
              <a:t>28</a:t>
            </a:fld>
            <a:endParaRPr lang="en-AU" dirty="0">
              <a:latin typeface="Arial" pitchFamily="-84" charset="0"/>
            </a:endParaRPr>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heart of the X.509 scheme is the public-key certificate associated with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These user certificates are assumed to be created by some trusted certification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authority (CA) and placed in the directory by the CA or by the user. The directory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server itself is not responsible for the creation of public keys or for the certification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 it merely provides an easily accessible location for users to obtain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Version: Differentiates among successive versions of the certificate format;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default is version 1. If the issuer unique identifier or subject unique identifier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present, the value must be version 2. If one or more extensions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present, the version must be version 3.</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Serial number: An integer value unique within the issuing CA that is unambiguously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associated with this certificate.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Signature algorithm identifier: The algorithm used to sign the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Together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any associated parameters. Because this information is repeated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signature field at the end of the certificate, this field has little, if 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utility.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Issuer name: X.500 name of the CA that created and signed this certificate.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Period of validity: Consists of two dates: the first and last on which the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valid.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Subject name: The name of the user to whom this certificate refers. That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certificate certifies the public key of the subject who holds the corresponding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private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Subject’s public-key information: The public key of the subject, plus an identifier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algorithm for which this key is to be used, together with any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parameters.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Issuer unique identifier: An optional-bit string field used to identify uniquely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issuing CA in the event the X.500 name has been reused for different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entities.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Subject unique identifier: An optional-bit string field used to identify uniquely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subject in the event the X.500 name has been reused for different entities.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Extensions: A set of one or more extension fields. Extensions were added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version 3 and are discussed later in this section.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Signature: Covers all of the other fields of the certificate; it contains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hash code of the other fields encrypted with the CA’s private key. This field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includes the signature algorithm identifier.</a:t>
            </a:r>
            <a:endParaRPr lang="en-AU" dirty="0" smtClean="0">
              <a:latin typeface="Arial" pitchFamily="-84" charset="0"/>
              <a:ea typeface="Arial" pitchFamily="-84" charset="0"/>
              <a:cs typeface="Arial" pitchFamily="-8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pPr eaLnBrk="1" hangingPunct="1"/>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14.15a shows the general format of a certificate.</a:t>
            </a:r>
            <a:endParaRPr lang="en-US" dirty="0" smtClean="0">
              <a:latin typeface="Arial" pitchFamily="-84" charset="0"/>
              <a:ea typeface="ＭＳ Ｐゴシック" pitchFamily="-84" charset="-128"/>
              <a:cs typeface="ＭＳ Ｐゴシック" pitchFamily="-84" charset="-128"/>
            </a:endParaRPr>
          </a:p>
        </p:txBody>
      </p:sp>
      <p:sp>
        <p:nvSpPr>
          <p:cNvPr id="62468" name="Slide Number Placeholder 3"/>
          <p:cNvSpPr>
            <a:spLocks noGrp="1"/>
          </p:cNvSpPr>
          <p:nvPr>
            <p:ph type="sldNum" sz="quarter" idx="5"/>
          </p:nvPr>
        </p:nvSpPr>
        <p:spPr>
          <a:noFill/>
        </p:spPr>
        <p:txBody>
          <a:bodyPr/>
          <a:lstStyle/>
          <a:p>
            <a:fld id="{3B35D107-17E1-5343-A6E3-457D4175B5C5}" type="slidenum">
              <a:rPr lang="en-AU" smtClean="0">
                <a:latin typeface="Arial" pitchFamily="-84" charset="0"/>
              </a:rPr>
              <a:pPr/>
              <a:t>29</a:t>
            </a:fld>
            <a:endParaRPr lang="en-AU" dirty="0" smtClean="0">
              <a:latin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9CC9F12B-80B4-0E48-BA36-8C6CA1A3559A}" type="slidenum">
              <a:rPr lang="en-AU">
                <a:latin typeface="Arial" pitchFamily="-84" charset="0"/>
              </a:rPr>
              <a:pPr/>
              <a:t>3</a:t>
            </a:fld>
            <a:endParaRPr lang="en-AU" dirty="0">
              <a:latin typeface="Arial" pitchFamily="-84"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Opening quote.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43CDBDED-61C6-8F41-AE68-976731605B75}" type="slidenum">
              <a:rPr lang="en-AU">
                <a:latin typeface="Arial" pitchFamily="-84" charset="0"/>
              </a:rPr>
              <a:pPr/>
              <a:t>30</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certificates generated by a CA have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characteristics: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Any user with access to the public key of the CA can verify the user public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was certified.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No party other than the certification authority can modify the certificate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being detected.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Because certificates are unforgeable, they can be placed in a directory without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need for the directory to make special efforts to protect them.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all users subscribe to the same CA, then there is a common trust of that CA.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 user certificates can be placed in the directory for access by all users. In addition,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user can transmit his or her certificate directly to other users. In either case,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once B is in possession of A’s certificate, B has confidence that messages it encrypts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with A’s public key will be secure from eavesdropping and that messages signed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A’s private key are unforgeable.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there is a large community of users, it may not be practical for all users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subscribe to the same CA. Because it is the CA that signs certificates, each participating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must have a copy of the CA’s own public key to verify signatures.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public key must be provided to each user in an absolutely secure (with respect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integrity and authenticity) way so that the user has confidence in the associated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Thus, with many users, it may be more practical for there to be a number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CAs, each of which securely provides its public key to some fraction of the users.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6182FE7C-BE7B-F44C-9AB9-BB18B997F788}" type="slidenum">
              <a:rPr lang="en-AU">
                <a:latin typeface="Arial" pitchFamily="-84" charset="0"/>
              </a:rPr>
              <a:pPr/>
              <a:t>31</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Figure </a:t>
            </a:r>
            <a:r>
              <a:rPr lang="en-US" dirty="0">
                <a:latin typeface="Arial" pitchFamily="-84" charset="0"/>
                <a:ea typeface="ＭＳ Ｐゴシック" pitchFamily="-84" charset="-128"/>
                <a:cs typeface="ＭＳ Ｐゴシック" pitchFamily="-84" charset="-128"/>
              </a:rPr>
              <a:t>14.15 illustrates the use of an X.509 hierarchy to mutually verify clients certificates.</a:t>
            </a:r>
            <a:r>
              <a:rPr lang="en-US" dirty="0" smtClean="0">
                <a:latin typeface="Arial" pitchFamily="-84" charset="0"/>
                <a:ea typeface="ＭＳ Ｐゴシック" pitchFamily="-84" charset="-128"/>
                <a:cs typeface="ＭＳ Ｐゴシック" pitchFamily="-84" charset="-128"/>
              </a:rPr>
              <a:t> </a:t>
            </a:r>
          </a:p>
          <a:p>
            <a:pPr eaLnBrk="1" hangingPunct="1"/>
            <a:endParaRPr lang="en-US"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connected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circles indicate the hierarchical relationship among the CAs; the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boxes indicate certificates maintained in the directory for each CA entry. The directory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entry for each CA includes two types of certificates: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Forward certificates:  Certificates of X generated by other CAs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Reverse certificates:  Certificates generated by X that are the certificates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CAs</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9557A029-562A-4549-B887-8FE2BD073D0F}" type="slidenum">
              <a:rPr lang="en-AU">
                <a:latin typeface="Arial" pitchFamily="-84" charset="0"/>
              </a:rPr>
              <a:pPr/>
              <a:t>32</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Recall from Figure 14.15 that each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includes a period of validity, much like a credit card. Typically, a new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issued just before the expiration of the old one. In addition, it may be desirable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occasion to revoke a certificate before it expires, for one of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reasons.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user’s private key is assumed to be compromised.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The user is no longer certified by this CA. Reasons for this include that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subject’s name has changed, the certificate is superseded, or the certificate was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not issued in conformance with the CA’s policies.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The CA’s certificate is assumed to be compromised.</a:t>
            </a:r>
          </a:p>
          <a:p>
            <a:endParaRPr lang="en-US" dirty="0" smtClean="0">
              <a:latin typeface="Arial" pitchFamily="-84" charset="0"/>
              <a:ea typeface="Arial" pitchFamily="-84" charset="0"/>
              <a:cs typeface="Arial" pitchFamily="-84" charset="0"/>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Each CA must maintain a list consisting of all revoked but not expired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issued by that CA, including both those issued to users and to other CAs.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lists should also be posted on the directory.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Each certificate revocation list (CRL) posted to the directory is signed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issuer and includes (Figure 14.15b) the issuer’s name, the date the list was created,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date the next CRL is scheduled to be issued, and an entry for each revoked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 Each entry consists of the serial number of a certificate and revocation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date for that certificate. Because serial numbers are unique within a CA, the serial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number is sufficient to identify the certificate.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a user receives a certificate in a message, the user must determine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whether the certificate has been revoked. The user could check the directory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time a certificate is received. To avoid the delays (and possible costs)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directory searches, it is likely that the user would maintain a local cache of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lists of revoked certificates.</a:t>
            </a:r>
            <a:endParaRPr lang="en-US" dirty="0" smtClean="0">
              <a:latin typeface="Arial" pitchFamily="-84" charset="0"/>
              <a:ea typeface="Arial" pitchFamily="-84" charset="0"/>
              <a:cs typeface="Arial" pitchFamily="-8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D1D02756-F6DC-B74A-8B2E-13AFBEF7825A}" type="slidenum">
              <a:rPr lang="en-AU">
                <a:latin typeface="Arial" pitchFamily="-84" charset="0"/>
              </a:rPr>
              <a:pPr/>
              <a:t>33</a:t>
            </a:fld>
            <a:endParaRPr lang="en-AU" dirty="0">
              <a:latin typeface="Arial" pitchFamily="-8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X.509 version 2 format does not convey all of the information that recent design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implementation experience has shown to be needed. [FORD95] lists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requirements not satisfied by version 2.</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subject field is inadequate to convey the identity of a key owner to a public-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user. X.509 names may be relatively short and lacking in obvious identification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details that may be needed by the user.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The subject field is also inadequate for many applications, which typically recognize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entities by an Internet e-mail address, a URL, or some other Internet related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identification.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There is a need to indicate security policy information. This enables a security application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function, such as IPSec, to relate an X.509 certificate to a given policy.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There is a need to limit the damage that can result from a faulty or malicious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 by setting constraints on the applicability of a particular certificate.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5.  It is important to be able to identify different keys used by the same owner 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different times. This feature supports key lifecycle management: in particular,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ability to update key pairs for users and CAs on a regular basis or under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exceptional circumstances.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Rather than continue to add fields to a fixed format, standards developers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felt that a more flexible approach was needed. Thus, version 3 includes a number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optional extensions that may be added to the version 2 format. Each extension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consists of an extension identifier, a criticality indicator, and an extension value.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criticality indicator indicates whether an extension can be safely ignored. If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indicator has a value of TRUE and an implementation does not recognize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extension, it must treat the certificate as invalid.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certificate extensions fall into three main categories: key and policy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subject and issuer attributes, and certification path constraints.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C5E07BC0-9617-824C-B135-83E19E3ECDD0}" type="slidenum">
              <a:rPr lang="en-AU">
                <a:latin typeface="Arial" pitchFamily="-84" charset="0"/>
              </a:rPr>
              <a:pPr/>
              <a:t>34</a:t>
            </a:fld>
            <a:endParaRPr lang="en-AU" dirty="0">
              <a:latin typeface="Arial" pitchFamily="-8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extensions convey additional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about the subject and issuer keys, plus indicators of certificate policy. A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policy is a named set of rules that indicates the applicability of a certificate to a particular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community and/or class of application with common security requirements.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example, a policy might be applicable to the authentication of electronic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interchange (EDI) transactions for the trading of goods within a given price range.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area includes: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Authority key identifier:  Identifies the public key to be used to verify the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this certificate or CRL. Enables distinct keys of the same CA to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differentiated. One use of this field is to handle CA key pair updating.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Subject key identifier:  Identifies the public key being certified. Useful for subject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pair updating. Also, a subject may have multiple key pairs and, correspondingly,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different certificates for different purposes (e.g., digital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encryption key agreement).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Key usage:  Indicates a restriction imposed as to the purposes for which,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policies under which, the certified public key may be used. May indicate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or more of the following: digital signature, nonrepudiation, key encryption,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encryption, key agreement, CA signature verification on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 signature verification on CRLs.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Private-key usage period:  Indicates the period of use of the private key corresponding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public key. Typically, the private key is used over a different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period from the validity of the public key. For example, with digital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keys, the usage period for the signing private key is typically shorter than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the verifying public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Certificate policies:  Certificates may be used in environments where multiple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policies apply. This extension lists policies that the certificate is recognized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supporting, together with optional qualifier information.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Policy mappings:  Used only in certificates for CAs issued by other CAs. Policy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mappings allow an issuing CA to indicate that one or more of that issuer’s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policies can be considered equivalent to another policy used in the subject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CA’s domain.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These extensions support alternative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names, in alternative formats, for a certificate subject or certificate issuer and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convey additional information about the certificate subject to increase a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confidence that the certificate subject is a particular person or entity.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such as postal address, position within a corporation, or picture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image may be required.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extension fields in this area include: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Subject alternative name:  Contains one or more alternative names, using any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variety of forms. This field is important for supporting certain applications,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electronic mail, EDI, and IPSec, which may employ their own name forms.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Issuer alternative name: Contains one or more alternative names, using any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variety of forms.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Subject directory attributes: Conveys any desired X.500 directory attribute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values for the subject of this certificate.</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extensions allow constraint specifications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be included in certificates issued for CAs by other CAs. The constraints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restrict the types of certificates that can be issued by the subject CA or that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occur subsequently in a certification chain.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extension fields in this area include: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Basic constraints:  Indicates if the subject may act as a CA. If so, a certification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path length constraint may be specified.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Name constraints:  Indicates a name space within which all subject names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subsequent certificates in a certification path must be located.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Policy constraints:  Specifies constraints that may require explicit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policy identification or inhibit policy mapping for the remainder of the certification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path.</a:t>
            </a:r>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2D053E9B-EDAB-D844-94C7-F93CE176129D}" type="slidenum">
              <a:rPr lang="en-AU">
                <a:latin typeface="Arial" pitchFamily="-84" charset="0"/>
              </a:rPr>
              <a:pPr/>
              <a:t>37</a:t>
            </a:fld>
            <a:endParaRPr lang="en-AU" dirty="0">
              <a:latin typeface="Arial" pitchFamily="-84" charset="0"/>
            </a:endParaRPr>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xfrm>
            <a:off x="685800" y="4343400"/>
            <a:ext cx="5486400" cy="44196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RFC 4949 (Internet Security Glossary ) defines public-key infrastructure (PKI)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set of hardware, software, people, policies, and procedures needed to create,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 store, distribute, and revoke digital certificates based on asymmetric cryptography.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principal objective for developing a PKI is to enable secure, convenient,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efficient acquisition of public keys. The Internet Engineering Task Force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(IETF) Public Key Infrastructure X.509 (PKIX) working group has been the driving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force behind setting up a formal (and generic) model based on X.509 that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suitable for deploying a certificate-based architecture on the Internet. This section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describes the PKIX model.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14.17 shows the interrelationship among the key elements of the PKIX</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model. These elements 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End entity:  A generic term used to denote end users, devices (e.g., servers,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routers), or any other entity that can be identified in the subject field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public-key certificate. End entities typically consume and/or support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PKI-related services.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Certification authority (CA):  The issuer of certificates and (usually)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revocation lists (CRLs). It may also support a variety of administrative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functions, although these are often delegated to one or more Registration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Authorities.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Registration authority (RA):  An optional component that can assume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number of administrative functions from the CA. The RA is often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the end entity registration process but can assist in a number of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areas as well.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CRL issuer: An optional component that a CA can delegate to publish CRLs.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Repository: A generic term used to denote any method for storing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CRLs so that they can be retrieved by end entities.</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CDF68F5-7980-6047-B4DD-25768EA9B677}" type="slidenum">
              <a:rPr lang="en-AU">
                <a:latin typeface="Arial" pitchFamily="-84" charset="0"/>
              </a:rPr>
              <a:pPr/>
              <a:t>38</a:t>
            </a:fld>
            <a:endParaRPr lang="en-AU" dirty="0">
              <a:latin typeface="Arial" pitchFamily="-8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PKIX identifies a number of management functions that potentially need to be supported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management protocols. These are indicated in Figure 14.17 and include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Registration:  This is the process whereby a user first makes itself known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CA (directly or through an RA), prior to that CA issuing a certificate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certificates for that user. Registration begins the process of enrolling in a PKI.</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Registration usually involves some offline or online procedure for mutual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authentication. Typically, the end entity is issued one or more shared secret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keys used for subsequent authentication.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Initialization:  Before a client system can operate securely, it is necessary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install key materials that have the appropriate relationship with keys stored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elsewhere in the infrastructure. For example, the client needs to be securely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initialized with the public key and other assured information of the trusted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CA(s), to be used in validating certificate paths.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Certification: This is the process in which a CA issues a certificate for a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public key, returns that certificate to the user’s client system, and/or posts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 in a repository.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Key pair recovery: Key pairs can be used to support digital signature creation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verification, encryption and decryption, or both. When a key pair is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encryption/decryption, it is important to provide a mechanism to recover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necessary decryption keys when normal access to the keying material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 longer possible, otherwise it will not be possible to recover the encrypted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Loss of access to the decryption key can result from forgotten passwords/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PINs, corrupted disk drives, damage to hardware tokens, and so on. Key pair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recovery allows end entities to restore their encryption/decryption key pair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an authorized key backup facility (typically, the CA that issued the end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entity’s certificate).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Key pair update: All key pairs need to be updated regularly (i.e., replaced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a new key pair) and new certificates issued. Update is required when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 lifetime expires and as a result of certificate revocation.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Revocation request: An authorized person advises a CA of an abnormal situation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requiring certificate revocation. Reasons for revocation include private-key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compromise, change in affiliation, and name change.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Cross certification: Two CAs exchange information used in establishing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cross-certificate. A cross-certificate is a certificate issued by one CA to another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 that contains a CA signature key used for issuing certificates.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39</a:t>
            </a:fld>
            <a:endParaRPr lang="en-AU" dirty="0">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14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84" charset="0"/>
                <a:ea typeface="ＭＳ Ｐゴシック" pitchFamily="-84" charset="-128"/>
                <a:cs typeface="ＭＳ Ｐゴシック" pitchFamily="-84" charset="-128"/>
              </a:rPr>
              <a:t>Opening quote.</a:t>
            </a:r>
          </a:p>
          <a:p>
            <a:endParaRPr lang="en-US" dirty="0"/>
          </a:p>
        </p:txBody>
      </p:sp>
      <p:sp>
        <p:nvSpPr>
          <p:cNvPr id="4" name="Slide Number Placeholder 3"/>
          <p:cNvSpPr>
            <a:spLocks noGrp="1"/>
          </p:cNvSpPr>
          <p:nvPr>
            <p:ph type="sldNum" sz="quarter" idx="10"/>
          </p:nvPr>
        </p:nvSpPr>
        <p:spPr/>
        <p:txBody>
          <a:bodyPr/>
          <a:lstStyle/>
          <a:p>
            <a:pPr>
              <a:defRPr/>
            </a:pPr>
            <a:fld id="{FFDABED8-1184-0240-B3DC-F1802F07F98F}"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p:spPr>
        <p:txBody>
          <a:bodyPr/>
          <a:lstStyle/>
          <a:p>
            <a:fld id="{6D955838-9FA1-9E47-8919-696C2FF9289F}" type="slidenum">
              <a:rPr lang="en-AU">
                <a:latin typeface="Arial" pitchFamily="-84" charset="0"/>
              </a:rPr>
              <a:pPr/>
              <a:t>5</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symmetric encryption to work, the two parties to an exchange must share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same key, and that key must be protected from access by others. Furthermore, frequent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changes are usually desirable to limit the amount of data compromised if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attacker learns the key. Therefore, the strength of any cryptographic system rests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the key distribution technique , a term that refers to the means of delivering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to two parties who wish to exchange data without allowing others to see the key.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p>
            <a:fld id="{C627F8C1-3CF9-5D49-9E3D-0F315BFC7ECE}" type="slidenum">
              <a:rPr lang="en-AU">
                <a:latin typeface="Arial" pitchFamily="-84" charset="0"/>
              </a:rPr>
              <a:pPr/>
              <a:t>6</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two parties A and B, key distribution can be achieved in a number of ways,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A can select a key and physically deliver it to B.</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 third party can select the key and physically deliver it to A and B.</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If A and B have previously and recently used a key, one party can transmit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new key to the other, encrypted using the old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If A and B each has an encrypted connection to a third party C, C can deliver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key on the encrypted links to A and B.</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Options 1 and 2 call for manual delivery of a key. For link encryption,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 reasonable requirement, because each link encryption device is going to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exchanging data only with its partner on the other end of the link. However,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end-to-end encryption  over a network, manual delivery is awkward. In a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any given host or terminal may need to engage in exchanges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many other hosts and terminals over time. Thus, each device needs a number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keys supplied dynamically. The problem is especially difficult in a wide-area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The scale of the problem depends on the number of communicating pairs that must be supported. If end-to-end encryption is done at a network or IP level, then a key is needed for each pair of hosts on the network that wish to communicate. Thus, if there are </a:t>
            </a:r>
            <a:r>
              <a:rPr lang="en-US" i="1" dirty="0" smtClean="0">
                <a:latin typeface="Arial" pitchFamily="-84" charset="0"/>
                <a:ea typeface="ＭＳ Ｐゴシック" pitchFamily="-84" charset="-128"/>
                <a:cs typeface="ＭＳ Ｐゴシック" pitchFamily="-84" charset="-128"/>
              </a:rPr>
              <a:t>N </a:t>
            </a:r>
            <a:r>
              <a:rPr lang="en-US" dirty="0" smtClean="0">
                <a:latin typeface="Arial" pitchFamily="-84" charset="0"/>
                <a:ea typeface="ＭＳ Ｐゴシック" pitchFamily="-84" charset="-128"/>
                <a:cs typeface="ＭＳ Ｐゴシック" pitchFamily="-84" charset="-128"/>
              </a:rPr>
              <a:t>hosts, the number of required keys is </a:t>
            </a:r>
            <a:r>
              <a:rPr lang="en-US" i="1" dirty="0" smtClean="0">
                <a:latin typeface="Arial" pitchFamily="-84" charset="0"/>
                <a:ea typeface="ＭＳ Ｐゴシック" pitchFamily="-84" charset="-128"/>
                <a:cs typeface="ＭＳ Ｐゴシック" pitchFamily="-84" charset="-128"/>
              </a:rPr>
              <a:t>[N(N – 1)]/2</a:t>
            </a:r>
            <a:r>
              <a:rPr lang="en-US" dirty="0" smtClean="0">
                <a:latin typeface="Arial" pitchFamily="-84" charset="0"/>
                <a:ea typeface="ＭＳ Ｐゴシック" pitchFamily="-84" charset="-128"/>
                <a:cs typeface="ＭＳ Ｐゴシック" pitchFamily="-84" charset="-128"/>
              </a:rPr>
              <a:t>. If encryption is done at the application level, then a key is needed for every pair of users or processes that require communication. Thus, a network may have hundreds of hosts but thousands of users and processes. Figure 14.1 illustrates the magnitude of the key distribution task for end-to-end encryption. A network using node-level encryption with 1000 nodes would conceivably need to distribute as many as half a million keys. If that same network supported 10,000 applications, then as many as 50 million keys may be required for application-level encryption. </a:t>
            </a:r>
          </a:p>
        </p:txBody>
      </p:sp>
      <p:sp>
        <p:nvSpPr>
          <p:cNvPr id="25604" name="Slide Number Placeholder 3"/>
          <p:cNvSpPr>
            <a:spLocks noGrp="1"/>
          </p:cNvSpPr>
          <p:nvPr>
            <p:ph type="sldNum" sz="quarter" idx="5"/>
          </p:nvPr>
        </p:nvSpPr>
        <p:spPr>
          <a:noFill/>
        </p:spPr>
        <p:txBody>
          <a:bodyPr/>
          <a:lstStyle/>
          <a:p>
            <a:fld id="{A5C9FB78-89AD-3049-A8F0-35701971E8F7}" type="slidenum">
              <a:rPr lang="en-AU" smtClean="0">
                <a:latin typeface="Arial" pitchFamily="-84" charset="0"/>
              </a:rPr>
              <a:pPr/>
              <a:t>7</a:t>
            </a:fld>
            <a:endParaRPr lang="en-AU" dirty="0" smtClean="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For end-to-end encryption, some variation on option 4 has been widely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adopted. In this scheme, a key distribution center is responsible for distributing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keys to pairs of users (hosts, processes, applications) as needed. Each user must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share a unique key with the key distribution center for purposes of key distribution.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 of a key distribution center is based on the use of a hierarchy of keys.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 a minimum, two levels of keys are used (Figure 14.2). Communication between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end systems is encrypted using a temporary key, often referred to as a session key .</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the session key is used for the duration of a logical connection, such 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frame relay connection or transport connection, and then discarded. Each session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is obtained from the key distribution center over the same networking facilities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used for end-user communication. Accordingly, session keys are transmitted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encrypted form, using a master key  that is shared by the key distribution center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end system or user.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each end system or user, there is a unique master key that it shares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key distribution center. Of course, these master keys must be distributed in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fashion. However, the scale of the problem is vastly reduced. If there are N  entities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wish to communicate in pairs, then, as was mentioned, as many as [N (N -  1)]/2</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session keys are needed at any one time. However, only N  master keys are required,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for each entity. Thus, master keys can be distributed in some non-cryptographic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way, such as physical delivery.</a:t>
            </a:r>
            <a:endParaRPr lang="en-US" dirty="0" smtClean="0">
              <a:latin typeface="Arial" pitchFamily="-84" charset="0"/>
              <a:ea typeface="ＭＳ Ｐゴシック" pitchFamily="-84" charset="-128"/>
              <a:cs typeface="ＭＳ Ｐゴシック" pitchFamily="-84" charset="-128"/>
            </a:endParaRPr>
          </a:p>
        </p:txBody>
      </p:sp>
      <p:sp>
        <p:nvSpPr>
          <p:cNvPr id="29700" name="Slide Number Placeholder 3"/>
          <p:cNvSpPr>
            <a:spLocks noGrp="1"/>
          </p:cNvSpPr>
          <p:nvPr>
            <p:ph type="sldNum" sz="quarter" idx="5"/>
          </p:nvPr>
        </p:nvSpPr>
        <p:spPr>
          <a:noFill/>
        </p:spPr>
        <p:txBody>
          <a:bodyPr/>
          <a:lstStyle/>
          <a:p>
            <a:fld id="{0ACEA31A-520D-304F-A38B-1F1887CC10F1}" type="slidenum">
              <a:rPr lang="en-AU" smtClean="0">
                <a:latin typeface="Arial" pitchFamily="-84" charset="0"/>
              </a:rPr>
              <a:pPr/>
              <a:t>8</a:t>
            </a:fld>
            <a:endParaRPr lang="en-AU" dirty="0" smtClean="0">
              <a:latin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E3C1F251-F2BF-2F41-9253-24B474ADADF3}" type="slidenum">
              <a:rPr lang="en-AU">
                <a:latin typeface="Arial" pitchFamily="-84" charset="0"/>
              </a:rPr>
              <a:pPr/>
              <a:t>9</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key distribution concept can be deployed in a number of ways. A typical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scenario is illustrated in Figure 14.3, which is based on a figure in [POPE79].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scenario assumes that each user shares a unique master key with the key distribution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center (KDC).</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686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981046D7-E15D-D148-B179-6D60A097384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E5DB6E7-A260-3B47-840B-CF26578B0DF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294D2F4-3559-0E4C-8F11-C4654AF8260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2F0F12D2-8220-2949-973A-0CB7FDA6B6EC}" type="datetime1">
              <a:rPr lang="en-US"/>
              <a:pPr>
                <a:defRPr/>
              </a:pPr>
              <a:t>3/10/13</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C29F7B8-A002-4E4D-89A4-464899BD39A5}" type="datetime1">
              <a:rPr lang="en-US"/>
              <a:pPr>
                <a:defRPr/>
              </a:pPr>
              <a:t>3/10/13</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A8DA2E72-9E62-0947-88E9-EFDFB60BE0B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3D9754CC-51C6-4346-B111-E31A41421C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FE7A5AE-72B6-AA48-BD33-52E005DBFE7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286A426D-66D3-F54B-9D12-3DAE8A80655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B628748A-5D6E-1643-BF29-B862978A7F1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9BC0E63A-0DE1-5540-8EF4-3E567DBFD19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5FE3B1C6-BD61-B74D-8844-726B3391FF9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6D9C7D8-987C-5845-9C98-A1515C33A9E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7292791F-0537-4345-ADEE-63B3DE5A120A}" type="slidenum">
              <a:rPr lang="en-US"/>
              <a:pPr>
                <a:defRPr/>
              </a:pPr>
              <a:t>‹#›</a:t>
            </a:fld>
            <a:endParaRPr lang="en-US" dirty="0"/>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03C9D31D-5C05-E248-A7ED-46FCD7F50A99}"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df"/><Relationship Id="rId4" Type="http://schemas.openxmlformats.org/officeDocument/2006/relationships/image" Target="../media/image19.png"/><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df"/><Relationship Id="rId4" Type="http://schemas.openxmlformats.org/officeDocument/2006/relationships/image" Target="../media/image21.png"/><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3.wmf"/><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df"/><Relationship Id="rId4"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df"/><Relationship Id="rId4" Type="http://schemas.openxmlformats.org/officeDocument/2006/relationships/image" Target="../media/image27.png"/><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df"/><Relationship Id="rId4" Type="http://schemas.openxmlformats.org/officeDocument/2006/relationships/image" Target="../media/image29.png"/><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df"/><Relationship Id="rId4" Type="http://schemas.openxmlformats.org/officeDocument/2006/relationships/image" Target="../media/image31.png"/><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df"/><Relationship Id="rId4" Type="http://schemas.openxmlformats.org/officeDocument/2006/relationships/image" Target="../media/image33.png"/><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df"/><Relationship Id="rId4" Type="http://schemas.openxmlformats.org/officeDocument/2006/relationships/image" Target="../media/image35.png"/><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df"/><Relationship Id="rId4" Type="http://schemas.openxmlformats.org/officeDocument/2006/relationships/image" Target="../media/image37.png"/><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df"/><Relationship Id="rId4" Type="http://schemas.openxmlformats.org/officeDocument/2006/relationships/image" Target="../media/image39.png"/><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df"/><Relationship Id="rId4" Type="http://schemas.openxmlformats.org/officeDocument/2006/relationships/image" Target="../media/image41.png"/><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2.pdf"/><Relationship Id="rId4" Type="http://schemas.openxmlformats.org/officeDocument/2006/relationships/image" Target="../media/image43.png"/><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44.pdf"/><Relationship Id="rId4" Type="http://schemas.openxmlformats.org/officeDocument/2006/relationships/image" Target="../media/image45.png"/><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46.wmf"/><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8.wmf"/></Relationships>
</file>

<file path=ppt/slides/_rels/slide37.xml.rels><?xml version="1.0" encoding="UTF-8" standalone="yes"?>
<Relationships xmlns="http://schemas.openxmlformats.org/package/2006/relationships"><Relationship Id="rId3" Type="http://schemas.openxmlformats.org/officeDocument/2006/relationships/image" Target="../media/image49.pdf"/><Relationship Id="rId4" Type="http://schemas.openxmlformats.org/officeDocument/2006/relationships/image" Target="../media/image50.png"/><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1.wmf"/><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pdf"/><Relationship Id="rId4" Type="http://schemas.openxmlformats.org/officeDocument/2006/relationships/image" Target="../media/image13.png"/><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4.pdf"/><Relationship Id="rId4" Type="http://schemas.openxmlformats.org/officeDocument/2006/relationships/image" Target="../media/image15.png"/><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6.pdf"/><Relationship Id="rId4" Type="http://schemas.openxmlformats.org/officeDocument/2006/relationships/image" Target="../media/image17.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Sixth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Hierarchical Key Control</a:t>
            </a:r>
            <a:endParaRPr lang="en-US" dirty="0"/>
          </a:p>
        </p:txBody>
      </p:sp>
      <p:sp>
        <p:nvSpPr>
          <p:cNvPr id="5" name="Content Placeholder 4"/>
          <p:cNvSpPr>
            <a:spLocks noGrp="1"/>
          </p:cNvSpPr>
          <p:nvPr>
            <p:ph idx="1"/>
          </p:nvPr>
        </p:nvSpPr>
        <p:spPr>
          <a:xfrm>
            <a:off x="792163" y="1762125"/>
            <a:ext cx="7570787" cy="4638675"/>
          </a:xfrm>
        </p:spPr>
        <p:txBody>
          <a:bodyPr>
            <a:normAutofit fontScale="85000" lnSpcReduction="20000"/>
          </a:bodyPr>
          <a:lstStyle/>
          <a:p>
            <a:r>
              <a:rPr lang="en-US" dirty="0" smtClean="0"/>
              <a:t>For communication among entities within the same local domain, the local KDC is responsible for key distribution</a:t>
            </a:r>
          </a:p>
          <a:p>
            <a:pPr lvl="1"/>
            <a:r>
              <a:rPr lang="en-US" dirty="0" smtClean="0"/>
              <a:t>If two entities in different domains desire a shared key, then the corresponding local KDC’s can communicate through a global KDC</a:t>
            </a:r>
          </a:p>
          <a:p>
            <a:r>
              <a:rPr lang="en-US" dirty="0" smtClean="0"/>
              <a:t>The hierarchical concept can be extended to three or more layers</a:t>
            </a:r>
          </a:p>
          <a:p>
            <a:r>
              <a:rPr lang="en-US" dirty="0" smtClean="0"/>
              <a:t>Scheme minimizes the effort involved in master key distribution because most master keys are those shared by a local KDC with its local entities</a:t>
            </a:r>
          </a:p>
          <a:p>
            <a:pPr lvl="1"/>
            <a:r>
              <a:rPr lang="en-US" dirty="0" smtClean="0"/>
              <a:t>Limits the range of a faulty or subverted KDC to its local area only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Key Lifetime</a:t>
            </a:r>
            <a:endParaRPr lang="en-US" dirty="0"/>
          </a:p>
        </p:txBody>
      </p:sp>
      <p:graphicFrame>
        <p:nvGraphicFramePr>
          <p:cNvPr id="9" name="Content Placeholder 8"/>
          <p:cNvGraphicFramePr>
            <a:graphicFrameLocks noGrp="1"/>
          </p:cNvGraphicFramePr>
          <p:nvPr>
            <p:ph idx="1"/>
          </p:nvPr>
        </p:nvGraphicFramePr>
        <p:xfrm>
          <a:off x="381001" y="1762125"/>
          <a:ext cx="8382000" cy="479107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mc:Choice xmlns:ma="http://schemas.microsoft.com/office/mac/drawingml/2008/main" Requires="ma">
            <p:blipFill>
              <a:blip r:embed="rId3"/>
              <a:srcRect l="3529" t="3636" b="11818"/>
              <a:stretch>
                <a:fillRect/>
              </a:stretch>
            </p:blipFill>
          </mc:Choice>
          <mc:Fallback>
            <p:blipFill>
              <a:blip r:embed="rId4"/>
              <a:srcRect l="3529" t="3636" b="11818"/>
              <a:stretch>
                <a:fillRect/>
              </a:stretch>
            </p:blipFill>
          </mc:Fallback>
        </mc:AlternateContent>
        <p:spPr>
          <a:xfrm>
            <a:off x="1600200" y="-29494"/>
            <a:ext cx="6072779" cy="6887494"/>
          </a:xfrm>
          <a:prstGeom prst="rect">
            <a:avLst/>
          </a:prstGeom>
        </p:spPr>
      </p:pic>
    </p:spTree>
  </p:cSld>
  <p:clrMapOvr>
    <a:masterClrMapping/>
  </p:clrMapOvr>
  <p:transition spd="med">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mc:Choice xmlns:ma="http://schemas.microsoft.com/office/mac/drawingml/2008/main" Requires="ma">
            <p:blipFill>
              <a:blip r:embed="rId3"/>
              <a:srcRect t="30000" b="30909"/>
              <a:stretch>
                <a:fillRect/>
              </a:stretch>
            </p:blipFill>
          </mc:Choice>
          <mc:Fallback>
            <p:blipFill>
              <a:blip r:embed="rId4"/>
              <a:srcRect t="30000" b="30909"/>
              <a:stretch>
                <a:fillRect/>
              </a:stretch>
            </p:blipFill>
          </mc:Fallback>
        </mc:AlternateContent>
        <p:spPr>
          <a:xfrm>
            <a:off x="0" y="1066800"/>
            <a:ext cx="9144000" cy="4625814"/>
          </a:xfrm>
          <a:prstGeom prst="rect">
            <a:avLst/>
          </a:prstGeom>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Controlling Key Usage</a:t>
            </a:r>
            <a:endParaRPr lang="en-US" dirty="0"/>
          </a:p>
        </p:txBody>
      </p:sp>
      <p:sp>
        <p:nvSpPr>
          <p:cNvPr id="7" name="Content Placeholder 6"/>
          <p:cNvSpPr>
            <a:spLocks noGrp="1"/>
          </p:cNvSpPr>
          <p:nvPr>
            <p:ph idx="1"/>
          </p:nvPr>
        </p:nvSpPr>
        <p:spPr>
          <a:xfrm>
            <a:off x="792163" y="1762125"/>
            <a:ext cx="7570787" cy="4638675"/>
          </a:xfrm>
        </p:spPr>
        <p:txBody>
          <a:bodyPr>
            <a:normAutofit lnSpcReduction="10000"/>
          </a:bodyPr>
          <a:lstStyle/>
          <a:p>
            <a:r>
              <a:rPr lang="en-US" dirty="0" smtClean="0"/>
              <a:t>The concept of a key hierarchy and the use of automated key distribution techniques greatly reduce the number of keys that must be manually managed and distributed</a:t>
            </a:r>
          </a:p>
          <a:p>
            <a:r>
              <a:rPr lang="en-US" dirty="0" smtClean="0"/>
              <a:t>It also may be desirable to impose some control on the way in which automatically distributed keys are used</a:t>
            </a:r>
          </a:p>
          <a:p>
            <a:pPr lvl="1"/>
            <a:r>
              <a:rPr lang="en-US" dirty="0" smtClean="0"/>
              <a:t>For example, in addition to separating            master keys from session keys, we                   may wish to define different types                        of session keys on the basis of use</a:t>
            </a:r>
          </a:p>
          <a:p>
            <a:endParaRPr lang="en-US" dirty="0"/>
          </a:p>
        </p:txBody>
      </p:sp>
      <p:pic>
        <p:nvPicPr>
          <p:cNvPr id="5" name="Picture 4"/>
          <p:cNvPicPr>
            <a:picLocks noChangeAspect="1"/>
          </p:cNvPicPr>
          <p:nvPr/>
        </p:nvPicPr>
        <p:blipFill>
          <a:blip r:embed="rId3"/>
          <a:stretch>
            <a:fillRect/>
          </a:stretch>
        </p:blipFill>
        <p:spPr>
          <a:xfrm>
            <a:off x="6781800" y="4864100"/>
            <a:ext cx="2197100" cy="19939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Key Controls</a:t>
            </a:r>
            <a:endParaRPr lang="en-US" dirty="0"/>
          </a:p>
        </p:txBody>
      </p:sp>
      <p:sp>
        <p:nvSpPr>
          <p:cNvPr id="7" name="Content Placeholder 6"/>
          <p:cNvSpPr>
            <a:spLocks noGrp="1"/>
          </p:cNvSpPr>
          <p:nvPr>
            <p:ph idx="1"/>
          </p:nvPr>
        </p:nvSpPr>
        <p:spPr>
          <a:xfrm>
            <a:off x="792163" y="1762125"/>
            <a:ext cx="7570787" cy="2886075"/>
          </a:xfrm>
        </p:spPr>
        <p:txBody>
          <a:bodyPr>
            <a:normAutofit fontScale="92500" lnSpcReduction="20000"/>
          </a:bodyPr>
          <a:lstStyle/>
          <a:p>
            <a:r>
              <a:rPr lang="en-US" dirty="0" smtClean="0"/>
              <a:t>Associate a tag with each key</a:t>
            </a:r>
          </a:p>
          <a:p>
            <a:pPr lvl="1"/>
            <a:r>
              <a:rPr lang="en-US" dirty="0" smtClean="0"/>
              <a:t>For use with DES and makes use of the extra 8 bits in each 64-bit DES key</a:t>
            </a:r>
          </a:p>
          <a:p>
            <a:pPr lvl="1"/>
            <a:r>
              <a:rPr lang="en-US" dirty="0" smtClean="0"/>
              <a:t>The eight non-key bits ordinarily reserved for parity checking form the key tag</a:t>
            </a:r>
          </a:p>
          <a:p>
            <a:pPr lvl="1"/>
            <a:r>
              <a:rPr lang="en-US" dirty="0" smtClean="0"/>
              <a:t>Because the tag is embedded in the key, it is encrypted along with the key when that key is distributed, thus providing protection</a:t>
            </a:r>
          </a:p>
        </p:txBody>
      </p:sp>
      <p:graphicFrame>
        <p:nvGraphicFramePr>
          <p:cNvPr id="5" name="Diagram 4"/>
          <p:cNvGraphicFramePr/>
          <p:nvPr/>
        </p:nvGraphicFramePr>
        <p:xfrm>
          <a:off x="838200" y="4572000"/>
          <a:ext cx="7620000" cy="2108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2057400" y="4495800"/>
            <a:ext cx="1249180" cy="1524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34470" y="0"/>
            <a:ext cx="8875059" cy="6858000"/>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1412875"/>
          </a:xfrm>
        </p:spPr>
        <p:txBody>
          <a:bodyPr/>
          <a:lstStyle/>
          <a:p>
            <a:pPr eaLnBrk="1" hangingPunct="1">
              <a:defRPr/>
            </a:pPr>
            <a:r>
              <a:rPr lang="en-US" dirty="0" smtClean="0">
                <a:ea typeface="+mj-ea"/>
                <a:cs typeface="+mj-cs"/>
              </a:rPr>
              <a:t>Simple Secret Key Distribution</a:t>
            </a:r>
          </a:p>
        </p:txBody>
      </p:sp>
      <p:pic>
        <p:nvPicPr>
          <p:cNvPr id="6" name="Picture 5" descr="f7.pdf"/>
          <p:cNvPicPr>
            <a:picLocks noChangeAspect="1"/>
          </p:cNvPicPr>
          <p:nvPr/>
        </p:nvPicPr>
        <mc:AlternateContent>
          <mc:Choice xmlns:ma="http://schemas.microsoft.com/office/mac/drawingml/2008/main" Requires="ma">
            <p:blipFill>
              <a:blip r:embed="rId3"/>
              <a:srcRect l="6364" t="24706" r="8182" b="24706"/>
              <a:stretch>
                <a:fillRect/>
              </a:stretch>
            </p:blipFill>
          </mc:Choice>
          <mc:Fallback>
            <p:blipFill>
              <a:blip r:embed="rId4"/>
              <a:srcRect l="6364" t="24706" r="8182" b="24706"/>
              <a:stretch>
                <a:fillRect/>
              </a:stretch>
            </p:blipFill>
          </mc:Fallback>
        </mc:AlternateContent>
        <p:spPr>
          <a:xfrm>
            <a:off x="0" y="2133600"/>
            <a:ext cx="9144001" cy="4182868"/>
          </a:xfrm>
          <a:prstGeom prst="rect">
            <a:avLst/>
          </a:prstGeom>
        </p:spPr>
      </p:pic>
    </p:spTree>
  </p:cSld>
  <p:clrMapOvr>
    <a:masterClrMapping/>
  </p:clrMapOvr>
  <p:transition spd="med">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Man-in-the-Middle Attack</a:t>
            </a:r>
          </a:p>
        </p:txBody>
      </p:sp>
      <p:sp>
        <p:nvSpPr>
          <p:cNvPr id="8" name="Text Placeholder 7"/>
          <p:cNvSpPr>
            <a:spLocks noGrp="1"/>
          </p:cNvSpPr>
          <p:nvPr>
            <p:ph type="body" sz="half" idx="2"/>
          </p:nvPr>
        </p:nvSpPr>
        <p:spPr/>
        <p:txBody>
          <a:bodyPr/>
          <a:lstStyle/>
          <a:p>
            <a:endParaRPr lang="en-US" dirty="0"/>
          </a:p>
        </p:txBody>
      </p:sp>
      <p:pic>
        <p:nvPicPr>
          <p:cNvPr id="6" name="Picture 5" descr="f8.pdf"/>
          <p:cNvPicPr>
            <a:picLocks noChangeAspect="1"/>
          </p:cNvPicPr>
          <p:nvPr/>
        </p:nvPicPr>
        <mc:AlternateContent>
          <mc:Choice xmlns:ma="http://schemas.microsoft.com/office/mac/drawingml/2008/main" Requires="ma">
            <p:blipFill>
              <a:blip r:embed="rId3"/>
              <a:srcRect r="5882"/>
              <a:stretch>
                <a:fillRect/>
              </a:stretch>
            </p:blipFill>
          </mc:Choice>
          <mc:Fallback>
            <p:blipFill>
              <a:blip r:embed="rId4"/>
              <a:srcRect r="5882"/>
              <a:stretch>
                <a:fillRect/>
              </a:stretch>
            </p:blipFill>
          </mc:Fallback>
        </mc:AlternateContent>
        <p:spPr>
          <a:xfrm>
            <a:off x="3844636" y="0"/>
            <a:ext cx="5299364" cy="7286673"/>
          </a:xfrm>
          <a:prstGeom prst="rect">
            <a:avLst/>
          </a:prstGeom>
        </p:spPr>
      </p:pic>
    </p:spTree>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399"/>
            <a:ext cx="9144000" cy="2057401"/>
          </a:xfrm>
        </p:spPr>
        <p:txBody>
          <a:bodyPr tIns="0" bIns="914400"/>
          <a:lstStyle/>
          <a:p>
            <a:pPr eaLnBrk="1" hangingPunct="1">
              <a:defRPr/>
            </a:pPr>
            <a:r>
              <a:rPr lang="en-US" sz="4800" dirty="0" smtClean="0">
                <a:ea typeface="+mj-ea"/>
                <a:cs typeface="+mj-cs"/>
              </a:rPr>
              <a:t>Secret Key Distribution with Confidentiality and Authentication</a:t>
            </a:r>
          </a:p>
        </p:txBody>
      </p:sp>
      <p:pic>
        <p:nvPicPr>
          <p:cNvPr id="4" name="Picture 3" descr="f9.pdf"/>
          <p:cNvPicPr>
            <a:picLocks noChangeAspect="1"/>
          </p:cNvPicPr>
          <p:nvPr/>
        </p:nvPicPr>
        <mc:AlternateContent>
          <mc:Choice xmlns:ma="http://schemas.microsoft.com/office/mac/drawingml/2008/main" Requires="ma">
            <p:blipFill>
              <a:blip r:embed="rId3"/>
              <a:srcRect l="6364" t="20000" r="8182" b="21176"/>
              <a:stretch>
                <a:fillRect/>
              </a:stretch>
            </p:blipFill>
          </mc:Choice>
          <mc:Fallback>
            <p:blipFill>
              <a:blip r:embed="rId4"/>
              <a:srcRect l="6364" t="20000" r="8182" b="21176"/>
              <a:stretch>
                <a:fillRect/>
              </a:stretch>
            </p:blipFill>
          </mc:Fallback>
        </mc:AlternateContent>
        <p:spPr>
          <a:xfrm>
            <a:off x="0" y="1980585"/>
            <a:ext cx="9169167" cy="4877415"/>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14</a:t>
            </a:r>
            <a:endParaRPr lang="en-US" dirty="0">
              <a:ea typeface="+mj-ea"/>
              <a:cs typeface="+mj-cs"/>
            </a:endParaRPr>
          </a:p>
        </p:txBody>
      </p:sp>
      <p:sp>
        <p:nvSpPr>
          <p:cNvPr id="31747" name="Subtitle 13"/>
          <p:cNvSpPr>
            <a:spLocks noGrp="1"/>
          </p:cNvSpPr>
          <p:nvPr>
            <p:ph type="subTitle" idx="1"/>
          </p:nvPr>
        </p:nvSpPr>
        <p:spPr>
          <a:xfrm>
            <a:off x="1524000" y="5203825"/>
            <a:ext cx="6096000" cy="852488"/>
          </a:xfrm>
        </p:spPr>
        <p:txBody>
          <a:bodyPr>
            <a:noAutofit/>
          </a:bodyPr>
          <a:lstStyle/>
          <a:p>
            <a:r>
              <a:rPr lang="en-US" sz="3600" dirty="0" smtClean="0">
                <a:ea typeface="Arial" pitchFamily="-84" charset="0"/>
                <a:cs typeface="Arial" pitchFamily="-84" charset="0"/>
              </a:rPr>
              <a:t>Key Management and Distribution</a:t>
            </a:r>
            <a:endParaRPr lang="en-US" sz="3600" dirty="0" smtClean="0"/>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A Hybrid Scheme</a:t>
            </a:r>
            <a:endParaRPr lang="en-AU" dirty="0"/>
          </a:p>
        </p:txBody>
      </p:sp>
      <p:sp>
        <p:nvSpPr>
          <p:cNvPr id="92163" name="Rectangle 3"/>
          <p:cNvSpPr>
            <a:spLocks noGrp="1" noChangeArrowheads="1"/>
          </p:cNvSpPr>
          <p:nvPr>
            <p:ph idx="1"/>
          </p:nvPr>
        </p:nvSpPr>
        <p:spPr>
          <a:xfrm>
            <a:off x="792163" y="1762125"/>
            <a:ext cx="7570787" cy="3267075"/>
          </a:xfrm>
        </p:spPr>
        <p:txBody>
          <a:bodyPr>
            <a:normAutofit fontScale="92500" lnSpcReduction="10000"/>
          </a:bodyPr>
          <a:lstStyle/>
          <a:p>
            <a:r>
              <a:rPr lang="en-AU" dirty="0" smtClean="0"/>
              <a:t>In use on IBM mainframes</a:t>
            </a:r>
          </a:p>
          <a:p>
            <a:r>
              <a:rPr lang="en-AU" dirty="0" smtClean="0"/>
              <a:t>Retains the use of a key distribution center (KDC) that shares a secret master key with each user and distributes secret session keys encrypted with the master key</a:t>
            </a:r>
          </a:p>
          <a:p>
            <a:r>
              <a:rPr lang="en-AU" dirty="0" smtClean="0"/>
              <a:t>A public-key scheme is used to distribute the master keys</a:t>
            </a:r>
          </a:p>
        </p:txBody>
      </p:sp>
      <p:graphicFrame>
        <p:nvGraphicFramePr>
          <p:cNvPr id="4" name="Diagram 3"/>
          <p:cNvGraphicFramePr/>
          <p:nvPr/>
        </p:nvGraphicFramePr>
        <p:xfrm>
          <a:off x="1600200" y="5105400"/>
          <a:ext cx="6096000" cy="1346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9688"/>
            <a:ext cx="9143999" cy="1412875"/>
          </a:xfrm>
        </p:spPr>
        <p:txBody>
          <a:bodyPr/>
          <a:lstStyle/>
          <a:p>
            <a:r>
              <a:rPr lang="en-US" dirty="0" smtClean="0"/>
              <a:t>Distribution of Public Keys</a:t>
            </a:r>
            <a:endParaRPr lang="en-AU" dirty="0"/>
          </a:p>
        </p:txBody>
      </p:sp>
      <p:sp>
        <p:nvSpPr>
          <p:cNvPr id="47107" name="Rectangle 3"/>
          <p:cNvSpPr>
            <a:spLocks noGrp="1" noChangeArrowheads="1"/>
          </p:cNvSpPr>
          <p:nvPr>
            <p:ph idx="1"/>
          </p:nvPr>
        </p:nvSpPr>
        <p:spPr>
          <a:xfrm>
            <a:off x="762000" y="1600200"/>
            <a:ext cx="7570787" cy="1514475"/>
          </a:xfrm>
        </p:spPr>
        <p:txBody>
          <a:bodyPr>
            <a:normAutofit fontScale="92500" lnSpcReduction="20000"/>
          </a:bodyPr>
          <a:lstStyle/>
          <a:p>
            <a:pPr>
              <a:spcBef>
                <a:spcPts val="1800"/>
              </a:spcBef>
            </a:pPr>
            <a:r>
              <a:rPr lang="en-US" dirty="0" smtClean="0"/>
              <a:t>Several techniques have been proposed for the distribution of public keys. Virtually all these proposals can be grouped into the following general schemes:</a:t>
            </a:r>
          </a:p>
          <a:p>
            <a:endParaRPr lang="en-AU" dirty="0"/>
          </a:p>
        </p:txBody>
      </p:sp>
      <p:graphicFrame>
        <p:nvGraphicFramePr>
          <p:cNvPr id="4" name="Diagram 3"/>
          <p:cNvGraphicFramePr/>
          <p:nvPr/>
        </p:nvGraphicFramePr>
        <p:xfrm>
          <a:off x="1752600" y="2667000"/>
          <a:ext cx="6858000" cy="419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152400"/>
            <a:ext cx="9144000" cy="1139825"/>
          </a:xfrm>
        </p:spPr>
        <p:txBody>
          <a:bodyPr/>
          <a:lstStyle/>
          <a:p>
            <a:pPr eaLnBrk="1" hangingPunct="1">
              <a:defRPr/>
            </a:pPr>
            <a:r>
              <a:rPr lang="en-AU" dirty="0">
                <a:ea typeface="+mj-ea"/>
                <a:cs typeface="+mj-cs"/>
              </a:rPr>
              <a:t>Public Announcement</a:t>
            </a:r>
          </a:p>
        </p:txBody>
      </p:sp>
      <p:pic>
        <p:nvPicPr>
          <p:cNvPr id="4" name="Picture 3" descr="f10.pdf"/>
          <p:cNvPicPr>
            <a:picLocks noChangeAspect="1"/>
          </p:cNvPicPr>
          <p:nvPr/>
        </p:nvPicPr>
        <mc:AlternateContent>
          <mc:Choice xmlns:ma="http://schemas.microsoft.com/office/mac/drawingml/2008/main" Requires="ma">
            <p:blipFill>
              <a:blip r:embed="rId3"/>
              <a:srcRect l="6364" t="17647" r="7273" b="18824"/>
              <a:stretch>
                <a:fillRect/>
              </a:stretch>
            </p:blipFill>
          </mc:Choice>
          <mc:Fallback>
            <p:blipFill>
              <a:blip r:embed="rId4"/>
              <a:srcRect l="6364" t="17647" r="7273" b="18824"/>
              <a:stretch>
                <a:fillRect/>
              </a:stretch>
            </p:blipFill>
          </mc:Fallback>
        </mc:AlternateContent>
        <p:spPr>
          <a:xfrm>
            <a:off x="36848" y="1447800"/>
            <a:ext cx="9107152" cy="5176704"/>
          </a:xfrm>
          <a:prstGeom prst="rect">
            <a:avLst/>
          </a:prstGeom>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0"/>
            <a:ext cx="9144000" cy="1139825"/>
          </a:xfrm>
        </p:spPr>
        <p:txBody>
          <a:bodyPr/>
          <a:lstStyle/>
          <a:p>
            <a:pPr eaLnBrk="1" hangingPunct="1">
              <a:defRPr/>
            </a:pPr>
            <a:r>
              <a:rPr lang="en-AU" dirty="0">
                <a:ea typeface="+mj-ea"/>
                <a:cs typeface="+mj-cs"/>
              </a:rPr>
              <a:t>Publicly Available Directory</a:t>
            </a:r>
          </a:p>
        </p:txBody>
      </p:sp>
      <p:pic>
        <p:nvPicPr>
          <p:cNvPr id="4" name="Picture 3" descr="f11.pdf"/>
          <p:cNvPicPr>
            <a:picLocks noChangeAspect="1"/>
          </p:cNvPicPr>
          <p:nvPr/>
        </p:nvPicPr>
        <mc:AlternateContent>
          <mc:Choice xmlns:ma="http://schemas.microsoft.com/office/mac/drawingml/2008/main" Requires="ma">
            <p:blipFill>
              <a:blip r:embed="rId3"/>
              <a:srcRect l="5455" t="11765" r="7273" b="14118"/>
              <a:stretch>
                <a:fillRect/>
              </a:stretch>
            </p:blipFill>
          </mc:Choice>
          <mc:Fallback>
            <p:blipFill>
              <a:blip r:embed="rId4"/>
              <a:srcRect l="5455" t="11765" r="7273" b="14118"/>
              <a:stretch>
                <a:fillRect/>
              </a:stretch>
            </p:blipFill>
          </mc:Fallback>
        </mc:AlternateContent>
        <p:spPr>
          <a:xfrm>
            <a:off x="-43946" y="806887"/>
            <a:ext cx="9187946" cy="6029561"/>
          </a:xfrm>
          <a:prstGeom prst="rect">
            <a:avLst/>
          </a:prstGeom>
        </p:spPr>
      </p:pic>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f12.pdf"/>
          <p:cNvPicPr>
            <a:picLocks noChangeAspect="1"/>
          </p:cNvPicPr>
          <p:nvPr/>
        </p:nvPicPr>
        <mc:AlternateContent>
          <mc:Choice xmlns:ma="http://schemas.microsoft.com/office/mac/drawingml/2008/main" Requires="ma">
            <p:blipFill>
              <a:blip r:embed="rId3"/>
              <a:srcRect t="4545" b="31818"/>
              <a:stretch>
                <a:fillRect/>
              </a:stretch>
            </p:blipFill>
          </mc:Choice>
          <mc:Fallback>
            <p:blipFill>
              <a:blip r:embed="rId4"/>
              <a:srcRect t="4545" b="31818"/>
              <a:stretch>
                <a:fillRect/>
              </a:stretch>
            </p:blipFill>
          </mc:Fallback>
        </mc:AlternateContent>
        <p:spPr>
          <a:xfrm>
            <a:off x="381000" y="0"/>
            <a:ext cx="8441894" cy="6952086"/>
          </a:xfrm>
          <a:prstGeom prst="rect">
            <a:avLst/>
          </a:prstGeom>
        </p:spPr>
      </p:pic>
    </p:spTree>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3.pdf"/>
          <p:cNvPicPr>
            <a:picLocks noChangeAspect="1"/>
          </p:cNvPicPr>
          <p:nvPr/>
        </p:nvPicPr>
        <mc:AlternateContent>
          <mc:Choice xmlns:ma="http://schemas.microsoft.com/office/mac/drawingml/2008/main" Requires="ma">
            <p:blipFill>
              <a:blip r:embed="rId3"/>
              <a:srcRect t="13636" b="10909"/>
              <a:stretch>
                <a:fillRect/>
              </a:stretch>
            </p:blipFill>
          </mc:Choice>
          <mc:Fallback>
            <p:blipFill>
              <a:blip r:embed="rId4"/>
              <a:srcRect t="13636" b="10909"/>
              <a:stretch>
                <a:fillRect/>
              </a:stretch>
            </p:blipFill>
          </mc:Fallback>
        </mc:AlternateContent>
        <p:spPr>
          <a:xfrm>
            <a:off x="1156159" y="1"/>
            <a:ext cx="7023267" cy="6858000"/>
          </a:xfrm>
          <a:prstGeom prst="rect">
            <a:avLst/>
          </a:prstGeom>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AU" dirty="0" smtClean="0"/>
              <a:t>X.509 Certificates</a:t>
            </a:r>
            <a:endParaRPr lang="en-AU" dirty="0"/>
          </a:p>
        </p:txBody>
      </p:sp>
      <p:sp>
        <p:nvSpPr>
          <p:cNvPr id="56323" name="Rectangle 3"/>
          <p:cNvSpPr>
            <a:spLocks noGrp="1" noChangeArrowheads="1"/>
          </p:cNvSpPr>
          <p:nvPr>
            <p:ph idx="1"/>
          </p:nvPr>
        </p:nvSpPr>
        <p:spPr>
          <a:xfrm>
            <a:off x="792163" y="1762125"/>
            <a:ext cx="7570787" cy="4562475"/>
          </a:xfrm>
        </p:spPr>
        <p:txBody>
          <a:bodyPr>
            <a:normAutofit fontScale="62500" lnSpcReduction="20000"/>
          </a:bodyPr>
          <a:lstStyle/>
          <a:p>
            <a:r>
              <a:rPr lang="en-AU" dirty="0" smtClean="0"/>
              <a:t>Part of the X.500 series of recommendations that define a directory service</a:t>
            </a:r>
          </a:p>
          <a:p>
            <a:pPr lvl="1"/>
            <a:r>
              <a:rPr lang="en-AU" dirty="0" smtClean="0"/>
              <a:t>The directory is, in effect, a server or distributed set of servers that maintains a database of information about users</a:t>
            </a:r>
          </a:p>
          <a:p>
            <a:r>
              <a:rPr lang="en-AU" dirty="0" smtClean="0"/>
              <a:t>X.509 defines a framework for the provision of authentication services by the X.500 directory to its users</a:t>
            </a:r>
          </a:p>
          <a:p>
            <a:pPr lvl="1"/>
            <a:r>
              <a:rPr lang="en-AU" dirty="0" smtClean="0"/>
              <a:t>Was initially issued in 1988 with the latest revision in 2000</a:t>
            </a:r>
          </a:p>
          <a:p>
            <a:pPr lvl="1"/>
            <a:r>
              <a:rPr lang="en-AU" dirty="0" smtClean="0"/>
              <a:t>Based on the use of public-key cryptography and digital signatures</a:t>
            </a:r>
          </a:p>
          <a:p>
            <a:pPr lvl="1"/>
            <a:r>
              <a:rPr lang="en-AU" dirty="0" smtClean="0"/>
              <a:t>Does not dictate the use of a specific algorithm but recommends RSA</a:t>
            </a:r>
          </a:p>
          <a:p>
            <a:pPr lvl="1"/>
            <a:r>
              <a:rPr lang="en-AU" dirty="0" smtClean="0"/>
              <a:t>Does not dictate a specific hash algorithm</a:t>
            </a:r>
          </a:p>
          <a:p>
            <a:r>
              <a:rPr lang="en-AU" dirty="0" smtClean="0"/>
              <a:t>Each certificate contains the public key of a user and is signed with the private key of a trusted certification authority</a:t>
            </a:r>
          </a:p>
          <a:p>
            <a:r>
              <a:rPr lang="en-AU" dirty="0" smtClean="0"/>
              <a:t>X.509 defines alternative authentication protocols based on the use of public-key certificates</a:t>
            </a:r>
            <a:endParaRPr lang="en-A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4.pdf"/>
          <p:cNvPicPr>
            <a:picLocks noChangeAspect="1"/>
          </p:cNvPicPr>
          <p:nvPr/>
        </p:nvPicPr>
        <mc:AlternateContent>
          <mc:Choice xmlns:ma="http://schemas.microsoft.com/office/mac/drawingml/2008/main" Requires="ma">
            <p:blipFill>
              <a:blip r:embed="rId3"/>
              <a:srcRect t="17273" b="8182"/>
              <a:stretch>
                <a:fillRect/>
              </a:stretch>
            </p:blipFill>
          </mc:Choice>
          <mc:Fallback>
            <p:blipFill>
              <a:blip r:embed="rId4"/>
              <a:srcRect t="17273" b="8182"/>
              <a:stretch>
                <a:fillRect/>
              </a:stretch>
            </p:blipFill>
          </mc:Fallback>
        </mc:AlternateContent>
        <p:spPr>
          <a:xfrm>
            <a:off x="1143000" y="-43670"/>
            <a:ext cx="7154212" cy="6901670"/>
          </a:xfrm>
          <a:prstGeom prst="rect">
            <a:avLst/>
          </a:prstGeom>
        </p:spPr>
      </p:pic>
    </p:spTree>
  </p:cSld>
  <p:clrMapOvr>
    <a:masterClrMapping/>
  </p:clrMapOvr>
  <p:transition spd="med">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152400"/>
            <a:ext cx="3612776" cy="1537447"/>
          </a:xfrm>
        </p:spPr>
        <p:txBody>
          <a:bodyPr/>
          <a:lstStyle/>
          <a:p>
            <a:r>
              <a:rPr lang="en-AU" sz="4800" dirty="0" smtClean="0"/>
              <a:t>Certificates</a:t>
            </a:r>
            <a:endParaRPr lang="en-AU" sz="4800" dirty="0"/>
          </a:p>
        </p:txBody>
      </p:sp>
      <p:sp>
        <p:nvSpPr>
          <p:cNvPr id="57347" name="Rectangle 3"/>
          <p:cNvSpPr>
            <a:spLocks noGrp="1" noChangeArrowheads="1"/>
          </p:cNvSpPr>
          <p:nvPr>
            <p:ph idx="1"/>
          </p:nvPr>
        </p:nvSpPr>
        <p:spPr>
          <a:xfrm>
            <a:off x="4885859" y="381001"/>
            <a:ext cx="3813174" cy="6172199"/>
          </a:xfrm>
        </p:spPr>
        <p:txBody>
          <a:bodyPr>
            <a:normAutofit/>
          </a:bodyPr>
          <a:lstStyle/>
          <a:p>
            <a:pPr lvl="1"/>
            <a:r>
              <a:rPr lang="en-AU" sz="2400" dirty="0" smtClean="0"/>
              <a:t>Version</a:t>
            </a:r>
          </a:p>
          <a:p>
            <a:pPr lvl="1"/>
            <a:r>
              <a:rPr lang="en-AU" sz="2400" dirty="0" smtClean="0"/>
              <a:t>Serial number</a:t>
            </a:r>
          </a:p>
          <a:p>
            <a:pPr lvl="1"/>
            <a:r>
              <a:rPr lang="en-AU" sz="2400" dirty="0" smtClean="0"/>
              <a:t>Signature algorithm identifier</a:t>
            </a:r>
          </a:p>
          <a:p>
            <a:pPr lvl="1"/>
            <a:r>
              <a:rPr lang="en-AU" sz="2400" dirty="0" smtClean="0"/>
              <a:t>Issuer name</a:t>
            </a:r>
          </a:p>
          <a:p>
            <a:pPr lvl="1"/>
            <a:r>
              <a:rPr lang="en-AU" sz="2400" dirty="0" smtClean="0"/>
              <a:t>Period of validity</a:t>
            </a:r>
          </a:p>
          <a:p>
            <a:pPr lvl="1"/>
            <a:r>
              <a:rPr lang="en-AU" sz="2400" dirty="0" smtClean="0"/>
              <a:t>Subject name</a:t>
            </a:r>
          </a:p>
          <a:p>
            <a:pPr lvl="1"/>
            <a:r>
              <a:rPr lang="en-AU" sz="2400" dirty="0" smtClean="0"/>
              <a:t>Subject’s public-key information</a:t>
            </a:r>
          </a:p>
          <a:p>
            <a:pPr lvl="1"/>
            <a:r>
              <a:rPr lang="en-AU" sz="2400" dirty="0" smtClean="0"/>
              <a:t>Issuer unique identifier </a:t>
            </a:r>
          </a:p>
          <a:p>
            <a:pPr lvl="1"/>
            <a:r>
              <a:rPr lang="en-AU" sz="2400" dirty="0" smtClean="0"/>
              <a:t>Subject unique identifier </a:t>
            </a:r>
          </a:p>
          <a:p>
            <a:pPr lvl="1"/>
            <a:r>
              <a:rPr lang="en-AU" sz="2400" dirty="0" smtClean="0"/>
              <a:t>Extensions</a:t>
            </a:r>
          </a:p>
          <a:p>
            <a:pPr lvl="1"/>
            <a:r>
              <a:rPr lang="en-AU" sz="2400" dirty="0" smtClean="0"/>
              <a:t>Signature</a:t>
            </a:r>
          </a:p>
        </p:txBody>
      </p:sp>
      <p:sp>
        <p:nvSpPr>
          <p:cNvPr id="9" name="Text Placeholder 8"/>
          <p:cNvSpPr>
            <a:spLocks noGrp="1"/>
          </p:cNvSpPr>
          <p:nvPr>
            <p:ph type="body" sz="half" idx="2"/>
          </p:nvPr>
        </p:nvSpPr>
        <p:spPr>
          <a:xfrm>
            <a:off x="381000" y="2362200"/>
            <a:ext cx="3612776" cy="3200400"/>
          </a:xfrm>
        </p:spPr>
        <p:txBody>
          <a:bodyPr>
            <a:normAutofit fontScale="92500" lnSpcReduction="20000"/>
          </a:bodyPr>
          <a:lstStyle/>
          <a:p>
            <a:r>
              <a:rPr lang="en-AU" sz="3892" dirty="0" smtClean="0"/>
              <a:t>Created by a trusted Certification Authority (CA) and have the following elements: </a:t>
            </a:r>
          </a:p>
          <a:p>
            <a:endParaRPr lang="en-US" dirty="0"/>
          </a:p>
        </p:txBody>
      </p:sp>
      <p:cxnSp>
        <p:nvCxnSpPr>
          <p:cNvPr id="11" name="Straight Connector 10"/>
          <p:cNvCxnSpPr/>
          <p:nvPr/>
        </p:nvCxnSpPr>
        <p:spPr>
          <a:xfrm>
            <a:off x="1219200" y="1982788"/>
            <a:ext cx="2057400" cy="158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mc:Choice xmlns:ma="http://schemas.microsoft.com/office/mac/drawingml/2008/main" Requires="ma">
            <p:blipFill>
              <a:blip r:embed="rId3"/>
              <a:srcRect t="18182" b="14545"/>
              <a:stretch>
                <a:fillRect/>
              </a:stretch>
            </p:blipFill>
          </mc:Choice>
          <mc:Fallback>
            <p:blipFill>
              <a:blip r:embed="rId4"/>
              <a:srcRect t="18182" b="14545"/>
              <a:stretch>
                <a:fillRect/>
              </a:stretch>
            </p:blipFill>
          </mc:Fallback>
        </mc:AlternateContent>
        <p:spPr>
          <a:xfrm>
            <a:off x="685800" y="0"/>
            <a:ext cx="7877524" cy="6858001"/>
          </a:xfrm>
          <a:prstGeom prst="rect">
            <a:avLst/>
          </a:prstGeo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92163" y="1762125"/>
            <a:ext cx="7570787" cy="4638675"/>
          </a:xfrm>
        </p:spPr>
        <p:txBody>
          <a:bodyPr/>
          <a:lstStyle/>
          <a:p>
            <a:pPr>
              <a:buNone/>
            </a:pPr>
            <a:r>
              <a:rPr lang="en-US" sz="3200" i="1" dirty="0" smtClean="0">
                <a:ea typeface="+mn-ea"/>
                <a:cs typeface="+mn-cs"/>
              </a:rPr>
              <a:t>	“No Singhalese, whether man or woman, would venture out of the house without a bunch of keys in his hand, for without such a talisman he would fear that some devil might take advantage of his weak state to slip into his body.”</a:t>
            </a:r>
          </a:p>
          <a:p>
            <a:pPr algn="r">
              <a:buNone/>
            </a:pPr>
            <a:r>
              <a:rPr lang="en-US" sz="3200" b="1" i="1" dirty="0" smtClean="0">
                <a:ea typeface="+mn-ea"/>
                <a:cs typeface="+mn-cs"/>
              </a:rPr>
              <a:t>—The Golden Bough, </a:t>
            </a:r>
          </a:p>
          <a:p>
            <a:pPr algn="r">
              <a:buNone/>
            </a:pPr>
            <a:r>
              <a:rPr lang="en-US" sz="3200" b="1" dirty="0" smtClean="0">
                <a:ea typeface="+mn-ea"/>
                <a:cs typeface="+mn-cs"/>
              </a:rPr>
              <a:t>Sir James George Frazer</a:t>
            </a:r>
            <a:endParaRPr lang="en-AU" sz="3200" b="1" dirty="0" smtClean="0">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Obtaining a </a:t>
            </a:r>
            <a:r>
              <a:rPr lang="en-AU" dirty="0" smtClean="0"/>
              <a:t>Certificate </a:t>
            </a:r>
            <a:endParaRPr lang="en-AU" dirty="0"/>
          </a:p>
        </p:txBody>
      </p:sp>
      <p:sp>
        <p:nvSpPr>
          <p:cNvPr id="61443" name="Rectangle 3"/>
          <p:cNvSpPr>
            <a:spLocks noGrp="1" noChangeArrowheads="1"/>
          </p:cNvSpPr>
          <p:nvPr>
            <p:ph idx="1"/>
          </p:nvPr>
        </p:nvSpPr>
        <p:spPr>
          <a:xfrm>
            <a:off x="685800" y="1762125"/>
            <a:ext cx="7772399" cy="4867275"/>
          </a:xfrm>
        </p:spPr>
        <p:txBody>
          <a:bodyPr>
            <a:normAutofit fontScale="70000" lnSpcReduction="20000"/>
          </a:bodyPr>
          <a:lstStyle/>
          <a:p>
            <a:pPr marL="342900" lvl="1" indent="-342900">
              <a:spcBef>
                <a:spcPts val="2400"/>
              </a:spcBef>
              <a:buClr>
                <a:srgbClr val="BAABE3"/>
              </a:buClr>
            </a:pPr>
            <a:endParaRPr lang="en-AU" sz="2800" dirty="0" smtClean="0">
              <a:cs typeface="ＭＳ Ｐゴシック" pitchFamily="-84" charset="-128"/>
            </a:endParaRPr>
          </a:p>
          <a:p>
            <a:pPr marL="342900" lvl="1" indent="-342900">
              <a:spcBef>
                <a:spcPts val="2400"/>
              </a:spcBef>
              <a:buClr>
                <a:srgbClr val="BAABE3"/>
              </a:buClr>
            </a:pPr>
            <a:endParaRPr lang="en-AU" sz="2800" dirty="0" smtClean="0">
              <a:cs typeface="ＭＳ Ｐゴシック" pitchFamily="-84" charset="-128"/>
            </a:endParaRPr>
          </a:p>
          <a:p>
            <a:pPr marL="342900" lvl="1" indent="-342900">
              <a:spcBef>
                <a:spcPts val="2400"/>
              </a:spcBef>
              <a:buClr>
                <a:srgbClr val="BAABE3"/>
              </a:buClr>
            </a:pPr>
            <a:endParaRPr lang="en-AU" sz="2800" dirty="0" smtClean="0">
              <a:cs typeface="ＭＳ Ｐゴシック" pitchFamily="-84" charset="-128"/>
            </a:endParaRPr>
          </a:p>
          <a:p>
            <a:pPr marL="342900" lvl="1" indent="-342900">
              <a:spcBef>
                <a:spcPts val="2400"/>
              </a:spcBef>
              <a:buClr>
                <a:srgbClr val="BAABE3"/>
              </a:buClr>
              <a:buNone/>
            </a:pPr>
            <a:endParaRPr lang="en-AU" sz="2800" dirty="0" smtClean="0">
              <a:cs typeface="ＭＳ Ｐゴシック" pitchFamily="-84" charset="-128"/>
            </a:endParaRPr>
          </a:p>
          <a:p>
            <a:pPr marL="342900" lvl="1" indent="-342900">
              <a:spcBef>
                <a:spcPts val="2400"/>
              </a:spcBef>
              <a:buClr>
                <a:srgbClr val="BAABE3"/>
              </a:buClr>
            </a:pPr>
            <a:r>
              <a:rPr lang="en-AU" sz="2800" dirty="0" smtClean="0">
                <a:cs typeface="ＭＳ Ｐゴシック" pitchFamily="-84" charset="-128"/>
              </a:rPr>
              <a:t>Because certificates are unforgeable, they can be placed in a directory without the need for the directory to make special efforts to protect them</a:t>
            </a:r>
          </a:p>
          <a:p>
            <a:pPr lvl="1"/>
            <a:r>
              <a:rPr lang="en-AU" sz="2571" dirty="0" smtClean="0"/>
              <a:t>In addition, a user can transmit his or her certificate directly to other users</a:t>
            </a:r>
          </a:p>
          <a:p>
            <a:pPr marL="342900" lvl="1" indent="-342900">
              <a:spcBef>
                <a:spcPts val="2400"/>
              </a:spcBef>
              <a:buClr>
                <a:srgbClr val="BAABE3"/>
              </a:buClr>
            </a:pPr>
            <a:r>
              <a:rPr lang="en-AU" sz="2800" dirty="0" smtClean="0">
                <a:cs typeface="ＭＳ Ｐゴシック" pitchFamily="-84" charset="-128"/>
              </a:rPr>
              <a:t>Once B is in possession of A’s certificate, B has confidence that messages it encrypts with A’s public key will be secure from eavesdropping and that messages signed with A’s private key are unforgeable</a:t>
            </a:r>
            <a:endParaRPr lang="en-AU" sz="2800" dirty="0">
              <a:cs typeface="ＭＳ Ｐゴシック" pitchFamily="-84" charset="-128"/>
            </a:endParaRPr>
          </a:p>
        </p:txBody>
      </p:sp>
      <p:graphicFrame>
        <p:nvGraphicFramePr>
          <p:cNvPr id="4" name="Diagram 3"/>
          <p:cNvGraphicFramePr/>
          <p:nvPr/>
        </p:nvGraphicFramePr>
        <p:xfrm>
          <a:off x="1371600" y="1676400"/>
          <a:ext cx="6096000" cy="2057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6.pdf"/>
          <p:cNvPicPr>
            <a:picLocks noChangeAspect="1"/>
          </p:cNvPicPr>
          <p:nvPr/>
        </p:nvPicPr>
        <mc:AlternateContent>
          <mc:Choice xmlns:ma="http://schemas.microsoft.com/office/mac/drawingml/2008/main" Requires="ma">
            <p:blipFill>
              <a:blip r:embed="rId3"/>
              <a:srcRect t="7273" b="7273"/>
              <a:stretch>
                <a:fillRect/>
              </a:stretch>
            </p:blipFill>
          </mc:Choice>
          <mc:Fallback>
            <p:blipFill>
              <a:blip r:embed="rId4"/>
              <a:srcRect t="7273" b="7273"/>
              <a:stretch>
                <a:fillRect/>
              </a:stretch>
            </p:blipFill>
          </mc:Fallback>
        </mc:AlternateContent>
        <p:spPr>
          <a:xfrm>
            <a:off x="1471277" y="0"/>
            <a:ext cx="6201445" cy="6858000"/>
          </a:xfrm>
          <a:prstGeom prst="rect">
            <a:avLst/>
          </a:prstGeom>
        </p:spPr>
      </p:pic>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AU" dirty="0" smtClean="0"/>
              <a:t>Certificate Revocation</a:t>
            </a:r>
            <a:endParaRPr lang="en-AU" dirty="0"/>
          </a:p>
        </p:txBody>
      </p:sp>
      <p:sp>
        <p:nvSpPr>
          <p:cNvPr id="7" name="Content Placeholder 6"/>
          <p:cNvSpPr>
            <a:spLocks noGrp="1"/>
          </p:cNvSpPr>
          <p:nvPr>
            <p:ph idx="1"/>
          </p:nvPr>
        </p:nvSpPr>
        <p:spPr>
          <a:xfrm>
            <a:off x="685801" y="1762125"/>
            <a:ext cx="7848600" cy="4289425"/>
          </a:xfrm>
        </p:spPr>
        <p:txBody>
          <a:bodyPr>
            <a:normAutofit fontScale="85000" lnSpcReduction="20000"/>
          </a:bodyPr>
          <a:lstStyle/>
          <a:p>
            <a:r>
              <a:rPr lang="en-US" dirty="0" smtClean="0"/>
              <a:t>Each certificate includes a period of validity</a:t>
            </a:r>
          </a:p>
          <a:p>
            <a:pPr lvl="1"/>
            <a:r>
              <a:rPr lang="en-US" dirty="0" smtClean="0"/>
              <a:t>Typically a new certificate is issued just before the expiration of the old one</a:t>
            </a:r>
          </a:p>
          <a:p>
            <a:r>
              <a:rPr lang="en-US" dirty="0" smtClean="0"/>
              <a:t>It may be desirable on occasion to revoke a certificate before it expires, for one of the following reasons:</a:t>
            </a:r>
          </a:p>
          <a:p>
            <a:pPr lvl="1"/>
            <a:r>
              <a:rPr lang="en-US" dirty="0" smtClean="0"/>
              <a:t>The user’s private key is assumed to be compromised</a:t>
            </a:r>
          </a:p>
          <a:p>
            <a:pPr lvl="1"/>
            <a:r>
              <a:rPr lang="en-US" dirty="0" smtClean="0"/>
              <a:t>The user is no longer certified by this CA</a:t>
            </a:r>
          </a:p>
          <a:p>
            <a:pPr lvl="1"/>
            <a:r>
              <a:rPr lang="en-US" dirty="0" smtClean="0"/>
              <a:t>The CA’s certificate is assumed to be compromised</a:t>
            </a:r>
          </a:p>
          <a:p>
            <a:pPr marL="342900" lvl="1" indent="-342900">
              <a:spcBef>
                <a:spcPts val="2400"/>
              </a:spcBef>
              <a:buClr>
                <a:srgbClr val="BAABE3"/>
              </a:buClr>
            </a:pPr>
            <a:r>
              <a:rPr lang="en-US" sz="2824" dirty="0" smtClean="0">
                <a:cs typeface="ＭＳ Ｐゴシック" pitchFamily="-84" charset="-128"/>
              </a:rPr>
              <a:t>Each CA must maintain a list consisting of all revoked but not expired certificates issued by that CA</a:t>
            </a:r>
          </a:p>
          <a:p>
            <a:pPr lvl="1"/>
            <a:r>
              <a:rPr lang="en-US" dirty="0" smtClean="0"/>
              <a:t>These lists should be posted on the directory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X.509 Version 3</a:t>
            </a:r>
            <a:endParaRPr lang="en-AU" dirty="0"/>
          </a:p>
        </p:txBody>
      </p:sp>
      <p:sp>
        <p:nvSpPr>
          <p:cNvPr id="73731" name="Rectangle 3"/>
          <p:cNvSpPr>
            <a:spLocks noGrp="1" noChangeArrowheads="1"/>
          </p:cNvSpPr>
          <p:nvPr>
            <p:ph sz="half" idx="1"/>
          </p:nvPr>
        </p:nvSpPr>
        <p:spPr>
          <a:xfrm>
            <a:off x="762000" y="1600200"/>
            <a:ext cx="3581400" cy="5029200"/>
          </a:xfrm>
        </p:spPr>
        <p:txBody>
          <a:bodyPr>
            <a:normAutofit/>
          </a:bodyPr>
          <a:lstStyle/>
          <a:p>
            <a:r>
              <a:rPr lang="en-AU" sz="1600" dirty="0" smtClean="0"/>
              <a:t>Version 2 format does not convey all of the information that recent design and implementation experience has shown to be needed</a:t>
            </a:r>
          </a:p>
          <a:p>
            <a:r>
              <a:rPr lang="en-AU" sz="1600" dirty="0" smtClean="0"/>
              <a:t>Rather than continue to add fields to a fixed format, standards developers felt that a more flexible approach was needed</a:t>
            </a:r>
          </a:p>
          <a:p>
            <a:pPr lvl="1"/>
            <a:r>
              <a:rPr lang="en-AU" sz="1600" dirty="0" smtClean="0"/>
              <a:t>Version 3 includes a number of optional extensions</a:t>
            </a:r>
            <a:endParaRPr lang="en-AU" sz="1600" dirty="0" smtClean="0">
              <a:cs typeface="ＭＳ Ｐゴシック" pitchFamily="-84" charset="-128"/>
            </a:endParaRPr>
          </a:p>
          <a:p>
            <a:pPr marL="342900" lvl="1" indent="-342900">
              <a:spcBef>
                <a:spcPts val="2400"/>
              </a:spcBef>
              <a:buClr>
                <a:srgbClr val="BAABE3"/>
              </a:buClr>
            </a:pPr>
            <a:r>
              <a:rPr lang="en-AU" sz="1600" dirty="0" smtClean="0">
                <a:cs typeface="ＭＳ Ｐゴシック" pitchFamily="-84" charset="-128"/>
              </a:rPr>
              <a:t>The certificate extensions fall into three main categories:</a:t>
            </a:r>
          </a:p>
          <a:p>
            <a:pPr lvl="1"/>
            <a:r>
              <a:rPr lang="en-AU" sz="1600" dirty="0" smtClean="0"/>
              <a:t>Key and policy information</a:t>
            </a:r>
          </a:p>
          <a:p>
            <a:pPr lvl="1"/>
            <a:r>
              <a:rPr lang="en-AU" sz="1600" dirty="0" smtClean="0"/>
              <a:t>Subject and issuer attributes</a:t>
            </a:r>
          </a:p>
          <a:p>
            <a:pPr lvl="1"/>
            <a:r>
              <a:rPr lang="en-AU" sz="1600" dirty="0" smtClean="0"/>
              <a:t>Certification path constraints</a:t>
            </a:r>
          </a:p>
        </p:txBody>
      </p:sp>
      <p:graphicFrame>
        <p:nvGraphicFramePr>
          <p:cNvPr id="7" name="Content Placeholder 6"/>
          <p:cNvGraphicFramePr>
            <a:graphicFrameLocks noGrp="1"/>
          </p:cNvGraphicFramePr>
          <p:nvPr>
            <p:ph sz="half" idx="2"/>
          </p:nvPr>
        </p:nvGraphicFramePr>
        <p:xfrm>
          <a:off x="4876800" y="2057400"/>
          <a:ext cx="3962400" cy="4572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5334000" y="2057400"/>
            <a:ext cx="3048000" cy="369332"/>
          </a:xfrm>
          <a:prstGeom prst="rect">
            <a:avLst/>
          </a:prstGeom>
          <a:noFill/>
        </p:spPr>
        <p:txBody>
          <a:bodyPr wrap="square" rtlCol="0">
            <a:spAutoFit/>
          </a:bodyPr>
          <a:lstStyle/>
          <a:p>
            <a:r>
              <a:rPr lang="en-AU" dirty="0" smtClean="0"/>
              <a:t>Each extension consists of:</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39688"/>
            <a:ext cx="9143999" cy="1412875"/>
          </a:xfrm>
        </p:spPr>
        <p:txBody>
          <a:bodyPr/>
          <a:lstStyle/>
          <a:p>
            <a:r>
              <a:rPr lang="en-AU" dirty="0" smtClean="0"/>
              <a:t>Key and Policy Information</a:t>
            </a:r>
            <a:endParaRPr lang="en-AU" dirty="0"/>
          </a:p>
        </p:txBody>
      </p:sp>
      <p:sp>
        <p:nvSpPr>
          <p:cNvPr id="74755" name="Rectangle 3"/>
          <p:cNvSpPr>
            <a:spLocks noGrp="1" noChangeArrowheads="1"/>
          </p:cNvSpPr>
          <p:nvPr>
            <p:ph idx="1"/>
          </p:nvPr>
        </p:nvSpPr>
        <p:spPr>
          <a:xfrm>
            <a:off x="609601" y="1762125"/>
            <a:ext cx="7924800" cy="2352675"/>
          </a:xfrm>
        </p:spPr>
        <p:txBody>
          <a:bodyPr>
            <a:normAutofit fontScale="77500" lnSpcReduction="20000"/>
          </a:bodyPr>
          <a:lstStyle/>
          <a:p>
            <a:r>
              <a:rPr lang="en-US" dirty="0" smtClean="0"/>
              <a:t>These extensions convey additional information about the subject and issuer keys plus indicators of certificate policy</a:t>
            </a:r>
          </a:p>
          <a:p>
            <a:r>
              <a:rPr lang="en-US" dirty="0" smtClean="0"/>
              <a:t>A certificate policy is a named set of rules that indicates the applicability of a certificate to a particular community and/or class of application with common security requirements</a:t>
            </a:r>
          </a:p>
        </p:txBody>
      </p:sp>
      <p:graphicFrame>
        <p:nvGraphicFramePr>
          <p:cNvPr id="4" name="Diagram 3"/>
          <p:cNvGraphicFramePr/>
          <p:nvPr/>
        </p:nvGraphicFramePr>
        <p:xfrm>
          <a:off x="1143000" y="3810000"/>
          <a:ext cx="6019800" cy="2819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6858000" y="3548063"/>
            <a:ext cx="1845926" cy="330993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Subject and Issuer Attributes</a:t>
            </a:r>
            <a:endParaRPr lang="en-US" dirty="0"/>
          </a:p>
        </p:txBody>
      </p:sp>
      <p:sp>
        <p:nvSpPr>
          <p:cNvPr id="3" name="Content Placeholder 2"/>
          <p:cNvSpPr>
            <a:spLocks noGrp="1"/>
          </p:cNvSpPr>
          <p:nvPr>
            <p:ph idx="1"/>
          </p:nvPr>
        </p:nvSpPr>
        <p:spPr>
          <a:xfrm>
            <a:off x="762000" y="1905000"/>
            <a:ext cx="7570787" cy="4638675"/>
          </a:xfrm>
        </p:spPr>
        <p:txBody>
          <a:bodyPr>
            <a:normAutofit fontScale="92500" lnSpcReduction="20000"/>
          </a:bodyPr>
          <a:lstStyle/>
          <a:p>
            <a:r>
              <a:rPr lang="en-US" dirty="0" smtClean="0"/>
              <a:t>These extensions support alternative names, in alternative formats, for a certificate subject or certificate issuer</a:t>
            </a:r>
          </a:p>
          <a:p>
            <a:r>
              <a:rPr lang="en-US" dirty="0" smtClean="0"/>
              <a:t>Can convey additional information about the certificate subject to increase a certificate user’s confidence that the certificate subject is a particular person or entity</a:t>
            </a:r>
          </a:p>
          <a:p>
            <a:r>
              <a:rPr lang="en-US" dirty="0" smtClean="0"/>
              <a:t>The extension fields in this area include:</a:t>
            </a:r>
          </a:p>
          <a:p>
            <a:pPr lvl="1"/>
            <a:r>
              <a:rPr lang="en-US" dirty="0" smtClean="0"/>
              <a:t>Subject alternative name</a:t>
            </a:r>
          </a:p>
          <a:p>
            <a:pPr lvl="1"/>
            <a:r>
              <a:rPr lang="en-US" dirty="0" smtClean="0"/>
              <a:t>Issuer alternative name</a:t>
            </a:r>
          </a:p>
          <a:p>
            <a:pPr lvl="1"/>
            <a:r>
              <a:rPr lang="en-US" dirty="0" smtClean="0"/>
              <a:t>Subject directory attributes</a:t>
            </a:r>
            <a:endParaRPr lang="en-US" dirty="0"/>
          </a:p>
        </p:txBody>
      </p:sp>
      <p:pic>
        <p:nvPicPr>
          <p:cNvPr id="4" name="Picture 3"/>
          <p:cNvPicPr>
            <a:picLocks noChangeAspect="1"/>
          </p:cNvPicPr>
          <p:nvPr/>
        </p:nvPicPr>
        <p:blipFill>
          <a:blip r:embed="rId3">
            <a:alphaModFix amt="90000"/>
          </a:blip>
          <a:stretch>
            <a:fillRect/>
          </a:stretch>
        </p:blipFill>
        <p:spPr>
          <a:xfrm>
            <a:off x="6705600" y="5029200"/>
            <a:ext cx="2281238" cy="1987367"/>
          </a:xfrm>
          <a:prstGeom prst="rect">
            <a:avLst/>
          </a:prstGeom>
          <a:effectLst>
            <a:softEdge rad="6350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dirty="0" smtClean="0"/>
              <a:t>Certification Path Constraints</a:t>
            </a:r>
            <a:endParaRPr lang="en-US" dirty="0"/>
          </a:p>
        </p:txBody>
      </p:sp>
      <p:sp>
        <p:nvSpPr>
          <p:cNvPr id="3" name="Content Placeholder 2"/>
          <p:cNvSpPr>
            <a:spLocks noGrp="1"/>
          </p:cNvSpPr>
          <p:nvPr>
            <p:ph idx="1"/>
          </p:nvPr>
        </p:nvSpPr>
        <p:spPr>
          <a:xfrm>
            <a:off x="792163" y="1762125"/>
            <a:ext cx="7570787" cy="4714875"/>
          </a:xfrm>
        </p:spPr>
        <p:txBody>
          <a:bodyPr>
            <a:normAutofit fontScale="92500" lnSpcReduction="20000"/>
          </a:bodyPr>
          <a:lstStyle/>
          <a:p>
            <a:r>
              <a:rPr lang="en-US" dirty="0" smtClean="0"/>
              <a:t>These extensions allow constraint specifications to be included in certificates issued for CAs by other CAs</a:t>
            </a:r>
          </a:p>
          <a:p>
            <a:r>
              <a:rPr lang="en-US" dirty="0" smtClean="0"/>
              <a:t>The constraints may restrict the types of certificates that can be issued by the subject CA or that may occur subsequently in a certification chain</a:t>
            </a:r>
          </a:p>
          <a:p>
            <a:r>
              <a:rPr lang="en-US" dirty="0" smtClean="0"/>
              <a:t>The extension fields in this area include:</a:t>
            </a:r>
          </a:p>
          <a:p>
            <a:pPr lvl="1"/>
            <a:r>
              <a:rPr lang="en-US" dirty="0" smtClean="0"/>
              <a:t>Basic constraints</a:t>
            </a:r>
          </a:p>
          <a:p>
            <a:pPr lvl="1"/>
            <a:r>
              <a:rPr lang="en-US" dirty="0" smtClean="0"/>
              <a:t>Name constraints</a:t>
            </a:r>
          </a:p>
          <a:p>
            <a:pPr lvl="1"/>
            <a:r>
              <a:rPr lang="en-US" dirty="0" smtClean="0"/>
              <a:t>Policy constraints</a:t>
            </a:r>
            <a:endParaRPr lang="en-US" dirty="0"/>
          </a:p>
        </p:txBody>
      </p:sp>
      <p:pic>
        <p:nvPicPr>
          <p:cNvPr id="5" name="Picture 4"/>
          <p:cNvPicPr>
            <a:picLocks noChangeAspect="1"/>
          </p:cNvPicPr>
          <p:nvPr/>
        </p:nvPicPr>
        <p:blipFill>
          <a:blip r:embed="rId3"/>
          <a:stretch>
            <a:fillRect/>
          </a:stretch>
        </p:blipFill>
        <p:spPr>
          <a:xfrm>
            <a:off x="7086600" y="4572000"/>
            <a:ext cx="1615240" cy="20574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7.pdf"/>
          <p:cNvPicPr>
            <a:picLocks noChangeAspect="1"/>
          </p:cNvPicPr>
          <p:nvPr/>
        </p:nvPicPr>
        <mc:AlternateContent>
          <mc:Choice xmlns:ma="http://schemas.microsoft.com/office/mac/drawingml/2008/main" Requires="ma">
            <p:blipFill>
              <a:blip r:embed="rId3"/>
              <a:srcRect l="8235" t="25455" r="18824" b="14545"/>
              <a:stretch>
                <a:fillRect/>
              </a:stretch>
            </p:blipFill>
          </mc:Choice>
          <mc:Fallback>
            <p:blipFill>
              <a:blip r:embed="rId4"/>
              <a:srcRect l="8235" t="25455" r="18824" b="14545"/>
              <a:stretch>
                <a:fillRect/>
              </a:stretch>
            </p:blipFill>
          </mc:Fallback>
        </mc:AlternateContent>
        <p:spPr>
          <a:xfrm>
            <a:off x="1421649" y="16528"/>
            <a:ext cx="6426951" cy="6841472"/>
          </a:xfrm>
          <a:prstGeom prst="rect">
            <a:avLst/>
          </a:prstGeom>
        </p:spPr>
      </p:pic>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0" y="39688"/>
            <a:ext cx="9143999" cy="1412875"/>
          </a:xfrm>
        </p:spPr>
        <p:txBody>
          <a:bodyPr/>
          <a:lstStyle/>
          <a:p>
            <a:r>
              <a:rPr lang="en-US" dirty="0" smtClean="0"/>
              <a:t>PKIX Management</a:t>
            </a:r>
            <a:br>
              <a:rPr lang="en-US" dirty="0" smtClean="0"/>
            </a:br>
            <a:r>
              <a:rPr lang="en-US" dirty="0" smtClean="0"/>
              <a:t>Functions</a:t>
            </a:r>
            <a:endParaRPr lang="en-US" dirty="0"/>
          </a:p>
        </p:txBody>
      </p:sp>
      <p:sp>
        <p:nvSpPr>
          <p:cNvPr id="258051" name="Rectangle 3"/>
          <p:cNvSpPr>
            <a:spLocks noGrp="1" noChangeArrowheads="1"/>
          </p:cNvSpPr>
          <p:nvPr>
            <p:ph idx="1"/>
          </p:nvPr>
        </p:nvSpPr>
        <p:spPr>
          <a:xfrm>
            <a:off x="792163" y="1762125"/>
            <a:ext cx="7570787" cy="4791075"/>
          </a:xfrm>
        </p:spPr>
        <p:txBody>
          <a:bodyPr>
            <a:normAutofit/>
          </a:bodyPr>
          <a:lstStyle/>
          <a:p>
            <a:r>
              <a:rPr lang="en-US" dirty="0" smtClean="0"/>
              <a:t>PKIX identifies a number of management functions that potentially need to be supported by management protocols:</a:t>
            </a:r>
          </a:p>
          <a:p>
            <a:pPr lvl="1"/>
            <a:r>
              <a:rPr lang="en-US" dirty="0" smtClean="0"/>
              <a:t>Registration</a:t>
            </a:r>
          </a:p>
          <a:p>
            <a:pPr lvl="1"/>
            <a:r>
              <a:rPr lang="en-US" dirty="0" smtClean="0"/>
              <a:t>Initialization</a:t>
            </a:r>
          </a:p>
          <a:p>
            <a:pPr lvl="1"/>
            <a:r>
              <a:rPr lang="en-US" dirty="0" smtClean="0"/>
              <a:t>Certification</a:t>
            </a:r>
          </a:p>
          <a:p>
            <a:pPr lvl="1"/>
            <a:r>
              <a:rPr lang="en-US" dirty="0" smtClean="0"/>
              <a:t>Key pair recovery</a:t>
            </a:r>
          </a:p>
          <a:p>
            <a:pPr lvl="1"/>
            <a:r>
              <a:rPr lang="en-US" dirty="0" smtClean="0"/>
              <a:t>Key pair update</a:t>
            </a:r>
          </a:p>
          <a:p>
            <a:pPr lvl="1"/>
            <a:r>
              <a:rPr lang="en-US" dirty="0" smtClean="0"/>
              <a:t>Revocation request</a:t>
            </a:r>
          </a:p>
          <a:p>
            <a:pPr lvl="1"/>
            <a:r>
              <a:rPr lang="en-US" dirty="0" smtClean="0"/>
              <a:t>Cross certification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Summary</a:t>
            </a:r>
            <a:endParaRPr lang="en-AU" dirty="0" smtClean="0"/>
          </a:p>
        </p:txBody>
      </p:sp>
      <p:sp>
        <p:nvSpPr>
          <p:cNvPr id="130051" name="Rectangle 3"/>
          <p:cNvSpPr>
            <a:spLocks noGrp="1" noChangeArrowheads="1"/>
          </p:cNvSpPr>
          <p:nvPr>
            <p:ph sz="half" idx="1"/>
          </p:nvPr>
        </p:nvSpPr>
        <p:spPr>
          <a:xfrm>
            <a:off x="304800" y="1828800"/>
            <a:ext cx="3565525" cy="5029200"/>
          </a:xfrm>
        </p:spPr>
        <p:txBody>
          <a:bodyPr>
            <a:normAutofit fontScale="77500" lnSpcReduction="20000"/>
          </a:bodyPr>
          <a:lstStyle/>
          <a:p>
            <a:r>
              <a:rPr lang="en-US" dirty="0" smtClean="0"/>
              <a:t>Symmetric key distribution using symmetric encryption</a:t>
            </a:r>
          </a:p>
          <a:p>
            <a:pPr lvl="1"/>
            <a:r>
              <a:rPr lang="en-US" dirty="0" smtClean="0"/>
              <a:t>Key distribution scenario</a:t>
            </a:r>
          </a:p>
          <a:p>
            <a:pPr lvl="1"/>
            <a:r>
              <a:rPr lang="en-US" dirty="0" smtClean="0"/>
              <a:t>Hierarchical key control</a:t>
            </a:r>
          </a:p>
          <a:p>
            <a:pPr lvl="1"/>
            <a:r>
              <a:rPr lang="en-US" dirty="0" smtClean="0"/>
              <a:t>Session key lifetime</a:t>
            </a:r>
          </a:p>
          <a:p>
            <a:pPr lvl="1"/>
            <a:r>
              <a:rPr lang="en-US" dirty="0" smtClean="0"/>
              <a:t>Transparent key control scheme</a:t>
            </a:r>
          </a:p>
          <a:p>
            <a:pPr lvl="1"/>
            <a:r>
              <a:rPr lang="en-US" dirty="0" smtClean="0"/>
              <a:t>Decentralized key control</a:t>
            </a:r>
          </a:p>
          <a:p>
            <a:pPr lvl="1"/>
            <a:r>
              <a:rPr lang="en-US" dirty="0" smtClean="0"/>
              <a:t>Controlling key usage</a:t>
            </a:r>
          </a:p>
          <a:p>
            <a:pPr marL="342900" lvl="1" indent="-342900">
              <a:spcBef>
                <a:spcPts val="2400"/>
              </a:spcBef>
              <a:buClr>
                <a:srgbClr val="BAABE3"/>
              </a:buClr>
            </a:pPr>
            <a:r>
              <a:rPr lang="en-US" sz="2378" dirty="0" smtClean="0">
                <a:cs typeface="ＭＳ Ｐゴシック" pitchFamily="-84" charset="-128"/>
              </a:rPr>
              <a:t>Symmetric key distribution using asymmetric encryption</a:t>
            </a:r>
          </a:p>
          <a:p>
            <a:pPr lvl="1"/>
            <a:r>
              <a:rPr lang="en-US" sz="2143" dirty="0" smtClean="0"/>
              <a:t>Simple secret key distribution</a:t>
            </a:r>
          </a:p>
          <a:p>
            <a:pPr lvl="1"/>
            <a:r>
              <a:rPr lang="en-US" sz="2143" dirty="0" smtClean="0"/>
              <a:t>Secret key distribution with confidentiality and authentication</a:t>
            </a:r>
          </a:p>
          <a:p>
            <a:pPr lvl="1"/>
            <a:r>
              <a:rPr lang="en-US" sz="2143" dirty="0" smtClean="0"/>
              <a:t>Hybrid scheme</a:t>
            </a:r>
            <a:endParaRPr lang="en-AU" sz="2143" dirty="0" smtClean="0"/>
          </a:p>
        </p:txBody>
      </p:sp>
      <p:sp>
        <p:nvSpPr>
          <p:cNvPr id="130052" name="Content Placeholder 11"/>
          <p:cNvSpPr>
            <a:spLocks noGrp="1"/>
          </p:cNvSpPr>
          <p:nvPr>
            <p:ph sz="half" idx="2"/>
          </p:nvPr>
        </p:nvSpPr>
        <p:spPr>
          <a:xfrm>
            <a:off x="5715000" y="1752600"/>
            <a:ext cx="3124200" cy="4778375"/>
          </a:xfrm>
        </p:spPr>
        <p:txBody>
          <a:bodyPr>
            <a:normAutofit fontScale="77500" lnSpcReduction="20000"/>
          </a:bodyPr>
          <a:lstStyle/>
          <a:p>
            <a:r>
              <a:rPr lang="en-US" dirty="0" smtClean="0"/>
              <a:t>Distribution of public keys</a:t>
            </a:r>
          </a:p>
          <a:p>
            <a:pPr lvl="1"/>
            <a:r>
              <a:rPr lang="en-US" dirty="0" smtClean="0"/>
              <a:t>Public announcement of public keys</a:t>
            </a:r>
          </a:p>
          <a:p>
            <a:pPr lvl="1"/>
            <a:r>
              <a:rPr lang="en-US" dirty="0" smtClean="0"/>
              <a:t>Publicly available directory</a:t>
            </a:r>
          </a:p>
          <a:p>
            <a:pPr lvl="1"/>
            <a:r>
              <a:rPr lang="en-US" dirty="0" smtClean="0"/>
              <a:t>Public-key authority</a:t>
            </a:r>
          </a:p>
          <a:p>
            <a:pPr lvl="1"/>
            <a:r>
              <a:rPr lang="en-US" dirty="0" smtClean="0"/>
              <a:t>Public-key certificates</a:t>
            </a:r>
          </a:p>
          <a:p>
            <a:pPr marL="342900" lvl="1" indent="-342900">
              <a:spcBef>
                <a:spcPts val="2400"/>
              </a:spcBef>
              <a:buClr>
                <a:srgbClr val="BAABE3"/>
              </a:buClr>
            </a:pPr>
            <a:r>
              <a:rPr lang="en-US" sz="2452" dirty="0" smtClean="0">
                <a:cs typeface="ＭＳ Ｐゴシック" pitchFamily="-84" charset="-128"/>
              </a:rPr>
              <a:t>X.509 Certificates</a:t>
            </a:r>
          </a:p>
          <a:p>
            <a:pPr lvl="1"/>
            <a:r>
              <a:rPr lang="en-US" sz="2143" dirty="0" smtClean="0"/>
              <a:t>X.509 Version 3</a:t>
            </a:r>
          </a:p>
          <a:p>
            <a:pPr marL="342900" lvl="1" indent="-342900">
              <a:spcBef>
                <a:spcPts val="2400"/>
              </a:spcBef>
              <a:buClr>
                <a:srgbClr val="BAABE3"/>
              </a:buClr>
            </a:pPr>
            <a:r>
              <a:rPr lang="en-US" sz="2452" dirty="0" smtClean="0">
                <a:cs typeface="ＭＳ Ｐゴシック" pitchFamily="-84" charset="-128"/>
              </a:rPr>
              <a:t>Public-key infrastructure</a:t>
            </a:r>
          </a:p>
          <a:p>
            <a:pPr lvl="1"/>
            <a:r>
              <a:rPr lang="en-US" sz="2143" dirty="0" smtClean="0"/>
              <a:t>PKIX management functions</a:t>
            </a:r>
          </a:p>
          <a:p>
            <a:pPr lvl="1"/>
            <a:r>
              <a:rPr lang="en-US" sz="2143" dirty="0" smtClean="0"/>
              <a:t>PKIX management protocols</a:t>
            </a:r>
          </a:p>
          <a:p>
            <a:pPr lvl="1"/>
            <a:endParaRPr lang="en-US" dirty="0" smtClean="0"/>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762125"/>
            <a:ext cx="7677150" cy="4867275"/>
          </a:xfrm>
        </p:spPr>
        <p:txBody>
          <a:bodyPr/>
          <a:lstStyle/>
          <a:p>
            <a:pPr marL="347472" fontAlgn="auto">
              <a:lnSpc>
                <a:spcPct val="110000"/>
              </a:lnSpc>
              <a:spcAft>
                <a:spcPts val="0"/>
              </a:spcAft>
              <a:buClr>
                <a:schemeClr val="accent1">
                  <a:lumMod val="60000"/>
                  <a:lumOff val="40000"/>
                </a:schemeClr>
              </a:buClr>
              <a:buNone/>
              <a:defRPr/>
            </a:pPr>
            <a:r>
              <a:rPr lang="en-US" sz="2300" dirty="0" smtClean="0"/>
              <a:t> 	“</a:t>
            </a:r>
            <a:r>
              <a:rPr lang="en-US" sz="2300" i="1" dirty="0" smtClean="0">
                <a:ea typeface="+mn-ea"/>
                <a:cs typeface="+mn-cs"/>
              </a:rPr>
              <a:t>John wrote the letters of the alphabet under the letters in its first lines and tried it against the message. Immediately he knew that once more he had broken the code. It was extraordinary the feeling of triumph he had. He felt on top of the world. For not only had he done it, had he broken the July code, but he now had the key to every future coded message, since instructions as to the source of the next one must of necessity appear in the current one at the end of each month.”</a:t>
            </a:r>
          </a:p>
          <a:p>
            <a:pPr algn="r">
              <a:buNone/>
            </a:pPr>
            <a:r>
              <a:rPr lang="en-US" sz="2400" b="1" i="1" dirty="0" smtClean="0">
                <a:ea typeface="+mn-ea"/>
                <a:cs typeface="+mn-cs"/>
              </a:rPr>
              <a:t>—Talking to Strange Men,</a:t>
            </a:r>
            <a:r>
              <a:rPr lang="en-US" sz="2400" dirty="0" smtClean="0"/>
              <a:t> </a:t>
            </a:r>
          </a:p>
          <a:p>
            <a:pPr algn="r">
              <a:buNone/>
            </a:pPr>
            <a:r>
              <a:rPr lang="en-US" sz="2400" b="1" dirty="0" smtClean="0">
                <a:ea typeface="+mn-ea"/>
                <a:cs typeface="+mn-cs"/>
              </a:rPr>
              <a:t>Ruth Rendall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 y="39688"/>
            <a:ext cx="9144000" cy="1412875"/>
          </a:xfrm>
        </p:spPr>
        <p:txBody>
          <a:bodyPr/>
          <a:lstStyle/>
          <a:p>
            <a:r>
              <a:rPr lang="en-US" dirty="0" smtClean="0"/>
              <a:t>Key Distribution Technique</a:t>
            </a:r>
            <a:endParaRPr lang="en-AU" dirty="0"/>
          </a:p>
        </p:txBody>
      </p:sp>
      <p:sp>
        <p:nvSpPr>
          <p:cNvPr id="52227" name="Rectangle 3"/>
          <p:cNvSpPr>
            <a:spLocks noGrp="1" noChangeArrowheads="1"/>
          </p:cNvSpPr>
          <p:nvPr>
            <p:ph idx="1"/>
          </p:nvPr>
        </p:nvSpPr>
        <p:spPr>
          <a:xfrm>
            <a:off x="792163" y="1762125"/>
            <a:ext cx="7570787" cy="4714875"/>
          </a:xfrm>
        </p:spPr>
        <p:txBody>
          <a:bodyPr>
            <a:normAutofit lnSpcReduction="10000"/>
          </a:bodyPr>
          <a:lstStyle/>
          <a:p>
            <a:r>
              <a:rPr lang="en-AU" dirty="0" smtClean="0"/>
              <a:t>Term that refers to the means of delivering a key to two parties who wish to exchange data without allowing others to see the key</a:t>
            </a:r>
          </a:p>
          <a:p>
            <a:r>
              <a:rPr lang="en-AU" dirty="0" smtClean="0"/>
              <a:t>For symmetric encryption to work, the two parties to an exchange must share the same key, and that key must be protected from access by others</a:t>
            </a:r>
          </a:p>
          <a:p>
            <a:r>
              <a:rPr lang="en-AU" dirty="0" smtClean="0"/>
              <a:t>Frequent key changes are desirable to limit the amount of data compromised if an attacker learns the key</a:t>
            </a:r>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39688"/>
            <a:ext cx="9143999" cy="1412875"/>
          </a:xfrm>
        </p:spPr>
        <p:txBody>
          <a:bodyPr/>
          <a:lstStyle/>
          <a:p>
            <a:r>
              <a:rPr lang="en-US" dirty="0" smtClean="0"/>
              <a:t>Symmetric Key Distribution</a:t>
            </a:r>
            <a:endParaRPr lang="en-AU" dirty="0"/>
          </a:p>
        </p:txBody>
      </p:sp>
      <p:graphicFrame>
        <p:nvGraphicFramePr>
          <p:cNvPr id="4" name="Content Placeholder 3"/>
          <p:cNvGraphicFramePr>
            <a:graphicFrameLocks noGrp="1"/>
          </p:cNvGraphicFramePr>
          <p:nvPr>
            <p:ph idx="1"/>
          </p:nvPr>
        </p:nvGraphicFramePr>
        <p:xfrm>
          <a:off x="152400" y="1524000"/>
          <a:ext cx="8839199" cy="5105401"/>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rot="4639433">
            <a:off x="7873271" y="3753925"/>
            <a:ext cx="1531312" cy="690958"/>
          </a:xfrm>
          <a:prstGeom prst="rect">
            <a:avLst/>
          </a:prstGeom>
          <a:scene3d>
            <a:camera prst="orthographicFront">
              <a:rot lat="0" lon="1199981" rev="0"/>
            </a:camera>
            <a:lightRig rig="threePt" dir="t"/>
          </a:scene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mc:Choice xmlns:ma="http://schemas.microsoft.com/office/mac/drawingml/2008/main" Requires="ma">
            <p:blipFill>
              <a:blip r:embed="rId3"/>
              <a:srcRect t="11818" b="12727"/>
              <a:stretch>
                <a:fillRect/>
              </a:stretch>
            </p:blipFill>
          </mc:Choice>
          <mc:Fallback>
            <p:blipFill>
              <a:blip r:embed="rId4"/>
              <a:srcRect t="11818" b="12727"/>
              <a:stretch>
                <a:fillRect/>
              </a:stretch>
            </p:blipFill>
          </mc:Fallback>
        </mc:AlternateContent>
        <p:spPr>
          <a:xfrm>
            <a:off x="1028442" y="-99221"/>
            <a:ext cx="7124958" cy="6957221"/>
          </a:xfrm>
          <a:prstGeom prst="rect">
            <a:avLst/>
          </a:prstGeom>
        </p:spPr>
      </p:pic>
    </p:spTree>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rcRect l="2353" t="10000" r="4706" b="10909"/>
              <a:stretch>
                <a:fillRect/>
              </a:stretch>
            </p:blipFill>
          </mc:Choice>
          <mc:Fallback>
            <p:blipFill>
              <a:blip r:embed="rId4"/>
              <a:srcRect l="2353" t="10000" r="4706" b="10909"/>
              <a:stretch>
                <a:fillRect/>
              </a:stretch>
            </p:blipFill>
          </mc:Fallback>
        </mc:AlternateContent>
        <p:spPr>
          <a:xfrm>
            <a:off x="1524000" y="0"/>
            <a:ext cx="6252299" cy="6885554"/>
          </a:xfrm>
          <a:prstGeom prst="rect">
            <a:avLst/>
          </a:prstGeom>
        </p:spPr>
      </p:pic>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14-3.pdf"/>
          <p:cNvPicPr>
            <a:picLocks noChangeAspect="1"/>
          </p:cNvPicPr>
          <p:nvPr/>
        </p:nvPicPr>
        <mc:AlternateContent>
          <mc:Choice xmlns:ma="http://schemas.microsoft.com/office/mac/drawingml/2008/main" Requires="ma">
            <p:blipFill>
              <a:blip r:embed="rId3"/>
              <a:srcRect l="3529" t="6364" r="5882" b="36364"/>
              <a:stretch>
                <a:fillRect/>
              </a:stretch>
            </p:blipFill>
          </mc:Choice>
          <mc:Fallback>
            <p:blipFill>
              <a:blip r:embed="rId4"/>
              <a:srcRect l="3529" t="6364" r="5882" b="36364"/>
              <a:stretch>
                <a:fillRect/>
              </a:stretch>
            </p:blipFill>
          </mc:Fallback>
        </mc:AlternateContent>
        <p:spPr>
          <a:xfrm>
            <a:off x="381000" y="0"/>
            <a:ext cx="8382097" cy="6858000"/>
          </a:xfrm>
          <a:prstGeom prst="rect">
            <a:avLst/>
          </a:prstGeom>
        </p:spPr>
      </p:pic>
    </p:spTree>
  </p:cSld>
  <p:clrMapOvr>
    <a:masterClrMapping/>
  </p:clrMapOvr>
  <p:transition spd="med">
    <p:wipe dir="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12550</TotalTime>
  <Words>9380</Words>
  <Application>Microsoft Macintosh PowerPoint</Application>
  <PresentationFormat>On-screen Show (4:3)</PresentationFormat>
  <Paragraphs>884</Paragraphs>
  <Slides>39</Slides>
  <Notes>39</Notes>
  <HiddenSlides>0</HiddenSlides>
  <MMClips>0</MMClips>
  <ScaleCrop>false</ScaleCrop>
  <HeadingPairs>
    <vt:vector size="4" baseType="variant">
      <vt:variant>
        <vt:lpstr>Design Template</vt:lpstr>
      </vt:variant>
      <vt:variant>
        <vt:i4>2</vt:i4>
      </vt:variant>
      <vt:variant>
        <vt:lpstr>Slide Titles</vt:lpstr>
      </vt:variant>
      <vt:variant>
        <vt:i4>39</vt:i4>
      </vt:variant>
    </vt:vector>
  </HeadingPairs>
  <TitlesOfParts>
    <vt:vector size="41" baseType="lpstr">
      <vt:lpstr>ch01</vt:lpstr>
      <vt:lpstr>Infusion</vt:lpstr>
      <vt:lpstr>Cryptography and Network Security</vt:lpstr>
      <vt:lpstr>Chapter 14</vt:lpstr>
      <vt:lpstr>Slide 3</vt:lpstr>
      <vt:lpstr>Slide 4</vt:lpstr>
      <vt:lpstr>Key Distribution Technique</vt:lpstr>
      <vt:lpstr>Symmetric Key Distribution</vt:lpstr>
      <vt:lpstr>Slide 7</vt:lpstr>
      <vt:lpstr>Slide 8</vt:lpstr>
      <vt:lpstr>Slide 9</vt:lpstr>
      <vt:lpstr>Hierarchical Key Control</vt:lpstr>
      <vt:lpstr>Session Key Lifetime</vt:lpstr>
      <vt:lpstr>Slide 12</vt:lpstr>
      <vt:lpstr>Slide 13</vt:lpstr>
      <vt:lpstr>Controlling Key Usage</vt:lpstr>
      <vt:lpstr>Key Controls</vt:lpstr>
      <vt:lpstr>Slide 16</vt:lpstr>
      <vt:lpstr>Simple Secret Key Distribution</vt:lpstr>
      <vt:lpstr>Man-in-the-Middle Attack</vt:lpstr>
      <vt:lpstr>Secret Key Distribution with Confidentiality and Authentication</vt:lpstr>
      <vt:lpstr>A Hybrid Scheme</vt:lpstr>
      <vt:lpstr>Distribution of Public Keys</vt:lpstr>
      <vt:lpstr>Public Announcement</vt:lpstr>
      <vt:lpstr>Publicly Available Directory</vt:lpstr>
      <vt:lpstr>Slide 24</vt:lpstr>
      <vt:lpstr>Slide 25</vt:lpstr>
      <vt:lpstr>X.509 Certificates</vt:lpstr>
      <vt:lpstr>Slide 27</vt:lpstr>
      <vt:lpstr>Certificates</vt:lpstr>
      <vt:lpstr>Slide 29</vt:lpstr>
      <vt:lpstr>Obtaining a Certificate </vt:lpstr>
      <vt:lpstr>Slide 31</vt:lpstr>
      <vt:lpstr>Certificate Revocation</vt:lpstr>
      <vt:lpstr>X.509 Version 3</vt:lpstr>
      <vt:lpstr>Key and Policy Information</vt:lpstr>
      <vt:lpstr>Certificate Subject and Issuer Attributes</vt:lpstr>
      <vt:lpstr>Certification Path Constraints</vt:lpstr>
      <vt:lpstr>Slide 37</vt:lpstr>
      <vt:lpstr>PKIX Management Functions</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14</dc:subject>
  <dc:creator>Dr Lawrie Brown</dc:creator>
  <cp:keywords/>
  <dc:description/>
  <cp:lastModifiedBy>Kevin McLaughlin</cp:lastModifiedBy>
  <cp:revision>44</cp:revision>
  <cp:lastPrinted>2009-09-21T05:30:21Z</cp:lastPrinted>
  <dcterms:created xsi:type="dcterms:W3CDTF">2013-03-10T20:50:05Z</dcterms:created>
  <dcterms:modified xsi:type="dcterms:W3CDTF">2013-03-10T20:50:54Z</dcterms:modified>
  <cp:category/>
</cp:coreProperties>
</file>