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97" r:id="rId2"/>
  </p:sldMasterIdLst>
  <p:notesMasterIdLst>
    <p:notesMasterId r:id="rId17"/>
  </p:notesMasterIdLst>
  <p:handoutMasterIdLst>
    <p:handoutMasterId r:id="rId18"/>
  </p:handoutMasterIdLst>
  <p:sldIdLst>
    <p:sldId id="293" r:id="rId3"/>
    <p:sldId id="294" r:id="rId4"/>
    <p:sldId id="297" r:id="rId5"/>
    <p:sldId id="275" r:id="rId6"/>
    <p:sldId id="298" r:id="rId7"/>
    <p:sldId id="278" r:id="rId8"/>
    <p:sldId id="280" r:id="rId9"/>
    <p:sldId id="279" r:id="rId10"/>
    <p:sldId id="283" r:id="rId11"/>
    <p:sldId id="299" r:id="rId12"/>
    <p:sldId id="287" r:id="rId13"/>
    <p:sldId id="291" r:id="rId14"/>
    <p:sldId id="292" r:id="rId15"/>
    <p:sldId id="296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2035" autoAdjust="0"/>
  </p:normalViewPr>
  <p:slideViewPr>
    <p:cSldViewPr>
      <p:cViewPr>
        <p:scale>
          <a:sx n="100" d="100"/>
          <a:sy n="100" d="100"/>
        </p:scale>
        <p:origin x="-2696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8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 smtClean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3.</a:t>
          </a:r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dgm:pt modelId="{84085882-6E9C-1740-A09E-E5D012E12456}">
      <dgm:prSet phldrT="[Text]"/>
      <dgm:spPr/>
      <dgm:t>
        <a:bodyPr/>
        <a:lstStyle/>
        <a:p>
          <a:r>
            <a:rPr lang="en-AU" smtClean="0">
              <a:ea typeface="+mn-ea"/>
            </a:rPr>
            <a:t> </a:t>
          </a:r>
          <a:r>
            <a:rPr lang="en-AU" dirty="0" smtClean="0">
              <a:ea typeface="+mn-ea"/>
            </a:rPr>
            <a:t>Find integers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, </a:t>
          </a:r>
          <a:r>
            <a:rPr lang="en-AU" i="1" dirty="0" err="1" smtClean="0">
              <a:ea typeface="+mn-ea"/>
            </a:rPr>
            <a:t>q</a:t>
          </a:r>
          <a:r>
            <a:rPr lang="en-AU" dirty="0" smtClean="0">
              <a:ea typeface="+mn-ea"/>
            </a:rPr>
            <a:t>, with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 &gt; 0</a:t>
          </a:r>
          <a:r>
            <a:rPr lang="en-AU" dirty="0" smtClean="0">
              <a:ea typeface="+mn-ea"/>
            </a:rPr>
            <a:t>, </a:t>
          </a:r>
          <a:r>
            <a:rPr lang="en-AU" i="1" dirty="0" err="1" smtClean="0">
              <a:ea typeface="+mn-ea"/>
            </a:rPr>
            <a:t>q</a:t>
          </a:r>
          <a:r>
            <a:rPr lang="en-AU" dirty="0" smtClean="0">
              <a:ea typeface="+mn-ea"/>
            </a:rPr>
            <a:t> odd, so that </a:t>
          </a:r>
          <a:r>
            <a:rPr lang="en-AU" i="1" dirty="0" smtClean="0">
              <a:ea typeface="+mn-ea"/>
            </a:rPr>
            <a:t>(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1)=2</a:t>
          </a:r>
          <a:r>
            <a:rPr lang="en-AU" i="1" baseline="30000" dirty="0" smtClean="0">
              <a:ea typeface="+mn-ea"/>
            </a:rPr>
            <a:t>k</a:t>
          </a:r>
          <a:r>
            <a:rPr lang="en-AU" i="1" dirty="0" smtClean="0">
              <a:ea typeface="+mn-ea"/>
            </a:rPr>
            <a:t>q ;</a:t>
          </a:r>
          <a:endParaRPr lang="en-US" dirty="0"/>
        </a:p>
      </dgm:t>
    </dgm:p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dgm:pt modelId="{ADC67CD4-5024-4449-B1E2-58B28F85B9A6}">
      <dgm:prSet/>
      <dgm:spPr/>
      <dgm:t>
        <a:bodyPr/>
        <a:lstStyle/>
        <a:p>
          <a:r>
            <a:rPr lang="en-AU" dirty="0" smtClean="0">
              <a:ea typeface="+mn-ea"/>
            </a:rPr>
            <a:t> Select </a:t>
          </a:r>
          <a:r>
            <a:rPr lang="en-AU" dirty="0" smtClean="0">
              <a:ea typeface="+mn-ea"/>
            </a:rPr>
            <a:t>a random integer </a:t>
          </a:r>
          <a:r>
            <a:rPr lang="en-AU" i="1" dirty="0" smtClean="0">
              <a:ea typeface="+mn-ea"/>
            </a:rPr>
            <a:t>a, 1 &lt; a &lt;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 ;</a:t>
          </a:r>
        </a:p>
      </dgm:t>
    </dgm:p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dgm:pt modelId="{3D7D89BD-3593-1D4F-8698-91E73EF5D182}">
      <dgm:prSet/>
      <dgm:spPr/>
      <dgm:t>
        <a:bodyPr/>
        <a:lstStyle/>
        <a:p>
          <a:r>
            <a:rPr lang="en-AU" smtClean="0">
              <a:ea typeface="+mn-ea"/>
            </a:rPr>
            <a:t> </a:t>
          </a:r>
          <a:r>
            <a:rPr lang="en-AU" b="1" dirty="0" smtClean="0">
              <a:ea typeface="+mn-ea"/>
            </a:rPr>
            <a:t>if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a</a:t>
          </a:r>
          <a:r>
            <a:rPr lang="en-AU" i="1" baseline="30000" dirty="0" err="1" smtClean="0">
              <a:ea typeface="+mn-ea"/>
            </a:rPr>
            <a:t>q</a:t>
          </a:r>
          <a:r>
            <a:rPr lang="en-AU" i="1" dirty="0" smtClean="0">
              <a:ea typeface="+mn-ea"/>
            </a:rPr>
            <a:t> mod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= 1 </a:t>
          </a:r>
          <a:r>
            <a:rPr lang="en-AU" b="1" dirty="0" smtClean="0">
              <a:ea typeface="+mn-ea"/>
            </a:rPr>
            <a:t>then</a:t>
          </a:r>
          <a:r>
            <a:rPr lang="en-AU" dirty="0" smtClean="0">
              <a:ea typeface="+mn-ea"/>
            </a:rPr>
            <a:t> return (“</a:t>
          </a:r>
          <a:r>
            <a:rPr lang="en-US" dirty="0" smtClean="0">
              <a:ea typeface="+mn-ea"/>
            </a:rPr>
            <a:t>inconclusive</a:t>
          </a:r>
          <a:r>
            <a:rPr lang="en-AU" dirty="0" smtClean="0">
              <a:ea typeface="+mn-ea"/>
            </a:rPr>
            <a:t>") ;</a:t>
          </a:r>
        </a:p>
      </dgm:t>
    </dgm:p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dgm:pt modelId="{192186F6-7AF8-3145-9D3A-B172FA14B83E}">
      <dgm:prSet/>
      <dgm:spPr/>
      <dgm:t>
        <a:bodyPr/>
        <a:lstStyle/>
        <a:p>
          <a:r>
            <a:rPr lang="en-AU" smtClean="0">
              <a:ea typeface="+mn-ea"/>
            </a:rPr>
            <a:t> </a:t>
          </a:r>
          <a:r>
            <a:rPr lang="en-AU" b="1" dirty="0" smtClean="0">
              <a:ea typeface="+mn-ea"/>
            </a:rPr>
            <a:t>for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j</a:t>
          </a:r>
          <a:r>
            <a:rPr lang="en-AU" i="1" dirty="0" smtClean="0">
              <a:ea typeface="+mn-ea"/>
            </a:rPr>
            <a:t> = 0 </a:t>
          </a:r>
          <a:r>
            <a:rPr lang="en-AU" b="1" dirty="0" smtClean="0">
              <a:ea typeface="+mn-ea"/>
            </a:rPr>
            <a:t>to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 – 1 </a:t>
          </a:r>
          <a:r>
            <a:rPr lang="en-AU" b="1" dirty="0" smtClean="0">
              <a:ea typeface="+mn-ea"/>
            </a:rPr>
            <a:t>do</a:t>
          </a:r>
        </a:p>
      </dgm:t>
    </dgm:p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dgm:pt modelId="{69541EC2-EEAC-F24D-B49B-E8C172D9D351}">
      <dgm:prSet/>
      <dgm:spPr/>
      <dgm:t>
        <a:bodyPr/>
        <a:lstStyle/>
        <a:p>
          <a:r>
            <a:rPr lang="en-AU" b="1" smtClean="0">
              <a:ea typeface="+mn-ea"/>
            </a:rPr>
            <a:t>if</a:t>
          </a:r>
          <a:r>
            <a:rPr lang="en-AU" smtClean="0">
              <a:ea typeface="+mn-ea"/>
            </a:rPr>
            <a:t> </a:t>
          </a:r>
          <a:r>
            <a:rPr lang="en-AU" i="1" dirty="0" smtClean="0">
              <a:ea typeface="+mn-ea"/>
            </a:rPr>
            <a:t>(a</a:t>
          </a:r>
          <a:r>
            <a:rPr lang="en-AU" i="1" baseline="30000" dirty="0" smtClean="0">
              <a:ea typeface="+mn-ea"/>
            </a:rPr>
            <a:t>2jq</a:t>
          </a:r>
          <a:r>
            <a:rPr lang="en-AU" i="1" dirty="0" smtClean="0">
              <a:ea typeface="+mn-ea"/>
            </a:rPr>
            <a:t> mod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=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1) </a:t>
          </a:r>
          <a:r>
            <a:rPr lang="en-AU" b="1" dirty="0" smtClean="0">
              <a:ea typeface="+mn-ea"/>
            </a:rPr>
            <a:t>then</a:t>
          </a:r>
          <a:r>
            <a:rPr lang="en-AU" dirty="0" smtClean="0">
              <a:ea typeface="+mn-ea"/>
            </a:rPr>
            <a:t> return (“</a:t>
          </a:r>
          <a:r>
            <a:rPr lang="en-US" dirty="0" smtClean="0">
              <a:ea typeface="+mn-ea"/>
            </a:rPr>
            <a:t>inconclusive</a:t>
          </a:r>
          <a:r>
            <a:rPr lang="en-AU" dirty="0" smtClean="0">
              <a:ea typeface="+mn-ea"/>
            </a:rPr>
            <a:t>") ;</a:t>
          </a:r>
        </a:p>
      </dgm:t>
    </dgm:p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smtClean="0">
              <a:ea typeface="+mn-ea"/>
            </a:rPr>
            <a:t> </a:t>
          </a:r>
          <a:r>
            <a:rPr lang="en-AU" dirty="0" smtClean="0">
              <a:ea typeface="+mn-ea"/>
            </a:rPr>
            <a:t>return (“composite")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965AD-C2D4-B047-B721-29B9E3EC90ED}" type="pres">
      <dgm:prSet presAssocID="{217F2861-8603-1749-8905-36222D71F47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ABA3-9ACF-FA4D-9D6C-AD4636C47777}" type="pres">
      <dgm:prSet presAssocID="{E7BEE5E9-B068-F440-AA78-C06B5DA31F9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4246-F6BC-5046-AA33-638FD8E71F46}" type="pres">
      <dgm:prSet presAssocID="{09D346F8-9EAF-5B4F-878E-A6E389AE998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52334-D05E-924B-BE13-85008940BE0E}" type="pres">
      <dgm:prSet presAssocID="{1C83C87B-222E-0647-A9B1-678C74EE72F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7CE2071F-4127-4248-AC53-D080DAB729F2}" type="presOf" srcId="{192186F6-7AF8-3145-9D3A-B172FA14B83E}" destId="{8EB0E9CA-38E0-294D-BA1D-ABDC8F904BF8}" srcOrd="0" destOrd="0" presId="urn:microsoft.com/office/officeart/2005/8/layout/chevron2"/>
    <dgm:cxn modelId="{037846FF-7C0B-BE40-A6D9-B7C657FCFB51}" type="presOf" srcId="{3D7D89BD-3593-1D4F-8698-91E73EF5D182}" destId="{EEA74246-F6BC-5046-AA33-638FD8E71F46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3AA90891-CF1D-C148-B1BF-E19CD905CBB7}" type="presOf" srcId="{DE800D88-AFC2-C748-95A6-84274571450D}" destId="{7A51B00A-7D2E-CB40-B681-149F0CD6A739}" srcOrd="0" destOrd="0" presId="urn:microsoft.com/office/officeart/2005/8/layout/chevron2"/>
    <dgm:cxn modelId="{E062C805-8F95-F042-B247-DC624043AED2}" type="presOf" srcId="{217F2861-8603-1749-8905-36222D71F47A}" destId="{D7A1E9D5-302B-694D-869C-A3ABA0C4A5D6}" srcOrd="0" destOrd="0" presId="urn:microsoft.com/office/officeart/2005/8/layout/chevron2"/>
    <dgm:cxn modelId="{65101CA9-ACED-A04E-B79B-5A2B51FFE96E}" type="presOf" srcId="{84085882-6E9C-1740-A09E-E5D012E12456}" destId="{29F965AD-C2D4-B047-B721-29B9E3EC90ED}" srcOrd="0" destOrd="0" presId="urn:microsoft.com/office/officeart/2005/8/layout/chevron2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8F64E361-BD60-664B-9FA4-F7EE595AC7F3}" type="presOf" srcId="{69541EC2-EEAC-F24D-B49B-E8C172D9D351}" destId="{631AD66C-6EA6-8E42-90F0-37439CBC6540}" srcOrd="0" destOrd="0" presId="urn:microsoft.com/office/officeart/2005/8/layout/chevron2"/>
    <dgm:cxn modelId="{CFBA05EF-F262-A04E-8385-D5850F86AAE4}" type="presOf" srcId="{DE09D6F4-BC36-0D42-9828-50A4B5F57A5B}" destId="{D7D118A1-74CC-6C4F-B831-3685DF19C48D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0A223175-74B9-5848-94B7-E12FBEA1C95D}" type="presOf" srcId="{E7BEE5E9-B068-F440-AA78-C06B5DA31F9F}" destId="{2F49BE34-3DD4-D442-BEA2-FF0D8EE8E178}" srcOrd="0" destOrd="0" presId="urn:microsoft.com/office/officeart/2005/8/layout/chevron2"/>
    <dgm:cxn modelId="{51CB5E7B-800A-4A41-9EBD-6FED736A3B67}" type="presOf" srcId="{1C83C87B-222E-0647-A9B1-678C74EE72FB}" destId="{095298D9-91B6-C442-9E68-491C82CAAEDB}" srcOrd="0" destOrd="0" presId="urn:microsoft.com/office/officeart/2005/8/layout/chevron2"/>
    <dgm:cxn modelId="{A2627643-3B46-5242-AD87-E385B6320988}" type="presOf" srcId="{09D346F8-9EAF-5B4F-878E-A6E389AE9980}" destId="{CDFA1110-DB91-3342-8A3D-179A837BBA12}" srcOrd="0" destOrd="0" presId="urn:microsoft.com/office/officeart/2005/8/layout/chevron2"/>
    <dgm:cxn modelId="{14CB8417-904A-C544-9BC8-1CF588649A0F}" type="presOf" srcId="{49EFE361-CF40-C647-A532-3DB806AF13A5}" destId="{6CDAECC0-63B0-4043-8086-E12AC2EBF14F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F0F644B8-2232-324D-AB7A-F103AC3D613A}" type="presOf" srcId="{ADC67CD4-5024-4449-B1E2-58B28F85B9A6}" destId="{9185ABA3-9ACF-FA4D-9D6C-AD4636C47777}" srcOrd="0" destOrd="0" presId="urn:microsoft.com/office/officeart/2005/8/layout/chevron2"/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0DECDEFC-3AF2-C44C-806A-5090B6E5D78A}" type="presOf" srcId="{372DA5CB-9EB6-8B4D-97BA-01A5AB4F4F57}" destId="{C5652334-D05E-924B-BE13-85008940BE0E}" srcOrd="0" destOrd="0" presId="urn:microsoft.com/office/officeart/2005/8/layout/chevron2"/>
    <dgm:cxn modelId="{6199FBCC-6618-1143-8446-55DC8547C1EA}" type="presParOf" srcId="{D7D118A1-74CC-6C4F-B831-3685DF19C48D}" destId="{7DBAE230-6AF8-7A47-B5A6-8624F47456AE}" srcOrd="0" destOrd="0" presId="urn:microsoft.com/office/officeart/2005/8/layout/chevron2"/>
    <dgm:cxn modelId="{8ABEEE1B-7EDA-424C-AC98-5C616D6BDDAF}" type="presParOf" srcId="{7DBAE230-6AF8-7A47-B5A6-8624F47456AE}" destId="{D7A1E9D5-302B-694D-869C-A3ABA0C4A5D6}" srcOrd="0" destOrd="0" presId="urn:microsoft.com/office/officeart/2005/8/layout/chevron2"/>
    <dgm:cxn modelId="{12834053-E503-5242-9320-72638BB61D93}" type="presParOf" srcId="{7DBAE230-6AF8-7A47-B5A6-8624F47456AE}" destId="{29F965AD-C2D4-B047-B721-29B9E3EC90ED}" srcOrd="1" destOrd="0" presId="urn:microsoft.com/office/officeart/2005/8/layout/chevron2"/>
    <dgm:cxn modelId="{0E760BA9-57B8-0344-B3FE-6C3CC1A5969C}" type="presParOf" srcId="{D7D118A1-74CC-6C4F-B831-3685DF19C48D}" destId="{1CD26310-B59C-CB48-8080-F86AF6178FD8}" srcOrd="1" destOrd="0" presId="urn:microsoft.com/office/officeart/2005/8/layout/chevron2"/>
    <dgm:cxn modelId="{2CC8D848-FEFF-7241-93DF-8526BB267475}" type="presParOf" srcId="{D7D118A1-74CC-6C4F-B831-3685DF19C48D}" destId="{33EE43DC-34BE-A840-BD1C-AE38AAA55524}" srcOrd="2" destOrd="0" presId="urn:microsoft.com/office/officeart/2005/8/layout/chevron2"/>
    <dgm:cxn modelId="{4F190890-1453-C645-911A-4C27F2AD5EC3}" type="presParOf" srcId="{33EE43DC-34BE-A840-BD1C-AE38AAA55524}" destId="{2F49BE34-3DD4-D442-BEA2-FF0D8EE8E178}" srcOrd="0" destOrd="0" presId="urn:microsoft.com/office/officeart/2005/8/layout/chevron2"/>
    <dgm:cxn modelId="{434D77A9-737A-A948-8B20-5021419A7027}" type="presParOf" srcId="{33EE43DC-34BE-A840-BD1C-AE38AAA55524}" destId="{9185ABA3-9ACF-FA4D-9D6C-AD4636C47777}" srcOrd="1" destOrd="0" presId="urn:microsoft.com/office/officeart/2005/8/layout/chevron2"/>
    <dgm:cxn modelId="{40BAED63-7133-9944-879C-08042C8CAC09}" type="presParOf" srcId="{D7D118A1-74CC-6C4F-B831-3685DF19C48D}" destId="{68534DD1-E48D-9F49-9F10-C9BFBD29C4CD}" srcOrd="3" destOrd="0" presId="urn:microsoft.com/office/officeart/2005/8/layout/chevron2"/>
    <dgm:cxn modelId="{433CB1BD-F52C-3748-A6CA-C857CF0E6EA5}" type="presParOf" srcId="{D7D118A1-74CC-6C4F-B831-3685DF19C48D}" destId="{7E85EF86-6CCB-6D4E-B305-07C60A71FA80}" srcOrd="4" destOrd="0" presId="urn:microsoft.com/office/officeart/2005/8/layout/chevron2"/>
    <dgm:cxn modelId="{0E53CEF9-24EE-D247-A691-1446ABD6DF34}" type="presParOf" srcId="{7E85EF86-6CCB-6D4E-B305-07C60A71FA80}" destId="{CDFA1110-DB91-3342-8A3D-179A837BBA12}" srcOrd="0" destOrd="0" presId="urn:microsoft.com/office/officeart/2005/8/layout/chevron2"/>
    <dgm:cxn modelId="{0D58E278-9B32-0D45-A9B3-8C31C561F7D3}" type="presParOf" srcId="{7E85EF86-6CCB-6D4E-B305-07C60A71FA80}" destId="{EEA74246-F6BC-5046-AA33-638FD8E71F46}" srcOrd="1" destOrd="0" presId="urn:microsoft.com/office/officeart/2005/8/layout/chevron2"/>
    <dgm:cxn modelId="{F96A2A66-2F52-1945-A94F-8752139737C1}" type="presParOf" srcId="{D7D118A1-74CC-6C4F-B831-3685DF19C48D}" destId="{6F3A862C-6535-E844-BD7C-1C965B86A6DC}" srcOrd="5" destOrd="0" presId="urn:microsoft.com/office/officeart/2005/8/layout/chevron2"/>
    <dgm:cxn modelId="{3FD755E3-42E8-A44D-952F-1E86A38BD901}" type="presParOf" srcId="{D7D118A1-74CC-6C4F-B831-3685DF19C48D}" destId="{20D2E5A2-495E-CE45-B454-2F2C99F11F10}" srcOrd="6" destOrd="0" presId="urn:microsoft.com/office/officeart/2005/8/layout/chevron2"/>
    <dgm:cxn modelId="{E26B201A-2322-4840-A764-C493745CEF58}" type="presParOf" srcId="{20D2E5A2-495E-CE45-B454-2F2C99F11F10}" destId="{6CDAECC0-63B0-4043-8086-E12AC2EBF14F}" srcOrd="0" destOrd="0" presId="urn:microsoft.com/office/officeart/2005/8/layout/chevron2"/>
    <dgm:cxn modelId="{68735FA2-4149-7647-9559-89EF28DA5615}" type="presParOf" srcId="{20D2E5A2-495E-CE45-B454-2F2C99F11F10}" destId="{8EB0E9CA-38E0-294D-BA1D-ABDC8F904BF8}" srcOrd="1" destOrd="0" presId="urn:microsoft.com/office/officeart/2005/8/layout/chevron2"/>
    <dgm:cxn modelId="{B4F5A088-6623-8340-A6BE-08DE46D31F65}" type="presParOf" srcId="{D7D118A1-74CC-6C4F-B831-3685DF19C48D}" destId="{3787DBBF-077B-AB45-9CCA-2DCBD66F11A2}" srcOrd="7" destOrd="0" presId="urn:microsoft.com/office/officeart/2005/8/layout/chevron2"/>
    <dgm:cxn modelId="{9DFD752F-D7E0-FB47-92DF-FDB07FF2B01F}" type="presParOf" srcId="{D7D118A1-74CC-6C4F-B831-3685DF19C48D}" destId="{9952EB10-1BAF-9C4E-82BC-013884F3CD0B}" srcOrd="8" destOrd="0" presId="urn:microsoft.com/office/officeart/2005/8/layout/chevron2"/>
    <dgm:cxn modelId="{A27F3521-46C2-9946-BA23-85AEF448FF8A}" type="presParOf" srcId="{9952EB10-1BAF-9C4E-82BC-013884F3CD0B}" destId="{7A51B00A-7D2E-CB40-B681-149F0CD6A739}" srcOrd="0" destOrd="0" presId="urn:microsoft.com/office/officeart/2005/8/layout/chevron2"/>
    <dgm:cxn modelId="{95258273-E6AA-6048-BE4A-1E8D2C5E5205}" type="presParOf" srcId="{9952EB10-1BAF-9C4E-82BC-013884F3CD0B}" destId="{631AD66C-6EA6-8E42-90F0-37439CBC6540}" srcOrd="1" destOrd="0" presId="urn:microsoft.com/office/officeart/2005/8/layout/chevron2"/>
    <dgm:cxn modelId="{5E47411A-6916-D94A-8176-C533C71A06B7}" type="presParOf" srcId="{D7D118A1-74CC-6C4F-B831-3685DF19C48D}" destId="{1BB8B7A7-DB29-3E4D-8B25-6A3EFF5A49E1}" srcOrd="9" destOrd="0" presId="urn:microsoft.com/office/officeart/2005/8/layout/chevron2"/>
    <dgm:cxn modelId="{54FCBBC2-E4B8-B94C-A19E-DA50E2BBFAF0}" type="presParOf" srcId="{D7D118A1-74CC-6C4F-B831-3685DF19C48D}" destId="{81671323-D572-BA41-8D74-434926E9198C}" srcOrd="10" destOrd="0" presId="urn:microsoft.com/office/officeart/2005/8/layout/chevron2"/>
    <dgm:cxn modelId="{8C6A06DA-9AE1-784D-BDE7-30CA360099B9}" type="presParOf" srcId="{81671323-D572-BA41-8D74-434926E9198C}" destId="{095298D9-91B6-C442-9E68-491C82CAAEDB}" srcOrd="0" destOrd="0" presId="urn:microsoft.com/office/officeart/2005/8/layout/chevron2"/>
    <dgm:cxn modelId="{99628F70-2A95-B74D-BD21-B16345F0C1CD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69044-1E7A-0C41-802D-2DA78E58FD2B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 smtClean="0">
              <a:ea typeface="+mn-ea"/>
              <a:cs typeface="+mn-cs"/>
            </a:rPr>
            <a:t>Provides a way to manipulate (potentially very large) numbers mod </a:t>
          </a:r>
          <a:r>
            <a:rPr lang="en-AU" i="1" dirty="0" smtClean="0">
              <a:ea typeface="+mn-ea"/>
              <a:cs typeface="+mn-cs"/>
            </a:rPr>
            <a:t>M </a:t>
          </a:r>
          <a:r>
            <a:rPr lang="en-AU" dirty="0" smtClean="0">
              <a:ea typeface="+mn-ea"/>
              <a:cs typeface="+mn-cs"/>
            </a:rPr>
            <a:t>in terms of </a:t>
          </a:r>
          <a:r>
            <a:rPr lang="en-AU" dirty="0" err="1" smtClean="0">
              <a:ea typeface="+mn-ea"/>
              <a:cs typeface="+mn-cs"/>
            </a:rPr>
            <a:t>tuples</a:t>
          </a:r>
          <a:r>
            <a:rPr lang="en-AU" dirty="0" smtClean="0">
              <a:ea typeface="+mn-ea"/>
              <a:cs typeface="+mn-cs"/>
            </a:rPr>
            <a:t> of smaller numbers</a:t>
          </a:r>
          <a:endParaRPr lang="en-US" dirty="0"/>
        </a:p>
      </dgm:t>
    </dgm:p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dgm:pt modelId="{A9B72FEC-E322-8D47-80DF-A7E41D4DDE9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smtClean="0">
              <a:ea typeface="+mn-ea"/>
            </a:rPr>
            <a:t>This can be useful when </a:t>
          </a:r>
          <a:r>
            <a:rPr lang="en-AU" i="1" smtClean="0">
              <a:ea typeface="+mn-ea"/>
            </a:rPr>
            <a:t>M </a:t>
          </a:r>
          <a:r>
            <a:rPr lang="en-AU" smtClean="0">
              <a:ea typeface="+mn-ea"/>
            </a:rPr>
            <a:t>is 150 digits or more</a:t>
          </a:r>
          <a:endParaRPr lang="en-AU" dirty="0" smtClean="0">
            <a:ea typeface="+mn-ea"/>
          </a:endParaRPr>
        </a:p>
      </dgm:t>
    </dgm:p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dgm:pt modelId="{70B3C10C-A4AF-5B49-9C1C-C13364F5573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smtClean="0">
              <a:ea typeface="+mn-ea"/>
            </a:rPr>
            <a:t>However, it is necessary to know beforehand the factorization of </a:t>
          </a:r>
          <a:r>
            <a:rPr lang="en-AU" i="1" smtClean="0">
              <a:ea typeface="+mn-ea"/>
            </a:rPr>
            <a:t>M</a:t>
          </a:r>
          <a:endParaRPr lang="en-AU" dirty="0" smtClean="0">
            <a:ea typeface="+mn-ea"/>
          </a:endParaRPr>
        </a:p>
      </dgm:t>
    </dgm:p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3C6E7410-9BFD-4248-B899-6357934C14A3}" type="presOf" srcId="{70B3C10C-A4AF-5B49-9C1C-C13364F5573B}" destId="{215F77BB-9FDE-7E4A-B50C-8417DFBCAFC9}" srcOrd="0" destOrd="1" presId="urn:microsoft.com/office/officeart/2005/8/layout/hList1"/>
    <dgm:cxn modelId="{C8EACDBE-39E6-B949-9596-82C99B2E0187}" type="presOf" srcId="{E9579336-3EDD-504A-BEEF-A11AC624ED8E}" destId="{E0D33B3F-4090-674E-9CE3-48A9DB04631B}" srcOrd="0" destOrd="0" presId="urn:microsoft.com/office/officeart/2005/8/layout/hList1"/>
    <dgm:cxn modelId="{FD0EBF49-103E-4E45-9AF6-0C318C0E4197}" type="presOf" srcId="{26269044-1E7A-0C41-802D-2DA78E58FD2B}" destId="{BA6348B4-F7A9-2B49-A2C4-F1F1F2B3A08C}" srcOrd="0" destOrd="0" presId="urn:microsoft.com/office/officeart/2005/8/layout/hList1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35197793-DC09-5F4E-A1E6-C0FCF95ACB17}" type="presOf" srcId="{A9B72FEC-E322-8D47-80DF-A7E41D4DDE9B}" destId="{215F77BB-9FDE-7E4A-B50C-8417DFBCAFC9}" srcOrd="0" destOrd="0" presId="urn:microsoft.com/office/officeart/2005/8/layout/hList1"/>
    <dgm:cxn modelId="{D66F130F-BE58-3A42-87CE-AF86A854AA04}" type="presParOf" srcId="{E0D33B3F-4090-674E-9CE3-48A9DB04631B}" destId="{134D492F-354E-2F4F-8BB7-0DEDAC2CAD25}" srcOrd="0" destOrd="0" presId="urn:microsoft.com/office/officeart/2005/8/layout/hList1"/>
    <dgm:cxn modelId="{7F01B49C-985E-9A46-8CC8-F5172C4B1CF4}" type="presParOf" srcId="{134D492F-354E-2F4F-8BB7-0DEDAC2CAD25}" destId="{BA6348B4-F7A9-2B49-A2C4-F1F1F2B3A08C}" srcOrd="0" destOrd="0" presId="urn:microsoft.com/office/officeart/2005/8/layout/hList1"/>
    <dgm:cxn modelId="{890AE6D0-98B0-C945-87C2-2D3E1CEC5046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A1E9D5-302B-694D-869C-A3ABA0C4A5D6}">
      <dsp:nvSpPr>
        <dsp:cNvPr id="0" name=""/>
        <dsp:cNvSpPr/>
      </dsp:nvSpPr>
      <dsp:spPr>
        <a:xfrm rot="5400000">
          <a:off x="-96536" y="99276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1.</a:t>
          </a:r>
          <a:endParaRPr lang="en-US" sz="1600" b="1" i="0" kern="1200" dirty="0"/>
        </a:p>
      </dsp:txBody>
      <dsp:txXfrm rot="5400000">
        <a:off x="-96536" y="99276"/>
        <a:ext cx="643573" cy="450501"/>
      </dsp:txXfrm>
    </dsp:sp>
    <dsp:sp modelId="{29F965AD-C2D4-B047-B721-29B9E3EC90ED}">
      <dsp:nvSpPr>
        <dsp:cNvPr id="0" name=""/>
        <dsp:cNvSpPr/>
      </dsp:nvSpPr>
      <dsp:spPr>
        <a:xfrm rot="5400000">
          <a:off x="3559279" y="-3106037"/>
          <a:ext cx="41854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smtClean="0">
              <a:ea typeface="+mn-ea"/>
            </a:rPr>
            <a:t> </a:t>
          </a:r>
          <a:r>
            <a:rPr lang="en-AU" sz="2100" kern="1200" dirty="0" smtClean="0">
              <a:ea typeface="+mn-ea"/>
            </a:rPr>
            <a:t>Find integers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, </a:t>
          </a:r>
          <a:r>
            <a:rPr lang="en-AU" sz="2100" i="1" kern="1200" dirty="0" err="1" smtClean="0">
              <a:ea typeface="+mn-ea"/>
            </a:rPr>
            <a:t>q</a:t>
          </a:r>
          <a:r>
            <a:rPr lang="en-AU" sz="2100" kern="1200" dirty="0" smtClean="0">
              <a:ea typeface="+mn-ea"/>
            </a:rPr>
            <a:t>, with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 &gt; 0</a:t>
          </a:r>
          <a:r>
            <a:rPr lang="en-AU" sz="2100" kern="1200" dirty="0" smtClean="0">
              <a:ea typeface="+mn-ea"/>
            </a:rPr>
            <a:t>, </a:t>
          </a:r>
          <a:r>
            <a:rPr lang="en-AU" sz="2100" i="1" kern="1200" dirty="0" err="1" smtClean="0">
              <a:ea typeface="+mn-ea"/>
            </a:rPr>
            <a:t>q</a:t>
          </a:r>
          <a:r>
            <a:rPr lang="en-AU" sz="2100" kern="1200" dirty="0" smtClean="0">
              <a:ea typeface="+mn-ea"/>
            </a:rPr>
            <a:t> odd, so that </a:t>
          </a:r>
          <a:r>
            <a:rPr lang="en-AU" sz="2100" i="1" kern="1200" dirty="0" smtClean="0">
              <a:ea typeface="+mn-ea"/>
            </a:rPr>
            <a:t>(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1)=2</a:t>
          </a:r>
          <a:r>
            <a:rPr lang="en-AU" sz="2100" i="1" kern="1200" baseline="30000" dirty="0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q ;</a:t>
          </a:r>
          <a:endParaRPr lang="en-US" sz="2100" kern="1200" dirty="0"/>
        </a:p>
      </dsp:txBody>
      <dsp:txXfrm rot="5400000">
        <a:off x="3559279" y="-3106037"/>
        <a:ext cx="418542" cy="6636098"/>
      </dsp:txXfrm>
    </dsp:sp>
    <dsp:sp modelId="{2F49BE34-3DD4-D442-BEA2-FF0D8EE8E178}">
      <dsp:nvSpPr>
        <dsp:cNvPr id="0" name=""/>
        <dsp:cNvSpPr/>
      </dsp:nvSpPr>
      <dsp:spPr>
        <a:xfrm rot="5400000">
          <a:off x="-96536" y="640025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2.</a:t>
          </a:r>
        </a:p>
      </dsp:txBody>
      <dsp:txXfrm rot="5400000">
        <a:off x="-96536" y="640025"/>
        <a:ext cx="643573" cy="450501"/>
      </dsp:txXfrm>
    </dsp:sp>
    <dsp:sp modelId="{9185ABA3-9ACF-FA4D-9D6C-AD4636C47777}">
      <dsp:nvSpPr>
        <dsp:cNvPr id="0" name=""/>
        <dsp:cNvSpPr/>
      </dsp:nvSpPr>
      <dsp:spPr>
        <a:xfrm rot="5400000">
          <a:off x="3559389" y="-2565398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Select </a:t>
          </a:r>
          <a:r>
            <a:rPr lang="en-AU" sz="2100" kern="1200" dirty="0" smtClean="0">
              <a:ea typeface="+mn-ea"/>
            </a:rPr>
            <a:t>a random integer </a:t>
          </a:r>
          <a:r>
            <a:rPr lang="en-AU" sz="2100" i="1" kern="1200" dirty="0" smtClean="0">
              <a:ea typeface="+mn-ea"/>
            </a:rPr>
            <a:t>a, 1 &lt; a &lt;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 ;</a:t>
          </a:r>
        </a:p>
      </dsp:txBody>
      <dsp:txXfrm rot="5400000">
        <a:off x="3559389" y="-2565398"/>
        <a:ext cx="418322" cy="6636098"/>
      </dsp:txXfrm>
    </dsp:sp>
    <dsp:sp modelId="{CDFA1110-DB91-3342-8A3D-179A837BBA12}">
      <dsp:nvSpPr>
        <dsp:cNvPr id="0" name=""/>
        <dsp:cNvSpPr/>
      </dsp:nvSpPr>
      <dsp:spPr>
        <a:xfrm rot="5400000">
          <a:off x="-96536" y="1180774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3.</a:t>
          </a:r>
        </a:p>
      </dsp:txBody>
      <dsp:txXfrm rot="5400000">
        <a:off x="-96536" y="1180774"/>
        <a:ext cx="643573" cy="450501"/>
      </dsp:txXfrm>
    </dsp:sp>
    <dsp:sp modelId="{EEA74246-F6BC-5046-AA33-638FD8E71F46}">
      <dsp:nvSpPr>
        <dsp:cNvPr id="0" name=""/>
        <dsp:cNvSpPr/>
      </dsp:nvSpPr>
      <dsp:spPr>
        <a:xfrm rot="5400000">
          <a:off x="3559389" y="-2024649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smtClean="0">
              <a:ea typeface="+mn-ea"/>
            </a:rPr>
            <a:t> </a:t>
          </a:r>
          <a:r>
            <a:rPr lang="en-AU" sz="2100" b="1" kern="1200" dirty="0" smtClean="0">
              <a:ea typeface="+mn-ea"/>
            </a:rPr>
            <a:t>if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a</a:t>
          </a:r>
          <a:r>
            <a:rPr lang="en-AU" sz="2100" i="1" kern="1200" baseline="30000" dirty="0" err="1" smtClean="0">
              <a:ea typeface="+mn-ea"/>
            </a:rPr>
            <a:t>q</a:t>
          </a:r>
          <a:r>
            <a:rPr lang="en-AU" sz="2100" i="1" kern="1200" dirty="0" smtClean="0">
              <a:ea typeface="+mn-ea"/>
            </a:rPr>
            <a:t> mod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= 1 </a:t>
          </a:r>
          <a:r>
            <a:rPr lang="en-AU" sz="2100" b="1" kern="1200" dirty="0" smtClean="0">
              <a:ea typeface="+mn-ea"/>
            </a:rPr>
            <a:t>then</a:t>
          </a:r>
          <a:r>
            <a:rPr lang="en-AU" sz="2100" kern="1200" dirty="0" smtClean="0">
              <a:ea typeface="+mn-ea"/>
            </a:rPr>
            <a:t> return (“</a:t>
          </a:r>
          <a:r>
            <a:rPr lang="en-US" sz="2100" kern="1200" dirty="0" smtClean="0">
              <a:ea typeface="+mn-ea"/>
            </a:rPr>
            <a:t>inconclusive</a:t>
          </a:r>
          <a:r>
            <a:rPr lang="en-AU" sz="2100" kern="1200" dirty="0" smtClean="0">
              <a:ea typeface="+mn-ea"/>
            </a:rPr>
            <a:t>") ;</a:t>
          </a:r>
        </a:p>
      </dsp:txBody>
      <dsp:txXfrm rot="5400000">
        <a:off x="3559389" y="-2024649"/>
        <a:ext cx="418322" cy="6636098"/>
      </dsp:txXfrm>
    </dsp:sp>
    <dsp:sp modelId="{6CDAECC0-63B0-4043-8086-E12AC2EBF14F}">
      <dsp:nvSpPr>
        <dsp:cNvPr id="0" name=""/>
        <dsp:cNvSpPr/>
      </dsp:nvSpPr>
      <dsp:spPr>
        <a:xfrm rot="5400000">
          <a:off x="-96536" y="1721523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4.</a:t>
          </a:r>
        </a:p>
      </dsp:txBody>
      <dsp:txXfrm rot="5400000">
        <a:off x="-96536" y="1721523"/>
        <a:ext cx="643573" cy="450501"/>
      </dsp:txXfrm>
    </dsp:sp>
    <dsp:sp modelId="{8EB0E9CA-38E0-294D-BA1D-ABDC8F904BF8}">
      <dsp:nvSpPr>
        <dsp:cNvPr id="0" name=""/>
        <dsp:cNvSpPr/>
      </dsp:nvSpPr>
      <dsp:spPr>
        <a:xfrm rot="5400000">
          <a:off x="3559389" y="-148390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smtClean="0">
              <a:ea typeface="+mn-ea"/>
            </a:rPr>
            <a:t> </a:t>
          </a:r>
          <a:r>
            <a:rPr lang="en-AU" sz="2100" b="1" kern="1200" dirty="0" smtClean="0">
              <a:ea typeface="+mn-ea"/>
            </a:rPr>
            <a:t>for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j</a:t>
          </a:r>
          <a:r>
            <a:rPr lang="en-AU" sz="2100" i="1" kern="1200" dirty="0" smtClean="0">
              <a:ea typeface="+mn-ea"/>
            </a:rPr>
            <a:t> = 0 </a:t>
          </a:r>
          <a:r>
            <a:rPr lang="en-AU" sz="2100" b="1" kern="1200" dirty="0" smtClean="0">
              <a:ea typeface="+mn-ea"/>
            </a:rPr>
            <a:t>to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 – 1 </a:t>
          </a:r>
          <a:r>
            <a:rPr lang="en-AU" sz="2100" b="1" kern="1200" dirty="0" smtClean="0">
              <a:ea typeface="+mn-ea"/>
            </a:rPr>
            <a:t>do</a:t>
          </a:r>
        </a:p>
      </dsp:txBody>
      <dsp:txXfrm rot="5400000">
        <a:off x="3559389" y="-1483900"/>
        <a:ext cx="418322" cy="6636098"/>
      </dsp:txXfrm>
    </dsp:sp>
    <dsp:sp modelId="{7A51B00A-7D2E-CB40-B681-149F0CD6A739}">
      <dsp:nvSpPr>
        <dsp:cNvPr id="0" name=""/>
        <dsp:cNvSpPr/>
      </dsp:nvSpPr>
      <dsp:spPr>
        <a:xfrm rot="5400000">
          <a:off x="-96536" y="226227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5. </a:t>
          </a:r>
        </a:p>
      </dsp:txBody>
      <dsp:txXfrm rot="5400000">
        <a:off x="-96536" y="2262272"/>
        <a:ext cx="643573" cy="450501"/>
      </dsp:txXfrm>
    </dsp:sp>
    <dsp:sp modelId="{631AD66C-6EA6-8E42-90F0-37439CBC6540}">
      <dsp:nvSpPr>
        <dsp:cNvPr id="0" name=""/>
        <dsp:cNvSpPr/>
      </dsp:nvSpPr>
      <dsp:spPr>
        <a:xfrm rot="5400000">
          <a:off x="3559389" y="-94315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b="1" kern="1200" smtClean="0">
              <a:ea typeface="+mn-ea"/>
            </a:rPr>
            <a:t>if</a:t>
          </a:r>
          <a:r>
            <a:rPr lang="en-AU" sz="2100" kern="1200" smtClean="0">
              <a:ea typeface="+mn-ea"/>
            </a:rPr>
            <a:t> </a:t>
          </a:r>
          <a:r>
            <a:rPr lang="en-AU" sz="2100" i="1" kern="1200" dirty="0" smtClean="0">
              <a:ea typeface="+mn-ea"/>
            </a:rPr>
            <a:t>(a</a:t>
          </a:r>
          <a:r>
            <a:rPr lang="en-AU" sz="2100" i="1" kern="1200" baseline="30000" dirty="0" smtClean="0">
              <a:ea typeface="+mn-ea"/>
            </a:rPr>
            <a:t>2jq</a:t>
          </a:r>
          <a:r>
            <a:rPr lang="en-AU" sz="2100" i="1" kern="1200" dirty="0" smtClean="0">
              <a:ea typeface="+mn-ea"/>
            </a:rPr>
            <a:t> mod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=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1) </a:t>
          </a:r>
          <a:r>
            <a:rPr lang="en-AU" sz="2100" b="1" kern="1200" dirty="0" smtClean="0">
              <a:ea typeface="+mn-ea"/>
            </a:rPr>
            <a:t>then</a:t>
          </a:r>
          <a:r>
            <a:rPr lang="en-AU" sz="2100" kern="1200" dirty="0" smtClean="0">
              <a:ea typeface="+mn-ea"/>
            </a:rPr>
            <a:t> return (“</a:t>
          </a:r>
          <a:r>
            <a:rPr lang="en-US" sz="2100" kern="1200" dirty="0" smtClean="0">
              <a:ea typeface="+mn-ea"/>
            </a:rPr>
            <a:t>inconclusive</a:t>
          </a:r>
          <a:r>
            <a:rPr lang="en-AU" sz="2100" kern="1200" dirty="0" smtClean="0">
              <a:ea typeface="+mn-ea"/>
            </a:rPr>
            <a:t>") ;</a:t>
          </a:r>
        </a:p>
      </dsp:txBody>
      <dsp:txXfrm rot="5400000">
        <a:off x="3559389" y="-943150"/>
        <a:ext cx="418322" cy="6636098"/>
      </dsp:txXfrm>
    </dsp:sp>
    <dsp:sp modelId="{095298D9-91B6-C442-9E68-491C82CAAEDB}">
      <dsp:nvSpPr>
        <dsp:cNvPr id="0" name=""/>
        <dsp:cNvSpPr/>
      </dsp:nvSpPr>
      <dsp:spPr>
        <a:xfrm rot="5400000">
          <a:off x="-96536" y="280302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6.</a:t>
          </a:r>
        </a:p>
      </dsp:txBody>
      <dsp:txXfrm rot="5400000">
        <a:off x="-96536" y="2803022"/>
        <a:ext cx="643573" cy="450501"/>
      </dsp:txXfrm>
    </dsp:sp>
    <dsp:sp modelId="{C5652334-D05E-924B-BE13-85008940BE0E}">
      <dsp:nvSpPr>
        <dsp:cNvPr id="0" name=""/>
        <dsp:cNvSpPr/>
      </dsp:nvSpPr>
      <dsp:spPr>
        <a:xfrm rot="5400000">
          <a:off x="3559389" y="-402401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smtClean="0">
              <a:ea typeface="+mn-ea"/>
            </a:rPr>
            <a:t> </a:t>
          </a:r>
          <a:r>
            <a:rPr lang="en-AU" sz="2100" kern="1200" dirty="0" smtClean="0">
              <a:ea typeface="+mn-ea"/>
            </a:rPr>
            <a:t>return (“composite") ;</a:t>
          </a:r>
        </a:p>
      </dsp:txBody>
      <dsp:txXfrm rot="5400000">
        <a:off x="3559389" y="-402401"/>
        <a:ext cx="418322" cy="66360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6348B4-F7A9-2B49-A2C4-F1F1F2B3A08C}">
      <dsp:nvSpPr>
        <dsp:cNvPr id="0" name=""/>
        <dsp:cNvSpPr/>
      </dsp:nvSpPr>
      <dsp:spPr>
        <a:xfrm>
          <a:off x="0" y="34208"/>
          <a:ext cx="5867399" cy="71592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>
              <a:ea typeface="+mn-ea"/>
              <a:cs typeface="+mn-cs"/>
            </a:rPr>
            <a:t>Provides a way to manipulate (potentially very large) numbers mod </a:t>
          </a:r>
          <a:r>
            <a:rPr lang="en-AU" sz="1900" i="1" kern="1200" dirty="0" smtClean="0">
              <a:ea typeface="+mn-ea"/>
              <a:cs typeface="+mn-cs"/>
            </a:rPr>
            <a:t>M </a:t>
          </a:r>
          <a:r>
            <a:rPr lang="en-AU" sz="1900" kern="1200" dirty="0" smtClean="0">
              <a:ea typeface="+mn-ea"/>
              <a:cs typeface="+mn-cs"/>
            </a:rPr>
            <a:t>in terms of </a:t>
          </a:r>
          <a:r>
            <a:rPr lang="en-AU" sz="1900" kern="1200" dirty="0" err="1" smtClean="0">
              <a:ea typeface="+mn-ea"/>
              <a:cs typeface="+mn-cs"/>
            </a:rPr>
            <a:t>tuples</a:t>
          </a:r>
          <a:r>
            <a:rPr lang="en-AU" sz="1900" kern="1200" dirty="0" smtClean="0">
              <a:ea typeface="+mn-ea"/>
              <a:cs typeface="+mn-cs"/>
            </a:rPr>
            <a:t> of smaller numbers</a:t>
          </a:r>
          <a:endParaRPr lang="en-US" sz="1900" kern="1200" dirty="0"/>
        </a:p>
      </dsp:txBody>
      <dsp:txXfrm>
        <a:off x="0" y="34208"/>
        <a:ext cx="5867399" cy="715927"/>
      </dsp:txXfrm>
    </dsp:sp>
    <dsp:sp modelId="{215F77BB-9FDE-7E4A-B50C-8417DFBCAFC9}">
      <dsp:nvSpPr>
        <dsp:cNvPr id="0" name=""/>
        <dsp:cNvSpPr/>
      </dsp:nvSpPr>
      <dsp:spPr>
        <a:xfrm>
          <a:off x="0" y="750136"/>
          <a:ext cx="5867399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smtClean="0">
              <a:ea typeface="+mn-ea"/>
            </a:rPr>
            <a:t>This can be useful when </a:t>
          </a:r>
          <a:r>
            <a:rPr lang="en-AU" sz="1900" i="1" kern="1200" smtClean="0">
              <a:ea typeface="+mn-ea"/>
            </a:rPr>
            <a:t>M </a:t>
          </a:r>
          <a:r>
            <a:rPr lang="en-AU" sz="1900" kern="1200" smtClean="0">
              <a:ea typeface="+mn-ea"/>
            </a:rPr>
            <a:t>is 150 digits or more</a:t>
          </a:r>
          <a:endParaRPr lang="en-AU" sz="1900" kern="1200" dirty="0" smtClean="0">
            <a:ea typeface="+mn-ea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smtClean="0">
              <a:ea typeface="+mn-ea"/>
            </a:rPr>
            <a:t>However, it is necessary to know beforehand the factorization of </a:t>
          </a:r>
          <a:r>
            <a:rPr lang="en-AU" sz="1900" i="1" kern="1200" smtClean="0">
              <a:ea typeface="+mn-ea"/>
            </a:rPr>
            <a:t>M</a:t>
          </a:r>
          <a:endParaRPr lang="en-AU" sz="1900" kern="1200" dirty="0" smtClean="0">
            <a:ea typeface="+mn-ea"/>
          </a:endParaRPr>
        </a:p>
      </dsp:txBody>
      <dsp:txXfrm>
        <a:off x="0" y="750136"/>
        <a:ext cx="5867399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5B17EE3-7833-EF4C-AA2C-373000F2F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F9D7933-90D0-924A-A34D-898B2AD6C3D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E1FC6-D2C9-EC40-897D-3551EC57662E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8 – “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More Number Theory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Prior to 2002, there was no known method of efficiently proving the primality of very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large numbers. All of the algorithms in use, including the most popular (Miller-Rabin),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produced a probabilistic result. In 2002 (announced in 2002, published in 2004),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Agrawal, Kayal, and Saxena [AGRA04] developed a relatively simple deterministic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that efficiently determines whether a given large number is a prime. The algorithm,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as the AKS algorithm, does not appear to be as efficient as the Miller-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Rabin algorithm. Thus far, it has not supplanted this older, probabilistic technique.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2B013-62D1-194A-B230-76FBB108D621}" type="slidenum">
              <a:rPr lang="en-AU" smtClean="0">
                <a:latin typeface="Arial" pitchFamily="-84" charset="0"/>
              </a:rPr>
              <a:pPr/>
              <a:t>10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3D91-8EA2-3449-B649-5F467F3288A1}" type="slidenum">
              <a:rPr lang="en-AU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most useful results of number theory is the Chinese remainder theorem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(CRT).  In essence, the CRT says it is possible to reconstruct integers in a certain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range from their residues modulo a set of pairwise relatively prime moduli.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CRT can be stated in several ways. We present here a formulation that is most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 from the point of view of this text. An alternative formulation is explored in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Problem 8.17.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of the useful features of the Chinese remainder theorem is that it provides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way to manipulate (potentially very large) numbers mod M  in terms of tuples of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smaller numbers. This can be useful when M  is 150 digits or more. However, note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it is necessary to know beforehand the factorization of M .</a:t>
            </a:r>
            <a:endParaRPr lang="en-AU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8.3 shows all the powers of a , modulo 19 for all positive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&lt;19. The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of the sequence for each base value is indicated by shading. Note the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following: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All sequences end in 1. This is consistent with the reasoning of the preceding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few paragraphs.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The length of a sequence divides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(19) =  18. That is, an integral number of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sequences occur in each row of the table.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3.  Some of the sequences are of length 18. In this case, it is said that the base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 a  generates (via powers) the set of nonzero integers modulo 19. Each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such integer is called a primitive root of the modulus 19.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More generally, we can say that the highest possible exponent to which a number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belong (mod n ) is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(n ). If a number is of this order, it is referred to as a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primitive root  of n . The importance of this notion is that if a  is a primitive root of n 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its powers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, a</a:t>
            </a:r>
            <a:r>
              <a:rPr lang="en-AU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distinct (mod n ) and are all relatively prime to n . In particular, for a prime number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 , if a  is a primitive root of p , then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 , 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distinct (mod p ). For the prime number 19, its primitive roots are 2, 3, 10, 13, 14,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15.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all integers have primitive roots. In fact, the only integers with primitive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roots are those of the form 2, 4, p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and 2p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p  is any odd prime and a  is a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integer. The proof is not simple but can be found in many number theory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books, including [ORE76].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975D5-504D-EE48-B465-2A5BB37414DA}" type="slidenum">
              <a:rPr lang="en-AU" smtClean="0">
                <a:latin typeface="Arial" pitchFamily="-84" charset="0"/>
              </a:rPr>
              <a:pPr/>
              <a:t>12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8.4, which is directly derived from Table 8.3, shows the sets of discrete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logarithms that can be defined for modulus 19.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45CBD-3D6A-9E4D-BDA8-665711DF5647}" type="slidenum">
              <a:rPr lang="en-AU" smtClean="0">
                <a:latin typeface="Arial" pitchFamily="-84" charset="0"/>
              </a:rPr>
              <a:pPr/>
              <a:t>13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00952-26B8-2D46-8289-C5E560322778}" type="slidenum">
              <a:rPr lang="en-AU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8 summary.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number of concepts from number theory are essential in the design of public-key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cryptographic algorithms. This chapter provides an overview of the concepts referred to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other chapters. The reader familiar with these topics can safely skip this chapter. The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reader should also review Sections 4.1 through 4.3 before proceeding with this chapter.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with Chapter 4, this chapter includes a number of examples, each of which is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highlighted in a shaded box.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26A60-DE3E-EF42-8057-6143E9FC34B9}" type="slidenum">
              <a:rPr lang="en-AU" smtClean="0">
                <a:latin typeface="Arial" pitchFamily="-84" charset="0"/>
              </a:rPr>
              <a:pPr/>
              <a:t>2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Arial" pitchFamily="-84" charset="0"/>
                <a:cs typeface="Arial" pitchFamily="-84" charset="0"/>
              </a:rPr>
              <a:t>Opening quote. A number of concepts from number theory are essential in the design of public-key cryptographic algorithms, which this chapter will introduce.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8AC02-2DC8-9549-B8C9-6E55F949F92C}" type="slidenum">
              <a:rPr lang="en-AU" smtClean="0">
                <a:latin typeface="Arial" pitchFamily="-84" charset="0"/>
              </a:rPr>
              <a:pPr/>
              <a:t>3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</a:t>
            </a:r>
            <a:endParaRPr lang="en-AU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8.1 shows the primes less than 2000. Note the way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primes are distributed. In particular, note the number of primes in each range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100 numbers.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5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(mod)</a:t>
            </a:r>
            <a:endParaRPr lang="en-US" smtClean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Before presenting Euler’s theorem, we need to introduce an important quantity in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number theory, referred to as Euler’s totient function, written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 ), and defined as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number of positive integers less than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relatively prime to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By convention,</a:t>
            </a:r>
          </a:p>
          <a:p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=  1.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8.2 lists the first 30 values of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 ). The value </a:t>
            </a:r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is without meaning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but is defined to have the value 1.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 should be clear that, for a prime number p ,</a:t>
            </a:r>
          </a:p>
          <a:p>
            <a:r>
              <a:rPr lang="en-AU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(p ) = p -  1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theorem states that for every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are relatively prime: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1(mod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is the case for Fermat’s theorem, an alternative form of the theorem is also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Useful: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(n)+1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many cryptographic algorithms, it is necessary to select one or more very large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prime numbers at random. Thus, we are faced with the task of determining whether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given large number is prime. There is no simple yet efficient means of accomplishing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task.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this section, we present one attractive and popular algorithm. You may be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surprised to learn that this algorithm yields a number that is not necessarily a prime.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However, the algorithm can yield a number that is almost certainly a prime. This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be explained presently. We also make reference to a deterministic algorithm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finding primes. The section closes with a discussion concerning the distribution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primes.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primality.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n -  1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t, we can be confident that n is prime if Miller’s test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68674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75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5435-60DD-8244-BED9-94B705AF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D84C9-7393-2D45-AFF8-9DBE8C07D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1C3A5-6B40-994F-8C62-C011DA81F4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6944A7-266D-B540-8A92-F94E8727AADD}" type="datetime1">
              <a:rPr lang="en-US"/>
              <a:pPr>
                <a:defRPr/>
              </a:pPr>
              <a:t>2/10/13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54BC9-5957-F542-9638-C5A37D394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EC80E-95E6-3A47-8831-792CF999F71A}" type="datetime1">
              <a:rPr lang="en-US"/>
              <a:pPr>
                <a:defRPr/>
              </a:pPr>
              <a:t>2/10/13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69E8-94A0-4346-B0CF-B566A6CDF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12B8-4102-BB42-943C-3CE62F42A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83D9A-C836-424A-BFE9-562AD4964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81D3C-7CFD-F64A-8F4D-B4FBF6F4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1184-CE60-A44C-B2FF-D4A9D68A5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A9F4-03B0-0249-9F45-5DBBD2BEAE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4D9BF39D-4B0F-324A-B987-3B16D99F7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50342-C31E-5342-9611-521FE314D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0F18-4BC8-6A47-915F-42267807D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E8EF-7720-C244-8542-E770780CE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69B3-57A2-1247-82E9-FF2A7B612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34D9-04CA-E746-96BB-704A9A1D4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E3F2-D7AF-1840-B28C-5BF81E4D3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68C07-5458-2A41-B9BA-0F466C41A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713B9-E3AF-2F4E-BE9F-40AF695A9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7636-FC5B-9F43-BE52-3E13F9A1D2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5534D-2F0B-BE4F-9214-3894F085D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D962-2B77-8D44-A37C-7C860927A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6758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759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6759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59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67639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0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1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2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3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4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67646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7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8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9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67650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7651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652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653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4E9D2DB3-D509-2747-8354-8E60E7FBE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7654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AB2AE3DE-C085-3E4F-9F49-2111C24E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4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smtClean="0"/>
              <a:t>Sixth Edition</a:t>
            </a:r>
          </a:p>
          <a:p>
            <a:pPr>
              <a:buFont typeface="Wingdings" pitchFamily="-84" charset="2"/>
              <a:buNone/>
            </a:pPr>
            <a:r>
              <a:rPr lang="en-US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smtClean="0"/>
              <a:t>Deterministic Primality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Prior to 2002 there was no known method of efficiently proving the primality of very large numbers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 of the algorithms in use produced a probabilistic result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2002 Agrawal, Kayal, and Saxena developed </a:t>
            </a:r>
            <a:r>
              <a:rPr lang="en-US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n </a:t>
            </a:r>
            <a:r>
              <a:rPr lang="en-US" dirty="0" smtClean="0">
                <a:ea typeface="+mn-ea"/>
                <a:cs typeface="+mn-cs"/>
              </a:rPr>
              <a:t>algorithm </a:t>
            </a:r>
            <a:r>
              <a:rPr lang="en-US" dirty="0" smtClean="0">
                <a:ea typeface="+mn-ea"/>
                <a:cs typeface="+mn-cs"/>
              </a:rPr>
              <a:t>that efficiently determines whether a given large number is prime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Known as the AKS algorithm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Does not appear to be as efficient as</a:t>
            </a:r>
            <a:r>
              <a:rPr lang="en-US" dirty="0" smtClean="0">
                <a:ea typeface="+mn-ea"/>
              </a:rPr>
              <a:t>                         the </a:t>
            </a:r>
            <a:r>
              <a:rPr lang="en-US" dirty="0" smtClean="0">
                <a:ea typeface="+mn-ea"/>
              </a:rPr>
              <a:t>Miller-Rabin algorithm</a:t>
            </a:r>
            <a:endParaRPr lang="en-US" dirty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634205"/>
            <a:ext cx="1981200" cy="2223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400" smtClean="0"/>
              <a:t>Chinese Remainder Theorem (CRT)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70788" cy="2819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Believed to have been discovered by the Chinese mathematician Sun-Tsu in around 100 A.D.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One of the most useful results of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Says it is possible to reconstruct integers in a certain range from their residues modulo a set of pairwise relatively prime moduli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Can be stated in several ways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4572000"/>
          <a:ext cx="5867400" cy="1879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284296"/>
            <a:ext cx="762000" cy="2227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84300"/>
            <a:ext cx="8356600" cy="5473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85900" y="0"/>
            <a:ext cx="6132513" cy="1323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Table 8.3 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Powers of Integers, Modulo 19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/>
          <p:cNvPicPr>
            <a:picLocks noChangeAspect="1"/>
          </p:cNvPicPr>
          <p:nvPr/>
        </p:nvPicPr>
        <p:blipFill>
          <a:blip r:embed="rId3"/>
          <a:srcRect b="4726"/>
          <a:stretch>
            <a:fillRect/>
          </a:stretch>
        </p:blipFill>
        <p:spPr bwMode="auto">
          <a:xfrm>
            <a:off x="0" y="0"/>
            <a:ext cx="9067800" cy="600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943600"/>
            <a:ext cx="834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752600"/>
            <a:ext cx="3565525" cy="4778375"/>
          </a:xfrm>
        </p:spPr>
        <p:txBody>
          <a:bodyPr/>
          <a:lstStyle/>
          <a:p>
            <a:r>
              <a:rPr lang="en-US" smtClean="0"/>
              <a:t>Prime numbers</a:t>
            </a:r>
          </a:p>
          <a:p>
            <a:r>
              <a:rPr lang="en-US" smtClean="0"/>
              <a:t>Fermat’s Theorem</a:t>
            </a:r>
          </a:p>
          <a:p>
            <a:r>
              <a:rPr lang="en-US" smtClean="0"/>
              <a:t>Euler’s totient function</a:t>
            </a:r>
          </a:p>
          <a:p>
            <a:r>
              <a:rPr lang="en-US" smtClean="0"/>
              <a:t>Euler’s Theorem</a:t>
            </a:r>
          </a:p>
          <a:p>
            <a:r>
              <a:rPr lang="en-US" smtClean="0"/>
              <a:t>Testing for primality</a:t>
            </a:r>
          </a:p>
          <a:p>
            <a:pPr lvl="1"/>
            <a:r>
              <a:rPr lang="en-US" smtClean="0"/>
              <a:t>Miller-Rabin algorithm</a:t>
            </a:r>
          </a:p>
          <a:p>
            <a:pPr lvl="1"/>
            <a:r>
              <a:rPr lang="en-US" smtClean="0"/>
              <a:t>A deterministic primality algorithm</a:t>
            </a:r>
          </a:p>
          <a:p>
            <a:pPr lvl="1"/>
            <a:r>
              <a:rPr lang="en-US" smtClean="0"/>
              <a:t>Distribution of primes</a:t>
            </a:r>
            <a:endParaRPr lang="en-AU" smtClean="0"/>
          </a:p>
        </p:txBody>
      </p:sp>
      <p:sp>
        <p:nvSpPr>
          <p:cNvPr id="56324" name="Content Placeholder 11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3565525" cy="4778375"/>
          </a:xfrm>
        </p:spPr>
        <p:txBody>
          <a:bodyPr/>
          <a:lstStyle/>
          <a:p>
            <a:r>
              <a:rPr lang="en-US" smtClean="0"/>
              <a:t>The Chinese Remainder Theorem</a:t>
            </a:r>
          </a:p>
          <a:p>
            <a:r>
              <a:rPr lang="en-US" smtClean="0"/>
              <a:t>Discrete logarithms</a:t>
            </a:r>
          </a:p>
          <a:p>
            <a:pPr lvl="1"/>
            <a:r>
              <a:rPr lang="en-US" smtClean="0"/>
              <a:t>Powers of an integer, modulo </a:t>
            </a:r>
            <a:r>
              <a:rPr lang="en-US" i="1" smtClean="0"/>
              <a:t>n </a:t>
            </a:r>
            <a:endParaRPr lang="en-US" smtClean="0"/>
          </a:p>
          <a:p>
            <a:pPr lvl="1"/>
            <a:r>
              <a:rPr lang="en-US" smtClean="0"/>
              <a:t>Logarithms for modular arithmetic</a:t>
            </a:r>
          </a:p>
          <a:p>
            <a:pPr lvl="1"/>
            <a:r>
              <a:rPr lang="en-US" smtClean="0"/>
              <a:t>Calculation of discrete logarithms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3200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8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/>
          <a:lstStyle/>
          <a:p>
            <a:r>
              <a:rPr lang="en-US" sz="3600" smtClean="0"/>
              <a:t>More Number Theory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76400"/>
            <a:ext cx="8534400" cy="4591050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 The Devil said to Daniel Webster: “Set me a task I can’t carry out, and I’ll give you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anything in the world you ask for.”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	Daniel Webster: “Fair enough. Prove that for n greater than 2, the equation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a</a:t>
            </a:r>
            <a:r>
              <a:rPr lang="en-US" i="1" baseline="30000">
                <a:solidFill>
                  <a:schemeClr val="tx2"/>
                </a:solidFill>
                <a:latin typeface="Candara" pitchFamily="-84" charset="0"/>
              </a:rPr>
              <a:t>n</a:t>
            </a: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 +  b</a:t>
            </a:r>
            <a:r>
              <a:rPr lang="en-US" i="1" baseline="30000">
                <a:solidFill>
                  <a:schemeClr val="tx2"/>
                </a:solidFill>
                <a:latin typeface="Candara" pitchFamily="-84" charset="0"/>
              </a:rPr>
              <a:t>n</a:t>
            </a: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 =  c</a:t>
            </a:r>
            <a:r>
              <a:rPr lang="en-US" i="1" baseline="30000">
                <a:solidFill>
                  <a:schemeClr val="tx2"/>
                </a:solidFill>
                <a:latin typeface="Candara" pitchFamily="-84" charset="0"/>
              </a:rPr>
              <a:t>n</a:t>
            </a: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  has no non-trivial solution in the integers.”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They agreed on a three-day period for the labor, and the Devil disappeared.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	At the end of three days, the Devil presented himself, haggard, jumpy, biting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his lip. Daniel Webster said to him, “Well, how did you do at my task? Did you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prove the theorem?”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	“Eh? No … no, I haven’t proved it.”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	“Then I can have whatever I ask for? Money? The Presidency?”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	“What? Oh, that—of course. But listen! If we could just prove the following</a:t>
            </a:r>
          </a:p>
          <a:p>
            <a:pPr marL="346075" indent="-342900">
              <a:lnSpc>
                <a:spcPct val="11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i="1">
                <a:solidFill>
                  <a:schemeClr val="tx2"/>
                </a:solidFill>
                <a:latin typeface="Candara" pitchFamily="-84" charset="0"/>
              </a:rPr>
              <a:t>two lemmas—”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8600" y="5943600"/>
            <a:ext cx="9144000" cy="722313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r">
              <a:lnSpc>
                <a:spcPct val="8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sz="2200" b="1" i="1" dirty="0">
                <a:solidFill>
                  <a:schemeClr val="tx2"/>
                </a:solidFill>
                <a:latin typeface="Candara" pitchFamily="-84" charset="0"/>
              </a:rPr>
              <a:t>—The Mathematical Magpie,</a:t>
            </a:r>
            <a:r>
              <a:rPr lang="en-US" sz="2200" b="1" dirty="0">
                <a:solidFill>
                  <a:schemeClr val="tx2"/>
                </a:solidFill>
                <a:latin typeface="Candara" pitchFamily="-84" charset="0"/>
              </a:rPr>
              <a:t> </a:t>
            </a:r>
          </a:p>
          <a:p>
            <a:pPr marL="342900" indent="-342900" algn="r">
              <a:lnSpc>
                <a:spcPct val="80000"/>
              </a:lnSpc>
              <a:spcBef>
                <a:spcPts val="600"/>
              </a:spcBef>
              <a:buClr>
                <a:srgbClr val="BAABE3"/>
              </a:buClr>
            </a:pPr>
            <a:r>
              <a:rPr lang="en-US" sz="2200" b="1" dirty="0">
                <a:solidFill>
                  <a:schemeClr val="tx2"/>
                </a:solidFill>
                <a:latin typeface="Candara" pitchFamily="-84" charset="0"/>
              </a:rPr>
              <a:t>Clifton Fadiman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Prime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Prime numbers only have divisors of 1 and itself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They cannot be written as a product of other numbers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Prime numbers are central to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Any integer a &gt; 1 can be factored in a unique way as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a = </a:t>
            </a:r>
            <a:r>
              <a:rPr lang="en-US" baseline="-25000" dirty="0" smtClean="0">
                <a:ea typeface="+mn-ea"/>
                <a:cs typeface="+mn-cs"/>
              </a:rPr>
              <a:t>p1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aseline="30000" dirty="0" smtClean="0">
                <a:ea typeface="+mn-ea"/>
                <a:cs typeface="+mn-cs"/>
              </a:rPr>
              <a:t>a1</a:t>
            </a:r>
            <a:r>
              <a:rPr lang="en-US" dirty="0" smtClean="0">
                <a:ea typeface="+mn-ea"/>
                <a:cs typeface="+mn-cs"/>
              </a:rPr>
              <a:t> * p</a:t>
            </a:r>
            <a:r>
              <a:rPr lang="en-US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sz="2857" baseline="30000" dirty="0" smtClean="0">
                <a:ea typeface="+mn-ea"/>
                <a:cs typeface="+mn-cs"/>
              </a:rPr>
              <a:t>a2</a:t>
            </a:r>
            <a:r>
              <a:rPr lang="en-US" dirty="0" smtClean="0">
                <a:ea typeface="+mn-ea"/>
                <a:cs typeface="+mn-cs"/>
              </a:rPr>
              <a:t> * . . . * p</a:t>
            </a:r>
            <a:r>
              <a:rPr lang="en-US" baseline="-25000" dirty="0" smtClean="0">
                <a:ea typeface="+mn-ea"/>
                <a:cs typeface="+mn-cs"/>
              </a:rPr>
              <a:t>p1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aseline="30000" dirty="0" smtClean="0">
                <a:ea typeface="+mn-ea"/>
                <a:cs typeface="+mn-cs"/>
              </a:rPr>
              <a:t>a1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where p</a:t>
            </a:r>
            <a:r>
              <a:rPr lang="en-US" sz="2839" baseline="-25000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&lt; p</a:t>
            </a:r>
            <a:r>
              <a:rPr lang="en-US" sz="2839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&lt; . . .  &lt; p</a:t>
            </a:r>
            <a:r>
              <a:rPr lang="en-US" sz="2839" baseline="-25000" dirty="0" smtClean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  are prime numbers and where each a</a:t>
            </a:r>
            <a:r>
              <a:rPr lang="en-US" sz="2839" baseline="-25000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 is a positive integer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This is known as the fundamental theorem of arithmetic</a:t>
            </a:r>
            <a:endParaRPr lang="en-AU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69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 8.1  </a:t>
            </a: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If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is prime and </a:t>
            </a:r>
            <a:r>
              <a:rPr lang="en-AU" i="1" dirty="0" smtClean="0">
                <a:ea typeface="+mn-ea"/>
              </a:rPr>
              <a:t>a </a:t>
            </a:r>
            <a:r>
              <a:rPr lang="en-AU" dirty="0" smtClean="0">
                <a:ea typeface="+mn-ea"/>
              </a:rPr>
              <a:t>is a positive integer not divisible by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  <a:cs typeface="+mn-cs"/>
              </a:rPr>
              <a:t>			a</a:t>
            </a:r>
            <a:r>
              <a:rPr lang="en-AU" baseline="30000" dirty="0" smtClean="0">
                <a:ea typeface="+mn-ea"/>
                <a:cs typeface="+mn-cs"/>
              </a:rPr>
              <a:t>p-1</a:t>
            </a:r>
            <a:r>
              <a:rPr lang="en-AU" dirty="0" smtClean="0">
                <a:ea typeface="+mn-ea"/>
                <a:cs typeface="+mn-cs"/>
              </a:rPr>
              <a:t> = 1 (mod </a:t>
            </a:r>
            <a:r>
              <a:rPr lang="en-AU" i="1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referred to as Fermat’s Little Theorem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</a:t>
            </a:r>
            <a:r>
              <a:rPr lang="en-US" i="1" dirty="0" smtClean="0">
                <a:ea typeface="+mn-ea"/>
              </a:rPr>
              <a:t>p </a:t>
            </a:r>
            <a:r>
              <a:rPr lang="en-US" dirty="0" smtClean="0">
                <a:ea typeface="+mn-ea"/>
              </a:rPr>
              <a:t>is prime and 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</a:t>
            </a:r>
            <a:r>
              <a:rPr lang="en-AU" i="1" dirty="0" smtClean="0">
                <a:ea typeface="+mn-ea"/>
                <a:cs typeface="+mn-cs"/>
              </a:rPr>
              <a:t>a</a:t>
            </a:r>
            <a:r>
              <a:rPr lang="en-AU" baseline="30000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 = </a:t>
            </a:r>
            <a:r>
              <a:rPr lang="en-AU" i="1" dirty="0" smtClean="0">
                <a:ea typeface="+mn-ea"/>
                <a:cs typeface="+mn-cs"/>
              </a:rPr>
              <a:t>a</a:t>
            </a:r>
            <a:r>
              <a:rPr lang="en-AU" dirty="0" smtClean="0">
                <a:ea typeface="+mn-ea"/>
                <a:cs typeface="+mn-cs"/>
              </a:rPr>
              <a:t> (mod </a:t>
            </a:r>
            <a:r>
              <a:rPr lang="en-AU" i="1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Plays an important role in public-key cryptography</a:t>
            </a:r>
            <a:endParaRPr lang="en-AU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4400" smtClean="0"/>
              <a:t>Table 8.2</a:t>
            </a:r>
            <a:br>
              <a:rPr lang="en-AU" sz="4400" smtClean="0"/>
            </a:br>
            <a:r>
              <a:rPr lang="en-AU" sz="3600" smtClean="0"/>
              <a:t>Some Values of Euler’s Totient Function </a:t>
            </a:r>
            <a:r>
              <a:rPr lang="en-AU" sz="3600" i="1" smtClean="0"/>
              <a:t>ø(n)</a:t>
            </a:r>
            <a:endParaRPr lang="en-AU" sz="4400" i="1" smtClean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143000" y="1701800"/>
            <a:ext cx="6873875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Euler's Theorem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8" cy="4419600"/>
          </a:xfrm>
        </p:spPr>
        <p:txBody>
          <a:bodyPr/>
          <a:lstStyle/>
          <a:p>
            <a:r>
              <a:rPr lang="en-AU" smtClean="0"/>
              <a:t>States that for every </a:t>
            </a:r>
            <a:r>
              <a:rPr lang="en-AU" i="1" smtClean="0"/>
              <a:t>a </a:t>
            </a:r>
            <a:r>
              <a:rPr lang="en-AU" smtClean="0"/>
              <a:t>and </a:t>
            </a:r>
            <a:r>
              <a:rPr lang="en-AU" i="1" smtClean="0"/>
              <a:t>n </a:t>
            </a:r>
            <a:r>
              <a:rPr lang="en-AU" smtClean="0"/>
              <a:t>that are relatively prime:</a:t>
            </a:r>
          </a:p>
          <a:p>
            <a:pPr>
              <a:buFont typeface="Candara" pitchFamily="-84" charset="0"/>
              <a:buNone/>
            </a:pPr>
            <a:r>
              <a:rPr lang="en-AU" smtClean="0"/>
              <a:t>			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AU" baseline="30000" smtClean="0"/>
              <a:t>ø</a:t>
            </a:r>
            <a:r>
              <a:rPr lang="en-US" baseline="30000" smtClean="0">
                <a:solidFill>
                  <a:schemeClr val="tx1"/>
                </a:solidFill>
              </a:rPr>
              <a:t>(n) </a:t>
            </a:r>
            <a:r>
              <a:rPr lang="en-US" smtClean="0">
                <a:solidFill>
                  <a:schemeClr val="tx1"/>
                </a:solidFill>
              </a:rPr>
              <a:t>=  1(mod </a:t>
            </a:r>
            <a:r>
              <a:rPr lang="en-US" i="1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/>
              <a:t>An alternative form is:</a:t>
            </a:r>
          </a:p>
          <a:p>
            <a:pPr>
              <a:buFont typeface="Candara" pitchFamily="-84" charset="0"/>
              <a:buNone/>
            </a:pPr>
            <a:r>
              <a:rPr lang="en-US" smtClean="0"/>
              <a:t>			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AU" baseline="30000" smtClean="0"/>
              <a:t>ø</a:t>
            </a:r>
            <a:r>
              <a:rPr lang="en-US" baseline="30000" smtClean="0">
                <a:solidFill>
                  <a:schemeClr val="tx1"/>
                </a:solidFill>
              </a:rPr>
              <a:t>(n)+1 </a:t>
            </a:r>
            <a:r>
              <a:rPr lang="en-US" smtClean="0">
                <a:solidFill>
                  <a:schemeClr val="tx1"/>
                </a:solidFill>
              </a:rPr>
              <a:t>=  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smtClean="0">
                <a:solidFill>
                  <a:schemeClr val="tx1"/>
                </a:solidFill>
              </a:rPr>
              <a:t>(mod </a:t>
            </a:r>
            <a:r>
              <a:rPr lang="en-US" i="1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buFont typeface="Candara" pitchFamily="-84" charset="0"/>
              <a:buNone/>
            </a:pPr>
            <a:endParaRPr lang="en-AU" smtClean="0"/>
          </a:p>
          <a:p>
            <a:pPr lvl="1"/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  <p:sp>
        <p:nvSpPr>
          <p:cNvPr id="6" name="Rectangle 5"/>
          <p:cNvSpPr/>
          <p:nvPr/>
        </p:nvSpPr>
        <p:spPr>
          <a:xfrm>
            <a:off x="838200" y="5791200"/>
            <a:ext cx="8001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Plays an important role in public-key cryptography</a:t>
            </a:r>
            <a:endParaRPr lang="en-AU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2276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Typically used to test a large number for primality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Algorithm is:</a:t>
            </a:r>
            <a:endParaRPr lang="en-AU" dirty="0" smtClean="0">
              <a:ea typeface="+mn-ea"/>
              <a:cs typeface="+mn-cs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</a:rPr>
              <a:t>TEST (</a:t>
            </a:r>
            <a:r>
              <a:rPr lang="en-AU" i="1" dirty="0" smtClean="0">
                <a:ea typeface="+mn-ea"/>
              </a:rPr>
              <a:t>n</a:t>
            </a:r>
            <a:r>
              <a:rPr lang="en-AU" dirty="0" smtClean="0">
                <a:ea typeface="+mn-ea"/>
              </a:rPr>
              <a:t>)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</a:rPr>
              <a:t>	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70866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8225</TotalTime>
  <Words>2414</Words>
  <Application>Microsoft Macintosh PowerPoint</Application>
  <PresentationFormat>On-screen Show (4:3)</PresentationFormat>
  <Paragraphs>248</Paragraphs>
  <Slides>14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ch01</vt:lpstr>
      <vt:lpstr>Infusion</vt:lpstr>
      <vt:lpstr>Cryptography and Network Security</vt:lpstr>
      <vt:lpstr>Chapter 8</vt:lpstr>
      <vt:lpstr>Slide 3</vt:lpstr>
      <vt:lpstr>Prime Numbers</vt:lpstr>
      <vt:lpstr>Slide 5</vt:lpstr>
      <vt:lpstr>Fermat's Theorem</vt:lpstr>
      <vt:lpstr>Table 8.2 Some Values of Euler’s Totient Function ø(n)</vt:lpstr>
      <vt:lpstr>Euler's Theorem</vt:lpstr>
      <vt:lpstr>Miller-Rabin Algorithm</vt:lpstr>
      <vt:lpstr>Deterministic Primality Algorithm</vt:lpstr>
      <vt:lpstr>Chinese Remainder Theorem (CRT)</vt:lpstr>
      <vt:lpstr>Slide 12</vt:lpstr>
      <vt:lpstr>Slide 13</vt:lpstr>
      <vt:lpstr>Summary</vt:lpstr>
    </vt:vector>
  </TitlesOfParts>
  <Manager/>
  <Company>School of Eng &amp; IT, UNSW@ADFA 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8</dc:subject>
  <dc:creator>Dr Lawrie Brown</dc:creator>
  <cp:keywords/>
  <dc:description/>
  <cp:lastModifiedBy>Kevin McLaughlin</cp:lastModifiedBy>
  <cp:revision>44</cp:revision>
  <cp:lastPrinted>2005-10-07T05:54:31Z</cp:lastPrinted>
  <dcterms:created xsi:type="dcterms:W3CDTF">2013-02-10T21:56:18Z</dcterms:created>
  <dcterms:modified xsi:type="dcterms:W3CDTF">2013-02-11T00:48:07Z</dcterms:modified>
  <cp:category/>
</cp:coreProperties>
</file>