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diagrams/colors2.xml" ContentType="application/vnd.openxmlformats-officedocument.drawingml.diagramColors+xml"/>
  <Default Extension="bin" ContentType="application/vnd.openxmlformats-officedocument.presentationml.printerSettings"/>
  <Override PartName="/ppt/notesSlides/notesSlide30.xml" ContentType="application/vnd.openxmlformats-officedocument.presentationml.notesSlide+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Default Extension="wmf" ContentType="image/x-wmf"/>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theme/theme1.xml" ContentType="application/vnd.openxmlformats-officedocument.theme+xml"/>
  <Override PartName="/ppt/slideLayouts/slideLayout24.xml" ContentType="application/vnd.openxmlformats-officedocument.presentationml.slideLayout+xml"/>
  <Override PartName="/ppt/diagrams/drawing3.xml" ContentType="application/vnd.ms-office.drawingml.diagramDrawing+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quickStyle1.xml" ContentType="application/vnd.openxmlformats-officedocument.drawingml.diagramStyl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diagrams/layout5.xml" ContentType="application/vnd.openxmlformats-officedocument.drawingml.diagramLayout+xml"/>
  <Override PartName="/ppt/diagrams/quickStyle5.xml" ContentType="application/vnd.openxmlformats-officedocument.drawingml.diagramStyle+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diagrams/colors3.xml" ContentType="application/vnd.openxmlformats-officedocument.drawingml.diagramColors+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theme/theme2.xml" ContentType="application/vnd.openxmlformats-officedocument.theme+xml"/>
  <Override PartName="/ppt/diagrams/drawing4.xml" ContentType="application/vnd.ms-office.drawingml.diagramDrawing+xml"/>
  <Override PartName="/ppt/slideLayouts/slideLayout11.xml" ContentType="application/vnd.openxmlformats-officedocument.presentationml.slideLayout+xml"/>
  <Override PartName="/ppt/diagrams/layout2.xml" ContentType="application/vnd.openxmlformats-officedocument.drawingml.diagram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data3.xml" ContentType="application/vnd.openxmlformats-officedocument.drawingml.diagramData+xml"/>
  <Override PartName="/ppt/diagrams/quickStyle2.xml" ContentType="application/vnd.openxmlformats-officedocument.drawingml.diagramStyl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diagrams/colors4.xml" ContentType="application/vnd.openxmlformats-officedocument.drawingml.diagramColors+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diagrams/drawing1.xml" ContentType="application/vnd.ms-office.drawingml.diagramDrawing+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theme/theme3.xml" ContentType="application/vnd.openxmlformats-officedocument.theme+xml"/>
  <Override PartName="/ppt/diagrams/drawing5.xml" ContentType="application/vnd.ms-office.drawingml.diagramDrawing+xml"/>
  <Override PartName="/ppt/slideLayouts/slideLayout12.xml" ContentType="application/vnd.openxmlformats-officedocument.presentationml.slideLayout+xml"/>
  <Override PartName="/ppt/diagrams/layout3.xml" ContentType="application/vnd.openxmlformats-officedocument.drawingml.diagram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diagrams/data4.xml" ContentType="application/vnd.openxmlformats-officedocument.drawingml.diagramData+xml"/>
  <Override PartName="/ppt/diagrams/quickStyle3.xml" ContentType="application/vnd.openxmlformats-officedocument.drawingml.diagramStyl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diagrams/colors1.xml" ContentType="application/vnd.openxmlformats-officedocument.drawingml.diagramColors+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diagrams/colors5.xml" ContentType="application/vnd.openxmlformats-officedocument.drawingml.diagramColors+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Layouts/slideLayout23.xml" ContentType="application/vnd.openxmlformats-officedocument.presentationml.slideLayout+xml"/>
  <Override PartName="/ppt/diagrams/drawing2.xml" ContentType="application/vnd.ms-office.drawingml.diagramDrawing+xml"/>
  <Override PartName="/ppt/notesSlides/notesSlide16.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slides/slide10.xml" ContentType="application/vnd.openxmlformats-officedocument.presentationml.slide+xml"/>
  <Override PartName="/ppt/notesSlides/notesSlide40.xml" ContentType="application/vnd.openxmlformats-officedocument.presentationml.notesSlide+xml"/>
  <Override PartName="/ppt/slideLayouts/slideLayout13.xml" ContentType="application/vnd.openxmlformats-officedocument.presentationml.slideLayout+xml"/>
  <Default Extension="pdf" ContentType="application/pdf"/>
  <Override PartName="/ppt/diagrams/layout4.xml" ContentType="application/vnd.openxmlformats-officedocument.drawingml.diagramLayout+xml"/>
  <Override PartName="/ppt/notesSlides/notesSlide39.xml" ContentType="application/vnd.openxmlformats-officedocument.presentationml.notesSlide+xml"/>
  <Override PartName="/ppt/diagrams/data5.xml" ContentType="application/vnd.openxmlformats-officedocument.drawingml.diagramData+xml"/>
  <Default Extension="png" ContentType="image/png"/>
  <Override PartName="/ppt/diagrams/quickStyle4.xml" ContentType="application/vnd.openxmlformats-officedocument.drawingml.diagramStyl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97" r:id="rId2"/>
  </p:sldMasterIdLst>
  <p:notesMasterIdLst>
    <p:notesMasterId r:id="rId43"/>
  </p:notesMasterIdLst>
  <p:sldIdLst>
    <p:sldId id="305" r:id="rId3"/>
    <p:sldId id="306" r:id="rId4"/>
    <p:sldId id="257" r:id="rId5"/>
    <p:sldId id="309" r:id="rId6"/>
    <p:sldId id="310" r:id="rId7"/>
    <p:sldId id="279" r:id="rId8"/>
    <p:sldId id="275" r:id="rId9"/>
    <p:sldId id="278" r:id="rId10"/>
    <p:sldId id="300" r:id="rId11"/>
    <p:sldId id="281" r:id="rId12"/>
    <p:sldId id="311" r:id="rId13"/>
    <p:sldId id="312" r:id="rId14"/>
    <p:sldId id="313" r:id="rId15"/>
    <p:sldId id="314" r:id="rId16"/>
    <p:sldId id="315" r:id="rId17"/>
    <p:sldId id="316" r:id="rId18"/>
    <p:sldId id="317" r:id="rId19"/>
    <p:sldId id="284" r:id="rId20"/>
    <p:sldId id="286" r:id="rId21"/>
    <p:sldId id="287" r:id="rId22"/>
    <p:sldId id="289" r:id="rId23"/>
    <p:sldId id="318" r:id="rId24"/>
    <p:sldId id="319" r:id="rId25"/>
    <p:sldId id="290" r:id="rId26"/>
    <p:sldId id="291" r:id="rId27"/>
    <p:sldId id="320" r:id="rId28"/>
    <p:sldId id="297" r:id="rId29"/>
    <p:sldId id="298" r:id="rId30"/>
    <p:sldId id="292" r:id="rId31"/>
    <p:sldId id="321" r:id="rId32"/>
    <p:sldId id="293" r:id="rId33"/>
    <p:sldId id="294" r:id="rId34"/>
    <p:sldId id="322" r:id="rId35"/>
    <p:sldId id="303" r:id="rId36"/>
    <p:sldId id="295" r:id="rId37"/>
    <p:sldId id="323" r:id="rId38"/>
    <p:sldId id="324" r:id="rId39"/>
    <p:sldId id="299" r:id="rId40"/>
    <p:sldId id="304" r:id="rId41"/>
    <p:sldId id="308" r:id="rId4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9824" autoAdjust="0"/>
  </p:normalViewPr>
  <p:slideViewPr>
    <p:cSldViewPr>
      <p:cViewPr varScale="1">
        <p:scale>
          <a:sx n="127" d="100"/>
          <a:sy n="127" d="100"/>
        </p:scale>
        <p:origin x="-19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smtClean="0"/>
            <a:t>Key distribution</a:t>
          </a:r>
          <a:endParaRPr lang="en-US" sz="1600" b="1" i="0" dirty="0"/>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smtClean="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smtClean="0"/>
            <a:t>Digital signatures</a:t>
          </a:r>
          <a:endParaRPr lang="en-US" sz="1600" b="1" i="0" dirty="0" smtClean="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smtClean="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t>
        <a:bodyPr/>
        <a:lstStyle/>
        <a:p>
          <a:endParaRPr lang="en-US"/>
        </a:p>
      </dgm:t>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t>
        <a:bodyPr/>
        <a:lstStyle/>
        <a:p>
          <a:endParaRPr lang="en-US"/>
        </a:p>
      </dgm:t>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t>
        <a:bodyPr/>
        <a:lstStyle/>
        <a:p>
          <a:endParaRPr lang="en-US"/>
        </a:p>
      </dgm:t>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t>
        <a:bodyPr/>
        <a:lstStyle/>
        <a:p>
          <a:endParaRPr lang="en-US"/>
        </a:p>
      </dgm:t>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t>
        <a:bodyPr/>
        <a:lstStyle/>
        <a:p>
          <a:endParaRPr lang="en-US"/>
        </a:p>
      </dgm:t>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t>
        <a:bodyPr/>
        <a:lstStyle/>
        <a:p>
          <a:endParaRPr lang="en-US"/>
        </a:p>
      </dgm:t>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t>
        <a:bodyPr/>
        <a:lstStyle/>
        <a:p>
          <a:endParaRPr lang="en-US"/>
        </a:p>
      </dgm:t>
    </dgm:pt>
  </dgm:ptLst>
  <dgm:cxnLst>
    <dgm:cxn modelId="{64CB1DC3-F5C1-6443-AE44-EFCAED9947F4}" type="presOf" srcId="{93C371D1-0568-D549-A9E9-1109B1C23FFA}" destId="{753A43A3-74E4-6242-AD74-2CEC8831F941}" srcOrd="0" destOrd="0" presId="urn:microsoft.com/office/officeart/2005/8/layout/list1"/>
    <dgm:cxn modelId="{FE560BCC-DA97-BB4B-9644-74AF08B6ED9B}" srcId="{17E690A4-C4B1-4140-A11F-580D452924C3}" destId="{3DC0467C-9B21-C541-A1BA-500358705074}" srcOrd="1" destOrd="0" parTransId="{058CCD16-1BA9-2C42-9BE1-1AE6E0F77C07}" sibTransId="{EE80C3D6-261E-7140-B1FA-C7DBEF360B20}"/>
    <dgm:cxn modelId="{E2F0400D-724B-2649-B290-BAFB1268A02F}" type="presOf" srcId="{E98664D3-0C41-C541-9E55-F995A3CAB7E5}" destId="{E034BB72-F90F-E644-B964-59D253E21B41}" srcOrd="0" destOrd="0" presId="urn:microsoft.com/office/officeart/2005/8/layout/list1"/>
    <dgm:cxn modelId="{3BA42C05-83EB-0A49-AC97-C9D6EDF815E5}" type="presOf" srcId="{1F864227-CA81-8D49-99F4-A41E3F3A4405}" destId="{0D00A682-4F23-A845-A81C-DB63F83A8DD9}" srcOrd="0"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BF47E28C-4EB0-5945-BDFE-22A8A8AC8379}" srcId="{17E690A4-C4B1-4140-A11F-580D452924C3}" destId="{1F864227-CA81-8D49-99F4-A41E3F3A4405}" srcOrd="0" destOrd="0" parTransId="{A9B89A90-A709-4947-943D-3DC63E50989B}" sibTransId="{6B7EB79C-1427-5348-BFCA-6058AD406C08}"/>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538257FF-73DD-2C49-8734-DC436D245187}" srcId="{1F864227-CA81-8D49-99F4-A41E3F3A4405}" destId="{93C371D1-0568-D549-A9E9-1109B1C23FFA}" srcOrd="0" destOrd="0" parTransId="{EB222672-15AE-6244-89C8-52DFED3212EB}" sibTransId="{DF34262B-3C34-7F41-B143-2B9E7B200EBD}"/>
    <dgm:cxn modelId="{ADF20075-6676-414E-9D43-B3105C25A04D}" type="presOf" srcId="{3DC0467C-9B21-C541-A1BA-500358705074}" destId="{411CB552-9417-9B47-B62F-5B53822C9E77}" srcOrd="0"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smtClean="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smtClean="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smtClean="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smtClean="0"/>
            <a:t>Performs various </a:t>
          </a:r>
          <a:r>
            <a:rPr lang="en-AU" sz="1600" b="1" i="0" dirty="0" smtClean="0"/>
            <a:t>transform-</a:t>
          </a:r>
          <a:r>
            <a:rPr lang="en-AU" sz="1600" b="1" i="0" dirty="0" err="1" smtClean="0"/>
            <a:t>ations</a:t>
          </a:r>
          <a:r>
            <a:rPr lang="en-AU" sz="1600" b="1" i="0" dirty="0" smtClean="0"/>
            <a:t> </a:t>
          </a:r>
          <a:r>
            <a:rPr lang="en-AU" sz="1600" b="1" i="0" dirty="0" smtClean="0"/>
            <a:t>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smtClean="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smtClean="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smtClean="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smtClean="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smtClean="0"/>
            <a:t>Ciphertext</a:t>
          </a:r>
          <a:endParaRPr lang="en-AU" dirty="0" smtClean="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smtClean="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smtClean="0"/>
            <a:t>Decryption algorithm</a:t>
          </a:r>
          <a:endParaRPr lang="en-AU" dirty="0" smtClean="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smtClean="0"/>
            <a:t>Accepts the </a:t>
          </a:r>
          <a:r>
            <a:rPr lang="en-AU" sz="1600" b="1" i="0" dirty="0" err="1" smtClean="0"/>
            <a:t>ciphertext</a:t>
          </a:r>
          <a:r>
            <a:rPr lang="en-AU" sz="1600" b="1" i="0" dirty="0" smtClean="0"/>
            <a:t> and the matching key and produces the original plaintext</a:t>
          </a:r>
          <a:endParaRPr lang="en-AU" sz="1600" b="1" i="0" dirty="0"/>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t>
        <a:bodyPr/>
        <a:lstStyle/>
        <a:p>
          <a:endParaRPr lang="en-US"/>
        </a:p>
      </dgm:t>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t>
        <a:bodyPr/>
        <a:lstStyle/>
        <a:p>
          <a:endParaRPr lang="en-US"/>
        </a:p>
      </dgm:t>
    </dgm:pt>
    <dgm:pt modelId="{2F2532B3-7BFA-184C-A454-ED378FABE244}" type="pres">
      <dgm:prSet presAssocID="{90CE9CE0-49D7-B447-868E-3F6990D64B0F}" presName="textNode" presStyleLbl="bgShp" presStyleIdx="0" presStyleCnt="6"/>
      <dgm:spPr/>
      <dgm:t>
        <a:bodyPr/>
        <a:lstStyle/>
        <a:p>
          <a:endParaRPr lang="en-US"/>
        </a:p>
      </dgm:t>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t>
        <a:bodyPr/>
        <a:lstStyle/>
        <a:p>
          <a:endParaRPr lang="en-US"/>
        </a:p>
      </dgm:t>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dgm:spPr/>
      <dgm:t>
        <a:bodyPr/>
        <a:lstStyle/>
        <a:p>
          <a:endParaRPr lang="en-US"/>
        </a:p>
      </dgm:t>
    </dgm:pt>
    <dgm:pt modelId="{E2FE584B-E14E-5541-957A-7F020213F807}" type="pres">
      <dgm:prSet presAssocID="{C166F341-50FA-B846-98BD-E7EDD1067A0C}" presName="textNode" presStyleLbl="bgShp" presStyleIdx="1" presStyleCnt="6"/>
      <dgm:spPr/>
      <dgm:t>
        <a:bodyPr/>
        <a:lstStyle/>
        <a:p>
          <a:endParaRPr lang="en-US"/>
        </a:p>
      </dgm:t>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dgm:presLayoutVars>
          <dgm:bulletEnabled val="1"/>
        </dgm:presLayoutVars>
      </dgm:prSet>
      <dgm:spPr/>
      <dgm:t>
        <a:bodyPr/>
        <a:lstStyle/>
        <a:p>
          <a:endParaRPr lang="en-US"/>
        </a:p>
      </dgm:t>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t>
        <a:bodyPr/>
        <a:lstStyle/>
        <a:p>
          <a:endParaRPr lang="en-US"/>
        </a:p>
      </dgm:t>
    </dgm:pt>
    <dgm:pt modelId="{642D9DB7-9B1B-5546-B78E-92EA7D07EB31}" type="pres">
      <dgm:prSet presAssocID="{1FDFDE4D-0011-F74A-A8DD-3C684F225A5B}" presName="textNode" presStyleLbl="bgShp" presStyleIdx="2" presStyleCnt="6"/>
      <dgm:spPr/>
      <dgm:t>
        <a:bodyPr/>
        <a:lstStyle/>
        <a:p>
          <a:endParaRPr lang="en-US"/>
        </a:p>
      </dgm:t>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dgm:presLayoutVars>
          <dgm:bulletEnabled val="1"/>
        </dgm:presLayoutVars>
      </dgm:prSet>
      <dgm:spPr/>
      <dgm:t>
        <a:bodyPr/>
        <a:lstStyle/>
        <a:p>
          <a:endParaRPr lang="en-US"/>
        </a:p>
      </dgm:t>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t>
        <a:bodyPr/>
        <a:lstStyle/>
        <a:p>
          <a:endParaRPr lang="en-US"/>
        </a:p>
      </dgm:t>
    </dgm:pt>
    <dgm:pt modelId="{1E7935A4-D16C-3B44-ABBB-DB845569236E}" type="pres">
      <dgm:prSet presAssocID="{2D925515-C5E7-2A4E-853D-D717DAB0E9BB}" presName="textNode" presStyleLbl="bgShp" presStyleIdx="3" presStyleCnt="6"/>
      <dgm:spPr/>
      <dgm:t>
        <a:bodyPr/>
        <a:lstStyle/>
        <a:p>
          <a:endParaRPr lang="en-US"/>
        </a:p>
      </dgm:t>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dgm:presLayoutVars>
          <dgm:bulletEnabled val="1"/>
        </dgm:presLayoutVars>
      </dgm:prSet>
      <dgm:spPr/>
      <dgm:t>
        <a:bodyPr/>
        <a:lstStyle/>
        <a:p>
          <a:endParaRPr lang="en-US"/>
        </a:p>
      </dgm:t>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t>
        <a:bodyPr/>
        <a:lstStyle/>
        <a:p>
          <a:endParaRPr lang="en-US"/>
        </a:p>
      </dgm:t>
    </dgm:pt>
    <dgm:pt modelId="{373310CF-1FF9-A84E-98E3-2198E819FB29}" type="pres">
      <dgm:prSet presAssocID="{2C3DE6D9-8A06-5249-AED7-0AD1FDE42CFC}" presName="textNode" presStyleLbl="bgShp" presStyleIdx="4" presStyleCnt="6"/>
      <dgm:spPr/>
      <dgm:t>
        <a:bodyPr/>
        <a:lstStyle/>
        <a:p>
          <a:endParaRPr lang="en-US"/>
        </a:p>
      </dgm:t>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t>
        <a:bodyPr/>
        <a:lstStyle/>
        <a:p>
          <a:endParaRPr lang="en-US"/>
        </a:p>
      </dgm:t>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t>
        <a:bodyPr/>
        <a:lstStyle/>
        <a:p>
          <a:endParaRPr lang="en-US"/>
        </a:p>
      </dgm:t>
    </dgm:pt>
    <dgm:pt modelId="{9E8921A8-2576-984F-ACDF-8FA1DD30ECB0}" type="pres">
      <dgm:prSet presAssocID="{7FF012FF-DEE7-D94F-BF03-055E54642452}" presName="textNode" presStyleLbl="bgShp" presStyleIdx="5" presStyleCnt="6"/>
      <dgm:spPr/>
      <dgm:t>
        <a:bodyPr/>
        <a:lstStyle/>
        <a:p>
          <a:endParaRPr lang="en-US"/>
        </a:p>
      </dgm:t>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dgm:presLayoutVars>
          <dgm:bulletEnabled val="1"/>
        </dgm:presLayoutVars>
      </dgm:prSet>
      <dgm:spPr/>
      <dgm:t>
        <a:bodyPr/>
        <a:lstStyle/>
        <a:p>
          <a:endParaRPr lang="en-US"/>
        </a:p>
      </dgm:t>
    </dgm:pt>
  </dgm:ptLst>
  <dgm:cxnLst>
    <dgm:cxn modelId="{0A42FDC5-1421-7F4B-934A-84F4D550281E}" srcId="{C0E9771E-BB07-DD4B-BAA6-1FF590A2A3AC}" destId="{2C3DE6D9-8A06-5249-AED7-0AD1FDE42CFC}" srcOrd="4" destOrd="0" parTransId="{6FED049C-66FF-9C45-BC3A-B860FF6A5A5A}" sibTransId="{61DF70DB-25B6-E24E-8432-750AC90373FA}"/>
    <dgm:cxn modelId="{C8425764-0227-7F4C-91CD-95AF6FBA1423}" type="presOf" srcId="{2C3DE6D9-8A06-5249-AED7-0AD1FDE42CFC}" destId="{373310CF-1FF9-A84E-98E3-2198E819FB29}" srcOrd="1" destOrd="0" presId="urn:microsoft.com/office/officeart/2005/8/layout/lProcess2"/>
    <dgm:cxn modelId="{53BDBDCF-29DE-8E43-A3C4-1B87B32F75B1}" type="presOf" srcId="{90CE9CE0-49D7-B447-868E-3F6990D64B0F}" destId="{02027EE2-FF3C-994D-A776-4D37484DD5FD}" srcOrd="0" destOrd="0" presId="urn:microsoft.com/office/officeart/2005/8/layout/lProcess2"/>
    <dgm:cxn modelId="{5C8282B1-C054-B14D-8007-D6CADB9994C3}" type="presOf" srcId="{8B0B8382-09D9-9C43-BA48-DCC1829176B6}" destId="{A594F0DC-0987-834E-B36D-EF0A1E13AA4F}" srcOrd="0" destOrd="0" presId="urn:microsoft.com/office/officeart/2005/8/layout/lProcess2"/>
    <dgm:cxn modelId="{FDE25B28-9AD9-7442-8972-0FFBCAE76300}" type="presOf" srcId="{1FDFDE4D-0011-F74A-A8DD-3C684F225A5B}" destId="{0CE6E98A-073C-EA48-AF0E-CA7DAE973DFD}" srcOrd="0" destOrd="0" presId="urn:microsoft.com/office/officeart/2005/8/layout/lProcess2"/>
    <dgm:cxn modelId="{FB0DE642-6F85-B442-A8DB-6BF1FCC3133A}" type="presOf" srcId="{2C3DE6D9-8A06-5249-AED7-0AD1FDE42CFC}" destId="{02D0EA8E-2F99-4F48-BE72-93FBD45D331E}" srcOrd="0" destOrd="0" presId="urn:microsoft.com/office/officeart/2005/8/layout/lProcess2"/>
    <dgm:cxn modelId="{320EF9BB-A60C-FE4C-A2FE-DD7AD52BB82E}" type="presOf" srcId="{704DD6A1-E74B-A44B-8D72-8D91B7171BB7}" destId="{3365488A-89BC-3D4A-B118-9EF5A0947EA3}" srcOrd="0" destOrd="0" presId="urn:microsoft.com/office/officeart/2005/8/layout/lProcess2"/>
    <dgm:cxn modelId="{C8F8BEB9-48C2-D74F-816D-2A2469A9D74E}" srcId="{C0E9771E-BB07-DD4B-BAA6-1FF590A2A3AC}" destId="{2D925515-C5E7-2A4E-853D-D717DAB0E9BB}" srcOrd="3" destOrd="0" parTransId="{F1ABC093-6A47-2244-B0B7-CDCD5365F4F9}" sibTransId="{4DDA5F6E-E54D-A14B-BDCA-87359F863874}"/>
    <dgm:cxn modelId="{0DE8A8C2-4513-4F46-B83E-A96B6B52B3B9}" type="presOf" srcId="{C166F341-50FA-B846-98BD-E7EDD1067A0C}" destId="{2851CE41-8A79-8D45-BDED-E09AAFA1E6DB}" srcOrd="0" destOrd="0" presId="urn:microsoft.com/office/officeart/2005/8/layout/lProcess2"/>
    <dgm:cxn modelId="{3250D28A-0CF4-8349-B6FD-BDE6680D2EEC}" type="presOf" srcId="{7FF012FF-DEE7-D94F-BF03-055E54642452}" destId="{E0C1B328-6EE2-9646-B970-3DC2BBC44A27}" srcOrd="0" destOrd="0" presId="urn:microsoft.com/office/officeart/2005/8/layout/lProcess2"/>
    <dgm:cxn modelId="{F69D1224-3D45-A644-966D-FE49A43F337B}" type="presOf" srcId="{E4B47229-731B-CE4A-9CC4-46785BDEDA3B}" destId="{6D1D3F2C-2E14-D14B-BE6E-9C2B6C4D677D}" srcOrd="0" destOrd="0" presId="urn:microsoft.com/office/officeart/2005/8/layout/lProcess2"/>
    <dgm:cxn modelId="{8E81F1F5-6609-0E4B-AFF6-951E251B87EF}" type="presOf" srcId="{C0E9771E-BB07-DD4B-BAA6-1FF590A2A3AC}" destId="{24E0BDBE-4582-544C-8963-250205123224}" srcOrd="0"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01A1DFBC-94FA-8041-8933-418FEE400A02}" srcId="{C0E9771E-BB07-DD4B-BAA6-1FF590A2A3AC}" destId="{7FF012FF-DEE7-D94F-BF03-055E54642452}" srcOrd="5" destOrd="0" parTransId="{21B1DEB2-DF36-FA4D-BE7F-6D5830B16888}" sibTransId="{A7D8CBAA-EBE2-FA4A-B619-BC30A13979BD}"/>
    <dgm:cxn modelId="{532B3715-9B3D-3D42-8792-1A2788E6F57B}" srcId="{2C3DE6D9-8A06-5249-AED7-0AD1FDE42CFC}" destId="{C0E20B20-26DC-3B4B-A4B9-4E0C6C50A723}" srcOrd="0" destOrd="0" parTransId="{A0FE6041-1FA6-1E4E-BE33-87FCA0B8A793}" sibTransId="{AD3EFFF4-28AE-224C-8A33-2B24D9439B91}"/>
    <dgm:cxn modelId="{CCC7D300-C8DC-804F-BD0C-4D723A67B115}" type="presOf" srcId="{7FF012FF-DEE7-D94F-BF03-055E54642452}" destId="{9E8921A8-2576-984F-ACDF-8FA1DD30ECB0}" srcOrd="1" destOrd="0" presId="urn:microsoft.com/office/officeart/2005/8/layout/lProcess2"/>
    <dgm:cxn modelId="{AD9FF25D-1F42-1E44-9E7A-5B7CD8D06E69}" type="presOf" srcId="{2D925515-C5E7-2A4E-853D-D717DAB0E9BB}" destId="{1780A409-40A8-FC4D-B6F6-DDE3780A5EE1}" srcOrd="0" destOrd="0" presId="urn:microsoft.com/office/officeart/2005/8/layout/lProcess2"/>
    <dgm:cxn modelId="{265AA379-8381-7643-BA33-2BFB91FCE375}" srcId="{2D925515-C5E7-2A4E-853D-D717DAB0E9BB}" destId="{8B0B8382-09D9-9C43-BA48-DCC1829176B6}" srcOrd="0" destOrd="0" parTransId="{8E55FE5C-5D5E-8949-92E4-A80A1521271D}" sibTransId="{73681498-392C-CD4B-B24B-53B205448944}"/>
    <dgm:cxn modelId="{8E3DFFB1-2F42-BE4B-9D93-E4DE70A2EA46}" srcId="{C0E9771E-BB07-DD4B-BAA6-1FF590A2A3AC}" destId="{1FDFDE4D-0011-F74A-A8DD-3C684F225A5B}" srcOrd="2" destOrd="0" parTransId="{CD40001B-AD08-4547-A23E-D415B3AE038E}" sibTransId="{0BD97CA3-0E26-9140-BCEC-7339827E98DD}"/>
    <dgm:cxn modelId="{9837C27D-E681-524B-A486-03609540DB3F}" type="presOf" srcId="{1FDFDE4D-0011-F74A-A8DD-3C684F225A5B}" destId="{642D9DB7-9B1B-5546-B78E-92EA7D07EB31}" srcOrd="1" destOrd="0" presId="urn:microsoft.com/office/officeart/2005/8/layout/lProcess2"/>
    <dgm:cxn modelId="{7E3D98FD-5EE7-FE4A-B57B-51740F91B0F0}" type="presOf" srcId="{C0E20B20-26DC-3B4B-A4B9-4E0C6C50A723}" destId="{7B64A146-C0A8-8940-9124-D931298D8CF9}" srcOrd="0" destOrd="0" presId="urn:microsoft.com/office/officeart/2005/8/layout/lProcess2"/>
    <dgm:cxn modelId="{DF8FF7E8-17B3-E349-BCA0-4B0B22D63D2E}" type="presOf" srcId="{C166F341-50FA-B846-98BD-E7EDD1067A0C}" destId="{E2FE584B-E14E-5541-957A-7F020213F807}" srcOrd="1" destOrd="0" presId="urn:microsoft.com/office/officeart/2005/8/layout/lProcess2"/>
    <dgm:cxn modelId="{B5C11BC9-393A-104E-852D-1BA3C3BB005A}" type="presOf" srcId="{261F40C1-7E02-DA45-BFC1-98073985D4AE}" destId="{36E59498-7C13-1140-A51E-5D3A8D84CC22}" srcOrd="0"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29FD7559-32AA-7E49-BDA6-1AA08946394F}" srcId="{C166F341-50FA-B846-98BD-E7EDD1067A0C}" destId="{E4B47229-731B-CE4A-9CC4-46785BDEDA3B}" srcOrd="0" destOrd="0" parTransId="{AA48253F-7A06-2247-A519-D69992DF4442}" sibTransId="{FFE89E57-F97A-2645-98EC-A7A86589167D}"/>
    <dgm:cxn modelId="{F2096739-C312-C54B-B862-A21A984CAA32}" type="presOf" srcId="{2D925515-C5E7-2A4E-853D-D717DAB0E9BB}" destId="{1E7935A4-D16C-3B44-ABBB-DB845569236E}" srcOrd="1" destOrd="0" presId="urn:microsoft.com/office/officeart/2005/8/layout/lProcess2"/>
    <dgm:cxn modelId="{C1D03EB7-94D2-5441-A7C2-C4AD0EC15098}" type="presOf" srcId="{1952F105-7600-7B48-B741-6715F32CA827}" destId="{65F64760-4962-264D-8200-BFB3CE057398}" srcOrd="0"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8442A4D7-ED10-004E-BFDF-FC0153BE7FD8}" srcId="{7FF012FF-DEE7-D94F-BF03-055E54642452}" destId="{704DD6A1-E74B-A44B-8D72-8D91B7171BB7}" srcOrd="0" destOrd="0" parTransId="{4E5001B0-7D95-B146-9FA7-02336AF961D5}" sibTransId="{339989ED-9791-A341-A81E-F6DFAE6A7CD3}"/>
    <dgm:cxn modelId="{D8AF1A3F-CF5F-AE4E-A5C6-68DF1A8E05A9}" srcId="{C0E9771E-BB07-DD4B-BAA6-1FF590A2A3AC}" destId="{C166F341-50FA-B846-98BD-E7EDD1067A0C}" srcOrd="1" destOrd="0" parTransId="{5A90ED35-D7E9-794E-BE81-9951979A7FDF}" sibTransId="{3F8AB0C2-D10E-5040-A929-74DFCE6B2270}"/>
    <dgm:cxn modelId="{D4B9F401-07D0-1145-8C0C-D29A83CEC3EF}" type="presOf" srcId="{90CE9CE0-49D7-B447-868E-3F6990D64B0F}" destId="{2F2532B3-7BFA-184C-A454-ED378FABE244}" srcOrd="1" destOrd="0" presId="urn:microsoft.com/office/officeart/2005/8/layout/lProcess2"/>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smtClean="0"/>
            <a:t>Encryption/decryption</a:t>
          </a:r>
          <a:endParaRPr lang="en-US" dirty="0"/>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smtClean="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smtClean="0"/>
            <a:t>Digital signature</a:t>
          </a:r>
          <a:endParaRPr lang="en-US" dirty="0" smtClean="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smtClean="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smtClean="0"/>
            <a:t>Key exchange</a:t>
          </a:r>
          <a:endParaRPr lang="en-US" dirty="0" smtClean="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smtClean="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t>
        <a:bodyPr/>
        <a:lstStyle/>
        <a:p>
          <a:endParaRPr lang="en-US"/>
        </a:p>
      </dgm:t>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t>
        <a:bodyPr/>
        <a:lstStyle/>
        <a:p>
          <a:endParaRPr lang="en-US"/>
        </a:p>
      </dgm:t>
    </dgm:pt>
    <dgm:pt modelId="{AB760EE2-5E8E-FC4F-94FC-0FEE47C58546}" type="pres">
      <dgm:prSet presAssocID="{A4DCFDEF-8D1B-C344-A18A-5E84C581CEF8}" presName="childShp" presStyleLbl="bgAccFollowNode1" presStyleIdx="0" presStyleCnt="3">
        <dgm:presLayoutVars>
          <dgm:bulletEnabled val="1"/>
        </dgm:presLayoutVars>
      </dgm:prSet>
      <dgm:spPr/>
      <dgm:t>
        <a:bodyPr/>
        <a:lstStyle/>
        <a:p>
          <a:endParaRPr lang="en-US"/>
        </a:p>
      </dgm:t>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t>
        <a:bodyPr/>
        <a:lstStyle/>
        <a:p>
          <a:endParaRPr lang="en-US"/>
        </a:p>
      </dgm:t>
    </dgm:pt>
    <dgm:pt modelId="{58AFB054-8C5C-A844-9669-860241DB1F41}" type="pres">
      <dgm:prSet presAssocID="{5C8378C9-D1D6-454A-9D6E-B725389F1DD0}" presName="childShp" presStyleLbl="bgAccFollowNode1" presStyleIdx="1" presStyleCnt="3">
        <dgm:presLayoutVars>
          <dgm:bulletEnabled val="1"/>
        </dgm:presLayoutVars>
      </dgm:prSet>
      <dgm:spPr/>
      <dgm:t>
        <a:bodyPr/>
        <a:lstStyle/>
        <a:p>
          <a:endParaRPr lang="en-US"/>
        </a:p>
      </dgm:t>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t>
        <a:bodyPr/>
        <a:lstStyle/>
        <a:p>
          <a:endParaRPr lang="en-US"/>
        </a:p>
      </dgm:t>
    </dgm:pt>
    <dgm:pt modelId="{D1DFB89F-99DD-794B-B99A-C77D22EA1065}" type="pres">
      <dgm:prSet presAssocID="{5A1E845A-4A1C-014E-8DC1-8573FD3B41FD}" presName="childShp" presStyleLbl="bgAccFollowNode1" presStyleIdx="2" presStyleCnt="3">
        <dgm:presLayoutVars>
          <dgm:bulletEnabled val="1"/>
        </dgm:presLayoutVars>
      </dgm:prSet>
      <dgm:spPr/>
      <dgm:t>
        <a:bodyPr/>
        <a:lstStyle/>
        <a:p>
          <a:endParaRPr lang="en-US"/>
        </a:p>
      </dgm:t>
    </dgm:pt>
  </dgm:ptLst>
  <dgm:cxnLst>
    <dgm:cxn modelId="{738511C9-39BC-6E44-AAFF-0A505263BDEA}" srcId="{A4DCFDEF-8D1B-C344-A18A-5E84C581CEF8}" destId="{F54C6DF0-D6B0-6D41-BD5D-F73A7A77CF49}" srcOrd="0" destOrd="0" parTransId="{C67DCDEB-BC7C-954C-B134-ACB9B3FD0662}" sibTransId="{BFF3360E-506F-6B40-BFF5-6FBAAFA604EB}"/>
    <dgm:cxn modelId="{71E933F3-4883-F247-8408-F26B1A39D8E0}" srcId="{3FC92936-9E6F-3144-8748-370CC55ABC04}" destId="{5A1E845A-4A1C-014E-8DC1-8573FD3B41FD}" srcOrd="2" destOrd="0" parTransId="{AFDBD277-13D6-B449-8F50-739092B09A20}" sibTransId="{71E4AE6D-6A6B-1E4C-A445-DA8BA711EF2C}"/>
    <dgm:cxn modelId="{17A767D8-3837-C34F-9AFC-A759FE1389B6}" type="presOf" srcId="{A4DCFDEF-8D1B-C344-A18A-5E84C581CEF8}" destId="{79E6657A-C96A-E545-8AA1-AAD7D24672E8}" srcOrd="0" destOrd="0" presId="urn:microsoft.com/office/officeart/2005/8/layout/vList6"/>
    <dgm:cxn modelId="{CF778DA6-BF8E-D54E-8459-8976D01B6720}" type="presOf" srcId="{F54C6DF0-D6B0-6D41-BD5D-F73A7A77CF49}" destId="{AB760EE2-5E8E-FC4F-94FC-0FEE47C58546}" srcOrd="0" destOrd="0" presId="urn:microsoft.com/office/officeart/2005/8/layout/vList6"/>
    <dgm:cxn modelId="{B82D477B-0FB4-1B44-A0B8-C038B9932275}" type="presOf" srcId="{3FC92936-9E6F-3144-8748-370CC55ABC04}" destId="{DA6ADBAE-B4BA-A64A-857D-D8DCB8BD72F5}" srcOrd="0" destOrd="0" presId="urn:microsoft.com/office/officeart/2005/8/layout/vList6"/>
    <dgm:cxn modelId="{59871A25-B76A-194A-865C-EC3B5628F2E6}" srcId="{3FC92936-9E6F-3144-8748-370CC55ABC04}" destId="{A4DCFDEF-8D1B-C344-A18A-5E84C581CEF8}" srcOrd="0" destOrd="0" parTransId="{39FBC5DA-E7F4-8A47-8B64-AC3CF5FF5345}" sibTransId="{AE6622FA-C895-0442-B659-E260494D7302}"/>
    <dgm:cxn modelId="{7A46649B-735B-C744-BF30-F77E642DD34F}" type="presOf" srcId="{5C8378C9-D1D6-454A-9D6E-B725389F1DD0}" destId="{FD12272D-B2BE-0D41-962B-8A491606A488}" srcOrd="0" destOrd="0" presId="urn:microsoft.com/office/officeart/2005/8/layout/vList6"/>
    <dgm:cxn modelId="{0B0A6D97-A628-634B-899D-2EBBE69F8F38}" type="presOf" srcId="{95DD87C3-575A-0148-848E-2B3E97880E9F}" destId="{58AFB054-8C5C-A844-9669-860241DB1F41}"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79C73F7F-56D5-DC40-AE20-69B5F9F67CC5}" srcId="{5A1E845A-4A1C-014E-8DC1-8573FD3B41FD}" destId="{8440E51A-B77A-3F43-ADFD-730E8E32A028}" srcOrd="0" destOrd="0" parTransId="{38E41253-652C-F142-90DA-01785D1C340C}" sibTransId="{0B4189F2-2114-F846-AE88-BBF12401BA22}"/>
    <dgm:cxn modelId="{60895871-6234-2B40-82FB-6CE11A52669D}" type="presOf" srcId="{5A1E845A-4A1C-014E-8DC1-8573FD3B41FD}" destId="{10795487-7DEC-8F47-B0B6-80E2CE6FB786}" srcOrd="0" destOrd="0" presId="urn:microsoft.com/office/officeart/2005/8/layout/vList6"/>
    <dgm:cxn modelId="{0C32D352-1333-4941-9423-59B749BA99FF}" type="presOf" srcId="{8440E51A-B77A-3F43-ADFD-730E8E32A028}" destId="{D1DFB89F-99DD-794B-B99A-C77D22EA1065}" srcOrd="0" destOrd="0" presId="urn:microsoft.com/office/officeart/2005/8/layout/vList6"/>
    <dgm:cxn modelId="{4DE7E578-59E2-5D45-B3CA-4AA662FB7570}" srcId="{3FC92936-9E6F-3144-8748-370CC55ABC04}" destId="{5C8378C9-D1D6-454A-9D6E-B725389F1DD0}" srcOrd="1" destOrd="0" parTransId="{1D05633B-8638-6D47-B769-E87F8A76A7C9}" sibTransId="{DD650543-0061-6D4F-869E-C31EE652228F}"/>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05EE4-B4CA-0041-A470-E4A65C346906}"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8C6B0834-F6CE-3F42-905D-6B7D5CC44A46}">
      <dgm:prSet custT="1"/>
      <dgm:spPr>
        <a:solidFill>
          <a:schemeClr val="bg1"/>
        </a:solidFill>
        <a:ln>
          <a:solidFill>
            <a:schemeClr val="accent1"/>
          </a:solidFill>
        </a:ln>
      </dgm:spPr>
      <dgm:t>
        <a:bodyPr/>
        <a:lstStyle/>
        <a:p>
          <a:pPr rtl="0"/>
          <a:r>
            <a:rPr lang="en-US" sz="1800" b="1" i="0" dirty="0" smtClean="0">
              <a:solidFill>
                <a:schemeClr val="tx1"/>
              </a:solidFill>
            </a:rPr>
            <a:t>Five possible approaches to attacking RSA are:</a:t>
          </a:r>
          <a:endParaRPr lang="en-US" sz="1800" b="1" i="0" dirty="0">
            <a:solidFill>
              <a:schemeClr val="tx1"/>
            </a:solidFill>
          </a:endParaRPr>
        </a:p>
      </dgm:t>
    </dgm:pt>
    <dgm:pt modelId="{069FD7BD-4F56-0744-8501-3DCB762EC054}" type="parTrans" cxnId="{2ADC074E-DCC4-E549-83ED-BC8A909A117D}">
      <dgm:prSet/>
      <dgm:spPr/>
      <dgm:t>
        <a:bodyPr/>
        <a:lstStyle/>
        <a:p>
          <a:endParaRPr lang="en-US"/>
        </a:p>
      </dgm:t>
    </dgm:pt>
    <dgm:pt modelId="{72464D9A-5A29-234D-82D3-FB8F6A7C0990}" type="sibTrans" cxnId="{2ADC074E-DCC4-E549-83ED-BC8A909A117D}">
      <dgm:prSet/>
      <dgm:spPr/>
      <dgm:t>
        <a:bodyPr/>
        <a:lstStyle/>
        <a:p>
          <a:endParaRPr lang="en-US"/>
        </a:p>
      </dgm:t>
    </dgm:pt>
    <dgm:pt modelId="{EEAFA194-4042-5249-A7FA-1DC665ECA86B}">
      <dgm:prSet custT="1"/>
      <dgm:spPr>
        <a:effectLst>
          <a:glow rad="101600">
            <a:schemeClr val="bg1">
              <a:alpha val="75000"/>
            </a:schemeClr>
          </a:glow>
          <a:softEdge rad="127000"/>
        </a:effectLst>
      </dgm:spPr>
      <dgm:t>
        <a:bodyPr/>
        <a:lstStyle/>
        <a:p>
          <a:pPr rtl="0"/>
          <a:r>
            <a:rPr lang="en-US" sz="1600" b="1" i="0" dirty="0" smtClean="0"/>
            <a:t>    Brute force</a:t>
          </a:r>
          <a:endParaRPr lang="en-US" sz="1600" b="1" i="0" dirty="0"/>
        </a:p>
      </dgm:t>
    </dgm:pt>
    <dgm:pt modelId="{861B47C8-659D-424D-A1AF-27AEE52C0F44}" type="parTrans" cxnId="{63BB370D-4F98-074F-899F-D8EB04787F1E}">
      <dgm:prSet/>
      <dgm:spPr/>
      <dgm:t>
        <a:bodyPr/>
        <a:lstStyle/>
        <a:p>
          <a:endParaRPr lang="en-US"/>
        </a:p>
      </dgm:t>
    </dgm:pt>
    <dgm:pt modelId="{4DD63C4F-2061-C349-B573-1F6269AA217C}" type="sibTrans" cxnId="{63BB370D-4F98-074F-899F-D8EB04787F1E}">
      <dgm:prSet/>
      <dgm:spPr/>
      <dgm:t>
        <a:bodyPr/>
        <a:lstStyle/>
        <a:p>
          <a:endParaRPr lang="en-US"/>
        </a:p>
      </dgm:t>
    </dgm:pt>
    <dgm:pt modelId="{828376F7-FEA1-FB4C-A6F2-DAB9D5410FF9}">
      <dgm:prSet custT="1"/>
      <dgm:spPr>
        <a:effectLst>
          <a:glow rad="101600">
            <a:schemeClr val="bg1">
              <a:alpha val="75000"/>
            </a:schemeClr>
          </a:glow>
          <a:softEdge rad="127000"/>
        </a:effectLst>
      </dgm:spPr>
      <dgm:t>
        <a:bodyPr/>
        <a:lstStyle/>
        <a:p>
          <a:pPr rtl="0"/>
          <a:r>
            <a:rPr lang="en-US" sz="1600" b="1" i="0" dirty="0" smtClean="0"/>
            <a:t>This type of attack exploits properties of the RSA algorithm</a:t>
          </a:r>
          <a:endParaRPr lang="en-AU" sz="1600" b="1" i="0" dirty="0"/>
        </a:p>
      </dgm:t>
    </dgm:pt>
    <dgm:pt modelId="{C7D3FF24-141F-3F4D-95B7-0BF199EC9764}">
      <dgm:prSet custT="1"/>
      <dgm:spPr>
        <a:effectLst>
          <a:glow rad="101600">
            <a:schemeClr val="bg1">
              <a:alpha val="75000"/>
            </a:schemeClr>
          </a:glow>
          <a:softEdge rad="127000"/>
        </a:effectLst>
      </dgm:spPr>
      <dgm:t>
        <a:bodyPr/>
        <a:lstStyle/>
        <a:p>
          <a:pPr rtl="0"/>
          <a:r>
            <a:rPr lang="en-US" sz="1600" b="1" i="0" dirty="0" smtClean="0"/>
            <a:t> Chosen </a:t>
          </a:r>
          <a:r>
            <a:rPr lang="en-US" sz="1600" b="1" i="0" dirty="0" err="1" smtClean="0"/>
            <a:t>ciphertext</a:t>
          </a:r>
          <a:r>
            <a:rPr lang="en-US" sz="1600" b="1" i="0" dirty="0" smtClean="0"/>
            <a:t>     attacks</a:t>
          </a:r>
          <a:endParaRPr lang="en-US" sz="1600" b="1" i="0" dirty="0"/>
        </a:p>
      </dgm:t>
    </dgm:pt>
    <dgm:pt modelId="{A0F66038-2C0E-134A-B88A-91580F90ADB3}" type="sibTrans" cxnId="{DC3F1ECA-4B4B-DC45-B1AC-140575E14110}">
      <dgm:prSet/>
      <dgm:spPr/>
      <dgm:t>
        <a:bodyPr/>
        <a:lstStyle/>
        <a:p>
          <a:endParaRPr lang="en-US"/>
        </a:p>
      </dgm:t>
    </dgm:pt>
    <dgm:pt modelId="{29F54FE8-20E8-354F-BB68-53D0FF2791F0}" type="parTrans" cxnId="{DC3F1ECA-4B4B-DC45-B1AC-140575E14110}">
      <dgm:prSet/>
      <dgm:spPr/>
      <dgm:t>
        <a:bodyPr/>
        <a:lstStyle/>
        <a:p>
          <a:endParaRPr lang="en-US"/>
        </a:p>
      </dgm:t>
    </dgm:pt>
    <dgm:pt modelId="{780FD8A8-EAB9-F14F-85B8-F8914B05A3B3}" type="sibTrans" cxnId="{3BDAD225-F77B-C44E-9305-B845DFB5A660}">
      <dgm:prSet/>
      <dgm:spPr/>
      <dgm:t>
        <a:bodyPr/>
        <a:lstStyle/>
        <a:p>
          <a:endParaRPr lang="en-US"/>
        </a:p>
      </dgm:t>
    </dgm:pt>
    <dgm:pt modelId="{49E181A3-1F5E-D44E-939D-DF59308F3D22}" type="parTrans" cxnId="{3BDAD225-F77B-C44E-9305-B845DFB5A660}">
      <dgm:prSet/>
      <dgm:spPr/>
      <dgm:t>
        <a:bodyPr/>
        <a:lstStyle/>
        <a:p>
          <a:endParaRPr lang="en-US"/>
        </a:p>
      </dgm:t>
    </dgm:pt>
    <dgm:pt modelId="{23B954FD-FE52-864A-9A82-76EDA30A0A33}">
      <dgm:prSet custT="1"/>
      <dgm:spPr>
        <a:effectLst>
          <a:glow rad="101600">
            <a:schemeClr val="bg1">
              <a:alpha val="75000"/>
            </a:schemeClr>
          </a:glow>
          <a:softEdge rad="63500"/>
        </a:effectLst>
      </dgm:spPr>
      <dgm:t>
        <a:bodyPr/>
        <a:lstStyle/>
        <a:p>
          <a:pPr rtl="0"/>
          <a:r>
            <a:rPr lang="en-US" sz="1600" b="1" i="0" dirty="0" smtClean="0"/>
            <a:t>This involves inducing hardware faults in the processor that is generating digital signatures</a:t>
          </a:r>
          <a:endParaRPr lang="en-US" sz="1600" b="1" i="0" dirty="0"/>
        </a:p>
      </dgm:t>
    </dgm:pt>
    <dgm:pt modelId="{8F5FA494-80E9-DF42-BEDA-416B11E7452D}">
      <dgm:prSet custT="1"/>
      <dgm:spPr>
        <a:effectLst>
          <a:glow rad="101600">
            <a:schemeClr val="bg1">
              <a:alpha val="75000"/>
            </a:schemeClr>
          </a:glow>
          <a:softEdge rad="63500"/>
        </a:effectLst>
      </dgm:spPr>
      <dgm:t>
        <a:bodyPr/>
        <a:lstStyle/>
        <a:p>
          <a:pPr rtl="0"/>
          <a:r>
            <a:rPr lang="en-US" sz="1600" b="1" i="0" dirty="0" smtClean="0"/>
            <a:t> Hardware fault-based attack</a:t>
          </a:r>
          <a:endParaRPr lang="en-US" sz="1600" b="1" i="0" dirty="0"/>
        </a:p>
      </dgm:t>
    </dgm:pt>
    <dgm:pt modelId="{6FEB6580-924C-0D44-8FD5-F02F2FE90771}" type="sibTrans" cxnId="{CE31B831-4FDF-8947-8832-7EAEDBB9F420}">
      <dgm:prSet/>
      <dgm:spPr/>
      <dgm:t>
        <a:bodyPr/>
        <a:lstStyle/>
        <a:p>
          <a:endParaRPr lang="en-US"/>
        </a:p>
      </dgm:t>
    </dgm:pt>
    <dgm:pt modelId="{D12D9EC6-0BE5-E043-A4A0-0BBD457BAF23}" type="parTrans" cxnId="{CE31B831-4FDF-8947-8832-7EAEDBB9F420}">
      <dgm:prSet/>
      <dgm:spPr/>
      <dgm:t>
        <a:bodyPr/>
        <a:lstStyle/>
        <a:p>
          <a:endParaRPr lang="en-US"/>
        </a:p>
      </dgm:t>
    </dgm:pt>
    <dgm:pt modelId="{3823A65E-53C3-3D45-BBD5-B9165468177E}" type="sibTrans" cxnId="{1254201C-F557-A043-B73A-8918856E0F9C}">
      <dgm:prSet/>
      <dgm:spPr/>
      <dgm:t>
        <a:bodyPr/>
        <a:lstStyle/>
        <a:p>
          <a:endParaRPr lang="en-US"/>
        </a:p>
      </dgm:t>
    </dgm:pt>
    <dgm:pt modelId="{1BE030B5-3B56-2842-A574-8C588ED6897B}" type="parTrans" cxnId="{1254201C-F557-A043-B73A-8918856E0F9C}">
      <dgm:prSet/>
      <dgm:spPr/>
      <dgm:t>
        <a:bodyPr/>
        <a:lstStyle/>
        <a:p>
          <a:endParaRPr lang="en-US"/>
        </a:p>
      </dgm:t>
    </dgm:pt>
    <dgm:pt modelId="{BB2B46D9-A21B-A24F-B2E4-2784275C0F87}">
      <dgm:prSet custT="1"/>
      <dgm:spPr>
        <a:effectLst>
          <a:glow rad="101600">
            <a:schemeClr val="bg1">
              <a:alpha val="75000"/>
            </a:schemeClr>
          </a:glow>
          <a:softEdge rad="127000"/>
        </a:effectLst>
      </dgm:spPr>
      <dgm:t>
        <a:bodyPr/>
        <a:lstStyle/>
        <a:p>
          <a:pPr rtl="0"/>
          <a:r>
            <a:rPr lang="en-US" sz="1600" b="1" i="0" dirty="0" smtClean="0"/>
            <a:t>These depend on the running time of the decryption algorithm</a:t>
          </a:r>
          <a:endParaRPr lang="en-US" sz="1600" b="1" i="0" dirty="0"/>
        </a:p>
      </dgm:t>
    </dgm:pt>
    <dgm:pt modelId="{3170A360-F8D0-BC42-9DFE-194BEAA4F315}">
      <dgm:prSet custT="1"/>
      <dgm:spPr>
        <a:effectLst>
          <a:glow rad="101600">
            <a:schemeClr val="bg1">
              <a:alpha val="75000"/>
            </a:schemeClr>
          </a:glow>
          <a:softEdge rad="127000"/>
        </a:effectLst>
      </dgm:spPr>
      <dgm:t>
        <a:bodyPr/>
        <a:lstStyle/>
        <a:p>
          <a:pPr rtl="0"/>
          <a:r>
            <a:rPr lang="en-US" sz="1600" b="1" i="0" dirty="0" smtClean="0"/>
            <a:t>Timing attacks</a:t>
          </a:r>
          <a:endParaRPr lang="en-US" sz="1600" b="1" i="0" dirty="0"/>
        </a:p>
      </dgm:t>
    </dgm:pt>
    <dgm:pt modelId="{270B8A16-7407-1246-A271-C767971FE306}" type="sibTrans" cxnId="{076E22A9-8DF7-144A-9FBE-F32E9BA76F12}">
      <dgm:prSet/>
      <dgm:spPr/>
      <dgm:t>
        <a:bodyPr/>
        <a:lstStyle/>
        <a:p>
          <a:endParaRPr lang="en-US"/>
        </a:p>
      </dgm:t>
    </dgm:pt>
    <dgm:pt modelId="{F6EAB8AD-B96D-4641-AA42-30F481604F3B}" type="parTrans" cxnId="{076E22A9-8DF7-144A-9FBE-F32E9BA76F12}">
      <dgm:prSet/>
      <dgm:spPr/>
      <dgm:t>
        <a:bodyPr/>
        <a:lstStyle/>
        <a:p>
          <a:endParaRPr lang="en-US"/>
        </a:p>
      </dgm:t>
    </dgm:pt>
    <dgm:pt modelId="{7CA3B4EA-84B3-FA42-BEC1-1DED7147AF39}" type="sibTrans" cxnId="{BDBB5445-4EBD-7E49-AADC-91F944453508}">
      <dgm:prSet/>
      <dgm:spPr/>
      <dgm:t>
        <a:bodyPr/>
        <a:lstStyle/>
        <a:p>
          <a:endParaRPr lang="en-US"/>
        </a:p>
      </dgm:t>
    </dgm:pt>
    <dgm:pt modelId="{01F84AC0-893E-8B4B-A91F-0E9BBBBB159B}" type="parTrans" cxnId="{BDBB5445-4EBD-7E49-AADC-91F944453508}">
      <dgm:prSet/>
      <dgm:spPr/>
      <dgm:t>
        <a:bodyPr/>
        <a:lstStyle/>
        <a:p>
          <a:endParaRPr lang="en-US"/>
        </a:p>
      </dgm:t>
    </dgm:pt>
    <dgm:pt modelId="{5DD2512A-9002-9C4D-ABC4-73BBC6EE9567}">
      <dgm:prSet custT="1"/>
      <dgm:spPr>
        <a:effectLst>
          <a:glow rad="101600">
            <a:schemeClr val="bg1">
              <a:alpha val="75000"/>
            </a:schemeClr>
          </a:glow>
          <a:softEdge rad="127000"/>
        </a:effectLst>
      </dgm:spPr>
      <dgm:t>
        <a:bodyPr/>
        <a:lstStyle/>
        <a:p>
          <a:pPr rtl="0"/>
          <a:r>
            <a:rPr lang="en-US" sz="1600" b="1" i="0" dirty="0" smtClean="0"/>
            <a:t>There are several approaches, all equivalent in effort to factoring the product of two primes</a:t>
          </a:r>
          <a:endParaRPr lang="en-US" sz="1600" b="1" i="0" dirty="0"/>
        </a:p>
      </dgm:t>
    </dgm:pt>
    <dgm:pt modelId="{DF26E906-FE6B-E94E-80F6-AB0B7C2719E2}">
      <dgm:prSet custT="1"/>
      <dgm:spPr>
        <a:effectLst>
          <a:glow rad="101600">
            <a:schemeClr val="bg1">
              <a:alpha val="75000"/>
            </a:schemeClr>
          </a:glow>
          <a:softEdge rad="127000"/>
        </a:effectLst>
      </dgm:spPr>
      <dgm:t>
        <a:bodyPr/>
        <a:lstStyle/>
        <a:p>
          <a:pPr rtl="0"/>
          <a:r>
            <a:rPr lang="en-US" sz="1600" b="1" i="0" dirty="0" smtClean="0"/>
            <a:t>   Mathematical attacks </a:t>
          </a:r>
          <a:endParaRPr lang="en-US" sz="1600" b="1" i="0" dirty="0"/>
        </a:p>
      </dgm:t>
    </dgm:pt>
    <dgm:pt modelId="{8F061190-1701-DD43-A0BA-23BCABFF54EB}" type="sibTrans" cxnId="{15D63F02-FCA8-9147-9EFD-AD1AA9FE83B2}">
      <dgm:prSet/>
      <dgm:spPr/>
      <dgm:t>
        <a:bodyPr/>
        <a:lstStyle/>
        <a:p>
          <a:endParaRPr lang="en-US"/>
        </a:p>
      </dgm:t>
    </dgm:pt>
    <dgm:pt modelId="{A295B9A2-4AC7-0041-8677-CB8FB8BD44C0}" type="parTrans" cxnId="{15D63F02-FCA8-9147-9EFD-AD1AA9FE83B2}">
      <dgm:prSet/>
      <dgm:spPr/>
      <dgm:t>
        <a:bodyPr/>
        <a:lstStyle/>
        <a:p>
          <a:endParaRPr lang="en-US"/>
        </a:p>
      </dgm:t>
    </dgm:pt>
    <dgm:pt modelId="{13C3CB36-39CA-FE4C-8BA4-C784A8B68058}" type="sibTrans" cxnId="{8B703979-B572-0E4B-9F27-CCF5E209C19B}">
      <dgm:prSet/>
      <dgm:spPr/>
      <dgm:t>
        <a:bodyPr/>
        <a:lstStyle/>
        <a:p>
          <a:endParaRPr lang="en-US"/>
        </a:p>
      </dgm:t>
    </dgm:pt>
    <dgm:pt modelId="{929D72A4-0E81-7341-8DCA-6F67988E4956}" type="parTrans" cxnId="{8B703979-B572-0E4B-9F27-CCF5E209C19B}">
      <dgm:prSet/>
      <dgm:spPr/>
      <dgm:t>
        <a:bodyPr/>
        <a:lstStyle/>
        <a:p>
          <a:endParaRPr lang="en-US"/>
        </a:p>
      </dgm:t>
    </dgm:pt>
    <dgm:pt modelId="{0F3E6639-AFE1-164D-B3DC-DDCACF731D96}">
      <dgm:prSet custT="1"/>
      <dgm:spPr>
        <a:effectLst>
          <a:glow rad="101600">
            <a:schemeClr val="bg1">
              <a:alpha val="75000"/>
            </a:schemeClr>
          </a:glow>
          <a:softEdge rad="127000"/>
        </a:effectLst>
      </dgm:spPr>
      <dgm:t>
        <a:bodyPr/>
        <a:lstStyle/>
        <a:p>
          <a:pPr rtl="0"/>
          <a:r>
            <a:rPr lang="en-US" sz="1600" b="1" i="0" dirty="0" smtClean="0"/>
            <a:t>Involves trying all possible private keys</a:t>
          </a:r>
          <a:endParaRPr lang="en-AU" sz="1600" b="1" i="0" dirty="0"/>
        </a:p>
      </dgm:t>
    </dgm:pt>
    <dgm:pt modelId="{6A4B80CD-68DA-8043-84B5-2832972D9FA5}" type="sibTrans" cxnId="{A92B00AE-1E7A-4448-B974-9273FBBC79A1}">
      <dgm:prSet/>
      <dgm:spPr/>
      <dgm:t>
        <a:bodyPr/>
        <a:lstStyle/>
        <a:p>
          <a:endParaRPr lang="en-US"/>
        </a:p>
      </dgm:t>
    </dgm:pt>
    <dgm:pt modelId="{31A16EEC-3787-284E-95FB-EB5D37A9C596}" type="parTrans" cxnId="{A92B00AE-1E7A-4448-B974-9273FBBC79A1}">
      <dgm:prSet/>
      <dgm:spPr/>
      <dgm:t>
        <a:bodyPr/>
        <a:lstStyle/>
        <a:p>
          <a:endParaRPr lang="en-US"/>
        </a:p>
      </dgm:t>
    </dgm:pt>
    <dgm:pt modelId="{E6709BD7-6469-A74B-BAE7-55F21C624B3A}" type="pres">
      <dgm:prSet presAssocID="{22605EE4-B4CA-0041-A470-E4A65C346906}" presName="cycle" presStyleCnt="0">
        <dgm:presLayoutVars>
          <dgm:chMax val="1"/>
          <dgm:dir/>
          <dgm:animLvl val="ctr"/>
          <dgm:resizeHandles val="exact"/>
        </dgm:presLayoutVars>
      </dgm:prSet>
      <dgm:spPr/>
      <dgm:t>
        <a:bodyPr/>
        <a:lstStyle/>
        <a:p>
          <a:endParaRPr lang="en-US"/>
        </a:p>
      </dgm:t>
    </dgm:pt>
    <dgm:pt modelId="{32D9C8C0-9CDA-1647-B0C7-6CBB40C6D8A2}" type="pres">
      <dgm:prSet presAssocID="{8C6B0834-F6CE-3F42-905D-6B7D5CC44A46}" presName="centerShape" presStyleLbl="node0" presStyleIdx="0" presStyleCnt="1" custScaleX="108830" custScaleY="118773" custLinFactNeighborX="319" custLinFactNeighborY="7543"/>
      <dgm:spPr/>
      <dgm:t>
        <a:bodyPr/>
        <a:lstStyle/>
        <a:p>
          <a:endParaRPr lang="en-US"/>
        </a:p>
      </dgm:t>
    </dgm:pt>
    <dgm:pt modelId="{6BB79F80-DF22-0646-815E-3D896A95FBB0}" type="pres">
      <dgm:prSet presAssocID="{861B47C8-659D-424D-A1AF-27AEE52C0F44}" presName="Name9" presStyleLbl="parChTrans1D2" presStyleIdx="0" presStyleCnt="5"/>
      <dgm:spPr/>
      <dgm:t>
        <a:bodyPr/>
        <a:lstStyle/>
        <a:p>
          <a:endParaRPr lang="en-US"/>
        </a:p>
      </dgm:t>
    </dgm:pt>
    <dgm:pt modelId="{B4BE6649-D0D7-8A4B-B5C8-8BE23DAF1DDC}" type="pres">
      <dgm:prSet presAssocID="{861B47C8-659D-424D-A1AF-27AEE52C0F44}" presName="connTx" presStyleLbl="parChTrans1D2" presStyleIdx="0" presStyleCnt="5"/>
      <dgm:spPr/>
      <dgm:t>
        <a:bodyPr/>
        <a:lstStyle/>
        <a:p>
          <a:endParaRPr lang="en-US"/>
        </a:p>
      </dgm:t>
    </dgm:pt>
    <dgm:pt modelId="{5ECF65A2-A9EC-B940-B497-AA098945971A}" type="pres">
      <dgm:prSet presAssocID="{EEAFA194-4042-5249-A7FA-1DC665ECA86B}" presName="node" presStyleLbl="node1" presStyleIdx="0" presStyleCnt="5" custScaleX="132773" custScaleY="116284" custRadScaleRad="85572" custRadScaleInc="3287">
        <dgm:presLayoutVars>
          <dgm:bulletEnabled val="1"/>
        </dgm:presLayoutVars>
      </dgm:prSet>
      <dgm:spPr/>
      <dgm:t>
        <a:bodyPr/>
        <a:lstStyle/>
        <a:p>
          <a:endParaRPr lang="en-US"/>
        </a:p>
      </dgm:t>
    </dgm:pt>
    <dgm:pt modelId="{3FD3A4A6-C5C2-1C4A-A6CE-6300D7BBADD2}" type="pres">
      <dgm:prSet presAssocID="{A295B9A2-4AC7-0041-8677-CB8FB8BD44C0}" presName="Name9" presStyleLbl="parChTrans1D2" presStyleIdx="1" presStyleCnt="5"/>
      <dgm:spPr/>
      <dgm:t>
        <a:bodyPr/>
        <a:lstStyle/>
        <a:p>
          <a:endParaRPr lang="en-US"/>
        </a:p>
      </dgm:t>
    </dgm:pt>
    <dgm:pt modelId="{8A821DCC-4110-994A-9EB1-98DEEDB63455}" type="pres">
      <dgm:prSet presAssocID="{A295B9A2-4AC7-0041-8677-CB8FB8BD44C0}" presName="connTx" presStyleLbl="parChTrans1D2" presStyleIdx="1" presStyleCnt="5"/>
      <dgm:spPr/>
      <dgm:t>
        <a:bodyPr/>
        <a:lstStyle/>
        <a:p>
          <a:endParaRPr lang="en-US"/>
        </a:p>
      </dgm:t>
    </dgm:pt>
    <dgm:pt modelId="{02C2359B-6912-8F4D-8857-2A5555F873C2}" type="pres">
      <dgm:prSet presAssocID="{DF26E906-FE6B-E94E-80F6-AB0B7C2719E2}" presName="node" presStyleLbl="node1" presStyleIdx="1" presStyleCnt="5" custScaleX="202391" custScaleY="138413" custRadScaleRad="150790" custRadScaleInc="-12804">
        <dgm:presLayoutVars>
          <dgm:bulletEnabled val="1"/>
        </dgm:presLayoutVars>
      </dgm:prSet>
      <dgm:spPr/>
      <dgm:t>
        <a:bodyPr/>
        <a:lstStyle/>
        <a:p>
          <a:endParaRPr lang="en-US"/>
        </a:p>
      </dgm:t>
    </dgm:pt>
    <dgm:pt modelId="{5B345D64-FF47-AC48-BFC7-DA71BABB422E}" type="pres">
      <dgm:prSet presAssocID="{F6EAB8AD-B96D-4641-AA42-30F481604F3B}" presName="Name9" presStyleLbl="parChTrans1D2" presStyleIdx="2" presStyleCnt="5"/>
      <dgm:spPr/>
      <dgm:t>
        <a:bodyPr/>
        <a:lstStyle/>
        <a:p>
          <a:endParaRPr lang="en-US"/>
        </a:p>
      </dgm:t>
    </dgm:pt>
    <dgm:pt modelId="{F88CBF2B-8819-A240-AD95-3095A231DF76}" type="pres">
      <dgm:prSet presAssocID="{F6EAB8AD-B96D-4641-AA42-30F481604F3B}" presName="connTx" presStyleLbl="parChTrans1D2" presStyleIdx="2" presStyleCnt="5"/>
      <dgm:spPr/>
      <dgm:t>
        <a:bodyPr/>
        <a:lstStyle/>
        <a:p>
          <a:endParaRPr lang="en-US"/>
        </a:p>
      </dgm:t>
    </dgm:pt>
    <dgm:pt modelId="{CDADC5E6-FF26-6E4C-9749-F104E4D07792}" type="pres">
      <dgm:prSet presAssocID="{3170A360-F8D0-BC42-9DFE-194BEAA4F315}" presName="node" presStyleLbl="node1" presStyleIdx="2" presStyleCnt="5" custScaleX="188383" custScaleY="139778" custRadScaleRad="146963" custRadScaleInc="-72790">
        <dgm:presLayoutVars>
          <dgm:bulletEnabled val="1"/>
        </dgm:presLayoutVars>
      </dgm:prSet>
      <dgm:spPr/>
      <dgm:t>
        <a:bodyPr/>
        <a:lstStyle/>
        <a:p>
          <a:endParaRPr lang="en-US"/>
        </a:p>
      </dgm:t>
    </dgm:pt>
    <dgm:pt modelId="{E7015661-1956-144D-9BC2-79A2B9BEC4D3}" type="pres">
      <dgm:prSet presAssocID="{D12D9EC6-0BE5-E043-A4A0-0BBD457BAF23}" presName="Name9" presStyleLbl="parChTrans1D2" presStyleIdx="3" presStyleCnt="5"/>
      <dgm:spPr/>
      <dgm:t>
        <a:bodyPr/>
        <a:lstStyle/>
        <a:p>
          <a:endParaRPr lang="en-US"/>
        </a:p>
      </dgm:t>
    </dgm:pt>
    <dgm:pt modelId="{EC407BEE-E314-F94C-8681-519F6AD2E4BE}" type="pres">
      <dgm:prSet presAssocID="{D12D9EC6-0BE5-E043-A4A0-0BBD457BAF23}" presName="connTx" presStyleLbl="parChTrans1D2" presStyleIdx="3" presStyleCnt="5"/>
      <dgm:spPr/>
      <dgm:t>
        <a:bodyPr/>
        <a:lstStyle/>
        <a:p>
          <a:endParaRPr lang="en-US"/>
        </a:p>
      </dgm:t>
    </dgm:pt>
    <dgm:pt modelId="{6E586F6C-941C-DD41-B10E-DE5B337460AD}" type="pres">
      <dgm:prSet presAssocID="{8F5FA494-80E9-DF42-BEDA-416B11E7452D}" presName="node" presStyleLbl="node1" presStyleIdx="3" presStyleCnt="5" custScaleX="198966" custScaleY="144069" custRadScaleRad="140300" custRadScaleInc="71587">
        <dgm:presLayoutVars>
          <dgm:bulletEnabled val="1"/>
        </dgm:presLayoutVars>
      </dgm:prSet>
      <dgm:spPr/>
      <dgm:t>
        <a:bodyPr/>
        <a:lstStyle/>
        <a:p>
          <a:endParaRPr lang="en-US"/>
        </a:p>
      </dgm:t>
    </dgm:pt>
    <dgm:pt modelId="{26EC5283-A8E7-2844-B56C-8060EDE92406}" type="pres">
      <dgm:prSet presAssocID="{29F54FE8-20E8-354F-BB68-53D0FF2791F0}" presName="Name9" presStyleLbl="parChTrans1D2" presStyleIdx="4" presStyleCnt="5"/>
      <dgm:spPr/>
      <dgm:t>
        <a:bodyPr/>
        <a:lstStyle/>
        <a:p>
          <a:endParaRPr lang="en-US"/>
        </a:p>
      </dgm:t>
    </dgm:pt>
    <dgm:pt modelId="{3B76324C-7DF7-AA42-87B7-1D070282270F}" type="pres">
      <dgm:prSet presAssocID="{29F54FE8-20E8-354F-BB68-53D0FF2791F0}" presName="connTx" presStyleLbl="parChTrans1D2" presStyleIdx="4" presStyleCnt="5"/>
      <dgm:spPr/>
      <dgm:t>
        <a:bodyPr/>
        <a:lstStyle/>
        <a:p>
          <a:endParaRPr lang="en-US"/>
        </a:p>
      </dgm:t>
    </dgm:pt>
    <dgm:pt modelId="{FB2E1E33-9AB3-9E4A-BD84-C9A8E59E5969}" type="pres">
      <dgm:prSet presAssocID="{C7D3FF24-141F-3F4D-95B7-0BF199EC9764}" presName="node" presStyleLbl="node1" presStyleIdx="4" presStyleCnt="5" custScaleX="180291" custScaleY="152015" custRadScaleRad="140742" custRadScaleInc="15828">
        <dgm:presLayoutVars>
          <dgm:bulletEnabled val="1"/>
        </dgm:presLayoutVars>
      </dgm:prSet>
      <dgm:spPr/>
      <dgm:t>
        <a:bodyPr/>
        <a:lstStyle/>
        <a:p>
          <a:endParaRPr lang="en-US"/>
        </a:p>
      </dgm:t>
    </dgm:pt>
  </dgm:ptLst>
  <dgm:cxnLst>
    <dgm:cxn modelId="{3E167553-865E-7746-9630-F7B2935F732B}" type="presOf" srcId="{F6EAB8AD-B96D-4641-AA42-30F481604F3B}" destId="{F88CBF2B-8819-A240-AD95-3095A231DF76}" srcOrd="1" destOrd="0" presId="urn:microsoft.com/office/officeart/2005/8/layout/radial1"/>
    <dgm:cxn modelId="{5402EF24-50EC-7340-B248-0904BA82BCA1}" type="presOf" srcId="{23B954FD-FE52-864A-9A82-76EDA30A0A33}" destId="{6E586F6C-941C-DD41-B10E-DE5B337460AD}" srcOrd="0" destOrd="1" presId="urn:microsoft.com/office/officeart/2005/8/layout/radial1"/>
    <dgm:cxn modelId="{7D67DEFF-6E8C-DE45-AC01-EEE9A6FCE9F7}" type="presOf" srcId="{5DD2512A-9002-9C4D-ABC4-73BBC6EE9567}" destId="{02C2359B-6912-8F4D-8857-2A5555F873C2}" srcOrd="0" destOrd="1" presId="urn:microsoft.com/office/officeart/2005/8/layout/radial1"/>
    <dgm:cxn modelId="{FE861CC8-85E9-BE43-A089-90DBA1F635E2}" type="presOf" srcId="{EEAFA194-4042-5249-A7FA-1DC665ECA86B}" destId="{5ECF65A2-A9EC-B940-B497-AA098945971A}" srcOrd="0" destOrd="0" presId="urn:microsoft.com/office/officeart/2005/8/layout/radial1"/>
    <dgm:cxn modelId="{0A301D6F-D362-E444-89B6-91F9BD94D373}" type="presOf" srcId="{A295B9A2-4AC7-0041-8677-CB8FB8BD44C0}" destId="{3FD3A4A6-C5C2-1C4A-A6CE-6300D7BBADD2}" srcOrd="0" destOrd="0" presId="urn:microsoft.com/office/officeart/2005/8/layout/radial1"/>
    <dgm:cxn modelId="{2ADC074E-DCC4-E549-83ED-BC8A909A117D}" srcId="{22605EE4-B4CA-0041-A470-E4A65C346906}" destId="{8C6B0834-F6CE-3F42-905D-6B7D5CC44A46}" srcOrd="0" destOrd="0" parTransId="{069FD7BD-4F56-0744-8501-3DCB762EC054}" sibTransId="{72464D9A-5A29-234D-82D3-FB8F6A7C0990}"/>
    <dgm:cxn modelId="{8B703979-B572-0E4B-9F27-CCF5E209C19B}" srcId="{DF26E906-FE6B-E94E-80F6-AB0B7C2719E2}" destId="{5DD2512A-9002-9C4D-ABC4-73BBC6EE9567}" srcOrd="0" destOrd="0" parTransId="{929D72A4-0E81-7341-8DCA-6F67988E4956}" sibTransId="{13C3CB36-39CA-FE4C-8BA4-C784A8B68058}"/>
    <dgm:cxn modelId="{9E0318B0-23EB-7640-A0DD-915F699FAF07}" type="presOf" srcId="{29F54FE8-20E8-354F-BB68-53D0FF2791F0}" destId="{3B76324C-7DF7-AA42-87B7-1D070282270F}" srcOrd="1" destOrd="0" presId="urn:microsoft.com/office/officeart/2005/8/layout/radial1"/>
    <dgm:cxn modelId="{DC3F1ECA-4B4B-DC45-B1AC-140575E14110}" srcId="{8C6B0834-F6CE-3F42-905D-6B7D5CC44A46}" destId="{C7D3FF24-141F-3F4D-95B7-0BF199EC9764}" srcOrd="4" destOrd="0" parTransId="{29F54FE8-20E8-354F-BB68-53D0FF2791F0}" sibTransId="{A0F66038-2C0E-134A-B88A-91580F90ADB3}"/>
    <dgm:cxn modelId="{076E22A9-8DF7-144A-9FBE-F32E9BA76F12}" srcId="{8C6B0834-F6CE-3F42-905D-6B7D5CC44A46}" destId="{3170A360-F8D0-BC42-9DFE-194BEAA4F315}" srcOrd="2" destOrd="0" parTransId="{F6EAB8AD-B96D-4641-AA42-30F481604F3B}" sibTransId="{270B8A16-7407-1246-A271-C767971FE306}"/>
    <dgm:cxn modelId="{718C71AA-30C3-1A41-8839-F9F7C6732F67}" type="presOf" srcId="{861B47C8-659D-424D-A1AF-27AEE52C0F44}" destId="{B4BE6649-D0D7-8A4B-B5C8-8BE23DAF1DDC}" srcOrd="1" destOrd="0" presId="urn:microsoft.com/office/officeart/2005/8/layout/radial1"/>
    <dgm:cxn modelId="{63BB370D-4F98-074F-899F-D8EB04787F1E}" srcId="{8C6B0834-F6CE-3F42-905D-6B7D5CC44A46}" destId="{EEAFA194-4042-5249-A7FA-1DC665ECA86B}" srcOrd="0" destOrd="0" parTransId="{861B47C8-659D-424D-A1AF-27AEE52C0F44}" sibTransId="{4DD63C4F-2061-C349-B573-1F6269AA217C}"/>
    <dgm:cxn modelId="{91FC7586-E3EB-6948-A6F8-B1156F909828}" type="presOf" srcId="{BB2B46D9-A21B-A24F-B2E4-2784275C0F87}" destId="{CDADC5E6-FF26-6E4C-9749-F104E4D07792}" srcOrd="0" destOrd="1" presId="urn:microsoft.com/office/officeart/2005/8/layout/radial1"/>
    <dgm:cxn modelId="{660E809D-C129-D849-8751-C9C3727EE371}" type="presOf" srcId="{29F54FE8-20E8-354F-BB68-53D0FF2791F0}" destId="{26EC5283-A8E7-2844-B56C-8060EDE92406}" srcOrd="0" destOrd="0" presId="urn:microsoft.com/office/officeart/2005/8/layout/radial1"/>
    <dgm:cxn modelId="{1254201C-F557-A043-B73A-8918856E0F9C}" srcId="{8F5FA494-80E9-DF42-BEDA-416B11E7452D}" destId="{23B954FD-FE52-864A-9A82-76EDA30A0A33}" srcOrd="0" destOrd="0" parTransId="{1BE030B5-3B56-2842-A574-8C588ED6897B}" sibTransId="{3823A65E-53C3-3D45-BBD5-B9165468177E}"/>
    <dgm:cxn modelId="{7A41BC66-39BA-4246-B059-7E919FA5B655}" type="presOf" srcId="{22605EE4-B4CA-0041-A470-E4A65C346906}" destId="{E6709BD7-6469-A74B-BAE7-55F21C624B3A}" srcOrd="0" destOrd="0" presId="urn:microsoft.com/office/officeart/2005/8/layout/radial1"/>
    <dgm:cxn modelId="{BDBB5445-4EBD-7E49-AADC-91F944453508}" srcId="{3170A360-F8D0-BC42-9DFE-194BEAA4F315}" destId="{BB2B46D9-A21B-A24F-B2E4-2784275C0F87}" srcOrd="0" destOrd="0" parTransId="{01F84AC0-893E-8B4B-A91F-0E9BBBBB159B}" sibTransId="{7CA3B4EA-84B3-FA42-BEC1-1DED7147AF39}"/>
    <dgm:cxn modelId="{358B159E-9294-D245-B659-1AC522E23F99}" type="presOf" srcId="{861B47C8-659D-424D-A1AF-27AEE52C0F44}" destId="{6BB79F80-DF22-0646-815E-3D896A95FBB0}" srcOrd="0" destOrd="0" presId="urn:microsoft.com/office/officeart/2005/8/layout/radial1"/>
    <dgm:cxn modelId="{CE31B831-4FDF-8947-8832-7EAEDBB9F420}" srcId="{8C6B0834-F6CE-3F42-905D-6B7D5CC44A46}" destId="{8F5FA494-80E9-DF42-BEDA-416B11E7452D}" srcOrd="3" destOrd="0" parTransId="{D12D9EC6-0BE5-E043-A4A0-0BBD457BAF23}" sibTransId="{6FEB6580-924C-0D44-8FD5-F02F2FE90771}"/>
    <dgm:cxn modelId="{5BA2A341-9AFE-224B-A377-0216B4390646}" type="presOf" srcId="{8F5FA494-80E9-DF42-BEDA-416B11E7452D}" destId="{6E586F6C-941C-DD41-B10E-DE5B337460AD}" srcOrd="0" destOrd="0" presId="urn:microsoft.com/office/officeart/2005/8/layout/radial1"/>
    <dgm:cxn modelId="{41D49D5E-91C1-3C4B-816E-4004CA6BC660}" type="presOf" srcId="{828376F7-FEA1-FB4C-A6F2-DAB9D5410FF9}" destId="{FB2E1E33-9AB3-9E4A-BD84-C9A8E59E5969}" srcOrd="0" destOrd="1" presId="urn:microsoft.com/office/officeart/2005/8/layout/radial1"/>
    <dgm:cxn modelId="{15D63F02-FCA8-9147-9EFD-AD1AA9FE83B2}" srcId="{8C6B0834-F6CE-3F42-905D-6B7D5CC44A46}" destId="{DF26E906-FE6B-E94E-80F6-AB0B7C2719E2}" srcOrd="1" destOrd="0" parTransId="{A295B9A2-4AC7-0041-8677-CB8FB8BD44C0}" sibTransId="{8F061190-1701-DD43-A0BA-23BCABFF54EB}"/>
    <dgm:cxn modelId="{B7C270AD-61D7-934B-BA08-B5F363E4AF61}" type="presOf" srcId="{A295B9A2-4AC7-0041-8677-CB8FB8BD44C0}" destId="{8A821DCC-4110-994A-9EB1-98DEEDB63455}" srcOrd="1" destOrd="0" presId="urn:microsoft.com/office/officeart/2005/8/layout/radial1"/>
    <dgm:cxn modelId="{A92B00AE-1E7A-4448-B974-9273FBBC79A1}" srcId="{EEAFA194-4042-5249-A7FA-1DC665ECA86B}" destId="{0F3E6639-AFE1-164D-B3DC-DDCACF731D96}" srcOrd="0" destOrd="0" parTransId="{31A16EEC-3787-284E-95FB-EB5D37A9C596}" sibTransId="{6A4B80CD-68DA-8043-84B5-2832972D9FA5}"/>
    <dgm:cxn modelId="{3BDAD225-F77B-C44E-9305-B845DFB5A660}" srcId="{C7D3FF24-141F-3F4D-95B7-0BF199EC9764}" destId="{828376F7-FEA1-FB4C-A6F2-DAB9D5410FF9}" srcOrd="0" destOrd="0" parTransId="{49E181A3-1F5E-D44E-939D-DF59308F3D22}" sibTransId="{780FD8A8-EAB9-F14F-85B8-F8914B05A3B3}"/>
    <dgm:cxn modelId="{CF6AA58F-2E7E-264C-BE9B-16812DD283AA}" type="presOf" srcId="{8C6B0834-F6CE-3F42-905D-6B7D5CC44A46}" destId="{32D9C8C0-9CDA-1647-B0C7-6CBB40C6D8A2}" srcOrd="0" destOrd="0" presId="urn:microsoft.com/office/officeart/2005/8/layout/radial1"/>
    <dgm:cxn modelId="{9F0B4CF5-4DD7-E743-B039-2A3A9F169335}" type="presOf" srcId="{D12D9EC6-0BE5-E043-A4A0-0BBD457BAF23}" destId="{E7015661-1956-144D-9BC2-79A2B9BEC4D3}" srcOrd="0" destOrd="0" presId="urn:microsoft.com/office/officeart/2005/8/layout/radial1"/>
    <dgm:cxn modelId="{DE5BEFF5-D001-DA46-94F3-853A48608675}" type="presOf" srcId="{C7D3FF24-141F-3F4D-95B7-0BF199EC9764}" destId="{FB2E1E33-9AB3-9E4A-BD84-C9A8E59E5969}" srcOrd="0" destOrd="0" presId="urn:microsoft.com/office/officeart/2005/8/layout/radial1"/>
    <dgm:cxn modelId="{8135BB5E-6663-B146-BB22-6D3516AA489A}" type="presOf" srcId="{0F3E6639-AFE1-164D-B3DC-DDCACF731D96}" destId="{5ECF65A2-A9EC-B940-B497-AA098945971A}" srcOrd="0" destOrd="1" presId="urn:microsoft.com/office/officeart/2005/8/layout/radial1"/>
    <dgm:cxn modelId="{9112FD78-67BF-3E46-9C03-BFB9B77222E9}" type="presOf" srcId="{D12D9EC6-0BE5-E043-A4A0-0BBD457BAF23}" destId="{EC407BEE-E314-F94C-8681-519F6AD2E4BE}" srcOrd="1" destOrd="0" presId="urn:microsoft.com/office/officeart/2005/8/layout/radial1"/>
    <dgm:cxn modelId="{E8C8F0AE-B83B-8F47-BE32-ADCC94D75395}" type="presOf" srcId="{3170A360-F8D0-BC42-9DFE-194BEAA4F315}" destId="{CDADC5E6-FF26-6E4C-9749-F104E4D07792}" srcOrd="0" destOrd="0" presId="urn:microsoft.com/office/officeart/2005/8/layout/radial1"/>
    <dgm:cxn modelId="{0BAE89FA-11FD-274F-940B-FCEEE4CBF76B}" type="presOf" srcId="{DF26E906-FE6B-E94E-80F6-AB0B7C2719E2}" destId="{02C2359B-6912-8F4D-8857-2A5555F873C2}" srcOrd="0" destOrd="0" presId="urn:microsoft.com/office/officeart/2005/8/layout/radial1"/>
    <dgm:cxn modelId="{A5B39DFA-FC4A-1E4F-817A-BCE64D7977D4}" type="presOf" srcId="{F6EAB8AD-B96D-4641-AA42-30F481604F3B}" destId="{5B345D64-FF47-AC48-BFC7-DA71BABB422E}" srcOrd="0" destOrd="0" presId="urn:microsoft.com/office/officeart/2005/8/layout/radial1"/>
    <dgm:cxn modelId="{B5CE17B0-DA2B-0740-9AE4-218C404FE8D0}" type="presParOf" srcId="{E6709BD7-6469-A74B-BAE7-55F21C624B3A}" destId="{32D9C8C0-9CDA-1647-B0C7-6CBB40C6D8A2}" srcOrd="0" destOrd="0" presId="urn:microsoft.com/office/officeart/2005/8/layout/radial1"/>
    <dgm:cxn modelId="{AED35430-804A-7742-9414-56BBC5B1679A}" type="presParOf" srcId="{E6709BD7-6469-A74B-BAE7-55F21C624B3A}" destId="{6BB79F80-DF22-0646-815E-3D896A95FBB0}" srcOrd="1" destOrd="0" presId="urn:microsoft.com/office/officeart/2005/8/layout/radial1"/>
    <dgm:cxn modelId="{5A3CAFD9-E855-654C-99B2-71A85D184219}" type="presParOf" srcId="{6BB79F80-DF22-0646-815E-3D896A95FBB0}" destId="{B4BE6649-D0D7-8A4B-B5C8-8BE23DAF1DDC}" srcOrd="0" destOrd="0" presId="urn:microsoft.com/office/officeart/2005/8/layout/radial1"/>
    <dgm:cxn modelId="{71964200-A7F0-964C-95C1-0A880D30965B}" type="presParOf" srcId="{E6709BD7-6469-A74B-BAE7-55F21C624B3A}" destId="{5ECF65A2-A9EC-B940-B497-AA098945971A}" srcOrd="2" destOrd="0" presId="urn:microsoft.com/office/officeart/2005/8/layout/radial1"/>
    <dgm:cxn modelId="{1295F513-CCDF-D444-82F9-3007F24E7A84}" type="presParOf" srcId="{E6709BD7-6469-A74B-BAE7-55F21C624B3A}" destId="{3FD3A4A6-C5C2-1C4A-A6CE-6300D7BBADD2}" srcOrd="3" destOrd="0" presId="urn:microsoft.com/office/officeart/2005/8/layout/radial1"/>
    <dgm:cxn modelId="{E5625926-8523-CC42-8EC6-1C949C6D9FA4}" type="presParOf" srcId="{3FD3A4A6-C5C2-1C4A-A6CE-6300D7BBADD2}" destId="{8A821DCC-4110-994A-9EB1-98DEEDB63455}" srcOrd="0" destOrd="0" presId="urn:microsoft.com/office/officeart/2005/8/layout/radial1"/>
    <dgm:cxn modelId="{0A9E37D2-14AD-3D4D-8033-8453898106B9}" type="presParOf" srcId="{E6709BD7-6469-A74B-BAE7-55F21C624B3A}" destId="{02C2359B-6912-8F4D-8857-2A5555F873C2}" srcOrd="4" destOrd="0" presId="urn:microsoft.com/office/officeart/2005/8/layout/radial1"/>
    <dgm:cxn modelId="{C3B21AAC-8D98-8042-A374-8CB0CC542410}" type="presParOf" srcId="{E6709BD7-6469-A74B-BAE7-55F21C624B3A}" destId="{5B345D64-FF47-AC48-BFC7-DA71BABB422E}" srcOrd="5" destOrd="0" presId="urn:microsoft.com/office/officeart/2005/8/layout/radial1"/>
    <dgm:cxn modelId="{89C35BD9-2AC3-0F44-8EA3-16D265332448}" type="presParOf" srcId="{5B345D64-FF47-AC48-BFC7-DA71BABB422E}" destId="{F88CBF2B-8819-A240-AD95-3095A231DF76}" srcOrd="0" destOrd="0" presId="urn:microsoft.com/office/officeart/2005/8/layout/radial1"/>
    <dgm:cxn modelId="{02D7D11D-05D0-204E-8AC4-364C432B6580}" type="presParOf" srcId="{E6709BD7-6469-A74B-BAE7-55F21C624B3A}" destId="{CDADC5E6-FF26-6E4C-9749-F104E4D07792}" srcOrd="6" destOrd="0" presId="urn:microsoft.com/office/officeart/2005/8/layout/radial1"/>
    <dgm:cxn modelId="{4832959B-3C4A-CA4A-B26E-0865572B2C3D}" type="presParOf" srcId="{E6709BD7-6469-A74B-BAE7-55F21C624B3A}" destId="{E7015661-1956-144D-9BC2-79A2B9BEC4D3}" srcOrd="7" destOrd="0" presId="urn:microsoft.com/office/officeart/2005/8/layout/radial1"/>
    <dgm:cxn modelId="{F9C9C4FB-9893-3642-A4B3-35D986762300}" type="presParOf" srcId="{E7015661-1956-144D-9BC2-79A2B9BEC4D3}" destId="{EC407BEE-E314-F94C-8681-519F6AD2E4BE}" srcOrd="0" destOrd="0" presId="urn:microsoft.com/office/officeart/2005/8/layout/radial1"/>
    <dgm:cxn modelId="{D21F4969-1395-CB45-9BF8-1EEC8CB70F70}" type="presParOf" srcId="{E6709BD7-6469-A74B-BAE7-55F21C624B3A}" destId="{6E586F6C-941C-DD41-B10E-DE5B337460AD}" srcOrd="8" destOrd="0" presId="urn:microsoft.com/office/officeart/2005/8/layout/radial1"/>
    <dgm:cxn modelId="{4CE22BB5-ECBE-5B47-B7F7-8330990FD8D6}" type="presParOf" srcId="{E6709BD7-6469-A74B-BAE7-55F21C624B3A}" destId="{26EC5283-A8E7-2844-B56C-8060EDE92406}" srcOrd="9" destOrd="0" presId="urn:microsoft.com/office/officeart/2005/8/layout/radial1"/>
    <dgm:cxn modelId="{988F0EB6-EFBF-8C44-95C7-41299D401565}" type="presParOf" srcId="{26EC5283-A8E7-2844-B56C-8060EDE92406}" destId="{3B76324C-7DF7-AA42-87B7-1D070282270F}" srcOrd="0" destOrd="0" presId="urn:microsoft.com/office/officeart/2005/8/layout/radial1"/>
    <dgm:cxn modelId="{731FC538-97DB-1A44-9A05-260A242B8A0E}" type="presParOf" srcId="{E6709BD7-6469-A74B-BAE7-55F21C624B3A}" destId="{FB2E1E33-9AB3-9E4A-BD84-C9A8E59E5969}" srcOrd="10" destOrd="0" presId="urn:microsoft.com/office/officeart/2005/8/layout/radia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B807D9-F862-5F4B-B341-A73333D79CE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593AC677-3545-9D46-8AAA-144139AC6036}">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dirty="0" smtClean="0">
              <a:solidFill>
                <a:schemeClr val="tx1"/>
              </a:solidFill>
            </a:rPr>
            <a:t>Constant exponentiation time</a:t>
          </a:r>
          <a:endParaRPr lang="en-US" dirty="0">
            <a:solidFill>
              <a:schemeClr val="tx1"/>
            </a:solidFill>
          </a:endParaRPr>
        </a:p>
      </dgm:t>
    </dgm:pt>
    <dgm:pt modelId="{D766C8DD-7AB8-6F4E-B275-CF701DBEA938}" type="parTrans" cxnId="{C9A744E2-FC6A-F645-8B4F-DC701F66617E}">
      <dgm:prSet/>
      <dgm:spPr/>
      <dgm:t>
        <a:bodyPr/>
        <a:lstStyle/>
        <a:p>
          <a:endParaRPr lang="en-US"/>
        </a:p>
      </dgm:t>
    </dgm:pt>
    <dgm:pt modelId="{AAD66FF9-1B0D-694D-9553-555A3B564B28}" type="sibTrans" cxnId="{C9A744E2-FC6A-F645-8B4F-DC701F66617E}">
      <dgm:prSet/>
      <dgm:spPr/>
      <dgm:t>
        <a:bodyPr/>
        <a:lstStyle/>
        <a:p>
          <a:endParaRPr lang="en-US"/>
        </a:p>
      </dgm:t>
    </dgm:pt>
    <dgm:pt modelId="{F7BFD760-6C9D-784B-95B6-37582D604067}">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1" dirty="0" smtClean="0">
              <a:solidFill>
                <a:schemeClr val="tx1"/>
              </a:solidFill>
            </a:rPr>
            <a:t>Ensure that all exponentiations take the same amount of time before returning a result; this is a simple fix but does degrade performance</a:t>
          </a:r>
          <a:endParaRPr lang="en-US" b="1" dirty="0">
            <a:solidFill>
              <a:schemeClr val="tx1"/>
            </a:solidFill>
          </a:endParaRPr>
        </a:p>
      </dgm:t>
    </dgm:pt>
    <dgm:pt modelId="{A2F0A1EF-71A0-C842-99CE-8E09A79EABB9}" type="parTrans" cxnId="{10E1D97C-5BCA-F342-AB3E-3CEF01246AB1}">
      <dgm:prSet/>
      <dgm:spPr/>
      <dgm:t>
        <a:bodyPr/>
        <a:lstStyle/>
        <a:p>
          <a:endParaRPr lang="en-US"/>
        </a:p>
      </dgm:t>
    </dgm:pt>
    <dgm:pt modelId="{2FAF6186-EB63-2447-BEAE-96A289582B6B}" type="sibTrans" cxnId="{10E1D97C-5BCA-F342-AB3E-3CEF01246AB1}">
      <dgm:prSet/>
      <dgm:spPr/>
      <dgm:t>
        <a:bodyPr/>
        <a:lstStyle/>
        <a:p>
          <a:endParaRPr lang="en-US"/>
        </a:p>
      </dgm:t>
    </dgm:pt>
    <dgm:pt modelId="{A02B755A-1857-DC45-AD97-749F71FA3CDF}">
      <dgm:prSet/>
      <dgm:spPr>
        <a:solidFill>
          <a:schemeClr val="bg1"/>
        </a:solidFill>
        <a:effectLst>
          <a:glow rad="101600">
            <a:schemeClr val="accent1">
              <a:alpha val="75000"/>
            </a:schemeClr>
          </a:glow>
          <a:softEdge rad="101600"/>
        </a:effectLst>
      </dgm:spPr>
      <dgm:t>
        <a:bodyPr/>
        <a:lstStyle/>
        <a:p>
          <a:pPr rtl="0"/>
          <a:r>
            <a:rPr lang="en-US" dirty="0" smtClean="0">
              <a:solidFill>
                <a:schemeClr val="tx1"/>
              </a:solidFill>
            </a:rPr>
            <a:t>Random delay</a:t>
          </a:r>
          <a:endParaRPr lang="en-US" dirty="0">
            <a:solidFill>
              <a:schemeClr val="tx1"/>
            </a:solidFill>
          </a:endParaRPr>
        </a:p>
      </dgm:t>
    </dgm:pt>
    <dgm:pt modelId="{72B53E7D-B2EE-734D-A1C1-C011388E1245}" type="parTrans" cxnId="{2045979E-CC7F-1444-8C59-DA9659BA5873}">
      <dgm:prSet/>
      <dgm:spPr/>
      <dgm:t>
        <a:bodyPr/>
        <a:lstStyle/>
        <a:p>
          <a:endParaRPr lang="en-US"/>
        </a:p>
      </dgm:t>
    </dgm:pt>
    <dgm:pt modelId="{E2A3BD6E-9B0E-7B45-A978-ED83E8379E08}" type="sibTrans" cxnId="{2045979E-CC7F-1444-8C59-DA9659BA5873}">
      <dgm:prSet/>
      <dgm:spPr/>
      <dgm:t>
        <a:bodyPr/>
        <a:lstStyle/>
        <a:p>
          <a:endParaRPr lang="en-US"/>
        </a:p>
      </dgm:t>
    </dgm:pt>
    <dgm:pt modelId="{84866641-6DFA-7143-96B0-81EFD07EC810}">
      <dgm:prSet/>
      <dgm:spPr>
        <a:solidFill>
          <a:schemeClr val="bg1"/>
        </a:solidFill>
        <a:effectLst>
          <a:glow rad="101600">
            <a:schemeClr val="accent1">
              <a:alpha val="75000"/>
            </a:schemeClr>
          </a:glow>
          <a:softEdge rad="101600"/>
        </a:effectLst>
      </dgm:spPr>
      <dgm:t>
        <a:bodyPr/>
        <a:lstStyle/>
        <a:p>
          <a:pPr rtl="0"/>
          <a:r>
            <a:rPr lang="en-US" b="1" dirty="0" smtClean="0">
              <a:solidFill>
                <a:schemeClr val="tx1"/>
              </a:solidFill>
            </a:rPr>
            <a:t>Better performance could be achieved by adding a random delay to the exponentiation algorithm to confuse the timing attack</a:t>
          </a:r>
          <a:endParaRPr lang="en-US" b="1" dirty="0">
            <a:solidFill>
              <a:schemeClr val="tx1"/>
            </a:solidFill>
          </a:endParaRPr>
        </a:p>
      </dgm:t>
    </dgm:pt>
    <dgm:pt modelId="{66C74637-5956-F541-950C-539AF119CE9A}" type="parTrans" cxnId="{7680419F-8360-B143-BE19-2C82AA417D24}">
      <dgm:prSet/>
      <dgm:spPr/>
      <dgm:t>
        <a:bodyPr/>
        <a:lstStyle/>
        <a:p>
          <a:endParaRPr lang="en-US"/>
        </a:p>
      </dgm:t>
    </dgm:pt>
    <dgm:pt modelId="{4DA6BC36-93F9-FD49-91B5-2624F8C42569}" type="sibTrans" cxnId="{7680419F-8360-B143-BE19-2C82AA417D24}">
      <dgm:prSet/>
      <dgm:spPr/>
      <dgm:t>
        <a:bodyPr/>
        <a:lstStyle/>
        <a:p>
          <a:endParaRPr lang="en-US"/>
        </a:p>
      </dgm:t>
    </dgm:pt>
    <dgm:pt modelId="{41592CA7-ABF8-8547-A33A-8FAD17BE773D}">
      <dgm:prSet/>
      <dgm:spPr>
        <a:solidFill>
          <a:schemeClr val="bg1"/>
        </a:solidFill>
        <a:effectLst>
          <a:glow rad="101600">
            <a:schemeClr val="accent1">
              <a:alpha val="75000"/>
            </a:schemeClr>
          </a:glow>
          <a:softEdge rad="101600"/>
        </a:effectLst>
      </dgm:spPr>
      <dgm:t>
        <a:bodyPr/>
        <a:lstStyle/>
        <a:p>
          <a:pPr rtl="0"/>
          <a:r>
            <a:rPr lang="en-US" dirty="0" smtClean="0">
              <a:solidFill>
                <a:schemeClr val="tx1"/>
              </a:solidFill>
            </a:rPr>
            <a:t>Blinding</a:t>
          </a:r>
          <a:endParaRPr lang="en-US" dirty="0">
            <a:solidFill>
              <a:schemeClr val="tx1"/>
            </a:solidFill>
          </a:endParaRPr>
        </a:p>
      </dgm:t>
    </dgm:pt>
    <dgm:pt modelId="{8E074999-78C2-0C4B-B585-4B2A26C64AB5}" type="parTrans" cxnId="{CA45E43A-D97B-0842-ACD2-1DC8AE912D49}">
      <dgm:prSet/>
      <dgm:spPr/>
      <dgm:t>
        <a:bodyPr/>
        <a:lstStyle/>
        <a:p>
          <a:endParaRPr lang="en-US"/>
        </a:p>
      </dgm:t>
    </dgm:pt>
    <dgm:pt modelId="{F412142E-0ED5-7144-A1E5-08589FC17237}" type="sibTrans" cxnId="{CA45E43A-D97B-0842-ACD2-1DC8AE912D49}">
      <dgm:prSet/>
      <dgm:spPr/>
      <dgm:t>
        <a:bodyPr/>
        <a:lstStyle/>
        <a:p>
          <a:endParaRPr lang="en-US"/>
        </a:p>
      </dgm:t>
    </dgm:pt>
    <dgm:pt modelId="{A42215A6-30EA-5645-A6BE-72F2D8176E99}">
      <dgm:prSet/>
      <dgm:spPr>
        <a:solidFill>
          <a:schemeClr val="bg1"/>
        </a:solidFill>
        <a:effectLst>
          <a:glow rad="101600">
            <a:schemeClr val="accent1">
              <a:alpha val="75000"/>
            </a:schemeClr>
          </a:glow>
          <a:softEdge rad="101600"/>
        </a:effectLst>
      </dgm:spPr>
      <dgm:t>
        <a:bodyPr/>
        <a:lstStyle/>
        <a:p>
          <a:pPr rtl="0"/>
          <a:r>
            <a:rPr lang="en-US" b="1" dirty="0" smtClean="0">
              <a:solidFill>
                <a:schemeClr val="tx1"/>
              </a:solidFill>
            </a:rPr>
            <a:t>Multiply the </a:t>
          </a:r>
          <a:r>
            <a:rPr lang="en-US" b="1" dirty="0" err="1" smtClean="0">
              <a:solidFill>
                <a:schemeClr val="tx1"/>
              </a:solidFill>
            </a:rPr>
            <a:t>ciphertext</a:t>
          </a:r>
          <a:r>
            <a:rPr lang="en-US" b="1" dirty="0" smtClean="0">
              <a:solidFill>
                <a:schemeClr val="tx1"/>
              </a:solidFill>
            </a:rPr>
            <a:t> by a random number before performing exponentiation; this process prevents the attacker from knowing what </a:t>
          </a:r>
          <a:r>
            <a:rPr lang="en-US" b="1" dirty="0" err="1" smtClean="0">
              <a:solidFill>
                <a:schemeClr val="tx1"/>
              </a:solidFill>
            </a:rPr>
            <a:t>ciphertext</a:t>
          </a:r>
          <a:r>
            <a:rPr lang="en-US" b="1" dirty="0" smtClean="0">
              <a:solidFill>
                <a:schemeClr val="tx1"/>
              </a:solidFill>
            </a:rPr>
            <a:t> bits are being processed inside the computer and therefore prevents the bit-by-bit analysis essential to the timing attack</a:t>
          </a:r>
          <a:endParaRPr lang="en-US" b="1" dirty="0">
            <a:solidFill>
              <a:schemeClr val="tx1"/>
            </a:solidFill>
          </a:endParaRPr>
        </a:p>
      </dgm:t>
    </dgm:pt>
    <dgm:pt modelId="{3E3C429C-B844-0E42-A246-15CE14FBD206}" type="parTrans" cxnId="{BE73EB40-EEC8-9C44-9D76-C72BC1D632CA}">
      <dgm:prSet/>
      <dgm:spPr/>
      <dgm:t>
        <a:bodyPr/>
        <a:lstStyle/>
        <a:p>
          <a:endParaRPr lang="en-US"/>
        </a:p>
      </dgm:t>
    </dgm:pt>
    <dgm:pt modelId="{0A9E1ECA-D0CE-8E43-965C-4CF6224A00DB}" type="sibTrans" cxnId="{BE73EB40-EEC8-9C44-9D76-C72BC1D632CA}">
      <dgm:prSet/>
      <dgm:spPr/>
      <dgm:t>
        <a:bodyPr/>
        <a:lstStyle/>
        <a:p>
          <a:endParaRPr lang="en-US"/>
        </a:p>
      </dgm:t>
    </dgm:pt>
    <dgm:pt modelId="{71A8BF31-B142-FF4E-BAC2-2178342505D6}" type="pres">
      <dgm:prSet presAssocID="{94B807D9-F862-5F4B-B341-A73333D79CED}" presName="Name0" presStyleCnt="0">
        <dgm:presLayoutVars>
          <dgm:dir/>
          <dgm:resizeHandles val="exact"/>
        </dgm:presLayoutVars>
      </dgm:prSet>
      <dgm:spPr/>
      <dgm:t>
        <a:bodyPr/>
        <a:lstStyle/>
        <a:p>
          <a:endParaRPr lang="en-US"/>
        </a:p>
      </dgm:t>
    </dgm:pt>
    <dgm:pt modelId="{CBE6354C-E5A1-744F-BAC5-629F4EB38A81}" type="pres">
      <dgm:prSet presAssocID="{593AC677-3545-9D46-8AAA-144139AC6036}" presName="node" presStyleLbl="node1" presStyleIdx="0" presStyleCnt="3">
        <dgm:presLayoutVars>
          <dgm:bulletEnabled val="1"/>
        </dgm:presLayoutVars>
      </dgm:prSet>
      <dgm:spPr/>
      <dgm:t>
        <a:bodyPr/>
        <a:lstStyle/>
        <a:p>
          <a:endParaRPr lang="en-US"/>
        </a:p>
      </dgm:t>
    </dgm:pt>
    <dgm:pt modelId="{B64891FB-A735-014D-B8D5-4740ED157DB1}" type="pres">
      <dgm:prSet presAssocID="{AAD66FF9-1B0D-694D-9553-555A3B564B28}" presName="sibTrans" presStyleCnt="0"/>
      <dgm:spPr/>
    </dgm:pt>
    <dgm:pt modelId="{7F33D086-23DD-EB41-B58E-E907661C3A77}" type="pres">
      <dgm:prSet presAssocID="{A02B755A-1857-DC45-AD97-749F71FA3CDF}" presName="node" presStyleLbl="node1" presStyleIdx="1" presStyleCnt="3">
        <dgm:presLayoutVars>
          <dgm:bulletEnabled val="1"/>
        </dgm:presLayoutVars>
      </dgm:prSet>
      <dgm:spPr/>
      <dgm:t>
        <a:bodyPr/>
        <a:lstStyle/>
        <a:p>
          <a:endParaRPr lang="en-US"/>
        </a:p>
      </dgm:t>
    </dgm:pt>
    <dgm:pt modelId="{CEAAF1EA-3A46-234E-B35A-F0A91DB42E12}" type="pres">
      <dgm:prSet presAssocID="{E2A3BD6E-9B0E-7B45-A978-ED83E8379E08}" presName="sibTrans" presStyleCnt="0"/>
      <dgm:spPr/>
    </dgm:pt>
    <dgm:pt modelId="{EB1FBD37-7AB0-4A4F-AC6C-F62C76CFE5BC}" type="pres">
      <dgm:prSet presAssocID="{41592CA7-ABF8-8547-A33A-8FAD17BE773D}" presName="node" presStyleLbl="node1" presStyleIdx="2" presStyleCnt="3">
        <dgm:presLayoutVars>
          <dgm:bulletEnabled val="1"/>
        </dgm:presLayoutVars>
      </dgm:prSet>
      <dgm:spPr/>
      <dgm:t>
        <a:bodyPr/>
        <a:lstStyle/>
        <a:p>
          <a:endParaRPr lang="en-US"/>
        </a:p>
      </dgm:t>
    </dgm:pt>
  </dgm:ptLst>
  <dgm:cxnLst>
    <dgm:cxn modelId="{7680419F-8360-B143-BE19-2C82AA417D24}" srcId="{A02B755A-1857-DC45-AD97-749F71FA3CDF}" destId="{84866641-6DFA-7143-96B0-81EFD07EC810}" srcOrd="0" destOrd="0" parTransId="{66C74637-5956-F541-950C-539AF119CE9A}" sibTransId="{4DA6BC36-93F9-FD49-91B5-2624F8C42569}"/>
    <dgm:cxn modelId="{C9A744E2-FC6A-F645-8B4F-DC701F66617E}" srcId="{94B807D9-F862-5F4B-B341-A73333D79CED}" destId="{593AC677-3545-9D46-8AAA-144139AC6036}" srcOrd="0" destOrd="0" parTransId="{D766C8DD-7AB8-6F4E-B275-CF701DBEA938}" sibTransId="{AAD66FF9-1B0D-694D-9553-555A3B564B28}"/>
    <dgm:cxn modelId="{527A70AC-8551-704A-8022-73C7A0C1ED2A}" type="presOf" srcId="{94B807D9-F862-5F4B-B341-A73333D79CED}" destId="{71A8BF31-B142-FF4E-BAC2-2178342505D6}" srcOrd="0" destOrd="0" presId="urn:microsoft.com/office/officeart/2005/8/layout/hList6"/>
    <dgm:cxn modelId="{2045979E-CC7F-1444-8C59-DA9659BA5873}" srcId="{94B807D9-F862-5F4B-B341-A73333D79CED}" destId="{A02B755A-1857-DC45-AD97-749F71FA3CDF}" srcOrd="1" destOrd="0" parTransId="{72B53E7D-B2EE-734D-A1C1-C011388E1245}" sibTransId="{E2A3BD6E-9B0E-7B45-A978-ED83E8379E08}"/>
    <dgm:cxn modelId="{1F30A034-9CAD-BE45-95B3-49933ECB7CC1}" type="presOf" srcId="{84866641-6DFA-7143-96B0-81EFD07EC810}" destId="{7F33D086-23DD-EB41-B58E-E907661C3A77}" srcOrd="0" destOrd="1" presId="urn:microsoft.com/office/officeart/2005/8/layout/hList6"/>
    <dgm:cxn modelId="{3E5E97E8-6860-B944-A30F-C69DB29DC997}" type="presOf" srcId="{A02B755A-1857-DC45-AD97-749F71FA3CDF}" destId="{7F33D086-23DD-EB41-B58E-E907661C3A77}" srcOrd="0" destOrd="0" presId="urn:microsoft.com/office/officeart/2005/8/layout/hList6"/>
    <dgm:cxn modelId="{CA45E43A-D97B-0842-ACD2-1DC8AE912D49}" srcId="{94B807D9-F862-5F4B-B341-A73333D79CED}" destId="{41592CA7-ABF8-8547-A33A-8FAD17BE773D}" srcOrd="2" destOrd="0" parTransId="{8E074999-78C2-0C4B-B585-4B2A26C64AB5}" sibTransId="{F412142E-0ED5-7144-A1E5-08589FC17237}"/>
    <dgm:cxn modelId="{BE73EB40-EEC8-9C44-9D76-C72BC1D632CA}" srcId="{41592CA7-ABF8-8547-A33A-8FAD17BE773D}" destId="{A42215A6-30EA-5645-A6BE-72F2D8176E99}" srcOrd="0" destOrd="0" parTransId="{3E3C429C-B844-0E42-A246-15CE14FBD206}" sibTransId="{0A9E1ECA-D0CE-8E43-965C-4CF6224A00DB}"/>
    <dgm:cxn modelId="{10E1D97C-5BCA-F342-AB3E-3CEF01246AB1}" srcId="{593AC677-3545-9D46-8AAA-144139AC6036}" destId="{F7BFD760-6C9D-784B-95B6-37582D604067}" srcOrd="0" destOrd="0" parTransId="{A2F0A1EF-71A0-C842-99CE-8E09A79EABB9}" sibTransId="{2FAF6186-EB63-2447-BEAE-96A289582B6B}"/>
    <dgm:cxn modelId="{880BC994-BF6B-134D-8328-E3898180D2B1}" type="presOf" srcId="{F7BFD760-6C9D-784B-95B6-37582D604067}" destId="{CBE6354C-E5A1-744F-BAC5-629F4EB38A81}" srcOrd="0" destOrd="1" presId="urn:microsoft.com/office/officeart/2005/8/layout/hList6"/>
    <dgm:cxn modelId="{B5FA0C70-4A22-8746-BBBB-7A7ECB093FD7}" type="presOf" srcId="{A42215A6-30EA-5645-A6BE-72F2D8176E99}" destId="{EB1FBD37-7AB0-4A4F-AC6C-F62C76CFE5BC}" srcOrd="0" destOrd="1" presId="urn:microsoft.com/office/officeart/2005/8/layout/hList6"/>
    <dgm:cxn modelId="{61E88FC4-A5E1-1A41-B6E8-30112C91F36A}" type="presOf" srcId="{593AC677-3545-9D46-8AAA-144139AC6036}" destId="{CBE6354C-E5A1-744F-BAC5-629F4EB38A81}" srcOrd="0" destOrd="0" presId="urn:microsoft.com/office/officeart/2005/8/layout/hList6"/>
    <dgm:cxn modelId="{7B84E151-1C40-6F4A-BFE7-3ABFD8EAA776}" type="presOf" srcId="{41592CA7-ABF8-8547-A33A-8FAD17BE773D}" destId="{EB1FBD37-7AB0-4A4F-AC6C-F62C76CFE5BC}" srcOrd="0" destOrd="0" presId="urn:microsoft.com/office/officeart/2005/8/layout/hList6"/>
    <dgm:cxn modelId="{156ABE5D-98D2-9C47-A027-A03BADD16966}" type="presParOf" srcId="{71A8BF31-B142-FF4E-BAC2-2178342505D6}" destId="{CBE6354C-E5A1-744F-BAC5-629F4EB38A81}" srcOrd="0" destOrd="0" presId="urn:microsoft.com/office/officeart/2005/8/layout/hList6"/>
    <dgm:cxn modelId="{92C6977E-2F43-9744-8A25-95EE0258D58A}" type="presParOf" srcId="{71A8BF31-B142-FF4E-BAC2-2178342505D6}" destId="{B64891FB-A735-014D-B8D5-4740ED157DB1}" srcOrd="1" destOrd="0" presId="urn:microsoft.com/office/officeart/2005/8/layout/hList6"/>
    <dgm:cxn modelId="{9AC39A03-90BD-2342-8834-B83554490568}" type="presParOf" srcId="{71A8BF31-B142-FF4E-BAC2-2178342505D6}" destId="{7F33D086-23DD-EB41-B58E-E907661C3A77}" srcOrd="2" destOrd="0" presId="urn:microsoft.com/office/officeart/2005/8/layout/hList6"/>
    <dgm:cxn modelId="{D64ABC12-F8FC-7449-86E7-BE7342561EC9}" type="presParOf" srcId="{71A8BF31-B142-FF4E-BAC2-2178342505D6}" destId="{CEAAF1EA-3A46-234E-B35A-F0A91DB42E12}" srcOrd="3" destOrd="0" presId="urn:microsoft.com/office/officeart/2005/8/layout/hList6"/>
    <dgm:cxn modelId="{BCA0519C-D628-0143-8BFB-47B7011EAE28}" type="presParOf" srcId="{71A8BF31-B142-FF4E-BAC2-2178342505D6}" destId="{EB1FBD37-7AB0-4A4F-AC6C-F62C76CFE5BC}"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3A43A3-74E4-6242-AD74-2CEC8831F941}">
      <dsp:nvSpPr>
        <dsp:cNvPr id="0" name=""/>
        <dsp:cNvSpPr/>
      </dsp:nvSpPr>
      <dsp:spPr>
        <a:xfrm>
          <a:off x="0" y="203879"/>
          <a:ext cx="7391400" cy="8127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How to have secure communications in general without having to trust a KDC with your key</a:t>
          </a:r>
        </a:p>
      </dsp:txBody>
      <dsp:txXfrm>
        <a:off x="0" y="203879"/>
        <a:ext cx="7391400" cy="812700"/>
      </dsp:txXfrm>
    </dsp:sp>
    <dsp:sp modelId="{9F42F34A-248A-9B4C-8DA2-E1AB8DB6FB1A}">
      <dsp:nvSpPr>
        <dsp:cNvPr id="0" name=""/>
        <dsp:cNvSpPr/>
      </dsp:nvSpPr>
      <dsp:spPr>
        <a:xfrm>
          <a:off x="369209" y="379"/>
          <a:ext cx="1977424" cy="38062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lvl="0" algn="l" defTabSz="711200">
            <a:lnSpc>
              <a:spcPct val="90000"/>
            </a:lnSpc>
            <a:spcBef>
              <a:spcPct val="0"/>
            </a:spcBef>
            <a:spcAft>
              <a:spcPct val="35000"/>
            </a:spcAft>
          </a:pPr>
          <a:r>
            <a:rPr lang="en-US" sz="1600" b="1" i="0" kern="1200" dirty="0" smtClean="0"/>
            <a:t>Key distribution</a:t>
          </a:r>
          <a:endParaRPr lang="en-US" sz="1600" b="1" i="0" kern="1200" dirty="0"/>
        </a:p>
      </dsp:txBody>
      <dsp:txXfrm>
        <a:off x="369209" y="379"/>
        <a:ext cx="1977424" cy="380620"/>
      </dsp:txXfrm>
    </dsp:sp>
    <dsp:sp modelId="{E034BB72-F90F-E644-B964-59D253E21B41}">
      <dsp:nvSpPr>
        <dsp:cNvPr id="0" name=""/>
        <dsp:cNvSpPr/>
      </dsp:nvSpPr>
      <dsp:spPr>
        <a:xfrm>
          <a:off x="0" y="1283870"/>
          <a:ext cx="7391400" cy="5953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How to verify that a message comes intact from the claimed sender</a:t>
          </a:r>
        </a:p>
      </dsp:txBody>
      <dsp:txXfrm>
        <a:off x="0" y="1283870"/>
        <a:ext cx="7391400" cy="595350"/>
      </dsp:txXfrm>
    </dsp:sp>
    <dsp:sp modelId="{CA4E2293-290D-C34A-80FC-C37A52E5B3EA}">
      <dsp:nvSpPr>
        <dsp:cNvPr id="0" name=""/>
        <dsp:cNvSpPr/>
      </dsp:nvSpPr>
      <dsp:spPr>
        <a:xfrm>
          <a:off x="369209" y="1081379"/>
          <a:ext cx="2129391" cy="37961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lvl="0" algn="l" defTabSz="711200">
            <a:lnSpc>
              <a:spcPct val="90000"/>
            </a:lnSpc>
            <a:spcBef>
              <a:spcPct val="0"/>
            </a:spcBef>
            <a:spcAft>
              <a:spcPct val="35000"/>
            </a:spcAft>
          </a:pPr>
          <a:r>
            <a:rPr lang="en-US" sz="1600" b="1" i="0" kern="1200" smtClean="0"/>
            <a:t>Digital signatures</a:t>
          </a:r>
          <a:endParaRPr lang="en-US" sz="1600" b="1" i="0" kern="1200" dirty="0" smtClean="0"/>
        </a:p>
      </dsp:txBody>
      <dsp:txXfrm>
        <a:off x="369209" y="1081379"/>
        <a:ext cx="2129391" cy="37961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027EE2-FF3C-994D-A776-4D37484DD5FD}">
      <dsp:nvSpPr>
        <dsp:cNvPr id="0" name=""/>
        <dsp:cNvSpPr/>
      </dsp:nvSpPr>
      <dsp:spPr>
        <a:xfrm>
          <a:off x="3446"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Plaintext</a:t>
          </a:r>
          <a:endParaRPr lang="en-US" sz="2000" kern="1200" dirty="0"/>
        </a:p>
      </dsp:txBody>
      <dsp:txXfrm>
        <a:off x="3446" y="0"/>
        <a:ext cx="1361554" cy="1371600"/>
      </dsp:txXfrm>
    </dsp:sp>
    <dsp:sp modelId="{36E59498-7C13-1140-A51E-5D3A8D84CC22}">
      <dsp:nvSpPr>
        <dsp:cNvPr id="0" name=""/>
        <dsp:cNvSpPr/>
      </dsp:nvSpPr>
      <dsp:spPr>
        <a:xfrm>
          <a:off x="139601"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The readable message or data that is fed into the algorithm as input</a:t>
          </a:r>
        </a:p>
      </dsp:txBody>
      <dsp:txXfrm>
        <a:off x="139601" y="1371600"/>
        <a:ext cx="1089243" cy="2971800"/>
      </dsp:txXfrm>
    </dsp:sp>
    <dsp:sp modelId="{2851CE41-8A79-8D45-BDED-E09AAFA1E6DB}">
      <dsp:nvSpPr>
        <dsp:cNvPr id="0" name=""/>
        <dsp:cNvSpPr/>
      </dsp:nvSpPr>
      <dsp:spPr>
        <a:xfrm>
          <a:off x="1467116"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Encryption algorithm</a:t>
          </a:r>
        </a:p>
      </dsp:txBody>
      <dsp:txXfrm>
        <a:off x="1467116" y="0"/>
        <a:ext cx="1361554" cy="1371600"/>
      </dsp:txXfrm>
    </dsp:sp>
    <dsp:sp modelId="{6D1D3F2C-2E14-D14B-BE6E-9C2B6C4D677D}">
      <dsp:nvSpPr>
        <dsp:cNvPr id="0" name=""/>
        <dsp:cNvSpPr/>
      </dsp:nvSpPr>
      <dsp:spPr>
        <a:xfrm>
          <a:off x="1603272"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Performs various </a:t>
          </a:r>
          <a:r>
            <a:rPr lang="en-AU" sz="1600" b="1" i="0" kern="1200" dirty="0" smtClean="0"/>
            <a:t>transform-</a:t>
          </a:r>
          <a:r>
            <a:rPr lang="en-AU" sz="1600" b="1" i="0" kern="1200" dirty="0" err="1" smtClean="0"/>
            <a:t>ations</a:t>
          </a:r>
          <a:r>
            <a:rPr lang="en-AU" sz="1600" b="1" i="0" kern="1200" dirty="0" smtClean="0"/>
            <a:t> </a:t>
          </a:r>
          <a:r>
            <a:rPr lang="en-AU" sz="1600" b="1" i="0" kern="1200" dirty="0" smtClean="0"/>
            <a:t>on the plaintext</a:t>
          </a:r>
        </a:p>
      </dsp:txBody>
      <dsp:txXfrm>
        <a:off x="1603272" y="1371600"/>
        <a:ext cx="1089243" cy="2971800"/>
      </dsp:txXfrm>
    </dsp:sp>
    <dsp:sp modelId="{0CE6E98A-073C-EA48-AF0E-CA7DAE973DFD}">
      <dsp:nvSpPr>
        <dsp:cNvPr id="0" name=""/>
        <dsp:cNvSpPr/>
      </dsp:nvSpPr>
      <dsp:spPr>
        <a:xfrm>
          <a:off x="2930787"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Public key</a:t>
          </a:r>
        </a:p>
      </dsp:txBody>
      <dsp:txXfrm>
        <a:off x="2930787" y="0"/>
        <a:ext cx="1361554" cy="1371600"/>
      </dsp:txXfrm>
    </dsp:sp>
    <dsp:sp modelId="{65F64760-4962-264D-8200-BFB3CE057398}">
      <dsp:nvSpPr>
        <dsp:cNvPr id="0" name=""/>
        <dsp:cNvSpPr/>
      </dsp:nvSpPr>
      <dsp:spPr>
        <a:xfrm>
          <a:off x="3066943"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Used for encryption or decryption</a:t>
          </a:r>
        </a:p>
      </dsp:txBody>
      <dsp:txXfrm>
        <a:off x="3066943" y="1371600"/>
        <a:ext cx="1089243" cy="2971800"/>
      </dsp:txXfrm>
    </dsp:sp>
    <dsp:sp modelId="{1780A409-40A8-FC4D-B6F6-DDE3780A5EE1}">
      <dsp:nvSpPr>
        <dsp:cNvPr id="0" name=""/>
        <dsp:cNvSpPr/>
      </dsp:nvSpPr>
      <dsp:spPr>
        <a:xfrm>
          <a:off x="4394458"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Private key</a:t>
          </a:r>
        </a:p>
      </dsp:txBody>
      <dsp:txXfrm>
        <a:off x="4394458" y="0"/>
        <a:ext cx="1361554" cy="1371600"/>
      </dsp:txXfrm>
    </dsp:sp>
    <dsp:sp modelId="{A594F0DC-0987-834E-B36D-EF0A1E13AA4F}">
      <dsp:nvSpPr>
        <dsp:cNvPr id="0" name=""/>
        <dsp:cNvSpPr/>
      </dsp:nvSpPr>
      <dsp:spPr>
        <a:xfrm>
          <a:off x="4530613"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Used for encryption or decryption</a:t>
          </a:r>
        </a:p>
      </dsp:txBody>
      <dsp:txXfrm>
        <a:off x="4530613" y="1371600"/>
        <a:ext cx="1089243" cy="2971800"/>
      </dsp:txXfrm>
    </dsp:sp>
    <dsp:sp modelId="{02D0EA8E-2F99-4F48-BE72-93FBD45D331E}">
      <dsp:nvSpPr>
        <dsp:cNvPr id="0" name=""/>
        <dsp:cNvSpPr/>
      </dsp:nvSpPr>
      <dsp:spPr>
        <a:xfrm>
          <a:off x="5858128"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Ciphertext</a:t>
          </a:r>
          <a:endParaRPr lang="en-AU" sz="2000" kern="1200" dirty="0" smtClean="0"/>
        </a:p>
      </dsp:txBody>
      <dsp:txXfrm>
        <a:off x="5858128" y="0"/>
        <a:ext cx="1361554" cy="1371600"/>
      </dsp:txXfrm>
    </dsp:sp>
    <dsp:sp modelId="{7B64A146-C0A8-8940-9124-D931298D8CF9}">
      <dsp:nvSpPr>
        <dsp:cNvPr id="0" name=""/>
        <dsp:cNvSpPr/>
      </dsp:nvSpPr>
      <dsp:spPr>
        <a:xfrm>
          <a:off x="5994284"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The scrambled message produced as output</a:t>
          </a:r>
        </a:p>
      </dsp:txBody>
      <dsp:txXfrm>
        <a:off x="5994284" y="1371600"/>
        <a:ext cx="1089243" cy="2971800"/>
      </dsp:txXfrm>
    </dsp:sp>
    <dsp:sp modelId="{E0C1B328-6EE2-9646-B970-3DC2BBC44A27}">
      <dsp:nvSpPr>
        <dsp:cNvPr id="0" name=""/>
        <dsp:cNvSpPr/>
      </dsp:nvSpPr>
      <dsp:spPr>
        <a:xfrm>
          <a:off x="7321799"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Decryption algorithm</a:t>
          </a:r>
          <a:endParaRPr lang="en-AU" sz="2000" kern="1200" dirty="0" smtClean="0"/>
        </a:p>
      </dsp:txBody>
      <dsp:txXfrm>
        <a:off x="7321799" y="0"/>
        <a:ext cx="1361554" cy="1371600"/>
      </dsp:txXfrm>
    </dsp:sp>
    <dsp:sp modelId="{3365488A-89BC-3D4A-B118-9EF5A0947EA3}">
      <dsp:nvSpPr>
        <dsp:cNvPr id="0" name=""/>
        <dsp:cNvSpPr/>
      </dsp:nvSpPr>
      <dsp:spPr>
        <a:xfrm>
          <a:off x="7457955"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Accepts the </a:t>
          </a:r>
          <a:r>
            <a:rPr lang="en-AU" sz="1600" b="1" i="0" kern="1200" dirty="0" err="1" smtClean="0"/>
            <a:t>ciphertext</a:t>
          </a:r>
          <a:r>
            <a:rPr lang="en-AU" sz="1600" b="1" i="0" kern="1200" dirty="0" smtClean="0"/>
            <a:t> and the matching key and produces the original plaintext</a:t>
          </a:r>
          <a:endParaRPr lang="en-AU" sz="1600" b="1" i="0" kern="1200" dirty="0"/>
        </a:p>
      </dsp:txBody>
      <dsp:txXfrm>
        <a:off x="7457955" y="1371600"/>
        <a:ext cx="1089243" cy="2971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760EE2-5E8E-FC4F-94FC-0FEE47C58546}">
      <dsp:nvSpPr>
        <dsp:cNvPr id="0" name=""/>
        <dsp:cNvSpPr/>
      </dsp:nvSpPr>
      <dsp:spPr>
        <a:xfrm>
          <a:off x="2438400" y="0"/>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sender encrypts a message with the recipient’s public key</a:t>
          </a:r>
        </a:p>
      </dsp:txBody>
      <dsp:txXfrm>
        <a:off x="2438400" y="0"/>
        <a:ext cx="3657600" cy="809625"/>
      </dsp:txXfrm>
    </dsp:sp>
    <dsp:sp modelId="{79E6657A-C96A-E545-8AA1-AAD7D24672E8}">
      <dsp:nvSpPr>
        <dsp:cNvPr id="0" name=""/>
        <dsp:cNvSpPr/>
      </dsp:nvSpPr>
      <dsp:spPr>
        <a:xfrm>
          <a:off x="0" y="0"/>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Encryption/decryption</a:t>
          </a:r>
          <a:endParaRPr lang="en-US" sz="2300" kern="1200" dirty="0"/>
        </a:p>
      </dsp:txBody>
      <dsp:txXfrm>
        <a:off x="0" y="0"/>
        <a:ext cx="2438400" cy="809625"/>
      </dsp:txXfrm>
    </dsp:sp>
    <dsp:sp modelId="{58AFB054-8C5C-A844-9669-860241DB1F41}">
      <dsp:nvSpPr>
        <dsp:cNvPr id="0" name=""/>
        <dsp:cNvSpPr/>
      </dsp:nvSpPr>
      <dsp:spPr>
        <a:xfrm>
          <a:off x="2438400" y="890587"/>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sender “signs” a message with its private key</a:t>
          </a:r>
        </a:p>
      </dsp:txBody>
      <dsp:txXfrm>
        <a:off x="2438400" y="890587"/>
        <a:ext cx="3657600" cy="809625"/>
      </dsp:txXfrm>
    </dsp:sp>
    <dsp:sp modelId="{FD12272D-B2BE-0D41-962B-8A491606A488}">
      <dsp:nvSpPr>
        <dsp:cNvPr id="0" name=""/>
        <dsp:cNvSpPr/>
      </dsp:nvSpPr>
      <dsp:spPr>
        <a:xfrm>
          <a:off x="0" y="890587"/>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smtClean="0"/>
            <a:t>Digital signature</a:t>
          </a:r>
          <a:endParaRPr lang="en-US" sz="2300" kern="1200" dirty="0" smtClean="0"/>
        </a:p>
      </dsp:txBody>
      <dsp:txXfrm>
        <a:off x="0" y="890587"/>
        <a:ext cx="2438400" cy="809625"/>
      </dsp:txXfrm>
    </dsp:sp>
    <dsp:sp modelId="{D1DFB89F-99DD-794B-B99A-C77D22EA1065}">
      <dsp:nvSpPr>
        <dsp:cNvPr id="0" name=""/>
        <dsp:cNvSpPr/>
      </dsp:nvSpPr>
      <dsp:spPr>
        <a:xfrm>
          <a:off x="2438400" y="1781175"/>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Two sides cooperate to exchange a session key</a:t>
          </a:r>
        </a:p>
      </dsp:txBody>
      <dsp:txXfrm>
        <a:off x="2438400" y="1781175"/>
        <a:ext cx="3657600" cy="809625"/>
      </dsp:txXfrm>
    </dsp:sp>
    <dsp:sp modelId="{10795487-7DEC-8F47-B0B6-80E2CE6FB786}">
      <dsp:nvSpPr>
        <dsp:cNvPr id="0" name=""/>
        <dsp:cNvSpPr/>
      </dsp:nvSpPr>
      <dsp:spPr>
        <a:xfrm>
          <a:off x="0" y="1781175"/>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smtClean="0"/>
            <a:t>Key exchange</a:t>
          </a:r>
          <a:endParaRPr lang="en-US" sz="2300" kern="1200" dirty="0" smtClean="0"/>
        </a:p>
      </dsp:txBody>
      <dsp:txXfrm>
        <a:off x="0" y="1781175"/>
        <a:ext cx="2438400" cy="80962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D9C8C0-9CDA-1647-B0C7-6CBB40C6D8A2}">
      <dsp:nvSpPr>
        <dsp:cNvPr id="0" name=""/>
        <dsp:cNvSpPr/>
      </dsp:nvSpPr>
      <dsp:spPr>
        <a:xfrm>
          <a:off x="3323227" y="2065952"/>
          <a:ext cx="1667869" cy="1820250"/>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b="1" i="0" kern="1200" dirty="0" smtClean="0">
              <a:solidFill>
                <a:schemeClr val="tx1"/>
              </a:solidFill>
            </a:rPr>
            <a:t>Five possible approaches to attacking RSA are:</a:t>
          </a:r>
          <a:endParaRPr lang="en-US" sz="1800" b="1" i="0" kern="1200" dirty="0">
            <a:solidFill>
              <a:schemeClr val="tx1"/>
            </a:solidFill>
          </a:endParaRPr>
        </a:p>
      </dsp:txBody>
      <dsp:txXfrm>
        <a:off x="3323227" y="2065952"/>
        <a:ext cx="1667869" cy="1820250"/>
      </dsp:txXfrm>
    </dsp:sp>
    <dsp:sp modelId="{6BB79F80-DF22-0646-815E-3D896A95FBB0}">
      <dsp:nvSpPr>
        <dsp:cNvPr id="0" name=""/>
        <dsp:cNvSpPr/>
      </dsp:nvSpPr>
      <dsp:spPr>
        <a:xfrm rot="16238570">
          <a:off x="4064649" y="1945832"/>
          <a:ext cx="207776" cy="32614"/>
        </a:xfrm>
        <a:custGeom>
          <a:avLst/>
          <a:gdLst/>
          <a:ahLst/>
          <a:cxnLst/>
          <a:rect l="0" t="0" r="0" b="0"/>
          <a:pathLst>
            <a:path>
              <a:moveTo>
                <a:pt x="0" y="16307"/>
              </a:moveTo>
              <a:lnTo>
                <a:pt x="207776"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6238570">
        <a:off x="4163343" y="1956945"/>
        <a:ext cx="10388" cy="10388"/>
      </dsp:txXfrm>
    </dsp:sp>
    <dsp:sp modelId="{5ECF65A2-A9EC-B940-B497-AA098945971A}">
      <dsp:nvSpPr>
        <dsp:cNvPr id="0" name=""/>
        <dsp:cNvSpPr/>
      </dsp:nvSpPr>
      <dsp:spPr>
        <a:xfrm>
          <a:off x="3162297" y="76195"/>
          <a:ext cx="2034806" cy="1782105"/>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Brute force</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Involves trying all possible private keys</a:t>
          </a:r>
          <a:endParaRPr lang="en-AU" sz="1600" b="1" i="0" kern="1200" dirty="0"/>
        </a:p>
      </dsp:txBody>
      <dsp:txXfrm>
        <a:off x="3162297" y="76195"/>
        <a:ext cx="2034806" cy="1782105"/>
      </dsp:txXfrm>
    </dsp:sp>
    <dsp:sp modelId="{3FD3A4A6-C5C2-1C4A-A6CE-6300D7BBADD2}">
      <dsp:nvSpPr>
        <dsp:cNvPr id="0" name=""/>
        <dsp:cNvSpPr/>
      </dsp:nvSpPr>
      <dsp:spPr>
        <a:xfrm rot="19923934">
          <a:off x="4856183" y="2356717"/>
          <a:ext cx="876587" cy="32614"/>
        </a:xfrm>
        <a:custGeom>
          <a:avLst/>
          <a:gdLst/>
          <a:ahLst/>
          <a:cxnLst/>
          <a:rect l="0" t="0" r="0" b="0"/>
          <a:pathLst>
            <a:path>
              <a:moveTo>
                <a:pt x="0" y="16307"/>
              </a:moveTo>
              <a:lnTo>
                <a:pt x="876587"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923934">
        <a:off x="5272562" y="2351110"/>
        <a:ext cx="43829" cy="43829"/>
      </dsp:txXfrm>
    </dsp:sp>
    <dsp:sp modelId="{02C2359B-6912-8F4D-8857-2A5555F873C2}">
      <dsp:nvSpPr>
        <dsp:cNvPr id="0" name=""/>
        <dsp:cNvSpPr/>
      </dsp:nvSpPr>
      <dsp:spPr>
        <a:xfrm>
          <a:off x="5356466" y="457198"/>
          <a:ext cx="3101733" cy="2121242"/>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Mathematical attacks </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There are several approaches, all equivalent in effort to factoring the product of two primes</a:t>
          </a:r>
          <a:endParaRPr lang="en-US" sz="1600" b="1" i="0" kern="1200" dirty="0"/>
        </a:p>
      </dsp:txBody>
      <dsp:txXfrm>
        <a:off x="5356466" y="457198"/>
        <a:ext cx="3101733" cy="2121242"/>
      </dsp:txXfrm>
    </dsp:sp>
    <dsp:sp modelId="{5B345D64-FF47-AC48-BFC7-DA71BABB422E}">
      <dsp:nvSpPr>
        <dsp:cNvPr id="0" name=""/>
        <dsp:cNvSpPr/>
      </dsp:nvSpPr>
      <dsp:spPr>
        <a:xfrm rot="1346815">
          <a:off x="4914906" y="3393757"/>
          <a:ext cx="585485" cy="32614"/>
        </a:xfrm>
        <a:custGeom>
          <a:avLst/>
          <a:gdLst/>
          <a:ahLst/>
          <a:cxnLst/>
          <a:rect l="0" t="0" r="0" b="0"/>
          <a:pathLst>
            <a:path>
              <a:moveTo>
                <a:pt x="0" y="16307"/>
              </a:moveTo>
              <a:lnTo>
                <a:pt x="585485"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346815">
        <a:off x="5193012" y="3395427"/>
        <a:ext cx="29274" cy="29274"/>
      </dsp:txXfrm>
    </dsp:sp>
    <dsp:sp modelId="{CDADC5E6-FF26-6E4C-9749-F104E4D07792}">
      <dsp:nvSpPr>
        <dsp:cNvPr id="0" name=""/>
        <dsp:cNvSpPr/>
      </dsp:nvSpPr>
      <dsp:spPr>
        <a:xfrm>
          <a:off x="5295895" y="2971803"/>
          <a:ext cx="2887055" cy="2142161"/>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Timing attacks</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These depend on the running time of the decryption algorithm</a:t>
          </a:r>
          <a:endParaRPr lang="en-US" sz="1600" b="1" i="0" kern="1200" dirty="0"/>
        </a:p>
      </dsp:txBody>
      <dsp:txXfrm>
        <a:off x="5295895" y="2971803"/>
        <a:ext cx="2887055" cy="2142161"/>
      </dsp:txXfrm>
    </dsp:sp>
    <dsp:sp modelId="{E7015661-1956-144D-9BC2-79A2B9BEC4D3}">
      <dsp:nvSpPr>
        <dsp:cNvPr id="0" name=""/>
        <dsp:cNvSpPr/>
      </dsp:nvSpPr>
      <dsp:spPr>
        <a:xfrm rot="9454536">
          <a:off x="2986271" y="3359144"/>
          <a:ext cx="406214" cy="32614"/>
        </a:xfrm>
        <a:custGeom>
          <a:avLst/>
          <a:gdLst/>
          <a:ahLst/>
          <a:cxnLst/>
          <a:rect l="0" t="0" r="0" b="0"/>
          <a:pathLst>
            <a:path>
              <a:moveTo>
                <a:pt x="0" y="16307"/>
              </a:moveTo>
              <a:lnTo>
                <a:pt x="406214"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9454536">
        <a:off x="3179223" y="3365296"/>
        <a:ext cx="20310" cy="20310"/>
      </dsp:txXfrm>
    </dsp:sp>
    <dsp:sp modelId="{6E586F6C-941C-DD41-B10E-DE5B337460AD}">
      <dsp:nvSpPr>
        <dsp:cNvPr id="0" name=""/>
        <dsp:cNvSpPr/>
      </dsp:nvSpPr>
      <dsp:spPr>
        <a:xfrm>
          <a:off x="152401" y="2895591"/>
          <a:ext cx="3049244" cy="2207922"/>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Hardware fault-based attack</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This involves inducing hardware faults in the processor that is generating digital signatures</a:t>
          </a:r>
          <a:endParaRPr lang="en-US" sz="1600" b="1" i="0" kern="1200" dirty="0"/>
        </a:p>
      </dsp:txBody>
      <dsp:txXfrm>
        <a:off x="152401" y="2895591"/>
        <a:ext cx="3049244" cy="2207922"/>
      </dsp:txXfrm>
    </dsp:sp>
    <dsp:sp modelId="{26EC5283-A8E7-2844-B56C-8060EDE92406}">
      <dsp:nvSpPr>
        <dsp:cNvPr id="0" name=""/>
        <dsp:cNvSpPr/>
      </dsp:nvSpPr>
      <dsp:spPr>
        <a:xfrm rot="12537215">
          <a:off x="2678076" y="2358417"/>
          <a:ext cx="784279" cy="32614"/>
        </a:xfrm>
        <a:custGeom>
          <a:avLst/>
          <a:gdLst/>
          <a:ahLst/>
          <a:cxnLst/>
          <a:rect l="0" t="0" r="0" b="0"/>
          <a:pathLst>
            <a:path>
              <a:moveTo>
                <a:pt x="0" y="16307"/>
              </a:moveTo>
              <a:lnTo>
                <a:pt x="784279"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2537215">
        <a:off x="3050608" y="2355117"/>
        <a:ext cx="39213" cy="39213"/>
      </dsp:txXfrm>
    </dsp:sp>
    <dsp:sp modelId="{FB2E1E33-9AB3-9E4A-BD84-C9A8E59E5969}">
      <dsp:nvSpPr>
        <dsp:cNvPr id="0" name=""/>
        <dsp:cNvSpPr/>
      </dsp:nvSpPr>
      <dsp:spPr>
        <a:xfrm>
          <a:off x="190502" y="380999"/>
          <a:ext cx="2763041" cy="2329698"/>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Chosen </a:t>
          </a:r>
          <a:r>
            <a:rPr lang="en-US" sz="1600" b="1" i="0" kern="1200" dirty="0" err="1" smtClean="0"/>
            <a:t>ciphertext</a:t>
          </a:r>
          <a:r>
            <a:rPr lang="en-US" sz="1600" b="1" i="0" kern="1200" dirty="0" smtClean="0"/>
            <a:t>     attacks</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This type of attack exploits properties of the RSA algorithm</a:t>
          </a:r>
          <a:endParaRPr lang="en-AU" sz="1600" b="1" i="0" kern="1200" dirty="0"/>
        </a:p>
      </dsp:txBody>
      <dsp:txXfrm>
        <a:off x="190502" y="380999"/>
        <a:ext cx="2763041" cy="232969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E6354C-E5A1-744F-BAC5-629F4EB38A81}">
      <dsp:nvSpPr>
        <dsp:cNvPr id="0" name=""/>
        <dsp:cNvSpPr/>
      </dsp:nvSpPr>
      <dsp:spPr>
        <a:xfrm rot="16200000">
          <a:off x="-1193194" y="1194118"/>
          <a:ext cx="4791075" cy="2402837"/>
        </a:xfrm>
        <a:prstGeom prst="flowChartManualOperation">
          <a:avLst/>
        </a:prstGeom>
        <a:solidFill>
          <a:schemeClr val="bg1"/>
        </a:solidFill>
        <a:ln>
          <a:solidFill>
            <a:schemeClr val="bg2">
              <a:lumMod val="75000"/>
            </a:schemeClr>
          </a:solid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tx1"/>
              </a:solidFill>
            </a:rPr>
            <a:t>Constant exponentiation time</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tx1"/>
              </a:solidFill>
            </a:rPr>
            <a:t>Ensure that all exponentiations take the same amount of time before returning a result; this is a simple fix but does degrade performance</a:t>
          </a:r>
          <a:endParaRPr lang="en-US" sz="1400" b="1" kern="1200" dirty="0">
            <a:solidFill>
              <a:schemeClr val="tx1"/>
            </a:solidFill>
          </a:endParaRPr>
        </a:p>
      </dsp:txBody>
      <dsp:txXfrm rot="16200000">
        <a:off x="-1193194" y="1194118"/>
        <a:ext cx="4791075" cy="2402837"/>
      </dsp:txXfrm>
    </dsp:sp>
    <dsp:sp modelId="{7F33D086-23DD-EB41-B58E-E907661C3A77}">
      <dsp:nvSpPr>
        <dsp:cNvPr id="0" name=""/>
        <dsp:cNvSpPr/>
      </dsp:nvSpPr>
      <dsp:spPr>
        <a:xfrm rot="16200000">
          <a:off x="1389855"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tx1"/>
              </a:solidFill>
            </a:rPr>
            <a:t>Random delay</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tx1"/>
              </a:solidFill>
            </a:rPr>
            <a:t>Better performance could be achieved by adding a random delay to the exponentiation algorithm to confuse the timing attack</a:t>
          </a:r>
          <a:endParaRPr lang="en-US" sz="1400" b="1" kern="1200" dirty="0">
            <a:solidFill>
              <a:schemeClr val="tx1"/>
            </a:solidFill>
          </a:endParaRPr>
        </a:p>
      </dsp:txBody>
      <dsp:txXfrm rot="16200000">
        <a:off x="1389855" y="1194118"/>
        <a:ext cx="4791075" cy="2402837"/>
      </dsp:txXfrm>
    </dsp:sp>
    <dsp:sp modelId="{EB1FBD37-7AB0-4A4F-AC6C-F62C76CFE5BC}">
      <dsp:nvSpPr>
        <dsp:cNvPr id="0" name=""/>
        <dsp:cNvSpPr/>
      </dsp:nvSpPr>
      <dsp:spPr>
        <a:xfrm rot="16200000">
          <a:off x="3972906"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tx1"/>
              </a:solidFill>
            </a:rPr>
            <a:t>Blinding</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tx1"/>
              </a:solidFill>
            </a:rPr>
            <a:t>Multiply the </a:t>
          </a:r>
          <a:r>
            <a:rPr lang="en-US" sz="1400" b="1" kern="1200" dirty="0" err="1" smtClean="0">
              <a:solidFill>
                <a:schemeClr val="tx1"/>
              </a:solidFill>
            </a:rPr>
            <a:t>ciphertext</a:t>
          </a:r>
          <a:r>
            <a:rPr lang="en-US" sz="1400" b="1" kern="1200" dirty="0" smtClean="0">
              <a:solidFill>
                <a:schemeClr val="tx1"/>
              </a:solidFill>
            </a:rPr>
            <a:t> by a random number before performing exponentiation; this process prevents the attacker from knowing what </a:t>
          </a:r>
          <a:r>
            <a:rPr lang="en-US" sz="1400" b="1" kern="1200" dirty="0" err="1" smtClean="0">
              <a:solidFill>
                <a:schemeClr val="tx1"/>
              </a:solidFill>
            </a:rPr>
            <a:t>ciphertext</a:t>
          </a:r>
          <a:r>
            <a:rPr lang="en-US" sz="1400" b="1" kern="1200" dirty="0" smtClean="0">
              <a:solidFill>
                <a:schemeClr val="tx1"/>
              </a:solidFill>
            </a:rPr>
            <a:t> bits are being processed inside the computer and therefore prevents the bit-by-bit analysis essential to the timing attack</a:t>
          </a:r>
          <a:endParaRPr lang="en-US" sz="1400" b="1" kern="1200" dirty="0">
            <a:solidFill>
              <a:schemeClr val="tx1"/>
            </a:solidFill>
          </a:endParaRPr>
        </a:p>
      </dsp:txBody>
      <dsp:txXfrm rot="16200000">
        <a:off x="3972906" y="1194118"/>
        <a:ext cx="4791075" cy="240283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35BB17F-92FD-3D4C-A740-854BEAB48CBE}"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dirty="0" smtClean="0">
                <a:latin typeface="Arial" pitchFamily="-84" charset="0"/>
                <a:ea typeface="ＭＳ Ｐゴシック" pitchFamily="-84" charset="-128"/>
                <a:cs typeface="ＭＳ Ｐゴシック" pitchFamily="-84" charset="-128"/>
              </a:rPr>
              <a:t>, Chapter 9 – “</a:t>
            </a:r>
            <a:r>
              <a:rPr lang="en-AU" dirty="0" smtClean="0">
                <a:latin typeface="Arial" pitchFamily="-84" charset="0"/>
                <a:ea typeface="ＭＳ Ｐゴシック" pitchFamily="-84" charset="-128"/>
                <a:cs typeface="ＭＳ Ｐゴシック" pitchFamily="-84" charset="-128"/>
              </a:rPr>
              <a:t>Public Key Cryptography and RSA</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10</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using Figure 9.2 (compare with Figure 2.2).</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smtClean="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smtClean="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smtClean="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smtClean="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smtClean="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smtClean="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smtClean="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smtClean="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smtClean="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smtClean="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broad terms, we can classify the use of public-key cryptosystems  into three categories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Encryption/decryption:  The sender encrypts a message with the recipient’s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Digital signature:  The sender “signs” a message with its private key. Signing</a:t>
            </a:r>
          </a:p>
          <a:p>
            <a:r>
              <a:rPr lang="en-US" sz="1200" kern="1200" baseline="0" dirty="0" smtClean="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exchange:  Two sides cooperate to exchange a session key. Several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approaches are possible, involving the private key(s) of one or both parties.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smtClean="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5244BD-3E9A-904D-BC9E-2115FC5D8906}" type="slidenum">
              <a:rPr lang="en-AU">
                <a:latin typeface="Arial" pitchFamily="-84" charset="0"/>
              </a:rPr>
              <a:pPr/>
              <a:t>15</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party B to generate a pair (public key </a:t>
            </a:r>
            <a:r>
              <a:rPr lang="en-US" i="1" dirty="0" smtClean="0">
                <a:latin typeface="Arial" pitchFamily="-84" charset="0"/>
                <a:ea typeface="ＭＳ Ｐゴシック" pitchFamily="-84" charset="-128"/>
                <a:cs typeface="ＭＳ Ｐゴシック" pitchFamily="-84" charset="-128"/>
              </a:rPr>
              <a:t>PU</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private key PR</a:t>
            </a:r>
            <a:r>
              <a:rPr lang="en-US" sz="1200" i="1" kern="1200" baseline="-25000" dirty="0" smtClean="0">
                <a:solidFill>
                  <a:schemeClr val="tx1"/>
                </a:solidFill>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endParaRPr lang="en-US" dirty="0" smtClean="0">
              <a:latin typeface="Times-Roman" charset="0"/>
              <a:ea typeface="ＭＳ Ｐゴシック" pitchFamily="-84" charset="-128"/>
              <a:cs typeface="ＭＳ Ｐゴシック" pitchFamily="-84" charset="-128"/>
            </a:endParaRP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to generate the corresponding ciphertext:      </a:t>
            </a:r>
          </a:p>
          <a:p>
            <a:pPr eaLnBrk="1" hangingPunct="1">
              <a:buFontTx/>
              <a:buNone/>
            </a:pPr>
            <a:r>
              <a:rPr lang="en-US" dirty="0" smtClean="0">
                <a:latin typeface="Arial" pitchFamily="-84" charset="0"/>
                <a:ea typeface="ＭＳ Ｐゴシック" pitchFamily="-84" charset="-128"/>
                <a:cs typeface="ＭＳ Ｐゴシック" pitchFamily="-84" charset="-128"/>
              </a:rPr>
              <a:t>	C = E(PU</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a:t>
            </a:r>
          </a:p>
          <a:p>
            <a:pPr eaLnBrk="1" hangingPunct="1">
              <a:buFontTx/>
              <a:buNone/>
            </a:pPr>
            <a:r>
              <a:rPr lang="en-US" dirty="0" smtClean="0">
                <a:latin typeface="Arial" pitchFamily="-84" charset="0"/>
                <a:ea typeface="ＭＳ Ｐゴシック" pitchFamily="-84" charset="-128"/>
                <a:cs typeface="ＭＳ Ｐゴシック" pitchFamily="-84" charset="-128"/>
              </a:rPr>
              <a:t>3. It is computationally easy for the receiver B to decrypt the resulting ciphertext using the private key to recover the original message:                                	M = D(PR</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C)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p>
          <a:p>
            <a:pPr eaLnBrk="1" hangingPunct="1">
              <a:buFontTx/>
              <a:buNone/>
            </a:pPr>
            <a:r>
              <a:rPr lang="en-US" dirty="0" smtClean="0">
                <a:latin typeface="Arial" pitchFamily="-84" charset="0"/>
                <a:ea typeface="ＭＳ Ｐゴシック" pitchFamily="-84" charset="-128"/>
                <a:cs typeface="ＭＳ Ｐゴシック" pitchFamily="-84" charset="-128"/>
              </a:rPr>
              <a:t>4.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to determine the private key, 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p>
          <a:p>
            <a:pPr eaLnBrk="1" hangingPunct="1">
              <a:buFontTx/>
              <a:buNone/>
            </a:pPr>
            <a:r>
              <a:rPr lang="en-US" dirty="0" smtClean="0">
                <a:latin typeface="Arial" pitchFamily="-84" charset="0"/>
                <a:ea typeface="ＭＳ Ｐゴシック" pitchFamily="-84" charset="-128"/>
                <a:cs typeface="ＭＳ Ｐゴシック" pitchFamily="-84" charset="-128"/>
              </a:rPr>
              <a:t>5.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and a ciphertext, C, to recover the original message, M.</a:t>
            </a:r>
          </a:p>
          <a:p>
            <a:pPr eaLnBrk="1" hangingPunct="1">
              <a:buFontTx/>
              <a:buNone/>
            </a:pPr>
            <a:r>
              <a:rPr lang="en-US" dirty="0" smtClean="0">
                <a:latin typeface="Arial" pitchFamily="-84" charset="0"/>
                <a:ea typeface="ＭＳ Ｐゴシック" pitchFamily="-84" charset="-128"/>
                <a:cs typeface="ＭＳ Ｐゴシック" pitchFamily="-84" charset="-128"/>
              </a:rPr>
              <a:t>6. (optional) The two keys can be applied in either order:  </a:t>
            </a:r>
          </a:p>
          <a:p>
            <a:pPr eaLnBrk="1" hangingPunct="1"/>
            <a:r>
              <a:rPr lang="en-US" dirty="0" smtClean="0">
                <a:latin typeface="Arial" pitchFamily="-84" charset="0"/>
                <a:ea typeface="ＭＳ Ｐゴシック" pitchFamily="-84" charset="-128"/>
                <a:cs typeface="ＭＳ Ｐゴシック" pitchFamily="-84" charset="-128"/>
              </a:rPr>
              <a:t>	M = D[PU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 E(PR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endParaRPr lang="en-US" dirty="0" smtClean="0">
              <a:latin typeface="Times-Roman"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smtClean="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A one-way function is one that maps a domain into a range such that every</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dirty="0" smtClean="0">
                <a:latin typeface="Arial" pitchFamily="-84" charset="0"/>
              </a:rPr>
              <a:t>Y = f(X) easy  </a:t>
            </a:r>
          </a:p>
          <a:p>
            <a:pPr lvl="1" eaLnBrk="1" hangingPunct="1"/>
            <a:r>
              <a:rPr lang="en-US" dirty="0" smtClean="0">
                <a:latin typeface="Arial" pitchFamily="-84" charset="0"/>
              </a:rPr>
              <a:t>	</a:t>
            </a:r>
          </a:p>
          <a:p>
            <a:pPr lvl="1" eaLnBrk="1" hangingPunct="1"/>
            <a:r>
              <a:rPr lang="en-US" dirty="0" smtClean="0">
                <a:latin typeface="Arial" pitchFamily="-84" charset="0"/>
              </a:rPr>
              <a:t>	X = f</a:t>
            </a:r>
            <a:r>
              <a:rPr lang="en-US" baseline="30000" dirty="0" smtClean="0">
                <a:latin typeface="Arial" pitchFamily="-84" charset="0"/>
              </a:rPr>
              <a:t>–1</a:t>
            </a:r>
            <a:r>
              <a:rPr lang="en-US" dirty="0" smtClean="0">
                <a:latin typeface="Arial" pitchFamily="-84" charset="0"/>
              </a:rPr>
              <a:t>(Y) infeasible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Generally, easy  is defined to mean a problem that can be solved in polynomial</a:t>
            </a:r>
          </a:p>
          <a:p>
            <a:r>
              <a:rPr lang="en-US" sz="1200" kern="1200" baseline="0" dirty="0" smtClean="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time to compute the function is proportional to n</a:t>
            </a:r>
            <a:r>
              <a:rPr lang="en-US" sz="800" kern="1200" baseline="30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smtClean="0">
                <a:solidFill>
                  <a:schemeClr val="tx1"/>
                </a:solidFill>
                <a:latin typeface="Arial" charset="0"/>
                <a:ea typeface="ＭＳ Ｐゴシック" pitchFamily="-107" charset="-128"/>
                <a:cs typeface="ＭＳ Ｐゴシック" pitchFamily="-107" charset="-128"/>
              </a:rPr>
              <a:t>class P . The term infeasible  is a much fuzzier</a:t>
            </a:r>
          </a:p>
          <a:p>
            <a:r>
              <a:rPr lang="en-US" sz="1200" kern="1200" baseline="0" dirty="0" smtClean="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smtClean="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smtClean="0">
                <a:solidFill>
                  <a:schemeClr val="tx1"/>
                </a:solidFill>
                <a:latin typeface="Arial" charset="0"/>
                <a:ea typeface="ＭＳ Ｐゴシック" pitchFamily="-107" charset="-128"/>
                <a:cs typeface="ＭＳ Ｐゴシック" pitchFamily="-107" charset="-128"/>
              </a:rPr>
              <a:t>of the input is n  bits and the time to compute the function is proportional to 2</a:t>
            </a:r>
            <a:r>
              <a:rPr lang="en-US" sz="800" kern="1200" baseline="3000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smtClean="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smtClean="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smtClean="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r>
              <a:rPr lang="en-US" sz="1200" kern="1200" baseline="0" dirty="0" smtClean="0">
                <a:solidFill>
                  <a:schemeClr val="tx1"/>
                </a:solidFill>
                <a:latin typeface="Arial" charset="0"/>
                <a:ea typeface="ＭＳ Ｐゴシック" pitchFamily="-107" charset="-128"/>
                <a:cs typeface="ＭＳ Ｐゴシック" pitchFamily="-107" charset="-128"/>
              </a:rPr>
              <a:t>even average case. A brief introduction to some of these concepts is provided in</a:t>
            </a:r>
          </a:p>
          <a:p>
            <a:r>
              <a:rPr lang="en-US" sz="1200" kern="1200" baseline="0" dirty="0" smtClean="0">
                <a:solidFill>
                  <a:schemeClr val="tx1"/>
                </a:solidFill>
                <a:latin typeface="Arial" charset="0"/>
                <a:ea typeface="ＭＳ Ｐゴシック" pitchFamily="-107" charset="-128"/>
                <a:cs typeface="ＭＳ Ｐゴシック" pitchFamily="-107" charset="-128"/>
              </a:rPr>
              <a:t>Appendix 9A.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smtClean="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smtClean="0">
                <a:solidFill>
                  <a:schemeClr val="tx1"/>
                </a:solidFill>
                <a:latin typeface="Arial" charset="0"/>
                <a:ea typeface="ＭＳ Ｐゴシック" pitchFamily="-107" charset="-128"/>
                <a:cs typeface="ＭＳ Ｐゴシック" pitchFamily="-107" charset="-128"/>
              </a:rPr>
              <a:t>which is easy</a:t>
            </a:r>
          </a:p>
          <a:p>
            <a:r>
              <a:rPr lang="en-US" sz="1200" kern="1200" baseline="0" dirty="0" smtClean="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smtClean="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smtClean="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smtClean="0">
                <a:solidFill>
                  <a:schemeClr val="tx1"/>
                </a:solidFill>
                <a:latin typeface="Arial" charset="0"/>
                <a:ea typeface="ＭＳ Ｐゴシック" pitchFamily="-107" charset="-128"/>
                <a:cs typeface="ＭＳ Ｐゴシック" pitchFamily="-107" charset="-128"/>
              </a:rPr>
              <a:t>one-way function is a family of invertible functions f</a:t>
            </a:r>
            <a:r>
              <a:rPr lang="en-US" sz="800" kern="1200" baseline="-25000" dirty="0" smtClean="0">
                <a:solidFill>
                  <a:schemeClr val="tx1"/>
                </a:solidFill>
                <a:latin typeface="Arial" charset="0"/>
                <a:ea typeface="ＭＳ Ｐゴシック" pitchFamily="-107" charset="-128"/>
                <a:cs typeface="ＭＳ Ｐゴシック" pitchFamily="-107" charset="-128"/>
              </a:rPr>
              <a:t>k</a:t>
            </a:r>
            <a:r>
              <a:rPr lang="en-US" sz="1200" kern="1200" baseline="0" dirty="0" smtClean="0">
                <a:solidFill>
                  <a:schemeClr val="tx1"/>
                </a:solidFill>
                <a:latin typeface="Arial" charset="0"/>
                <a:ea typeface="ＭＳ Ｐゴシック" pitchFamily="-107" charset="-128"/>
                <a:cs typeface="ＭＳ Ｐゴシック" pitchFamily="-107" charset="-128"/>
              </a:rPr>
              <a:t> , such that</a:t>
            </a:r>
            <a:endParaRPr lang="en-US" dirty="0" smtClean="0">
              <a:latin typeface="Arial" pitchFamily="-84" charset="0"/>
            </a:endParaRPr>
          </a:p>
          <a:p>
            <a:pPr lvl="1" eaLnBrk="1" hangingPunct="1"/>
            <a:endParaRPr lang="en-US" dirty="0" smtClean="0">
              <a:latin typeface="Arial" pitchFamily="-84" charset="0"/>
            </a:endParaRPr>
          </a:p>
          <a:p>
            <a:pPr lvl="1" eaLnBrk="1" hangingPunct="1"/>
            <a:r>
              <a:rPr lang="en-US" dirty="0" smtClean="0">
                <a:latin typeface="Arial" pitchFamily="-84" charset="0"/>
              </a:rPr>
              <a:t>Y = f</a:t>
            </a:r>
            <a:r>
              <a:rPr lang="en-US" baseline="-25000" dirty="0" smtClean="0">
                <a:latin typeface="Arial" pitchFamily="-84" charset="0"/>
              </a:rPr>
              <a:t>k</a:t>
            </a:r>
            <a:r>
              <a:rPr lang="en-US" dirty="0" smtClean="0">
                <a:latin typeface="Arial" pitchFamily="-84" charset="0"/>
              </a:rPr>
              <a:t>(X) easy, if k and X are known</a:t>
            </a:r>
          </a:p>
          <a:p>
            <a:pPr lvl="1" eaLnBrk="1" hangingPunct="1"/>
            <a:endParaRPr lang="en-US" dirty="0" smtClean="0">
              <a:latin typeface="Arial" pitchFamily="-84" charset="0"/>
            </a:endParaRPr>
          </a:p>
          <a:p>
            <a:pPr lvl="1" eaLnBrk="1" hangingPunct="1"/>
            <a:r>
              <a:rPr lang="en-US" dirty="0" smtClean="0">
                <a:latin typeface="Arial" pitchFamily="-84" charset="0"/>
              </a:rPr>
              <a:t>X = f</a:t>
            </a:r>
            <a:r>
              <a:rPr lang="en-US" baseline="-25000" dirty="0" smtClean="0">
                <a:latin typeface="Arial" pitchFamily="-84" charset="0"/>
              </a:rPr>
              <a:t>k</a:t>
            </a:r>
            <a:r>
              <a:rPr lang="en-US" baseline="30000" dirty="0" smtClean="0">
                <a:latin typeface="Arial" pitchFamily="-84" charset="0"/>
              </a:rPr>
              <a:t>–1</a:t>
            </a:r>
            <a:r>
              <a:rPr lang="en-US" dirty="0" smtClean="0">
                <a:latin typeface="Arial" pitchFamily="-84" charset="0"/>
              </a:rPr>
              <a:t>(Y) easy, if k and Y are known</a:t>
            </a:r>
          </a:p>
          <a:p>
            <a:pPr lvl="1" eaLnBrk="1" hangingPunct="1"/>
            <a:endParaRPr lang="en-US" dirty="0" smtClean="0">
              <a:latin typeface="Arial" pitchFamily="-84" charset="0"/>
            </a:endParaRPr>
          </a:p>
          <a:p>
            <a:pPr lvl="1" eaLnBrk="1" hangingPunct="1"/>
            <a:r>
              <a:rPr lang="en-US" dirty="0" smtClean="0">
                <a:latin typeface="Arial" pitchFamily="-84" charset="0"/>
              </a:rPr>
              <a:t>X = f</a:t>
            </a:r>
            <a:r>
              <a:rPr lang="en-US" baseline="-25000" dirty="0" smtClean="0">
                <a:latin typeface="Arial" pitchFamily="-84" charset="0"/>
              </a:rPr>
              <a:t>k</a:t>
            </a:r>
            <a:r>
              <a:rPr lang="en-US" baseline="30000" dirty="0" smtClean="0">
                <a:latin typeface="Arial" pitchFamily="-84" charset="0"/>
              </a:rPr>
              <a:t>–1</a:t>
            </a:r>
            <a:r>
              <a:rPr lang="en-US" dirty="0" smtClean="0">
                <a:latin typeface="Arial" pitchFamily="-84" charset="0"/>
              </a:rPr>
              <a:t>(Y) infeasible, if Y known but k not known</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3C1291A3-DD02-2C40-9995-F084178F2609}" type="slidenum">
              <a:rPr lang="en-AU" smtClean="0">
                <a:latin typeface="Arial" pitchFamily="-84" charset="0"/>
              </a:rPr>
              <a:pPr/>
              <a:t>16</a:t>
            </a:fld>
            <a:endParaRPr lang="en-AU" dirty="0" smtClean="0">
              <a:latin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17</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smtClean="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smtClean="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smtClean="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smtClean="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smtClean="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smtClean="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smtClean="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smtClean="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smtClean="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smtClean="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smtClean="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smtClean="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smtClean="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smtClean="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smtClean="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18</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that met the requirements for public-key systems. A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have been proposed for public-key cryptography. Some of these, though</a:t>
            </a:r>
          </a:p>
          <a:p>
            <a:r>
              <a:rPr lang="en-US" sz="1200" kern="1200" baseline="0" dirty="0" smtClean="0">
                <a:solidFill>
                  <a:schemeClr val="tx1"/>
                </a:solidFill>
                <a:latin typeface="Arial" charset="0"/>
                <a:ea typeface="ＭＳ Ｐゴシック" pitchFamily="-107" charset="-128"/>
                <a:cs typeface="ＭＳ Ｐゴシック" pitchFamily="-107" charset="-128"/>
              </a:rPr>
              <a:t>initially promising, turned out to be 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smtClean="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smtClean="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smtClean="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RSA  scheme is a cipher in which the plaintext and ciphertext are integers</a:t>
            </a:r>
          </a:p>
          <a:p>
            <a:r>
              <a:rPr lang="en-US" sz="1200" kern="1200" baseline="0" dirty="0" smtClean="0">
                <a:solidFill>
                  <a:schemeClr val="tx1"/>
                </a:solidFill>
                <a:latin typeface="Arial" charset="0"/>
                <a:ea typeface="ＭＳ Ｐゴシック" pitchFamily="-107" charset="-128"/>
                <a:cs typeface="ＭＳ Ｐゴシック" pitchFamily="-107" charset="-128"/>
              </a:rPr>
              <a:t>between 0 and n -  1 for some n . A typical size for n  is 1024 bits, or 309 decimal</a:t>
            </a:r>
          </a:p>
          <a:p>
            <a:r>
              <a:rPr lang="en-US" sz="1200" kern="1200" baseline="0" dirty="0" smtClean="0">
                <a:solidFill>
                  <a:schemeClr val="tx1"/>
                </a:solidFill>
                <a:latin typeface="Arial" charset="0"/>
                <a:ea typeface="ＭＳ Ｐゴシック" pitchFamily="-107" charset="-128"/>
                <a:cs typeface="ＭＳ Ｐゴシック" pitchFamily="-107" charset="-128"/>
              </a:rPr>
              <a:t>digits. That is, n  is less than 2</a:t>
            </a:r>
            <a:r>
              <a:rPr lang="en-US" sz="1200" kern="1200" baseline="30000" dirty="0" smtClean="0">
                <a:solidFill>
                  <a:schemeClr val="tx1"/>
                </a:solidFill>
                <a:latin typeface="Arial" charset="0"/>
                <a:ea typeface="ＭＳ Ｐゴシック" pitchFamily="-107" charset="-128"/>
                <a:cs typeface="ＭＳ Ｐゴシック" pitchFamily="-107" charset="-128"/>
              </a:rPr>
              <a:t>1024</a:t>
            </a:r>
            <a:r>
              <a:rPr lang="en-US" sz="1200" kern="1200" baseline="0" dirty="0" smtClean="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smtClean="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19</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smtClean="0">
                <a:solidFill>
                  <a:schemeClr val="tx1"/>
                </a:solidFill>
                <a:latin typeface="Arial" charset="0"/>
                <a:ea typeface="ＭＳ Ｐゴシック" pitchFamily="-107" charset="-128"/>
                <a:cs typeface="ＭＳ Ｐゴシック" pitchFamily="-107" charset="-128"/>
              </a:rPr>
              <a:t>with each block having a binary value less than some number n . That is, the block</a:t>
            </a:r>
          </a:p>
          <a:p>
            <a:r>
              <a:rPr lang="en-US" sz="1200" b="0" kern="1200" baseline="0" dirty="0" smtClean="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(n ) +  1; in practice, the block size is i  bits,</a:t>
            </a:r>
          </a:p>
          <a:p>
            <a:r>
              <a:rPr lang="en-US" sz="1200" b="0" kern="1200" baseline="0" dirty="0" smtClean="0">
                <a:solidFill>
                  <a:schemeClr val="tx1"/>
                </a:solidFill>
                <a:latin typeface="Arial" charset="0"/>
                <a:ea typeface="ＭＳ Ｐゴシック" pitchFamily="-107" charset="-128"/>
                <a:cs typeface="ＭＳ Ｐゴシック" pitchFamily="-107" charset="-128"/>
              </a:rPr>
              <a:t>where 2</a:t>
            </a:r>
            <a:r>
              <a:rPr lang="en-US" sz="1200" b="0" kern="1200" baseline="30000" dirty="0" smtClean="0">
                <a:solidFill>
                  <a:schemeClr val="tx1"/>
                </a:solidFill>
                <a:latin typeface="Arial" charset="0"/>
                <a:ea typeface="ＭＳ Ｐゴシック" pitchFamily="-107" charset="-128"/>
                <a:cs typeface="ＭＳ Ｐゴシック" pitchFamily="-107" charset="-128"/>
              </a:rPr>
              <a:t>i </a:t>
            </a:r>
            <a:r>
              <a:rPr lang="en-US" sz="1200" b="0" kern="1200" baseline="0" dirty="0" smtClean="0">
                <a:solidFill>
                  <a:schemeClr val="tx1"/>
                </a:solidFill>
                <a:latin typeface="Arial" charset="0"/>
                <a:ea typeface="ＭＳ Ｐゴシック" pitchFamily="-107" charset="-128"/>
                <a:cs typeface="ＭＳ Ｐゴシック" pitchFamily="-107" charset="-128"/>
              </a:rPr>
              <a:t>&lt; n ≤  2</a:t>
            </a:r>
            <a:r>
              <a:rPr lang="en-US" sz="1200" b="0" kern="1200" baseline="30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smtClean="0">
                <a:solidFill>
                  <a:schemeClr val="tx1"/>
                </a:solidFill>
                <a:latin typeface="Arial" charset="0"/>
                <a:ea typeface="ＭＳ Ｐゴシック" pitchFamily="-107" charset="-128"/>
                <a:cs typeface="ＭＳ Ｐゴシック" pitchFamily="-107" charset="-128"/>
              </a:rPr>
              <a:t>plaintext block M  and ciphertext block C.</a:t>
            </a:r>
          </a:p>
          <a:p>
            <a:r>
              <a:rPr lang="en-US" sz="1200" b="0" kern="1200" baseline="0" dirty="0" smtClean="0">
                <a:solidFill>
                  <a:schemeClr val="tx1"/>
                </a:solidFill>
                <a:latin typeface="Arial" charset="0"/>
                <a:ea typeface="ＭＳ Ｐゴシック" pitchFamily="-107" charset="-128"/>
                <a:cs typeface="ＭＳ Ｐゴシック" pitchFamily="-107" charset="-128"/>
              </a:rPr>
              <a:t>C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M = C</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 Both sender and receiver must know the value of n . The sender knows the</a:t>
            </a:r>
          </a:p>
          <a:p>
            <a:r>
              <a:rPr lang="en-US" sz="1200" b="0" kern="1200" baseline="0" dirty="0" smtClean="0">
                <a:solidFill>
                  <a:schemeClr val="tx1"/>
                </a:solidFill>
                <a:latin typeface="Arial" charset="0"/>
                <a:ea typeface="ＭＳ Ｐゴシック" pitchFamily="-107" charset="-128"/>
                <a:cs typeface="ＭＳ Ｐゴシック" pitchFamily="-107" charset="-128"/>
              </a:rPr>
              <a:t>value of e , and only the receiver knows the value of d . Thus, this is a public-key encryption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 with a public key of PU =  {e , n } and a private key of PR =  {d , n }.</a:t>
            </a:r>
            <a:endParaRPr lang="en-US" b="0"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development of public-key cryptography is the greatest and perhaps the</a:t>
            </a:r>
          </a:p>
          <a:p>
            <a:r>
              <a:rPr lang="en-US" sz="1200" kern="1200" baseline="0" dirty="0" smtClean="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smtClean="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smtClean="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smtClean="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smtClean="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smtClean="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smtClean="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smtClean="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smtClean="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smtClean="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smtClean="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smtClean="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as we shall see.</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9FA7F6-4528-5C47-BC6D-8990C098D36A}" type="slidenum">
              <a:rPr lang="en-AU">
                <a:latin typeface="Arial" pitchFamily="-84" charset="0"/>
              </a:rPr>
              <a:pPr/>
              <a:t>20</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smtClean="0">
                <a:solidFill>
                  <a:schemeClr val="tx1"/>
                </a:solidFill>
                <a:latin typeface="Arial" charset="0"/>
                <a:ea typeface="ＭＳ Ｐゴシック" pitchFamily="-107" charset="-128"/>
                <a:cs typeface="ＭＳ Ｐゴシック" pitchFamily="-107" charset="-128"/>
              </a:rPr>
              <a:t>must be met.</a:t>
            </a:r>
          </a:p>
          <a:p>
            <a:r>
              <a:rPr lang="en-US" sz="1200" b="0" kern="1200" baseline="0" dirty="0" smtClean="0">
                <a:solidFill>
                  <a:schemeClr val="tx1"/>
                </a:solidFill>
                <a:latin typeface="Arial" charset="0"/>
                <a:ea typeface="ＭＳ Ｐゴシック" pitchFamily="-107" charset="-128"/>
                <a:cs typeface="ＭＳ Ｐゴシック" pitchFamily="-107" charset="-128"/>
              </a:rPr>
              <a:t>1.  It is possible to find values of e , d , n  such that M</a:t>
            </a:r>
            <a:r>
              <a:rPr lang="en-US" sz="1200" b="0" kern="1200" baseline="30000" dirty="0" smtClean="0">
                <a:solidFill>
                  <a:schemeClr val="tx1"/>
                </a:solidFill>
                <a:latin typeface="Arial" charset="0"/>
                <a:ea typeface="ＭＳ Ｐゴシック" pitchFamily="-107" charset="-128"/>
                <a:cs typeface="ＭＳ Ｐゴシック" pitchFamily="-107"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 = M  for all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2.  It is relatively easy to calculate M</a:t>
            </a:r>
            <a:r>
              <a:rPr lang="en-US" sz="1200" b="0" kern="1200" baseline="30000" dirty="0" smtClean="0">
                <a:solidFill>
                  <a:schemeClr val="tx1"/>
                </a:solidFill>
                <a:latin typeface="Arial" charset="0"/>
                <a:ea typeface="ＭＳ Ｐゴシック" pitchFamily="-107" charset="-128"/>
                <a:cs typeface="ＭＳ Ｐゴシック" pitchFamily="-107" charset="-128"/>
              </a:rPr>
              <a:t>e </a:t>
            </a:r>
            <a:r>
              <a:rPr lang="en-US" sz="1200" b="0" kern="1200" baseline="0" dirty="0" smtClean="0">
                <a:solidFill>
                  <a:schemeClr val="tx1"/>
                </a:solidFill>
                <a:latin typeface="Arial" charset="0"/>
                <a:ea typeface="ＭＳ Ｐゴシック" pitchFamily="-107" charset="-128"/>
                <a:cs typeface="ＭＳ Ｐゴシック" pitchFamily="-107" charset="-128"/>
              </a:rPr>
              <a:t> mod n  and C</a:t>
            </a:r>
            <a:r>
              <a:rPr lang="en-US" sz="1200" b="0" kern="1200" baseline="30000" dirty="0" smtClean="0">
                <a:solidFill>
                  <a:schemeClr val="tx1"/>
                </a:solidFill>
                <a:latin typeface="Arial" charset="0"/>
                <a:ea typeface="ＭＳ Ｐゴシック" pitchFamily="-107" charset="-128"/>
                <a:cs typeface="ＭＳ Ｐゴシック" pitchFamily="-107"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for all values of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3.  It is infeasible to determine d  given e  and n .</a:t>
            </a:r>
            <a:endParaRPr lang="en-AU" b="0"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21</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smtClean="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smtClean="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example from [SING99]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smtClean="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B61B82-3F05-8440-B5E9-04DC4ECE26F9}" type="slidenum">
              <a:rPr lang="en-AU">
                <a:latin typeface="Arial" pitchFamily="-84" charset="0"/>
              </a:rPr>
              <a:pPr/>
              <a:t>24</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smtClean="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smtClean="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smtClean="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smtClean="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t>
            </a:r>
            <a:r>
              <a:rPr lang="en-US" sz="1200" b="0" i="1" kern="1200" baseline="0" dirty="0" smtClean="0">
                <a:solidFill>
                  <a:schemeClr val="tx1"/>
                </a:solidFill>
                <a:latin typeface="Arial" charset="0"/>
                <a:ea typeface="ＭＳ Ｐゴシック" pitchFamily="-107" charset="-128"/>
                <a:cs typeface="ＭＳ Ｐゴシック" pitchFamily="-107" charset="-128"/>
              </a:rPr>
              <a:t>a</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 </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a * 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smtClean="0">
                <a:solidFill>
                  <a:schemeClr val="tx1"/>
                </a:solidFill>
                <a:latin typeface="Arial" charset="0"/>
                <a:ea typeface="ＭＳ Ｐゴシック" pitchFamily="-107" charset="-128"/>
                <a:cs typeface="ＭＳ Ｐゴシック" pitchFamily="-107" charset="-128"/>
              </a:rPr>
              <a:t>practical.</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smtClean="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smtClean="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smtClean="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smtClean="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4</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8</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16 </a:t>
            </a:r>
            <a:r>
              <a:rPr lang="en-US" sz="1200" b="0" kern="1200" baseline="0" dirty="0" smtClean="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1E2DA71-269F-EA42-A59F-7C1354601691}" type="slidenum">
              <a:rPr lang="en-AU">
                <a:latin typeface="Arial" pitchFamily="-84" charset="0"/>
              </a:rPr>
              <a:pPr/>
              <a:t>25</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We can therefore develop the algorithm for computing </a:t>
            </a:r>
            <a:r>
              <a:rPr lang="en-US" sz="1200" b="0" i="1" kern="1200" baseline="0" dirty="0" smtClean="0">
                <a:solidFill>
                  <a:schemeClr val="tx1"/>
                </a:solidFill>
                <a:latin typeface="Arial" charset="0"/>
                <a:ea typeface="ＭＳ Ｐゴシック" pitchFamily="-107" charset="-128"/>
                <a:cs typeface="ＭＳ Ｐゴシック" pitchFamily="-107" charset="-128"/>
              </a:rPr>
              <a:t>a</a:t>
            </a:r>
            <a:r>
              <a:rPr lang="en-US" sz="1200" b="0" kern="1200" baseline="30000" dirty="0" smtClean="0">
                <a:solidFill>
                  <a:schemeClr val="tx1"/>
                </a:solidFill>
                <a:latin typeface="Arial" charset="0"/>
                <a:ea typeface="ＭＳ Ｐゴシック" pitchFamily="-107" charset="-128"/>
                <a:cs typeface="ＭＳ Ｐゴシック" pitchFamily="-107" charset="-128"/>
              </a:rPr>
              <a:t>b</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shown in</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9.8.</a:t>
            </a:r>
            <a:endParaRPr lang="en-US" b="0" dirty="0">
              <a:latin typeface="Arial" pitchFamily="-84" charset="0"/>
              <a:ea typeface="Arial" pitchFamily="-84" charset="0"/>
              <a:cs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Table 9.4 shows an example of the execution of this algorithm. Note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variable </a:t>
            </a:r>
            <a:r>
              <a:rPr lang="en-US" sz="1200" i="1" kern="1200" baseline="0" dirty="0" smtClean="0">
                <a:solidFill>
                  <a:schemeClr val="tx1"/>
                </a:solidFill>
                <a:latin typeface="Arial" charset="0"/>
                <a:ea typeface="ＭＳ Ｐゴシック" pitchFamily="-107" charset="-128"/>
                <a:cs typeface="ＭＳ Ｐゴシック" pitchFamily="-107" charset="-128"/>
              </a:rPr>
              <a:t>c</a:t>
            </a:r>
            <a:r>
              <a:rPr lang="en-US" sz="1200" kern="1200" baseline="0" dirty="0" smtClean="0">
                <a:solidFill>
                  <a:schemeClr val="tx1"/>
                </a:solidFill>
                <a:latin typeface="Arial" charset="0"/>
                <a:ea typeface="ＭＳ Ｐゴシック" pitchFamily="-107" charset="-128"/>
                <a:cs typeface="ＭＳ Ｐゴシック" pitchFamily="-107" charset="-128"/>
              </a:rPr>
              <a:t> is not needed; it is included for explanatory purposes. The final value</a:t>
            </a:r>
          </a:p>
          <a:p>
            <a:r>
              <a:rPr lang="en-US" sz="1200" kern="1200" baseline="0" dirty="0" smtClean="0">
                <a:solidFill>
                  <a:schemeClr val="tx1"/>
                </a:solidFill>
                <a:latin typeface="Arial" charset="0"/>
                <a:ea typeface="ＭＳ Ｐゴシック" pitchFamily="-107" charset="-128"/>
                <a:cs typeface="ＭＳ Ｐゴシック" pitchFamily="-107" charset="-128"/>
              </a:rPr>
              <a:t>of </a:t>
            </a:r>
            <a:r>
              <a:rPr lang="en-US" sz="1200" i="1" kern="1200" baseline="0" dirty="0" smtClean="0">
                <a:solidFill>
                  <a:schemeClr val="tx1"/>
                </a:solidFill>
                <a:latin typeface="Arial" charset="0"/>
                <a:ea typeface="ＭＳ Ｐゴシック" pitchFamily="-107" charset="-128"/>
                <a:cs typeface="ＭＳ Ｐゴシック" pitchFamily="-107" charset="-128"/>
              </a:rPr>
              <a:t>c </a:t>
            </a:r>
            <a:r>
              <a:rPr lang="en-US" sz="1200" kern="1200" baseline="0" dirty="0" smtClean="0">
                <a:solidFill>
                  <a:schemeClr val="tx1"/>
                </a:solidFill>
                <a:latin typeface="Arial" charset="0"/>
                <a:ea typeface="ＭＳ Ｐゴシック" pitchFamily="-107" charset="-128"/>
                <a:cs typeface="ＭＳ Ｐゴシック" pitchFamily="-107" charset="-128"/>
              </a:rPr>
              <a:t>is the value of the exponent.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26</a:t>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EB57885-478F-F547-91FE-B79F832AA612}" type="slidenum">
              <a:rPr lang="en-AU">
                <a:latin typeface="Arial" pitchFamily="-84" charset="0"/>
              </a:rPr>
              <a:pPr/>
              <a:t>27</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To speed up the operation of the RSA algorithm using the public key, can choose to use a small value of </a:t>
            </a:r>
            <a:r>
              <a:rPr lang="en-US" i="1" dirty="0">
                <a:latin typeface="Arial" pitchFamily="-84" charset="0"/>
                <a:ea typeface="Arial" pitchFamily="-84" charset="0"/>
                <a:cs typeface="Arial" pitchFamily="-84" charset="0"/>
              </a:rPr>
              <a:t>e</a:t>
            </a:r>
            <a:r>
              <a:rPr lang="en-US" dirty="0">
                <a:latin typeface="Arial" pitchFamily="-84" charset="0"/>
                <a:ea typeface="Arial" pitchFamily="-84" charset="0"/>
                <a:cs typeface="Arial" pitchFamily="-84" charset="0"/>
              </a:rPr>
              <a:t>. The most common choice is 65537 (2</a:t>
            </a:r>
            <a:r>
              <a:rPr lang="en-US" baseline="30000" dirty="0">
                <a:latin typeface="Arial" pitchFamily="-84" charset="0"/>
                <a:ea typeface="Arial" pitchFamily="-84" charset="0"/>
                <a:cs typeface="Arial" pitchFamily="-84" charset="0"/>
              </a:rPr>
              <a:t>16</a:t>
            </a:r>
            <a:r>
              <a:rPr lang="en-US" dirty="0">
                <a:latin typeface="Arial" pitchFamily="-84" charset="0"/>
                <a:ea typeface="Arial" pitchFamily="-84" charset="0"/>
                <a:cs typeface="Arial" pitchFamily="-84" charset="0"/>
              </a:rPr>
              <a:t> + 1); two other popular choices are 3 and 17. Each of these choices has only two 1 bits and so the number of multiplications required to perform exponentiation is minimized.</a:t>
            </a:r>
            <a:r>
              <a:rPr lang="en-US" dirty="0" smtClean="0">
                <a:latin typeface="Arial" pitchFamily="-84" charset="0"/>
                <a:ea typeface="Arial" pitchFamily="-84" charset="0"/>
                <a:cs typeface="Arial" pitchFamily="-84" charset="0"/>
              </a:rPr>
              <a:t> </a:t>
            </a:r>
          </a:p>
          <a:p>
            <a:pPr eaLnBrk="1" hangingPunct="1"/>
            <a:endParaRPr lang="en-US" dirty="0" smtClean="0">
              <a:latin typeface="Arial" pitchFamily="-84" charset="0"/>
              <a:ea typeface="Arial" pitchFamily="-84" charset="0"/>
              <a:cs typeface="Arial" pitchFamily="-84" charset="0"/>
            </a:endParaRPr>
          </a:p>
          <a:p>
            <a:pPr eaLnBrk="1" hangingPunct="1"/>
            <a:r>
              <a:rPr lang="en-US" dirty="0" smtClean="0">
                <a:latin typeface="Arial" pitchFamily="-84" charset="0"/>
                <a:ea typeface="Arial" pitchFamily="-84" charset="0"/>
                <a:cs typeface="Arial" pitchFamily="-84" charset="0"/>
              </a:rPr>
              <a:t> </a:t>
            </a:r>
            <a:r>
              <a:rPr lang="en-US" dirty="0">
                <a:latin typeface="Arial" pitchFamily="-84" charset="0"/>
                <a:ea typeface="Arial" pitchFamily="-84" charset="0"/>
                <a:cs typeface="Arial" pitchFamily="-84" charset="0"/>
              </a:rPr>
              <a:t>However, with a very small public key, such as</a:t>
            </a:r>
            <a:r>
              <a:rPr lang="en-US" i="1" dirty="0">
                <a:latin typeface="Arial" pitchFamily="-84" charset="0"/>
                <a:ea typeface="Arial" pitchFamily="-84" charset="0"/>
                <a:cs typeface="Arial" pitchFamily="-84" charset="0"/>
              </a:rPr>
              <a:t> e = 3</a:t>
            </a:r>
            <a:r>
              <a:rPr lang="en-US" dirty="0">
                <a:latin typeface="Arial" pitchFamily="-84" charset="0"/>
                <a:ea typeface="Arial" pitchFamily="-84" charset="0"/>
                <a:cs typeface="Arial" pitchFamily="-84" charset="0"/>
              </a:rPr>
              <a:t>, RSA becomes vulnerable to a simple attack</a:t>
            </a:r>
            <a:r>
              <a:rPr lang="en-US" i="1" dirty="0">
                <a:latin typeface="Arial" pitchFamily="-84" charset="0"/>
                <a:ea typeface="Arial" pitchFamily="-84" charset="0"/>
                <a:cs typeface="Arial" pitchFamily="-84" charset="0"/>
              </a:rPr>
              <a:t>.</a:t>
            </a:r>
            <a:r>
              <a:rPr lang="en-US" i="1" dirty="0" smtClean="0">
                <a:latin typeface="Arial" pitchFamily="-84" charset="0"/>
                <a:ea typeface="Arial" pitchFamily="-84" charset="0"/>
                <a:cs typeface="Arial" pitchFamily="-84" charset="0"/>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45E944-035A-3D4E-A6B0-BD13937BE7E3}" type="slidenum">
              <a:rPr lang="en-AU">
                <a:latin typeface="Arial" pitchFamily="-84" charset="0"/>
              </a:rPr>
              <a:pPr/>
              <a:t>28</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We cannot similarly choose a small constant value of </a:t>
            </a:r>
            <a:r>
              <a:rPr lang="en-US" i="1" dirty="0" smtClean="0">
                <a:latin typeface="Arial" pitchFamily="-84" charset="0"/>
                <a:ea typeface="ＭＳ Ｐゴシック" pitchFamily="-84" charset="-128"/>
                <a:cs typeface="ＭＳ Ｐゴシック" pitchFamily="-84" charset="-128"/>
              </a:rPr>
              <a:t>d </a:t>
            </a:r>
            <a:r>
              <a:rPr lang="en-US" dirty="0" smtClean="0">
                <a:latin typeface="Arial" pitchFamily="-84" charset="0"/>
                <a:ea typeface="ＭＳ Ｐゴシック" pitchFamily="-84" charset="-128"/>
                <a:cs typeface="ＭＳ Ｐゴシック" pitchFamily="-84" charset="-128"/>
              </a:rPr>
              <a:t>for efficient operation. A small value of </a:t>
            </a:r>
            <a:r>
              <a:rPr lang="en-US" i="1" dirty="0" smtClean="0">
                <a:latin typeface="Arial" pitchFamily="-84" charset="0"/>
                <a:ea typeface="ＭＳ Ｐゴシック" pitchFamily="-84" charset="-128"/>
                <a:cs typeface="ＭＳ Ｐゴシック" pitchFamily="-84" charset="-128"/>
              </a:rPr>
              <a:t>d</a:t>
            </a:r>
            <a:r>
              <a:rPr lang="en-US" dirty="0" smtClean="0">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 Chinese Remainder Theorem (CRT).</a:t>
            </a:r>
          </a:p>
          <a:p>
            <a:pPr eaLnBrk="1" hangingPunct="1"/>
            <a:endParaRPr lang="en-AU"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quantities </a:t>
            </a:r>
            <a:r>
              <a:rPr lang="en-US" sz="1200" i="1" kern="1200" baseline="0" dirty="0" smtClean="0">
                <a:solidFill>
                  <a:schemeClr val="tx1"/>
                </a:solidFill>
                <a:latin typeface="Arial" charset="0"/>
                <a:ea typeface="ＭＳ Ｐゴシック" pitchFamily="-107" charset="-128"/>
                <a:cs typeface="ＭＳ Ｐゴシック" pitchFamily="-107" charset="-128"/>
              </a:rPr>
              <a:t>d</a:t>
            </a:r>
            <a:r>
              <a:rPr lang="en-US" sz="1200" kern="1200" baseline="0" dirty="0" smtClean="0">
                <a:solidFill>
                  <a:schemeClr val="tx1"/>
                </a:solidFill>
                <a:latin typeface="Arial" charset="0"/>
                <a:ea typeface="ＭＳ Ｐゴシック" pitchFamily="-107" charset="-128"/>
                <a:cs typeface="ＭＳ Ｐゴシック" pitchFamily="-107" charset="-128"/>
              </a:rPr>
              <a:t> mod (</a:t>
            </a:r>
            <a:r>
              <a:rPr lang="en-US" sz="1200" i="1" kern="1200" baseline="0" dirty="0" smtClean="0">
                <a:solidFill>
                  <a:schemeClr val="tx1"/>
                </a:solidFill>
                <a:latin typeface="Arial" charset="0"/>
                <a:ea typeface="ＭＳ Ｐゴシック" pitchFamily="-107" charset="-128"/>
                <a:cs typeface="ＭＳ Ｐゴシック" pitchFamily="-107" charset="-128"/>
              </a:rPr>
              <a:t>p -  1</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d</a:t>
            </a:r>
            <a:r>
              <a:rPr lang="en-US" sz="1200" kern="1200" baseline="0" dirty="0" smtClean="0">
                <a:solidFill>
                  <a:schemeClr val="tx1"/>
                </a:solidFill>
                <a:latin typeface="Arial" charset="0"/>
                <a:ea typeface="ＭＳ Ｐゴシック" pitchFamily="-107" charset="-128"/>
                <a:cs typeface="ＭＳ Ｐゴシック" pitchFamily="-107" charset="-128"/>
              </a:rPr>
              <a:t> mod (</a:t>
            </a:r>
            <a:r>
              <a:rPr lang="en-US" sz="1200" i="1" kern="1200" baseline="0" dirty="0" smtClean="0">
                <a:solidFill>
                  <a:schemeClr val="tx1"/>
                </a:solidFill>
                <a:latin typeface="Arial" charset="0"/>
                <a:ea typeface="ＭＳ Ｐゴシック" pitchFamily="-107" charset="-128"/>
                <a:cs typeface="ＭＳ Ｐゴシック" pitchFamily="-107" charset="-128"/>
              </a:rPr>
              <a:t>q -  1</a:t>
            </a:r>
            <a:r>
              <a:rPr lang="en-US" sz="1200" kern="1200" baseline="0" dirty="0" smtClean="0">
                <a:solidFill>
                  <a:schemeClr val="tx1"/>
                </a:solidFill>
                <a:latin typeface="Arial" charset="0"/>
                <a:ea typeface="ＭＳ Ｐゴシック" pitchFamily="-107" charset="-128"/>
                <a:cs typeface="ＭＳ Ｐゴシック" pitchFamily="-107" charset="-128"/>
              </a:rPr>
              <a:t>) can be precalculated. The end</a:t>
            </a:r>
          </a:p>
          <a:p>
            <a:r>
              <a:rPr lang="en-US" sz="1200" kern="1200" baseline="0" dirty="0" smtClean="0">
                <a:solidFill>
                  <a:schemeClr val="tx1"/>
                </a:solidFill>
                <a:latin typeface="Arial" charset="0"/>
                <a:ea typeface="ＭＳ Ｐゴシック" pitchFamily="-107" charset="-128"/>
                <a:cs typeface="ＭＳ Ｐゴシック" pitchFamily="-107" charset="-128"/>
              </a:rPr>
              <a:t>result is that the calculation is approximately four times as fast as evaluating </a:t>
            </a:r>
            <a:r>
              <a:rPr lang="en-US" sz="1200" i="1" kern="1200" baseline="0" dirty="0" smtClean="0">
                <a:solidFill>
                  <a:schemeClr val="tx1"/>
                </a:solidFill>
                <a:latin typeface="Arial" charset="0"/>
                <a:ea typeface="ＭＳ Ｐゴシック" pitchFamily="-107" charset="-128"/>
                <a:cs typeface="ＭＳ Ｐゴシック" pitchFamily="-107" charset="-128"/>
              </a:rPr>
              <a:t>M = C</a:t>
            </a:r>
            <a:r>
              <a:rPr lang="en-US" sz="2600" i="1" kern="1200" baseline="30000" dirty="0" smtClean="0">
                <a:solidFill>
                  <a:schemeClr val="tx2"/>
                </a:solidFill>
                <a:latin typeface="+mn-lt"/>
                <a:ea typeface="ＭＳ Ｐゴシック" pitchFamily="-84" charset="-128"/>
                <a:cs typeface="+mn-cs"/>
              </a:rPr>
              <a:t>d</a:t>
            </a:r>
          </a:p>
          <a:p>
            <a:r>
              <a:rPr lang="en-US" sz="1200" kern="1200" baseline="0" dirty="0" smtClean="0">
                <a:solidFill>
                  <a:schemeClr val="tx1"/>
                </a:solidFill>
                <a:latin typeface="Arial" charset="0"/>
                <a:ea typeface="ＭＳ Ｐゴシック" pitchFamily="-107" charset="-128"/>
                <a:cs typeface="ＭＳ Ｐゴシック" pitchFamily="-107" charset="-128"/>
              </a:rPr>
              <a:t> mod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directly [BONE02].</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B4B3769-31EE-214A-8FEB-AD6108F28D0A}" type="slidenum">
              <a:rPr lang="en-AU">
                <a:latin typeface="Arial" pitchFamily="-84" charset="0"/>
              </a:rPr>
              <a:pPr/>
              <a:t>29</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smtClean="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r>
              <a:rPr lang="en-US" sz="1200" kern="1200" baseline="0" dirty="0" smtClean="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smtClean="0">
                <a:solidFill>
                  <a:schemeClr val="tx1"/>
                </a:solidFill>
                <a:latin typeface="Arial" charset="0"/>
                <a:ea typeface="ＭＳ Ｐゴシック" pitchFamily="-107" charset="-128"/>
                <a:cs typeface="ＭＳ Ｐゴシック" pitchFamily="-107" charset="-128"/>
              </a:rPr>
              <a:t> p  </a:t>
            </a:r>
            <a:r>
              <a:rPr lang="en-US" sz="1200" kern="1200" baseline="0" dirty="0" smtClean="0">
                <a:solidFill>
                  <a:schemeClr val="tx1"/>
                </a:solidFill>
                <a:latin typeface="Arial" charset="0"/>
                <a:ea typeface="ＭＳ Ｐゴシック" pitchFamily="-107" charset="-128"/>
                <a:cs typeface="ＭＳ Ｐゴシック" pitchFamily="-107" charset="-128"/>
              </a:rPr>
              <a:t>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a:t>
            </a:r>
          </a:p>
          <a:p>
            <a:r>
              <a:rPr lang="en-US" sz="1200" kern="1200" baseline="0" dirty="0" smtClean="0">
                <a:solidFill>
                  <a:schemeClr val="tx1"/>
                </a:solidFill>
                <a:latin typeface="Arial" charset="0"/>
                <a:ea typeface="ＭＳ Ｐゴシック" pitchFamily="-107" charset="-128"/>
                <a:cs typeface="ＭＳ Ｐゴシック" pitchFamily="-107" charset="-128"/>
              </a:rPr>
              <a:t>•  Selecting either </a:t>
            </a:r>
            <a:r>
              <a:rPr lang="en-US" sz="1200" i="1" kern="1200" baseline="0" dirty="0" smtClean="0">
                <a:solidFill>
                  <a:schemeClr val="tx1"/>
                </a:solidFill>
                <a:latin typeface="Arial" charset="0"/>
                <a:ea typeface="ＭＳ Ｐゴシック" pitchFamily="-107" charset="-128"/>
                <a:cs typeface="ＭＳ Ｐゴシック" pitchFamily="-107" charset="-128"/>
              </a:rPr>
              <a:t>e</a:t>
            </a:r>
            <a:r>
              <a:rPr lang="en-US" sz="1200" kern="1200" baseline="0" dirty="0" smtClean="0">
                <a:solidFill>
                  <a:schemeClr val="tx1"/>
                </a:solidFill>
                <a:latin typeface="Arial" charset="0"/>
                <a:ea typeface="ＭＳ Ｐゴシック" pitchFamily="-107" charset="-128"/>
                <a:cs typeface="ＭＳ Ｐゴシック" pitchFamily="-107" charset="-128"/>
              </a:rPr>
              <a:t>  or </a:t>
            </a:r>
            <a:r>
              <a:rPr lang="en-US" sz="1200" i="1" kern="1200" baseline="0" dirty="0" smtClean="0">
                <a:solidFill>
                  <a:schemeClr val="tx1"/>
                </a:solidFill>
                <a:latin typeface="Arial" charset="0"/>
                <a:ea typeface="ＭＳ Ｐゴシック" pitchFamily="-107" charset="-128"/>
                <a:cs typeface="ＭＳ Ｐゴシック" pitchFamily="-107" charset="-128"/>
              </a:rPr>
              <a:t>d</a:t>
            </a:r>
            <a:r>
              <a:rPr lang="en-US" sz="1200" kern="1200" baseline="0" dirty="0" smtClean="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smtClean="0">
                <a:solidFill>
                  <a:schemeClr val="tx1"/>
                </a:solidFill>
                <a:latin typeface="Arial" charset="0"/>
                <a:ea typeface="ＭＳ Ｐゴシック" pitchFamily="-107" charset="-128"/>
                <a:cs typeface="ＭＳ Ｐゴシック" pitchFamily="-107" charset="-128"/>
              </a:rPr>
              <a:t>p </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smtClean="0">
                <a:solidFill>
                  <a:schemeClr val="tx1"/>
                </a:solidFill>
                <a:latin typeface="Arial" charset="0"/>
                <a:ea typeface="ＭＳ Ｐゴシック" pitchFamily="-107" charset="-128"/>
                <a:cs typeface="ＭＳ Ｐゴシック" pitchFamily="-107" charset="-128"/>
              </a:rPr>
              <a:t>n = pq  </a:t>
            </a:r>
            <a:r>
              <a:rPr lang="en-US" sz="1200" kern="1200" baseline="0" dirty="0" smtClean="0">
                <a:solidFill>
                  <a:schemeClr val="tx1"/>
                </a:solidFill>
                <a:latin typeface="Arial" charset="0"/>
                <a:ea typeface="ＭＳ Ｐゴシック" pitchFamily="-107" charset="-128"/>
                <a:cs typeface="ＭＳ Ｐゴシック" pitchFamily="-107" charset="-128"/>
              </a:rPr>
              <a:t>will be</a:t>
            </a:r>
          </a:p>
          <a:p>
            <a:r>
              <a:rPr lang="en-US" sz="1200" kern="1200" baseline="0" dirty="0" smtClean="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smtClean="0">
                <a:solidFill>
                  <a:schemeClr val="tx1"/>
                </a:solidFill>
                <a:latin typeface="Arial" charset="0"/>
                <a:ea typeface="ＭＳ Ｐゴシック" pitchFamily="-107" charset="-128"/>
                <a:cs typeface="ＭＳ Ｐゴシック" pitchFamily="-107" charset="-128"/>
              </a:rPr>
              <a:t>p</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by</a:t>
            </a:r>
          </a:p>
          <a:p>
            <a:r>
              <a:rPr lang="en-US" sz="1200" kern="1200" baseline="0" dirty="0" smtClean="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smtClean="0">
                <a:solidFill>
                  <a:schemeClr val="tx1"/>
                </a:solidFill>
                <a:latin typeface="Arial" charset="0"/>
                <a:ea typeface="ＭＳ Ｐゴシック" pitchFamily="-107" charset="-128"/>
                <a:cs typeface="ＭＳ Ｐゴシック" pitchFamily="-107" charset="-128"/>
              </a:rPr>
              <a:t>p </a:t>
            </a:r>
            <a:r>
              <a:rPr lang="en-US" sz="1200" kern="1200" baseline="0" dirty="0" smtClean="0">
                <a:solidFill>
                  <a:schemeClr val="tx1"/>
                </a:solidFill>
                <a:latin typeface="Arial" charset="0"/>
                <a:ea typeface="ＭＳ Ｐゴシック" pitchFamily="-107" charset="-128"/>
                <a:cs typeface="ＭＳ Ｐゴシック" pitchFamily="-107" charset="-128"/>
              </a:rPr>
              <a:t>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smtClean="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smtClean="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smtClean="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smtClean="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smtClean="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variety of tests for primality have been developed (e.g., see [KNUT98] for</a:t>
            </a:r>
          </a:p>
          <a:p>
            <a:r>
              <a:rPr lang="en-US" sz="1200" kern="1200" baseline="0" dirty="0" smtClean="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smtClean="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smtClean="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smtClean="0">
                <a:solidFill>
                  <a:schemeClr val="tx1"/>
                </a:solidFill>
                <a:latin typeface="Arial" charset="0"/>
                <a:ea typeface="ＭＳ Ｐゴシック" pitchFamily="-107" charset="-128"/>
                <a:cs typeface="ＭＳ Ｐゴシック" pitchFamily="-107" charset="-128"/>
              </a:rPr>
              <a:t>and popular algorithms, the Miller-Rabin algorithm, is described in Chapter 8.</a:t>
            </a:r>
          </a:p>
          <a:p>
            <a:r>
              <a:rPr lang="en-US" sz="1200" kern="1200" baseline="0" dirty="0" smtClean="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smtClean="0">
                <a:solidFill>
                  <a:schemeClr val="tx1"/>
                </a:solidFill>
                <a:latin typeface="Arial" charset="0"/>
                <a:ea typeface="ＭＳ Ｐゴシック" pitchFamily="-107" charset="-128"/>
                <a:cs typeface="ＭＳ Ｐゴシック" pitchFamily="-107" charset="-128"/>
              </a:rPr>
              <a:t>a given integer</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and a</a:t>
            </a:r>
          </a:p>
          <a:p>
            <a:r>
              <a:rPr lang="en-US" sz="1200" kern="1200" baseline="0" dirty="0" smtClean="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smtClean="0">
                <a:solidFill>
                  <a:schemeClr val="tx1"/>
                </a:solidFill>
                <a:latin typeface="Arial" charset="0"/>
                <a:ea typeface="ＭＳ Ｐゴシック" pitchFamily="-107" charset="-128"/>
                <a:cs typeface="ＭＳ Ｐゴシック" pitchFamily="-107" charset="-128"/>
              </a:rPr>
              <a:t> a </a:t>
            </a:r>
            <a:r>
              <a:rPr lang="en-US" sz="1200" kern="1200" baseline="0" dirty="0" smtClean="0">
                <a:solidFill>
                  <a:schemeClr val="tx1"/>
                </a:solidFill>
                <a:latin typeface="Arial" charset="0"/>
                <a:ea typeface="ＭＳ Ｐゴシック" pitchFamily="-107" charset="-128"/>
                <a:cs typeface="ＭＳ Ｐゴシック" pitchFamily="-107" charset="-128"/>
              </a:rPr>
              <a:t>.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is not prime.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“passes”</a:t>
            </a:r>
          </a:p>
          <a:p>
            <a:r>
              <a:rPr lang="en-US" sz="1200" kern="1200" baseline="0" dirty="0" smtClean="0">
                <a:solidFill>
                  <a:schemeClr val="tx1"/>
                </a:solidFill>
                <a:latin typeface="Arial" charset="0"/>
                <a:ea typeface="ＭＳ Ｐゴシック" pitchFamily="-107" charset="-128"/>
                <a:cs typeface="ＭＳ Ｐゴシック" pitchFamily="-107" charset="-128"/>
              </a:rPr>
              <a:t>the test, then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smtClean="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smtClean="0">
                <a:solidFill>
                  <a:schemeClr val="tx1"/>
                </a:solidFill>
                <a:latin typeface="Arial" charset="0"/>
                <a:ea typeface="ＭＳ Ｐゴシック" pitchFamily="-107" charset="-128"/>
                <a:cs typeface="ＭＳ Ｐゴシック" pitchFamily="-107" charset="-128"/>
              </a:rPr>
              <a:t>n</a:t>
            </a:r>
          </a:p>
          <a:p>
            <a:r>
              <a:rPr lang="en-US" sz="1200" kern="1200" baseline="0" dirty="0" smtClean="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86DFC2-E7E7-A24E-BE1D-2D4C6375A2CC}" type="slidenum">
              <a:rPr lang="en-AU">
                <a:latin typeface="Arial" pitchFamily="-84" charset="0"/>
              </a:rPr>
              <a:pPr/>
              <a:t>3</a:t>
            </a:fld>
            <a:endParaRPr lang="en-AU" dirty="0">
              <a:latin typeface="Arial" pitchFamily="-84"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smtClean="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smtClean="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algorithms, some understanding of number theory is required. Chapter 8</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generator).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Pick an integer </a:t>
            </a:r>
            <a:r>
              <a:rPr lang="en-US" sz="1200" i="1" kern="1200" baseline="0" dirty="0" smtClean="0">
                <a:solidFill>
                  <a:schemeClr val="tx1"/>
                </a:solidFill>
                <a:latin typeface="Arial" charset="0"/>
                <a:ea typeface="ＭＳ Ｐゴシック" pitchFamily="-107" charset="-128"/>
                <a:cs typeface="ＭＳ Ｐゴシック" pitchFamily="-107" charset="-128"/>
              </a:rPr>
              <a:t>a &lt; n  </a:t>
            </a:r>
            <a:r>
              <a:rPr lang="en-US" sz="1200" kern="1200" baseline="0" dirty="0" smtClean="0">
                <a:solidFill>
                  <a:schemeClr val="tx1"/>
                </a:solidFill>
                <a:latin typeface="Arial" charset="0"/>
                <a:ea typeface="ＭＳ Ｐゴシック" pitchFamily="-107" charset="-128"/>
                <a:cs typeface="ＭＳ Ｐゴシック" pitchFamily="-107" charset="-128"/>
              </a:rPr>
              <a:t>at random.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Perform the probabilistic primality test, such as Miller-Rabin, with </a:t>
            </a:r>
            <a:r>
              <a:rPr lang="en-US" sz="1200" i="1" kern="1200" baseline="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as a</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684CD48-BC4E-C844-B931-13F4EB3C8818}" type="slidenum">
              <a:rPr lang="en-AU">
                <a:latin typeface="Arial" pitchFamily="-84" charset="0"/>
              </a:rPr>
              <a:pPr/>
              <a:t>31</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Note some possible possible approaches to attacking the RSA algorithm, as shown.</a:t>
            </a:r>
          </a:p>
          <a:p>
            <a:pPr eaLnBrk="1" hangingPunct="1"/>
            <a:r>
              <a:rPr lang="en-US" dirty="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r>
              <a:rPr lang="en-US" dirty="0" smtClean="0">
                <a:latin typeface="Arial" pitchFamily="-84" charset="0"/>
                <a:ea typeface="Arial" pitchFamily="-84" charset="0"/>
                <a:cs typeface="Arial" pitchFamily="-84" charset="0"/>
              </a:rPr>
              <a:t>.</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0E6900B-B840-F446-AC3E-28BB4CA62A52}" type="slidenum">
              <a:rPr lang="en-AU">
                <a:latin typeface="Arial" pitchFamily="-84" charset="0"/>
              </a:rPr>
              <a:pPr/>
              <a:t>32</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smtClean="0"/>
              <a:t>We can identify three approaches to attacking RSA mathematically:</a:t>
            </a:r>
          </a:p>
          <a:p>
            <a:pPr lvl="1"/>
            <a:endParaRPr lang="en-US" dirty="0" smtClean="0"/>
          </a:p>
          <a:p>
            <a:pPr lvl="1"/>
            <a:r>
              <a:rPr lang="en-US" dirty="0" smtClean="0"/>
              <a:t>Factor </a:t>
            </a:r>
            <a:r>
              <a:rPr lang="en-AU" i="1" dirty="0" smtClean="0"/>
              <a:t>n</a:t>
            </a:r>
            <a:r>
              <a:rPr lang="en-AU" dirty="0" smtClean="0"/>
              <a:t> into its two prime factors. This enables calculation of ø(</a:t>
            </a:r>
            <a:r>
              <a:rPr lang="en-AU" i="1" dirty="0" smtClean="0"/>
              <a:t>n</a:t>
            </a:r>
            <a:r>
              <a:rPr lang="en-AU" dirty="0" smtClean="0"/>
              <a:t>) = (</a:t>
            </a:r>
            <a:r>
              <a:rPr lang="en-AU" i="1" dirty="0" smtClean="0"/>
              <a:t>p – 1) x (q</a:t>
            </a:r>
            <a:r>
              <a:rPr lang="en-AU" dirty="0" smtClean="0"/>
              <a:t> – 1), which in turn enables determination of </a:t>
            </a:r>
            <a:r>
              <a:rPr lang="en-AU" i="1" dirty="0" smtClean="0"/>
              <a:t>d = e</a:t>
            </a:r>
            <a:r>
              <a:rPr lang="en-AU" i="1" baseline="30000" dirty="0" smtClean="0"/>
              <a:t>-1</a:t>
            </a:r>
            <a:r>
              <a:rPr lang="en-AU" i="1" dirty="0" smtClean="0"/>
              <a:t> (mod </a:t>
            </a:r>
            <a:r>
              <a:rPr lang="en-AU" dirty="0" smtClean="0"/>
              <a:t>ø(n))</a:t>
            </a:r>
          </a:p>
          <a:p>
            <a:pPr lvl="1"/>
            <a:endParaRPr lang="en-US" dirty="0" smtClean="0"/>
          </a:p>
          <a:p>
            <a:pPr lvl="1"/>
            <a:r>
              <a:rPr lang="en-US" dirty="0" smtClean="0"/>
              <a:t>Determine </a:t>
            </a:r>
            <a:r>
              <a:rPr lang="en-AU" dirty="0" smtClean="0"/>
              <a:t>ø(n)</a:t>
            </a:r>
            <a:r>
              <a:rPr lang="en-US" dirty="0" smtClean="0"/>
              <a:t> directly without first determining </a:t>
            </a:r>
            <a:r>
              <a:rPr lang="en-US" i="1" dirty="0" smtClean="0"/>
              <a:t>p </a:t>
            </a:r>
            <a:r>
              <a:rPr lang="en-US" dirty="0" smtClean="0"/>
              <a:t>and </a:t>
            </a:r>
            <a:r>
              <a:rPr lang="en-US" i="1" dirty="0" smtClean="0"/>
              <a:t>q. </a:t>
            </a:r>
            <a:r>
              <a:rPr lang="en-US" dirty="0" smtClean="0"/>
              <a:t>Again this </a:t>
            </a:r>
            <a:r>
              <a:rPr lang="en-AU" dirty="0" smtClean="0"/>
              <a:t>enables determination of </a:t>
            </a:r>
            <a:r>
              <a:rPr lang="en-AU" i="1" dirty="0" smtClean="0"/>
              <a:t>d = e</a:t>
            </a:r>
            <a:r>
              <a:rPr lang="en-AU" i="1" baseline="30000" dirty="0" smtClean="0"/>
              <a:t>-1</a:t>
            </a:r>
            <a:r>
              <a:rPr lang="en-AU" i="1" dirty="0" smtClean="0"/>
              <a:t> (mod </a:t>
            </a:r>
            <a:r>
              <a:rPr lang="en-AU" dirty="0" smtClean="0"/>
              <a:t>ø(n))</a:t>
            </a:r>
            <a:endParaRPr lang="en-US" dirty="0" smtClean="0"/>
          </a:p>
          <a:p>
            <a:pPr lvl="1"/>
            <a:endParaRPr lang="en-US" dirty="0" smtClean="0"/>
          </a:p>
          <a:p>
            <a:pPr lvl="1"/>
            <a:r>
              <a:rPr lang="en-US" dirty="0" smtClean="0"/>
              <a:t>Determine </a:t>
            </a:r>
            <a:r>
              <a:rPr lang="en-US" i="1" dirty="0" smtClean="0"/>
              <a:t>d</a:t>
            </a:r>
            <a:r>
              <a:rPr lang="en-US" dirty="0" smtClean="0"/>
              <a:t> directly without first determining </a:t>
            </a:r>
            <a:r>
              <a:rPr lang="en-AU" dirty="0" smtClean="0"/>
              <a:t>ø(n)</a:t>
            </a:r>
            <a:endParaRPr lang="en-US" dirty="0" smtClean="0"/>
          </a:p>
          <a:p>
            <a:pPr eaLnBrk="1" hangingPunct="1">
              <a:buFontTx/>
              <a:buNone/>
            </a:pP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charset="0"/>
                <a:ea typeface="ＭＳ Ｐゴシック" pitchFamily="-107" charset="-128"/>
                <a:cs typeface="ＭＳ Ｐゴシック" pitchFamily="-107" charset="-128"/>
              </a:rPr>
              <a:t>Table 9.5  Progress in RSA Factorization</a:t>
            </a:r>
            <a:r>
              <a:rPr lang="en-US" dirty="0" smtClean="0"/>
              <a:t> </a:t>
            </a:r>
          </a:p>
          <a:p>
            <a:endParaRPr lang="en-US" dirty="0" smtClean="0"/>
          </a:p>
          <a:p>
            <a:r>
              <a:rPr lang="en-US" sz="1200" kern="1200" baseline="0" dirty="0" smtClean="0">
                <a:solidFill>
                  <a:schemeClr val="tx1"/>
                </a:solidFill>
                <a:latin typeface="Arial" charset="0"/>
                <a:ea typeface="ＭＳ Ｐゴシック" pitchFamily="-107" charset="-128"/>
                <a:cs typeface="ＭＳ Ｐゴシック" pitchFamily="-107" charset="-128"/>
              </a:rPr>
              <a:t> A striking fact about the progress reflected in Table 9.5 concerns the method</a:t>
            </a:r>
          </a:p>
          <a:p>
            <a:r>
              <a:rPr lang="en-US" sz="1200" kern="1200" baseline="0" dirty="0" smtClean="0">
                <a:solidFill>
                  <a:schemeClr val="tx1"/>
                </a:solidFill>
                <a:latin typeface="Arial" charset="0"/>
                <a:ea typeface="ＭＳ Ｐゴシック" pitchFamily="-107" charset="-128"/>
                <a:cs typeface="ＭＳ Ｐゴシック" pitchFamily="-107" charset="-128"/>
              </a:rPr>
              <a:t>used. Until the mid-1990s, factoring attacks were made using an approach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the quadratic sieve. The attack on RSA-130 used a newer algorithm, the generalized</a:t>
            </a:r>
          </a:p>
          <a:p>
            <a:r>
              <a:rPr lang="en-US" sz="1200" kern="1200" baseline="0" dirty="0" smtClean="0">
                <a:solidFill>
                  <a:schemeClr val="tx1"/>
                </a:solidFill>
                <a:latin typeface="Arial" charset="0"/>
                <a:ea typeface="ＭＳ Ｐゴシック" pitchFamily="-107" charset="-128"/>
                <a:cs typeface="ＭＳ Ｐゴシック" pitchFamily="-107" charset="-128"/>
              </a:rPr>
              <a:t>number field sieve (GNFS), and was able to factor a larger number than RSA-</a:t>
            </a:r>
          </a:p>
          <a:p>
            <a:r>
              <a:rPr lang="en-US" sz="1200" kern="1200" baseline="0" dirty="0" smtClean="0">
                <a:solidFill>
                  <a:schemeClr val="tx1"/>
                </a:solidFill>
                <a:latin typeface="Arial" charset="0"/>
                <a:ea typeface="ＭＳ Ｐゴシック" pitchFamily="-107" charset="-128"/>
                <a:cs typeface="ＭＳ Ｐゴシック" pitchFamily="-107" charset="-128"/>
              </a:rPr>
              <a:t>129 at only 20% of the computing effort.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33</a:t>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threat to larger key sizes is twofold: the continuing increase in computing</a:t>
            </a:r>
          </a:p>
          <a:p>
            <a:r>
              <a:rPr lang="en-US" sz="1200" kern="1200" baseline="0" dirty="0" smtClean="0">
                <a:solidFill>
                  <a:schemeClr val="tx1"/>
                </a:solidFill>
                <a:latin typeface="Arial" charset="0"/>
                <a:ea typeface="ＭＳ Ｐゴシック" pitchFamily="-107" charset="-128"/>
                <a:cs typeface="ＭＳ Ｐゴシック" pitchFamily="-107" charset="-128"/>
              </a:rPr>
              <a:t>power and the continuing refinement of factoring algorithms. We have seen</a:t>
            </a:r>
          </a:p>
          <a:p>
            <a:r>
              <a:rPr lang="en-US" sz="1200" kern="1200" baseline="0" dirty="0" smtClean="0">
                <a:solidFill>
                  <a:schemeClr val="tx1"/>
                </a:solidFill>
                <a:latin typeface="Arial" charset="0"/>
                <a:ea typeface="ＭＳ Ｐゴシック" pitchFamily="-107" charset="-128"/>
                <a:cs typeface="ＭＳ Ｐゴシック" pitchFamily="-107" charset="-128"/>
              </a:rPr>
              <a:t>that the move to a different algorithm resulted in a tremendous speedup. We</a:t>
            </a:r>
          </a:p>
          <a:p>
            <a:r>
              <a:rPr lang="en-US" sz="1200" kern="1200" baseline="0" dirty="0" smtClean="0">
                <a:solidFill>
                  <a:schemeClr val="tx1"/>
                </a:solidFill>
                <a:latin typeface="Arial" charset="0"/>
                <a:ea typeface="ＭＳ Ｐゴシック" pitchFamily="-107" charset="-128"/>
                <a:cs typeface="ＭＳ Ｐゴシック" pitchFamily="-107" charset="-128"/>
              </a:rPr>
              <a:t>can expect further refinements in the GNFS, and the use of an even better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is also a possibility. In fact, a related algorithm, the special number field</a:t>
            </a:r>
          </a:p>
          <a:p>
            <a:r>
              <a:rPr lang="en-US" sz="1200" kern="1200" baseline="0" dirty="0" smtClean="0">
                <a:solidFill>
                  <a:schemeClr val="tx1"/>
                </a:solidFill>
                <a:latin typeface="Arial" charset="0"/>
                <a:ea typeface="ＭＳ Ｐゴシック" pitchFamily="-107" charset="-128"/>
                <a:cs typeface="ＭＳ Ｐゴシック" pitchFamily="-107" charset="-128"/>
              </a:rPr>
              <a:t> sieve (SNFS), can factor numbers with a specialized form considerably faster</a:t>
            </a:r>
          </a:p>
          <a:p>
            <a:r>
              <a:rPr lang="en-US" sz="1200" kern="1200" baseline="0" dirty="0" smtClean="0">
                <a:solidFill>
                  <a:schemeClr val="tx1"/>
                </a:solidFill>
                <a:latin typeface="Arial" charset="0"/>
                <a:ea typeface="ＭＳ Ｐゴシック" pitchFamily="-107" charset="-128"/>
                <a:cs typeface="ＭＳ Ｐゴシック" pitchFamily="-107" charset="-128"/>
              </a:rPr>
              <a:t>than the generalized number field sieve. Figure 9.9 compares the performance</a:t>
            </a:r>
          </a:p>
          <a:p>
            <a:r>
              <a:rPr lang="en-US" sz="1200" kern="1200" baseline="0" dirty="0" smtClean="0">
                <a:solidFill>
                  <a:schemeClr val="tx1"/>
                </a:solidFill>
                <a:latin typeface="Arial" charset="0"/>
                <a:ea typeface="ＭＳ Ｐゴシック" pitchFamily="-107" charset="-128"/>
                <a:cs typeface="ＭＳ Ｐゴシック" pitchFamily="-107" charset="-128"/>
              </a:rPr>
              <a:t>of the two algorithms. It is reasonable to expect a breakthrough that would enable</a:t>
            </a:r>
          </a:p>
          <a:p>
            <a:r>
              <a:rPr lang="en-US" sz="1200" kern="1200" baseline="0" dirty="0" smtClean="0">
                <a:solidFill>
                  <a:schemeClr val="tx1"/>
                </a:solidFill>
                <a:latin typeface="Arial" charset="0"/>
                <a:ea typeface="ＭＳ Ｐゴシック" pitchFamily="-107" charset="-128"/>
                <a:cs typeface="ＭＳ Ｐゴシック" pitchFamily="-107" charset="-128"/>
              </a:rPr>
              <a:t>a general factoring performance in about the same time as SNFS, or even</a:t>
            </a:r>
          </a:p>
          <a:p>
            <a:r>
              <a:rPr lang="en-US" sz="1200" kern="1200" baseline="0" dirty="0" smtClean="0">
                <a:solidFill>
                  <a:schemeClr val="tx1"/>
                </a:solidFill>
                <a:latin typeface="Arial" charset="0"/>
                <a:ea typeface="ＭＳ Ｐゴシック" pitchFamily="-107" charset="-128"/>
                <a:cs typeface="ＭＳ Ｐゴシック" pitchFamily="-107" charset="-128"/>
              </a:rPr>
              <a:t>better [ODLY95]. Thus, we need to be careful in choosing a key size for RSA.</a:t>
            </a:r>
            <a:endParaRPr lang="en-US" dirty="0" smtClean="0">
              <a:latin typeface="Arial" pitchFamily="-84" charset="0"/>
              <a:ea typeface="ＭＳ Ｐゴシック" pitchFamily="-84" charset="-128"/>
              <a:cs typeface="ＭＳ Ｐゴシック" pitchFamily="-84" charset="-128"/>
            </a:endParaRPr>
          </a:p>
        </p:txBody>
      </p:sp>
      <p:sp>
        <p:nvSpPr>
          <p:cNvPr id="70660" name="Slide Number Placeholder 3"/>
          <p:cNvSpPr>
            <a:spLocks noGrp="1"/>
          </p:cNvSpPr>
          <p:nvPr>
            <p:ph type="sldNum" sz="quarter" idx="5"/>
          </p:nvPr>
        </p:nvSpPr>
        <p:spPr>
          <a:noFill/>
        </p:spPr>
        <p:txBody>
          <a:bodyPr/>
          <a:lstStyle/>
          <a:p>
            <a:fld id="{72727CA6-D94F-114F-ADD1-7527FD6BC6E3}" type="slidenum">
              <a:rPr lang="en-AU" smtClean="0">
                <a:latin typeface="Arial" pitchFamily="-84" charset="0"/>
              </a:rPr>
              <a:pPr/>
              <a:t>34</a:t>
            </a:fld>
            <a:endParaRPr lang="en-AU" dirty="0" smtClean="0">
              <a:latin typeface="Arial" pitchFamily="-8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4413DA3-2243-C04A-B0A2-C712C9710EFA}" type="slidenum">
              <a:rPr lang="en-AU">
                <a:latin typeface="Arial" pitchFamily="-84" charset="0"/>
              </a:rPr>
              <a:pPr/>
              <a:t>35</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If one needed yet another lesson about how difficult it is to</a:t>
            </a:r>
          </a:p>
          <a:p>
            <a:r>
              <a:rPr lang="en-US" sz="1200" kern="1200" baseline="0" dirty="0" smtClean="0">
                <a:solidFill>
                  <a:schemeClr val="tx1"/>
                </a:solidFill>
                <a:latin typeface="Arial" charset="0"/>
                <a:ea typeface="ＭＳ Ｐゴシック" pitchFamily="-107" charset="-128"/>
                <a:cs typeface="ＭＳ Ｐゴシック" pitchFamily="-107" charset="-128"/>
              </a:rPr>
              <a:t>assess the security of a cryptographic algorithm, the appearance of timing attacks</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a stunning one. Paul Kocher, a cryptographic consultant, demonstrated</a:t>
            </a:r>
          </a:p>
          <a:p>
            <a:r>
              <a:rPr lang="en-US" sz="1200" kern="1200" baseline="0" dirty="0" smtClean="0">
                <a:solidFill>
                  <a:schemeClr val="tx1"/>
                </a:solidFill>
                <a:latin typeface="Arial" charset="0"/>
                <a:ea typeface="ＭＳ Ｐゴシック" pitchFamily="-107" charset="-128"/>
                <a:cs typeface="ＭＳ Ｐゴシック" pitchFamily="-107" charset="-128"/>
              </a:rPr>
              <a:t>that a snooper can determine a private key by keeping track of how long a computer</a:t>
            </a:r>
          </a:p>
          <a:p>
            <a:r>
              <a:rPr lang="en-US" sz="1200" kern="1200" baseline="0" dirty="0" smtClean="0">
                <a:solidFill>
                  <a:schemeClr val="tx1"/>
                </a:solidFill>
                <a:latin typeface="Arial" charset="0"/>
                <a:ea typeface="ＭＳ Ｐゴシック" pitchFamily="-107" charset="-128"/>
                <a:cs typeface="ＭＳ Ｐゴシック" pitchFamily="-107" charset="-128"/>
              </a:rPr>
              <a:t>takes to decipher messages [KOCH96, KALI96b]. Timing attacks are applicable</a:t>
            </a:r>
          </a:p>
          <a:p>
            <a:r>
              <a:rPr lang="en-US" sz="1200" kern="1200" baseline="0" dirty="0" smtClean="0">
                <a:solidFill>
                  <a:schemeClr val="tx1"/>
                </a:solidFill>
                <a:latin typeface="Arial" charset="0"/>
                <a:ea typeface="ＭＳ Ｐゴシック" pitchFamily="-107" charset="-128"/>
                <a:cs typeface="ＭＳ Ｐゴシック" pitchFamily="-107" charset="-128"/>
              </a:rPr>
              <a:t>not just to RSA, but to other public-key cryptography systems. This attack is alarming</a:t>
            </a:r>
          </a:p>
          <a:p>
            <a:r>
              <a:rPr lang="en-US" sz="1200" kern="1200" baseline="0" dirty="0" smtClean="0">
                <a:solidFill>
                  <a:schemeClr val="tx1"/>
                </a:solidFill>
                <a:latin typeface="Arial" charset="0"/>
                <a:ea typeface="ＭＳ Ｐゴシック" pitchFamily="-107" charset="-128"/>
                <a:cs typeface="ＭＳ Ｐゴシック" pitchFamily="-107" charset="-128"/>
              </a:rPr>
              <a:t>for two reasons: It comes from a completely unexpected direction, and it is a</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ciphertext-only attack.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timing attack  is somewhat analogous to a burglar guessing the combination</a:t>
            </a:r>
          </a:p>
          <a:p>
            <a:r>
              <a:rPr lang="en-US" sz="1200" kern="1200" baseline="0" dirty="0" smtClean="0">
                <a:solidFill>
                  <a:schemeClr val="tx1"/>
                </a:solidFill>
                <a:latin typeface="Arial" charset="0"/>
                <a:ea typeface="ＭＳ Ｐゴシック" pitchFamily="-107" charset="-128"/>
                <a:cs typeface="ＭＳ Ｐゴシック" pitchFamily="-107" charset="-128"/>
              </a:rPr>
              <a:t>of a safe by observing how long it takes for someone to turn the dial from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to number. We can explain the attack using the modular exponentiation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of Figure 9.8, but the attack can be adapted to work with any implementation that</a:t>
            </a:r>
          </a:p>
          <a:p>
            <a:r>
              <a:rPr lang="en-US" sz="1200" kern="1200" baseline="0" dirty="0" smtClean="0">
                <a:solidFill>
                  <a:schemeClr val="tx1"/>
                </a:solidFill>
                <a:latin typeface="Arial" charset="0"/>
                <a:ea typeface="ＭＳ Ｐゴシック" pitchFamily="-107" charset="-128"/>
                <a:cs typeface="ＭＳ Ｐゴシック" pitchFamily="-107" charset="-128"/>
              </a:rPr>
              <a:t>does not run in fixed time. In this algorithm, modular exponentiation is accomplished</a:t>
            </a:r>
          </a:p>
          <a:p>
            <a:r>
              <a:rPr lang="en-US" sz="1200" kern="1200" baseline="0" dirty="0" smtClean="0">
                <a:solidFill>
                  <a:schemeClr val="tx1"/>
                </a:solidFill>
                <a:latin typeface="Arial" charset="0"/>
                <a:ea typeface="ＭＳ Ｐゴシック" pitchFamily="-107" charset="-128"/>
                <a:cs typeface="ＭＳ Ｐゴシック" pitchFamily="-107" charset="-128"/>
              </a:rPr>
              <a:t>bit by bit, with one modular multiplication performed at each iteration and</a:t>
            </a:r>
          </a:p>
          <a:p>
            <a:r>
              <a:rPr lang="en-US" sz="1200" kern="1200" baseline="0" dirty="0" smtClean="0">
                <a:solidFill>
                  <a:schemeClr val="tx1"/>
                </a:solidFill>
                <a:latin typeface="Arial" charset="0"/>
                <a:ea typeface="ＭＳ Ｐゴシック" pitchFamily="-107" charset="-128"/>
                <a:cs typeface="ＭＳ Ｐゴシック" pitchFamily="-107" charset="-128"/>
              </a:rPr>
              <a:t>an additional modular multiplication performed for each 1 bit.</a:t>
            </a:r>
            <a:endParaRPr lang="en-US" dirty="0" smtClean="0">
              <a:latin typeface="Arial" pitchFamily="-84" charset="0"/>
              <a:ea typeface="Arial" pitchFamily="-84" charset="0"/>
              <a:cs typeface="Arial" pitchFamily="-8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Although the timing attack is a serious threat, there are simple countermeasures</a:t>
            </a:r>
          </a:p>
          <a:p>
            <a:r>
              <a:rPr lang="en-US" sz="1200" kern="1200" baseline="0" dirty="0" smtClean="0">
                <a:solidFill>
                  <a:schemeClr val="tx1"/>
                </a:solidFill>
                <a:latin typeface="Arial" charset="0"/>
                <a:ea typeface="ＭＳ Ｐゴシック" pitchFamily="-107" charset="-128"/>
                <a:cs typeface="ＭＳ Ｐゴシック" pitchFamily="-107" charset="-128"/>
              </a:rPr>
              <a:t>that can be used, including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Constant exponentiation time:  Ensure that all exponentiations take the same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time before returning a result. This is a simple fix but does degrade</a:t>
            </a:r>
          </a:p>
          <a:p>
            <a:r>
              <a:rPr lang="en-US" sz="1200" kern="1200" baseline="0" dirty="0" smtClean="0">
                <a:solidFill>
                  <a:schemeClr val="tx1"/>
                </a:solidFill>
                <a:latin typeface="Arial" charset="0"/>
                <a:ea typeface="ＭＳ Ｐゴシック" pitchFamily="-107" charset="-128"/>
                <a:cs typeface="ＭＳ Ｐゴシック" pitchFamily="-107" charset="-128"/>
              </a:rPr>
              <a:t>performance.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Random delay:  Better performance could be achieved by adding a random</a:t>
            </a:r>
          </a:p>
          <a:p>
            <a:r>
              <a:rPr lang="en-US" sz="1200" kern="1200" baseline="0" dirty="0" smtClean="0">
                <a:solidFill>
                  <a:schemeClr val="tx1"/>
                </a:solidFill>
                <a:latin typeface="Arial" charset="0"/>
                <a:ea typeface="ＭＳ Ｐゴシック" pitchFamily="-107" charset="-128"/>
                <a:cs typeface="ＭＳ Ｐゴシック" pitchFamily="-107" charset="-128"/>
              </a:rPr>
              <a:t>delay to the exponentiation algorithm to confuse the timing attack. Kocher</a:t>
            </a:r>
          </a:p>
          <a:p>
            <a:r>
              <a:rPr lang="en-US" sz="1200" kern="1200" baseline="0" dirty="0" smtClean="0">
                <a:solidFill>
                  <a:schemeClr val="tx1"/>
                </a:solidFill>
                <a:latin typeface="Arial" charset="0"/>
                <a:ea typeface="ＭＳ Ｐゴシック" pitchFamily="-107" charset="-128"/>
                <a:cs typeface="ＭＳ Ｐゴシック" pitchFamily="-107" charset="-128"/>
              </a:rPr>
              <a:t>points out that if defenders don’t add enough noise, attackers could still succeed</a:t>
            </a:r>
          </a:p>
          <a:p>
            <a:r>
              <a:rPr lang="en-US" sz="1200" kern="1200" baseline="0" dirty="0" smtClean="0">
                <a:solidFill>
                  <a:schemeClr val="tx1"/>
                </a:solidFill>
                <a:latin typeface="Arial" charset="0"/>
                <a:ea typeface="ＭＳ Ｐゴシック" pitchFamily="-107" charset="-128"/>
                <a:cs typeface="ＭＳ Ｐゴシック" pitchFamily="-107" charset="-128"/>
              </a:rPr>
              <a:t>by collecting additional measurements to compensate for the random delays.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Blinding:  Multiply the ciphertext by a random number before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exponentiation. This process prevents the attacker from knowing what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bits are being processed inside the computer and therefore prevents the</a:t>
            </a:r>
          </a:p>
          <a:p>
            <a:r>
              <a:rPr lang="en-US" sz="1200" kern="1200" baseline="0" dirty="0" smtClean="0">
                <a:solidFill>
                  <a:schemeClr val="tx1"/>
                </a:solidFill>
                <a:latin typeface="Arial" charset="0"/>
                <a:ea typeface="ＭＳ Ｐゴシック" pitchFamily="-107" charset="-128"/>
                <a:cs typeface="ＭＳ Ｐゴシック" pitchFamily="-107" charset="-128"/>
              </a:rPr>
              <a:t>bit-by-bit analysis essential to the timing attack.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Still another unorthodox approach to attacking RSA is reported</a:t>
            </a:r>
          </a:p>
          <a:p>
            <a:r>
              <a:rPr lang="en-US" sz="1200" kern="1200" baseline="0" dirty="0" smtClean="0">
                <a:solidFill>
                  <a:schemeClr val="tx1"/>
                </a:solidFill>
                <a:latin typeface="Arial" charset="0"/>
                <a:ea typeface="ＭＳ Ｐゴシック" pitchFamily="-107" charset="-128"/>
                <a:cs typeface="ＭＳ Ｐゴシック" pitchFamily="-107" charset="-128"/>
              </a:rPr>
              <a:t>in [PELL10]. The approach is an attack on a processor that is generating</a:t>
            </a:r>
          </a:p>
          <a:p>
            <a:r>
              <a:rPr lang="en-US" sz="1200" kern="1200" baseline="0" dirty="0" smtClean="0">
                <a:solidFill>
                  <a:schemeClr val="tx1"/>
                </a:solidFill>
                <a:latin typeface="Arial" charset="0"/>
                <a:ea typeface="ＭＳ Ｐゴシック" pitchFamily="-107" charset="-128"/>
                <a:cs typeface="ＭＳ Ｐゴシック" pitchFamily="-107" charset="-128"/>
              </a:rPr>
              <a:t>RSA digital signatures. The attack induces faults in the signature computation by</a:t>
            </a:r>
          </a:p>
          <a:p>
            <a:r>
              <a:rPr lang="en-US" sz="1200" kern="1200" baseline="0" dirty="0" smtClean="0">
                <a:solidFill>
                  <a:schemeClr val="tx1"/>
                </a:solidFill>
                <a:latin typeface="Arial" charset="0"/>
                <a:ea typeface="ＭＳ Ｐゴシック" pitchFamily="-107" charset="-128"/>
                <a:cs typeface="ＭＳ Ｐゴシック" pitchFamily="-107" charset="-128"/>
              </a:rPr>
              <a:t>reducing the power to the processor. The faults cause the software to produce invalid</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which can then be analyzed by the attacker to recover the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The authors show how such an analysis can be done and then demonstrate it</a:t>
            </a:r>
          </a:p>
          <a:p>
            <a:r>
              <a:rPr lang="en-US" sz="1200" kern="1200" baseline="0" dirty="0" smtClean="0">
                <a:solidFill>
                  <a:schemeClr val="tx1"/>
                </a:solidFill>
                <a:latin typeface="Arial" charset="0"/>
                <a:ea typeface="ＭＳ Ｐゴシック" pitchFamily="-107" charset="-128"/>
                <a:cs typeface="ＭＳ Ｐゴシック" pitchFamily="-107" charset="-128"/>
              </a:rPr>
              <a:t>by extracting a 1024-bit private RSA key in approximately 100 hours, using a commercially</a:t>
            </a:r>
          </a:p>
          <a:p>
            <a:r>
              <a:rPr lang="en-US" sz="1200" kern="1200" baseline="0" dirty="0" smtClean="0">
                <a:solidFill>
                  <a:schemeClr val="tx1"/>
                </a:solidFill>
                <a:latin typeface="Arial" charset="0"/>
                <a:ea typeface="ＭＳ Ｐゴシック" pitchFamily="-107" charset="-128"/>
                <a:cs typeface="ＭＳ Ｐゴシック" pitchFamily="-107" charset="-128"/>
              </a:rPr>
              <a:t>available microprocessor.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attack algorithm involves inducing single-bit errors and observing the results.</a:t>
            </a:r>
          </a:p>
          <a:p>
            <a:r>
              <a:rPr lang="en-US" sz="1200" kern="1200" baseline="0" dirty="0" smtClean="0">
                <a:solidFill>
                  <a:schemeClr val="tx1"/>
                </a:solidFill>
                <a:latin typeface="Arial" charset="0"/>
                <a:ea typeface="ＭＳ Ｐゴシック" pitchFamily="-107" charset="-128"/>
                <a:cs typeface="ＭＳ Ｐゴシック" pitchFamily="-107" charset="-128"/>
              </a:rPr>
              <a:t>The details are provided in [PELL10], which also references other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fault-based attacks against RSA.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attack, while worthy of consideration, does not appear to be a serious</a:t>
            </a:r>
          </a:p>
          <a:p>
            <a:r>
              <a:rPr lang="en-US" sz="1200" kern="1200" baseline="0" dirty="0" smtClean="0">
                <a:solidFill>
                  <a:schemeClr val="tx1"/>
                </a:solidFill>
                <a:latin typeface="Arial" charset="0"/>
                <a:ea typeface="ＭＳ Ｐゴシック" pitchFamily="-107" charset="-128"/>
                <a:cs typeface="ＭＳ Ｐゴシック" pitchFamily="-107" charset="-128"/>
              </a:rPr>
              <a:t>threat to RSA. It requires that the attacker have physical access to the target</a:t>
            </a:r>
          </a:p>
          <a:p>
            <a:r>
              <a:rPr lang="en-US" sz="1200" kern="1200" baseline="0" dirty="0" smtClean="0">
                <a:solidFill>
                  <a:schemeClr val="tx1"/>
                </a:solidFill>
                <a:latin typeface="Arial" charset="0"/>
                <a:ea typeface="ＭＳ Ｐゴシック" pitchFamily="-107" charset="-128"/>
                <a:cs typeface="ＭＳ Ｐゴシック" pitchFamily="-107" charset="-128"/>
              </a:rPr>
              <a:t>machine and that the attacker is able to directly control the input power to the</a:t>
            </a:r>
          </a:p>
          <a:p>
            <a:r>
              <a:rPr lang="en-US" sz="1200" kern="1200" baseline="0" dirty="0" smtClean="0">
                <a:solidFill>
                  <a:schemeClr val="tx1"/>
                </a:solidFill>
                <a:latin typeface="Arial" charset="0"/>
                <a:ea typeface="ＭＳ Ｐゴシック" pitchFamily="-107" charset="-128"/>
                <a:cs typeface="ＭＳ Ｐゴシック" pitchFamily="-107" charset="-128"/>
              </a:rPr>
              <a:t>processor. Controlling the input power would for most hardware require more than</a:t>
            </a:r>
          </a:p>
          <a:p>
            <a:r>
              <a:rPr lang="en-US" sz="1200" kern="1200" baseline="0" dirty="0" smtClean="0">
                <a:solidFill>
                  <a:schemeClr val="tx1"/>
                </a:solidFill>
                <a:latin typeface="Arial" charset="0"/>
                <a:ea typeface="ＭＳ Ｐゴシック" pitchFamily="-107" charset="-128"/>
                <a:cs typeface="ＭＳ Ｐゴシック" pitchFamily="-107" charset="-128"/>
              </a:rPr>
              <a:t>simply controlling the AC power, but would also involve the power supply control</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on the chip.</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6D35476-5B71-CB41-983A-FE54311B733D}" type="slidenum">
              <a:rPr lang="en-AU">
                <a:latin typeface="Arial" pitchFamily="-84" charset="0"/>
              </a:rPr>
              <a:pPr/>
              <a:t>38</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basic RSA algorithm is vulnerable to a chosen ciphertext attack  (CCA). CCA is</a:t>
            </a:r>
          </a:p>
          <a:p>
            <a:r>
              <a:rPr lang="en-US" sz="1200" kern="1200" baseline="0" dirty="0" smtClean="0">
                <a:solidFill>
                  <a:schemeClr val="tx1"/>
                </a:solidFill>
                <a:latin typeface="Arial" charset="0"/>
                <a:ea typeface="ＭＳ Ｐゴシック" pitchFamily="-107" charset="-128"/>
                <a:cs typeface="ＭＳ Ｐゴシック" pitchFamily="-107" charset="-128"/>
              </a:rPr>
              <a:t>defined as an attack in which the adversary chooses a number of ciphertexts and</a:t>
            </a:r>
          </a:p>
          <a:p>
            <a:r>
              <a:rPr lang="en-US" sz="1200" kern="1200" baseline="0" dirty="0" smtClean="0">
                <a:solidFill>
                  <a:schemeClr val="tx1"/>
                </a:solidFill>
                <a:latin typeface="Arial" charset="0"/>
                <a:ea typeface="ＭＳ Ｐゴシック" pitchFamily="-107" charset="-128"/>
                <a:cs typeface="ＭＳ Ｐゴシック" pitchFamily="-107" charset="-128"/>
              </a:rPr>
              <a:t>is then given the corresponding plaintexts, decrypted with the target’s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Thus, the adversary could select a plaintext, encrypt it with the target’s public key,</a:t>
            </a:r>
          </a:p>
          <a:p>
            <a:r>
              <a:rPr lang="en-US" sz="1200" kern="1200" baseline="0" dirty="0" smtClean="0">
                <a:solidFill>
                  <a:schemeClr val="tx1"/>
                </a:solidFill>
                <a:latin typeface="Arial" charset="0"/>
                <a:ea typeface="ＭＳ Ｐゴシック" pitchFamily="-107" charset="-128"/>
                <a:cs typeface="ＭＳ Ｐゴシック" pitchFamily="-107" charset="-128"/>
              </a:rPr>
              <a:t>and then be able to get the plaintext back by having it decrypted with the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Clearly, this provides the adversary with no new information. Instead, the adversary</a:t>
            </a:r>
          </a:p>
          <a:p>
            <a:r>
              <a:rPr lang="en-US" sz="1200" kern="1200" baseline="0" dirty="0" smtClean="0">
                <a:solidFill>
                  <a:schemeClr val="tx1"/>
                </a:solidFill>
                <a:latin typeface="Arial" charset="0"/>
                <a:ea typeface="ＭＳ Ｐゴシック" pitchFamily="-107" charset="-128"/>
                <a:cs typeface="ＭＳ Ｐゴシック" pitchFamily="-107" charset="-128"/>
              </a:rPr>
              <a:t>exploits properties of RSA and selects blocks of data that, when processed</a:t>
            </a:r>
          </a:p>
          <a:p>
            <a:r>
              <a:rPr lang="en-US" sz="1200" kern="1200" baseline="0" dirty="0" smtClean="0">
                <a:solidFill>
                  <a:schemeClr val="tx1"/>
                </a:solidFill>
                <a:latin typeface="Arial" charset="0"/>
                <a:ea typeface="ＭＳ Ｐゴシック" pitchFamily="-107" charset="-128"/>
                <a:cs typeface="ＭＳ Ｐゴシック" pitchFamily="-107" charset="-128"/>
              </a:rPr>
              <a:t>using the target’s private key, yield information needed for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To counter such attacks, RSA Security Inc., a leading RSA vendor and former holder</a:t>
            </a:r>
          </a:p>
          <a:p>
            <a:r>
              <a:rPr lang="en-US" sz="1200" kern="1200" baseline="0" dirty="0" smtClean="0">
                <a:solidFill>
                  <a:schemeClr val="tx1"/>
                </a:solidFill>
                <a:latin typeface="Arial" charset="0"/>
                <a:ea typeface="ＭＳ Ｐゴシック" pitchFamily="-107" charset="-128"/>
                <a:cs typeface="ＭＳ Ｐゴシック" pitchFamily="-107" charset="-128"/>
              </a:rPr>
              <a:t>of the RSA patent, recommends modifying the plaintext using a procedure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optimal asymmetric encryption padding  (OAEP). A full discussion of the threats</a:t>
            </a:r>
          </a:p>
          <a:p>
            <a:r>
              <a:rPr lang="en-US" sz="1200" kern="1200" baseline="0" dirty="0" smtClean="0">
                <a:solidFill>
                  <a:schemeClr val="tx1"/>
                </a:solidFill>
                <a:latin typeface="Arial" charset="0"/>
                <a:ea typeface="ＭＳ Ｐゴシック" pitchFamily="-107" charset="-128"/>
                <a:cs typeface="ＭＳ Ｐゴシック" pitchFamily="-107" charset="-128"/>
              </a:rPr>
              <a:t>and OAEP are beyond our scope; see [POIN02] for an introduction and [BELL94a]</a:t>
            </a:r>
          </a:p>
          <a:p>
            <a:r>
              <a:rPr lang="en-US" sz="1200" kern="1200" baseline="0" dirty="0" smtClean="0">
                <a:solidFill>
                  <a:schemeClr val="tx1"/>
                </a:solidFill>
                <a:latin typeface="Arial" charset="0"/>
                <a:ea typeface="ＭＳ Ｐゴシック" pitchFamily="-107" charset="-128"/>
                <a:cs typeface="ＭＳ Ｐゴシック" pitchFamily="-107" charset="-128"/>
              </a:rPr>
              <a:t>for a thorough analysis. Here, we simply summarize the OAEP procedure.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Figure 9.10 depicts OAEP encryption. As a first step, the message M to be</a:t>
            </a:r>
          </a:p>
          <a:p>
            <a:r>
              <a:rPr lang="en-US" sz="1200" b="0" kern="1200" baseline="0" dirty="0" smtClean="0">
                <a:solidFill>
                  <a:schemeClr val="tx1"/>
                </a:solidFill>
                <a:latin typeface="Arial" charset="0"/>
                <a:ea typeface="ＭＳ Ｐゴシック" pitchFamily="-107" charset="-128"/>
                <a:cs typeface="ＭＳ Ｐゴシック" pitchFamily="-107" charset="-128"/>
              </a:rPr>
              <a:t>encrypted is padded. A set of optional parameters, P , is passed through a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H.  The output is then padded with zeros to get the desired length in the</a:t>
            </a:r>
          </a:p>
          <a:p>
            <a:r>
              <a:rPr lang="en-US" sz="1200" b="0" kern="1200" baseline="0" dirty="0" smtClean="0">
                <a:solidFill>
                  <a:schemeClr val="tx1"/>
                </a:solidFill>
                <a:latin typeface="Arial" charset="0"/>
                <a:ea typeface="ＭＳ Ｐゴシック" pitchFamily="-107" charset="-128"/>
                <a:cs typeface="ＭＳ Ｐゴシック" pitchFamily="-107" charset="-128"/>
              </a:rPr>
              <a:t>overall data block (DB). Next, a random seed is generated and passed through</a:t>
            </a:r>
          </a:p>
          <a:p>
            <a:r>
              <a:rPr lang="en-US" sz="1200" b="0" kern="1200" baseline="0" dirty="0" smtClean="0">
                <a:solidFill>
                  <a:schemeClr val="tx1"/>
                </a:solidFill>
                <a:latin typeface="Arial" charset="0"/>
                <a:ea typeface="ＭＳ Ｐゴシック" pitchFamily="-107" charset="-128"/>
                <a:cs typeface="ＭＳ Ｐゴシック" pitchFamily="-107" charset="-128"/>
              </a:rPr>
              <a:t>another hash function, called the mask generating function (MGF). The resulting</a:t>
            </a:r>
          </a:p>
          <a:p>
            <a:r>
              <a:rPr lang="en-US" sz="1200" b="0" kern="1200" baseline="0" dirty="0" smtClean="0">
                <a:solidFill>
                  <a:schemeClr val="tx1"/>
                </a:solidFill>
                <a:latin typeface="Arial" charset="0"/>
                <a:ea typeface="ＭＳ Ｐゴシック" pitchFamily="-107" charset="-128"/>
                <a:cs typeface="ＭＳ Ｐゴシック" pitchFamily="-107" charset="-128"/>
              </a:rPr>
              <a:t>hash value is bit-by-bit XORed with DB to produce a maskedDB. The maskedDB</a:t>
            </a:r>
          </a:p>
          <a:p>
            <a:r>
              <a:rPr lang="en-US" sz="1200" b="0" kern="1200" baseline="0" dirty="0" smtClean="0">
                <a:solidFill>
                  <a:schemeClr val="tx1"/>
                </a:solidFill>
                <a:latin typeface="Arial" charset="0"/>
                <a:ea typeface="ＭＳ Ｐゴシック" pitchFamily="-107" charset="-128"/>
                <a:cs typeface="ＭＳ Ｐゴシック" pitchFamily="-107" charset="-128"/>
              </a:rPr>
              <a:t>is in turn passed through the MGF to form a hash that is XORed with the seed</a:t>
            </a:r>
          </a:p>
          <a:p>
            <a:r>
              <a:rPr lang="en-US" sz="1200" b="0" kern="1200" baseline="0" dirty="0" smtClean="0">
                <a:solidFill>
                  <a:schemeClr val="tx1"/>
                </a:solidFill>
                <a:latin typeface="Arial" charset="0"/>
                <a:ea typeface="ＭＳ Ｐゴシック" pitchFamily="-107" charset="-128"/>
                <a:cs typeface="ＭＳ Ｐゴシック" pitchFamily="-107" charset="-128"/>
              </a:rPr>
              <a:t>to produce the masked seed. The concatenation of the masked-seed and the</a:t>
            </a:r>
          </a:p>
          <a:p>
            <a:r>
              <a:rPr lang="en-US" sz="1200" b="0" kern="1200" baseline="0" dirty="0" smtClean="0">
                <a:solidFill>
                  <a:schemeClr val="tx1"/>
                </a:solidFill>
                <a:latin typeface="Arial" charset="0"/>
                <a:ea typeface="ＭＳ Ｐゴシック" pitchFamily="-107" charset="-128"/>
                <a:cs typeface="ＭＳ Ｐゴシック" pitchFamily="-107" charset="-128"/>
              </a:rPr>
              <a:t>maskedDB forms the encoded message EM. Note that the EM includes the padded</a:t>
            </a:r>
          </a:p>
          <a:p>
            <a:r>
              <a:rPr lang="en-US" sz="1200" b="0" kern="1200" baseline="0" dirty="0" smtClean="0">
                <a:solidFill>
                  <a:schemeClr val="tx1"/>
                </a:solidFill>
                <a:latin typeface="Arial" charset="0"/>
                <a:ea typeface="ＭＳ Ｐゴシック" pitchFamily="-107" charset="-128"/>
                <a:cs typeface="ＭＳ Ｐゴシック" pitchFamily="-107" charset="-128"/>
              </a:rPr>
              <a:t>message, masked by the seed, and the seed, masked by the maskedDB. The EM is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encrypted using RSA.</a:t>
            </a:r>
            <a:endParaRPr lang="en-US" b="0" dirty="0" smtClean="0">
              <a:latin typeface="Arial" pitchFamily="-84" charset="0"/>
              <a:ea typeface="ＭＳ Ｐゴシック" pitchFamily="-84" charset="-128"/>
              <a:cs typeface="ＭＳ Ｐゴシック" pitchFamily="-84" charset="-128"/>
            </a:endParaRPr>
          </a:p>
        </p:txBody>
      </p:sp>
      <p:sp>
        <p:nvSpPr>
          <p:cNvPr id="76804" name="Slide Number Placeholder 3"/>
          <p:cNvSpPr>
            <a:spLocks noGrp="1"/>
          </p:cNvSpPr>
          <p:nvPr>
            <p:ph type="sldNum" sz="quarter" idx="5"/>
          </p:nvPr>
        </p:nvSpPr>
        <p:spPr>
          <a:noFill/>
        </p:spPr>
        <p:txBody>
          <a:bodyPr/>
          <a:lstStyle/>
          <a:p>
            <a:fld id="{D51C1E8A-645A-3244-8776-BCF03A54C183}" type="slidenum">
              <a:rPr lang="en-AU" smtClean="0">
                <a:latin typeface="Arial" pitchFamily="-84" charset="0"/>
              </a:rPr>
              <a:pPr/>
              <a:t>39</a:t>
            </a:fld>
            <a:endParaRPr lang="en-AU" dirty="0" smtClean="0">
              <a:latin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4</a:t>
            </a:fld>
            <a:endParaRPr lang="en-AU"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40</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9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9.1 defines some key terms.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6</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concept of public-key cryptography evolved from an attempt to attack two of</a:t>
            </a:r>
          </a:p>
          <a:p>
            <a:r>
              <a:rPr lang="en-US" sz="1200" kern="1200" baseline="0" dirty="0" smtClean="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smtClean="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smtClean="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smtClean="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smtClean="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smtClean="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smtClean="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smtClean="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smtClean="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smtClean="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smtClean="0">
                <a:solidFill>
                  <a:schemeClr val="tx1"/>
                </a:solidFill>
                <a:latin typeface="Arial" charset="0"/>
                <a:ea typeface="ＭＳ Ｐゴシック" pitchFamily="-107" charset="-128"/>
                <a:cs typeface="ＭＳ Ｐゴシック" pitchFamily="-107" charset="-128"/>
              </a:rPr>
              <a:t>unrelated to the first, was that of digital signatures . If the use of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smtClean="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smtClean="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smtClean="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smtClean="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smtClean="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smtClean="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smtClean="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smtClean="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7</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smtClean="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smtClean="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smtClean="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public-key encryption  scheme has six ingredients (Figure 9.1a; compare</a:t>
            </a:r>
          </a:p>
          <a:p>
            <a:r>
              <a:rPr lang="en-US" sz="1200" kern="1200" baseline="0" dirty="0" smtClean="0">
                <a:solidFill>
                  <a:schemeClr val="tx1"/>
                </a:solidFill>
                <a:latin typeface="Arial" charset="0"/>
                <a:ea typeface="ＭＳ Ｐゴシック" pitchFamily="-107" charset="-128"/>
                <a:cs typeface="ＭＳ Ｐゴシック" pitchFamily="-107" charset="-128"/>
              </a:rPr>
              <a:t>with Figure 2.1).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smtClean="0">
                <a:solidFill>
                  <a:schemeClr val="tx1"/>
                </a:solidFill>
                <a:latin typeface="Arial" charset="0"/>
                <a:ea typeface="ＭＳ Ｐゴシック" pitchFamily="-107" charset="-128"/>
                <a:cs typeface="ＭＳ Ｐゴシック" pitchFamily="-107" charset="-128"/>
              </a:rPr>
              <a:t>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Public and private keys: This is a pair of keys that have been selected so that</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smtClean="0">
                <a:solidFill>
                  <a:schemeClr val="tx1"/>
                </a:solidFill>
                <a:latin typeface="Arial" charset="0"/>
                <a:ea typeface="ＭＳ Ｐゴシック" pitchFamily="-107" charset="-128"/>
                <a:cs typeface="ＭＳ Ｐゴシック" pitchFamily="-107" charset="-128"/>
              </a:rPr>
              <a:t>key and produces the original plaintext.</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8</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of messages.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smtClean="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smtClean="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smtClean="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smtClean="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smtClean="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9</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as a secret key . The two keys used for asymmetric encryption are</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the public key  and the private key . Invariably, the private key is kept</a:t>
            </a:r>
          </a:p>
          <a:p>
            <a:r>
              <a:rPr lang="en-US" sz="1200" kern="1200" baseline="0" dirty="0" smtClean="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smtClean="0">
                <a:solidFill>
                  <a:schemeClr val="tx1"/>
                </a:solidFill>
                <a:latin typeface="Arial" charset="0"/>
                <a:ea typeface="ＭＳ Ｐゴシック" pitchFamily="-107" charset="-128"/>
                <a:cs typeface="ＭＳ Ｐゴシック" pitchFamily="-107" charset="-128"/>
              </a:rPr>
              <a:t>with symmetric encryption.</a:t>
            </a:r>
            <a:endParaRPr lang="en-AU" dirty="0" smtClean="0">
              <a:latin typeface="Arial" pitchFamily="-84" charset="0"/>
              <a:ea typeface="Arial" pitchFamily="-84" charset="0"/>
              <a:cs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0271CDF8-9B0D-234B-8151-C4C3ADAF252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5011FE2B-9267-0C4E-9B2E-414E3AEDA87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F32255B-3A37-C34E-8FBD-7770ECE7FB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2/10/13</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2/10/13</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E55F28F0-E9AE-924E-B885-191ED0146B2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50F6E88-A515-0740-B7E9-2EC401517A1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9FD1698-F7AD-0D41-983A-B0B5B94FB83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1FAAD85A-959F-8F4B-B814-070A18E71B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C412365-415C-2442-9AEF-A6D8BBED98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DD4D87F9-4616-AA45-866E-ABD8D03519E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D97E2C3-04C4-2C4D-93A7-9E3F27B1A60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6847CB8-5454-CF4E-A34F-FCCA59080E7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EC87E019-D750-DD44-8C0D-AD296731A5DC}" type="slidenum">
              <a:rPr lang="en-US"/>
              <a:pPr>
                <a:defRPr/>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6.wmf"/><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image" Target="../media/image28.pdf"/><Relationship Id="rId4" Type="http://schemas.openxmlformats.org/officeDocument/2006/relationships/image" Target="../media/image29.png"/><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df"/><Relationship Id="rId4" Type="http://schemas.openxmlformats.org/officeDocument/2006/relationships/image" Target="../media/image31.png"/><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df"/><Relationship Id="rId4" Type="http://schemas.openxmlformats.org/officeDocument/2006/relationships/image" Target="../media/image33.png"/><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df"/><Relationship Id="rId4" Type="http://schemas.openxmlformats.org/officeDocument/2006/relationships/image" Target="../media/image35.png"/><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6.pdf"/><Relationship Id="rId4" Type="http://schemas.openxmlformats.org/officeDocument/2006/relationships/image" Target="../media/image37.png"/><Relationship Id="rId5" Type="http://schemas.openxmlformats.org/officeDocument/2006/relationships/image" Target="../media/image38.pdf"/><Relationship Id="rId6" Type="http://schemas.openxmlformats.org/officeDocument/2006/relationships/image" Target="../media/image39.png"/><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0.wmf"/></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df"/><Relationship Id="rId4" Type="http://schemas.openxmlformats.org/officeDocument/2006/relationships/image" Target="../media/image42.png"/><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43.pdf"/><Relationship Id="rId4" Type="http://schemas.openxmlformats.org/officeDocument/2006/relationships/image" Target="../media/image44.png"/><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5.wmf"/></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46.pdf"/><Relationship Id="rId4" Type="http://schemas.openxmlformats.org/officeDocument/2006/relationships/image" Target="../media/image47.png"/><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df"/><Relationship Id="rId4" Type="http://schemas.openxmlformats.org/officeDocument/2006/relationships/image" Target="../media/image13.png"/><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4.pdf"/><Relationship Id="rId4" Type="http://schemas.openxmlformats.org/officeDocument/2006/relationships/image" Target="../media/image15.png"/><Relationship Id="rId5" Type="http://schemas.openxmlformats.org/officeDocument/2006/relationships/image" Target="../media/image16.wmf"/><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Sixth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 y="39689"/>
            <a:ext cx="9144000" cy="874712"/>
          </a:xfrm>
        </p:spPr>
        <p:txBody>
          <a:bodyPr/>
          <a:lstStyle/>
          <a:p>
            <a:pPr eaLnBrk="1" hangingPunct="1">
              <a:defRPr/>
            </a:pPr>
            <a:r>
              <a:rPr lang="en-AU" sz="4800" dirty="0"/>
              <a:t>Public-Key </a:t>
            </a:r>
            <a:r>
              <a:rPr lang="en-AU" sz="4800" dirty="0" smtClean="0"/>
              <a:t>Cryptosystem:  Secrecy</a:t>
            </a:r>
            <a:endParaRPr lang="en-AU" sz="4800" dirty="0"/>
          </a:p>
        </p:txBody>
      </p:sp>
      <p:pic>
        <p:nvPicPr>
          <p:cNvPr id="5" name="Picture 4" descr="f2.pdf"/>
          <p:cNvPicPr>
            <a:picLocks noChangeAspect="1"/>
          </p:cNvPicPr>
          <p:nvPr/>
        </p:nvPicPr>
        <mc:AlternateContent>
          <mc:Choice xmlns:ma="http://schemas.microsoft.com/office/mac/drawingml/2008/main" Requires="ma">
            <p:blipFill>
              <a:blip r:embed="rId3"/>
              <a:srcRect l="4545" t="9412" r="4545" b="9412"/>
              <a:stretch>
                <a:fillRect/>
              </a:stretch>
            </p:blipFill>
          </mc:Choice>
          <mc:Fallback>
            <p:blipFill>
              <a:blip r:embed="rId4"/>
              <a:srcRect l="4545" t="9412" r="4545" b="9412"/>
              <a:stretch>
                <a:fillRect/>
              </a:stretch>
            </p:blipFill>
          </mc:Fallback>
        </mc:AlternateContent>
        <p:spPr>
          <a:xfrm>
            <a:off x="533400" y="1143000"/>
            <a:ext cx="8068087" cy="5566946"/>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mc:Choice xmlns:ma="http://schemas.microsoft.com/office/mac/drawingml/2008/main" Requires="ma">
            <p:blipFill>
              <a:blip r:embed="rId3"/>
              <a:srcRect l="4545" t="9412" r="4545" b="8235"/>
              <a:stretch>
                <a:fillRect/>
              </a:stretch>
            </p:blipFill>
          </mc:Choice>
          <mc:Fallback>
            <p:blipFill>
              <a:blip r:embed="rId4"/>
              <a:srcRect l="4545" t="9412" r="4545" b="8235"/>
              <a:stretch>
                <a:fillRect/>
              </a:stretch>
            </p:blipFill>
          </mc:Fallback>
        </mc:AlternateContent>
        <p:spPr>
          <a:xfrm>
            <a:off x="533400" y="1066800"/>
            <a:ext cx="8068088" cy="5647646"/>
          </a:xfrm>
          <a:prstGeom prst="rect">
            <a:avLst/>
          </a:prstGeom>
        </p:spPr>
      </p:pic>
      <p:sp>
        <p:nvSpPr>
          <p:cNvPr id="3" name="Rectangle 2"/>
          <p:cNvSpPr txBox="1">
            <a:spLocks noChangeArrowheads="1"/>
          </p:cNvSpPr>
          <p:nvPr/>
        </p:nvSpPr>
        <p:spPr bwMode="auto">
          <a:xfrm>
            <a:off x="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AU" sz="40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a:t>
            </a:r>
            <a:endParaRPr kumimoji="0" lang="en-AU" sz="40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spTree>
  </p:cSld>
  <p:clrMapOvr>
    <a:masterClrMapping/>
  </p:clrMapOvr>
  <p:transition spd="med">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 y="39688"/>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5600"/>
              </a:lnSpc>
              <a:spcBef>
                <a:spcPct val="0"/>
              </a:spcBef>
              <a:spcAft>
                <a:spcPct val="0"/>
              </a:spcAft>
              <a:buClrTx/>
              <a:buSzTx/>
              <a:buFontTx/>
              <a:buNone/>
              <a:tabLst/>
              <a:defRPr/>
            </a:pPr>
            <a:r>
              <a:rPr kumimoji="0" lang="en-AU" sz="48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 and Secrecy</a:t>
            </a:r>
            <a:endParaRPr kumimoji="0" lang="en-AU" sz="48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pic>
        <p:nvPicPr>
          <p:cNvPr id="3" name="Picture 2" descr="f4.pdf"/>
          <p:cNvPicPr>
            <a:picLocks noChangeAspect="1"/>
          </p:cNvPicPr>
          <p:nvPr/>
        </p:nvPicPr>
        <mc:AlternateContent>
          <mc:Choice xmlns:ma="http://schemas.microsoft.com/office/mac/drawingml/2008/main" Requires="ma">
            <p:blipFill>
              <a:blip r:embed="rId3"/>
              <a:srcRect b="10588"/>
              <a:stretch>
                <a:fillRect/>
              </a:stretch>
            </p:blipFill>
          </mc:Choice>
          <mc:Fallback>
            <p:blipFill>
              <a:blip r:embed="rId4"/>
              <a:srcRect b="10588"/>
              <a:stretch>
                <a:fillRect/>
              </a:stretch>
            </p:blipFill>
          </mc:Fallback>
        </mc:AlternateContent>
        <p:spPr>
          <a:xfrm>
            <a:off x="268941" y="533400"/>
            <a:ext cx="8875059" cy="6131805"/>
          </a:xfrm>
          <a:prstGeom prst="rect">
            <a:avLst/>
          </a:prstGeom>
        </p:spPr>
      </p:pic>
    </p:spTree>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700"/>
              </a:lnSpc>
            </a:pPr>
            <a:r>
              <a:rPr lang="en-US" sz="5100" dirty="0" smtClean="0"/>
              <a:t>Applications for Public-Key Cryptosystems</a:t>
            </a:r>
            <a:endParaRPr lang="en-US" sz="5100" dirty="0"/>
          </a:p>
        </p:txBody>
      </p:sp>
      <p:sp>
        <p:nvSpPr>
          <p:cNvPr id="3" name="Content Placeholder 2"/>
          <p:cNvSpPr>
            <a:spLocks noGrp="1"/>
          </p:cNvSpPr>
          <p:nvPr>
            <p:ph idx="1"/>
          </p:nvPr>
        </p:nvSpPr>
        <p:spPr>
          <a:xfrm>
            <a:off x="792163" y="1762125"/>
            <a:ext cx="7570787" cy="4867275"/>
          </a:xfrm>
        </p:spPr>
        <p:txBody>
          <a:bodyPr>
            <a:normAutofit fontScale="92500" lnSpcReduction="10000"/>
          </a:bodyPr>
          <a:lstStyle/>
          <a:p>
            <a:r>
              <a:rPr lang="en-US" dirty="0" smtClean="0"/>
              <a:t>Public-key cryptosystems can be classified into three categories:</a:t>
            </a:r>
          </a:p>
          <a:p>
            <a:endParaRPr lang="en-US" dirty="0" smtClean="0"/>
          </a:p>
          <a:p>
            <a:endParaRPr lang="en-US" dirty="0" smtClean="0"/>
          </a:p>
          <a:p>
            <a:endParaRPr lang="en-US" dirty="0" smtClean="0"/>
          </a:p>
          <a:p>
            <a:endParaRPr lang="en-US" dirty="0" smtClean="0"/>
          </a:p>
          <a:p>
            <a:r>
              <a:rPr lang="en-US" dirty="0" smtClean="0"/>
              <a:t>Some algorithms are suitable for all three applications, whereas others can be used only for one or two</a:t>
            </a:r>
            <a:endParaRPr lang="en-US" dirty="0"/>
          </a:p>
        </p:txBody>
      </p:sp>
      <p:graphicFrame>
        <p:nvGraphicFramePr>
          <p:cNvPr id="4" name="Diagram 3"/>
          <p:cNvGraphicFramePr/>
          <p:nvPr/>
        </p:nvGraphicFramePr>
        <p:xfrm>
          <a:off x="1524000" y="2743200"/>
          <a:ext cx="6096000" cy="2590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400" dirty="0" smtClean="0"/>
              <a:t>Table 9.3</a:t>
            </a:r>
            <a:r>
              <a:rPr lang="en-US" dirty="0" smtClean="0"/>
              <a:t/>
            </a:r>
            <a:br>
              <a:rPr lang="en-US" dirty="0" smtClean="0"/>
            </a:br>
            <a:r>
              <a:rPr lang="en-US" sz="3600" dirty="0" smtClean="0"/>
              <a:t>Applications for Public-Key Cryptosystems</a:t>
            </a:r>
            <a:endParaRPr lang="en-US" dirty="0"/>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2743200"/>
            <a:ext cx="8513379" cy="2032000"/>
          </a:xfrm>
          <a:prstGeom prst="rect">
            <a:avLst/>
          </a:prstGeom>
        </p:spPr>
      </p:pic>
      <p:sp>
        <p:nvSpPr>
          <p:cNvPr id="5" name="Rectangle 4"/>
          <p:cNvSpPr/>
          <p:nvPr/>
        </p:nvSpPr>
        <p:spPr>
          <a:xfrm>
            <a:off x="304800" y="4648200"/>
            <a:ext cx="8610600" cy="307777"/>
          </a:xfrm>
          <a:prstGeom prst="rect">
            <a:avLst/>
          </a:prstGeom>
        </p:spPr>
        <p:txBody>
          <a:bodyPr wrap="square">
            <a:spAutoFit/>
          </a:bodyPr>
          <a:lstStyle/>
          <a:p>
            <a:r>
              <a:rPr lang="en-US" sz="1400" dirty="0"/>
              <a:t>Table 9.3  Applications for Public-Key Cryptosystems</a:t>
            </a:r>
            <a:r>
              <a:rPr lang="en-US" sz="1400" dirty="0" smtClean="0"/>
              <a:t> </a:t>
            </a:r>
            <a:endParaRPr lang="en-US" sz="1400"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dirty="0" smtClean="0"/>
              <a:t>Public-Key Requirements</a:t>
            </a:r>
            <a:endParaRPr lang="en-AU" dirty="0"/>
          </a:p>
        </p:txBody>
      </p:sp>
      <p:sp>
        <p:nvSpPr>
          <p:cNvPr id="55299" name="Rectangle 3"/>
          <p:cNvSpPr>
            <a:spLocks noGrp="1" noChangeArrowheads="1"/>
          </p:cNvSpPr>
          <p:nvPr>
            <p:ph idx="1"/>
          </p:nvPr>
        </p:nvSpPr>
        <p:spPr>
          <a:xfrm>
            <a:off x="792163" y="1762125"/>
            <a:ext cx="7570787" cy="4867275"/>
          </a:xfrm>
        </p:spPr>
        <p:txBody>
          <a:bodyPr>
            <a:normAutofit fontScale="85000" lnSpcReduction="20000"/>
          </a:bodyPr>
          <a:lstStyle/>
          <a:p>
            <a:r>
              <a:rPr lang="en-AU" dirty="0" smtClean="0"/>
              <a:t>Conditions that these algorithms must fulfill:</a:t>
            </a:r>
          </a:p>
          <a:p>
            <a:pPr lvl="1"/>
            <a:r>
              <a:rPr lang="en-AU" dirty="0" smtClean="0"/>
              <a:t>It is computationally easy for a party B to generate a pair (public-key </a:t>
            </a:r>
            <a:r>
              <a:rPr lang="en-AU" i="1" dirty="0" smtClean="0"/>
              <a:t>PU</a:t>
            </a:r>
            <a:r>
              <a:rPr lang="en-AU" i="1" baseline="-25000" dirty="0" smtClean="0"/>
              <a:t>b</a:t>
            </a:r>
            <a:r>
              <a:rPr lang="en-AU" i="1" dirty="0" smtClean="0"/>
              <a:t>, </a:t>
            </a:r>
            <a:r>
              <a:rPr lang="en-AU" dirty="0" smtClean="0"/>
              <a:t>private key PR</a:t>
            </a:r>
            <a:r>
              <a:rPr lang="en-AU" i="1" baseline="-25000" dirty="0" smtClean="0"/>
              <a:t>b</a:t>
            </a:r>
            <a:r>
              <a:rPr lang="en-AU" dirty="0" smtClean="0"/>
              <a:t>)</a:t>
            </a:r>
          </a:p>
          <a:p>
            <a:pPr lvl="1"/>
            <a:r>
              <a:rPr lang="en-AU" dirty="0" smtClean="0"/>
              <a:t>It is computationally easy for a sender A, knowing the public key and the message to be encrypted, to generate the corresponding ciphertext </a:t>
            </a:r>
          </a:p>
          <a:p>
            <a:pPr lvl="1"/>
            <a:r>
              <a:rPr lang="en-AU" dirty="0" smtClean="0"/>
              <a:t>It is computationally easy for the receiver B to decrypt the resulting ciphertext using the private key to recover the original message</a:t>
            </a:r>
          </a:p>
          <a:p>
            <a:pPr lvl="1"/>
            <a:r>
              <a:rPr lang="en-AU" dirty="0" smtClean="0"/>
              <a:t>It is computationally infeasible for an adversary, knowing the public key, to determine the private key</a:t>
            </a:r>
          </a:p>
          <a:p>
            <a:pPr lvl="1"/>
            <a:r>
              <a:rPr lang="en-AU" dirty="0" smtClean="0"/>
              <a:t>It is computationally infeasible for an adversary, knowing the public key and a ciphertext, to recover the original message</a:t>
            </a:r>
          </a:p>
          <a:p>
            <a:pPr lvl="1"/>
            <a:r>
              <a:rPr lang="en-AU" dirty="0" smtClean="0"/>
              <a:t>The two keys can be applied in either order</a:t>
            </a:r>
          </a:p>
        </p:txBody>
      </p:sp>
    </p:spTree>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Public-Key Requirements</a:t>
            </a:r>
            <a:endParaRPr lang="en-US" dirty="0" smtClean="0"/>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smtClean="0"/>
              <a:t>Need a trap-door one-way function</a:t>
            </a:r>
          </a:p>
          <a:p>
            <a:pPr lvl="1"/>
            <a:r>
              <a:rPr lang="en-US" dirty="0" smtClean="0"/>
              <a:t>A one-way function is one that maps a domain into a range such that every function value has a unique inverse, with the condition that the calculation of the function is easy, whereas the calculation of the inverse is infeasible</a:t>
            </a:r>
          </a:p>
          <a:p>
            <a:pPr lvl="2"/>
            <a:r>
              <a:rPr lang="en-US" dirty="0" smtClean="0"/>
              <a:t>Y = f(X) easy  </a:t>
            </a:r>
          </a:p>
          <a:p>
            <a:pPr lvl="2"/>
            <a:r>
              <a:rPr lang="en-US" dirty="0" smtClean="0"/>
              <a:t>X = f</a:t>
            </a:r>
            <a:r>
              <a:rPr lang="en-US" baseline="30000" dirty="0" smtClean="0"/>
              <a:t>–1</a:t>
            </a:r>
            <a:r>
              <a:rPr lang="en-US" dirty="0" smtClean="0"/>
              <a:t>(Y) infeasible</a:t>
            </a:r>
          </a:p>
          <a:p>
            <a:r>
              <a:rPr lang="en-US" dirty="0" smtClean="0"/>
              <a:t>A trap-door one-way function is a family of invertible functions f</a:t>
            </a:r>
            <a:r>
              <a:rPr lang="en-US" baseline="-25000" dirty="0" smtClean="0"/>
              <a:t>k</a:t>
            </a:r>
            <a:r>
              <a:rPr lang="en-US" dirty="0" smtClean="0"/>
              <a:t>, such that</a:t>
            </a:r>
          </a:p>
          <a:p>
            <a:pPr lvl="1"/>
            <a:r>
              <a:rPr lang="en-US" dirty="0" smtClean="0"/>
              <a:t>Y = f</a:t>
            </a:r>
            <a:r>
              <a:rPr lang="en-US" sz="2880" baseline="-25000" dirty="0" smtClean="0">
                <a:cs typeface="ＭＳ Ｐゴシック" pitchFamily="-84" charset="-128"/>
              </a:rPr>
              <a:t>k</a:t>
            </a:r>
            <a:r>
              <a:rPr lang="en-US" dirty="0" smtClean="0"/>
              <a:t>(X) easy, if k and X are known</a:t>
            </a:r>
          </a:p>
          <a:p>
            <a:pPr lvl="1"/>
            <a:r>
              <a:rPr lang="en-US" dirty="0" smtClean="0"/>
              <a:t>X = f</a:t>
            </a:r>
            <a:r>
              <a:rPr lang="en-US" sz="2880" baseline="-25000" dirty="0" smtClean="0">
                <a:cs typeface="ＭＳ Ｐゴシック" pitchFamily="-84" charset="-128"/>
              </a:rPr>
              <a:t>k</a:t>
            </a:r>
            <a:r>
              <a:rPr lang="en-US" baseline="30000" dirty="0" smtClean="0"/>
              <a:t>–1</a:t>
            </a:r>
            <a:r>
              <a:rPr lang="en-US" dirty="0" smtClean="0"/>
              <a:t>(Y) easy, if k and Y are known</a:t>
            </a:r>
          </a:p>
          <a:p>
            <a:pPr lvl="1"/>
            <a:r>
              <a:rPr lang="en-US" dirty="0" smtClean="0"/>
              <a:t>X = f</a:t>
            </a:r>
            <a:r>
              <a:rPr lang="en-US" sz="2880" baseline="-25000" dirty="0" smtClean="0">
                <a:cs typeface="ＭＳ Ｐゴシック" pitchFamily="-84" charset="-128"/>
              </a:rPr>
              <a:t>k</a:t>
            </a:r>
            <a:r>
              <a:rPr lang="en-US" sz="2560" baseline="30000" dirty="0" smtClean="0"/>
              <a:t>–1</a:t>
            </a:r>
            <a:r>
              <a:rPr lang="en-US" dirty="0" smtClean="0"/>
              <a:t>(Y) infeasible, if Y known but k not known</a:t>
            </a:r>
          </a:p>
          <a:p>
            <a:r>
              <a:rPr lang="en-US" dirty="0" smtClean="0"/>
              <a:t>A practical public-key scheme depends on a suitable trap-door one-way function</a:t>
            </a:r>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smtClean="0"/>
              <a:t>Public-Key Cryptanalysis</a:t>
            </a:r>
            <a:endParaRPr lang="en-AU" dirty="0"/>
          </a:p>
        </p:txBody>
      </p:sp>
      <p:sp>
        <p:nvSpPr>
          <p:cNvPr id="60419" name="Rectangle 3"/>
          <p:cNvSpPr>
            <a:spLocks noGrp="1" noChangeArrowheads="1"/>
          </p:cNvSpPr>
          <p:nvPr>
            <p:ph idx="1"/>
          </p:nvPr>
        </p:nvSpPr>
        <p:spPr>
          <a:xfrm>
            <a:off x="792163" y="1762125"/>
            <a:ext cx="7570787" cy="5095875"/>
          </a:xfrm>
        </p:spPr>
        <p:txBody>
          <a:bodyPr>
            <a:normAutofit fontScale="70000" lnSpcReduction="20000"/>
          </a:bodyPr>
          <a:lstStyle/>
          <a:p>
            <a:r>
              <a:rPr lang="en-AU" dirty="0" smtClean="0"/>
              <a:t>A public-key encryption scheme is vulnerable to a brute-force attack</a:t>
            </a:r>
          </a:p>
          <a:p>
            <a:pPr lvl="1"/>
            <a:r>
              <a:rPr lang="en-AU" dirty="0" smtClean="0"/>
              <a:t>Countermeasure:  use large keys</a:t>
            </a:r>
          </a:p>
          <a:p>
            <a:pPr lvl="1"/>
            <a:r>
              <a:rPr lang="en-AU" dirty="0" smtClean="0"/>
              <a:t>Key size must be small enough for practical encryption and decryption</a:t>
            </a:r>
          </a:p>
          <a:p>
            <a:pPr lvl="1"/>
            <a:r>
              <a:rPr lang="en-AU" dirty="0" smtClean="0"/>
              <a:t>Key sizes that have been proposed result in encryption/decryption speeds that are too slow for general-purpose use</a:t>
            </a:r>
          </a:p>
          <a:p>
            <a:pPr lvl="1"/>
            <a:r>
              <a:rPr lang="en-AU" dirty="0" smtClean="0"/>
              <a:t>Public-key encryption is currently confined to key management and signature applications</a:t>
            </a:r>
          </a:p>
          <a:p>
            <a:pPr marL="342900" lvl="1" indent="-342900">
              <a:spcBef>
                <a:spcPts val="2400"/>
              </a:spcBef>
              <a:buClr>
                <a:srgbClr val="BAABE3"/>
              </a:buClr>
            </a:pPr>
            <a:r>
              <a:rPr lang="en-AU" sz="2811" dirty="0" smtClean="0">
                <a:cs typeface="ＭＳ Ｐゴシック" pitchFamily="-84" charset="-128"/>
              </a:rPr>
              <a:t>Another form of attack is to find some way to compute the private key given the public key</a:t>
            </a:r>
          </a:p>
          <a:p>
            <a:pPr lvl="1"/>
            <a:r>
              <a:rPr lang="en-AU" sz="2560" dirty="0" smtClean="0"/>
              <a:t>To date it has not been mathematically proven that this form of attack is infeasible for a particular public-key algorithm</a:t>
            </a:r>
          </a:p>
          <a:p>
            <a:pPr marL="342900" lvl="1" indent="-342900">
              <a:spcBef>
                <a:spcPts val="2400"/>
              </a:spcBef>
              <a:buClr>
                <a:srgbClr val="BAABE3"/>
              </a:buClr>
            </a:pPr>
            <a:r>
              <a:rPr lang="en-AU" sz="2811" dirty="0" smtClean="0">
                <a:cs typeface="ＭＳ Ｐゴシック" pitchFamily="-84" charset="-128"/>
              </a:rPr>
              <a:t>Finally, there is a probable-message attack</a:t>
            </a:r>
          </a:p>
          <a:p>
            <a:pPr lvl="1"/>
            <a:r>
              <a:rPr lang="en-AU" sz="2571" dirty="0" smtClean="0"/>
              <a:t>This attack can be thwarted by appending some random</a:t>
            </a:r>
            <a:r>
              <a:rPr lang="en-AU" sz="2571" dirty="0" smtClean="0"/>
              <a:t>                    bits </a:t>
            </a:r>
            <a:r>
              <a:rPr lang="en-AU" sz="2571" dirty="0" smtClean="0"/>
              <a:t>to simple messages</a:t>
            </a:r>
          </a:p>
        </p:txBody>
      </p:sp>
      <p:pic>
        <p:nvPicPr>
          <p:cNvPr id="4" name="Picture 3"/>
          <p:cNvPicPr>
            <a:picLocks noChangeAspect="1"/>
          </p:cNvPicPr>
          <p:nvPr/>
        </p:nvPicPr>
        <p:blipFill>
          <a:blip r:embed="rId3"/>
          <a:stretch>
            <a:fillRect/>
          </a:stretch>
        </p:blipFill>
        <p:spPr>
          <a:xfrm rot="17079631">
            <a:off x="7498255" y="5262252"/>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7466253" y="5292013"/>
            <a:ext cx="1305584" cy="94577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Rivest-Shamir-Adleman (RSA) Scheme</a:t>
            </a:r>
            <a:endParaRPr lang="en-AU" dirty="0"/>
          </a:p>
        </p:txBody>
      </p:sp>
      <p:sp>
        <p:nvSpPr>
          <p:cNvPr id="61443" name="Rectangle 3"/>
          <p:cNvSpPr>
            <a:spLocks noGrp="1" noChangeArrowheads="1"/>
          </p:cNvSpPr>
          <p:nvPr>
            <p:ph idx="1"/>
          </p:nvPr>
        </p:nvSpPr>
        <p:spPr>
          <a:xfrm>
            <a:off x="792163" y="1762125"/>
            <a:ext cx="7570787" cy="4714875"/>
          </a:xfrm>
        </p:spPr>
        <p:txBody>
          <a:bodyPr/>
          <a:lstStyle/>
          <a:p>
            <a:r>
              <a:rPr lang="en-AU" dirty="0" smtClean="0"/>
              <a:t>Developed in 1977 at MIT by Ron Rivest, Adi Shamir &amp; Len Adleman</a:t>
            </a:r>
          </a:p>
          <a:p>
            <a:r>
              <a:rPr lang="en-AU" dirty="0" smtClean="0"/>
              <a:t>Most widely used general-purpose approach to public-key encryption</a:t>
            </a:r>
          </a:p>
          <a:p>
            <a:r>
              <a:rPr lang="en-AU" dirty="0" smtClean="0"/>
              <a:t>Is a cipher in which the plaintext and ciphertext are integers between 0 and </a:t>
            </a:r>
            <a:r>
              <a:rPr lang="en-AU" i="1" dirty="0" smtClean="0"/>
              <a:t>n – </a:t>
            </a:r>
            <a:r>
              <a:rPr lang="en-AU" dirty="0" smtClean="0"/>
              <a:t>1 for some </a:t>
            </a:r>
            <a:r>
              <a:rPr lang="en-AU" i="1" dirty="0" smtClean="0"/>
              <a:t>n</a:t>
            </a:r>
          </a:p>
          <a:p>
            <a:pPr lvl="1"/>
            <a:r>
              <a:rPr lang="en-AU" dirty="0" smtClean="0"/>
              <a:t>A typical size for </a:t>
            </a:r>
            <a:r>
              <a:rPr lang="en-AU" i="1" dirty="0" smtClean="0"/>
              <a:t>n </a:t>
            </a:r>
            <a:r>
              <a:rPr lang="en-AU" dirty="0" smtClean="0"/>
              <a:t>is 1024 bits, or 309 decimal digits</a:t>
            </a:r>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RSA Algorithm</a:t>
            </a:r>
            <a:endParaRPr lang="en-AU" dirty="0"/>
          </a:p>
        </p:txBody>
      </p:sp>
      <p:sp>
        <p:nvSpPr>
          <p:cNvPr id="66563" name="Rectangle 3"/>
          <p:cNvSpPr>
            <a:spLocks noGrp="1" noChangeArrowheads="1"/>
          </p:cNvSpPr>
          <p:nvPr>
            <p:ph idx="1"/>
          </p:nvPr>
        </p:nvSpPr>
        <p:spPr>
          <a:xfrm>
            <a:off x="792163" y="1762125"/>
            <a:ext cx="7666037" cy="4714875"/>
          </a:xfrm>
        </p:spPr>
        <p:txBody>
          <a:bodyPr>
            <a:normAutofit fontScale="70000" lnSpcReduction="20000"/>
          </a:bodyPr>
          <a:lstStyle/>
          <a:p>
            <a:r>
              <a:rPr lang="en-AU" dirty="0" smtClean="0"/>
              <a:t>RSA makes use of an expression with exponentials</a:t>
            </a:r>
          </a:p>
          <a:p>
            <a:r>
              <a:rPr lang="en-AU" dirty="0" smtClean="0"/>
              <a:t>Plaintext is encrypted in blocks with each block having a binary value less than some number </a:t>
            </a:r>
            <a:r>
              <a:rPr lang="en-AU" i="1" dirty="0" smtClean="0"/>
              <a:t>n </a:t>
            </a:r>
            <a:endParaRPr lang="en-AU" dirty="0" smtClean="0"/>
          </a:p>
          <a:p>
            <a:r>
              <a:rPr lang="en-AU" dirty="0" smtClean="0"/>
              <a:t>Encryption and decryption are of the following form, for some plaintext block </a:t>
            </a:r>
            <a:r>
              <a:rPr lang="en-AU" i="1" dirty="0" smtClean="0"/>
              <a:t>M </a:t>
            </a:r>
            <a:r>
              <a:rPr lang="en-AU" dirty="0" smtClean="0"/>
              <a:t>and ciphertext</a:t>
            </a:r>
            <a:r>
              <a:rPr lang="en-AU" i="1" dirty="0" smtClean="0"/>
              <a:t> </a:t>
            </a:r>
            <a:r>
              <a:rPr lang="en-AU" dirty="0" smtClean="0"/>
              <a:t>block C</a:t>
            </a:r>
          </a:p>
          <a:p>
            <a:pPr>
              <a:spcBef>
                <a:spcPts val="600"/>
              </a:spcBef>
              <a:buNone/>
            </a:pPr>
            <a:r>
              <a:rPr lang="en-AU" i="1" dirty="0" smtClean="0"/>
              <a:t>		C = M</a:t>
            </a:r>
            <a:r>
              <a:rPr lang="en-AU" i="1" baseline="30000" dirty="0" smtClean="0"/>
              <a:t>e</a:t>
            </a:r>
            <a:r>
              <a:rPr lang="en-AU" i="1" dirty="0" smtClean="0"/>
              <a:t> </a:t>
            </a:r>
            <a:r>
              <a:rPr lang="en-AU" dirty="0" smtClean="0"/>
              <a:t>mod </a:t>
            </a:r>
            <a:r>
              <a:rPr lang="en-AU" i="1" dirty="0" smtClean="0"/>
              <a:t>n</a:t>
            </a:r>
          </a:p>
          <a:p>
            <a:pPr>
              <a:spcBef>
                <a:spcPts val="600"/>
              </a:spcBef>
              <a:buNone/>
            </a:pPr>
            <a:r>
              <a:rPr lang="en-AU" i="1" dirty="0" smtClean="0"/>
              <a:t>		M = C</a:t>
            </a:r>
            <a:r>
              <a:rPr lang="en-AU" sz="2811" i="1" baseline="30000" dirty="0" smtClean="0"/>
              <a:t>d</a:t>
            </a:r>
            <a:r>
              <a:rPr lang="en-AU" i="1" dirty="0" smtClean="0"/>
              <a:t> mod n = (M</a:t>
            </a:r>
            <a:r>
              <a:rPr lang="en-AU" sz="2811" i="1" baseline="30000" dirty="0" smtClean="0"/>
              <a:t>e</a:t>
            </a:r>
            <a:r>
              <a:rPr lang="en-AU" i="1" dirty="0" smtClean="0"/>
              <a:t>)</a:t>
            </a:r>
            <a:r>
              <a:rPr lang="en-AU" sz="2811" i="1" baseline="30000" dirty="0" smtClean="0"/>
              <a:t>d</a:t>
            </a:r>
            <a:r>
              <a:rPr lang="en-AU" i="1" dirty="0" smtClean="0"/>
              <a:t> mod n = M</a:t>
            </a:r>
            <a:r>
              <a:rPr lang="en-AU" sz="2811" i="1" baseline="30000" dirty="0" smtClean="0"/>
              <a:t>ed</a:t>
            </a:r>
            <a:r>
              <a:rPr lang="en-AU" i="1" dirty="0" smtClean="0"/>
              <a:t> mod n </a:t>
            </a:r>
          </a:p>
          <a:p>
            <a:r>
              <a:rPr lang="en-AU" sz="2811" dirty="0" smtClean="0"/>
              <a:t>Both sender and receiver must know the value of </a:t>
            </a:r>
            <a:r>
              <a:rPr lang="en-AU" sz="2811" i="1" dirty="0" smtClean="0"/>
              <a:t>n</a:t>
            </a:r>
          </a:p>
          <a:p>
            <a:r>
              <a:rPr lang="en-AU" sz="2811" dirty="0" smtClean="0"/>
              <a:t>The sender knows the value of </a:t>
            </a:r>
            <a:r>
              <a:rPr lang="en-AU" sz="2811" i="1" dirty="0" smtClean="0"/>
              <a:t>e, </a:t>
            </a:r>
            <a:r>
              <a:rPr lang="en-AU" sz="2811" dirty="0" smtClean="0"/>
              <a:t>and only the receiver knows the value of </a:t>
            </a:r>
            <a:r>
              <a:rPr lang="en-AU" sz="2811" i="1" dirty="0" smtClean="0"/>
              <a:t>d</a:t>
            </a:r>
          </a:p>
          <a:p>
            <a:pPr eaLnBrk="1" hangingPunct="1">
              <a:defRPr/>
            </a:pPr>
            <a:r>
              <a:rPr lang="en-AU" sz="2880" dirty="0" smtClean="0"/>
              <a:t>This is a public-key encryption algorithm with a public key of </a:t>
            </a:r>
            <a:r>
              <a:rPr lang="en-AU" sz="2880" i="1" dirty="0" smtClean="0"/>
              <a:t>PU={e,n}</a:t>
            </a:r>
            <a:r>
              <a:rPr lang="en-AU" sz="2880" dirty="0" smtClean="0"/>
              <a:t> and a private key of </a:t>
            </a:r>
            <a:r>
              <a:rPr lang="en-AU" sz="2880" i="1" dirty="0" smtClean="0"/>
              <a:t>PR={d,n} </a:t>
            </a:r>
          </a:p>
          <a:p>
            <a:endParaRPr lang="en-AU" sz="281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9</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Public Key Cryptography and RSA</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Algorithm Requirements</a:t>
            </a:r>
            <a:endParaRPr lang="en-AU" dirty="0"/>
          </a:p>
        </p:txBody>
      </p:sp>
      <p:sp>
        <p:nvSpPr>
          <p:cNvPr id="67587" name="Rectangle 3"/>
          <p:cNvSpPr>
            <a:spLocks noGrp="1" noChangeArrowheads="1"/>
          </p:cNvSpPr>
          <p:nvPr>
            <p:ph idx="1"/>
          </p:nvPr>
        </p:nvSpPr>
        <p:spPr>
          <a:xfrm>
            <a:off x="792163" y="1762125"/>
            <a:ext cx="7570787" cy="4562475"/>
          </a:xfrm>
        </p:spPr>
        <p:txBody>
          <a:bodyPr/>
          <a:lstStyle/>
          <a:p>
            <a:pPr>
              <a:lnSpc>
                <a:spcPct val="80000"/>
              </a:lnSpc>
            </a:pPr>
            <a:r>
              <a:rPr lang="en-US" dirty="0" smtClean="0"/>
              <a:t> For this algorithm to be satisfactory for public-key encryption, the following requirements must be met:</a:t>
            </a:r>
          </a:p>
          <a:p>
            <a:pPr>
              <a:buNone/>
            </a:pPr>
            <a:r>
              <a:rPr lang="en-US" sz="2400" dirty="0" smtClean="0">
                <a:ea typeface="ＭＳ Ｐゴシック" pitchFamily="-107" charset="-128"/>
                <a:cs typeface="ＭＳ Ｐゴシック" pitchFamily="-107" charset="-128"/>
              </a:rPr>
              <a:t>		1.  It is possible to find values of </a:t>
            </a:r>
            <a:r>
              <a:rPr lang="en-US" sz="2400" i="1" dirty="0" smtClean="0">
                <a:ea typeface="ＭＳ Ｐゴシック" pitchFamily="-107" charset="-128"/>
                <a:cs typeface="ＭＳ Ｐゴシック" pitchFamily="-107" charset="-128"/>
              </a:rPr>
              <a:t>e, d, n  </a:t>
            </a:r>
            <a:r>
              <a:rPr lang="en-US" sz="2400" dirty="0" smtClean="0">
                <a:ea typeface="ＭＳ Ｐゴシック" pitchFamily="-107" charset="-128"/>
                <a:cs typeface="ＭＳ Ｐゴシック" pitchFamily="-107" charset="-128"/>
              </a:rPr>
              <a:t>		      	     such that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for all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&lt;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t>
            </a:r>
          </a:p>
          <a:p>
            <a:pPr>
              <a:buNone/>
            </a:pPr>
            <a:r>
              <a:rPr lang="en-US" sz="2400" dirty="0" smtClean="0">
                <a:ea typeface="ＭＳ Ｐゴシック" pitchFamily="-107" charset="-128"/>
                <a:cs typeface="ＭＳ Ｐゴシック" pitchFamily="-107" charset="-128"/>
              </a:rPr>
              <a:t>		2.  It is relatively easy to calculate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a:t>
            </a:r>
            <a:r>
              <a:rPr lang="en-US" sz="2400" baseline="30000" dirty="0" smtClean="0">
                <a:ea typeface="ＭＳ Ｐゴシック" pitchFamily="-107" charset="-128"/>
                <a:cs typeface="ＭＳ Ｐゴシック" pitchFamily="-107" charset="-128"/>
              </a:rPr>
              <a:t> </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C</a:t>
            </a:r>
            <a:r>
              <a:rPr lang="en-US" sz="2400" i="1" baseline="30000"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for all values of </a:t>
            </a:r>
            <a:r>
              <a:rPr lang="en-US" sz="2400" i="1" dirty="0" smtClean="0">
                <a:ea typeface="ＭＳ Ｐゴシック" pitchFamily="-107" charset="-128"/>
                <a:cs typeface="ＭＳ Ｐゴシック" pitchFamily="-107" charset="-128"/>
              </a:rPr>
              <a:t>M &lt; n </a:t>
            </a:r>
          </a:p>
          <a:p>
            <a:pPr>
              <a:buNone/>
            </a:pPr>
            <a:r>
              <a:rPr lang="en-US" sz="2400" dirty="0" smtClean="0">
                <a:ea typeface="ＭＳ Ｐゴシック" pitchFamily="-107" charset="-128"/>
                <a:cs typeface="ＭＳ Ｐゴシック" pitchFamily="-107" charset="-128"/>
              </a:rPr>
              <a:t>		3.  It is infeasible to determine </a:t>
            </a:r>
            <a:r>
              <a:rPr lang="en-US" sz="2400" i="1"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given </a:t>
            </a:r>
            <a:r>
              <a:rPr lang="en-US" sz="2400" i="1" dirty="0" smtClean="0">
                <a:ea typeface="ＭＳ Ｐゴシック" pitchFamily="-107" charset="-128"/>
                <a:cs typeface="ＭＳ Ｐゴシック" pitchFamily="-107" charset="-128"/>
              </a:rPr>
              <a:t>e</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n</a:t>
            </a:r>
            <a:endParaRPr lang="en-AU" sz="2400" i="1" dirty="0" smtClean="0"/>
          </a:p>
          <a:p>
            <a:endParaRPr lang="en-AU" dirty="0"/>
          </a:p>
        </p:txBody>
      </p:sp>
      <p:pic>
        <p:nvPicPr>
          <p:cNvPr id="4" name="Picture 3"/>
          <p:cNvPicPr>
            <a:picLocks noChangeAspect="1"/>
          </p:cNvPicPr>
          <p:nvPr/>
        </p:nvPicPr>
        <p:blipFill>
          <a:blip r:embed="rId3"/>
          <a:stretch>
            <a:fillRect/>
          </a:stretch>
        </p:blipFill>
        <p:spPr>
          <a:xfrm>
            <a:off x="7162800" y="5334000"/>
            <a:ext cx="1724025" cy="1371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mc:Choice xmlns:ma="http://schemas.microsoft.com/office/mac/drawingml/2008/main" Requires="ma">
            <p:blipFill>
              <a:blip r:embed="rId3"/>
              <a:srcRect l="12941" t="7273" r="12941" b="21818"/>
              <a:stretch>
                <a:fillRect/>
              </a:stretch>
            </p:blipFill>
          </mc:Choice>
          <mc:Fallback>
            <p:blipFill>
              <a:blip r:embed="rId4"/>
              <a:srcRect l="12941" t="7273" r="12941" b="21818"/>
              <a:stretch>
                <a:fillRect/>
              </a:stretch>
            </p:blipFill>
          </mc:Fallback>
        </mc:AlternateContent>
        <p:spPr>
          <a:xfrm>
            <a:off x="1828800" y="0"/>
            <a:ext cx="5539083" cy="6858000"/>
          </a:xfrm>
          <a:prstGeom prst="rect">
            <a:avLst/>
          </a:prstGeom>
        </p:spPr>
      </p:pic>
    </p:spTree>
  </p:cSld>
  <p:clrMapOvr>
    <a:masterClrMapping/>
  </p:clrMapOvr>
  <p:transition spd="med">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Example of RSA Algorithm</a:t>
            </a:r>
            <a:endParaRPr lang="en-US" dirty="0"/>
          </a:p>
        </p:txBody>
      </p:sp>
      <p:pic>
        <p:nvPicPr>
          <p:cNvPr id="4" name="Picture 3" descr="f6.pdf"/>
          <p:cNvPicPr>
            <a:picLocks noChangeAspect="1"/>
          </p:cNvPicPr>
          <p:nvPr/>
        </p:nvPicPr>
        <mc:AlternateContent>
          <mc:Choice xmlns:ma="http://schemas.microsoft.com/office/mac/drawingml/2008/main" Requires="ma">
            <p:blipFill>
              <a:blip r:embed="rId3"/>
              <a:srcRect l="9091" t="24706" r="10000" b="23529"/>
              <a:stretch>
                <a:fillRect/>
              </a:stretch>
            </p:blipFill>
          </mc:Choice>
          <mc:Fallback>
            <p:blipFill>
              <a:blip r:embed="rId4"/>
              <a:srcRect l="9091" t="24706" r="10000" b="23529"/>
              <a:stretch>
                <a:fillRect/>
              </a:stretch>
            </p:blipFill>
          </mc:Fallback>
        </mc:AlternateContent>
        <p:spPr>
          <a:xfrm>
            <a:off x="86459" y="2133600"/>
            <a:ext cx="9057541" cy="4477871"/>
          </a:xfrm>
          <a:prstGeom prst="rect">
            <a:avLst/>
          </a:prstGeom>
        </p:spPr>
      </p:pic>
    </p:spTree>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mc:Choice xmlns:ma="http://schemas.microsoft.com/office/mac/drawingml/2008/main" Requires="ma">
            <p:blipFill>
              <a:blip r:embed="rId3"/>
              <a:srcRect t="6364" b="19091"/>
              <a:stretch>
                <a:fillRect/>
              </a:stretch>
            </p:blipFill>
          </mc:Choice>
          <mc:Fallback>
            <p:blipFill>
              <a:blip r:embed="rId4"/>
              <a:srcRect t="6364" b="19091"/>
              <a:stretch>
                <a:fillRect/>
              </a:stretch>
            </p:blipFill>
          </mc:Fallback>
        </mc:AlternateContent>
        <p:spPr>
          <a:xfrm>
            <a:off x="1066800" y="-1"/>
            <a:ext cx="7108960" cy="6858001"/>
          </a:xfrm>
          <a:prstGeom prst="rect">
            <a:avLst/>
          </a:prstGeom>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9688"/>
            <a:ext cx="9143999" cy="1412875"/>
          </a:xfrm>
        </p:spPr>
        <p:txBody>
          <a:bodyPr/>
          <a:lstStyle/>
          <a:p>
            <a:r>
              <a:rPr lang="en-AU" dirty="0" smtClean="0"/>
              <a:t>Exponentiation in Modular Arithmetic</a:t>
            </a:r>
            <a:endParaRPr lang="en-AU" dirty="0"/>
          </a:p>
        </p:txBody>
      </p:sp>
      <p:sp>
        <p:nvSpPr>
          <p:cNvPr id="73731" name="Rectangle 3"/>
          <p:cNvSpPr>
            <a:spLocks noGrp="1" noChangeArrowheads="1"/>
          </p:cNvSpPr>
          <p:nvPr>
            <p:ph idx="1"/>
          </p:nvPr>
        </p:nvSpPr>
        <p:spPr>
          <a:xfrm>
            <a:off x="792163" y="1762125"/>
            <a:ext cx="7570787" cy="4714875"/>
          </a:xfrm>
        </p:spPr>
        <p:txBody>
          <a:bodyPr/>
          <a:lstStyle/>
          <a:p>
            <a:r>
              <a:rPr lang="en-AU" dirty="0" smtClean="0"/>
              <a:t>Both encryption and decryption in RSA involve raising an integer to an integer power, mod </a:t>
            </a:r>
            <a:r>
              <a:rPr lang="en-AU" i="1" dirty="0" smtClean="0"/>
              <a:t>n</a:t>
            </a:r>
          </a:p>
          <a:p>
            <a:r>
              <a:rPr lang="en-AU" dirty="0" smtClean="0"/>
              <a:t>Can make use of a property of modular arithmetic:</a:t>
            </a:r>
          </a:p>
          <a:p>
            <a:pPr>
              <a:buNone/>
            </a:pPr>
            <a:r>
              <a:rPr lang="en-AU" dirty="0" smtClean="0"/>
              <a:t>	[(</a:t>
            </a:r>
            <a:r>
              <a:rPr lang="en-AU" i="1" dirty="0" smtClean="0"/>
              <a:t>a </a:t>
            </a:r>
            <a:r>
              <a:rPr lang="en-AU" dirty="0" smtClean="0"/>
              <a:t>mod </a:t>
            </a:r>
            <a:r>
              <a:rPr lang="en-AU" i="1" dirty="0" smtClean="0"/>
              <a:t>n) x (b </a:t>
            </a:r>
            <a:r>
              <a:rPr lang="en-AU" dirty="0" smtClean="0"/>
              <a:t>mod </a:t>
            </a:r>
            <a:r>
              <a:rPr lang="en-AU" i="1" dirty="0" smtClean="0"/>
              <a:t>n)] </a:t>
            </a:r>
            <a:r>
              <a:rPr lang="en-AU" dirty="0" smtClean="0"/>
              <a:t>mod </a:t>
            </a:r>
            <a:r>
              <a:rPr lang="en-AU" i="1" dirty="0" smtClean="0"/>
              <a:t>n </a:t>
            </a:r>
            <a:r>
              <a:rPr lang="en-AU" dirty="0" smtClean="0"/>
              <a:t>=(</a:t>
            </a:r>
            <a:r>
              <a:rPr lang="en-AU" i="1" dirty="0" smtClean="0"/>
              <a:t>a x b) </a:t>
            </a:r>
            <a:r>
              <a:rPr lang="en-AU" dirty="0" smtClean="0"/>
              <a:t>mod </a:t>
            </a:r>
            <a:r>
              <a:rPr lang="en-AU" i="1" dirty="0" smtClean="0"/>
              <a:t>n</a:t>
            </a:r>
          </a:p>
          <a:p>
            <a:r>
              <a:rPr lang="en-AU" dirty="0" smtClean="0"/>
              <a:t>With RSA you are dealing with potentially large exponents so efficiency of exponentiation is a consideration</a:t>
            </a:r>
          </a:p>
          <a:p>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mc:Choice xmlns:ma="http://schemas.microsoft.com/office/mac/drawingml/2008/main" Requires="ma">
            <p:blipFill>
              <a:blip r:embed="rId3"/>
              <a:srcRect l="14118" t="7273" r="18824" b="60000"/>
              <a:stretch>
                <a:fillRect/>
              </a:stretch>
            </p:blipFill>
          </mc:Choice>
          <mc:Fallback>
            <p:blipFill>
              <a:blip r:embed="rId4"/>
              <a:srcRect l="14118" t="7273" r="18824" b="60000"/>
              <a:stretch>
                <a:fillRect/>
              </a:stretch>
            </p:blipFill>
          </mc:Fallback>
        </mc:AlternateContent>
        <p:spPr>
          <a:xfrm>
            <a:off x="-152400" y="457200"/>
            <a:ext cx="9651901" cy="6096001"/>
          </a:xfrm>
          <a:prstGeom prst="rect">
            <a:avLst/>
          </a:prstGeom>
        </p:spPr>
      </p:pic>
    </p:spTree>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9.4</a:t>
            </a:r>
            <a:endParaRPr lang="en-US" dirty="0"/>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04955" y="2755900"/>
            <a:ext cx="8876820" cy="1968500"/>
          </a:xfrm>
          <a:prstGeom prst="rect">
            <a:avLst/>
          </a:prstGeom>
        </p:spPr>
      </p:pic>
      <p:pic>
        <p:nvPicPr>
          <p:cNvPr id="9" name="Picture 8"/>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52400" y="5410200"/>
            <a:ext cx="9525000" cy="569872"/>
          </a:xfrm>
          <a:prstGeom prst="rect">
            <a:avLst/>
          </a:prstGeom>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Efficient Operation Using the Public Key</a:t>
            </a:r>
            <a:endParaRPr lang="en-AU" dirty="0"/>
          </a:p>
        </p:txBody>
      </p:sp>
      <p:sp>
        <p:nvSpPr>
          <p:cNvPr id="93187" name="Rectangle 3"/>
          <p:cNvSpPr>
            <a:spLocks noGrp="1" noChangeArrowheads="1"/>
          </p:cNvSpPr>
          <p:nvPr>
            <p:ph idx="1"/>
          </p:nvPr>
        </p:nvSpPr>
        <p:spPr>
          <a:xfrm>
            <a:off x="838200" y="1981200"/>
            <a:ext cx="7570787" cy="4638675"/>
          </a:xfrm>
        </p:spPr>
        <p:txBody>
          <a:bodyPr/>
          <a:lstStyle/>
          <a:p>
            <a:r>
              <a:rPr lang="en-US" dirty="0" smtClean="0"/>
              <a:t>To speed up the operation of the RSA algorithm using the public key, a specific choice of </a:t>
            </a:r>
            <a:r>
              <a:rPr lang="en-US" i="1" dirty="0" smtClean="0"/>
              <a:t>e </a:t>
            </a:r>
            <a:r>
              <a:rPr lang="en-US" dirty="0" smtClean="0"/>
              <a:t>is usually made</a:t>
            </a:r>
          </a:p>
          <a:p>
            <a:r>
              <a:rPr lang="en-US" dirty="0" smtClean="0"/>
              <a:t>The most common choice is 65537 (2</a:t>
            </a:r>
            <a:r>
              <a:rPr lang="en-US" baseline="30000" dirty="0" smtClean="0"/>
              <a:t>16</a:t>
            </a:r>
            <a:r>
              <a:rPr lang="en-US" dirty="0" smtClean="0"/>
              <a:t> + 1)</a:t>
            </a:r>
          </a:p>
          <a:p>
            <a:pPr lvl="1"/>
            <a:r>
              <a:rPr lang="en-US" dirty="0" smtClean="0"/>
              <a:t>Two other popular choices are </a:t>
            </a:r>
            <a:r>
              <a:rPr lang="en-US" i="1" dirty="0" smtClean="0"/>
              <a:t>e</a:t>
            </a:r>
            <a:r>
              <a:rPr lang="en-US" dirty="0" smtClean="0"/>
              <a:t>=3 and </a:t>
            </a:r>
            <a:r>
              <a:rPr lang="en-US" i="1" dirty="0" smtClean="0"/>
              <a:t>e</a:t>
            </a:r>
            <a:r>
              <a:rPr lang="en-US" dirty="0" smtClean="0"/>
              <a:t>=17</a:t>
            </a:r>
          </a:p>
          <a:p>
            <a:pPr lvl="1"/>
            <a:r>
              <a:rPr lang="en-US" dirty="0" smtClean="0"/>
              <a:t>Each of these choices has only two 1 bits, so the number of multiplications required to perform exponentiation is minimized</a:t>
            </a:r>
          </a:p>
          <a:p>
            <a:pPr lvl="1"/>
            <a:r>
              <a:rPr lang="en-US" dirty="0" smtClean="0"/>
              <a:t>With a very small public key, such as </a:t>
            </a:r>
            <a:r>
              <a:rPr lang="en-US" i="1" dirty="0" smtClean="0"/>
              <a:t>e </a:t>
            </a:r>
            <a:r>
              <a:rPr lang="en-US" dirty="0" smtClean="0"/>
              <a:t>= 3, RSA becomes vulnerable to a simple attack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smtClean="0"/>
              <a:t>Efficient Operation Using the Private Key</a:t>
            </a:r>
            <a:endParaRPr lang="en-AU" dirty="0"/>
          </a:p>
        </p:txBody>
      </p:sp>
      <p:sp>
        <p:nvSpPr>
          <p:cNvPr id="95235" name="Rectangle 3"/>
          <p:cNvSpPr>
            <a:spLocks noGrp="1" noChangeArrowheads="1"/>
          </p:cNvSpPr>
          <p:nvPr>
            <p:ph idx="1"/>
          </p:nvPr>
        </p:nvSpPr>
        <p:spPr>
          <a:xfrm>
            <a:off x="792163" y="1762125"/>
            <a:ext cx="7570787" cy="4791075"/>
          </a:xfrm>
        </p:spPr>
        <p:txBody>
          <a:bodyPr>
            <a:normAutofit/>
          </a:bodyPr>
          <a:lstStyle/>
          <a:p>
            <a:r>
              <a:rPr lang="en-US" dirty="0" smtClean="0"/>
              <a:t>Decryption uses exponentiation to power </a:t>
            </a:r>
            <a:r>
              <a:rPr lang="en-US" i="1" dirty="0" smtClean="0"/>
              <a:t>d</a:t>
            </a:r>
          </a:p>
          <a:p>
            <a:pPr lvl="1"/>
            <a:r>
              <a:rPr lang="en-US" dirty="0" smtClean="0"/>
              <a:t>A small value of </a:t>
            </a:r>
            <a:r>
              <a:rPr lang="en-US" i="1" dirty="0" smtClean="0"/>
              <a:t>d </a:t>
            </a:r>
            <a:r>
              <a:rPr lang="en-US" dirty="0" smtClean="0"/>
              <a:t>is vulnerable to a brute-force attack and to other forms of cryptanalysis</a:t>
            </a:r>
          </a:p>
          <a:p>
            <a:r>
              <a:rPr lang="en-US" dirty="0" smtClean="0"/>
              <a:t>Can use the Chinese Remainder Theorem (CRT) to speed up computation</a:t>
            </a:r>
          </a:p>
          <a:p>
            <a:pPr lvl="1"/>
            <a:r>
              <a:rPr lang="en-US" dirty="0" smtClean="0"/>
              <a:t>The quantities </a:t>
            </a:r>
            <a:r>
              <a:rPr lang="en-US" i="1" dirty="0" smtClean="0"/>
              <a:t>d </a:t>
            </a:r>
            <a:r>
              <a:rPr lang="en-US" dirty="0" smtClean="0"/>
              <a:t>mod (</a:t>
            </a:r>
            <a:r>
              <a:rPr lang="en-US" i="1" dirty="0" smtClean="0"/>
              <a:t>p – 1) </a:t>
            </a:r>
            <a:r>
              <a:rPr lang="en-US" dirty="0" smtClean="0"/>
              <a:t>and</a:t>
            </a:r>
            <a:r>
              <a:rPr lang="en-US" i="1" dirty="0" smtClean="0"/>
              <a:t> d</a:t>
            </a:r>
            <a:r>
              <a:rPr lang="en-US" dirty="0" smtClean="0"/>
              <a:t> mod (</a:t>
            </a:r>
            <a:r>
              <a:rPr lang="en-US" i="1" dirty="0" smtClean="0"/>
              <a:t>q – 1) </a:t>
            </a:r>
            <a:r>
              <a:rPr lang="en-US" dirty="0" smtClean="0"/>
              <a:t>can be precalculated</a:t>
            </a:r>
          </a:p>
          <a:p>
            <a:pPr lvl="1"/>
            <a:r>
              <a:rPr lang="en-US" dirty="0" smtClean="0"/>
              <a:t> End result is that the calculation is approximately four times as fast as evaluating </a:t>
            </a:r>
            <a:r>
              <a:rPr lang="en-US" i="1" dirty="0" smtClean="0"/>
              <a:t>M = C</a:t>
            </a:r>
            <a:r>
              <a:rPr lang="en-US" i="1" baseline="30000" dirty="0" smtClean="0"/>
              <a:t>d</a:t>
            </a:r>
            <a:r>
              <a:rPr lang="en-US" i="1" dirty="0" smtClean="0"/>
              <a:t> </a:t>
            </a:r>
            <a:r>
              <a:rPr lang="en-US" dirty="0" smtClean="0"/>
              <a:t>mod </a:t>
            </a:r>
            <a:r>
              <a:rPr lang="en-US" i="1" dirty="0" smtClean="0"/>
              <a:t>n </a:t>
            </a:r>
            <a:r>
              <a:rPr lang="en-US" dirty="0" smtClean="0"/>
              <a:t>directly</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Key Generation</a:t>
            </a:r>
            <a:endParaRPr lang="en-AU" dirty="0"/>
          </a:p>
        </p:txBody>
      </p:sp>
      <p:sp>
        <p:nvSpPr>
          <p:cNvPr id="75779" name="Rectangle 3"/>
          <p:cNvSpPr>
            <a:spLocks noGrp="1" noChangeArrowheads="1"/>
          </p:cNvSpPr>
          <p:nvPr>
            <p:ph sz="half" idx="1"/>
          </p:nvPr>
        </p:nvSpPr>
        <p:spPr>
          <a:xfrm>
            <a:off x="381000" y="1752600"/>
            <a:ext cx="3870960" cy="4303713"/>
          </a:xfrm>
        </p:spPr>
        <p:txBody>
          <a:bodyPr>
            <a:normAutofit/>
          </a:bodyPr>
          <a:lstStyle/>
          <a:p>
            <a:r>
              <a:rPr lang="en-US" dirty="0" smtClean="0"/>
              <a:t>Before the application of the public-key cryptosystem each participant must generate a pair of keys:</a:t>
            </a:r>
          </a:p>
          <a:p>
            <a:pPr lvl="1"/>
            <a:r>
              <a:rPr lang="en-US" dirty="0" smtClean="0"/>
              <a:t>Determine two prime numbers </a:t>
            </a:r>
            <a:r>
              <a:rPr lang="en-AU" i="1" dirty="0" smtClean="0"/>
              <a:t>p</a:t>
            </a:r>
            <a:r>
              <a:rPr lang="en-AU" dirty="0" smtClean="0"/>
              <a:t> and </a:t>
            </a:r>
            <a:r>
              <a:rPr lang="en-AU" i="1" dirty="0" smtClean="0"/>
              <a:t>q</a:t>
            </a:r>
            <a:r>
              <a:rPr lang="en-AU" dirty="0" smtClean="0"/>
              <a:t> </a:t>
            </a:r>
          </a:p>
          <a:p>
            <a:pPr lvl="1"/>
            <a:r>
              <a:rPr lang="en-US" dirty="0" smtClean="0"/>
              <a:t>Select either </a:t>
            </a:r>
            <a:r>
              <a:rPr lang="en-US" i="1" dirty="0" smtClean="0"/>
              <a:t>e</a:t>
            </a:r>
            <a:r>
              <a:rPr lang="en-US" dirty="0" smtClean="0"/>
              <a:t> or </a:t>
            </a:r>
            <a:r>
              <a:rPr lang="en-US" i="1" dirty="0" smtClean="0"/>
              <a:t>d</a:t>
            </a:r>
            <a:r>
              <a:rPr lang="en-US" dirty="0" smtClean="0"/>
              <a:t> and calculate the other</a:t>
            </a:r>
          </a:p>
        </p:txBody>
      </p:sp>
      <p:sp>
        <p:nvSpPr>
          <p:cNvPr id="4" name="Content Placeholder 3"/>
          <p:cNvSpPr>
            <a:spLocks noGrp="1"/>
          </p:cNvSpPr>
          <p:nvPr>
            <p:ph sz="half" idx="2"/>
          </p:nvPr>
        </p:nvSpPr>
        <p:spPr>
          <a:xfrm>
            <a:off x="4495800" y="1752600"/>
            <a:ext cx="4191000" cy="4303713"/>
          </a:xfrm>
        </p:spPr>
        <p:txBody>
          <a:bodyPr>
            <a:normAutofit/>
          </a:bodyPr>
          <a:lstStyle/>
          <a:p>
            <a:r>
              <a:rPr lang="en-AU" dirty="0" smtClean="0"/>
              <a:t>Because the value of </a:t>
            </a:r>
            <a:r>
              <a:rPr lang="en-AU" i="1" dirty="0" err="1" smtClean="0"/>
              <a:t>n</a:t>
            </a:r>
            <a:r>
              <a:rPr lang="en-AU" i="1" dirty="0" smtClean="0"/>
              <a:t> = </a:t>
            </a:r>
            <a:r>
              <a:rPr lang="en-AU" i="1" dirty="0" err="1" smtClean="0"/>
              <a:t>pq</a:t>
            </a:r>
            <a:r>
              <a:rPr lang="en-AU" i="1" dirty="0" smtClean="0"/>
              <a:t> </a:t>
            </a:r>
            <a:r>
              <a:rPr lang="en-AU" dirty="0" smtClean="0"/>
              <a:t>will be known to any potential adversary, primes must be chosen from a sufficiently large set</a:t>
            </a:r>
          </a:p>
          <a:p>
            <a:pPr lvl="1"/>
            <a:r>
              <a:rPr lang="en-AU" dirty="0" smtClean="0"/>
              <a:t>The method used for finding large primes must be reasonably efficient</a:t>
            </a:r>
          </a:p>
          <a:p>
            <a:endParaRPr lang="en-US" dirty="0"/>
          </a:p>
        </p:txBody>
      </p:sp>
      <p:cxnSp>
        <p:nvCxnSpPr>
          <p:cNvPr id="6" name="Straight Connector 5"/>
          <p:cNvCxnSpPr/>
          <p:nvPr/>
        </p:nvCxnSpPr>
        <p:spPr>
          <a:xfrm rot="5400000">
            <a:off x="1714500" y="4152900"/>
            <a:ext cx="5410200"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rot="19872590">
            <a:off x="3907577" y="5474742"/>
            <a:ext cx="2082800" cy="939800"/>
          </a:xfrm>
          <a:prstGeom prst="rect">
            <a:avLst/>
          </a:prstGeom>
        </p:spPr>
      </p:pic>
      <p:pic>
        <p:nvPicPr>
          <p:cNvPr id="8" name="Picture 7"/>
          <p:cNvPicPr>
            <a:picLocks noChangeAspect="1"/>
          </p:cNvPicPr>
          <p:nvPr/>
        </p:nvPicPr>
        <p:blipFill>
          <a:blip r:embed="rId3"/>
          <a:stretch>
            <a:fillRect/>
          </a:stretch>
        </p:blipFill>
        <p:spPr>
          <a:xfrm rot="4125784">
            <a:off x="4273147" y="5384516"/>
            <a:ext cx="1705211" cy="7694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92163" y="1762125"/>
            <a:ext cx="7570787" cy="4943475"/>
          </a:xfrm>
        </p:spPr>
        <p:txBody>
          <a:bodyPr/>
          <a:lstStyle/>
          <a:p>
            <a:pPr eaLnBrk="1" hangingPunct="1">
              <a:buFont typeface="Wingdings" pitchFamily="-107" charset="2"/>
              <a:buNone/>
              <a:defRPr/>
            </a:pPr>
            <a:r>
              <a:rPr lang="en-AU" sz="3000" i="1" kern="1200" dirty="0" smtClean="0">
                <a:solidFill>
                  <a:schemeClr val="tx2"/>
                </a:solidFill>
                <a:ea typeface="+mn-ea"/>
                <a:cs typeface="+mn-cs"/>
              </a:rPr>
              <a:t>	“Every </a:t>
            </a:r>
            <a:r>
              <a:rPr lang="en-AU" sz="3000" i="1" kern="1200" dirty="0" smtClean="0">
                <a:solidFill>
                  <a:schemeClr val="tx2"/>
                </a:solidFill>
                <a:ea typeface="+mn-ea"/>
                <a:cs typeface="+mn-cs"/>
              </a:rPr>
              <a:t>Egyptian received two names, which were known respectively as the true name and the good name, or the great name and the little name; and while the good or little name was made public, the true or great name appears to have been carefully concealed</a:t>
            </a:r>
            <a:r>
              <a:rPr lang="en-AU" i="1" kern="1200" dirty="0" smtClean="0">
                <a:solidFill>
                  <a:schemeClr val="tx2"/>
                </a:solidFill>
                <a:ea typeface="+mn-ea"/>
                <a:cs typeface="+mn-cs"/>
              </a:rPr>
              <a:t>.”</a:t>
            </a:r>
          </a:p>
          <a:p>
            <a:pPr algn="r" eaLnBrk="1" hangingPunct="1">
              <a:spcBef>
                <a:spcPts val="1800"/>
              </a:spcBef>
              <a:buFont typeface="Wingdings" pitchFamily="-107" charset="2"/>
              <a:buNone/>
              <a:defRPr/>
            </a:pPr>
            <a:r>
              <a:rPr lang="en-AU" sz="3200" b="1" i="1" dirty="0">
                <a:ea typeface="+mn-ea"/>
                <a:cs typeface="+mn-cs"/>
              </a:rPr>
              <a:t>—The Golden Bough,</a:t>
            </a:r>
            <a:r>
              <a:rPr lang="en-AU" sz="3200" b="1" i="1" dirty="0" smtClean="0">
                <a:ea typeface="+mn-ea"/>
                <a:cs typeface="+mn-cs"/>
              </a:rPr>
              <a:t> </a:t>
            </a:r>
          </a:p>
          <a:p>
            <a:pPr algn="r" eaLnBrk="1" hangingPunct="1">
              <a:spcBef>
                <a:spcPts val="1800"/>
              </a:spcBef>
              <a:buFont typeface="Wingdings" pitchFamily="-107" charset="2"/>
              <a:buNone/>
              <a:defRPr/>
            </a:pPr>
            <a:r>
              <a:rPr lang="en-AU" sz="3200" b="1" dirty="0" smtClean="0">
                <a:ea typeface="+mn-ea"/>
                <a:cs typeface="+mn-cs"/>
              </a:rPr>
              <a:t>Sir James George Frazer</a:t>
            </a:r>
          </a:p>
          <a:p>
            <a:pPr eaLnBrk="1" hangingPunct="1">
              <a:buFont typeface="Wingdings" pitchFamily="-107" charset="2"/>
              <a:buChar char="Ø"/>
              <a:defRPr/>
            </a:pPr>
            <a:endParaRPr lang="en-AU"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for Picking a Prime Number</a:t>
            </a:r>
            <a:endParaRPr lang="en-US" dirty="0"/>
          </a:p>
        </p:txBody>
      </p:sp>
      <p:sp>
        <p:nvSpPr>
          <p:cNvPr id="3" name="Content Placeholder 2"/>
          <p:cNvSpPr>
            <a:spLocks noGrp="1"/>
          </p:cNvSpPr>
          <p:nvPr>
            <p:ph idx="1"/>
          </p:nvPr>
        </p:nvSpPr>
        <p:spPr>
          <a:xfrm>
            <a:off x="792163" y="1762125"/>
            <a:ext cx="7570787" cy="4638675"/>
          </a:xfrm>
        </p:spPr>
        <p:txBody>
          <a:bodyPr/>
          <a:lstStyle/>
          <a:p>
            <a:r>
              <a:rPr lang="en-US" dirty="0" smtClean="0"/>
              <a:t>Pick an odd integer </a:t>
            </a:r>
            <a:r>
              <a:rPr lang="en-US" i="1" dirty="0" smtClean="0"/>
              <a:t>n</a:t>
            </a:r>
            <a:r>
              <a:rPr lang="en-US" dirty="0" smtClean="0"/>
              <a:t> at </a:t>
            </a:r>
            <a:r>
              <a:rPr lang="en-US" dirty="0" smtClean="0"/>
              <a:t>random</a:t>
            </a:r>
          </a:p>
          <a:p>
            <a:r>
              <a:rPr lang="en-US" dirty="0" smtClean="0"/>
              <a:t>Pick an integer </a:t>
            </a:r>
            <a:r>
              <a:rPr lang="en-US" i="1" dirty="0" smtClean="0"/>
              <a:t>a &lt; n </a:t>
            </a:r>
            <a:r>
              <a:rPr lang="en-US" dirty="0" smtClean="0"/>
              <a:t>at random</a:t>
            </a:r>
          </a:p>
          <a:p>
            <a:r>
              <a:rPr lang="en-US" dirty="0" smtClean="0"/>
              <a:t>Perform the probabilistic primality test with </a:t>
            </a:r>
            <a:r>
              <a:rPr lang="en-US" i="1" dirty="0" smtClean="0"/>
              <a:t>a </a:t>
            </a:r>
            <a:r>
              <a:rPr lang="en-US" dirty="0" smtClean="0"/>
              <a:t>as a parameter.  If </a:t>
            </a:r>
            <a:r>
              <a:rPr lang="en-US" i="1" dirty="0" smtClean="0"/>
              <a:t>n </a:t>
            </a:r>
            <a:r>
              <a:rPr lang="en-US" dirty="0" smtClean="0"/>
              <a:t>fails the test, reject the value </a:t>
            </a:r>
            <a:r>
              <a:rPr lang="en-US" i="1" dirty="0" smtClean="0"/>
              <a:t>n </a:t>
            </a:r>
            <a:r>
              <a:rPr lang="en-US" dirty="0" smtClean="0"/>
              <a:t>and go to step 1</a:t>
            </a:r>
          </a:p>
          <a:p>
            <a:r>
              <a:rPr lang="en-US" dirty="0" smtClean="0"/>
              <a:t>If </a:t>
            </a:r>
            <a:r>
              <a:rPr lang="en-US" i="1" dirty="0" smtClean="0"/>
              <a:t>n </a:t>
            </a:r>
            <a:r>
              <a:rPr lang="en-US" dirty="0" smtClean="0"/>
              <a:t>has passed a sufficient number of tests, accept </a:t>
            </a:r>
            <a:r>
              <a:rPr lang="en-US" i="1" dirty="0" smtClean="0"/>
              <a:t>n; </a:t>
            </a:r>
            <a:r>
              <a:rPr lang="en-US" dirty="0" smtClean="0"/>
              <a:t>otherwise, go to step 2</a:t>
            </a:r>
            <a:endParaRPr lang="en-US" dirty="0"/>
          </a:p>
        </p:txBody>
      </p:sp>
      <p:pic>
        <p:nvPicPr>
          <p:cNvPr id="4" name="Picture 3"/>
          <p:cNvPicPr>
            <a:picLocks noChangeAspect="1"/>
          </p:cNvPicPr>
          <p:nvPr/>
        </p:nvPicPr>
        <p:blipFill>
          <a:blip r:embed="rId3"/>
          <a:stretch>
            <a:fillRect/>
          </a:stretch>
        </p:blipFill>
        <p:spPr>
          <a:xfrm rot="20736180">
            <a:off x="7239614" y="5259887"/>
            <a:ext cx="1554956" cy="1427211"/>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AU" dirty="0" smtClean="0"/>
              <a:t>The Security of RSA</a:t>
            </a:r>
            <a:endParaRPr lang="en-AU" dirty="0"/>
          </a:p>
        </p:txBody>
      </p:sp>
      <p:graphicFrame>
        <p:nvGraphicFramePr>
          <p:cNvPr id="4" name="Content Placeholder 3"/>
          <p:cNvGraphicFramePr>
            <a:graphicFrameLocks noGrp="1"/>
          </p:cNvGraphicFramePr>
          <p:nvPr>
            <p:ph idx="1"/>
          </p:nvPr>
        </p:nvGraphicFramePr>
        <p:xfrm>
          <a:off x="228601" y="1524001"/>
          <a:ext cx="8458200" cy="5181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dirty="0" smtClean="0"/>
              <a:t>Factoring Problem</a:t>
            </a:r>
            <a:endParaRPr lang="en-AU" dirty="0"/>
          </a:p>
        </p:txBody>
      </p:sp>
      <p:sp>
        <p:nvSpPr>
          <p:cNvPr id="78851" name="Rectangle 3"/>
          <p:cNvSpPr>
            <a:spLocks noGrp="1" noChangeArrowheads="1"/>
          </p:cNvSpPr>
          <p:nvPr>
            <p:ph idx="1"/>
          </p:nvPr>
        </p:nvSpPr>
        <p:spPr>
          <a:xfrm>
            <a:off x="792163" y="1762125"/>
            <a:ext cx="7570787" cy="4562475"/>
          </a:xfrm>
        </p:spPr>
        <p:txBody>
          <a:bodyPr/>
          <a:lstStyle/>
          <a:p>
            <a:r>
              <a:rPr lang="en-US" dirty="0" smtClean="0"/>
              <a:t>We can identify three approaches to attacking RSA mathematically:</a:t>
            </a:r>
          </a:p>
          <a:p>
            <a:pPr lvl="1"/>
            <a:r>
              <a:rPr lang="en-US" dirty="0" smtClean="0"/>
              <a:t>Factor </a:t>
            </a:r>
            <a:r>
              <a:rPr lang="en-AU" i="1" dirty="0" smtClean="0"/>
              <a:t>n</a:t>
            </a:r>
            <a:r>
              <a:rPr lang="en-AU" dirty="0" smtClean="0"/>
              <a:t> into its two prime factors. This enables calculation of ø(</a:t>
            </a:r>
            <a:r>
              <a:rPr lang="en-AU" i="1" dirty="0" smtClean="0"/>
              <a:t>n</a:t>
            </a:r>
            <a:r>
              <a:rPr lang="en-AU" dirty="0" smtClean="0"/>
              <a:t>) = (</a:t>
            </a:r>
            <a:r>
              <a:rPr lang="en-AU" i="1" dirty="0" smtClean="0"/>
              <a:t>p – 1) x (q</a:t>
            </a:r>
            <a:r>
              <a:rPr lang="en-AU" dirty="0" smtClean="0"/>
              <a:t> – 1), which in turn enables determination of </a:t>
            </a:r>
            <a:r>
              <a:rPr lang="en-AU" i="1" dirty="0" smtClean="0"/>
              <a:t>d = e</a:t>
            </a:r>
            <a:r>
              <a:rPr lang="en-AU" i="1" baseline="30000" dirty="0" smtClean="0"/>
              <a:t>-1</a:t>
            </a:r>
            <a:r>
              <a:rPr lang="en-AU" i="1" dirty="0" smtClean="0"/>
              <a:t> (mod </a:t>
            </a:r>
            <a:r>
              <a:rPr lang="en-AU" dirty="0" smtClean="0"/>
              <a:t>ø(n))</a:t>
            </a:r>
          </a:p>
          <a:p>
            <a:pPr lvl="1"/>
            <a:r>
              <a:rPr lang="en-US" dirty="0" smtClean="0"/>
              <a:t>Determine </a:t>
            </a:r>
            <a:r>
              <a:rPr lang="en-AU" dirty="0" smtClean="0"/>
              <a:t>ø(n)</a:t>
            </a:r>
            <a:r>
              <a:rPr lang="en-US" dirty="0" smtClean="0"/>
              <a:t> directly without first determining </a:t>
            </a:r>
            <a:r>
              <a:rPr lang="en-US" i="1" dirty="0" smtClean="0"/>
              <a:t>p </a:t>
            </a:r>
            <a:r>
              <a:rPr lang="en-US" dirty="0" smtClean="0"/>
              <a:t>and </a:t>
            </a:r>
            <a:r>
              <a:rPr lang="en-US" i="1" dirty="0" smtClean="0"/>
              <a:t>q. </a:t>
            </a:r>
            <a:r>
              <a:rPr lang="en-US" dirty="0" smtClean="0"/>
              <a:t>Again this </a:t>
            </a:r>
            <a:r>
              <a:rPr lang="en-AU" dirty="0" smtClean="0"/>
              <a:t>enables determination of </a:t>
            </a:r>
            <a:r>
              <a:rPr lang="en-AU" i="1" dirty="0" smtClean="0"/>
              <a:t>d = e</a:t>
            </a:r>
            <a:r>
              <a:rPr lang="en-AU" i="1" baseline="30000" dirty="0" smtClean="0"/>
              <a:t>-1</a:t>
            </a:r>
            <a:r>
              <a:rPr lang="en-AU" i="1" dirty="0" smtClean="0"/>
              <a:t> (mod </a:t>
            </a:r>
            <a:r>
              <a:rPr lang="en-AU" dirty="0" smtClean="0"/>
              <a:t>ø(n))</a:t>
            </a:r>
            <a:endParaRPr lang="en-US" dirty="0" smtClean="0"/>
          </a:p>
          <a:p>
            <a:pPr lvl="1"/>
            <a:r>
              <a:rPr lang="en-US" dirty="0" smtClean="0"/>
              <a:t>Determine </a:t>
            </a:r>
            <a:r>
              <a:rPr lang="en-US" i="1" dirty="0" smtClean="0"/>
              <a:t>d</a:t>
            </a:r>
            <a:r>
              <a:rPr lang="en-US" dirty="0" smtClean="0"/>
              <a:t> directly without first determining </a:t>
            </a:r>
            <a:r>
              <a:rPr lang="en-AU" dirty="0" smtClean="0"/>
              <a:t>ø(n)</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rcRect l="16534" t="-2457" r="16534"/>
              <a:stretch>
                <a:fillRect/>
              </a:stretch>
            </p:blipFill>
          </mc:Choice>
          <mc:Fallback>
            <p:blipFill>
              <a:blip r:embed="rId4"/>
              <a:srcRect l="16534" t="-2457" r="16534"/>
              <a:stretch>
                <a:fillRect/>
              </a:stretch>
            </p:blipFill>
          </mc:Fallback>
        </mc:AlternateContent>
        <p:spPr>
          <a:xfrm>
            <a:off x="457200" y="0"/>
            <a:ext cx="6851313" cy="6415346"/>
          </a:xfrm>
          <a:prstGeom prst="rect">
            <a:avLst/>
          </a:prstGeom>
        </p:spPr>
      </p:pic>
      <p:sp>
        <p:nvSpPr>
          <p:cNvPr id="5" name="Vertical Title 4"/>
          <p:cNvSpPr>
            <a:spLocks noGrp="1"/>
          </p:cNvSpPr>
          <p:nvPr>
            <p:ph type="title" orient="vert"/>
          </p:nvPr>
        </p:nvSpPr>
        <p:spPr/>
        <p:txBody>
          <a:bodyPr vert="wordArtVert"/>
          <a:lstStyle/>
          <a:p>
            <a:pPr>
              <a:lnSpc>
                <a:spcPct val="100000"/>
              </a:lnSpc>
            </a:pPr>
            <a:r>
              <a:rPr lang="en-US" dirty="0" smtClean="0">
                <a:effectLst/>
              </a:rPr>
              <a:t>Table 9.5</a:t>
            </a:r>
            <a:endParaRPr lang="en-US" dirty="0">
              <a:effectLst/>
            </a:endParaRPr>
          </a:p>
        </p:txBody>
      </p:sp>
      <p:sp>
        <p:nvSpPr>
          <p:cNvPr id="7" name="Rectangle 6"/>
          <p:cNvSpPr/>
          <p:nvPr/>
        </p:nvSpPr>
        <p:spPr>
          <a:xfrm>
            <a:off x="838200" y="6324600"/>
            <a:ext cx="6096000" cy="338554"/>
          </a:xfrm>
          <a:prstGeom prst="rect">
            <a:avLst/>
          </a:prstGeom>
        </p:spPr>
        <p:txBody>
          <a:bodyPr wrap="square">
            <a:spAutoFit/>
          </a:bodyPr>
          <a:lstStyle/>
          <a:p>
            <a:pPr algn="ctr"/>
            <a:r>
              <a:rPr lang="en-US" sz="1600" b="1" dirty="0">
                <a:latin typeface="+mn-lt"/>
              </a:rPr>
              <a:t>Table 9.5  Progress in RSA Factorization</a:t>
            </a:r>
            <a:r>
              <a:rPr lang="en-US" sz="1600" b="1" dirty="0" smtClean="0">
                <a:latin typeface="+mn-lt"/>
              </a:rPr>
              <a:t> </a:t>
            </a:r>
            <a:endParaRPr lang="en-US" sz="1600" b="1" dirty="0">
              <a:latin typeface="+mn-lt"/>
            </a:endParaRPr>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3048000" cy="4572000"/>
          </a:xfrm>
        </p:spPr>
        <p:txBody>
          <a:bodyPr/>
          <a:lstStyle/>
          <a:p>
            <a:pPr eaLnBrk="1" hangingPunct="1">
              <a:defRPr/>
            </a:pPr>
            <a:r>
              <a:rPr lang="en-US" sz="4400" dirty="0" smtClean="0"/>
              <a:t>MIPS</a:t>
            </a:r>
            <a:r>
              <a:rPr lang="en-US" sz="4400" dirty="0" smtClean="0"/>
              <a:t>-Years </a:t>
            </a:r>
            <a:r>
              <a:rPr lang="en-US" sz="4400" dirty="0" smtClean="0"/>
              <a:t>Needed </a:t>
            </a:r>
            <a:br>
              <a:rPr lang="en-US" sz="4400" dirty="0" smtClean="0"/>
            </a:br>
            <a:r>
              <a:rPr lang="en-US" sz="4400" dirty="0" smtClean="0"/>
              <a:t>to </a:t>
            </a:r>
            <a:br>
              <a:rPr lang="en-US" sz="4400" dirty="0" smtClean="0"/>
            </a:br>
            <a:r>
              <a:rPr lang="en-US" sz="4400" dirty="0" smtClean="0"/>
              <a:t>Factor</a:t>
            </a:r>
          </a:p>
        </p:txBody>
      </p:sp>
      <p:pic>
        <p:nvPicPr>
          <p:cNvPr id="4" name="Picture 3" descr="f9.pdf"/>
          <p:cNvPicPr>
            <a:picLocks noChangeAspect="1"/>
          </p:cNvPicPr>
          <p:nvPr/>
        </p:nvPicPr>
        <mc:AlternateContent>
          <mc:Choice xmlns:ma="http://schemas.microsoft.com/office/mac/drawingml/2008/main" Requires="ma">
            <p:blipFill>
              <a:blip r:embed="rId3"/>
              <a:srcRect l="3529" t="15455" r="5882" b="6364"/>
              <a:stretch>
                <a:fillRect/>
              </a:stretch>
            </p:blipFill>
          </mc:Choice>
          <mc:Fallback>
            <p:blipFill>
              <a:blip r:embed="rId4"/>
              <a:srcRect l="3529" t="15455" r="5882" b="6364"/>
              <a:stretch>
                <a:fillRect/>
              </a:stretch>
            </p:blipFill>
          </mc:Fallback>
        </mc:AlternateContent>
        <p:spPr>
          <a:xfrm>
            <a:off x="3040971" y="0"/>
            <a:ext cx="6140291" cy="6858000"/>
          </a:xfrm>
          <a:prstGeom prst="rect">
            <a:avLst/>
          </a:prstGeom>
          <a:solidFill>
            <a:schemeClr val="tx2">
              <a:lumMod val="40000"/>
              <a:lumOff val="60000"/>
            </a:schemeClr>
          </a:solidFill>
        </p:spPr>
      </p:pic>
    </p:spTree>
  </p:cSld>
  <p:clrMapOvr>
    <a:masterClrMapping/>
  </p:clrMapOvr>
  <p:transition spd="med">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t>Timing Attacks</a:t>
            </a:r>
            <a:endParaRPr lang="en-AU" dirty="0"/>
          </a:p>
        </p:txBody>
      </p:sp>
      <p:sp>
        <p:nvSpPr>
          <p:cNvPr id="80899" name="Rectangle 3"/>
          <p:cNvSpPr>
            <a:spLocks noGrp="1" noChangeArrowheads="1"/>
          </p:cNvSpPr>
          <p:nvPr>
            <p:ph idx="1"/>
          </p:nvPr>
        </p:nvSpPr>
        <p:spPr>
          <a:xfrm>
            <a:off x="792163" y="1762125"/>
            <a:ext cx="7570787" cy="4791075"/>
          </a:xfrm>
        </p:spPr>
        <p:txBody>
          <a:bodyPr>
            <a:normAutofit lnSpcReduction="10000"/>
          </a:bodyPr>
          <a:lstStyle/>
          <a:p>
            <a:r>
              <a:rPr lang="en-US" dirty="0" smtClean="0"/>
              <a:t>Paul Kocher, a cryptographic consultant, demonstrated that a snooper can determine a private key by keeping track of how long a computer takes to decipher messages</a:t>
            </a:r>
          </a:p>
          <a:p>
            <a:r>
              <a:rPr lang="en-US" dirty="0" smtClean="0"/>
              <a:t>Are applicable not just to RSA but to other public-key cryptography systems</a:t>
            </a:r>
          </a:p>
          <a:p>
            <a:r>
              <a:rPr lang="en-US" dirty="0" smtClean="0"/>
              <a:t>Are alarming for two reasons:</a:t>
            </a:r>
          </a:p>
          <a:p>
            <a:pPr lvl="1"/>
            <a:r>
              <a:rPr lang="en-US" dirty="0" smtClean="0"/>
              <a:t>It comes from a completely unexpected direction</a:t>
            </a:r>
          </a:p>
          <a:p>
            <a:pPr lvl="1"/>
            <a:r>
              <a:rPr lang="en-US" dirty="0" smtClean="0"/>
              <a:t>It is a ciphertext-only attack</a:t>
            </a:r>
            <a:endParaRPr lang="en-AU" dirty="0"/>
          </a:p>
        </p:txBody>
      </p:sp>
      <p:pic>
        <p:nvPicPr>
          <p:cNvPr id="4" name="Picture 3"/>
          <p:cNvPicPr>
            <a:picLocks noChangeAspect="1"/>
          </p:cNvPicPr>
          <p:nvPr/>
        </p:nvPicPr>
        <p:blipFill>
          <a:blip r:embed="rId3"/>
          <a:stretch>
            <a:fillRect/>
          </a:stretch>
        </p:blipFill>
        <p:spPr>
          <a:xfrm rot="469442">
            <a:off x="7166109" y="5123488"/>
            <a:ext cx="1711770" cy="16255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graphicFrame>
        <p:nvGraphicFramePr>
          <p:cNvPr id="5" name="Content Placeholder 4"/>
          <p:cNvGraphicFramePr>
            <a:graphicFrameLocks noGrp="1"/>
          </p:cNvGraphicFramePr>
          <p:nvPr>
            <p:ph idx="1"/>
          </p:nvPr>
        </p:nvGraphicFramePr>
        <p:xfrm>
          <a:off x="792163" y="1762125"/>
          <a:ext cx="7570787" cy="479107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Fault-Based Attack</a:t>
            </a:r>
            <a:endParaRPr lang="en-US" dirty="0"/>
          </a:p>
        </p:txBody>
      </p:sp>
      <p:sp>
        <p:nvSpPr>
          <p:cNvPr id="5" name="Content Placeholder 4"/>
          <p:cNvSpPr>
            <a:spLocks noGrp="1"/>
          </p:cNvSpPr>
          <p:nvPr>
            <p:ph idx="1"/>
          </p:nvPr>
        </p:nvSpPr>
        <p:spPr>
          <a:xfrm>
            <a:off x="792163" y="1762125"/>
            <a:ext cx="7570787" cy="4714875"/>
          </a:xfrm>
        </p:spPr>
        <p:txBody>
          <a:bodyPr>
            <a:normAutofit fontScale="77500" lnSpcReduction="20000"/>
          </a:bodyPr>
          <a:lstStyle/>
          <a:p>
            <a:r>
              <a:rPr lang="en-US" dirty="0" smtClean="0"/>
              <a:t>An attack on a processor that is generating RSA digital signatures</a:t>
            </a:r>
          </a:p>
          <a:p>
            <a:pPr lvl="1"/>
            <a:r>
              <a:rPr lang="en-US" dirty="0" smtClean="0"/>
              <a:t>Induces faults in the signature computation by reducing the power to the processor</a:t>
            </a:r>
          </a:p>
          <a:p>
            <a:pPr lvl="1"/>
            <a:r>
              <a:rPr lang="en-US" dirty="0" smtClean="0"/>
              <a:t>The faults cause the software to produce invalid signatures which can then be analyzed by the attacker to recover the private key</a:t>
            </a:r>
          </a:p>
          <a:p>
            <a:r>
              <a:rPr lang="en-US" dirty="0" smtClean="0"/>
              <a:t>The attack algorithm involves inducing single-bit errors and observing the results</a:t>
            </a:r>
          </a:p>
          <a:p>
            <a:r>
              <a:rPr lang="en-US" dirty="0" smtClean="0"/>
              <a:t>While worthy of consideration, this attack does not appear to be a serious threat to RSA</a:t>
            </a:r>
          </a:p>
          <a:p>
            <a:pPr lvl="1"/>
            <a:r>
              <a:rPr lang="en-US" dirty="0" smtClean="0"/>
              <a:t>It requires that the attacker have physical access to the target machine and is able to directly control the input power to the processor</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39688"/>
            <a:ext cx="9143999" cy="1412875"/>
          </a:xfrm>
        </p:spPr>
        <p:txBody>
          <a:bodyPr/>
          <a:lstStyle/>
          <a:p>
            <a:r>
              <a:rPr lang="en-US" dirty="0" smtClean="0"/>
              <a:t>Chosen Ciphertext Attack (CCA)</a:t>
            </a:r>
            <a:endParaRPr lang="en-AU" dirty="0"/>
          </a:p>
        </p:txBody>
      </p:sp>
      <p:sp>
        <p:nvSpPr>
          <p:cNvPr id="97283" name="Rectangle 3"/>
          <p:cNvSpPr>
            <a:spLocks noGrp="1" noChangeArrowheads="1"/>
          </p:cNvSpPr>
          <p:nvPr>
            <p:ph idx="1"/>
          </p:nvPr>
        </p:nvSpPr>
        <p:spPr>
          <a:xfrm>
            <a:off x="792163" y="1762125"/>
            <a:ext cx="7570787" cy="4943475"/>
          </a:xfrm>
        </p:spPr>
        <p:txBody>
          <a:bodyPr>
            <a:normAutofit fontScale="85000" lnSpcReduction="20000"/>
          </a:bodyPr>
          <a:lstStyle/>
          <a:p>
            <a:r>
              <a:rPr lang="en-US" dirty="0" smtClean="0"/>
              <a:t>The adversary chooses a number of ciphertexts and is then given the corresponding plaintexts, decrypted with the target’s private key</a:t>
            </a:r>
          </a:p>
          <a:p>
            <a:pPr lvl="1"/>
            <a:r>
              <a:rPr lang="en-US" dirty="0" smtClean="0"/>
              <a:t>Thus the adversary could select a plaintext, encrypt it with the target’s public key, and then be able to get the plaintext back by having it decrypted with the private key</a:t>
            </a:r>
          </a:p>
          <a:p>
            <a:pPr lvl="1"/>
            <a:r>
              <a:rPr lang="en-US" dirty="0" smtClean="0"/>
              <a:t>The adversary exploits properties of RSA and selects blocks of data that, when processed using the target’s private key, yield information needed for cryptanalysis</a:t>
            </a:r>
          </a:p>
          <a:p>
            <a:pPr marL="342900" lvl="1" indent="-342900">
              <a:spcBef>
                <a:spcPts val="2400"/>
              </a:spcBef>
              <a:buClr>
                <a:srgbClr val="BAABE3"/>
              </a:buClr>
            </a:pPr>
            <a:r>
              <a:rPr lang="en-US" sz="2824" dirty="0" smtClean="0">
                <a:cs typeface="ＭＳ Ｐゴシック" pitchFamily="-84" charset="-128"/>
              </a:rPr>
              <a:t>To counter such attacks, RSA Security Inc. recommends modifying the plaintext using a procedure known as optimal asymmetric encryption padding (OAEP)</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3657600" cy="6400800"/>
          </a:xfrm>
        </p:spPr>
        <p:txBody>
          <a:bodyPr/>
          <a:lstStyle/>
          <a:p>
            <a:pPr eaLnBrk="1" hangingPunct="1">
              <a:defRPr/>
            </a:pPr>
            <a:r>
              <a:rPr lang="en-US" dirty="0" smtClean="0"/>
              <a:t>Optimal Asymmetric Encryption Padding (OAEP)</a:t>
            </a:r>
          </a:p>
        </p:txBody>
      </p:sp>
      <p:pic>
        <p:nvPicPr>
          <p:cNvPr id="4" name="Picture 3" descr="f10.pdf"/>
          <p:cNvPicPr>
            <a:picLocks noChangeAspect="1"/>
          </p:cNvPicPr>
          <p:nvPr/>
        </p:nvPicPr>
        <mc:AlternateContent>
          <mc:Choice xmlns:ma="http://schemas.microsoft.com/office/mac/drawingml/2008/main" Requires="ma">
            <p:blipFill>
              <a:blip r:embed="rId3"/>
              <a:srcRect l="2353" t="11818" r="3529" b="4545"/>
              <a:stretch>
                <a:fillRect/>
              </a:stretch>
            </p:blipFill>
          </mc:Choice>
          <mc:Fallback>
            <p:blipFill>
              <a:blip r:embed="rId4"/>
              <a:srcRect l="2353" t="11818" r="3529" b="4545"/>
              <a:stretch>
                <a:fillRect/>
              </a:stretch>
            </p:blipFill>
          </mc:Fallback>
        </mc:AlternateContent>
        <p:spPr>
          <a:xfrm>
            <a:off x="3180516" y="0"/>
            <a:ext cx="5963484" cy="6858000"/>
          </a:xfrm>
          <a:prstGeom prst="rect">
            <a:avLst/>
          </a:prstGeo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pPr>
              <a:lnSpc>
                <a:spcPts val="4800"/>
              </a:lnSpc>
            </a:pPr>
            <a:r>
              <a:rPr lang="en-US" sz="4400" dirty="0" smtClean="0"/>
              <a:t>Misconceptions Concerning </a:t>
            </a:r>
            <a:br>
              <a:rPr lang="en-US" sz="4400" dirty="0" smtClean="0"/>
            </a:br>
            <a:r>
              <a:rPr lang="en-US" sz="4400" dirty="0" smtClean="0"/>
              <a:t>Public-Key Encryption</a:t>
            </a:r>
            <a:endParaRPr lang="en-US" sz="4400" dirty="0"/>
          </a:p>
        </p:txBody>
      </p:sp>
      <p:sp>
        <p:nvSpPr>
          <p:cNvPr id="3" name="Content Placeholder 2"/>
          <p:cNvSpPr>
            <a:spLocks noGrp="1"/>
          </p:cNvSpPr>
          <p:nvPr>
            <p:ph idx="1"/>
          </p:nvPr>
        </p:nvSpPr>
        <p:spPr>
          <a:xfrm>
            <a:off x="838200" y="1981200"/>
            <a:ext cx="7570787" cy="4486275"/>
          </a:xfrm>
        </p:spPr>
        <p:txBody>
          <a:bodyPr>
            <a:normAutofit fontScale="92500"/>
          </a:bodyPr>
          <a:lstStyle/>
          <a:p>
            <a:r>
              <a:rPr lang="en-US" dirty="0" smtClean="0"/>
              <a:t>Public-key encryption is more secure from cryptanalysis than symmetric encryption</a:t>
            </a:r>
          </a:p>
          <a:p>
            <a:r>
              <a:rPr lang="en-US" dirty="0" smtClean="0"/>
              <a:t>Public-key encryption is a general-purpose technique that has made symmetric encryption obsolete</a:t>
            </a:r>
          </a:p>
          <a:p>
            <a:r>
              <a:rPr lang="en-US" dirty="0" smtClean="0"/>
              <a:t>There is a feeling that key distribution is trivial when using public-key encryption, compared to the cumbersome handshaking involved with key distribution centers for symmetric encryption</a:t>
            </a:r>
            <a:endParaRPr lang="en-US" dirty="0"/>
          </a:p>
        </p:txBody>
      </p:sp>
      <p:pic>
        <p:nvPicPr>
          <p:cNvPr id="6" name="Picture 5"/>
          <p:cNvPicPr>
            <a:picLocks noChangeAspect="1"/>
          </p:cNvPicPr>
          <p:nvPr/>
        </p:nvPicPr>
        <p:blipFill>
          <a:blip r:embed="rId3"/>
          <a:stretch>
            <a:fillRect/>
          </a:stretch>
        </p:blipFill>
        <p:spPr>
          <a:xfrm rot="3562930">
            <a:off x="6979983" y="2037236"/>
            <a:ext cx="2082800" cy="9398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905000"/>
            <a:ext cx="3565525" cy="4953000"/>
          </a:xfrm>
        </p:spPr>
        <p:txBody>
          <a:bodyPr/>
          <a:lstStyle/>
          <a:p>
            <a:r>
              <a:rPr lang="en-US" dirty="0" smtClean="0"/>
              <a:t>Public-key cryptosystems</a:t>
            </a:r>
          </a:p>
          <a:p>
            <a:r>
              <a:rPr lang="en-US" dirty="0" smtClean="0"/>
              <a:t>Applications for public-key cryptosystems</a:t>
            </a:r>
          </a:p>
          <a:p>
            <a:r>
              <a:rPr lang="en-US" dirty="0" smtClean="0"/>
              <a:t>Requirements for public-key cryptography</a:t>
            </a:r>
          </a:p>
          <a:p>
            <a:r>
              <a:rPr lang="en-US" dirty="0" smtClean="0"/>
              <a:t>Public-key cryptanalysis</a:t>
            </a:r>
            <a:endParaRPr lang="en-AU" dirty="0" smtClean="0"/>
          </a:p>
        </p:txBody>
      </p:sp>
      <p:sp>
        <p:nvSpPr>
          <p:cNvPr id="76804" name="Content Placeholder 11"/>
          <p:cNvSpPr>
            <a:spLocks noGrp="1"/>
          </p:cNvSpPr>
          <p:nvPr>
            <p:ph sz="half" idx="2"/>
          </p:nvPr>
        </p:nvSpPr>
        <p:spPr>
          <a:xfrm>
            <a:off x="5578475" y="2057400"/>
            <a:ext cx="3565525" cy="4572000"/>
          </a:xfrm>
        </p:spPr>
        <p:txBody>
          <a:bodyPr rtlCol="0"/>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The RSA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Description of the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Computational aspects</a:t>
            </a:r>
          </a:p>
          <a:p>
            <a:pPr lvl="1" fontAlgn="auto">
              <a:spcAft>
                <a:spcPts val="0"/>
              </a:spcAft>
              <a:buClr>
                <a:schemeClr val="accent1">
                  <a:lumMod val="60000"/>
                  <a:lumOff val="40000"/>
                </a:schemeClr>
              </a:buClr>
              <a:buFont typeface="Candara" pitchFamily="34" charset="0"/>
              <a:buChar char="•"/>
              <a:defRPr/>
            </a:pPr>
            <a:r>
              <a:rPr lang="en-US" dirty="0" smtClean="0">
                <a:ea typeface="+mn-ea"/>
              </a:rPr>
              <a:t>Security of RSA</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1255712"/>
          </a:xfrm>
        </p:spPr>
        <p:txBody>
          <a:bodyPr/>
          <a:lstStyle/>
          <a:p>
            <a:r>
              <a:rPr lang="en-US" sz="4800" dirty="0" smtClean="0"/>
              <a:t>Table 9.1</a:t>
            </a:r>
            <a:br>
              <a:rPr lang="en-US" sz="4800" dirty="0" smtClean="0"/>
            </a:br>
            <a:r>
              <a:rPr lang="en-US" sz="3200" dirty="0" smtClean="0"/>
              <a:t>Terminology Related to Asymmetric Encryption</a:t>
            </a:r>
            <a:endParaRPr lang="en-US" sz="4800" dirty="0"/>
          </a:p>
        </p:txBody>
      </p:sp>
      <p:pic>
        <p:nvPicPr>
          <p:cNvPr id="7" name="Picture 6"/>
          <p:cNvPicPr>
            <a:picLocks noChangeAspect="1"/>
          </p:cNvPicPr>
          <p:nvPr/>
        </p:nvPicPr>
        <mc:AlternateContent>
          <mc:Choice xmlns:ma="http://schemas.microsoft.com/office/mac/drawingml/2008/main" Requires="ma">
            <p:blipFill>
              <a:blip r:embed="rId3"/>
              <a:srcRect l="-3077" t="-2769" b="2769"/>
              <a:stretch>
                <a:fillRect/>
              </a:stretch>
            </p:blipFill>
          </mc:Choice>
          <mc:Fallback>
            <p:blipFill>
              <a:blip r:embed="rId4"/>
              <a:srcRect l="-3077" t="-2769" b="2769"/>
              <a:stretch>
                <a:fillRect/>
              </a:stretch>
            </p:blipFill>
          </mc:Fallback>
        </mc:AlternateContent>
        <p:spPr>
          <a:xfrm>
            <a:off x="115123" y="1695861"/>
            <a:ext cx="8906957" cy="4800600"/>
          </a:xfrm>
          <a:prstGeom prst="rect">
            <a:avLst/>
          </a:prstGeom>
          <a:solidFill>
            <a:schemeClr val="accent1">
              <a:lumMod val="60000"/>
              <a:lumOff val="40000"/>
            </a:schemeClr>
          </a:solidFill>
        </p:spPr>
      </p:pic>
      <p:sp>
        <p:nvSpPr>
          <p:cNvPr id="11" name="Rectangle 10"/>
          <p:cNvSpPr/>
          <p:nvPr/>
        </p:nvSpPr>
        <p:spPr>
          <a:xfrm>
            <a:off x="152400" y="6581001"/>
            <a:ext cx="8839200" cy="276999"/>
          </a:xfrm>
          <a:prstGeom prst="rect">
            <a:avLst/>
          </a:prstGeom>
        </p:spPr>
        <p:txBody>
          <a:bodyPr wrap="square">
            <a:spAutoFit/>
          </a:bodyPr>
          <a:lstStyle/>
          <a:p>
            <a:r>
              <a:rPr lang="en-US" sz="1200" dirty="0"/>
              <a:t>Source: </a:t>
            </a:r>
            <a:r>
              <a:rPr lang="en-US" sz="1200" i="1" dirty="0"/>
              <a:t>Glossary of Key Information Security Terms</a:t>
            </a:r>
            <a:r>
              <a:rPr lang="en-US" sz="1200" dirty="0"/>
              <a:t>, NIST IR 7298 [KISS06]</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92163" y="1762125"/>
            <a:ext cx="7570787" cy="4791075"/>
          </a:xfrm>
        </p:spPr>
        <p:txBody>
          <a:bodyPr>
            <a:normAutofit fontScale="85000" lnSpcReduction="20000"/>
          </a:bodyPr>
          <a:lstStyle/>
          <a:p>
            <a:r>
              <a:rPr lang="en-US" dirty="0" smtClean="0"/>
              <a:t>The concept of public-key cryptography evolved from an attempt to attack two of the most difficult problems associated with symmetric encryption:</a:t>
            </a:r>
          </a:p>
          <a:p>
            <a:endParaRPr lang="en-US" dirty="0" smtClean="0"/>
          </a:p>
          <a:p>
            <a:endParaRPr lang="en-US" dirty="0" smtClean="0"/>
          </a:p>
          <a:p>
            <a:endParaRPr lang="en-US" dirty="0" smtClean="0"/>
          </a:p>
          <a:p>
            <a:r>
              <a:rPr lang="en-US" dirty="0" smtClean="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0" y="39688"/>
            <a:ext cx="9143999" cy="1412875"/>
          </a:xfrm>
        </p:spPr>
        <p:txBody>
          <a:bodyPr/>
          <a:lstStyle/>
          <a:p>
            <a:pPr>
              <a:lnSpc>
                <a:spcPts val="5000"/>
              </a:lnSpc>
            </a:pPr>
            <a:r>
              <a:rPr lang="en-AU" dirty="0" smtClean="0"/>
              <a:t>Principles of Public-Key Cryptosystems</a:t>
            </a:r>
            <a:endParaRPr lang="en-AU" dirty="0"/>
          </a:p>
        </p:txBody>
      </p:sp>
      <p:graphicFrame>
        <p:nvGraphicFramePr>
          <p:cNvPr id="4" name="Diagram 3"/>
          <p:cNvGraphicFramePr/>
          <p:nvPr/>
        </p:nvGraphicFramePr>
        <p:xfrm>
          <a:off x="762000" y="2743200"/>
          <a:ext cx="7391400" cy="187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9"/>
            <a:ext cx="9143999" cy="1255712"/>
          </a:xfrm>
        </p:spPr>
        <p:txBody>
          <a:bodyPr/>
          <a:lstStyle/>
          <a:p>
            <a:r>
              <a:rPr lang="en-AU" dirty="0" smtClean="0"/>
              <a:t>Public-Key Cryptosystems</a:t>
            </a:r>
            <a:endParaRPr lang="en-AU" dirty="0"/>
          </a:p>
        </p:txBody>
      </p:sp>
      <p:sp>
        <p:nvSpPr>
          <p:cNvPr id="46083" name="Rectangle 3"/>
          <p:cNvSpPr>
            <a:spLocks noGrp="1" noChangeArrowheads="1"/>
          </p:cNvSpPr>
          <p:nvPr>
            <p:ph idx="1"/>
          </p:nvPr>
        </p:nvSpPr>
        <p:spPr>
          <a:xfrm>
            <a:off x="762000" y="1524000"/>
            <a:ext cx="7742237" cy="600075"/>
          </a:xfrm>
        </p:spPr>
        <p:txBody>
          <a:bodyPr>
            <a:normAutofit fontScale="92500"/>
          </a:bodyPr>
          <a:lstStyle/>
          <a:p>
            <a:r>
              <a:rPr lang="en-AU" dirty="0" smtClean="0"/>
              <a:t>A public-key encryption scheme has six ingredients:</a:t>
            </a:r>
          </a:p>
        </p:txBody>
      </p:sp>
      <p:graphicFrame>
        <p:nvGraphicFramePr>
          <p:cNvPr id="5" name="Diagram 4"/>
          <p:cNvGraphicFramePr/>
          <p:nvPr/>
        </p:nvGraphicFramePr>
        <p:xfrm>
          <a:off x="228600" y="2057400"/>
          <a:ext cx="8686800" cy="4572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762000"/>
            <a:ext cx="3612776" cy="2286000"/>
          </a:xfrm>
        </p:spPr>
        <p:txBody>
          <a:bodyPr/>
          <a:lstStyle/>
          <a:p>
            <a:pPr eaLnBrk="1" hangingPunct="1">
              <a:defRPr/>
            </a:pPr>
            <a:r>
              <a:rPr lang="en-AU" sz="4400" dirty="0"/>
              <a:t>Public-Key Cryptography</a:t>
            </a:r>
          </a:p>
        </p:txBody>
      </p:sp>
      <p:pic>
        <p:nvPicPr>
          <p:cNvPr id="4" name="Picture 3" descr="f1.pdf"/>
          <p:cNvPicPr>
            <a:picLocks noChangeAspect="1"/>
          </p:cNvPicPr>
          <p:nvPr/>
        </p:nvPicPr>
        <mc:AlternateContent>
          <mc:Choice xmlns:ma="http://schemas.microsoft.com/office/mac/drawingml/2008/main" Requires="ma">
            <p:blipFill>
              <a:blip r:embed="rId3"/>
              <a:srcRect r="3529"/>
              <a:stretch>
                <a:fillRect/>
              </a:stretch>
            </p:blipFill>
          </mc:Choice>
          <mc:Fallback>
            <p:blipFill>
              <a:blip r:embed="rId4"/>
              <a:srcRect r="3529"/>
              <a:stretch>
                <a:fillRect/>
              </a:stretch>
            </p:blipFill>
          </mc:Fallback>
        </mc:AlternateContent>
        <p:spPr>
          <a:xfrm>
            <a:off x="4031692" y="0"/>
            <a:ext cx="5112308" cy="6858000"/>
          </a:xfrm>
          <a:prstGeom prst="rect">
            <a:avLst/>
          </a:prstGeom>
        </p:spPr>
      </p:pic>
      <p:pic>
        <p:nvPicPr>
          <p:cNvPr id="8" name="Picture 7"/>
          <p:cNvPicPr>
            <a:picLocks noChangeAspect="1"/>
          </p:cNvPicPr>
          <p:nvPr/>
        </p:nvPicPr>
        <p:blipFill>
          <a:blip r:embed="rId5"/>
          <a:stretch>
            <a:fillRect/>
          </a:stretch>
        </p:blipFill>
        <p:spPr>
          <a:xfrm rot="21024055">
            <a:off x="1487469" y="3627223"/>
            <a:ext cx="1558310" cy="1128855"/>
          </a:xfrm>
          <a:prstGeom prst="rect">
            <a:avLst/>
          </a:prstGeom>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0"/>
            <a:ext cx="9144000" cy="1139825"/>
          </a:xfrm>
        </p:spPr>
        <p:txBody>
          <a:bodyPr/>
          <a:lstStyle/>
          <a:p>
            <a:pPr eaLnBrk="1" hangingPunct="1">
              <a:lnSpc>
                <a:spcPts val="4500"/>
              </a:lnSpc>
              <a:defRPr/>
            </a:pPr>
            <a:r>
              <a:rPr lang="en-US" sz="4400" dirty="0" smtClean="0"/>
              <a:t>Table 9.2 </a:t>
            </a:r>
            <a:r>
              <a:rPr lang="en-US" sz="4800" dirty="0" smtClean="0"/>
              <a:t>  </a:t>
            </a:r>
            <a:br>
              <a:rPr lang="en-US" sz="4800" dirty="0" smtClean="0"/>
            </a:br>
            <a:r>
              <a:rPr lang="en-US" sz="4000" dirty="0" smtClean="0"/>
              <a:t>Conventional and Public-Key Encryption </a:t>
            </a:r>
            <a:endParaRPr lang="en-AU" sz="4000" dirty="0" smtClean="0"/>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838200" y="1219200"/>
            <a:ext cx="7495554" cy="5758588"/>
          </a:xfrm>
          <a:prstGeom prst="rect">
            <a:avLst/>
          </a:prstGeom>
        </p:spPr>
      </p:pic>
    </p:spTree>
  </p:cSld>
  <p:clrMapOvr>
    <a:masterClrMapping/>
  </p:clrMapOvr>
  <p:transition spd="med">
    <p:wipe dir="d"/>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8041</TotalTime>
  <Words>8301</Words>
  <Application>Microsoft Macintosh PowerPoint</Application>
  <PresentationFormat>On-screen Show (4:3)</PresentationFormat>
  <Paragraphs>706</Paragraphs>
  <Slides>40</Slides>
  <Notes>40</Notes>
  <HiddenSlides>0</HiddenSlides>
  <MMClips>0</MMClips>
  <ScaleCrop>false</ScaleCrop>
  <HeadingPairs>
    <vt:vector size="4" baseType="variant">
      <vt:variant>
        <vt:lpstr>Design Template</vt:lpstr>
      </vt:variant>
      <vt:variant>
        <vt:i4>2</vt:i4>
      </vt:variant>
      <vt:variant>
        <vt:lpstr>Slide Titles</vt:lpstr>
      </vt:variant>
      <vt:variant>
        <vt:i4>40</vt:i4>
      </vt:variant>
    </vt:vector>
  </HeadingPairs>
  <TitlesOfParts>
    <vt:vector size="42" baseType="lpstr">
      <vt:lpstr>ch01</vt:lpstr>
      <vt:lpstr>Infusion</vt:lpstr>
      <vt:lpstr>Cryptography and Network Security</vt:lpstr>
      <vt:lpstr>Chapter 9</vt:lpstr>
      <vt:lpstr>Slide 3</vt:lpstr>
      <vt:lpstr>Misconceptions Concerning  Public-Key Encryption</vt:lpstr>
      <vt:lpstr>Table 9.1 Terminology Related to Asymmetric Encryption</vt:lpstr>
      <vt:lpstr>Principles of Public-Key Cryptosystems</vt:lpstr>
      <vt:lpstr>Public-Key Cryptosystems</vt:lpstr>
      <vt:lpstr>Public-Key Cryptography</vt:lpstr>
      <vt:lpstr>Table 9.2    Conventional and Public-Key Encryption </vt:lpstr>
      <vt:lpstr>Public-Key Cryptosystem:  Secrecy</vt:lpstr>
      <vt:lpstr>Slide 11</vt:lpstr>
      <vt:lpstr>Slide 12</vt:lpstr>
      <vt:lpstr>Applications for Public-Key Cryptosystems</vt:lpstr>
      <vt:lpstr>Table 9.3 Applications for Public-Key Cryptosystems</vt:lpstr>
      <vt:lpstr>Public-Key Requirements</vt:lpstr>
      <vt:lpstr>Public-Key Requirements</vt:lpstr>
      <vt:lpstr>Public-Key Cryptanalysis</vt:lpstr>
      <vt:lpstr>Rivest-Shamir-Adleman (RSA) Scheme</vt:lpstr>
      <vt:lpstr>RSA Algorithm</vt:lpstr>
      <vt:lpstr>Algorithm Requirements</vt:lpstr>
      <vt:lpstr>Slide 21</vt:lpstr>
      <vt:lpstr>Example of RSA Algorithm</vt:lpstr>
      <vt:lpstr>Slide 23</vt:lpstr>
      <vt:lpstr>Exponentiation in Modular Arithmetic</vt:lpstr>
      <vt:lpstr>Slide 25</vt:lpstr>
      <vt:lpstr>Table 9.4</vt:lpstr>
      <vt:lpstr>Efficient Operation Using the Public Key</vt:lpstr>
      <vt:lpstr>Efficient Operation Using the Private Key</vt:lpstr>
      <vt:lpstr>Key Generation</vt:lpstr>
      <vt:lpstr>Procedure for Picking a Prime Number</vt:lpstr>
      <vt:lpstr>The Security of RSA</vt:lpstr>
      <vt:lpstr>Factoring Problem</vt:lpstr>
      <vt:lpstr>Table 9.5</vt:lpstr>
      <vt:lpstr>MIPS-Years Needed  to  Factor</vt:lpstr>
      <vt:lpstr>Timing Attacks</vt:lpstr>
      <vt:lpstr>Countermeasures</vt:lpstr>
      <vt:lpstr>Fault-Based Attack</vt:lpstr>
      <vt:lpstr>Chosen Ciphertext Attack (CCA)</vt:lpstr>
      <vt:lpstr>Optimal Asymmetric Encryption Padding (OAEP)</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Kevin McLaughlin</cp:lastModifiedBy>
  <cp:revision>56</cp:revision>
  <dcterms:created xsi:type="dcterms:W3CDTF">2013-02-11T00:49:14Z</dcterms:created>
  <dcterms:modified xsi:type="dcterms:W3CDTF">2013-02-11T02:47:26Z</dcterms:modified>
  <cp:category/>
</cp:coreProperties>
</file>