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diagrams/colors2.xml" ContentType="application/vnd.openxmlformats-officedocument.drawingml.diagramColors+xml"/>
  <Default Extension="bin" ContentType="application/vnd.openxmlformats-officedocument.presentationml.printerSettings"/>
  <Override PartName="/ppt/notesSlides/notesSlide30.xml" ContentType="application/vnd.openxmlformats-officedocument.presentationml.notesSlide+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Default Extension="wmf" ContentType="image/x-wmf"/>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Override PartName="/ppt/slideLayouts/slideLayout24.xml" ContentType="application/vnd.openxmlformats-officedocument.presentationml.slideLayout+xml"/>
  <Override PartName="/ppt/theme/theme1.xml" ContentType="application/vnd.openxmlformats-officedocument.theme+xml"/>
  <Override PartName="/ppt/diagrams/drawing3.xml" ContentType="application/vnd.ms-office.drawingml.diagramDrawing+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quickStyle1.xml" ContentType="application/vnd.openxmlformats-officedocument.drawingml.diagramStyl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notesSlides/notesSlide41.xml" ContentType="application/vnd.openxmlformats-officedocument.presentationml.notes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15.xml" ContentType="application/vnd.openxmlformats-officedocument.presentationml.slide+xml"/>
  <Override PartName="/ppt/diagrams/colors3.xml" ContentType="application/vnd.openxmlformats-officedocument.drawingml.diagramColors+xml"/>
  <Override PartName="/ppt/notesSlides/notesSlide31.xml" ContentType="application/vnd.openxmlformats-officedocument.presentationml.notesSlide+xml"/>
  <Override PartName="/ppt/slides/slide20.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diagrams/layout2.xml" ContentType="application/vnd.openxmlformats-officedocument.drawingml.diagram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diagrams/data3.xml" ContentType="application/vnd.openxmlformats-officedocument.drawingml.diagramData+xml"/>
  <Override PartName="/ppt/diagrams/quickStyle2.xml" ContentType="application/vnd.openxmlformats-officedocument.drawingml.diagramStyl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31.xml" ContentType="application/vnd.openxmlformats-officedocument.presentationml.slide+xml"/>
  <Override PartName="/ppt/notesSlides/notesSlide42.xml" ContentType="application/vnd.openxmlformats-officedocument.presentationml.notesSlide+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diagrams/drawing1.xml" ContentType="application/vnd.ms-office.drawingml.diagramDrawing+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diagrams/layout3.xml" ContentType="application/vnd.openxmlformats-officedocument.drawingml.diagram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diagrams/quickStyle3.xml" ContentType="application/vnd.openxmlformats-officedocument.drawingml.diagramStyl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diagrams/colors1.xml" ContentType="application/vnd.openxmlformats-officedocument.drawingml.diagramColors+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slideLayouts/slideLayout23.xml" ContentType="application/vnd.openxmlformats-officedocument.presentationml.slideLayout+xml"/>
  <Override PartName="/ppt/diagrams/drawing2.xml" ContentType="application/vnd.ms-office.drawingml.diagramDrawing+xml"/>
  <Override PartName="/ppt/notesSlides/notesSlide16.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slides/slide10.xml" ContentType="application/vnd.openxmlformats-officedocument.presentationml.slide+xml"/>
  <Override PartName="/ppt/notesSlides/notesSlide40.xml" ContentType="application/vnd.openxmlformats-officedocument.presentationml.notesSlide+xml"/>
  <Default Extension="pdf" ContentType="application/pdf"/>
  <Override PartName="/ppt/slideLayouts/slideLayout13.xml" ContentType="application/vnd.openxmlformats-officedocument.presentationml.slideLayout+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709" r:id="rId2"/>
  </p:sldMasterIdLst>
  <p:notesMasterIdLst>
    <p:notesMasterId r:id="rId45"/>
  </p:notesMasterIdLst>
  <p:sldIdLst>
    <p:sldId id="325" r:id="rId3"/>
    <p:sldId id="326" r:id="rId4"/>
    <p:sldId id="257" r:id="rId5"/>
    <p:sldId id="329" r:id="rId6"/>
    <p:sldId id="309" r:id="rId7"/>
    <p:sldId id="315" r:id="rId8"/>
    <p:sldId id="316" r:id="rId9"/>
    <p:sldId id="310" r:id="rId10"/>
    <p:sldId id="330" r:id="rId11"/>
    <p:sldId id="331" r:id="rId12"/>
    <p:sldId id="332" r:id="rId13"/>
    <p:sldId id="317" r:id="rId14"/>
    <p:sldId id="318" r:id="rId15"/>
    <p:sldId id="333" r:id="rId16"/>
    <p:sldId id="334" r:id="rId17"/>
    <p:sldId id="319" r:id="rId18"/>
    <p:sldId id="335" r:id="rId19"/>
    <p:sldId id="336" r:id="rId20"/>
    <p:sldId id="320" r:id="rId21"/>
    <p:sldId id="313" r:id="rId22"/>
    <p:sldId id="337" r:id="rId23"/>
    <p:sldId id="321" r:id="rId24"/>
    <p:sldId id="314" r:id="rId25"/>
    <p:sldId id="282" r:id="rId26"/>
    <p:sldId id="322" r:id="rId27"/>
    <p:sldId id="283" r:id="rId28"/>
    <p:sldId id="338" r:id="rId29"/>
    <p:sldId id="339" r:id="rId30"/>
    <p:sldId id="285" r:id="rId31"/>
    <p:sldId id="340" r:id="rId32"/>
    <p:sldId id="341" r:id="rId33"/>
    <p:sldId id="323" r:id="rId34"/>
    <p:sldId id="324" r:id="rId35"/>
    <p:sldId id="342" r:id="rId36"/>
    <p:sldId id="343" r:id="rId37"/>
    <p:sldId id="344" r:id="rId38"/>
    <p:sldId id="345" r:id="rId39"/>
    <p:sldId id="346" r:id="rId40"/>
    <p:sldId id="347" r:id="rId41"/>
    <p:sldId id="348" r:id="rId42"/>
    <p:sldId id="349" r:id="rId43"/>
    <p:sldId id="328" r:id="rId4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clrMode="gray"/>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0545" autoAdjust="0"/>
    <p:restoredTop sz="83166" autoAdjust="0"/>
  </p:normalViewPr>
  <p:slideViewPr>
    <p:cSldViewPr>
      <p:cViewPr>
        <p:scale>
          <a:sx n="100" d="100"/>
          <a:sy n="100" d="100"/>
        </p:scale>
        <p:origin x="-3032" y="-4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0" d="100"/>
          <a:sy n="120" d="100"/>
        </p:scale>
        <p:origin x="-1088" y="2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15A331-C409-E643-872B-F3E44706BE0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E8D6CD8-6BFA-2347-8417-40D8035EC1DE}">
      <dgm:prSet phldrT="[Text]"/>
      <dgm:spPr/>
      <dgm:t>
        <a:bodyPr/>
        <a:lstStyle/>
        <a:p>
          <a:r>
            <a:rPr lang="en-US" dirty="0" smtClean="0">
              <a:effectLst>
                <a:outerShdw blurRad="38100" dist="38100" dir="2700000" algn="tl">
                  <a:srgbClr val="000000">
                    <a:alpha val="43137"/>
                  </a:srgbClr>
                </a:outerShdw>
              </a:effectLst>
            </a:rPr>
            <a:t>Takes as input a secret key and a data block and produces a hash value (MAC) which is associated with the protected message</a:t>
          </a:r>
          <a:endParaRPr lang="en-US" dirty="0">
            <a:effectLst>
              <a:outerShdw blurRad="38100" dist="38100" dir="2700000" algn="tl">
                <a:srgbClr val="000000">
                  <a:alpha val="43137"/>
                </a:srgbClr>
              </a:outerShdw>
            </a:effectLst>
          </a:endParaRPr>
        </a:p>
      </dgm:t>
    </dgm:pt>
    <dgm:pt modelId="{45DB7120-E821-6B40-A252-FF085388B5BA}" type="parTrans" cxnId="{683ED7D4-2FCD-1F4D-977F-C7F50860A4AF}">
      <dgm:prSet/>
      <dgm:spPr/>
      <dgm:t>
        <a:bodyPr/>
        <a:lstStyle/>
        <a:p>
          <a:endParaRPr lang="en-US"/>
        </a:p>
      </dgm:t>
    </dgm:pt>
    <dgm:pt modelId="{ABD61B1A-22B0-894F-9F2A-FCF338AAA7AD}" type="sibTrans" cxnId="{683ED7D4-2FCD-1F4D-977F-C7F50860A4AF}">
      <dgm:prSet/>
      <dgm:spPr/>
      <dgm:t>
        <a:bodyPr/>
        <a:lstStyle/>
        <a:p>
          <a:endParaRPr lang="en-US"/>
        </a:p>
      </dgm:t>
    </dgm:pt>
    <dgm:pt modelId="{AEE03503-E94F-5346-B825-5D9196C7700C}">
      <dgm:prSet/>
      <dgm:spPr>
        <a:solidFill>
          <a:schemeClr val="bg1"/>
        </a:solidFill>
      </dgm:spPr>
      <dgm:t>
        <a:bodyPr/>
        <a:lstStyle/>
        <a:p>
          <a:r>
            <a:rPr lang="en-US" dirty="0" smtClean="0"/>
            <a:t>If the integrity of the message needs to be checked, the MAC function can be applied to the message and the result compared with the associated MAC value</a:t>
          </a:r>
        </a:p>
      </dgm:t>
    </dgm:pt>
    <dgm:pt modelId="{C62E1A9D-8703-9D4D-BE11-2321C5AA327C}" type="parTrans" cxnId="{EC03FC86-57AC-9244-9D3F-466E0C947E7A}">
      <dgm:prSet/>
      <dgm:spPr/>
      <dgm:t>
        <a:bodyPr/>
        <a:lstStyle/>
        <a:p>
          <a:endParaRPr lang="en-US"/>
        </a:p>
      </dgm:t>
    </dgm:pt>
    <dgm:pt modelId="{F49E7C5F-03A9-6046-9AE5-FC5D0F4049E7}" type="sibTrans" cxnId="{EC03FC86-57AC-9244-9D3F-466E0C947E7A}">
      <dgm:prSet/>
      <dgm:spPr/>
      <dgm:t>
        <a:bodyPr/>
        <a:lstStyle/>
        <a:p>
          <a:endParaRPr lang="en-US"/>
        </a:p>
      </dgm:t>
    </dgm:pt>
    <dgm:pt modelId="{1E73940E-11FB-1E46-AC2D-59DEA2AC0554}">
      <dgm:prSet/>
      <dgm:spPr>
        <a:solidFill>
          <a:schemeClr val="bg1"/>
        </a:solidFill>
      </dgm:spPr>
      <dgm:t>
        <a:bodyPr/>
        <a:lstStyle/>
        <a:p>
          <a:r>
            <a:rPr lang="en-US" dirty="0" smtClean="0"/>
            <a:t>An attacker who alters the message will be unable to alter the associated MAC value without knowledge of the secret key</a:t>
          </a:r>
          <a:endParaRPr lang="en-US" dirty="0"/>
        </a:p>
      </dgm:t>
    </dgm:pt>
    <dgm:pt modelId="{3D9493D0-60FF-784A-8F61-E7708AC06916}" type="parTrans" cxnId="{C7CB3B05-22CE-4D4D-8BB1-7597E70AE8D7}">
      <dgm:prSet/>
      <dgm:spPr/>
      <dgm:t>
        <a:bodyPr/>
        <a:lstStyle/>
        <a:p>
          <a:endParaRPr lang="en-US"/>
        </a:p>
      </dgm:t>
    </dgm:pt>
    <dgm:pt modelId="{656299D2-98C9-9342-B0D9-0546B6018889}" type="sibTrans" cxnId="{C7CB3B05-22CE-4D4D-8BB1-7597E70AE8D7}">
      <dgm:prSet/>
      <dgm:spPr/>
      <dgm:t>
        <a:bodyPr/>
        <a:lstStyle/>
        <a:p>
          <a:endParaRPr lang="en-US"/>
        </a:p>
      </dgm:t>
    </dgm:pt>
    <dgm:pt modelId="{B2DEDA57-9127-0248-8909-03B3298F72F0}" type="pres">
      <dgm:prSet presAssocID="{C015A331-C409-E643-872B-F3E44706BE0A}" presName="Name0" presStyleCnt="0">
        <dgm:presLayoutVars>
          <dgm:dir/>
          <dgm:animLvl val="lvl"/>
          <dgm:resizeHandles val="exact"/>
        </dgm:presLayoutVars>
      </dgm:prSet>
      <dgm:spPr/>
      <dgm:t>
        <a:bodyPr/>
        <a:lstStyle/>
        <a:p>
          <a:endParaRPr lang="en-US"/>
        </a:p>
      </dgm:t>
    </dgm:pt>
    <dgm:pt modelId="{606112E6-3DB0-DA46-B863-ADF0EDF96B70}" type="pres">
      <dgm:prSet presAssocID="{7E8D6CD8-6BFA-2347-8417-40D8035EC1DE}" presName="composite" presStyleCnt="0"/>
      <dgm:spPr/>
    </dgm:pt>
    <dgm:pt modelId="{9B6C901C-3225-9A49-8E32-8AA62AA2EF15}" type="pres">
      <dgm:prSet presAssocID="{7E8D6CD8-6BFA-2347-8417-40D8035EC1DE}" presName="parTx" presStyleLbl="alignNode1" presStyleIdx="0" presStyleCnt="1">
        <dgm:presLayoutVars>
          <dgm:chMax val="0"/>
          <dgm:chPref val="0"/>
          <dgm:bulletEnabled val="1"/>
        </dgm:presLayoutVars>
      </dgm:prSet>
      <dgm:spPr/>
      <dgm:t>
        <a:bodyPr/>
        <a:lstStyle/>
        <a:p>
          <a:endParaRPr lang="en-US"/>
        </a:p>
      </dgm:t>
    </dgm:pt>
    <dgm:pt modelId="{97553C45-932E-B64E-92DD-2B633E7B7105}" type="pres">
      <dgm:prSet presAssocID="{7E8D6CD8-6BFA-2347-8417-40D8035EC1DE}" presName="desTx" presStyleLbl="alignAccFollowNode1" presStyleIdx="0" presStyleCnt="1">
        <dgm:presLayoutVars>
          <dgm:bulletEnabled val="1"/>
        </dgm:presLayoutVars>
      </dgm:prSet>
      <dgm:spPr/>
      <dgm:t>
        <a:bodyPr/>
        <a:lstStyle/>
        <a:p>
          <a:endParaRPr lang="en-US"/>
        </a:p>
      </dgm:t>
    </dgm:pt>
  </dgm:ptLst>
  <dgm:cxnLst>
    <dgm:cxn modelId="{AC0FFCB4-E3F0-2348-BAB6-5F663D6341E1}" type="presOf" srcId="{AEE03503-E94F-5346-B825-5D9196C7700C}" destId="{97553C45-932E-B64E-92DD-2B633E7B7105}" srcOrd="0" destOrd="0" presId="urn:microsoft.com/office/officeart/2005/8/layout/hList1"/>
    <dgm:cxn modelId="{CAFA5A42-D213-534E-B28B-78392123E578}" type="presOf" srcId="{1E73940E-11FB-1E46-AC2D-59DEA2AC0554}" destId="{97553C45-932E-B64E-92DD-2B633E7B7105}" srcOrd="0" destOrd="1" presId="urn:microsoft.com/office/officeart/2005/8/layout/hList1"/>
    <dgm:cxn modelId="{683ED7D4-2FCD-1F4D-977F-C7F50860A4AF}" srcId="{C015A331-C409-E643-872B-F3E44706BE0A}" destId="{7E8D6CD8-6BFA-2347-8417-40D8035EC1DE}" srcOrd="0" destOrd="0" parTransId="{45DB7120-E821-6B40-A252-FF085388B5BA}" sibTransId="{ABD61B1A-22B0-894F-9F2A-FCF338AAA7AD}"/>
    <dgm:cxn modelId="{E0B724C4-7D82-1044-A0A3-3C3DEA311A73}" type="presOf" srcId="{C015A331-C409-E643-872B-F3E44706BE0A}" destId="{B2DEDA57-9127-0248-8909-03B3298F72F0}" srcOrd="0" destOrd="0" presId="urn:microsoft.com/office/officeart/2005/8/layout/hList1"/>
    <dgm:cxn modelId="{EC03FC86-57AC-9244-9D3F-466E0C947E7A}" srcId="{7E8D6CD8-6BFA-2347-8417-40D8035EC1DE}" destId="{AEE03503-E94F-5346-B825-5D9196C7700C}" srcOrd="0" destOrd="0" parTransId="{C62E1A9D-8703-9D4D-BE11-2321C5AA327C}" sibTransId="{F49E7C5F-03A9-6046-9AE5-FC5D0F4049E7}"/>
    <dgm:cxn modelId="{886A0297-8D4E-DB44-889F-DD2D0BDADDC3}" type="presOf" srcId="{7E8D6CD8-6BFA-2347-8417-40D8035EC1DE}" destId="{9B6C901C-3225-9A49-8E32-8AA62AA2EF15}" srcOrd="0" destOrd="0" presId="urn:microsoft.com/office/officeart/2005/8/layout/hList1"/>
    <dgm:cxn modelId="{C7CB3B05-22CE-4D4D-8BB1-7597E70AE8D7}" srcId="{7E8D6CD8-6BFA-2347-8417-40D8035EC1DE}" destId="{1E73940E-11FB-1E46-AC2D-59DEA2AC0554}" srcOrd="1" destOrd="0" parTransId="{3D9493D0-60FF-784A-8F61-E7708AC06916}" sibTransId="{656299D2-98C9-9342-B0D9-0546B6018889}"/>
    <dgm:cxn modelId="{7B003457-CC3F-DD42-9F9F-8F609772C896}" type="presParOf" srcId="{B2DEDA57-9127-0248-8909-03B3298F72F0}" destId="{606112E6-3DB0-DA46-B863-ADF0EDF96B70}" srcOrd="0" destOrd="0" presId="urn:microsoft.com/office/officeart/2005/8/layout/hList1"/>
    <dgm:cxn modelId="{66FE2624-301B-B144-939C-0ECAA0888A27}" type="presParOf" srcId="{606112E6-3DB0-DA46-B863-ADF0EDF96B70}" destId="{9B6C901C-3225-9A49-8E32-8AA62AA2EF15}" srcOrd="0" destOrd="0" presId="urn:microsoft.com/office/officeart/2005/8/layout/hList1"/>
    <dgm:cxn modelId="{70D77A2D-D9AF-1A4E-A0C1-68819305185C}" type="presParOf" srcId="{606112E6-3DB0-DA46-B863-ADF0EDF96B70}" destId="{97553C45-932E-B64E-92DD-2B633E7B7105}"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EBDC1B-6146-8B4F-ADAA-B1BAE52EE31A}"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168749A-CCED-F94B-85DD-583BF6BB6ECA}">
      <dgm:prSet/>
      <dgm:spPr>
        <a:solidFill>
          <a:schemeClr val="bg1"/>
        </a:solidFill>
        <a:effectLst>
          <a:glow rad="101600">
            <a:schemeClr val="accent1">
              <a:alpha val="75000"/>
            </a:schemeClr>
          </a:glow>
          <a:softEdge rad="101600"/>
        </a:effectLst>
      </dgm:spPr>
      <dgm:t>
        <a:bodyPr/>
        <a:lstStyle/>
        <a:p>
          <a:pPr rtl="0"/>
          <a:r>
            <a:rPr lang="en-US" dirty="0" smtClean="0"/>
            <a:t>Commonly used to create a one-way password file</a:t>
          </a:r>
          <a:endParaRPr lang="en-US" dirty="0"/>
        </a:p>
      </dgm:t>
    </dgm:pt>
    <dgm:pt modelId="{6C916D29-5426-E845-97F0-AA734D75502E}" type="parTrans" cxnId="{49DE799D-F643-4742-B3EA-CFA13418E709}">
      <dgm:prSet/>
      <dgm:spPr/>
      <dgm:t>
        <a:bodyPr/>
        <a:lstStyle/>
        <a:p>
          <a:endParaRPr lang="en-US"/>
        </a:p>
      </dgm:t>
    </dgm:pt>
    <dgm:pt modelId="{2666BCAD-EF2E-ED48-8EB0-7FA10ED7AB39}" type="sibTrans" cxnId="{49DE799D-F643-4742-B3EA-CFA13418E709}">
      <dgm:prSet/>
      <dgm:spPr/>
      <dgm:t>
        <a:bodyPr/>
        <a:lstStyle/>
        <a:p>
          <a:endParaRPr lang="en-US"/>
        </a:p>
      </dgm:t>
    </dgm:pt>
    <dgm:pt modelId="{45CB8223-24EF-DA44-B0F7-261AFC2D85F1}">
      <dgm:prSet/>
      <dgm:spPr>
        <a:ln>
          <a:solidFill>
            <a:schemeClr val="tx1"/>
          </a:solidFill>
        </a:ln>
      </dgm:spPr>
      <dgm:t>
        <a:bodyPr/>
        <a:lstStyle/>
        <a:p>
          <a:pPr rtl="0"/>
          <a:r>
            <a:rPr lang="en-US" dirty="0" smtClean="0"/>
            <a:t>When a user enters a password, the hash of that password is compared to the stored hash value for verification</a:t>
          </a:r>
          <a:endParaRPr lang="en-US" dirty="0"/>
        </a:p>
      </dgm:t>
    </dgm:pt>
    <dgm:pt modelId="{19BDC7F9-204D-BC45-8712-C0E743B3E059}" type="parTrans" cxnId="{A293BFD2-4A86-2A45-A3A9-C86F624029B9}">
      <dgm:prSet/>
      <dgm:spPr/>
      <dgm:t>
        <a:bodyPr/>
        <a:lstStyle/>
        <a:p>
          <a:endParaRPr lang="en-US"/>
        </a:p>
      </dgm:t>
    </dgm:pt>
    <dgm:pt modelId="{6ACE365A-8EE6-3441-BC81-803990CBAA46}" type="sibTrans" cxnId="{A293BFD2-4A86-2A45-A3A9-C86F624029B9}">
      <dgm:prSet/>
      <dgm:spPr/>
      <dgm:t>
        <a:bodyPr/>
        <a:lstStyle/>
        <a:p>
          <a:endParaRPr lang="en-US"/>
        </a:p>
      </dgm:t>
    </dgm:pt>
    <dgm:pt modelId="{60DD25D4-1CB3-834F-9602-C41C798A7F4D}">
      <dgm:prSet/>
      <dgm:spPr>
        <a:ln>
          <a:solidFill>
            <a:schemeClr val="tx1"/>
          </a:solidFill>
        </a:ln>
      </dgm:spPr>
      <dgm:t>
        <a:bodyPr/>
        <a:lstStyle/>
        <a:p>
          <a:pPr rtl="0"/>
          <a:r>
            <a:rPr lang="en-US" dirty="0" smtClean="0"/>
            <a:t>This approach to password protection is used by most operating systems </a:t>
          </a:r>
          <a:endParaRPr lang="en-US" dirty="0"/>
        </a:p>
      </dgm:t>
    </dgm:pt>
    <dgm:pt modelId="{0A089693-76E9-7A4B-9148-82FE024D2EC8}" type="parTrans" cxnId="{B2C7D9A6-28D6-E24B-B4C0-759FBA866AAF}">
      <dgm:prSet/>
      <dgm:spPr/>
      <dgm:t>
        <a:bodyPr/>
        <a:lstStyle/>
        <a:p>
          <a:endParaRPr lang="en-US"/>
        </a:p>
      </dgm:t>
    </dgm:pt>
    <dgm:pt modelId="{05551EFB-9F83-2349-9014-87D3233C4975}" type="sibTrans" cxnId="{B2C7D9A6-28D6-E24B-B4C0-759FBA866AAF}">
      <dgm:prSet/>
      <dgm:spPr/>
      <dgm:t>
        <a:bodyPr/>
        <a:lstStyle/>
        <a:p>
          <a:endParaRPr lang="en-US"/>
        </a:p>
      </dgm:t>
    </dgm:pt>
    <dgm:pt modelId="{C6BFF961-4373-6E4D-90C3-1F201EBAB55E}">
      <dgm:prSet/>
      <dgm:spPr>
        <a:solidFill>
          <a:schemeClr val="bg1"/>
        </a:solidFill>
        <a:effectLst>
          <a:glow rad="101600">
            <a:schemeClr val="accent1">
              <a:alpha val="75000"/>
            </a:schemeClr>
          </a:glow>
          <a:softEdge rad="63500"/>
        </a:effectLst>
      </dgm:spPr>
      <dgm:t>
        <a:bodyPr/>
        <a:lstStyle/>
        <a:p>
          <a:pPr rtl="0"/>
          <a:r>
            <a:rPr lang="en-US" dirty="0" smtClean="0"/>
            <a:t>Can be used for intrusion and virus detection</a:t>
          </a:r>
          <a:endParaRPr lang="en-US" dirty="0"/>
        </a:p>
      </dgm:t>
    </dgm:pt>
    <dgm:pt modelId="{CF7868EC-A98C-5342-8873-CCCF7E182B9A}" type="parTrans" cxnId="{AD6F7AF3-0DDE-E540-947F-337A24E28EEE}">
      <dgm:prSet/>
      <dgm:spPr/>
      <dgm:t>
        <a:bodyPr/>
        <a:lstStyle/>
        <a:p>
          <a:endParaRPr lang="en-US"/>
        </a:p>
      </dgm:t>
    </dgm:pt>
    <dgm:pt modelId="{34C2C00B-100D-8548-88E7-E3DF6B3D1BCE}" type="sibTrans" cxnId="{AD6F7AF3-0DDE-E540-947F-337A24E28EEE}">
      <dgm:prSet/>
      <dgm:spPr/>
      <dgm:t>
        <a:bodyPr/>
        <a:lstStyle/>
        <a:p>
          <a:endParaRPr lang="en-US"/>
        </a:p>
      </dgm:t>
    </dgm:pt>
    <dgm:pt modelId="{E645E13A-A24E-6B48-B19F-89AFAD4995F2}">
      <dgm:prSet/>
      <dgm:spPr>
        <a:ln>
          <a:solidFill>
            <a:schemeClr val="tx1"/>
          </a:solidFill>
        </a:ln>
      </dgm:spPr>
      <dgm:t>
        <a:bodyPr/>
        <a:lstStyle/>
        <a:p>
          <a:pPr rtl="0"/>
          <a:r>
            <a:rPr lang="en-US" dirty="0" smtClean="0"/>
            <a:t>Store H(F) for each file on a system and secure the hash values</a:t>
          </a:r>
          <a:endParaRPr lang="en-US" dirty="0"/>
        </a:p>
      </dgm:t>
    </dgm:pt>
    <dgm:pt modelId="{59B39548-73D2-0249-A7C6-B778D02A4F88}" type="parTrans" cxnId="{42366A1C-2F6A-AE42-8B22-C9D6F383404B}">
      <dgm:prSet/>
      <dgm:spPr/>
      <dgm:t>
        <a:bodyPr/>
        <a:lstStyle/>
        <a:p>
          <a:endParaRPr lang="en-US"/>
        </a:p>
      </dgm:t>
    </dgm:pt>
    <dgm:pt modelId="{29313F91-225C-F043-8F8F-E6D2E14FAD7C}" type="sibTrans" cxnId="{42366A1C-2F6A-AE42-8B22-C9D6F383404B}">
      <dgm:prSet/>
      <dgm:spPr/>
      <dgm:t>
        <a:bodyPr/>
        <a:lstStyle/>
        <a:p>
          <a:endParaRPr lang="en-US"/>
        </a:p>
      </dgm:t>
    </dgm:pt>
    <dgm:pt modelId="{8A46D1A2-AE66-5545-B5C6-68A577BE8DFF}">
      <dgm:prSet/>
      <dgm:spPr>
        <a:ln>
          <a:solidFill>
            <a:schemeClr val="tx1"/>
          </a:solidFill>
        </a:ln>
      </dgm:spPr>
      <dgm:t>
        <a:bodyPr/>
        <a:lstStyle/>
        <a:p>
          <a:pPr rtl="0"/>
          <a:r>
            <a:rPr lang="en-US" dirty="0" smtClean="0"/>
            <a:t>One can later determine if a file has been modified by </a:t>
          </a:r>
          <a:r>
            <a:rPr lang="en-US" dirty="0" err="1" smtClean="0"/>
            <a:t>recomputing</a:t>
          </a:r>
          <a:r>
            <a:rPr lang="en-US" dirty="0" smtClean="0"/>
            <a:t> H(F) </a:t>
          </a:r>
          <a:endParaRPr lang="en-US" dirty="0"/>
        </a:p>
      </dgm:t>
    </dgm:pt>
    <dgm:pt modelId="{6024C005-E62C-944B-A18B-3CA93DF3F49C}" type="parTrans" cxnId="{CF9116B3-8426-9148-A34F-36CDAB7EE007}">
      <dgm:prSet/>
      <dgm:spPr/>
      <dgm:t>
        <a:bodyPr/>
        <a:lstStyle/>
        <a:p>
          <a:endParaRPr lang="en-US"/>
        </a:p>
      </dgm:t>
    </dgm:pt>
    <dgm:pt modelId="{DCC37FF7-A669-D344-BFD1-C182DC2A28CF}" type="sibTrans" cxnId="{CF9116B3-8426-9148-A34F-36CDAB7EE007}">
      <dgm:prSet/>
      <dgm:spPr/>
      <dgm:t>
        <a:bodyPr/>
        <a:lstStyle/>
        <a:p>
          <a:endParaRPr lang="en-US"/>
        </a:p>
      </dgm:t>
    </dgm:pt>
    <dgm:pt modelId="{35D04BC2-6AD2-EF4F-B93B-6DF04AE62FD4}">
      <dgm:prSet/>
      <dgm:spPr>
        <a:ln>
          <a:solidFill>
            <a:schemeClr val="tx1"/>
          </a:solidFill>
        </a:ln>
      </dgm:spPr>
      <dgm:t>
        <a:bodyPr/>
        <a:lstStyle/>
        <a:p>
          <a:pPr rtl="0"/>
          <a:r>
            <a:rPr lang="en-US" dirty="0" smtClean="0"/>
            <a:t>An intruder would need to change F without changing H(F)</a:t>
          </a:r>
          <a:endParaRPr lang="en-US" dirty="0"/>
        </a:p>
      </dgm:t>
    </dgm:pt>
    <dgm:pt modelId="{918F828C-F7CE-4245-BDE4-80D63A70B67C}" type="parTrans" cxnId="{01112895-96DA-4940-BC27-1C63CCAEFCFD}">
      <dgm:prSet/>
      <dgm:spPr/>
      <dgm:t>
        <a:bodyPr/>
        <a:lstStyle/>
        <a:p>
          <a:endParaRPr lang="en-US"/>
        </a:p>
      </dgm:t>
    </dgm:pt>
    <dgm:pt modelId="{D08FEB11-9159-CB47-A020-E7CE4A2E6A60}" type="sibTrans" cxnId="{01112895-96DA-4940-BC27-1C63CCAEFCFD}">
      <dgm:prSet/>
      <dgm:spPr/>
      <dgm:t>
        <a:bodyPr/>
        <a:lstStyle/>
        <a:p>
          <a:endParaRPr lang="en-US"/>
        </a:p>
      </dgm:t>
    </dgm:pt>
    <dgm:pt modelId="{C19458EB-338E-834D-9D24-B265F4C45145}">
      <dgm:prSet/>
      <dgm:spPr>
        <a:solidFill>
          <a:schemeClr val="bg1"/>
        </a:solidFill>
        <a:effectLst>
          <a:glow rad="101600">
            <a:schemeClr val="accent1">
              <a:alpha val="75000"/>
            </a:schemeClr>
          </a:glow>
          <a:softEdge rad="63500"/>
        </a:effectLst>
      </dgm:spPr>
      <dgm:t>
        <a:bodyPr/>
        <a:lstStyle/>
        <a:p>
          <a:pPr rtl="0"/>
          <a:r>
            <a:rPr lang="en-US" dirty="0" smtClean="0"/>
            <a:t>Can be used to construct a pseudorandom function (PRF) or a pseudorandom number generator (PRNG)</a:t>
          </a:r>
          <a:endParaRPr lang="en-US" dirty="0"/>
        </a:p>
      </dgm:t>
    </dgm:pt>
    <dgm:pt modelId="{053173A1-753A-0343-970C-5BE5BAB1D2EC}" type="parTrans" cxnId="{B52114E4-AA6B-0A40-AB14-D739C44CE811}">
      <dgm:prSet/>
      <dgm:spPr/>
      <dgm:t>
        <a:bodyPr/>
        <a:lstStyle/>
        <a:p>
          <a:endParaRPr lang="en-US"/>
        </a:p>
      </dgm:t>
    </dgm:pt>
    <dgm:pt modelId="{98381C18-658F-454A-ABED-C101412FD474}" type="sibTrans" cxnId="{B52114E4-AA6B-0A40-AB14-D739C44CE811}">
      <dgm:prSet/>
      <dgm:spPr/>
      <dgm:t>
        <a:bodyPr/>
        <a:lstStyle/>
        <a:p>
          <a:endParaRPr lang="en-US"/>
        </a:p>
      </dgm:t>
    </dgm:pt>
    <dgm:pt modelId="{A015E574-47A3-E944-B303-D53B4E1815CF}">
      <dgm:prSet/>
      <dgm:spPr>
        <a:ln>
          <a:solidFill>
            <a:schemeClr val="tx1"/>
          </a:solidFill>
        </a:ln>
      </dgm:spPr>
      <dgm:t>
        <a:bodyPr/>
        <a:lstStyle/>
        <a:p>
          <a:pPr rtl="0"/>
          <a:r>
            <a:rPr lang="en-US" dirty="0" smtClean="0"/>
            <a:t>A common application for a hash-based PRF is for the generation of symmetric keys</a:t>
          </a:r>
          <a:endParaRPr lang="en-US" dirty="0"/>
        </a:p>
      </dgm:t>
    </dgm:pt>
    <dgm:pt modelId="{D9B79708-16E5-A444-848C-4BDA40A631A6}" type="parTrans" cxnId="{AAF12A67-E486-CB4B-BE9C-858D90B6B82F}">
      <dgm:prSet/>
      <dgm:spPr/>
      <dgm:t>
        <a:bodyPr/>
        <a:lstStyle/>
        <a:p>
          <a:endParaRPr lang="en-US"/>
        </a:p>
      </dgm:t>
    </dgm:pt>
    <dgm:pt modelId="{ABB6F286-DC2D-F24A-A05D-7C2C2ACA01A9}" type="sibTrans" cxnId="{AAF12A67-E486-CB4B-BE9C-858D90B6B82F}">
      <dgm:prSet/>
      <dgm:spPr/>
      <dgm:t>
        <a:bodyPr/>
        <a:lstStyle/>
        <a:p>
          <a:endParaRPr lang="en-US"/>
        </a:p>
      </dgm:t>
    </dgm:pt>
    <dgm:pt modelId="{3A9DB640-426A-0648-828C-9459C8F29563}" type="pres">
      <dgm:prSet presAssocID="{F6EBDC1B-6146-8B4F-ADAA-B1BAE52EE31A}" presName="theList" presStyleCnt="0">
        <dgm:presLayoutVars>
          <dgm:dir/>
          <dgm:animLvl val="lvl"/>
          <dgm:resizeHandles val="exact"/>
        </dgm:presLayoutVars>
      </dgm:prSet>
      <dgm:spPr/>
      <dgm:t>
        <a:bodyPr/>
        <a:lstStyle/>
        <a:p>
          <a:endParaRPr lang="en-US"/>
        </a:p>
      </dgm:t>
    </dgm:pt>
    <dgm:pt modelId="{0E031654-D7E9-8E48-94E5-BBF8E3A21A9E}" type="pres">
      <dgm:prSet presAssocID="{2168749A-CCED-F94B-85DD-583BF6BB6ECA}" presName="compNode" presStyleCnt="0"/>
      <dgm:spPr/>
    </dgm:pt>
    <dgm:pt modelId="{1886384E-7F5E-0C46-B09E-DD5887B1D990}" type="pres">
      <dgm:prSet presAssocID="{2168749A-CCED-F94B-85DD-583BF6BB6ECA}" presName="aNode" presStyleLbl="bgShp" presStyleIdx="0" presStyleCnt="3"/>
      <dgm:spPr/>
      <dgm:t>
        <a:bodyPr/>
        <a:lstStyle/>
        <a:p>
          <a:endParaRPr lang="en-US"/>
        </a:p>
      </dgm:t>
    </dgm:pt>
    <dgm:pt modelId="{A4F68F0C-ADB1-7E4E-A35C-8C21154957C6}" type="pres">
      <dgm:prSet presAssocID="{2168749A-CCED-F94B-85DD-583BF6BB6ECA}" presName="textNode" presStyleLbl="bgShp" presStyleIdx="0" presStyleCnt="3"/>
      <dgm:spPr/>
      <dgm:t>
        <a:bodyPr/>
        <a:lstStyle/>
        <a:p>
          <a:endParaRPr lang="en-US"/>
        </a:p>
      </dgm:t>
    </dgm:pt>
    <dgm:pt modelId="{604D0E69-2C8A-FF4A-A767-DC104804CBE4}" type="pres">
      <dgm:prSet presAssocID="{2168749A-CCED-F94B-85DD-583BF6BB6ECA}" presName="compChildNode" presStyleCnt="0"/>
      <dgm:spPr/>
    </dgm:pt>
    <dgm:pt modelId="{3A6283B4-62BC-1642-8579-66480AFE9981}" type="pres">
      <dgm:prSet presAssocID="{2168749A-CCED-F94B-85DD-583BF6BB6ECA}" presName="theInnerList" presStyleCnt="0"/>
      <dgm:spPr/>
    </dgm:pt>
    <dgm:pt modelId="{9A5C8B54-E8B9-5144-A712-533FDFDCB980}" type="pres">
      <dgm:prSet presAssocID="{45CB8223-24EF-DA44-B0F7-261AFC2D85F1}" presName="childNode" presStyleLbl="node1" presStyleIdx="0" presStyleCnt="6">
        <dgm:presLayoutVars>
          <dgm:bulletEnabled val="1"/>
        </dgm:presLayoutVars>
      </dgm:prSet>
      <dgm:spPr/>
      <dgm:t>
        <a:bodyPr/>
        <a:lstStyle/>
        <a:p>
          <a:endParaRPr lang="en-US"/>
        </a:p>
      </dgm:t>
    </dgm:pt>
    <dgm:pt modelId="{EF5C0AB9-8408-B444-8622-D43C27D9DAFC}" type="pres">
      <dgm:prSet presAssocID="{45CB8223-24EF-DA44-B0F7-261AFC2D85F1}" presName="aSpace2" presStyleCnt="0"/>
      <dgm:spPr/>
    </dgm:pt>
    <dgm:pt modelId="{32190510-28D4-564D-8C61-CA1C4E71FFDA}" type="pres">
      <dgm:prSet presAssocID="{60DD25D4-1CB3-834F-9602-C41C798A7F4D}" presName="childNode" presStyleLbl="node1" presStyleIdx="1" presStyleCnt="6">
        <dgm:presLayoutVars>
          <dgm:bulletEnabled val="1"/>
        </dgm:presLayoutVars>
      </dgm:prSet>
      <dgm:spPr/>
      <dgm:t>
        <a:bodyPr/>
        <a:lstStyle/>
        <a:p>
          <a:endParaRPr lang="en-US"/>
        </a:p>
      </dgm:t>
    </dgm:pt>
    <dgm:pt modelId="{0A2909FE-8B7B-FD4B-80C1-8E30337A1613}" type="pres">
      <dgm:prSet presAssocID="{2168749A-CCED-F94B-85DD-583BF6BB6ECA}" presName="aSpace" presStyleCnt="0"/>
      <dgm:spPr/>
    </dgm:pt>
    <dgm:pt modelId="{FA2DD86E-B6D3-E94E-958E-153B47809AD4}" type="pres">
      <dgm:prSet presAssocID="{C6BFF961-4373-6E4D-90C3-1F201EBAB55E}" presName="compNode" presStyleCnt="0"/>
      <dgm:spPr/>
    </dgm:pt>
    <dgm:pt modelId="{5F7C211F-9042-EC43-AF3D-42BEB42044BE}" type="pres">
      <dgm:prSet presAssocID="{C6BFF961-4373-6E4D-90C3-1F201EBAB55E}" presName="aNode" presStyleLbl="bgShp" presStyleIdx="1" presStyleCnt="3"/>
      <dgm:spPr/>
      <dgm:t>
        <a:bodyPr/>
        <a:lstStyle/>
        <a:p>
          <a:endParaRPr lang="en-US"/>
        </a:p>
      </dgm:t>
    </dgm:pt>
    <dgm:pt modelId="{42B7F9B9-8348-0C4D-AC9B-CC66D458F7FF}" type="pres">
      <dgm:prSet presAssocID="{C6BFF961-4373-6E4D-90C3-1F201EBAB55E}" presName="textNode" presStyleLbl="bgShp" presStyleIdx="1" presStyleCnt="3"/>
      <dgm:spPr/>
      <dgm:t>
        <a:bodyPr/>
        <a:lstStyle/>
        <a:p>
          <a:endParaRPr lang="en-US"/>
        </a:p>
      </dgm:t>
    </dgm:pt>
    <dgm:pt modelId="{268DBC68-748D-B043-B027-807A4CC41A44}" type="pres">
      <dgm:prSet presAssocID="{C6BFF961-4373-6E4D-90C3-1F201EBAB55E}" presName="compChildNode" presStyleCnt="0"/>
      <dgm:spPr/>
    </dgm:pt>
    <dgm:pt modelId="{0E727FDF-35A6-7145-B311-ECCC0E742A36}" type="pres">
      <dgm:prSet presAssocID="{C6BFF961-4373-6E4D-90C3-1F201EBAB55E}" presName="theInnerList" presStyleCnt="0"/>
      <dgm:spPr/>
    </dgm:pt>
    <dgm:pt modelId="{BB3EEB33-7471-3C46-B37A-EF306DC11397}" type="pres">
      <dgm:prSet presAssocID="{E645E13A-A24E-6B48-B19F-89AFAD4995F2}" presName="childNode" presStyleLbl="node1" presStyleIdx="2" presStyleCnt="6">
        <dgm:presLayoutVars>
          <dgm:bulletEnabled val="1"/>
        </dgm:presLayoutVars>
      </dgm:prSet>
      <dgm:spPr/>
      <dgm:t>
        <a:bodyPr/>
        <a:lstStyle/>
        <a:p>
          <a:endParaRPr lang="en-US"/>
        </a:p>
      </dgm:t>
    </dgm:pt>
    <dgm:pt modelId="{B6AADDC7-19A1-E046-8D58-2090353C4FC2}" type="pres">
      <dgm:prSet presAssocID="{E645E13A-A24E-6B48-B19F-89AFAD4995F2}" presName="aSpace2" presStyleCnt="0"/>
      <dgm:spPr/>
    </dgm:pt>
    <dgm:pt modelId="{219509CF-B5AE-824C-9137-90FE6F41E897}" type="pres">
      <dgm:prSet presAssocID="{8A46D1A2-AE66-5545-B5C6-68A577BE8DFF}" presName="childNode" presStyleLbl="node1" presStyleIdx="3" presStyleCnt="6">
        <dgm:presLayoutVars>
          <dgm:bulletEnabled val="1"/>
        </dgm:presLayoutVars>
      </dgm:prSet>
      <dgm:spPr/>
      <dgm:t>
        <a:bodyPr/>
        <a:lstStyle/>
        <a:p>
          <a:endParaRPr lang="en-US"/>
        </a:p>
      </dgm:t>
    </dgm:pt>
    <dgm:pt modelId="{E0CE05AF-A9AC-F34D-BAE5-F9BF37374EDB}" type="pres">
      <dgm:prSet presAssocID="{8A46D1A2-AE66-5545-B5C6-68A577BE8DFF}" presName="aSpace2" presStyleCnt="0"/>
      <dgm:spPr/>
    </dgm:pt>
    <dgm:pt modelId="{BF798EF9-4DCA-F54E-BDEA-C66F968FF331}" type="pres">
      <dgm:prSet presAssocID="{35D04BC2-6AD2-EF4F-B93B-6DF04AE62FD4}" presName="childNode" presStyleLbl="node1" presStyleIdx="4" presStyleCnt="6">
        <dgm:presLayoutVars>
          <dgm:bulletEnabled val="1"/>
        </dgm:presLayoutVars>
      </dgm:prSet>
      <dgm:spPr/>
      <dgm:t>
        <a:bodyPr/>
        <a:lstStyle/>
        <a:p>
          <a:endParaRPr lang="en-US"/>
        </a:p>
      </dgm:t>
    </dgm:pt>
    <dgm:pt modelId="{A051A7FC-48BE-1849-81A6-2DCDABBA10D4}" type="pres">
      <dgm:prSet presAssocID="{C6BFF961-4373-6E4D-90C3-1F201EBAB55E}" presName="aSpace" presStyleCnt="0"/>
      <dgm:spPr/>
    </dgm:pt>
    <dgm:pt modelId="{194E2B3A-3D7A-354B-B54E-F148D5E0D04C}" type="pres">
      <dgm:prSet presAssocID="{C19458EB-338E-834D-9D24-B265F4C45145}" presName="compNode" presStyleCnt="0"/>
      <dgm:spPr/>
    </dgm:pt>
    <dgm:pt modelId="{847E0B4C-8D6D-244B-9DA0-6F3A49E346AE}" type="pres">
      <dgm:prSet presAssocID="{C19458EB-338E-834D-9D24-B265F4C45145}" presName="aNode" presStyleLbl="bgShp" presStyleIdx="2" presStyleCnt="3"/>
      <dgm:spPr/>
      <dgm:t>
        <a:bodyPr/>
        <a:lstStyle/>
        <a:p>
          <a:endParaRPr lang="en-US"/>
        </a:p>
      </dgm:t>
    </dgm:pt>
    <dgm:pt modelId="{2F0FD1B9-6F06-5F43-8A4B-220409073675}" type="pres">
      <dgm:prSet presAssocID="{C19458EB-338E-834D-9D24-B265F4C45145}" presName="textNode" presStyleLbl="bgShp" presStyleIdx="2" presStyleCnt="3"/>
      <dgm:spPr/>
      <dgm:t>
        <a:bodyPr/>
        <a:lstStyle/>
        <a:p>
          <a:endParaRPr lang="en-US"/>
        </a:p>
      </dgm:t>
    </dgm:pt>
    <dgm:pt modelId="{835EDF3B-C9A5-3246-9510-75B3D6732884}" type="pres">
      <dgm:prSet presAssocID="{C19458EB-338E-834D-9D24-B265F4C45145}" presName="compChildNode" presStyleCnt="0"/>
      <dgm:spPr/>
    </dgm:pt>
    <dgm:pt modelId="{D37A1B7D-60C9-C140-B7DD-4859D7571AC8}" type="pres">
      <dgm:prSet presAssocID="{C19458EB-338E-834D-9D24-B265F4C45145}" presName="theInnerList" presStyleCnt="0"/>
      <dgm:spPr/>
    </dgm:pt>
    <dgm:pt modelId="{2DE2D63A-4790-D443-97AA-DFD90F9B3785}" type="pres">
      <dgm:prSet presAssocID="{A015E574-47A3-E944-B303-D53B4E1815CF}" presName="childNode" presStyleLbl="node1" presStyleIdx="5" presStyleCnt="6">
        <dgm:presLayoutVars>
          <dgm:bulletEnabled val="1"/>
        </dgm:presLayoutVars>
      </dgm:prSet>
      <dgm:spPr/>
      <dgm:t>
        <a:bodyPr/>
        <a:lstStyle/>
        <a:p>
          <a:endParaRPr lang="en-US"/>
        </a:p>
      </dgm:t>
    </dgm:pt>
  </dgm:ptLst>
  <dgm:cxnLst>
    <dgm:cxn modelId="{A293BFD2-4A86-2A45-A3A9-C86F624029B9}" srcId="{2168749A-CCED-F94B-85DD-583BF6BB6ECA}" destId="{45CB8223-24EF-DA44-B0F7-261AFC2D85F1}" srcOrd="0" destOrd="0" parTransId="{19BDC7F9-204D-BC45-8712-C0E743B3E059}" sibTransId="{6ACE365A-8EE6-3441-BC81-803990CBAA46}"/>
    <dgm:cxn modelId="{9AE2DCE7-05CA-074B-B01D-C6FEF106E329}" type="presOf" srcId="{C6BFF961-4373-6E4D-90C3-1F201EBAB55E}" destId="{42B7F9B9-8348-0C4D-AC9B-CC66D458F7FF}" srcOrd="1" destOrd="0" presId="urn:microsoft.com/office/officeart/2005/8/layout/lProcess2"/>
    <dgm:cxn modelId="{49DE799D-F643-4742-B3EA-CFA13418E709}" srcId="{F6EBDC1B-6146-8B4F-ADAA-B1BAE52EE31A}" destId="{2168749A-CCED-F94B-85DD-583BF6BB6ECA}" srcOrd="0" destOrd="0" parTransId="{6C916D29-5426-E845-97F0-AA734D75502E}" sibTransId="{2666BCAD-EF2E-ED48-8EB0-7FA10ED7AB39}"/>
    <dgm:cxn modelId="{E8C8A089-2F88-1A4B-AB2C-E0670115ED5B}" type="presOf" srcId="{F6EBDC1B-6146-8B4F-ADAA-B1BAE52EE31A}" destId="{3A9DB640-426A-0648-828C-9459C8F29563}" srcOrd="0" destOrd="0" presId="urn:microsoft.com/office/officeart/2005/8/layout/lProcess2"/>
    <dgm:cxn modelId="{B2C7D9A6-28D6-E24B-B4C0-759FBA866AAF}" srcId="{2168749A-CCED-F94B-85DD-583BF6BB6ECA}" destId="{60DD25D4-1CB3-834F-9602-C41C798A7F4D}" srcOrd="1" destOrd="0" parTransId="{0A089693-76E9-7A4B-9148-82FE024D2EC8}" sibTransId="{05551EFB-9F83-2349-9014-87D3233C4975}"/>
    <dgm:cxn modelId="{72C011B5-2295-6A45-BE11-28F2182A526C}" type="presOf" srcId="{C19458EB-338E-834D-9D24-B265F4C45145}" destId="{2F0FD1B9-6F06-5F43-8A4B-220409073675}" srcOrd="1" destOrd="0" presId="urn:microsoft.com/office/officeart/2005/8/layout/lProcess2"/>
    <dgm:cxn modelId="{0CA59C97-B8BC-0D43-99F3-6CC05E025D02}" type="presOf" srcId="{C19458EB-338E-834D-9D24-B265F4C45145}" destId="{847E0B4C-8D6D-244B-9DA0-6F3A49E346AE}" srcOrd="0" destOrd="0" presId="urn:microsoft.com/office/officeart/2005/8/layout/lProcess2"/>
    <dgm:cxn modelId="{46CA3FAB-EEB2-FE49-90EE-BEC1461EEAE9}" type="presOf" srcId="{2168749A-CCED-F94B-85DD-583BF6BB6ECA}" destId="{1886384E-7F5E-0C46-B09E-DD5887B1D990}" srcOrd="0" destOrd="0" presId="urn:microsoft.com/office/officeart/2005/8/layout/lProcess2"/>
    <dgm:cxn modelId="{CF9116B3-8426-9148-A34F-36CDAB7EE007}" srcId="{C6BFF961-4373-6E4D-90C3-1F201EBAB55E}" destId="{8A46D1A2-AE66-5545-B5C6-68A577BE8DFF}" srcOrd="1" destOrd="0" parTransId="{6024C005-E62C-944B-A18B-3CA93DF3F49C}" sibTransId="{DCC37FF7-A669-D344-BFD1-C182DC2A28CF}"/>
    <dgm:cxn modelId="{CC5CB549-5090-6C4F-A69B-F64612837DEB}" type="presOf" srcId="{35D04BC2-6AD2-EF4F-B93B-6DF04AE62FD4}" destId="{BF798EF9-4DCA-F54E-BDEA-C66F968FF331}" srcOrd="0" destOrd="0" presId="urn:microsoft.com/office/officeart/2005/8/layout/lProcess2"/>
    <dgm:cxn modelId="{758B056E-8CC3-E74E-8545-FC1DAC17A20E}" type="presOf" srcId="{E645E13A-A24E-6B48-B19F-89AFAD4995F2}" destId="{BB3EEB33-7471-3C46-B37A-EF306DC11397}" srcOrd="0" destOrd="0" presId="urn:microsoft.com/office/officeart/2005/8/layout/lProcess2"/>
    <dgm:cxn modelId="{5F97B4FF-12E9-8E4F-B293-5A29C4EE4186}" type="presOf" srcId="{8A46D1A2-AE66-5545-B5C6-68A577BE8DFF}" destId="{219509CF-B5AE-824C-9137-90FE6F41E897}" srcOrd="0" destOrd="0" presId="urn:microsoft.com/office/officeart/2005/8/layout/lProcess2"/>
    <dgm:cxn modelId="{AD6F7AF3-0DDE-E540-947F-337A24E28EEE}" srcId="{F6EBDC1B-6146-8B4F-ADAA-B1BAE52EE31A}" destId="{C6BFF961-4373-6E4D-90C3-1F201EBAB55E}" srcOrd="1" destOrd="0" parTransId="{CF7868EC-A98C-5342-8873-CCCF7E182B9A}" sibTransId="{34C2C00B-100D-8548-88E7-E3DF6B3D1BCE}"/>
    <dgm:cxn modelId="{42366A1C-2F6A-AE42-8B22-C9D6F383404B}" srcId="{C6BFF961-4373-6E4D-90C3-1F201EBAB55E}" destId="{E645E13A-A24E-6B48-B19F-89AFAD4995F2}" srcOrd="0" destOrd="0" parTransId="{59B39548-73D2-0249-A7C6-B778D02A4F88}" sibTransId="{29313F91-225C-F043-8F8F-E6D2E14FAD7C}"/>
    <dgm:cxn modelId="{AAF12A67-E486-CB4B-BE9C-858D90B6B82F}" srcId="{C19458EB-338E-834D-9D24-B265F4C45145}" destId="{A015E574-47A3-E944-B303-D53B4E1815CF}" srcOrd="0" destOrd="0" parTransId="{D9B79708-16E5-A444-848C-4BDA40A631A6}" sibTransId="{ABB6F286-DC2D-F24A-A05D-7C2C2ACA01A9}"/>
    <dgm:cxn modelId="{AF82A59B-F7F8-CB45-94DC-41AF2A71C81F}" type="presOf" srcId="{C6BFF961-4373-6E4D-90C3-1F201EBAB55E}" destId="{5F7C211F-9042-EC43-AF3D-42BEB42044BE}" srcOrd="0" destOrd="0" presId="urn:microsoft.com/office/officeart/2005/8/layout/lProcess2"/>
    <dgm:cxn modelId="{B52114E4-AA6B-0A40-AB14-D739C44CE811}" srcId="{F6EBDC1B-6146-8B4F-ADAA-B1BAE52EE31A}" destId="{C19458EB-338E-834D-9D24-B265F4C45145}" srcOrd="2" destOrd="0" parTransId="{053173A1-753A-0343-970C-5BE5BAB1D2EC}" sibTransId="{98381C18-658F-454A-ABED-C101412FD474}"/>
    <dgm:cxn modelId="{559E892D-7927-C249-9FB8-9E44772FF545}" type="presOf" srcId="{60DD25D4-1CB3-834F-9602-C41C798A7F4D}" destId="{32190510-28D4-564D-8C61-CA1C4E71FFDA}" srcOrd="0" destOrd="0" presId="urn:microsoft.com/office/officeart/2005/8/layout/lProcess2"/>
    <dgm:cxn modelId="{707D4A32-D877-2349-B7F2-716DDA5684CB}" type="presOf" srcId="{45CB8223-24EF-DA44-B0F7-261AFC2D85F1}" destId="{9A5C8B54-E8B9-5144-A712-533FDFDCB980}" srcOrd="0" destOrd="0" presId="urn:microsoft.com/office/officeart/2005/8/layout/lProcess2"/>
    <dgm:cxn modelId="{C8F87FE0-1097-164B-ABD3-CC52BB94F35C}" type="presOf" srcId="{2168749A-CCED-F94B-85DD-583BF6BB6ECA}" destId="{A4F68F0C-ADB1-7E4E-A35C-8C21154957C6}" srcOrd="1" destOrd="0" presId="urn:microsoft.com/office/officeart/2005/8/layout/lProcess2"/>
    <dgm:cxn modelId="{01112895-96DA-4940-BC27-1C63CCAEFCFD}" srcId="{C6BFF961-4373-6E4D-90C3-1F201EBAB55E}" destId="{35D04BC2-6AD2-EF4F-B93B-6DF04AE62FD4}" srcOrd="2" destOrd="0" parTransId="{918F828C-F7CE-4245-BDE4-80D63A70B67C}" sibTransId="{D08FEB11-9159-CB47-A020-E7CE4A2E6A60}"/>
    <dgm:cxn modelId="{22FFC3AB-841E-0140-839B-8A4AD36269F0}" type="presOf" srcId="{A015E574-47A3-E944-B303-D53B4E1815CF}" destId="{2DE2D63A-4790-D443-97AA-DFD90F9B3785}" srcOrd="0" destOrd="0" presId="urn:microsoft.com/office/officeart/2005/8/layout/lProcess2"/>
    <dgm:cxn modelId="{A331142C-A11F-B94E-90EF-D21E7D37F7C8}" type="presParOf" srcId="{3A9DB640-426A-0648-828C-9459C8F29563}" destId="{0E031654-D7E9-8E48-94E5-BBF8E3A21A9E}" srcOrd="0" destOrd="0" presId="urn:microsoft.com/office/officeart/2005/8/layout/lProcess2"/>
    <dgm:cxn modelId="{17F462F0-535F-9844-A48B-4A9270B35063}" type="presParOf" srcId="{0E031654-D7E9-8E48-94E5-BBF8E3A21A9E}" destId="{1886384E-7F5E-0C46-B09E-DD5887B1D990}" srcOrd="0" destOrd="0" presId="urn:microsoft.com/office/officeart/2005/8/layout/lProcess2"/>
    <dgm:cxn modelId="{CD34E19B-02FB-8F4D-BCEF-3A1861DAD8ED}" type="presParOf" srcId="{0E031654-D7E9-8E48-94E5-BBF8E3A21A9E}" destId="{A4F68F0C-ADB1-7E4E-A35C-8C21154957C6}" srcOrd="1" destOrd="0" presId="urn:microsoft.com/office/officeart/2005/8/layout/lProcess2"/>
    <dgm:cxn modelId="{687E52EA-DAB9-8841-AA12-E181E51381FC}" type="presParOf" srcId="{0E031654-D7E9-8E48-94E5-BBF8E3A21A9E}" destId="{604D0E69-2C8A-FF4A-A767-DC104804CBE4}" srcOrd="2" destOrd="0" presId="urn:microsoft.com/office/officeart/2005/8/layout/lProcess2"/>
    <dgm:cxn modelId="{167D623C-BF09-AC4F-948A-02CD2B8A9CEC}" type="presParOf" srcId="{604D0E69-2C8A-FF4A-A767-DC104804CBE4}" destId="{3A6283B4-62BC-1642-8579-66480AFE9981}" srcOrd="0" destOrd="0" presId="urn:microsoft.com/office/officeart/2005/8/layout/lProcess2"/>
    <dgm:cxn modelId="{3C681CB4-F299-3A44-AD61-2F1739F4D3FC}" type="presParOf" srcId="{3A6283B4-62BC-1642-8579-66480AFE9981}" destId="{9A5C8B54-E8B9-5144-A712-533FDFDCB980}" srcOrd="0" destOrd="0" presId="urn:microsoft.com/office/officeart/2005/8/layout/lProcess2"/>
    <dgm:cxn modelId="{12226C72-20E8-884F-9AA1-C3CA55CED57C}" type="presParOf" srcId="{3A6283B4-62BC-1642-8579-66480AFE9981}" destId="{EF5C0AB9-8408-B444-8622-D43C27D9DAFC}" srcOrd="1" destOrd="0" presId="urn:microsoft.com/office/officeart/2005/8/layout/lProcess2"/>
    <dgm:cxn modelId="{A7B51812-21F4-F34E-AE2A-0F31CB1AD4A6}" type="presParOf" srcId="{3A6283B4-62BC-1642-8579-66480AFE9981}" destId="{32190510-28D4-564D-8C61-CA1C4E71FFDA}" srcOrd="2" destOrd="0" presId="urn:microsoft.com/office/officeart/2005/8/layout/lProcess2"/>
    <dgm:cxn modelId="{BC283709-5845-D74A-B6BF-E573DD70EB33}" type="presParOf" srcId="{3A9DB640-426A-0648-828C-9459C8F29563}" destId="{0A2909FE-8B7B-FD4B-80C1-8E30337A1613}" srcOrd="1" destOrd="0" presId="urn:microsoft.com/office/officeart/2005/8/layout/lProcess2"/>
    <dgm:cxn modelId="{41332DDC-60D8-7E4D-8C81-C1772859E4E2}" type="presParOf" srcId="{3A9DB640-426A-0648-828C-9459C8F29563}" destId="{FA2DD86E-B6D3-E94E-958E-153B47809AD4}" srcOrd="2" destOrd="0" presId="urn:microsoft.com/office/officeart/2005/8/layout/lProcess2"/>
    <dgm:cxn modelId="{4F1C9542-C1B5-5748-8417-4B540F6C7762}" type="presParOf" srcId="{FA2DD86E-B6D3-E94E-958E-153B47809AD4}" destId="{5F7C211F-9042-EC43-AF3D-42BEB42044BE}" srcOrd="0" destOrd="0" presId="urn:microsoft.com/office/officeart/2005/8/layout/lProcess2"/>
    <dgm:cxn modelId="{FAF41E32-9422-6245-85F5-27861BD3CDB8}" type="presParOf" srcId="{FA2DD86E-B6D3-E94E-958E-153B47809AD4}" destId="{42B7F9B9-8348-0C4D-AC9B-CC66D458F7FF}" srcOrd="1" destOrd="0" presId="urn:microsoft.com/office/officeart/2005/8/layout/lProcess2"/>
    <dgm:cxn modelId="{225AD14E-E25D-964D-8FF2-0BC635AA9CF6}" type="presParOf" srcId="{FA2DD86E-B6D3-E94E-958E-153B47809AD4}" destId="{268DBC68-748D-B043-B027-807A4CC41A44}" srcOrd="2" destOrd="0" presId="urn:microsoft.com/office/officeart/2005/8/layout/lProcess2"/>
    <dgm:cxn modelId="{D393D2B9-6BD7-3A4D-A7F5-86CC6AF866EB}" type="presParOf" srcId="{268DBC68-748D-B043-B027-807A4CC41A44}" destId="{0E727FDF-35A6-7145-B311-ECCC0E742A36}" srcOrd="0" destOrd="0" presId="urn:microsoft.com/office/officeart/2005/8/layout/lProcess2"/>
    <dgm:cxn modelId="{A0099B5D-0B9C-A949-884E-24295CF71684}" type="presParOf" srcId="{0E727FDF-35A6-7145-B311-ECCC0E742A36}" destId="{BB3EEB33-7471-3C46-B37A-EF306DC11397}" srcOrd="0" destOrd="0" presId="urn:microsoft.com/office/officeart/2005/8/layout/lProcess2"/>
    <dgm:cxn modelId="{330AB1B0-7D58-D744-93DF-774DC20A006C}" type="presParOf" srcId="{0E727FDF-35A6-7145-B311-ECCC0E742A36}" destId="{B6AADDC7-19A1-E046-8D58-2090353C4FC2}" srcOrd="1" destOrd="0" presId="urn:microsoft.com/office/officeart/2005/8/layout/lProcess2"/>
    <dgm:cxn modelId="{4A394923-4B65-F24D-9BBF-CCD71B87BA5D}" type="presParOf" srcId="{0E727FDF-35A6-7145-B311-ECCC0E742A36}" destId="{219509CF-B5AE-824C-9137-90FE6F41E897}" srcOrd="2" destOrd="0" presId="urn:microsoft.com/office/officeart/2005/8/layout/lProcess2"/>
    <dgm:cxn modelId="{C6774328-92E2-F643-8C4D-F11D0A12B3E9}" type="presParOf" srcId="{0E727FDF-35A6-7145-B311-ECCC0E742A36}" destId="{E0CE05AF-A9AC-F34D-BAE5-F9BF37374EDB}" srcOrd="3" destOrd="0" presId="urn:microsoft.com/office/officeart/2005/8/layout/lProcess2"/>
    <dgm:cxn modelId="{0E47AD68-F8F1-7748-9F4B-387C9B77F2F5}" type="presParOf" srcId="{0E727FDF-35A6-7145-B311-ECCC0E742A36}" destId="{BF798EF9-4DCA-F54E-BDEA-C66F968FF331}" srcOrd="4" destOrd="0" presId="urn:microsoft.com/office/officeart/2005/8/layout/lProcess2"/>
    <dgm:cxn modelId="{C2E829F6-6CA8-7D4A-8703-4D20AD8EBD7C}" type="presParOf" srcId="{3A9DB640-426A-0648-828C-9459C8F29563}" destId="{A051A7FC-48BE-1849-81A6-2DCDABBA10D4}" srcOrd="3" destOrd="0" presId="urn:microsoft.com/office/officeart/2005/8/layout/lProcess2"/>
    <dgm:cxn modelId="{508E6E18-438C-C14F-B40B-5B89709C2C3B}" type="presParOf" srcId="{3A9DB640-426A-0648-828C-9459C8F29563}" destId="{194E2B3A-3D7A-354B-B54E-F148D5E0D04C}" srcOrd="4" destOrd="0" presId="urn:microsoft.com/office/officeart/2005/8/layout/lProcess2"/>
    <dgm:cxn modelId="{27068305-41AD-804A-AE2E-C6CEC3284445}" type="presParOf" srcId="{194E2B3A-3D7A-354B-B54E-F148D5E0D04C}" destId="{847E0B4C-8D6D-244B-9DA0-6F3A49E346AE}" srcOrd="0" destOrd="0" presId="urn:microsoft.com/office/officeart/2005/8/layout/lProcess2"/>
    <dgm:cxn modelId="{F90779AA-C5ED-5143-9ABA-5BAFEBE4DA39}" type="presParOf" srcId="{194E2B3A-3D7A-354B-B54E-F148D5E0D04C}" destId="{2F0FD1B9-6F06-5F43-8A4B-220409073675}" srcOrd="1" destOrd="0" presId="urn:microsoft.com/office/officeart/2005/8/layout/lProcess2"/>
    <dgm:cxn modelId="{36BF6CD9-140A-2746-B0F7-4F5B18E1F3D5}" type="presParOf" srcId="{194E2B3A-3D7A-354B-B54E-F148D5E0D04C}" destId="{835EDF3B-C9A5-3246-9510-75B3D6732884}" srcOrd="2" destOrd="0" presId="urn:microsoft.com/office/officeart/2005/8/layout/lProcess2"/>
    <dgm:cxn modelId="{6C74917E-4BAA-F84A-A12A-17C2E268CD27}" type="presParOf" srcId="{835EDF3B-C9A5-3246-9510-75B3D6732884}" destId="{D37A1B7D-60C9-C140-B7DD-4859D7571AC8}" srcOrd="0" destOrd="0" presId="urn:microsoft.com/office/officeart/2005/8/layout/lProcess2"/>
    <dgm:cxn modelId="{D19CF248-0AFE-7C45-BEF9-F59A8E81A6BA}" type="presParOf" srcId="{D37A1B7D-60C9-C140-B7DD-4859D7571AC8}" destId="{2DE2D63A-4790-D443-97AA-DFD90F9B3785}" srcOrd="0"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58C3BC-FC5A-EF44-A06F-C9156D9901F6}" type="doc">
      <dgm:prSet loTypeId="urn:microsoft.com/office/officeart/2005/8/layout/cycle5" loCatId="cycle" qsTypeId="urn:microsoft.com/office/officeart/2005/8/quickstyle/simple4" qsCatId="simple" csTypeId="urn:microsoft.com/office/officeart/2005/8/colors/accent1_2" csCatId="accent1" phldr="1"/>
      <dgm:spPr/>
      <dgm:t>
        <a:bodyPr/>
        <a:lstStyle/>
        <a:p>
          <a:endParaRPr lang="en-US"/>
        </a:p>
      </dgm:t>
    </dgm:pt>
    <dgm:pt modelId="{B23090A6-CDD9-AA4D-94D3-607B5E5417F0}">
      <dgm:prSet custT="1"/>
      <dgm:spPr>
        <a:solidFill>
          <a:schemeClr val="bg1"/>
        </a:solidFill>
        <a:ln>
          <a:solidFill>
            <a:schemeClr val="accent3"/>
          </a:solidFill>
        </a:ln>
      </dgm:spPr>
      <dgm:t>
        <a:bodyPr/>
        <a:lstStyle/>
        <a:p>
          <a:pPr rtl="0"/>
          <a:r>
            <a:rPr lang="en-US" sz="1600" b="1" i="0" dirty="0" smtClean="0">
              <a:solidFill>
                <a:schemeClr val="tx1"/>
              </a:solidFill>
            </a:rPr>
            <a:t>SHA-1 has not yet been "broken”</a:t>
          </a:r>
          <a:endParaRPr lang="en-US" sz="1600" b="1" i="0" dirty="0">
            <a:solidFill>
              <a:schemeClr val="tx1"/>
            </a:solidFill>
          </a:endParaRPr>
        </a:p>
      </dgm:t>
    </dgm:pt>
    <dgm:pt modelId="{340C0904-40E8-4444-9DD2-CB615B1AF9A4}" type="parTrans" cxnId="{A843E724-9596-3A40-87C1-545C058EE6D6}">
      <dgm:prSet/>
      <dgm:spPr/>
      <dgm:t>
        <a:bodyPr/>
        <a:lstStyle/>
        <a:p>
          <a:endParaRPr lang="en-US"/>
        </a:p>
      </dgm:t>
    </dgm:pt>
    <dgm:pt modelId="{126F67C4-9A61-3847-83D6-7056D217DDA0}" type="sibTrans" cxnId="{A843E724-9596-3A40-87C1-545C058EE6D6}">
      <dgm:prSet/>
      <dgm:spPr>
        <a:ln w="76200"/>
      </dgm:spPr>
      <dgm:t>
        <a:bodyPr/>
        <a:lstStyle/>
        <a:p>
          <a:endParaRPr lang="en-US"/>
        </a:p>
      </dgm:t>
    </dgm:pt>
    <dgm:pt modelId="{CA48A05E-0B7C-7E4F-ABCC-996B1E5555C7}">
      <dgm:prSet custT="1"/>
      <dgm:spPr>
        <a:solidFill>
          <a:schemeClr val="bg1"/>
        </a:solidFill>
        <a:ln>
          <a:solidFill>
            <a:schemeClr val="accent3"/>
          </a:solidFill>
        </a:ln>
      </dgm:spPr>
      <dgm:t>
        <a:bodyPr/>
        <a:lstStyle/>
        <a:p>
          <a:pPr rtl="0"/>
          <a:r>
            <a:rPr lang="en-US" sz="1600" b="1" i="0" dirty="0" smtClean="0">
              <a:solidFill>
                <a:schemeClr val="tx1"/>
              </a:solidFill>
            </a:rPr>
            <a:t>No one has demonstrated a technique for producing collisions in a practical amount of time</a:t>
          </a:r>
          <a:endParaRPr lang="en-US" sz="1600" b="1" i="0" dirty="0">
            <a:solidFill>
              <a:schemeClr val="tx1"/>
            </a:solidFill>
          </a:endParaRPr>
        </a:p>
      </dgm:t>
    </dgm:pt>
    <dgm:pt modelId="{126CB11A-064E-2E4B-9BD7-5FC3C6149A7A}" type="parTrans" cxnId="{1115A795-87AD-3542-9B33-12279A8C4ED1}">
      <dgm:prSet/>
      <dgm:spPr/>
      <dgm:t>
        <a:bodyPr/>
        <a:lstStyle/>
        <a:p>
          <a:endParaRPr lang="en-US"/>
        </a:p>
      </dgm:t>
    </dgm:pt>
    <dgm:pt modelId="{34E440C3-2702-924E-98BF-9B527E6B1277}" type="sibTrans" cxnId="{1115A795-87AD-3542-9B33-12279A8C4ED1}">
      <dgm:prSet/>
      <dgm:spPr/>
      <dgm:t>
        <a:bodyPr/>
        <a:lstStyle/>
        <a:p>
          <a:endParaRPr lang="en-US"/>
        </a:p>
      </dgm:t>
    </dgm:pt>
    <dgm:pt modelId="{1C24CE7F-07E9-1841-9A44-3D07361E51FB}">
      <dgm:prSet custT="1"/>
      <dgm:spPr>
        <a:solidFill>
          <a:schemeClr val="bg1"/>
        </a:solidFill>
        <a:ln>
          <a:solidFill>
            <a:schemeClr val="accent3"/>
          </a:solidFill>
        </a:ln>
      </dgm:spPr>
      <dgm:t>
        <a:bodyPr/>
        <a:lstStyle/>
        <a:p>
          <a:pPr rtl="0"/>
          <a:r>
            <a:rPr lang="en-US" sz="1600" b="1" i="0" dirty="0" smtClean="0">
              <a:solidFill>
                <a:schemeClr val="tx1"/>
              </a:solidFill>
            </a:rPr>
            <a:t>Considered to be insecure and has been phased out for SHA-2</a:t>
          </a:r>
          <a:endParaRPr lang="en-US" sz="1600" b="1" i="0" dirty="0">
            <a:solidFill>
              <a:schemeClr val="tx1"/>
            </a:solidFill>
          </a:endParaRPr>
        </a:p>
      </dgm:t>
    </dgm:pt>
    <dgm:pt modelId="{B6CE00C5-CD16-494B-BA3E-0C671159B146}" type="parTrans" cxnId="{0B555CDB-93D6-0742-9D36-DC897B851A9A}">
      <dgm:prSet/>
      <dgm:spPr/>
      <dgm:t>
        <a:bodyPr/>
        <a:lstStyle/>
        <a:p>
          <a:endParaRPr lang="en-US"/>
        </a:p>
      </dgm:t>
    </dgm:pt>
    <dgm:pt modelId="{9823E08E-C811-FF4D-8943-524E0B6F4B6D}" type="sibTrans" cxnId="{0B555CDB-93D6-0742-9D36-DC897B851A9A}">
      <dgm:prSet/>
      <dgm:spPr/>
      <dgm:t>
        <a:bodyPr/>
        <a:lstStyle/>
        <a:p>
          <a:endParaRPr lang="en-US"/>
        </a:p>
      </dgm:t>
    </dgm:pt>
    <dgm:pt modelId="{2A148A0D-6B73-784B-A98D-866B83307FDE}">
      <dgm:prSet custT="1"/>
      <dgm:spPr>
        <a:solidFill>
          <a:schemeClr val="bg1"/>
        </a:solidFill>
        <a:ln>
          <a:solidFill>
            <a:schemeClr val="accent1"/>
          </a:solidFill>
        </a:ln>
      </dgm:spPr>
      <dgm:t>
        <a:bodyPr/>
        <a:lstStyle/>
        <a:p>
          <a:pPr rtl="0"/>
          <a:r>
            <a:rPr lang="en-US" sz="1600" b="1" i="0" dirty="0" smtClean="0">
              <a:solidFill>
                <a:schemeClr val="tx1"/>
              </a:solidFill>
            </a:rPr>
            <a:t>SHA-2 shares the same structure and mathematical operations as its predecessors so this is a cause for concern</a:t>
          </a:r>
          <a:endParaRPr lang="en-US" sz="1600" b="1" i="0" dirty="0">
            <a:solidFill>
              <a:schemeClr val="tx1"/>
            </a:solidFill>
          </a:endParaRPr>
        </a:p>
      </dgm:t>
    </dgm:pt>
    <dgm:pt modelId="{EFE7775E-8FB8-AD4E-A52A-807DF68DA564}" type="parTrans" cxnId="{12AA2ED7-8FE9-CB42-8E2C-337F3CC04A18}">
      <dgm:prSet/>
      <dgm:spPr/>
      <dgm:t>
        <a:bodyPr/>
        <a:lstStyle/>
        <a:p>
          <a:endParaRPr lang="en-US"/>
        </a:p>
      </dgm:t>
    </dgm:pt>
    <dgm:pt modelId="{494443EA-FBBD-2B4A-BE3C-43DC5489B3B5}" type="sibTrans" cxnId="{12AA2ED7-8FE9-CB42-8E2C-337F3CC04A18}">
      <dgm:prSet/>
      <dgm:spPr>
        <a:ln w="76200"/>
      </dgm:spPr>
      <dgm:t>
        <a:bodyPr/>
        <a:lstStyle/>
        <a:p>
          <a:endParaRPr lang="en-US"/>
        </a:p>
      </dgm:t>
    </dgm:pt>
    <dgm:pt modelId="{A7BB43B6-3FFD-B746-9BAD-6C1235D1A44E}">
      <dgm:prSet custT="1"/>
      <dgm:spPr>
        <a:solidFill>
          <a:schemeClr val="bg1"/>
        </a:solidFill>
        <a:ln>
          <a:solidFill>
            <a:schemeClr val="accent1"/>
          </a:solidFill>
        </a:ln>
      </dgm:spPr>
      <dgm:t>
        <a:bodyPr/>
        <a:lstStyle/>
        <a:p>
          <a:pPr rtl="0"/>
          <a:r>
            <a:rPr lang="en-US" sz="1600" b="1" i="0" dirty="0" smtClean="0">
              <a:solidFill>
                <a:schemeClr val="tx1"/>
              </a:solidFill>
            </a:rPr>
            <a:t>Because it will take years to find a suitable replacement for SHA-2 should it become vulnerable, NIST decided to begin the process of developing a new hash standard</a:t>
          </a:r>
          <a:endParaRPr lang="en-US" sz="1600" b="1" i="0" dirty="0">
            <a:solidFill>
              <a:schemeClr val="tx1"/>
            </a:solidFill>
          </a:endParaRPr>
        </a:p>
      </dgm:t>
    </dgm:pt>
    <dgm:pt modelId="{67877061-52E9-9545-9DF1-9962BF77C82E}" type="parTrans" cxnId="{0AFF51CB-E791-1C42-9062-CA5D2FEF7EA2}">
      <dgm:prSet/>
      <dgm:spPr/>
      <dgm:t>
        <a:bodyPr/>
        <a:lstStyle/>
        <a:p>
          <a:endParaRPr lang="en-US"/>
        </a:p>
      </dgm:t>
    </dgm:pt>
    <dgm:pt modelId="{35F4A5DC-0C16-9E45-8C35-73C21CDF35BC}" type="sibTrans" cxnId="{0AFF51CB-E791-1C42-9062-CA5D2FEF7EA2}">
      <dgm:prSet/>
      <dgm:spPr/>
      <dgm:t>
        <a:bodyPr/>
        <a:lstStyle/>
        <a:p>
          <a:endParaRPr lang="en-US"/>
        </a:p>
      </dgm:t>
    </dgm:pt>
    <dgm:pt modelId="{750CBC8C-A641-FF4A-92E6-AAA68594B951}">
      <dgm:prSet custT="1"/>
      <dgm:spPr>
        <a:solidFill>
          <a:schemeClr val="bg1"/>
        </a:solidFill>
        <a:ln>
          <a:solidFill>
            <a:schemeClr val="accent3"/>
          </a:solidFill>
        </a:ln>
      </dgm:spPr>
      <dgm:t>
        <a:bodyPr/>
        <a:lstStyle/>
        <a:p>
          <a:pPr rtl="0"/>
          <a:r>
            <a:rPr lang="en-US" sz="1600" b="1" i="0" dirty="0" smtClean="0">
              <a:solidFill>
                <a:schemeClr val="tx1"/>
              </a:solidFill>
            </a:rPr>
            <a:t>NIST announced in 2007 a competition for the SHA-3 next generation NIST hash function</a:t>
          </a:r>
          <a:endParaRPr lang="en-US" sz="1600" b="1" i="0" dirty="0">
            <a:solidFill>
              <a:schemeClr val="tx1"/>
            </a:solidFill>
          </a:endParaRPr>
        </a:p>
      </dgm:t>
    </dgm:pt>
    <dgm:pt modelId="{FBCA09AB-4800-0249-9EF1-9C85F9ADE9B8}" type="parTrans" cxnId="{35331520-AAB1-714B-9F7E-7CD94875C8D6}">
      <dgm:prSet/>
      <dgm:spPr/>
      <dgm:t>
        <a:bodyPr/>
        <a:lstStyle/>
        <a:p>
          <a:endParaRPr lang="en-US"/>
        </a:p>
      </dgm:t>
    </dgm:pt>
    <dgm:pt modelId="{4A30461B-54E2-FE43-99CC-72179BD19E20}" type="sibTrans" cxnId="{35331520-AAB1-714B-9F7E-7CD94875C8D6}">
      <dgm:prSet/>
      <dgm:spPr>
        <a:ln>
          <a:noFill/>
        </a:ln>
      </dgm:spPr>
      <dgm:t>
        <a:bodyPr/>
        <a:lstStyle/>
        <a:p>
          <a:endParaRPr lang="en-US"/>
        </a:p>
      </dgm:t>
    </dgm:pt>
    <dgm:pt modelId="{9C09833D-06F3-7E40-907E-63DBCBBF5508}">
      <dgm:prSet custT="1"/>
      <dgm:spPr>
        <a:solidFill>
          <a:schemeClr val="bg1"/>
        </a:solidFill>
        <a:ln>
          <a:solidFill>
            <a:schemeClr val="accent3"/>
          </a:solidFill>
        </a:ln>
      </dgm:spPr>
      <dgm:t>
        <a:bodyPr/>
        <a:lstStyle/>
        <a:p>
          <a:pPr rtl="0"/>
          <a:r>
            <a:rPr lang="en-US" sz="1600" b="1" i="0" dirty="0" smtClean="0">
              <a:solidFill>
                <a:schemeClr val="tx1"/>
              </a:solidFill>
            </a:rPr>
            <a:t>Winning design was announced by NIST in October 2012</a:t>
          </a:r>
          <a:endParaRPr lang="en-US" sz="1600" b="1" i="0" dirty="0">
            <a:solidFill>
              <a:schemeClr val="tx1"/>
            </a:solidFill>
          </a:endParaRPr>
        </a:p>
      </dgm:t>
    </dgm:pt>
    <dgm:pt modelId="{DA89C877-B591-764A-AAB5-C743627A11E5}" type="parTrans" cxnId="{4E05AA83-8BDA-CD48-B925-D4CAF41DD007}">
      <dgm:prSet/>
      <dgm:spPr/>
      <dgm:t>
        <a:bodyPr/>
        <a:lstStyle/>
        <a:p>
          <a:endParaRPr lang="en-US"/>
        </a:p>
      </dgm:t>
    </dgm:pt>
    <dgm:pt modelId="{1FD606E0-C7EA-3A46-A850-CB9DF5D2CFDF}" type="sibTrans" cxnId="{4E05AA83-8BDA-CD48-B925-D4CAF41DD007}">
      <dgm:prSet/>
      <dgm:spPr/>
      <dgm:t>
        <a:bodyPr/>
        <a:lstStyle/>
        <a:p>
          <a:endParaRPr lang="en-US"/>
        </a:p>
      </dgm:t>
    </dgm:pt>
    <dgm:pt modelId="{00EEA401-1779-734C-A8A5-41DC90948BF2}">
      <dgm:prSet custT="1"/>
      <dgm:spPr>
        <a:solidFill>
          <a:schemeClr val="bg1"/>
        </a:solidFill>
        <a:ln>
          <a:solidFill>
            <a:schemeClr val="accent3"/>
          </a:solidFill>
        </a:ln>
      </dgm:spPr>
      <dgm:t>
        <a:bodyPr/>
        <a:lstStyle/>
        <a:p>
          <a:pPr rtl="0"/>
          <a:r>
            <a:rPr lang="en-US" sz="1600" b="1" i="0" dirty="0" smtClean="0">
              <a:solidFill>
                <a:schemeClr val="tx1"/>
              </a:solidFill>
            </a:rPr>
            <a:t>SHA-3 is a cryptographic hash function that is intended to complement SHA-2 as the approved standard for a wide range of applications</a:t>
          </a:r>
          <a:endParaRPr lang="en-US" sz="1600" b="1" i="0" dirty="0">
            <a:solidFill>
              <a:schemeClr val="tx1"/>
            </a:solidFill>
          </a:endParaRPr>
        </a:p>
      </dgm:t>
    </dgm:pt>
    <dgm:pt modelId="{7B87F69D-B36C-DB4D-B087-E150337E4A5A}" type="parTrans" cxnId="{9010EB3A-6F6A-BD4F-A057-61891726065E}">
      <dgm:prSet/>
      <dgm:spPr/>
      <dgm:t>
        <a:bodyPr/>
        <a:lstStyle/>
        <a:p>
          <a:endParaRPr lang="en-US"/>
        </a:p>
      </dgm:t>
    </dgm:pt>
    <dgm:pt modelId="{8278DD95-4D3E-5E46-9521-7F81CD949B94}" type="sibTrans" cxnId="{9010EB3A-6F6A-BD4F-A057-61891726065E}">
      <dgm:prSet/>
      <dgm:spPr/>
      <dgm:t>
        <a:bodyPr/>
        <a:lstStyle/>
        <a:p>
          <a:endParaRPr lang="en-US"/>
        </a:p>
      </dgm:t>
    </dgm:pt>
    <dgm:pt modelId="{1BAB6AF2-59FC-DD42-94C8-E682F2690475}" type="pres">
      <dgm:prSet presAssocID="{2A58C3BC-FC5A-EF44-A06F-C9156D9901F6}" presName="cycle" presStyleCnt="0">
        <dgm:presLayoutVars>
          <dgm:dir/>
          <dgm:resizeHandles val="exact"/>
        </dgm:presLayoutVars>
      </dgm:prSet>
      <dgm:spPr/>
      <dgm:t>
        <a:bodyPr/>
        <a:lstStyle/>
        <a:p>
          <a:endParaRPr lang="en-US"/>
        </a:p>
      </dgm:t>
    </dgm:pt>
    <dgm:pt modelId="{E45CC442-E4C3-BD40-895A-08CC9A6FC852}" type="pres">
      <dgm:prSet presAssocID="{B23090A6-CDD9-AA4D-94D3-607B5E5417F0}" presName="node" presStyleLbl="node1" presStyleIdx="0" presStyleCnt="3" custScaleX="179652" custScaleY="117913">
        <dgm:presLayoutVars>
          <dgm:bulletEnabled val="1"/>
        </dgm:presLayoutVars>
      </dgm:prSet>
      <dgm:spPr/>
      <dgm:t>
        <a:bodyPr/>
        <a:lstStyle/>
        <a:p>
          <a:endParaRPr lang="en-US"/>
        </a:p>
      </dgm:t>
    </dgm:pt>
    <dgm:pt modelId="{52835F9D-82B4-8846-A2B2-EEF10BB9AE31}" type="pres">
      <dgm:prSet presAssocID="{B23090A6-CDD9-AA4D-94D3-607B5E5417F0}" presName="spNode" presStyleCnt="0"/>
      <dgm:spPr/>
    </dgm:pt>
    <dgm:pt modelId="{C1C13A19-CB44-5749-9553-D8637A6F8523}" type="pres">
      <dgm:prSet presAssocID="{126F67C4-9A61-3847-83D6-7056D217DDA0}" presName="sibTrans" presStyleLbl="sibTrans1D1" presStyleIdx="0" presStyleCnt="3"/>
      <dgm:spPr/>
      <dgm:t>
        <a:bodyPr/>
        <a:lstStyle/>
        <a:p>
          <a:endParaRPr lang="en-US"/>
        </a:p>
      </dgm:t>
    </dgm:pt>
    <dgm:pt modelId="{D1805330-05BD-DF4B-8630-51C3CBE7020C}" type="pres">
      <dgm:prSet presAssocID="{2A148A0D-6B73-784B-A98D-866B83307FDE}" presName="node" presStyleLbl="node1" presStyleIdx="1" presStyleCnt="3" custScaleX="161730" custScaleY="160230" custRadScaleRad="125616" custRadScaleInc="-35287">
        <dgm:presLayoutVars>
          <dgm:bulletEnabled val="1"/>
        </dgm:presLayoutVars>
      </dgm:prSet>
      <dgm:spPr/>
      <dgm:t>
        <a:bodyPr/>
        <a:lstStyle/>
        <a:p>
          <a:endParaRPr lang="en-US"/>
        </a:p>
      </dgm:t>
    </dgm:pt>
    <dgm:pt modelId="{5FD0FCA0-4D2A-604B-A0CB-7499830F964D}" type="pres">
      <dgm:prSet presAssocID="{2A148A0D-6B73-784B-A98D-866B83307FDE}" presName="spNode" presStyleCnt="0"/>
      <dgm:spPr/>
    </dgm:pt>
    <dgm:pt modelId="{60022302-D31B-EA46-B338-C7ADF54B83C4}" type="pres">
      <dgm:prSet presAssocID="{494443EA-FBBD-2B4A-BE3C-43DC5489B3B5}" presName="sibTrans" presStyleLbl="sibTrans1D1" presStyleIdx="1" presStyleCnt="3"/>
      <dgm:spPr/>
      <dgm:t>
        <a:bodyPr/>
        <a:lstStyle/>
        <a:p>
          <a:endParaRPr lang="en-US"/>
        </a:p>
      </dgm:t>
    </dgm:pt>
    <dgm:pt modelId="{89ACCF36-868B-9845-8E79-1FDE8D49FD3E}" type="pres">
      <dgm:prSet presAssocID="{750CBC8C-A641-FF4A-92E6-AAA68594B951}" presName="node" presStyleLbl="node1" presStyleIdx="2" presStyleCnt="3" custScaleX="165564" custScaleY="174974" custRadScaleRad="107164" custRadScaleInc="9491">
        <dgm:presLayoutVars>
          <dgm:bulletEnabled val="1"/>
        </dgm:presLayoutVars>
      </dgm:prSet>
      <dgm:spPr/>
      <dgm:t>
        <a:bodyPr/>
        <a:lstStyle/>
        <a:p>
          <a:endParaRPr lang="en-US"/>
        </a:p>
      </dgm:t>
    </dgm:pt>
    <dgm:pt modelId="{F562C040-D93E-DE40-9ED2-CD47D09710D0}" type="pres">
      <dgm:prSet presAssocID="{750CBC8C-A641-FF4A-92E6-AAA68594B951}" presName="spNode" presStyleCnt="0"/>
      <dgm:spPr/>
    </dgm:pt>
    <dgm:pt modelId="{44FB74B7-9D06-F04A-A84D-C928611E2C9F}" type="pres">
      <dgm:prSet presAssocID="{4A30461B-54E2-FE43-99CC-72179BD19E20}" presName="sibTrans" presStyleLbl="sibTrans1D1" presStyleIdx="2" presStyleCnt="3"/>
      <dgm:spPr/>
      <dgm:t>
        <a:bodyPr/>
        <a:lstStyle/>
        <a:p>
          <a:endParaRPr lang="en-US"/>
        </a:p>
      </dgm:t>
    </dgm:pt>
  </dgm:ptLst>
  <dgm:cxnLst>
    <dgm:cxn modelId="{12AA2ED7-8FE9-CB42-8E2C-337F3CC04A18}" srcId="{2A58C3BC-FC5A-EF44-A06F-C9156D9901F6}" destId="{2A148A0D-6B73-784B-A98D-866B83307FDE}" srcOrd="1" destOrd="0" parTransId="{EFE7775E-8FB8-AD4E-A52A-807DF68DA564}" sibTransId="{494443EA-FBBD-2B4A-BE3C-43DC5489B3B5}"/>
    <dgm:cxn modelId="{2C003705-F660-1D4F-9517-39FC1408F670}" type="presOf" srcId="{B23090A6-CDD9-AA4D-94D3-607B5E5417F0}" destId="{E45CC442-E4C3-BD40-895A-08CC9A6FC852}" srcOrd="0" destOrd="0" presId="urn:microsoft.com/office/officeart/2005/8/layout/cycle5"/>
    <dgm:cxn modelId="{2D024916-3DD3-7541-86B9-9CCC37C18872}" type="presOf" srcId="{A7BB43B6-3FFD-B746-9BAD-6C1235D1A44E}" destId="{D1805330-05BD-DF4B-8630-51C3CBE7020C}" srcOrd="0" destOrd="1" presId="urn:microsoft.com/office/officeart/2005/8/layout/cycle5"/>
    <dgm:cxn modelId="{A843E724-9596-3A40-87C1-545C058EE6D6}" srcId="{2A58C3BC-FC5A-EF44-A06F-C9156D9901F6}" destId="{B23090A6-CDD9-AA4D-94D3-607B5E5417F0}" srcOrd="0" destOrd="0" parTransId="{340C0904-40E8-4444-9DD2-CB615B1AF9A4}" sibTransId="{126F67C4-9A61-3847-83D6-7056D217DDA0}"/>
    <dgm:cxn modelId="{5628602E-0EC6-7F44-9A3D-D6E64BF66F54}" type="presOf" srcId="{750CBC8C-A641-FF4A-92E6-AAA68594B951}" destId="{89ACCF36-868B-9845-8E79-1FDE8D49FD3E}" srcOrd="0" destOrd="0" presId="urn:microsoft.com/office/officeart/2005/8/layout/cycle5"/>
    <dgm:cxn modelId="{7522DFDA-B965-1A46-A75D-189006E9AC34}" type="presOf" srcId="{00EEA401-1779-734C-A8A5-41DC90948BF2}" destId="{89ACCF36-868B-9845-8E79-1FDE8D49FD3E}" srcOrd="0" destOrd="2" presId="urn:microsoft.com/office/officeart/2005/8/layout/cycle5"/>
    <dgm:cxn modelId="{61669083-C394-0A46-8071-55EF3BE8D179}" type="presOf" srcId="{494443EA-FBBD-2B4A-BE3C-43DC5489B3B5}" destId="{60022302-D31B-EA46-B338-C7ADF54B83C4}" srcOrd="0" destOrd="0" presId="urn:microsoft.com/office/officeart/2005/8/layout/cycle5"/>
    <dgm:cxn modelId="{35331520-AAB1-714B-9F7E-7CD94875C8D6}" srcId="{2A58C3BC-FC5A-EF44-A06F-C9156D9901F6}" destId="{750CBC8C-A641-FF4A-92E6-AAA68594B951}" srcOrd="2" destOrd="0" parTransId="{FBCA09AB-4800-0249-9EF1-9C85F9ADE9B8}" sibTransId="{4A30461B-54E2-FE43-99CC-72179BD19E20}"/>
    <dgm:cxn modelId="{D3B90D80-4A29-8341-9AD3-54E9EB11A64F}" type="presOf" srcId="{CA48A05E-0B7C-7E4F-ABCC-996B1E5555C7}" destId="{E45CC442-E4C3-BD40-895A-08CC9A6FC852}" srcOrd="0" destOrd="1" presId="urn:microsoft.com/office/officeart/2005/8/layout/cycle5"/>
    <dgm:cxn modelId="{CE5D7B30-28BC-E140-B3A3-1D8E9C4748C5}" type="presOf" srcId="{1C24CE7F-07E9-1841-9A44-3D07361E51FB}" destId="{E45CC442-E4C3-BD40-895A-08CC9A6FC852}" srcOrd="0" destOrd="2" presId="urn:microsoft.com/office/officeart/2005/8/layout/cycle5"/>
    <dgm:cxn modelId="{4E05AA83-8BDA-CD48-B925-D4CAF41DD007}" srcId="{750CBC8C-A641-FF4A-92E6-AAA68594B951}" destId="{9C09833D-06F3-7E40-907E-63DBCBBF5508}" srcOrd="0" destOrd="0" parTransId="{DA89C877-B591-764A-AAB5-C743627A11E5}" sibTransId="{1FD606E0-C7EA-3A46-A850-CB9DF5D2CFDF}"/>
    <dgm:cxn modelId="{1115A795-87AD-3542-9B33-12279A8C4ED1}" srcId="{B23090A6-CDD9-AA4D-94D3-607B5E5417F0}" destId="{CA48A05E-0B7C-7E4F-ABCC-996B1E5555C7}" srcOrd="0" destOrd="0" parTransId="{126CB11A-064E-2E4B-9BD7-5FC3C6149A7A}" sibTransId="{34E440C3-2702-924E-98BF-9B527E6B1277}"/>
    <dgm:cxn modelId="{9010EB3A-6F6A-BD4F-A057-61891726065E}" srcId="{750CBC8C-A641-FF4A-92E6-AAA68594B951}" destId="{00EEA401-1779-734C-A8A5-41DC90948BF2}" srcOrd="1" destOrd="0" parTransId="{7B87F69D-B36C-DB4D-B087-E150337E4A5A}" sibTransId="{8278DD95-4D3E-5E46-9521-7F81CD949B94}"/>
    <dgm:cxn modelId="{D780B85D-B965-214A-A3A6-6D5310D3F8ED}" type="presOf" srcId="{4A30461B-54E2-FE43-99CC-72179BD19E20}" destId="{44FB74B7-9D06-F04A-A84D-C928611E2C9F}" srcOrd="0" destOrd="0" presId="urn:microsoft.com/office/officeart/2005/8/layout/cycle5"/>
    <dgm:cxn modelId="{7F0C048F-0DA0-E848-B3B4-4CDFCA7EBF2C}" type="presOf" srcId="{9C09833D-06F3-7E40-907E-63DBCBBF5508}" destId="{89ACCF36-868B-9845-8E79-1FDE8D49FD3E}" srcOrd="0" destOrd="1" presId="urn:microsoft.com/office/officeart/2005/8/layout/cycle5"/>
    <dgm:cxn modelId="{0B555CDB-93D6-0742-9D36-DC897B851A9A}" srcId="{B23090A6-CDD9-AA4D-94D3-607B5E5417F0}" destId="{1C24CE7F-07E9-1841-9A44-3D07361E51FB}" srcOrd="1" destOrd="0" parTransId="{B6CE00C5-CD16-494B-BA3E-0C671159B146}" sibTransId="{9823E08E-C811-FF4D-8943-524E0B6F4B6D}"/>
    <dgm:cxn modelId="{208350AC-A986-574D-A8D4-3D91B05C2775}" type="presOf" srcId="{2A58C3BC-FC5A-EF44-A06F-C9156D9901F6}" destId="{1BAB6AF2-59FC-DD42-94C8-E682F2690475}" srcOrd="0" destOrd="0" presId="urn:microsoft.com/office/officeart/2005/8/layout/cycle5"/>
    <dgm:cxn modelId="{230BFDC1-A3A8-6D4A-8C3A-CFF29E395F53}" type="presOf" srcId="{2A148A0D-6B73-784B-A98D-866B83307FDE}" destId="{D1805330-05BD-DF4B-8630-51C3CBE7020C}" srcOrd="0" destOrd="0" presId="urn:microsoft.com/office/officeart/2005/8/layout/cycle5"/>
    <dgm:cxn modelId="{DB6CB121-A057-8947-A068-7D49649C5177}" type="presOf" srcId="{126F67C4-9A61-3847-83D6-7056D217DDA0}" destId="{C1C13A19-CB44-5749-9553-D8637A6F8523}" srcOrd="0" destOrd="0" presId="urn:microsoft.com/office/officeart/2005/8/layout/cycle5"/>
    <dgm:cxn modelId="{0AFF51CB-E791-1C42-9062-CA5D2FEF7EA2}" srcId="{2A148A0D-6B73-784B-A98D-866B83307FDE}" destId="{A7BB43B6-3FFD-B746-9BAD-6C1235D1A44E}" srcOrd="0" destOrd="0" parTransId="{67877061-52E9-9545-9DF1-9962BF77C82E}" sibTransId="{35F4A5DC-0C16-9E45-8C35-73C21CDF35BC}"/>
    <dgm:cxn modelId="{1E962E79-DD02-FA4A-A10F-A2861893D181}" type="presParOf" srcId="{1BAB6AF2-59FC-DD42-94C8-E682F2690475}" destId="{E45CC442-E4C3-BD40-895A-08CC9A6FC852}" srcOrd="0" destOrd="0" presId="urn:microsoft.com/office/officeart/2005/8/layout/cycle5"/>
    <dgm:cxn modelId="{D3549147-D231-3646-90D9-C4BAF7E99034}" type="presParOf" srcId="{1BAB6AF2-59FC-DD42-94C8-E682F2690475}" destId="{52835F9D-82B4-8846-A2B2-EEF10BB9AE31}" srcOrd="1" destOrd="0" presId="urn:microsoft.com/office/officeart/2005/8/layout/cycle5"/>
    <dgm:cxn modelId="{A6F48E5A-A688-D648-9FA6-CD9834D35BD2}" type="presParOf" srcId="{1BAB6AF2-59FC-DD42-94C8-E682F2690475}" destId="{C1C13A19-CB44-5749-9553-D8637A6F8523}" srcOrd="2" destOrd="0" presId="urn:microsoft.com/office/officeart/2005/8/layout/cycle5"/>
    <dgm:cxn modelId="{B9515572-087E-B345-A857-29BF3F5E0DFA}" type="presParOf" srcId="{1BAB6AF2-59FC-DD42-94C8-E682F2690475}" destId="{D1805330-05BD-DF4B-8630-51C3CBE7020C}" srcOrd="3" destOrd="0" presId="urn:microsoft.com/office/officeart/2005/8/layout/cycle5"/>
    <dgm:cxn modelId="{0D434738-229E-AB45-BFBA-987163CDBCC7}" type="presParOf" srcId="{1BAB6AF2-59FC-DD42-94C8-E682F2690475}" destId="{5FD0FCA0-4D2A-604B-A0CB-7499830F964D}" srcOrd="4" destOrd="0" presId="urn:microsoft.com/office/officeart/2005/8/layout/cycle5"/>
    <dgm:cxn modelId="{8A7E92AE-BDC5-AC42-9BE1-ABD2E840D8EE}" type="presParOf" srcId="{1BAB6AF2-59FC-DD42-94C8-E682F2690475}" destId="{60022302-D31B-EA46-B338-C7ADF54B83C4}" srcOrd="5" destOrd="0" presId="urn:microsoft.com/office/officeart/2005/8/layout/cycle5"/>
    <dgm:cxn modelId="{8E0C2BE1-A3CC-6141-A728-D1EC89B43D39}" type="presParOf" srcId="{1BAB6AF2-59FC-DD42-94C8-E682F2690475}" destId="{89ACCF36-868B-9845-8E79-1FDE8D49FD3E}" srcOrd="6" destOrd="0" presId="urn:microsoft.com/office/officeart/2005/8/layout/cycle5"/>
    <dgm:cxn modelId="{10DD9325-17A7-C647-AD3D-303A855F708C}" type="presParOf" srcId="{1BAB6AF2-59FC-DD42-94C8-E682F2690475}" destId="{F562C040-D93E-DE40-9ED2-CD47D09710D0}" srcOrd="7" destOrd="0" presId="urn:microsoft.com/office/officeart/2005/8/layout/cycle5"/>
    <dgm:cxn modelId="{08E2DF5B-A322-AE48-9AD7-DB6B1BA1139E}" type="presParOf" srcId="{1BAB6AF2-59FC-DD42-94C8-E682F2690475}" destId="{44FB74B7-9D06-F04A-A84D-C928611E2C9F}" srcOrd="8"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6C901C-3225-9A49-8E32-8AA62AA2EF15}">
      <dsp:nvSpPr>
        <dsp:cNvPr id="0" name=""/>
        <dsp:cNvSpPr/>
      </dsp:nvSpPr>
      <dsp:spPr>
        <a:xfrm>
          <a:off x="0" y="1396"/>
          <a:ext cx="6781800" cy="1043407"/>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Takes as input a secret key and a data block and produces a hash value (MAC) which is associated with the protected message</a:t>
          </a:r>
          <a:endParaRPr lang="en-US" sz="2000" kern="1200" dirty="0">
            <a:effectLst>
              <a:outerShdw blurRad="38100" dist="38100" dir="2700000" algn="tl">
                <a:srgbClr val="000000">
                  <a:alpha val="43137"/>
                </a:srgbClr>
              </a:outerShdw>
            </a:effectLst>
          </a:endParaRPr>
        </a:p>
      </dsp:txBody>
      <dsp:txXfrm>
        <a:off x="0" y="1396"/>
        <a:ext cx="6781800" cy="1043407"/>
      </dsp:txXfrm>
    </dsp:sp>
    <dsp:sp modelId="{97553C45-932E-B64E-92DD-2B633E7B7105}">
      <dsp:nvSpPr>
        <dsp:cNvPr id="0" name=""/>
        <dsp:cNvSpPr/>
      </dsp:nvSpPr>
      <dsp:spPr>
        <a:xfrm>
          <a:off x="0" y="1044803"/>
          <a:ext cx="6781800" cy="1976399"/>
        </a:xfrm>
        <a:prstGeom prst="rect">
          <a:avLst/>
        </a:prstGeom>
        <a:solidFill>
          <a:schemeClr val="bg1"/>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If the integrity of the message needs to be checked, the MAC function can be applied to the message and the result compared with the associated MAC value</a:t>
          </a:r>
        </a:p>
        <a:p>
          <a:pPr marL="228600" lvl="1" indent="-228600" algn="l" defTabSz="889000">
            <a:lnSpc>
              <a:spcPct val="90000"/>
            </a:lnSpc>
            <a:spcBef>
              <a:spcPct val="0"/>
            </a:spcBef>
            <a:spcAft>
              <a:spcPct val="15000"/>
            </a:spcAft>
            <a:buChar char="••"/>
          </a:pPr>
          <a:r>
            <a:rPr lang="en-US" sz="2000" kern="1200" dirty="0" smtClean="0"/>
            <a:t>An attacker who alters the message will be unable to alter the associated MAC value without knowledge of the secret key</a:t>
          </a:r>
          <a:endParaRPr lang="en-US" sz="2000" kern="1200" dirty="0"/>
        </a:p>
      </dsp:txBody>
      <dsp:txXfrm>
        <a:off x="0" y="1044803"/>
        <a:ext cx="6781800" cy="19763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86384E-7F5E-0C46-B09E-DD5887B1D990}">
      <dsp:nvSpPr>
        <dsp:cNvPr id="0" name=""/>
        <dsp:cNvSpPr/>
      </dsp:nvSpPr>
      <dsp:spPr>
        <a:xfrm>
          <a:off x="1032" y="0"/>
          <a:ext cx="2684487" cy="4867274"/>
        </a:xfrm>
        <a:prstGeom prst="roundRect">
          <a:avLst>
            <a:gd name="adj" fmla="val 10000"/>
          </a:avLst>
        </a:prstGeom>
        <a:solidFill>
          <a:schemeClr val="bg1"/>
        </a:solidFill>
        <a:ln>
          <a:noFill/>
        </a:ln>
        <a:effectLst>
          <a:glow rad="101600">
            <a:schemeClr val="accent1">
              <a:alpha val="75000"/>
            </a:schemeClr>
          </a:glow>
          <a:softEdge rad="101600"/>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Commonly used to create a one-way password file</a:t>
          </a:r>
          <a:endParaRPr lang="en-US" sz="1900" kern="1200" dirty="0"/>
        </a:p>
      </dsp:txBody>
      <dsp:txXfrm>
        <a:off x="1032" y="0"/>
        <a:ext cx="2684487" cy="1460182"/>
      </dsp:txXfrm>
    </dsp:sp>
    <dsp:sp modelId="{9A5C8B54-E8B9-5144-A712-533FDFDCB980}">
      <dsp:nvSpPr>
        <dsp:cNvPr id="0" name=""/>
        <dsp:cNvSpPr/>
      </dsp:nvSpPr>
      <dsp:spPr>
        <a:xfrm>
          <a:off x="269481" y="1461608"/>
          <a:ext cx="2147589" cy="1467549"/>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When a user enters a password, the hash of that password is compared to the stored hash value for verification</a:t>
          </a:r>
          <a:endParaRPr lang="en-US" sz="1500" kern="1200" dirty="0"/>
        </a:p>
      </dsp:txBody>
      <dsp:txXfrm>
        <a:off x="269481" y="1461608"/>
        <a:ext cx="2147589" cy="1467549"/>
      </dsp:txXfrm>
    </dsp:sp>
    <dsp:sp modelId="{32190510-28D4-564D-8C61-CA1C4E71FFDA}">
      <dsp:nvSpPr>
        <dsp:cNvPr id="0" name=""/>
        <dsp:cNvSpPr/>
      </dsp:nvSpPr>
      <dsp:spPr>
        <a:xfrm>
          <a:off x="269481" y="3154935"/>
          <a:ext cx="2147589" cy="1467549"/>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This approach to password protection is used by most operating systems </a:t>
          </a:r>
          <a:endParaRPr lang="en-US" sz="1500" kern="1200" dirty="0"/>
        </a:p>
      </dsp:txBody>
      <dsp:txXfrm>
        <a:off x="269481" y="3154935"/>
        <a:ext cx="2147589" cy="1467549"/>
      </dsp:txXfrm>
    </dsp:sp>
    <dsp:sp modelId="{5F7C211F-9042-EC43-AF3D-42BEB42044BE}">
      <dsp:nvSpPr>
        <dsp:cNvPr id="0" name=""/>
        <dsp:cNvSpPr/>
      </dsp:nvSpPr>
      <dsp:spPr>
        <a:xfrm>
          <a:off x="2886856"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Can be used for intrusion and virus detection</a:t>
          </a:r>
          <a:endParaRPr lang="en-US" sz="1900" kern="1200" dirty="0"/>
        </a:p>
      </dsp:txBody>
      <dsp:txXfrm>
        <a:off x="2886856" y="0"/>
        <a:ext cx="2684487" cy="1460182"/>
      </dsp:txXfrm>
    </dsp:sp>
    <dsp:sp modelId="{BB3EEB33-7471-3C46-B37A-EF306DC11397}">
      <dsp:nvSpPr>
        <dsp:cNvPr id="0" name=""/>
        <dsp:cNvSpPr/>
      </dsp:nvSpPr>
      <dsp:spPr>
        <a:xfrm>
          <a:off x="3155305" y="1460598"/>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Store H(F) for each file on a system and secure the hash values</a:t>
          </a:r>
          <a:endParaRPr lang="en-US" sz="1500" kern="1200" dirty="0"/>
        </a:p>
      </dsp:txBody>
      <dsp:txXfrm>
        <a:off x="3155305" y="1460598"/>
        <a:ext cx="2147589" cy="956224"/>
      </dsp:txXfrm>
    </dsp:sp>
    <dsp:sp modelId="{219509CF-B5AE-824C-9137-90FE6F41E897}">
      <dsp:nvSpPr>
        <dsp:cNvPr id="0" name=""/>
        <dsp:cNvSpPr/>
      </dsp:nvSpPr>
      <dsp:spPr>
        <a:xfrm>
          <a:off x="3155305" y="2563934"/>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One can later determine if a file has been modified by </a:t>
          </a:r>
          <a:r>
            <a:rPr lang="en-US" sz="1500" kern="1200" dirty="0" err="1" smtClean="0"/>
            <a:t>recomputing</a:t>
          </a:r>
          <a:r>
            <a:rPr lang="en-US" sz="1500" kern="1200" dirty="0" smtClean="0"/>
            <a:t> H(F) </a:t>
          </a:r>
          <a:endParaRPr lang="en-US" sz="1500" kern="1200" dirty="0"/>
        </a:p>
      </dsp:txBody>
      <dsp:txXfrm>
        <a:off x="3155305" y="2563934"/>
        <a:ext cx="2147589" cy="956224"/>
      </dsp:txXfrm>
    </dsp:sp>
    <dsp:sp modelId="{BF798EF9-4DCA-F54E-BDEA-C66F968FF331}">
      <dsp:nvSpPr>
        <dsp:cNvPr id="0" name=""/>
        <dsp:cNvSpPr/>
      </dsp:nvSpPr>
      <dsp:spPr>
        <a:xfrm>
          <a:off x="3155305" y="3667270"/>
          <a:ext cx="2147589" cy="95622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An intruder would need to change F without changing H(F)</a:t>
          </a:r>
          <a:endParaRPr lang="en-US" sz="1500" kern="1200" dirty="0"/>
        </a:p>
      </dsp:txBody>
      <dsp:txXfrm>
        <a:off x="3155305" y="3667270"/>
        <a:ext cx="2147589" cy="956224"/>
      </dsp:txXfrm>
    </dsp:sp>
    <dsp:sp modelId="{847E0B4C-8D6D-244B-9DA0-6F3A49E346AE}">
      <dsp:nvSpPr>
        <dsp:cNvPr id="0" name=""/>
        <dsp:cNvSpPr/>
      </dsp:nvSpPr>
      <dsp:spPr>
        <a:xfrm>
          <a:off x="5772680" y="0"/>
          <a:ext cx="2684487" cy="4867274"/>
        </a:xfrm>
        <a:prstGeom prst="roundRect">
          <a:avLst>
            <a:gd name="adj" fmla="val 10000"/>
          </a:avLst>
        </a:prstGeom>
        <a:solidFill>
          <a:schemeClr val="bg1"/>
        </a:solidFill>
        <a:ln>
          <a:noFill/>
        </a:ln>
        <a:effectLst>
          <a:glow rad="101600">
            <a:schemeClr val="accent1">
              <a:alpha val="75000"/>
            </a:schemeClr>
          </a:glow>
          <a:softEdge rad="63500"/>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Can be used to construct a pseudorandom function (PRF) or a pseudorandom number generator (PRNG)</a:t>
          </a:r>
          <a:endParaRPr lang="en-US" sz="1900" kern="1200" dirty="0"/>
        </a:p>
      </dsp:txBody>
      <dsp:txXfrm>
        <a:off x="5772680" y="0"/>
        <a:ext cx="2684487" cy="1460182"/>
      </dsp:txXfrm>
    </dsp:sp>
    <dsp:sp modelId="{2DE2D63A-4790-D443-97AA-DFD90F9B3785}">
      <dsp:nvSpPr>
        <dsp:cNvPr id="0" name=""/>
        <dsp:cNvSpPr/>
      </dsp:nvSpPr>
      <dsp:spPr>
        <a:xfrm>
          <a:off x="6041128" y="1460182"/>
          <a:ext cx="2147589" cy="316372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A common application for a hash-based PRF is for the generation of symmetric keys</a:t>
          </a:r>
          <a:endParaRPr lang="en-US" sz="1500" kern="1200" dirty="0"/>
        </a:p>
      </dsp:txBody>
      <dsp:txXfrm>
        <a:off x="6041128" y="1460182"/>
        <a:ext cx="2147589" cy="316372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5CC442-E4C3-BD40-895A-08CC9A6FC852}">
      <dsp:nvSpPr>
        <dsp:cNvPr id="0" name=""/>
        <dsp:cNvSpPr/>
      </dsp:nvSpPr>
      <dsp:spPr>
        <a:xfrm>
          <a:off x="2317566" y="-81313"/>
          <a:ext cx="4018343" cy="1714312"/>
        </a:xfrm>
        <a:prstGeom prst="roundRect">
          <a:avLst/>
        </a:prstGeom>
        <a:solidFill>
          <a:schemeClr val="bg1"/>
        </a:solidFill>
        <a:ln>
          <a:solidFill>
            <a:schemeClr val="accent3"/>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i="0" kern="1200" dirty="0" smtClean="0">
              <a:solidFill>
                <a:schemeClr val="tx1"/>
              </a:solidFill>
            </a:rPr>
            <a:t>SHA-1 has not yet been "broken”</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No one has demonstrated a technique for producing collisions in a practical amount of time</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Considered to be insecure and has been phased out for SHA-2</a:t>
          </a:r>
          <a:endParaRPr lang="en-US" sz="1600" b="1" i="0" kern="1200" dirty="0">
            <a:solidFill>
              <a:schemeClr val="tx1"/>
            </a:solidFill>
          </a:endParaRPr>
        </a:p>
      </dsp:txBody>
      <dsp:txXfrm>
        <a:off x="2317566" y="-81313"/>
        <a:ext cx="4018343" cy="1714312"/>
      </dsp:txXfrm>
    </dsp:sp>
    <dsp:sp modelId="{C1C13A19-CB44-5749-9553-D8637A6F8523}">
      <dsp:nvSpPr>
        <dsp:cNvPr id="0" name=""/>
        <dsp:cNvSpPr/>
      </dsp:nvSpPr>
      <dsp:spPr>
        <a:xfrm>
          <a:off x="2007498" y="1255692"/>
          <a:ext cx="3880419" cy="3880419"/>
        </a:xfrm>
        <a:custGeom>
          <a:avLst/>
          <a:gdLst/>
          <a:ahLst/>
          <a:cxnLst/>
          <a:rect l="0" t="0" r="0" b="0"/>
          <a:pathLst>
            <a:path>
              <a:moveTo>
                <a:pt x="3212778" y="475634"/>
              </a:moveTo>
              <a:arcTo wR="1940209" hR="1940209" stAng="18659242" swAng="846591"/>
            </a:path>
          </a:pathLst>
        </a:custGeom>
        <a:noFill/>
        <a:ln w="76200" cap="flat" cmpd="sng" algn="ctr">
          <a:solidFill>
            <a:scrgbClr r="0" g="0" b="0">
              <a:alpha val="70000"/>
              <a:satMod val="105000"/>
            </a:scrgbClr>
          </a:solidFill>
          <a:prstDash val="solid"/>
          <a:miter/>
          <a:tailEnd type="arrow"/>
        </a:ln>
        <a:effectLst/>
      </dsp:spPr>
      <dsp:style>
        <a:lnRef idx="1">
          <a:scrgbClr r="0" g="0" b="0"/>
        </a:lnRef>
        <a:fillRef idx="0">
          <a:scrgbClr r="0" g="0" b="0"/>
        </a:fillRef>
        <a:effectRef idx="0">
          <a:scrgbClr r="0" g="0" b="0"/>
        </a:effectRef>
        <a:fontRef idx="minor"/>
      </dsp:style>
    </dsp:sp>
    <dsp:sp modelId="{D1805330-05BD-DF4B-8630-51C3CBE7020C}">
      <dsp:nvSpPr>
        <dsp:cNvPr id="0" name=""/>
        <dsp:cNvSpPr/>
      </dsp:nvSpPr>
      <dsp:spPr>
        <a:xfrm>
          <a:off x="4862142" y="2218368"/>
          <a:ext cx="3617475" cy="2329551"/>
        </a:xfrm>
        <a:prstGeom prst="roundRect">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i="0" kern="1200" dirty="0" smtClean="0">
              <a:solidFill>
                <a:schemeClr val="tx1"/>
              </a:solidFill>
            </a:rPr>
            <a:t>SHA-2 shares the same structure and mathematical operations as its predecessors so this is a cause for concern</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Because it will take years to find a suitable replacement for SHA-2 should it become vulnerable, NIST decided to begin the process of developing a new hash standard</a:t>
          </a:r>
          <a:endParaRPr lang="en-US" sz="1600" b="1" i="0" kern="1200" dirty="0">
            <a:solidFill>
              <a:schemeClr val="tx1"/>
            </a:solidFill>
          </a:endParaRPr>
        </a:p>
      </dsp:txBody>
      <dsp:txXfrm>
        <a:off x="4862142" y="2218368"/>
        <a:ext cx="3617475" cy="2329551"/>
      </dsp:txXfrm>
    </dsp:sp>
    <dsp:sp modelId="{60022302-D31B-EA46-B338-C7ADF54B83C4}">
      <dsp:nvSpPr>
        <dsp:cNvPr id="0" name=""/>
        <dsp:cNvSpPr/>
      </dsp:nvSpPr>
      <dsp:spPr>
        <a:xfrm>
          <a:off x="2918254" y="993096"/>
          <a:ext cx="3880419" cy="3880419"/>
        </a:xfrm>
        <a:custGeom>
          <a:avLst/>
          <a:gdLst/>
          <a:ahLst/>
          <a:cxnLst/>
          <a:rect l="0" t="0" r="0" b="0"/>
          <a:pathLst>
            <a:path>
              <a:moveTo>
                <a:pt x="2729015" y="3712834"/>
              </a:moveTo>
              <a:arcTo wR="1940209" hR="1940209" stAng="3960677" swAng="1838080"/>
            </a:path>
          </a:pathLst>
        </a:custGeom>
        <a:noFill/>
        <a:ln w="76200" cap="flat" cmpd="sng" algn="ctr">
          <a:solidFill>
            <a:scrgbClr r="0" g="0" b="0">
              <a:alpha val="70000"/>
              <a:satMod val="105000"/>
            </a:scrgbClr>
          </a:solidFill>
          <a:prstDash val="solid"/>
          <a:miter/>
          <a:tailEnd type="arrow"/>
        </a:ln>
        <a:effectLst/>
      </dsp:spPr>
      <dsp:style>
        <a:lnRef idx="1">
          <a:scrgbClr r="0" g="0" b="0"/>
        </a:lnRef>
        <a:fillRef idx="0">
          <a:scrgbClr r="0" g="0" b="0"/>
        </a:fillRef>
        <a:effectRef idx="0">
          <a:scrgbClr r="0" g="0" b="0"/>
        </a:effectRef>
        <a:fontRef idx="minor"/>
      </dsp:style>
    </dsp:sp>
    <dsp:sp modelId="{89ACCF36-868B-9845-8E79-1FDE8D49FD3E}">
      <dsp:nvSpPr>
        <dsp:cNvPr id="0" name=""/>
        <dsp:cNvSpPr/>
      </dsp:nvSpPr>
      <dsp:spPr>
        <a:xfrm>
          <a:off x="609594" y="2362195"/>
          <a:ext cx="3703232" cy="2543911"/>
        </a:xfrm>
        <a:prstGeom prst="roundRect">
          <a:avLst/>
        </a:prstGeom>
        <a:solidFill>
          <a:schemeClr val="bg1"/>
        </a:solidFill>
        <a:ln>
          <a:solidFill>
            <a:schemeClr val="accent3"/>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i="0" kern="1200" dirty="0" smtClean="0">
              <a:solidFill>
                <a:schemeClr val="tx1"/>
              </a:solidFill>
            </a:rPr>
            <a:t>NIST announced in 2007 a competition for the SHA-3 next generation NIST hash function</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Winning design was announced by NIST in October 2012</a:t>
          </a:r>
          <a:endParaRPr lang="en-US" sz="1600" b="1" i="0" kern="1200" dirty="0">
            <a:solidFill>
              <a:schemeClr val="tx1"/>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1"/>
              </a:solidFill>
            </a:rPr>
            <a:t>SHA-3 is a cryptographic hash function that is intended to complement SHA-2 as the approved standard for a wide range of applications</a:t>
          </a:r>
          <a:endParaRPr lang="en-US" sz="1600" b="1" i="0" kern="1200" dirty="0">
            <a:solidFill>
              <a:schemeClr val="tx1"/>
            </a:solidFill>
          </a:endParaRPr>
        </a:p>
      </dsp:txBody>
      <dsp:txXfrm>
        <a:off x="609594" y="2362195"/>
        <a:ext cx="3703232" cy="2543911"/>
      </dsp:txXfrm>
    </dsp:sp>
    <dsp:sp modelId="{44FB74B7-9D06-F04A-A84D-C928611E2C9F}">
      <dsp:nvSpPr>
        <dsp:cNvPr id="0" name=""/>
        <dsp:cNvSpPr/>
      </dsp:nvSpPr>
      <dsp:spPr>
        <a:xfrm>
          <a:off x="3172464" y="1090781"/>
          <a:ext cx="3880419" cy="3880419"/>
        </a:xfrm>
        <a:custGeom>
          <a:avLst/>
          <a:gdLst/>
          <a:ahLst/>
          <a:cxnLst/>
          <a:rect l="0" t="0" r="0" b="0"/>
          <a:pathLst>
            <a:path>
              <a:moveTo>
                <a:pt x="186194" y="1110846"/>
              </a:moveTo>
              <a:arcTo wR="1940209" hR="1940209" stAng="12318390" swAng="938966"/>
            </a:path>
          </a:pathLst>
        </a:custGeom>
        <a:noFill/>
        <a:ln w="38100" cap="flat" cmpd="sng" algn="ctr">
          <a:noFill/>
          <a:prstDash val="solid"/>
          <a:miter/>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E83E65D8-9B49-EC43-BBB1-0F187E663737}"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F8213168-CBB8-004E-B161-E3C8E26BC09B}" type="slidenum">
              <a:rPr lang="en-AU">
                <a:latin typeface="Arial" pitchFamily="-84" charset="0"/>
              </a:rPr>
              <a:pPr/>
              <a:t>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6/e, by William Stallings</a:t>
            </a:r>
            <a:r>
              <a:rPr lang="en-US" dirty="0" smtClean="0">
                <a:latin typeface="Arial" pitchFamily="-84" charset="0"/>
                <a:ea typeface="ＭＳ Ｐゴシック" pitchFamily="-84" charset="-128"/>
                <a:cs typeface="ＭＳ Ｐゴシック" pitchFamily="-84" charset="-128"/>
              </a:rPr>
              <a:t>, Chapter 11 – “Cryptographic Hash Functions”.</a:t>
            </a:r>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charset="-128"/>
                <a:cs typeface="ＭＳ Ｐゴシック" charset="-128"/>
              </a:rPr>
              <a:t>Another important application, which is similar to the message authentication</a:t>
            </a:r>
          </a:p>
          <a:p>
            <a:r>
              <a:rPr lang="en-US" sz="1200" b="0" kern="1200" baseline="0" dirty="0" smtClean="0">
                <a:solidFill>
                  <a:schemeClr val="tx1"/>
                </a:solidFill>
                <a:latin typeface="Arial" charset="0"/>
                <a:ea typeface="ＭＳ Ｐゴシック" charset="-128"/>
                <a:cs typeface="ＭＳ Ｐゴシック" charset="-128"/>
              </a:rPr>
              <a:t>Application, is the digital signature . The operation of the digital signature is similar</a:t>
            </a:r>
          </a:p>
          <a:p>
            <a:r>
              <a:rPr lang="en-US" sz="1200" b="0" kern="1200" baseline="0" dirty="0" smtClean="0">
                <a:solidFill>
                  <a:schemeClr val="tx1"/>
                </a:solidFill>
                <a:latin typeface="Arial" charset="0"/>
                <a:ea typeface="ＭＳ Ｐゴシック" charset="-128"/>
                <a:cs typeface="ＭＳ Ｐゴシック" charset="-128"/>
              </a:rPr>
              <a:t>to that of the MAC. In the case of the digital signature, the hash value of a message</a:t>
            </a:r>
          </a:p>
          <a:p>
            <a:r>
              <a:rPr lang="en-US" sz="1200" b="0" kern="1200" baseline="0" dirty="0" smtClean="0">
                <a:solidFill>
                  <a:schemeClr val="tx1"/>
                </a:solidFill>
                <a:latin typeface="Arial" charset="0"/>
                <a:ea typeface="ＭＳ Ｐゴシック" charset="-128"/>
                <a:cs typeface="ＭＳ Ｐゴシック" charset="-128"/>
              </a:rPr>
              <a:t>is encrypted with a user’s private key. Anyone who knows the user’s public key</a:t>
            </a:r>
          </a:p>
          <a:p>
            <a:r>
              <a:rPr lang="en-US" sz="1200" b="0" kern="1200" baseline="0" dirty="0" smtClean="0">
                <a:solidFill>
                  <a:schemeClr val="tx1"/>
                </a:solidFill>
                <a:latin typeface="Arial" charset="0"/>
                <a:ea typeface="ＭＳ Ｐゴシック" charset="-128"/>
                <a:cs typeface="ＭＳ Ｐゴシック" charset="-128"/>
              </a:rPr>
              <a:t>can verify the integrity of the message that is associated with the digital signature.</a:t>
            </a:r>
          </a:p>
          <a:p>
            <a:r>
              <a:rPr lang="en-US" sz="1200" b="0" kern="1200" baseline="0" dirty="0" smtClean="0">
                <a:solidFill>
                  <a:schemeClr val="tx1"/>
                </a:solidFill>
                <a:latin typeface="Arial" charset="0"/>
                <a:ea typeface="ＭＳ Ｐゴシック" charset="-128"/>
                <a:cs typeface="ＭＳ Ｐゴシック" charset="-128"/>
              </a:rPr>
              <a:t>In this case, an attacker who wishes to alter the message would need to know the</a:t>
            </a:r>
          </a:p>
          <a:p>
            <a:r>
              <a:rPr lang="en-US" sz="1200" b="0" kern="1200" baseline="0" dirty="0" smtClean="0">
                <a:solidFill>
                  <a:schemeClr val="tx1"/>
                </a:solidFill>
                <a:latin typeface="Arial" charset="0"/>
                <a:ea typeface="ＭＳ Ｐゴシック" charset="-128"/>
                <a:cs typeface="ＭＳ Ｐゴシック" charset="-128"/>
              </a:rPr>
              <a:t>user’s private key. As we shall see in Chapter 14, the implications of digital signatures</a:t>
            </a:r>
          </a:p>
          <a:p>
            <a:r>
              <a:rPr lang="en-US" sz="1200" b="0" kern="1200" baseline="0" dirty="0" smtClean="0">
                <a:solidFill>
                  <a:schemeClr val="tx1"/>
                </a:solidFill>
                <a:latin typeface="Arial" charset="0"/>
                <a:ea typeface="ＭＳ Ｐゴシック" charset="-128"/>
                <a:cs typeface="ＭＳ Ｐゴシック" charset="-128"/>
              </a:rPr>
              <a:t>go beyond just message authentication.</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Figure 11.4 illustrates, in a simplified fashion, how a hash code is used to provide</a:t>
            </a:r>
          </a:p>
          <a:p>
            <a:r>
              <a:rPr lang="en-US" sz="1200" kern="1200" baseline="0" dirty="0" smtClean="0">
                <a:solidFill>
                  <a:schemeClr val="tx1"/>
                </a:solidFill>
                <a:latin typeface="Arial" charset="0"/>
                <a:ea typeface="ＭＳ Ｐゴシック" charset="-128"/>
                <a:cs typeface="ＭＳ Ｐゴシック" charset="-128"/>
              </a:rPr>
              <a:t>a digital signature.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  The hash code is encrypted, using public-key encryption with the sender’s private</a:t>
            </a:r>
          </a:p>
          <a:p>
            <a:r>
              <a:rPr lang="en-US" sz="1200" kern="1200" baseline="0" dirty="0" smtClean="0">
                <a:solidFill>
                  <a:schemeClr val="tx1"/>
                </a:solidFill>
                <a:latin typeface="Arial" charset="0"/>
                <a:ea typeface="ＭＳ Ｐゴシック" charset="-128"/>
                <a:cs typeface="ＭＳ Ｐゴシック" charset="-128"/>
              </a:rPr>
              <a:t>key. As with Figure 11.3b, this provides authentication. It also provides a</a:t>
            </a:r>
          </a:p>
          <a:p>
            <a:r>
              <a:rPr lang="en-US" sz="1200" kern="1200" baseline="0" dirty="0" smtClean="0">
                <a:solidFill>
                  <a:schemeClr val="tx1"/>
                </a:solidFill>
                <a:latin typeface="Arial" charset="0"/>
                <a:ea typeface="ＭＳ Ｐゴシック" charset="-128"/>
                <a:cs typeface="ＭＳ Ｐゴシック" charset="-128"/>
              </a:rPr>
              <a:t>digital signature, because only the sender could have produced the encrypted</a:t>
            </a:r>
          </a:p>
          <a:p>
            <a:r>
              <a:rPr lang="en-US" sz="1200" kern="1200" baseline="0" dirty="0" smtClean="0">
                <a:solidFill>
                  <a:schemeClr val="tx1"/>
                </a:solidFill>
                <a:latin typeface="Arial" charset="0"/>
                <a:ea typeface="ＭＳ Ｐゴシック" charset="-128"/>
                <a:cs typeface="ＭＳ Ｐゴシック" charset="-128"/>
              </a:rPr>
              <a:t>hash code. In fact, this is the essence of the digital signature technique.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b.  If confidentiality as well as a digital signature is desired, then the message</a:t>
            </a:r>
          </a:p>
          <a:p>
            <a:r>
              <a:rPr lang="en-US" sz="1200" kern="1200" baseline="0" dirty="0" smtClean="0">
                <a:solidFill>
                  <a:schemeClr val="tx1"/>
                </a:solidFill>
                <a:latin typeface="Arial" charset="0"/>
                <a:ea typeface="ＭＳ Ｐゴシック" charset="-128"/>
                <a:cs typeface="ＭＳ Ｐゴシック" charset="-128"/>
              </a:rPr>
              <a:t>plus the private-key-encrypted hash code can be encrypted using a symmetric</a:t>
            </a:r>
          </a:p>
          <a:p>
            <a:r>
              <a:rPr lang="en-US" sz="1200" kern="1200" baseline="0" dirty="0" smtClean="0">
                <a:solidFill>
                  <a:schemeClr val="tx1"/>
                </a:solidFill>
                <a:latin typeface="Arial" charset="0"/>
                <a:ea typeface="ＭＳ Ｐゴシック" charset="-128"/>
                <a:cs typeface="ＭＳ Ｐゴシック" charset="-128"/>
              </a:rPr>
              <a:t>secret key. This is a common technique.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Hash functions are commonly used to create a one-way password file . Chapter 21</a:t>
            </a:r>
          </a:p>
          <a:p>
            <a:r>
              <a:rPr lang="en-US" sz="1200" kern="1200" baseline="0" dirty="0" smtClean="0">
                <a:solidFill>
                  <a:schemeClr val="tx1"/>
                </a:solidFill>
                <a:latin typeface="Arial" charset="0"/>
                <a:ea typeface="ＭＳ Ｐゴシック" charset="-128"/>
                <a:cs typeface="ＭＳ Ｐゴシック" charset="-128"/>
              </a:rPr>
              <a:t>explains a scheme in which a hash of a password is stored by an operating system</a:t>
            </a:r>
          </a:p>
          <a:p>
            <a:r>
              <a:rPr lang="en-US" sz="1200" kern="1200" baseline="0" dirty="0" smtClean="0">
                <a:solidFill>
                  <a:schemeClr val="tx1"/>
                </a:solidFill>
                <a:latin typeface="Arial" charset="0"/>
                <a:ea typeface="ＭＳ Ｐゴシック" charset="-128"/>
                <a:cs typeface="ＭＳ Ｐゴシック" charset="-128"/>
              </a:rPr>
              <a:t>rather than the password itself. Thus, the actual password is not retrievable by</a:t>
            </a:r>
          </a:p>
          <a:p>
            <a:r>
              <a:rPr lang="en-US" sz="1200" kern="1200" baseline="0" dirty="0" smtClean="0">
                <a:solidFill>
                  <a:schemeClr val="tx1"/>
                </a:solidFill>
                <a:latin typeface="Arial" charset="0"/>
                <a:ea typeface="ＭＳ Ｐゴシック" charset="-128"/>
                <a:cs typeface="ＭＳ Ｐゴシック" charset="-128"/>
              </a:rPr>
              <a:t>a hacker who gains access to the password file. In simple terms, when a user enters</a:t>
            </a:r>
          </a:p>
          <a:p>
            <a:r>
              <a:rPr lang="en-US" sz="1200" kern="1200" baseline="0" dirty="0" smtClean="0">
                <a:solidFill>
                  <a:schemeClr val="tx1"/>
                </a:solidFill>
                <a:latin typeface="Arial" charset="0"/>
                <a:ea typeface="ＭＳ Ｐゴシック" charset="-128"/>
                <a:cs typeface="ＭＳ Ｐゴシック" charset="-128"/>
              </a:rPr>
              <a:t>a password, the hash of that password is compared to the stored hash value</a:t>
            </a:r>
          </a:p>
          <a:p>
            <a:r>
              <a:rPr lang="en-US" sz="1200" kern="1200" baseline="0" dirty="0" smtClean="0">
                <a:solidFill>
                  <a:schemeClr val="tx1"/>
                </a:solidFill>
                <a:latin typeface="Arial" charset="0"/>
                <a:ea typeface="ＭＳ Ｐゴシック" charset="-128"/>
                <a:cs typeface="ＭＳ Ｐゴシック" charset="-128"/>
              </a:rPr>
              <a:t>for verification. This approach to password protection is used by most operating</a:t>
            </a:r>
          </a:p>
          <a:p>
            <a:r>
              <a:rPr lang="en-US" sz="1200" kern="1200" baseline="0" dirty="0" smtClean="0">
                <a:solidFill>
                  <a:schemeClr val="tx1"/>
                </a:solidFill>
                <a:latin typeface="Arial" charset="0"/>
                <a:ea typeface="ＭＳ Ｐゴシック" charset="-128"/>
                <a:cs typeface="ＭＳ Ｐゴシック" charset="-128"/>
              </a:rPr>
              <a:t>systems.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Hash functions can be used for intrusion detection  and virus detection . Store</a:t>
            </a:r>
          </a:p>
          <a:p>
            <a:r>
              <a:rPr lang="en-US" sz="1200" kern="1200" baseline="0" dirty="0" smtClean="0">
                <a:solidFill>
                  <a:schemeClr val="tx1"/>
                </a:solidFill>
                <a:latin typeface="Arial" charset="0"/>
                <a:ea typeface="ＭＳ Ｐゴシック" charset="-128"/>
                <a:cs typeface="ＭＳ Ｐゴシック" charset="-128"/>
              </a:rPr>
              <a:t>H(F) for each file on a system and secure the hash values (e.g., on a CD-R that is</a:t>
            </a:r>
          </a:p>
          <a:p>
            <a:r>
              <a:rPr lang="en-US" sz="1200" kern="1200" baseline="0" dirty="0" smtClean="0">
                <a:solidFill>
                  <a:schemeClr val="tx1"/>
                </a:solidFill>
                <a:latin typeface="Arial" charset="0"/>
                <a:ea typeface="ＭＳ Ｐゴシック" charset="-128"/>
                <a:cs typeface="ＭＳ Ｐゴシック" charset="-128"/>
              </a:rPr>
              <a:t>kept secure). One can later determine if a file has been modified by recomputing</a:t>
            </a:r>
          </a:p>
          <a:p>
            <a:r>
              <a:rPr lang="en-US" sz="1200" kern="1200" baseline="0" dirty="0" smtClean="0">
                <a:solidFill>
                  <a:schemeClr val="tx1"/>
                </a:solidFill>
                <a:latin typeface="Arial" charset="0"/>
                <a:ea typeface="ＭＳ Ｐゴシック" charset="-128"/>
                <a:cs typeface="ＭＳ Ｐゴシック" charset="-128"/>
              </a:rPr>
              <a:t>H(F). An intruder would need to change F without changing H(F).</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 cryptographic hash function can be used to construct a pseudorandom</a:t>
            </a:r>
          </a:p>
          <a:p>
            <a:r>
              <a:rPr lang="en-US" sz="1200" kern="1200" baseline="0" dirty="0" smtClean="0">
                <a:solidFill>
                  <a:schemeClr val="tx1"/>
                </a:solidFill>
                <a:latin typeface="Arial" charset="0"/>
                <a:ea typeface="ＭＳ Ｐゴシック" charset="-128"/>
                <a:cs typeface="ＭＳ Ｐゴシック" charset="-128"/>
              </a:rPr>
              <a:t>function (PRF)  or a pseudorandom number generator (PRNG) . A common application</a:t>
            </a:r>
          </a:p>
          <a:p>
            <a:r>
              <a:rPr lang="en-US" sz="1200" kern="1200" baseline="0" dirty="0" smtClean="0">
                <a:solidFill>
                  <a:schemeClr val="tx1"/>
                </a:solidFill>
                <a:latin typeface="Arial" charset="0"/>
                <a:ea typeface="ＭＳ Ｐゴシック" charset="-128"/>
                <a:cs typeface="ＭＳ Ｐゴシック" charset="-128"/>
              </a:rPr>
              <a:t>for a hash-based PRF is for the generation of symmetric keys. We discuss this</a:t>
            </a:r>
          </a:p>
          <a:p>
            <a:r>
              <a:rPr lang="en-US" sz="1200" kern="1200" baseline="0" dirty="0" smtClean="0">
                <a:solidFill>
                  <a:schemeClr val="tx1"/>
                </a:solidFill>
                <a:latin typeface="Arial" charset="0"/>
                <a:ea typeface="ＭＳ Ｐゴシック" charset="-128"/>
                <a:cs typeface="ＭＳ Ｐゴシック" charset="-128"/>
              </a:rPr>
              <a:t>application in Chapter 12.</a:t>
            </a:r>
            <a:endParaRPr lang="en-US" dirty="0" smtClean="0">
              <a:latin typeface="Arial" pitchFamily="-84" charset="0"/>
              <a:ea typeface="ＭＳ Ｐゴシック" pitchFamily="-84" charset="-128"/>
              <a:cs typeface="ＭＳ Ｐゴシック" pitchFamily="-84" charset="-128"/>
            </a:endParaRPr>
          </a:p>
        </p:txBody>
      </p:sp>
      <p:sp>
        <p:nvSpPr>
          <p:cNvPr id="27652" name="Slide Number Placeholder 3"/>
          <p:cNvSpPr>
            <a:spLocks noGrp="1"/>
          </p:cNvSpPr>
          <p:nvPr>
            <p:ph type="sldNum" sz="quarter" idx="5"/>
          </p:nvPr>
        </p:nvSpPr>
        <p:spPr>
          <a:noFill/>
        </p:spPr>
        <p:txBody>
          <a:bodyPr/>
          <a:lstStyle/>
          <a:p>
            <a:fld id="{FE1005E5-5BE9-0143-A839-41D2A42A8678}" type="slidenum">
              <a:rPr lang="en-AU" smtClean="0">
                <a:latin typeface="Arial" pitchFamily="-84" charset="0"/>
              </a:rPr>
              <a:pPr/>
              <a:t>12</a:t>
            </a:fld>
            <a:endParaRPr lang="en-AU" dirty="0" smtClean="0">
              <a:latin typeface="Arial" pitchFamily="-8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hash value is equally likely. Thus, the probability that a data error will result in an unchanged hash value is 2</a:t>
            </a:r>
            <a:r>
              <a:rPr lang="en-US" baseline="30000" dirty="0" smtClean="0">
                <a:latin typeface="Arial" pitchFamily="-84" charset="0"/>
                <a:ea typeface="ＭＳ Ｐゴシック" pitchFamily="-84" charset="-128"/>
                <a:cs typeface="ＭＳ Ｐゴシック" pitchFamily="-84" charset="-128"/>
              </a:rPr>
              <a:t>–n</a:t>
            </a:r>
            <a:r>
              <a:rPr lang="en-US" dirty="0" smtClean="0">
                <a:latin typeface="Arial" pitchFamily="-84" charset="0"/>
                <a:ea typeface="ＭＳ Ｐゴシック" pitchFamily="-84" charset="-128"/>
                <a:cs typeface="ＭＳ Ｐゴシック" pitchFamily="-84" charset="-128"/>
              </a:rPr>
              <a:t>. With more predictably formatted data, the function is less effective. For example, in most normal text files, the high-order bit of each octet is always zero. So if a 128-bit hash value is used, instead of an effectiveness of 2</a:t>
            </a:r>
            <a:r>
              <a:rPr lang="en-US" baseline="30000" dirty="0" smtClean="0">
                <a:latin typeface="Arial" pitchFamily="-84" charset="0"/>
                <a:ea typeface="ＭＳ Ｐゴシック" pitchFamily="-84" charset="-128"/>
                <a:cs typeface="ＭＳ Ｐゴシック" pitchFamily="-84" charset="-128"/>
              </a:rPr>
              <a:t>–128</a:t>
            </a:r>
            <a:r>
              <a:rPr lang="en-US" dirty="0" smtClean="0">
                <a:latin typeface="Arial" pitchFamily="-84" charset="0"/>
                <a:ea typeface="ＭＳ Ｐゴシック" pitchFamily="-84" charset="-128"/>
                <a:cs typeface="ＭＳ Ｐゴシック" pitchFamily="-84" charset="-128"/>
              </a:rPr>
              <a:t>, the hash function on this type of data has an effectiveness of 2</a:t>
            </a:r>
            <a:r>
              <a:rPr lang="en-US" baseline="30000" dirty="0" smtClean="0">
                <a:latin typeface="Arial" pitchFamily="-84" charset="0"/>
                <a:ea typeface="ＭＳ Ｐゴシック" pitchFamily="-84" charset="-128"/>
                <a:cs typeface="ＭＳ Ｐゴシック" pitchFamily="-84" charset="-128"/>
              </a:rPr>
              <a:t>–112</a:t>
            </a:r>
            <a:r>
              <a:rPr lang="en-US" dirty="0" smtClean="0">
                <a:latin typeface="Arial" pitchFamily="-84" charset="0"/>
                <a:ea typeface="ＭＳ Ｐゴシック" pitchFamily="-84" charset="-128"/>
                <a:cs typeface="ＭＳ Ｐゴシック" pitchFamily="-84" charset="-128"/>
              </a:rPr>
              <a:t>.  </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block that forces the new message plus block to yield the desired hash code. </a:t>
            </a:r>
          </a:p>
        </p:txBody>
      </p:sp>
      <p:sp>
        <p:nvSpPr>
          <p:cNvPr id="29700" name="Slide Number Placeholder 3"/>
          <p:cNvSpPr>
            <a:spLocks noGrp="1"/>
          </p:cNvSpPr>
          <p:nvPr>
            <p:ph type="sldNum" sz="quarter" idx="5"/>
          </p:nvPr>
        </p:nvSpPr>
        <p:spPr>
          <a:noFill/>
        </p:spPr>
        <p:txBody>
          <a:bodyPr/>
          <a:lstStyle/>
          <a:p>
            <a:fld id="{FAF3BF75-DE41-DE4A-9CE5-360315318AF0}" type="slidenum">
              <a:rPr lang="en-AU" smtClean="0">
                <a:latin typeface="Arial" pitchFamily="-84" charset="0"/>
              </a:rPr>
              <a:pPr/>
              <a:t>13</a:t>
            </a:fld>
            <a:endParaRPr lang="en-AU" dirty="0" smtClean="0">
              <a:latin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charset="-128"/>
                <a:cs typeface="ＭＳ Ｐゴシック" charset="-128"/>
              </a:rPr>
              <a:t>Figure 11.5 illustrates these two types of hash functions for 16-bit hash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Although the second procedure provides a good measure of data integrity,</a:t>
            </a:r>
          </a:p>
          <a:p>
            <a:r>
              <a:rPr lang="en-US" sz="1200" kern="1200" baseline="0" dirty="0" smtClean="0">
                <a:solidFill>
                  <a:schemeClr val="tx1"/>
                </a:solidFill>
                <a:latin typeface="Arial" charset="0"/>
                <a:ea typeface="ＭＳ Ｐゴシック" charset="-128"/>
                <a:cs typeface="ＭＳ Ｐゴシック" charset="-128"/>
              </a:rPr>
              <a:t>it is virtually useless for data security when an encrypted hash code is used with a</a:t>
            </a:r>
          </a:p>
          <a:p>
            <a:r>
              <a:rPr lang="en-US" sz="1200" kern="1200" baseline="0" dirty="0" smtClean="0">
                <a:solidFill>
                  <a:schemeClr val="tx1"/>
                </a:solidFill>
                <a:latin typeface="Arial" charset="0"/>
                <a:ea typeface="ＭＳ Ｐゴシック" charset="-128"/>
                <a:cs typeface="ＭＳ Ｐゴシック" charset="-128"/>
              </a:rPr>
              <a:t> plaintext message, as in Figures 11.3b and 11.4a. Given a message, it is an easy matter</a:t>
            </a:r>
          </a:p>
          <a:p>
            <a:r>
              <a:rPr lang="en-US" sz="1200" kern="1200" baseline="0" dirty="0" smtClean="0">
                <a:solidFill>
                  <a:schemeClr val="tx1"/>
                </a:solidFill>
                <a:latin typeface="Arial" charset="0"/>
                <a:ea typeface="ＭＳ Ｐゴシック" charset="-128"/>
                <a:cs typeface="ＭＳ Ｐゴシック" charset="-128"/>
              </a:rPr>
              <a:t>to produce a new message that yields that hash code: Simply prepare the desired</a:t>
            </a:r>
          </a:p>
          <a:p>
            <a:r>
              <a:rPr lang="en-US" sz="1200" kern="1200" baseline="0" dirty="0" smtClean="0">
                <a:solidFill>
                  <a:schemeClr val="tx1"/>
                </a:solidFill>
                <a:latin typeface="Arial" charset="0"/>
                <a:ea typeface="ＭＳ Ｐゴシック" charset="-128"/>
                <a:cs typeface="ＭＳ Ｐゴシック" charset="-128"/>
              </a:rPr>
              <a:t>alternate message and then append an </a:t>
            </a:r>
            <a:r>
              <a:rPr lang="en-US" sz="1200" b="1" kern="1200" baseline="0" dirty="0" smtClean="0">
                <a:solidFill>
                  <a:schemeClr val="tx1"/>
                </a:solidFill>
                <a:latin typeface="Arial" charset="0"/>
                <a:ea typeface="ＭＳ Ｐゴシック" charset="-128"/>
                <a:cs typeface="ＭＳ Ｐゴシック" charset="-128"/>
              </a:rPr>
              <a:t>n -bit block that forces the new message plus</a:t>
            </a:r>
          </a:p>
          <a:p>
            <a:r>
              <a:rPr lang="en-US" sz="1200" kern="1200" baseline="0" dirty="0" smtClean="0">
                <a:solidFill>
                  <a:schemeClr val="tx1"/>
                </a:solidFill>
                <a:latin typeface="Arial" charset="0"/>
                <a:ea typeface="ＭＳ Ｐゴシック" charset="-128"/>
                <a:cs typeface="ＭＳ Ｐゴシック" charset="-128"/>
              </a:rPr>
              <a:t>block to yield the desired hash code.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Although a simple XOR or rotated XOR (RXOR) is insufficient if only the</a:t>
            </a:r>
          </a:p>
          <a:p>
            <a:r>
              <a:rPr lang="en-US" sz="1200" kern="1200" baseline="0" dirty="0" smtClean="0">
                <a:solidFill>
                  <a:schemeClr val="tx1"/>
                </a:solidFill>
                <a:latin typeface="Arial" charset="0"/>
                <a:ea typeface="ＭＳ Ｐゴシック" charset="-128"/>
                <a:cs typeface="ＭＳ Ｐゴシック" charset="-128"/>
              </a:rPr>
              <a:t>hash code is encrypted, you may still feel that such a simple function could be useful</a:t>
            </a:r>
          </a:p>
          <a:p>
            <a:r>
              <a:rPr lang="en-US" sz="1200" kern="1200" baseline="0" dirty="0" smtClean="0">
                <a:solidFill>
                  <a:schemeClr val="tx1"/>
                </a:solidFill>
                <a:latin typeface="Arial" charset="0"/>
                <a:ea typeface="ＭＳ Ｐゴシック" charset="-128"/>
                <a:cs typeface="ＭＳ Ｐゴシック" charset="-128"/>
              </a:rPr>
              <a:t>when the message together with the hash code is encrypted (Figure 11.3a). But</a:t>
            </a:r>
          </a:p>
          <a:p>
            <a:r>
              <a:rPr lang="en-US" sz="1200" kern="1200" baseline="0" dirty="0" smtClean="0">
                <a:solidFill>
                  <a:schemeClr val="tx1"/>
                </a:solidFill>
                <a:latin typeface="Arial" charset="0"/>
                <a:ea typeface="ＭＳ Ｐゴシック" charset="-128"/>
                <a:cs typeface="ＭＳ Ｐゴシック" charset="-128"/>
              </a:rPr>
              <a:t>you must be careful.</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Before proceeding, we need to define two terms. For a hash value h =  H(x ), we say</a:t>
            </a:r>
          </a:p>
          <a:p>
            <a:r>
              <a:rPr lang="en-US" sz="1200" kern="1200" baseline="0" dirty="0" smtClean="0">
                <a:solidFill>
                  <a:schemeClr val="tx1"/>
                </a:solidFill>
                <a:latin typeface="Arial" charset="0"/>
                <a:ea typeface="ＭＳ Ｐゴシック" charset="-128"/>
                <a:cs typeface="ＭＳ Ｐゴシック" charset="-128"/>
              </a:rPr>
              <a:t>that x  is the preimage  of h . That is, x  is a data block whose hash function, using the</a:t>
            </a:r>
          </a:p>
          <a:p>
            <a:r>
              <a:rPr lang="en-US" sz="1200" kern="1200" baseline="0" dirty="0" smtClean="0">
                <a:solidFill>
                  <a:schemeClr val="tx1"/>
                </a:solidFill>
                <a:latin typeface="Arial" charset="0"/>
                <a:ea typeface="ＭＳ Ｐゴシック" charset="-128"/>
                <a:cs typeface="ＭＳ Ｐゴシック" charset="-128"/>
              </a:rPr>
              <a:t>function H, is h . Because H is a many-to-one mapping, for any given hash value h ,</a:t>
            </a:r>
          </a:p>
          <a:p>
            <a:r>
              <a:rPr lang="en-US" sz="1200" kern="1200" baseline="0" dirty="0" smtClean="0">
                <a:solidFill>
                  <a:schemeClr val="tx1"/>
                </a:solidFill>
                <a:latin typeface="Arial" charset="0"/>
                <a:ea typeface="ＭＳ Ｐゴシック" charset="-128"/>
                <a:cs typeface="ＭＳ Ｐゴシック" charset="-128"/>
              </a:rPr>
              <a:t>there will in general be multiple preimages. A collision  occurs if we have x ≠ y  and</a:t>
            </a:r>
          </a:p>
          <a:p>
            <a:r>
              <a:rPr lang="en-US" sz="1200" kern="1200" baseline="0" dirty="0" smtClean="0">
                <a:solidFill>
                  <a:schemeClr val="tx1"/>
                </a:solidFill>
                <a:latin typeface="Arial" charset="0"/>
                <a:ea typeface="ＭＳ Ｐゴシック" charset="-128"/>
                <a:cs typeface="ＭＳ Ｐゴシック" charset="-128"/>
              </a:rPr>
              <a:t>H(x ) =  H(y ). Because we are using hash functions for data integrity, collisions are</a:t>
            </a:r>
          </a:p>
          <a:p>
            <a:r>
              <a:rPr lang="en-US" sz="1200" kern="1200" baseline="0" dirty="0" smtClean="0">
                <a:solidFill>
                  <a:schemeClr val="tx1"/>
                </a:solidFill>
                <a:latin typeface="Arial" charset="0"/>
                <a:ea typeface="ＭＳ Ｐゴシック" charset="-128"/>
                <a:cs typeface="ＭＳ Ｐゴシック" charset="-128"/>
              </a:rPr>
              <a:t>clearly undesirable.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AE94C4-E471-334B-B256-BE789E82723D}" type="slidenum">
              <a:rPr lang="en-AU">
                <a:latin typeface="Arial" pitchFamily="-84" charset="0"/>
              </a:rPr>
              <a:pPr/>
              <a:t>16</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Table 11.1 lists the generally accepted requirements for a cryptographic hash function.</a:t>
            </a:r>
          </a:p>
          <a:p>
            <a:r>
              <a:rPr lang="en-US" sz="1200" kern="1200" baseline="0" dirty="0" smtClean="0">
                <a:solidFill>
                  <a:schemeClr val="tx1"/>
                </a:solidFill>
                <a:latin typeface="Arial" charset="0"/>
                <a:ea typeface="ＭＳ Ｐゴシック" charset="-128"/>
                <a:cs typeface="ＭＳ Ｐゴシック" charset="-128"/>
              </a:rPr>
              <a:t>The first three properties are requirements for the practical application of a</a:t>
            </a:r>
          </a:p>
          <a:p>
            <a:r>
              <a:rPr lang="en-US" sz="1200" kern="1200" baseline="0" dirty="0" smtClean="0">
                <a:solidFill>
                  <a:schemeClr val="tx1"/>
                </a:solidFill>
                <a:latin typeface="Arial" charset="0"/>
                <a:ea typeface="ＭＳ Ｐゴシック" charset="-128"/>
                <a:cs typeface="ＭＳ Ｐゴシック" charset="-128"/>
              </a:rPr>
              <a:t>hash function.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fourth property, preimage resistant , is the one-way property: it is easy</a:t>
            </a:r>
          </a:p>
          <a:p>
            <a:r>
              <a:rPr lang="en-US" sz="1200" kern="1200" baseline="0" dirty="0" smtClean="0">
                <a:solidFill>
                  <a:schemeClr val="tx1"/>
                </a:solidFill>
                <a:latin typeface="Arial" charset="0"/>
                <a:ea typeface="ＭＳ Ｐゴシック" charset="-128"/>
                <a:cs typeface="ＭＳ Ｐゴシック" charset="-128"/>
              </a:rPr>
              <a:t>to generate a code given a message, but virtually impossible to generate a message</a:t>
            </a:r>
          </a:p>
          <a:p>
            <a:r>
              <a:rPr lang="en-US" sz="1200" kern="1200" baseline="0" dirty="0" smtClean="0">
                <a:solidFill>
                  <a:schemeClr val="tx1"/>
                </a:solidFill>
                <a:latin typeface="Arial" charset="0"/>
                <a:ea typeface="ＭＳ Ｐゴシック" charset="-128"/>
                <a:cs typeface="ＭＳ Ｐゴシック" charset="-128"/>
              </a:rPr>
              <a:t>given a code. This property is important if the authentication technique involves the</a:t>
            </a:r>
          </a:p>
          <a:p>
            <a:r>
              <a:rPr lang="en-US" sz="1200" kern="1200" baseline="0" dirty="0" smtClean="0">
                <a:solidFill>
                  <a:schemeClr val="tx1"/>
                </a:solidFill>
                <a:latin typeface="Arial" charset="0"/>
                <a:ea typeface="ＭＳ Ｐゴシック" charset="-128"/>
                <a:cs typeface="ＭＳ Ｐゴシック" charset="-128"/>
              </a:rPr>
              <a:t>use of a secret value (Figure 11.3c). The secret value itself is not sent.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fifth property, second preimage resistant , guarantees that it is impossible</a:t>
            </a:r>
          </a:p>
          <a:p>
            <a:r>
              <a:rPr lang="en-US" sz="1200" kern="1200" baseline="0" dirty="0" smtClean="0">
                <a:solidFill>
                  <a:schemeClr val="tx1"/>
                </a:solidFill>
                <a:latin typeface="Arial" charset="0"/>
                <a:ea typeface="ＭＳ Ｐゴシック" charset="-128"/>
                <a:cs typeface="ＭＳ Ｐゴシック" charset="-128"/>
              </a:rPr>
              <a:t>to find an alternative message with the same hash value as a given message. This</a:t>
            </a:r>
          </a:p>
          <a:p>
            <a:r>
              <a:rPr lang="en-US" sz="1200" kern="1200" baseline="0" dirty="0" smtClean="0">
                <a:solidFill>
                  <a:schemeClr val="tx1"/>
                </a:solidFill>
                <a:latin typeface="Arial" charset="0"/>
                <a:ea typeface="ＭＳ Ｐゴシック" charset="-128"/>
                <a:cs typeface="ＭＳ Ｐゴシック" charset="-128"/>
              </a:rPr>
              <a:t>prevents forgery when an encrypted hash code is used (Figures 11.3b and 11.4a). If</a:t>
            </a:r>
          </a:p>
          <a:p>
            <a:r>
              <a:rPr lang="en-US" sz="1200" kern="1200" baseline="0" dirty="0" smtClean="0">
                <a:solidFill>
                  <a:schemeClr val="tx1"/>
                </a:solidFill>
                <a:latin typeface="Arial" charset="0"/>
                <a:ea typeface="ＭＳ Ｐゴシック" charset="-128"/>
                <a:cs typeface="ＭＳ Ｐゴシック" charset="-128"/>
              </a:rPr>
              <a:t>this property were not true, an attacker would be capable of the following sequence:</a:t>
            </a:r>
          </a:p>
          <a:p>
            <a:r>
              <a:rPr lang="en-US" sz="1200" kern="1200" baseline="0" dirty="0" smtClean="0">
                <a:solidFill>
                  <a:schemeClr val="tx1"/>
                </a:solidFill>
                <a:latin typeface="Arial" charset="0"/>
                <a:ea typeface="ＭＳ Ｐゴシック" charset="-128"/>
                <a:cs typeface="ＭＳ Ｐゴシック" charset="-128"/>
              </a:rPr>
              <a:t>First, observe or intercept a message plus its encrypted hash code; second, generate</a:t>
            </a:r>
          </a:p>
          <a:p>
            <a:r>
              <a:rPr lang="en-US" sz="1200" kern="1200" baseline="0" dirty="0" smtClean="0">
                <a:solidFill>
                  <a:schemeClr val="tx1"/>
                </a:solidFill>
                <a:latin typeface="Arial" charset="0"/>
                <a:ea typeface="ＭＳ Ｐゴシック" charset="-128"/>
                <a:cs typeface="ＭＳ Ｐゴシック" charset="-128"/>
              </a:rPr>
              <a:t>an unencrypted hash code from the message; third, generate an alternate message</a:t>
            </a:r>
          </a:p>
          <a:p>
            <a:r>
              <a:rPr lang="en-US" sz="1200" kern="1200" baseline="0" dirty="0" smtClean="0">
                <a:solidFill>
                  <a:schemeClr val="tx1"/>
                </a:solidFill>
                <a:latin typeface="Arial" charset="0"/>
                <a:ea typeface="ＭＳ Ｐゴシック" charset="-128"/>
                <a:cs typeface="ＭＳ Ｐゴシック" charset="-128"/>
              </a:rPr>
              <a:t>with the same hash code.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A hash function that satisfies the first five properties in Table 11.1 is referred</a:t>
            </a:r>
          </a:p>
          <a:p>
            <a:r>
              <a:rPr lang="en-US" sz="1200" kern="1200" baseline="0" dirty="0" smtClean="0">
                <a:solidFill>
                  <a:schemeClr val="tx1"/>
                </a:solidFill>
                <a:latin typeface="Arial" charset="0"/>
                <a:ea typeface="ＭＳ Ｐゴシック" charset="-128"/>
                <a:cs typeface="ＭＳ Ｐゴシック" charset="-128"/>
              </a:rPr>
              <a:t>to as a weak hash function. If the sixth property, collision resistant , is also satisfied,</a:t>
            </a:r>
          </a:p>
          <a:p>
            <a:r>
              <a:rPr lang="en-US" sz="1200" kern="1200" baseline="0" dirty="0" smtClean="0">
                <a:solidFill>
                  <a:schemeClr val="tx1"/>
                </a:solidFill>
                <a:latin typeface="Arial" charset="0"/>
                <a:ea typeface="ＭＳ Ｐゴシック" charset="-128"/>
                <a:cs typeface="ＭＳ Ｐゴシック" charset="-128"/>
              </a:rPr>
              <a:t>then it is referred to as a strong hash function. A strong hash function protects</a:t>
            </a:r>
          </a:p>
          <a:p>
            <a:r>
              <a:rPr lang="en-US" sz="1200" kern="1200" baseline="0" dirty="0" smtClean="0">
                <a:solidFill>
                  <a:schemeClr val="tx1"/>
                </a:solidFill>
                <a:latin typeface="Arial" charset="0"/>
                <a:ea typeface="ＭＳ Ｐゴシック" charset="-128"/>
                <a:cs typeface="ＭＳ Ｐゴシック" charset="-128"/>
              </a:rPr>
              <a:t> against an attack in which one party generates a message for another party to sign.</a:t>
            </a:r>
          </a:p>
          <a:p>
            <a:r>
              <a:rPr lang="en-US" sz="1200" kern="1200" baseline="0" dirty="0" smtClean="0">
                <a:solidFill>
                  <a:schemeClr val="tx1"/>
                </a:solidFill>
                <a:latin typeface="Arial" charset="0"/>
                <a:ea typeface="ＭＳ Ｐゴシック" charset="-128"/>
                <a:cs typeface="ＭＳ Ｐゴシック" charset="-128"/>
              </a:rPr>
              <a:t>For example, suppose Bob writes an IOU message, sends it to Alice, and she signs</a:t>
            </a:r>
          </a:p>
          <a:p>
            <a:r>
              <a:rPr lang="en-US" sz="1200" kern="1200" baseline="0" dirty="0" smtClean="0">
                <a:solidFill>
                  <a:schemeClr val="tx1"/>
                </a:solidFill>
                <a:latin typeface="Arial" charset="0"/>
                <a:ea typeface="ＭＳ Ｐゴシック" charset="-128"/>
                <a:cs typeface="ＭＳ Ｐゴシック" charset="-128"/>
              </a:rPr>
              <a:t>it. Bob finds two messages with the same hash, one of which requires Alice to pay a</a:t>
            </a:r>
          </a:p>
          <a:p>
            <a:r>
              <a:rPr lang="en-US" sz="1200" kern="1200" baseline="0" dirty="0" smtClean="0">
                <a:solidFill>
                  <a:schemeClr val="tx1"/>
                </a:solidFill>
                <a:latin typeface="Arial" charset="0"/>
                <a:ea typeface="ＭＳ Ｐゴシック" charset="-128"/>
                <a:cs typeface="ＭＳ Ｐゴシック" charset="-128"/>
              </a:rPr>
              <a:t>small amount and one that requires a large payment. Alice signs the first message,</a:t>
            </a:r>
          </a:p>
          <a:p>
            <a:r>
              <a:rPr lang="en-US" sz="1200" kern="1200" baseline="0" dirty="0" smtClean="0">
                <a:solidFill>
                  <a:schemeClr val="tx1"/>
                </a:solidFill>
                <a:latin typeface="Arial" charset="0"/>
                <a:ea typeface="ＭＳ Ｐゴシック" charset="-128"/>
                <a:cs typeface="ＭＳ Ｐゴシック" charset="-128"/>
              </a:rPr>
              <a:t>and Bob is then able to claim that the second message is authentic</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final requirement in Table 11.1, pseudorandomness , has not traditionally</a:t>
            </a:r>
          </a:p>
          <a:p>
            <a:r>
              <a:rPr lang="en-US" sz="1200" kern="1200" baseline="0" dirty="0" smtClean="0">
                <a:solidFill>
                  <a:schemeClr val="tx1"/>
                </a:solidFill>
                <a:latin typeface="Arial" charset="0"/>
                <a:ea typeface="ＭＳ Ｐゴシック" charset="-128"/>
                <a:cs typeface="ＭＳ Ｐゴシック" charset="-128"/>
              </a:rPr>
              <a:t>been listed as a requirement of cryptographic hash functions but is more or less implied.</a:t>
            </a:r>
          </a:p>
          <a:p>
            <a:r>
              <a:rPr lang="en-US" sz="1200" kern="1200" baseline="0" dirty="0" smtClean="0">
                <a:solidFill>
                  <a:schemeClr val="tx1"/>
                </a:solidFill>
                <a:latin typeface="Arial" charset="0"/>
                <a:ea typeface="ＭＳ Ｐゴシック" charset="-128"/>
                <a:cs typeface="ＭＳ Ｐゴシック" charset="-128"/>
              </a:rPr>
              <a:t>[JOHN05] points out that cryptographic hash functions are commonly used</a:t>
            </a:r>
          </a:p>
          <a:p>
            <a:r>
              <a:rPr lang="en-US" sz="1200" kern="1200" baseline="0" dirty="0" smtClean="0">
                <a:solidFill>
                  <a:schemeClr val="tx1"/>
                </a:solidFill>
                <a:latin typeface="Arial" charset="0"/>
                <a:ea typeface="ＭＳ Ｐゴシック" charset="-128"/>
                <a:cs typeface="ＭＳ Ｐゴシック" charset="-128"/>
              </a:rPr>
              <a:t>for key derivation and pseudorandom number generation, and that in message integrity</a:t>
            </a:r>
          </a:p>
          <a:p>
            <a:r>
              <a:rPr lang="en-US" sz="1200" kern="1200" baseline="0" dirty="0" smtClean="0">
                <a:solidFill>
                  <a:schemeClr val="tx1"/>
                </a:solidFill>
                <a:latin typeface="Arial" charset="0"/>
                <a:ea typeface="ＭＳ Ｐゴシック" charset="-128"/>
                <a:cs typeface="ＭＳ Ｐゴシック" charset="-128"/>
              </a:rPr>
              <a:t>applications, the three resistant properties depend on the output of the hash</a:t>
            </a:r>
          </a:p>
          <a:p>
            <a:r>
              <a:rPr lang="en-US" sz="1200" kern="1200" baseline="0" dirty="0" smtClean="0">
                <a:solidFill>
                  <a:schemeClr val="tx1"/>
                </a:solidFill>
                <a:latin typeface="Arial" charset="0"/>
                <a:ea typeface="ＭＳ Ｐゴシック" charset="-128"/>
                <a:cs typeface="ＭＳ Ｐゴシック" charset="-128"/>
              </a:rPr>
              <a:t>function appearing to be random. Thus, it makes sense to verify that in fact a given</a:t>
            </a:r>
          </a:p>
          <a:p>
            <a:r>
              <a:rPr lang="en-US" sz="1200" kern="1200" baseline="0" dirty="0" smtClean="0">
                <a:solidFill>
                  <a:schemeClr val="tx1"/>
                </a:solidFill>
                <a:latin typeface="Arial" charset="0"/>
                <a:ea typeface="ＭＳ Ｐゴシック" charset="-128"/>
                <a:cs typeface="ＭＳ Ｐゴシック" charset="-128"/>
              </a:rPr>
              <a:t>hash function produces pseudorandom output..</a:t>
            </a:r>
            <a:endParaRPr lang="en-AU"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11.6 shows the relationships among the three resistant properties.</a:t>
            </a:r>
          </a:p>
          <a:p>
            <a:r>
              <a:rPr lang="en-US" sz="1200" kern="1200" baseline="0" dirty="0" smtClean="0">
                <a:solidFill>
                  <a:schemeClr val="tx1"/>
                </a:solidFill>
                <a:latin typeface="Arial" charset="0"/>
                <a:ea typeface="ＭＳ Ｐゴシック" charset="-128"/>
                <a:cs typeface="ＭＳ Ｐゴシック" charset="-128"/>
              </a:rPr>
              <a:t>A function that is collision resistant is also second preimage resistant, but the</a:t>
            </a:r>
          </a:p>
          <a:p>
            <a:r>
              <a:rPr lang="en-US" sz="1200" kern="1200" baseline="0" dirty="0" smtClean="0">
                <a:solidFill>
                  <a:schemeClr val="tx1"/>
                </a:solidFill>
                <a:latin typeface="Arial" charset="0"/>
                <a:ea typeface="ＭＳ Ｐゴシック" charset="-128"/>
                <a:cs typeface="ＭＳ Ｐゴシック" charset="-128"/>
              </a:rPr>
              <a:t>reverse is not necessarily true. A function can be collision resistant but not preimage</a:t>
            </a:r>
          </a:p>
          <a:p>
            <a:r>
              <a:rPr lang="en-US" sz="1200" kern="1200" baseline="0" dirty="0" smtClean="0">
                <a:solidFill>
                  <a:schemeClr val="tx1"/>
                </a:solidFill>
                <a:latin typeface="Arial" charset="0"/>
                <a:ea typeface="ＭＳ Ｐゴシック" charset="-128"/>
                <a:cs typeface="ＭＳ Ｐゴシック" charset="-128"/>
              </a:rPr>
              <a:t>resistant and vice versa. A function can be preimage resistant but not second</a:t>
            </a:r>
          </a:p>
          <a:p>
            <a:r>
              <a:rPr lang="en-US" sz="1200" kern="1200" baseline="0" dirty="0" smtClean="0">
                <a:solidFill>
                  <a:schemeClr val="tx1"/>
                </a:solidFill>
                <a:latin typeface="Arial" charset="0"/>
                <a:ea typeface="ＭＳ Ｐゴシック" charset="-128"/>
                <a:cs typeface="ＭＳ Ｐゴシック" charset="-128"/>
              </a:rPr>
              <a:t>preimage resistant and vice versa. See [MENE97] for a discussion.</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Table 11.2 shows the resistant properties required for various hash function</a:t>
            </a:r>
          </a:p>
          <a:p>
            <a:r>
              <a:rPr lang="en-US" sz="1200" kern="1200" baseline="0" dirty="0" smtClean="0">
                <a:solidFill>
                  <a:schemeClr val="tx1"/>
                </a:solidFill>
                <a:latin typeface="Arial" charset="0"/>
                <a:ea typeface="ＭＳ Ｐゴシック" charset="-128"/>
                <a:cs typeface="ＭＳ Ｐゴシック" charset="-128"/>
              </a:rPr>
              <a:t>applications.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ln/>
        </p:spPr>
      </p:sp>
      <p:sp>
        <p:nvSpPr>
          <p:cNvPr id="33795" name="Notes Placeholder 2"/>
          <p:cNvSpPr>
            <a:spLocks noGrp="1"/>
          </p:cNvSpPr>
          <p:nvPr>
            <p:ph type="body" idx="1"/>
          </p:nvPr>
        </p:nvSpPr>
        <p:spPr>
          <a:xfrm>
            <a:off x="457200" y="4343400"/>
            <a:ext cx="6019800" cy="4341813"/>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 As with encryption algorithms, there are two categories of attacks on hash</a:t>
            </a:r>
          </a:p>
          <a:p>
            <a:r>
              <a:rPr lang="en-US" sz="1200" kern="1200" baseline="0" dirty="0" smtClean="0">
                <a:solidFill>
                  <a:schemeClr val="tx1"/>
                </a:solidFill>
                <a:latin typeface="Arial" charset="0"/>
                <a:ea typeface="ＭＳ Ｐゴシック" charset="-128"/>
                <a:cs typeface="ＭＳ Ｐゴシック" charset="-128"/>
              </a:rPr>
              <a:t>functions: brute-force attacks and cryptanalysis. A brute-force attack does not depend</a:t>
            </a:r>
          </a:p>
          <a:p>
            <a:r>
              <a:rPr lang="en-US" sz="1200" kern="1200" baseline="0" dirty="0" smtClean="0">
                <a:solidFill>
                  <a:schemeClr val="tx1"/>
                </a:solidFill>
                <a:latin typeface="Arial" charset="0"/>
                <a:ea typeface="ＭＳ Ｐゴシック" charset="-128"/>
                <a:cs typeface="ＭＳ Ｐゴシック" charset="-128"/>
              </a:rPr>
              <a:t>on the specific algorithm but depends only on bit length. In the case of a hash</a:t>
            </a:r>
          </a:p>
          <a:p>
            <a:r>
              <a:rPr lang="en-US" sz="1200" kern="1200" baseline="0" dirty="0" smtClean="0">
                <a:solidFill>
                  <a:schemeClr val="tx1"/>
                </a:solidFill>
                <a:latin typeface="Arial" charset="0"/>
                <a:ea typeface="ＭＳ Ｐゴシック" charset="-128"/>
                <a:cs typeface="ＭＳ Ｐゴシック" charset="-128"/>
              </a:rPr>
              <a:t>function, a brute-force attack depends only on the bit length of the hash value. A</a:t>
            </a:r>
          </a:p>
          <a:p>
            <a:r>
              <a:rPr lang="en-US" sz="1200" kern="1200" baseline="0" dirty="0" smtClean="0">
                <a:solidFill>
                  <a:schemeClr val="tx1"/>
                </a:solidFill>
                <a:latin typeface="Arial" charset="0"/>
                <a:ea typeface="ＭＳ Ｐゴシック" charset="-128"/>
                <a:cs typeface="ＭＳ Ｐゴシック" charset="-128"/>
              </a:rPr>
              <a:t>cryptanalysis, in contrast, is an attack based on weaknesses in a particular cryptographic</a:t>
            </a:r>
          </a:p>
          <a:p>
            <a:r>
              <a:rPr lang="en-US" sz="1200" kern="1200" baseline="0" dirty="0" smtClean="0">
                <a:solidFill>
                  <a:schemeClr val="tx1"/>
                </a:solidFill>
                <a:latin typeface="Arial" charset="0"/>
                <a:ea typeface="ＭＳ Ｐゴシック" charset="-128"/>
                <a:cs typeface="ＭＳ Ｐゴシック" charset="-128"/>
              </a:rPr>
              <a:t>algorithm. </a:t>
            </a:r>
          </a:p>
          <a:p>
            <a:endParaRPr lang="en-US" sz="1200" kern="1200" baseline="0" dirty="0" smtClean="0">
              <a:solidFill>
                <a:schemeClr val="tx1"/>
              </a:solidFill>
              <a:latin typeface="Arial" charset="0"/>
              <a:ea typeface="ＭＳ Ｐゴシック" charset="-128"/>
              <a:cs typeface="ＭＳ Ｐゴシック" charset="-128"/>
            </a:endParaRPr>
          </a:p>
          <a:p>
            <a:endParaRPr lang="en-US" sz="1200" kern="1200" baseline="0" dirty="0" smtClean="0">
              <a:solidFill>
                <a:schemeClr val="tx1"/>
              </a:solidFill>
              <a:latin typeface="Arial" charset="0"/>
              <a:ea typeface="ＭＳ Ｐゴシック" charset="-128"/>
              <a:cs typeface="ＭＳ Ｐゴシック" charset="-128"/>
            </a:endParaRPr>
          </a:p>
          <a:p>
            <a:endParaRPr lang="en-US" sz="1200" kern="1200" baseline="0" dirty="0" smtClean="0">
              <a:solidFill>
                <a:schemeClr val="tx1"/>
              </a:solidFill>
              <a:latin typeface="Arial" charset="0"/>
              <a:ea typeface="ＭＳ Ｐゴシック" charset="-128"/>
              <a:cs typeface="ＭＳ Ｐゴシック" charset="-128"/>
            </a:endParaRPr>
          </a:p>
          <a:p>
            <a:endParaRPr lang="en-US" dirty="0" smtClean="0">
              <a:latin typeface="Arial" pitchFamily="-84" charset="0"/>
              <a:ea typeface="ＭＳ Ｐゴシック" pitchFamily="-84" charset="-128"/>
              <a:cs typeface="ＭＳ Ｐゴシック" pitchFamily="-84" charset="-128"/>
            </a:endParaRPr>
          </a:p>
        </p:txBody>
      </p:sp>
      <p:sp>
        <p:nvSpPr>
          <p:cNvPr id="33796" name="Slide Number Placeholder 3"/>
          <p:cNvSpPr>
            <a:spLocks noGrp="1"/>
          </p:cNvSpPr>
          <p:nvPr>
            <p:ph type="sldNum" sz="quarter" idx="5"/>
          </p:nvPr>
        </p:nvSpPr>
        <p:spPr>
          <a:noFill/>
        </p:spPr>
        <p:txBody>
          <a:bodyPr/>
          <a:lstStyle/>
          <a:p>
            <a:fld id="{56DF2600-5D05-8E4F-A181-08737FF03C5F}" type="slidenum">
              <a:rPr lang="en-AU" smtClean="0">
                <a:latin typeface="Arial" pitchFamily="-84" charset="0"/>
              </a:rPr>
              <a:pPr/>
              <a:t>19</a:t>
            </a:fld>
            <a:endParaRPr lang="en-AU" dirty="0" smtClean="0">
              <a:latin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This chapter begins with a discussion of the wide variety of applications for cryptographic</a:t>
            </a:r>
          </a:p>
          <a:p>
            <a:r>
              <a:rPr lang="en-US" sz="1200" kern="1200" baseline="0" dirty="0" smtClean="0">
                <a:solidFill>
                  <a:schemeClr val="tx1"/>
                </a:solidFill>
                <a:latin typeface="Arial" charset="0"/>
                <a:ea typeface="ＭＳ Ｐゴシック" charset="-128"/>
                <a:cs typeface="ＭＳ Ｐゴシック" charset="-128"/>
              </a:rPr>
              <a:t>hash functions. Next, we look at the security requirements for such functions.</a:t>
            </a:r>
          </a:p>
          <a:p>
            <a:r>
              <a:rPr lang="en-US" sz="1200" kern="1200" baseline="0" dirty="0" smtClean="0">
                <a:solidFill>
                  <a:schemeClr val="tx1"/>
                </a:solidFill>
                <a:latin typeface="Arial" charset="0"/>
                <a:ea typeface="ＭＳ Ｐゴシック" charset="-128"/>
                <a:cs typeface="ＭＳ Ｐゴシック" charset="-128"/>
              </a:rPr>
              <a:t>Then we look at the use of cipher block chaining to implement a cryptographic hash</a:t>
            </a:r>
          </a:p>
          <a:p>
            <a:r>
              <a:rPr lang="en-US" sz="1200" kern="1200" baseline="0" dirty="0" smtClean="0">
                <a:solidFill>
                  <a:schemeClr val="tx1"/>
                </a:solidFill>
                <a:latin typeface="Arial" charset="0"/>
                <a:ea typeface="ＭＳ Ｐゴシック" charset="-128"/>
                <a:cs typeface="ＭＳ Ｐゴシック" charset="-128"/>
              </a:rPr>
              <a:t>function. The remainder of the chapter is devoted to the most important and widely</a:t>
            </a:r>
          </a:p>
          <a:p>
            <a:r>
              <a:rPr lang="en-US" sz="1200" kern="1200" baseline="0" dirty="0" smtClean="0">
                <a:solidFill>
                  <a:schemeClr val="tx1"/>
                </a:solidFill>
                <a:latin typeface="Arial" charset="0"/>
                <a:ea typeface="ＭＳ Ｐゴシック" charset="-128"/>
                <a:cs typeface="ＭＳ Ｐゴシック" charset="-128"/>
              </a:rPr>
              <a:t>used family of cryptographic hash functions, the Secure Hash Algorithm (SHA) family.</a:t>
            </a:r>
            <a:endParaRPr lang="en-US" dirty="0" smtClean="0">
              <a:latin typeface="Arial" pitchFamily="-84" charset="0"/>
              <a:ea typeface="ＭＳ Ｐゴシック" pitchFamily="-84" charset="-128"/>
              <a:cs typeface="ＭＳ Ｐゴシック" pitchFamily="-84" charset="-128"/>
            </a:endParaRPr>
          </a:p>
        </p:txBody>
      </p:sp>
      <p:sp>
        <p:nvSpPr>
          <p:cNvPr id="32772" name="Slide Number Placeholder 3"/>
          <p:cNvSpPr>
            <a:spLocks noGrp="1"/>
          </p:cNvSpPr>
          <p:nvPr>
            <p:ph type="sldNum" sz="quarter" idx="5"/>
          </p:nvPr>
        </p:nvSpPr>
        <p:spPr>
          <a:noFill/>
        </p:spPr>
        <p:txBody>
          <a:bodyPr/>
          <a:lstStyle/>
          <a:p>
            <a:fld id="{B80C2CB9-0E3F-284F-82E5-C13EA3B1B06E}"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27248A7-0C3D-BE42-AD30-26B10311FFD1}" type="slidenum">
              <a:rPr lang="en-AU">
                <a:latin typeface="Arial" pitchFamily="-84" charset="0"/>
              </a:rPr>
              <a:pPr/>
              <a:t>20</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baseline="60000" dirty="0">
                <a:latin typeface="Arial" pitchFamily="-84" charset="0"/>
                <a:ea typeface="ＭＳ Ｐゴシック" pitchFamily="-84" charset="-128"/>
                <a:cs typeface="ＭＳ Ｐゴシック" pitchFamily="-84" charset="-128"/>
              </a:rPr>
              <a:t>m</a:t>
            </a:r>
            <a:r>
              <a:rPr lang="en-US" baseline="40000" dirty="0">
                <a:latin typeface="Arial" pitchFamily="-84" charset="0"/>
                <a:ea typeface="ＭＳ Ｐゴシック" pitchFamily="-84" charset="-128"/>
                <a:cs typeface="ＭＳ Ｐゴシック" pitchFamily="-84" charset="-128"/>
              </a:rPr>
              <a:t>/</a:t>
            </a:r>
            <a:r>
              <a:rPr lang="en-US" baseline="20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in each to get a matching m-bit hash.</a:t>
            </a:r>
          </a:p>
          <a:p>
            <a:pPr eaLnBrk="1" hangingPunct="1"/>
            <a:r>
              <a:rPr lang="en-US" dirty="0">
                <a:latin typeface="Arial" pitchFamily="-84" charset="0"/>
                <a:ea typeface="ＭＳ Ｐゴシック" pitchFamily="-84" charset="-128"/>
                <a:cs typeface="ＭＳ Ｐゴシック" pitchFamily="-84" charset="-128"/>
              </a:rPr>
              <a:t>Yuval proposed the strategy shown to exploit the birthday paradox in a collision resistant attack. Note that creating many message variants is relatively easy, either by rewording or just varying the amount of white-space in the message. All of which indicates that larger MACs/Hashes are needed.</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The generation of many variations that convey the same meaning is not difficult.</a:t>
            </a:r>
          </a:p>
          <a:p>
            <a:r>
              <a:rPr lang="en-US" sz="1200" kern="1200" baseline="0" dirty="0" smtClean="0">
                <a:solidFill>
                  <a:schemeClr val="tx1"/>
                </a:solidFill>
                <a:latin typeface="Arial" charset="0"/>
                <a:ea typeface="ＭＳ Ｐゴシック" charset="-128"/>
                <a:cs typeface="ＭＳ Ｐゴシック" charset="-128"/>
              </a:rPr>
              <a:t>For example, the opponent could insert a number of “space-space-backspace”</a:t>
            </a:r>
          </a:p>
          <a:p>
            <a:r>
              <a:rPr lang="en-US" sz="1200" kern="1200" baseline="0" dirty="0" smtClean="0">
                <a:solidFill>
                  <a:schemeClr val="tx1"/>
                </a:solidFill>
                <a:latin typeface="Arial" charset="0"/>
                <a:ea typeface="ＭＳ Ｐゴシック" charset="-128"/>
                <a:cs typeface="ＭＳ Ｐゴシック" charset="-128"/>
              </a:rPr>
              <a:t>character pairs between words throughout the document. Variations could then</a:t>
            </a:r>
          </a:p>
          <a:p>
            <a:r>
              <a:rPr lang="en-US" sz="1200" kern="1200" baseline="0" dirty="0" smtClean="0">
                <a:solidFill>
                  <a:schemeClr val="tx1"/>
                </a:solidFill>
                <a:latin typeface="Arial" charset="0"/>
                <a:ea typeface="ＭＳ Ｐゴシック" charset="-128"/>
                <a:cs typeface="ＭＳ Ｐゴシック" charset="-128"/>
              </a:rPr>
              <a:t>be generated by substituting “space-backspace-space” in selected instances.</a:t>
            </a:r>
          </a:p>
          <a:p>
            <a:r>
              <a:rPr lang="en-US" sz="1200" kern="1200" baseline="0" dirty="0" smtClean="0">
                <a:solidFill>
                  <a:schemeClr val="tx1"/>
                </a:solidFill>
                <a:latin typeface="Arial" charset="0"/>
                <a:ea typeface="ＭＳ Ｐゴシック" charset="-128"/>
                <a:cs typeface="ＭＳ Ｐゴシック" charset="-128"/>
              </a:rPr>
              <a:t>Alternatively, the opponent could simply reword the message but retain the meaning.</a:t>
            </a:r>
          </a:p>
          <a:p>
            <a:r>
              <a:rPr lang="en-US" sz="1200" kern="1200" baseline="0" dirty="0" smtClean="0">
                <a:solidFill>
                  <a:schemeClr val="tx1"/>
                </a:solidFill>
                <a:latin typeface="Arial" charset="0"/>
                <a:ea typeface="ＭＳ Ｐゴシック" charset="-128"/>
                <a:cs typeface="ＭＳ Ｐゴシック" charset="-128"/>
              </a:rPr>
              <a:t>Figure 11.7 [DAVI89] provides an example.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xfrm>
            <a:off x="457200" y="4343400"/>
            <a:ext cx="6019800" cy="4114800"/>
          </a:xfrm>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 In recent years, there has been considerable effort, and some successes,</a:t>
            </a:r>
          </a:p>
          <a:p>
            <a:r>
              <a:rPr lang="en-US" sz="1200" b="0" kern="1200" baseline="0" dirty="0" smtClean="0">
                <a:solidFill>
                  <a:schemeClr val="tx1"/>
                </a:solidFill>
                <a:latin typeface="Arial" charset="0"/>
                <a:ea typeface="ＭＳ Ｐゴシック" charset="-128"/>
                <a:cs typeface="ＭＳ Ｐゴシック" charset="-128"/>
              </a:rPr>
              <a:t>in developing cryptanalytic attacks on hash functions. To understand these, we</a:t>
            </a:r>
          </a:p>
          <a:p>
            <a:r>
              <a:rPr lang="en-US" sz="1200" b="0" kern="1200" baseline="0" dirty="0" smtClean="0">
                <a:solidFill>
                  <a:schemeClr val="tx1"/>
                </a:solidFill>
                <a:latin typeface="Arial" charset="0"/>
                <a:ea typeface="ＭＳ Ｐゴシック" charset="-128"/>
                <a:cs typeface="ＭＳ Ｐゴシック" charset="-128"/>
              </a:rPr>
              <a:t>need to look at the overall structure of a typical secure hash function, indicated in</a:t>
            </a:r>
          </a:p>
          <a:p>
            <a:r>
              <a:rPr lang="en-US" sz="1200" b="0" kern="1200" baseline="0" dirty="0" smtClean="0">
                <a:solidFill>
                  <a:schemeClr val="tx1"/>
                </a:solidFill>
                <a:latin typeface="Arial" charset="0"/>
                <a:ea typeface="ＭＳ Ｐゴシック" charset="-128"/>
                <a:cs typeface="ＭＳ Ｐゴシック" charset="-128"/>
              </a:rPr>
              <a:t>Figure 11.8. This structure, referred to as an iterated hash function, was proposed</a:t>
            </a:r>
          </a:p>
          <a:p>
            <a:r>
              <a:rPr lang="en-US" sz="1200" b="0" kern="1200" baseline="0" dirty="0" smtClean="0">
                <a:solidFill>
                  <a:schemeClr val="tx1"/>
                </a:solidFill>
                <a:latin typeface="Arial" charset="0"/>
                <a:ea typeface="ＭＳ Ｐゴシック" charset="-128"/>
                <a:cs typeface="ＭＳ Ｐゴシック" charset="-128"/>
              </a:rPr>
              <a:t>by Merkle [MERK79, MERK89] and is the structure of most hash functions in use</a:t>
            </a:r>
          </a:p>
          <a:p>
            <a:r>
              <a:rPr lang="en-US" sz="1200" b="0" kern="1200" baseline="0" dirty="0" smtClean="0">
                <a:solidFill>
                  <a:schemeClr val="tx1"/>
                </a:solidFill>
                <a:latin typeface="Arial" charset="0"/>
                <a:ea typeface="ＭＳ Ｐゴシック" charset="-128"/>
                <a:cs typeface="ＭＳ Ｐゴシック" charset="-128"/>
              </a:rPr>
              <a:t>today, including SHA, which is discussed later in this chapter. The hash function</a:t>
            </a:r>
          </a:p>
          <a:p>
            <a:r>
              <a:rPr lang="en-US" sz="1200" b="0" kern="1200" baseline="0" dirty="0" smtClean="0">
                <a:solidFill>
                  <a:schemeClr val="tx1"/>
                </a:solidFill>
                <a:latin typeface="Arial" charset="0"/>
                <a:ea typeface="ＭＳ Ｐゴシック" charset="-128"/>
                <a:cs typeface="ＭＳ Ｐゴシック" charset="-128"/>
              </a:rPr>
              <a:t>takes an input message and partitions it into L  fixed-sized blocks of b  bits each.</a:t>
            </a:r>
          </a:p>
          <a:p>
            <a:r>
              <a:rPr lang="en-US" sz="1200" b="0" kern="1200" baseline="0" dirty="0" smtClean="0">
                <a:solidFill>
                  <a:schemeClr val="tx1"/>
                </a:solidFill>
                <a:latin typeface="Arial" charset="0"/>
                <a:ea typeface="ＭＳ Ｐゴシック" charset="-128"/>
                <a:cs typeface="ＭＳ Ｐゴシック" charset="-128"/>
              </a:rPr>
              <a:t>If necessary, the final block is padded to b  bits. The final block also includes the</a:t>
            </a:r>
          </a:p>
          <a:p>
            <a:r>
              <a:rPr lang="en-US" sz="1200" b="0" kern="1200" baseline="0" dirty="0" smtClean="0">
                <a:solidFill>
                  <a:schemeClr val="tx1"/>
                </a:solidFill>
                <a:latin typeface="Arial" charset="0"/>
                <a:ea typeface="ＭＳ Ｐゴシック" charset="-128"/>
                <a:cs typeface="ＭＳ Ｐゴシック" charset="-128"/>
              </a:rPr>
              <a:t>value of the total length of the input to the hash function. The inclusion of the</a:t>
            </a:r>
          </a:p>
          <a:p>
            <a:r>
              <a:rPr lang="en-US" sz="1200" b="0" kern="1200" baseline="0" dirty="0" smtClean="0">
                <a:solidFill>
                  <a:schemeClr val="tx1"/>
                </a:solidFill>
                <a:latin typeface="Arial" charset="0"/>
                <a:ea typeface="ＭＳ Ｐゴシック" charset="-128"/>
                <a:cs typeface="ＭＳ Ｐゴシック" charset="-128"/>
              </a:rPr>
              <a:t>length makes the job of the opponent more difficult. Either the opponent must</a:t>
            </a:r>
          </a:p>
          <a:p>
            <a:r>
              <a:rPr lang="en-US" sz="1200" b="0" kern="1200" baseline="0" dirty="0" smtClean="0">
                <a:solidFill>
                  <a:schemeClr val="tx1"/>
                </a:solidFill>
                <a:latin typeface="Arial" charset="0"/>
                <a:ea typeface="ＭＳ Ｐゴシック" charset="-128"/>
                <a:cs typeface="ＭＳ Ｐゴシック" charset="-128"/>
              </a:rPr>
              <a:t>find two messages of equal length that hash to the same value or two messages of</a:t>
            </a:r>
          </a:p>
          <a:p>
            <a:r>
              <a:rPr lang="en-US" sz="1200" b="0" kern="1200" baseline="0" dirty="0" smtClean="0">
                <a:solidFill>
                  <a:schemeClr val="tx1"/>
                </a:solidFill>
                <a:latin typeface="Arial" charset="0"/>
                <a:ea typeface="ＭＳ Ｐゴシック" charset="-128"/>
                <a:cs typeface="ＭＳ Ｐゴシック" charset="-128"/>
              </a:rPr>
              <a:t>differing lengths that, together with their length values, hash to the same value.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The hash algorithm involves repeated use of a compression function , f, that</a:t>
            </a:r>
          </a:p>
          <a:p>
            <a:r>
              <a:rPr lang="en-US" sz="1200" b="0" kern="1200" baseline="0" dirty="0" smtClean="0">
                <a:solidFill>
                  <a:schemeClr val="tx1"/>
                </a:solidFill>
                <a:latin typeface="Arial" charset="0"/>
                <a:ea typeface="ＭＳ Ｐゴシック" charset="-128"/>
                <a:cs typeface="ＭＳ Ｐゴシック" charset="-128"/>
              </a:rPr>
              <a:t>takes two inputs (an n -bit input from the previous step, called the chaining variable ,</a:t>
            </a:r>
          </a:p>
          <a:p>
            <a:r>
              <a:rPr lang="en-US" sz="1200" b="0" kern="1200" baseline="0" dirty="0" smtClean="0">
                <a:solidFill>
                  <a:schemeClr val="tx1"/>
                </a:solidFill>
                <a:latin typeface="Arial" charset="0"/>
                <a:ea typeface="ＭＳ Ｐゴシック" charset="-128"/>
                <a:cs typeface="ＭＳ Ｐゴシック" charset="-128"/>
              </a:rPr>
              <a:t>and a b -bit block) and produces an n -bit output. At the start of hashing, the chaining</a:t>
            </a:r>
          </a:p>
          <a:p>
            <a:r>
              <a:rPr lang="en-US" sz="1200" b="0" kern="1200" baseline="0" dirty="0" smtClean="0">
                <a:solidFill>
                  <a:schemeClr val="tx1"/>
                </a:solidFill>
                <a:latin typeface="Arial" charset="0"/>
                <a:ea typeface="ＭＳ Ｐゴシック" charset="-128"/>
                <a:cs typeface="ＭＳ Ｐゴシック" charset="-128"/>
              </a:rPr>
              <a:t>variable has an initial value that is specified as part of the algorithm. The final</a:t>
            </a:r>
          </a:p>
          <a:p>
            <a:r>
              <a:rPr lang="en-US" sz="1200" kern="1200" baseline="0" dirty="0" smtClean="0">
                <a:solidFill>
                  <a:schemeClr val="tx1"/>
                </a:solidFill>
                <a:latin typeface="Arial" charset="0"/>
                <a:ea typeface="ＭＳ Ｐゴシック" charset="-128"/>
                <a:cs typeface="ＭＳ Ｐゴシック" charset="-128"/>
              </a:rPr>
              <a:t> value of the chaining variable is the hash value.</a:t>
            </a:r>
            <a:endParaRPr lang="en-US" b="0" dirty="0" smtClean="0">
              <a:latin typeface="Arial" pitchFamily="-84" charset="0"/>
              <a:ea typeface="ＭＳ Ｐゴシック" pitchFamily="-84" charset="-128"/>
              <a:cs typeface="ＭＳ Ｐゴシック" pitchFamily="-84" charset="-128"/>
            </a:endParaRPr>
          </a:p>
        </p:txBody>
      </p:sp>
      <p:sp>
        <p:nvSpPr>
          <p:cNvPr id="37892" name="Slide Number Placeholder 3"/>
          <p:cNvSpPr>
            <a:spLocks noGrp="1"/>
          </p:cNvSpPr>
          <p:nvPr>
            <p:ph type="sldNum" sz="quarter" idx="5"/>
          </p:nvPr>
        </p:nvSpPr>
        <p:spPr>
          <a:noFill/>
        </p:spPr>
        <p:txBody>
          <a:bodyPr/>
          <a:lstStyle/>
          <a:p>
            <a:fld id="{877E4939-CD6A-2B48-B88C-687E529A775F}" type="slidenum">
              <a:rPr lang="en-AU" smtClean="0">
                <a:latin typeface="Arial" pitchFamily="-84" charset="0"/>
              </a:rPr>
              <a:pPr/>
              <a:t>22</a:t>
            </a:fld>
            <a:endParaRPr lang="en-AU" dirty="0" smtClean="0">
              <a:latin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B4B440A-352F-594A-A952-D32955BAE96C}" type="slidenum">
              <a:rPr lang="en-AU">
                <a:latin typeface="Arial" pitchFamily="-84" charset="0"/>
              </a:rPr>
              <a:pPr/>
              <a:t>23</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A number of proposals have been made for hash functions based on using a cipher block chaining technique, but without the secret key (instead using the message blocks as keys). One of the first such proposals was that of Rabin, which divided  a message M into fixed-size blocks, and usde a symmetric encryption system such as DES to compute the hash code G as shown. This is similar to the CBC technique, but in this case there is no secret key. As with any hash code, this scheme is subject to the birthday attack, and if the encryption algorithm is DES and only a 64-bit hash code is produced, then the system is vulnerable. Furthermore, another version of the birthday attack can be used even if the opponent has access to only one message and its valid signature and cannot obtain multiple signings, known as a “meet-in-the-middle” attack (see text). It can be shown that some form of birthday attack will succeed against any hash scheme involving the use of cipher block chaining without a secret key provided that either the resulting hash code is small enough (e.g., 64 bits or less) or that a larger hash code can be decomposed into independent subcodes. Thus, attention has been directed at finding other approaches to hashing.</a:t>
            </a:r>
          </a:p>
          <a:p>
            <a:pPr lvl="1" eaLnBrk="1" hangingPunct="1"/>
            <a:endParaRPr lang="en-US" dirty="0">
              <a:latin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AEFDFB2B-967D-2347-9C52-094724F4DA56}" type="slidenum">
              <a:rPr lang="en-AU">
                <a:latin typeface="Arial" pitchFamily="-84" charset="0"/>
              </a:rPr>
              <a:pPr/>
              <a:t>24</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 In recent years, the most widely used hash function has been the Secure Hash</a:t>
            </a:r>
          </a:p>
          <a:p>
            <a:r>
              <a:rPr lang="en-US" sz="1200" b="0" kern="1200" baseline="0" dirty="0" smtClean="0">
                <a:solidFill>
                  <a:schemeClr val="tx1"/>
                </a:solidFill>
                <a:latin typeface="Arial" charset="0"/>
                <a:ea typeface="ＭＳ Ｐゴシック" charset="-128"/>
                <a:cs typeface="ＭＳ Ｐゴシック" charset="-128"/>
              </a:rPr>
              <a:t>Algorithm (SHA). Indeed, because virtually every other widely used hash function</a:t>
            </a:r>
          </a:p>
          <a:p>
            <a:r>
              <a:rPr lang="en-US" sz="1200" b="0" kern="1200" baseline="0" dirty="0" smtClean="0">
                <a:solidFill>
                  <a:schemeClr val="tx1"/>
                </a:solidFill>
                <a:latin typeface="Arial" charset="0"/>
                <a:ea typeface="ＭＳ Ｐゴシック" charset="-128"/>
                <a:cs typeface="ＭＳ Ｐゴシック" charset="-128"/>
              </a:rPr>
              <a:t>had been found to have substantial cryptanalytic weaknesses, SHA was more or</a:t>
            </a:r>
          </a:p>
          <a:p>
            <a:r>
              <a:rPr lang="en-US" sz="1200" b="0" kern="1200" baseline="0" dirty="0" smtClean="0">
                <a:solidFill>
                  <a:schemeClr val="tx1"/>
                </a:solidFill>
                <a:latin typeface="Arial" charset="0"/>
                <a:ea typeface="ＭＳ Ｐゴシック" charset="-128"/>
                <a:cs typeface="ＭＳ Ｐゴシック" charset="-128"/>
              </a:rPr>
              <a:t>less the last remaining standardized hash algorithm by 2005. SHA was developed</a:t>
            </a:r>
          </a:p>
          <a:p>
            <a:r>
              <a:rPr lang="en-US" sz="1200" b="0" kern="1200" baseline="0" dirty="0" smtClean="0">
                <a:solidFill>
                  <a:schemeClr val="tx1"/>
                </a:solidFill>
                <a:latin typeface="Arial" charset="0"/>
                <a:ea typeface="ＭＳ Ｐゴシック" charset="-128"/>
                <a:cs typeface="ＭＳ Ｐゴシック" charset="-128"/>
              </a:rPr>
              <a:t>by the National Institute of Standards and Technology (NIST) and published as a</a:t>
            </a:r>
          </a:p>
          <a:p>
            <a:r>
              <a:rPr lang="en-US" sz="1200" b="0" kern="1200" baseline="0" dirty="0" smtClean="0">
                <a:solidFill>
                  <a:schemeClr val="tx1"/>
                </a:solidFill>
                <a:latin typeface="Arial" charset="0"/>
                <a:ea typeface="ＭＳ Ｐゴシック" charset="-128"/>
                <a:cs typeface="ＭＳ Ｐゴシック" charset="-128"/>
              </a:rPr>
              <a:t>federal information processing standard (FIPS 180) in 1993. When weaknesses were</a:t>
            </a:r>
          </a:p>
          <a:p>
            <a:r>
              <a:rPr lang="en-US" sz="1200" b="0" kern="1200" baseline="0" dirty="0" smtClean="0">
                <a:solidFill>
                  <a:schemeClr val="tx1"/>
                </a:solidFill>
                <a:latin typeface="Arial" charset="0"/>
                <a:ea typeface="ＭＳ Ｐゴシック" charset="-128"/>
                <a:cs typeface="ＭＳ Ｐゴシック" charset="-128"/>
              </a:rPr>
              <a:t>discovered in SHA, now known as SHA-0 , a revised version was issued as FIPS</a:t>
            </a:r>
          </a:p>
          <a:p>
            <a:r>
              <a:rPr lang="en-US" sz="1200" b="0" kern="1200" baseline="0" dirty="0" smtClean="0">
                <a:solidFill>
                  <a:schemeClr val="tx1"/>
                </a:solidFill>
                <a:latin typeface="Arial" charset="0"/>
                <a:ea typeface="ＭＳ Ｐゴシック" charset="-128"/>
                <a:cs typeface="ＭＳ Ｐゴシック" charset="-128"/>
              </a:rPr>
              <a:t>180-1 in 1995 and is referred to as SHA-1 . The actual standards document is entitled</a:t>
            </a:r>
          </a:p>
          <a:p>
            <a:r>
              <a:rPr lang="en-US" sz="1200" b="0" kern="1200" baseline="0" dirty="0" smtClean="0">
                <a:solidFill>
                  <a:schemeClr val="tx1"/>
                </a:solidFill>
                <a:latin typeface="Arial" charset="0"/>
                <a:ea typeface="ＭＳ Ｐゴシック" charset="-128"/>
                <a:cs typeface="ＭＳ Ｐゴシック" charset="-128"/>
              </a:rPr>
              <a:t>“Secure Hash Standard.” SHA is based on the hash function MD4, and its design</a:t>
            </a:r>
          </a:p>
          <a:p>
            <a:r>
              <a:rPr lang="en-US" sz="1200" b="0" kern="1200" baseline="0" dirty="0" smtClean="0">
                <a:solidFill>
                  <a:schemeClr val="tx1"/>
                </a:solidFill>
                <a:latin typeface="Arial" charset="0"/>
                <a:ea typeface="ＭＳ Ｐゴシック" charset="-128"/>
                <a:cs typeface="ＭＳ Ｐゴシック" charset="-128"/>
              </a:rPr>
              <a:t>closely models MD4.</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SHA-1 produces a hash value of 160 bits. In 2002, NIST produced a revised</a:t>
            </a:r>
          </a:p>
          <a:p>
            <a:r>
              <a:rPr lang="en-US" sz="1200" kern="1200" baseline="0" dirty="0" smtClean="0">
                <a:solidFill>
                  <a:schemeClr val="tx1"/>
                </a:solidFill>
                <a:latin typeface="Arial" charset="0"/>
                <a:ea typeface="ＭＳ Ｐゴシック" charset="-128"/>
                <a:cs typeface="ＭＳ Ｐゴシック" charset="-128"/>
              </a:rPr>
              <a:t>version of the standard, FIPS 180-2, that defined three new versions of SHA, with</a:t>
            </a:r>
          </a:p>
          <a:p>
            <a:r>
              <a:rPr lang="en-US" sz="1200" kern="1200" baseline="0" dirty="0" smtClean="0">
                <a:solidFill>
                  <a:schemeClr val="tx1"/>
                </a:solidFill>
                <a:latin typeface="Arial" charset="0"/>
                <a:ea typeface="ＭＳ Ｐゴシック" charset="-128"/>
                <a:cs typeface="ＭＳ Ｐゴシック" charset="-128"/>
              </a:rPr>
              <a:t>hash value lengths of 256, 384, and 512 bits, known as SHA-256, SHA-384, and</a:t>
            </a:r>
          </a:p>
          <a:p>
            <a:r>
              <a:rPr lang="en-US" sz="1200" kern="1200" baseline="0" dirty="0" smtClean="0">
                <a:solidFill>
                  <a:schemeClr val="tx1"/>
                </a:solidFill>
                <a:latin typeface="Arial" charset="0"/>
                <a:ea typeface="ＭＳ Ｐゴシック" charset="-128"/>
                <a:cs typeface="ＭＳ Ｐゴシック" charset="-128"/>
              </a:rPr>
              <a:t>SHA-512, respectively. Collectively, these hash algorithms are known as SHA-2 .</a:t>
            </a:r>
          </a:p>
          <a:p>
            <a:r>
              <a:rPr lang="en-US" sz="1200" kern="1200" baseline="0" dirty="0" smtClean="0">
                <a:solidFill>
                  <a:schemeClr val="tx1"/>
                </a:solidFill>
                <a:latin typeface="Arial" charset="0"/>
                <a:ea typeface="ＭＳ Ｐゴシック" charset="-128"/>
                <a:cs typeface="ＭＳ Ｐゴシック" charset="-128"/>
              </a:rPr>
              <a:t>These new versions have the same underlying structure and use the same types of</a:t>
            </a:r>
          </a:p>
          <a:p>
            <a:r>
              <a:rPr lang="en-US" sz="1200" kern="1200" baseline="0" dirty="0" smtClean="0">
                <a:solidFill>
                  <a:schemeClr val="tx1"/>
                </a:solidFill>
                <a:latin typeface="Arial" charset="0"/>
                <a:ea typeface="ＭＳ Ｐゴシック" charset="-128"/>
                <a:cs typeface="ＭＳ Ｐゴシック" charset="-128"/>
              </a:rPr>
              <a:t>modular arithmetic and logical binary operations as SHA-1.</a:t>
            </a:r>
            <a:endParaRPr lang="en-US" sz="1200" b="0" kern="1200" baseline="0" dirty="0" smtClean="0">
              <a:solidFill>
                <a:schemeClr val="tx1"/>
              </a:solidFill>
              <a:latin typeface="Arial" charset="0"/>
              <a:ea typeface="ＭＳ Ｐゴシック" charset="-128"/>
              <a:cs typeface="ＭＳ Ｐゴシック" charset="-128"/>
            </a:endParaRPr>
          </a:p>
          <a:p>
            <a:endParaRPr lang="en-AU" b="0"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 revised document</a:t>
            </a:r>
          </a:p>
          <a:p>
            <a:r>
              <a:rPr lang="en-US" sz="1200" kern="1200" baseline="0" dirty="0" smtClean="0">
                <a:solidFill>
                  <a:schemeClr val="tx1"/>
                </a:solidFill>
                <a:latin typeface="Arial" charset="0"/>
                <a:ea typeface="ＭＳ Ｐゴシック" charset="-128"/>
                <a:cs typeface="ＭＳ Ｐゴシック" charset="-128"/>
              </a:rPr>
              <a:t>was issued as FIP PUB 180-3 in 2008, which added a 224-bit version (Table 11.3).</a:t>
            </a:r>
          </a:p>
          <a:p>
            <a:r>
              <a:rPr lang="en-US" sz="1200" kern="1200" baseline="0" dirty="0" smtClean="0">
                <a:solidFill>
                  <a:schemeClr val="tx1"/>
                </a:solidFill>
                <a:latin typeface="Arial" charset="0"/>
                <a:ea typeface="ＭＳ Ｐゴシック" charset="-128"/>
                <a:cs typeface="ＭＳ Ｐゴシック" charset="-128"/>
              </a:rPr>
              <a:t>SHA-1 and SHA-2 are also specified in RFC 6234, which essentially duplicates the</a:t>
            </a:r>
          </a:p>
          <a:p>
            <a:r>
              <a:rPr lang="en-US" sz="1200" kern="1200" baseline="0" dirty="0" smtClean="0">
                <a:solidFill>
                  <a:schemeClr val="tx1"/>
                </a:solidFill>
                <a:latin typeface="Arial" charset="0"/>
                <a:ea typeface="ＭＳ Ｐゴシック" charset="-128"/>
                <a:cs typeface="ＭＳ Ｐゴシック" charset="-128"/>
              </a:rPr>
              <a:t>material in FIPS 180-3 but adds a C code implementation.</a:t>
            </a:r>
          </a:p>
          <a:p>
            <a:r>
              <a:rPr lang="en-US" sz="1200" kern="1200" baseline="0" dirty="0" smtClean="0">
                <a:solidFill>
                  <a:schemeClr val="tx1"/>
                </a:solidFill>
                <a:latin typeface="Arial" charset="0"/>
                <a:ea typeface="ＭＳ Ｐゴシック" charset="-128"/>
                <a:cs typeface="ＭＳ Ｐゴシック" charset="-128"/>
              </a:rPr>
              <a:t>In 2005, NIST announced the intention to phase out approval of SHA-1</a:t>
            </a:r>
          </a:p>
          <a:p>
            <a:r>
              <a:rPr lang="en-US" sz="1200" kern="1200" baseline="0" dirty="0" smtClean="0">
                <a:solidFill>
                  <a:schemeClr val="tx1"/>
                </a:solidFill>
                <a:latin typeface="Arial" charset="0"/>
                <a:ea typeface="ＭＳ Ｐゴシック" charset="-128"/>
                <a:cs typeface="ＭＳ Ｐゴシック" charset="-128"/>
              </a:rPr>
              <a:t>and move to a reliance on SHA-2 by 2010. Shortly thereafter, a research team described</a:t>
            </a:r>
          </a:p>
          <a:p>
            <a:r>
              <a:rPr lang="en-US" sz="1200" kern="1200" baseline="0" dirty="0" smtClean="0">
                <a:solidFill>
                  <a:schemeClr val="tx1"/>
                </a:solidFill>
                <a:latin typeface="Arial" charset="0"/>
                <a:ea typeface="ＭＳ Ｐゴシック" charset="-128"/>
                <a:cs typeface="ＭＳ Ｐゴシック" charset="-128"/>
              </a:rPr>
              <a:t>an attack in which two separate messages could be found that deliver the</a:t>
            </a:r>
          </a:p>
          <a:p>
            <a:r>
              <a:rPr lang="en-US" sz="1200" kern="1200" baseline="0" dirty="0" smtClean="0">
                <a:solidFill>
                  <a:schemeClr val="tx1"/>
                </a:solidFill>
                <a:latin typeface="Arial" charset="0"/>
                <a:ea typeface="ＭＳ Ｐゴシック" charset="-128"/>
                <a:cs typeface="ＭＳ Ｐゴシック" charset="-128"/>
              </a:rPr>
              <a:t>same SHA-1 hash using 2</a:t>
            </a:r>
            <a:r>
              <a:rPr lang="en-US" sz="1200" kern="1200" baseline="30000" dirty="0" smtClean="0">
                <a:solidFill>
                  <a:schemeClr val="tx1"/>
                </a:solidFill>
                <a:latin typeface="Arial" charset="0"/>
                <a:ea typeface="ＭＳ Ｐゴシック" charset="-128"/>
                <a:cs typeface="ＭＳ Ｐゴシック" charset="-128"/>
              </a:rPr>
              <a:t>69</a:t>
            </a:r>
            <a:r>
              <a:rPr lang="en-US" sz="1200" kern="1200" baseline="0" dirty="0" smtClean="0">
                <a:solidFill>
                  <a:schemeClr val="tx1"/>
                </a:solidFill>
                <a:latin typeface="Arial" charset="0"/>
                <a:ea typeface="ＭＳ Ｐゴシック" charset="-128"/>
                <a:cs typeface="ＭＳ Ｐゴシック" charset="-128"/>
              </a:rPr>
              <a:t>  operations, far fewer than the 2</a:t>
            </a:r>
            <a:r>
              <a:rPr lang="en-US" sz="1200" kern="1200" baseline="30000" dirty="0" smtClean="0">
                <a:solidFill>
                  <a:schemeClr val="tx1"/>
                </a:solidFill>
                <a:latin typeface="Arial" charset="0"/>
                <a:ea typeface="ＭＳ Ｐゴシック" charset="-128"/>
                <a:cs typeface="ＭＳ Ｐゴシック" charset="-128"/>
              </a:rPr>
              <a:t>80</a:t>
            </a:r>
            <a:r>
              <a:rPr lang="en-US" sz="1200" kern="1200" baseline="0" dirty="0" smtClean="0">
                <a:solidFill>
                  <a:schemeClr val="tx1"/>
                </a:solidFill>
                <a:latin typeface="Arial" charset="0"/>
                <a:ea typeface="ＭＳ Ｐゴシック" charset="-128"/>
                <a:cs typeface="ＭＳ Ｐゴシック" charset="-128"/>
              </a:rPr>
              <a:t>  operations previously</a:t>
            </a:r>
          </a:p>
          <a:p>
            <a:r>
              <a:rPr lang="en-US" sz="1200" kern="1200" baseline="0" dirty="0" smtClean="0">
                <a:solidFill>
                  <a:schemeClr val="tx1"/>
                </a:solidFill>
                <a:latin typeface="Arial" charset="0"/>
                <a:ea typeface="ＭＳ Ｐゴシック" charset="-128"/>
                <a:cs typeface="ＭＳ Ｐゴシック" charset="-128"/>
              </a:rPr>
              <a:t>thought needed to find a collision with an SHA-1 hash [WANG05]. This result</a:t>
            </a:r>
          </a:p>
          <a:p>
            <a:r>
              <a:rPr lang="en-US" sz="1200" kern="1200" baseline="0" dirty="0" smtClean="0">
                <a:solidFill>
                  <a:schemeClr val="tx1"/>
                </a:solidFill>
                <a:latin typeface="Arial" charset="0"/>
                <a:ea typeface="ＭＳ Ｐゴシック" charset="-128"/>
                <a:cs typeface="ＭＳ Ｐゴシック" charset="-128"/>
              </a:rPr>
              <a:t>should hasten the transition to SHA-2.</a:t>
            </a:r>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488178CB-0DBC-3C49-8795-EFDBF16EC5FC}" type="slidenum">
              <a:rPr lang="en-AU" smtClean="0">
                <a:latin typeface="Arial" pitchFamily="-84" charset="0"/>
              </a:rPr>
              <a:pPr/>
              <a:t>25</a:t>
            </a:fld>
            <a:endParaRPr lang="en-AU" dirty="0" smtClean="0">
              <a:latin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52949735-5420-BD45-AC21-09153687CD99}" type="slidenum">
              <a:rPr lang="en-AU">
                <a:latin typeface="Arial" pitchFamily="-84" charset="0"/>
              </a:rPr>
              <a:pPr/>
              <a:t>26</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algorithm takes as input a message with a maximum length of less than 2</a:t>
            </a:r>
            <a:r>
              <a:rPr lang="en-US" sz="1200" kern="1200" baseline="30000" dirty="0" smtClean="0">
                <a:solidFill>
                  <a:schemeClr val="tx1"/>
                </a:solidFill>
                <a:latin typeface="Arial" charset="0"/>
                <a:ea typeface="ＭＳ Ｐゴシック" charset="-128"/>
                <a:cs typeface="ＭＳ Ｐゴシック" charset="-128"/>
              </a:rPr>
              <a:t>128</a:t>
            </a:r>
            <a:r>
              <a:rPr lang="en-US" sz="1200" kern="1200" baseline="0" dirty="0" smtClean="0">
                <a:solidFill>
                  <a:schemeClr val="tx1"/>
                </a:solidFill>
                <a:latin typeface="Arial" charset="0"/>
                <a:ea typeface="ＭＳ Ｐゴシック" charset="-128"/>
                <a:cs typeface="ＭＳ Ｐゴシック" charset="-128"/>
              </a:rPr>
              <a:t>  bits</a:t>
            </a:r>
          </a:p>
          <a:p>
            <a:r>
              <a:rPr lang="en-US" sz="1200" kern="1200" baseline="0" dirty="0" smtClean="0">
                <a:solidFill>
                  <a:schemeClr val="tx1"/>
                </a:solidFill>
                <a:latin typeface="Arial" charset="0"/>
                <a:ea typeface="ＭＳ Ｐゴシック" charset="-128"/>
                <a:cs typeface="ＭＳ Ｐゴシック" charset="-128"/>
              </a:rPr>
              <a:t>and produces as output a 512-bit message digest. The input is processed in 1024-bit</a:t>
            </a:r>
          </a:p>
          <a:p>
            <a:r>
              <a:rPr lang="en-US" sz="1200" kern="1200" baseline="0" dirty="0" smtClean="0">
                <a:solidFill>
                  <a:schemeClr val="tx1"/>
                </a:solidFill>
                <a:latin typeface="Arial" charset="0"/>
                <a:ea typeface="ＭＳ Ｐゴシック" charset="-128"/>
                <a:cs typeface="ＭＳ Ｐゴシック" charset="-128"/>
              </a:rPr>
              <a:t>blocks. Figure 11.9 depicts the overall processing of a message to produce a digest.</a:t>
            </a:r>
          </a:p>
          <a:p>
            <a:r>
              <a:rPr lang="en-US" sz="1200" kern="1200" baseline="0" dirty="0" smtClean="0">
                <a:solidFill>
                  <a:schemeClr val="tx1"/>
                </a:solidFill>
                <a:latin typeface="Arial" charset="0"/>
                <a:ea typeface="ＭＳ Ｐゴシック" charset="-128"/>
                <a:cs typeface="ＭＳ Ｐゴシック" charset="-128"/>
              </a:rPr>
              <a:t>This follows the general structure depicted in Figure 11.8. The processing consists</a:t>
            </a:r>
          </a:p>
          <a:p>
            <a:r>
              <a:rPr lang="en-US" sz="1200" kern="1200" baseline="0" dirty="0" smtClean="0">
                <a:solidFill>
                  <a:schemeClr val="tx1"/>
                </a:solidFill>
                <a:latin typeface="Arial" charset="0"/>
                <a:ea typeface="ＭＳ Ｐゴシック" charset="-128"/>
                <a:cs typeface="ＭＳ Ｐゴシック" charset="-128"/>
              </a:rPr>
              <a:t>of the following steps.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Step 1 Append padding bits.  The message is padded so that its length is congruent</a:t>
            </a:r>
          </a:p>
          <a:p>
            <a:r>
              <a:rPr lang="en-US" sz="1200" kern="1200" baseline="0" dirty="0" smtClean="0">
                <a:solidFill>
                  <a:schemeClr val="tx1"/>
                </a:solidFill>
                <a:latin typeface="Arial" charset="0"/>
                <a:ea typeface="ＭＳ Ｐゴシック" charset="-128"/>
                <a:cs typeface="ＭＳ Ｐゴシック" charset="-128"/>
              </a:rPr>
              <a:t>to 896 modulo 1024 [length =  896(mod 1024)]. Padding is always added,</a:t>
            </a:r>
          </a:p>
          <a:p>
            <a:r>
              <a:rPr lang="en-US" sz="1200" kern="1200" baseline="0" dirty="0" smtClean="0">
                <a:solidFill>
                  <a:schemeClr val="tx1"/>
                </a:solidFill>
                <a:latin typeface="Arial" charset="0"/>
                <a:ea typeface="ＭＳ Ｐゴシック" charset="-128"/>
                <a:cs typeface="ＭＳ Ｐゴシック" charset="-128"/>
              </a:rPr>
              <a:t>even if the message is already of the desired length. Thus, the number of</a:t>
            </a:r>
          </a:p>
          <a:p>
            <a:r>
              <a:rPr lang="en-US" sz="1200" kern="1200" baseline="0" dirty="0" smtClean="0">
                <a:solidFill>
                  <a:schemeClr val="tx1"/>
                </a:solidFill>
                <a:latin typeface="Arial" charset="0"/>
                <a:ea typeface="ＭＳ Ｐゴシック" charset="-128"/>
                <a:cs typeface="ＭＳ Ｐゴシック" charset="-128"/>
              </a:rPr>
              <a:t>padding bits is in the range of 1 to 1024. The padding consists of a single 1</a:t>
            </a:r>
          </a:p>
          <a:p>
            <a:r>
              <a:rPr lang="en-US" sz="1200" kern="1200" baseline="0" dirty="0" smtClean="0">
                <a:solidFill>
                  <a:schemeClr val="tx1"/>
                </a:solidFill>
                <a:latin typeface="Arial" charset="0"/>
                <a:ea typeface="ＭＳ Ｐゴシック" charset="-128"/>
                <a:cs typeface="ＭＳ Ｐゴシック" charset="-128"/>
              </a:rPr>
              <a:t>bit followed by the necessary number of 0 bits.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Step 2 Append length.  A block of 128 bits is appended to the message. This block</a:t>
            </a:r>
          </a:p>
          <a:p>
            <a:r>
              <a:rPr lang="en-US" sz="1200" kern="1200" baseline="0" dirty="0" smtClean="0">
                <a:solidFill>
                  <a:schemeClr val="tx1"/>
                </a:solidFill>
                <a:latin typeface="Arial" charset="0"/>
                <a:ea typeface="ＭＳ Ｐゴシック" charset="-128"/>
                <a:cs typeface="ＭＳ Ｐゴシック" charset="-128"/>
              </a:rPr>
              <a:t>is treated as an unsigned 128-bit integer (most significant byte first) and</a:t>
            </a:r>
          </a:p>
          <a:p>
            <a:r>
              <a:rPr lang="en-US" sz="1200" kern="1200" baseline="0" dirty="0" smtClean="0">
                <a:solidFill>
                  <a:schemeClr val="tx1"/>
                </a:solidFill>
                <a:latin typeface="Arial" charset="0"/>
                <a:ea typeface="ＭＳ Ｐゴシック" charset="-128"/>
                <a:cs typeface="ＭＳ Ｐゴシック" charset="-128"/>
              </a:rPr>
              <a:t>contains the length of the original message (before the padding).</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outcome of the first two steps yields a message that is an integer</a:t>
            </a:r>
          </a:p>
          <a:p>
            <a:r>
              <a:rPr lang="en-US" sz="1200" b="0" kern="1200" baseline="0" dirty="0" smtClean="0">
                <a:solidFill>
                  <a:schemeClr val="tx1"/>
                </a:solidFill>
                <a:latin typeface="Arial" charset="0"/>
                <a:ea typeface="ＭＳ Ｐゴシック" charset="-128"/>
                <a:cs typeface="ＭＳ Ｐゴシック" charset="-128"/>
              </a:rPr>
              <a:t>multiple of 1024 bits in length. In Figure 11.9, the expanded message is</a:t>
            </a:r>
          </a:p>
          <a:p>
            <a:r>
              <a:rPr lang="en-US" sz="1200" b="0" kern="1200" baseline="0" dirty="0" smtClean="0">
                <a:solidFill>
                  <a:schemeClr val="tx1"/>
                </a:solidFill>
                <a:latin typeface="Arial" charset="0"/>
                <a:ea typeface="ＭＳ Ｐゴシック" charset="-128"/>
                <a:cs typeface="ＭＳ Ｐゴシック" charset="-128"/>
              </a:rPr>
              <a:t>represented as the sequence of 1024-bit blocks M</a:t>
            </a:r>
            <a:r>
              <a:rPr lang="en-US" sz="1200" b="0" kern="1200" baseline="-25000" dirty="0" smtClean="0">
                <a:solidFill>
                  <a:schemeClr val="tx1"/>
                </a:solidFill>
                <a:latin typeface="Arial" charset="0"/>
                <a:ea typeface="ＭＳ Ｐゴシック" charset="-128"/>
                <a:cs typeface="ＭＳ Ｐゴシック" charset="-128"/>
              </a:rPr>
              <a:t>1</a:t>
            </a:r>
            <a:r>
              <a:rPr lang="en-US" sz="1200" b="0" kern="1200" baseline="0" dirty="0" smtClean="0">
                <a:solidFill>
                  <a:schemeClr val="tx1"/>
                </a:solidFill>
                <a:latin typeface="Arial" charset="0"/>
                <a:ea typeface="ＭＳ Ｐゴシック" charset="-128"/>
                <a:cs typeface="ＭＳ Ｐゴシック" charset="-128"/>
              </a:rPr>
              <a:t> , M</a:t>
            </a:r>
            <a:r>
              <a:rPr lang="en-US" sz="1200" b="0" kern="1200" baseline="-25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 . .  , M</a:t>
            </a:r>
            <a:r>
              <a:rPr lang="en-US" sz="1200" b="0" kern="1200" baseline="-25000" dirty="0"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 , so that the</a:t>
            </a:r>
          </a:p>
          <a:p>
            <a:r>
              <a:rPr lang="en-US" sz="1200" b="0" kern="1200" baseline="0" dirty="0" smtClean="0">
                <a:solidFill>
                  <a:schemeClr val="tx1"/>
                </a:solidFill>
                <a:latin typeface="Arial" charset="0"/>
                <a:ea typeface="ＭＳ Ｐゴシック" charset="-128"/>
                <a:cs typeface="ＭＳ Ｐゴシック" charset="-128"/>
              </a:rPr>
              <a:t>total length of the expanded message is N *  1024 bits.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Step 3 Initialize hash buffer.  A 512-bit buffer is used to hold intermediate</a:t>
            </a:r>
          </a:p>
          <a:p>
            <a:r>
              <a:rPr lang="en-US" sz="1200" kern="1200" baseline="0" dirty="0" smtClean="0">
                <a:solidFill>
                  <a:schemeClr val="tx1"/>
                </a:solidFill>
                <a:latin typeface="Arial" charset="0"/>
                <a:ea typeface="ＭＳ Ｐゴシック" charset="-128"/>
                <a:cs typeface="ＭＳ Ｐゴシック" charset="-128"/>
              </a:rPr>
              <a:t> and final results of the hash function. The buffer can be represented as eight 64-bit</a:t>
            </a:r>
          </a:p>
          <a:p>
            <a:r>
              <a:rPr lang="en-US" sz="1200" kern="1200" baseline="0" dirty="0" smtClean="0">
                <a:solidFill>
                  <a:schemeClr val="tx1"/>
                </a:solidFill>
                <a:latin typeface="Arial" charset="0"/>
                <a:ea typeface="ＭＳ Ｐゴシック" charset="-128"/>
                <a:cs typeface="ＭＳ Ｐゴシック" charset="-128"/>
              </a:rPr>
              <a:t>registers (a, b, c, d, e, f, g, h).</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Step 4 Process message in 1024-bit (128-word) blocks. The heart of the algorithm</a:t>
            </a:r>
          </a:p>
          <a:p>
            <a:r>
              <a:rPr lang="en-US" sz="1200" kern="1200" baseline="0" dirty="0" smtClean="0">
                <a:solidFill>
                  <a:schemeClr val="tx1"/>
                </a:solidFill>
                <a:latin typeface="Arial" charset="0"/>
                <a:ea typeface="ＭＳ Ｐゴシック" charset="-128"/>
                <a:cs typeface="ＭＳ Ｐゴシック" charset="-128"/>
              </a:rPr>
              <a:t>is a module that consists of 80 rounds; this module is labeled F in Figure 11.9.</a:t>
            </a:r>
          </a:p>
          <a:p>
            <a:r>
              <a:rPr lang="en-US" sz="1200" kern="1200" baseline="0" dirty="0" smtClean="0">
                <a:solidFill>
                  <a:schemeClr val="tx1"/>
                </a:solidFill>
                <a:latin typeface="Arial" charset="0"/>
                <a:ea typeface="ＭＳ Ｐゴシック" charset="-128"/>
                <a:cs typeface="ＭＳ Ｐゴシック" charset="-128"/>
              </a:rPr>
              <a:t>The logic is illustrated in Figure 11.10.</a:t>
            </a:r>
          </a:p>
          <a:p>
            <a:endParaRPr lang="en-AU" b="0"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charset="-128"/>
                <a:cs typeface="ＭＳ Ｐゴシック" charset="-128"/>
              </a:rPr>
              <a:t> Step 5 Output. After all N 1024-bit blocks have been processed, the output from</a:t>
            </a:r>
          </a:p>
          <a:p>
            <a:r>
              <a:rPr lang="en-US" sz="1200" kern="1200" baseline="0" dirty="0" smtClean="0">
                <a:solidFill>
                  <a:schemeClr val="tx1"/>
                </a:solidFill>
                <a:latin typeface="Arial" charset="0"/>
                <a:ea typeface="ＭＳ Ｐゴシック" charset="-128"/>
                <a:cs typeface="ＭＳ Ｐゴシック" charset="-128"/>
              </a:rPr>
              <a:t>the Nth stage is the 512-bit message digest.</a:t>
            </a:r>
            <a:endParaRPr lang="en-AU"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The heart of the algorithm</a:t>
            </a:r>
          </a:p>
          <a:p>
            <a:r>
              <a:rPr lang="en-US" sz="1200" kern="1200" baseline="0" dirty="0" smtClean="0">
                <a:solidFill>
                  <a:schemeClr val="tx1"/>
                </a:solidFill>
                <a:latin typeface="Arial" charset="0"/>
                <a:ea typeface="ＭＳ Ｐゴシック" charset="-128"/>
                <a:cs typeface="ＭＳ Ｐゴシック" charset="-128"/>
              </a:rPr>
              <a:t>is a module that consists of 80 rounds; this module is labeled F in Figure 11.9.</a:t>
            </a:r>
          </a:p>
          <a:p>
            <a:r>
              <a:rPr lang="en-US" sz="1200" kern="1200" baseline="0" dirty="0" smtClean="0">
                <a:solidFill>
                  <a:schemeClr val="tx1"/>
                </a:solidFill>
                <a:latin typeface="Arial" charset="0"/>
                <a:ea typeface="ＭＳ Ｐゴシック" charset="-128"/>
                <a:cs typeface="ＭＳ Ｐゴシック" charset="-128"/>
              </a:rPr>
              <a:t>The logic is illustrated in Figure 11.10.</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27</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The constants provide a “randomized” set of 64-bit patterns, which should</a:t>
            </a:r>
          </a:p>
          <a:p>
            <a:r>
              <a:rPr lang="en-US" sz="1200" kern="1200" baseline="0" dirty="0" smtClean="0">
                <a:solidFill>
                  <a:schemeClr val="tx1"/>
                </a:solidFill>
                <a:latin typeface="Arial" charset="0"/>
                <a:ea typeface="ＭＳ Ｐゴシック" charset="-128"/>
                <a:cs typeface="ＭＳ Ｐゴシック" charset="-128"/>
              </a:rPr>
              <a:t>eliminate any regularities in the input data. Table 11.4 shows these constants</a:t>
            </a:r>
          </a:p>
          <a:p>
            <a:r>
              <a:rPr lang="en-US" sz="1200" kern="1200" baseline="0" dirty="0" smtClean="0">
                <a:solidFill>
                  <a:schemeClr val="tx1"/>
                </a:solidFill>
                <a:latin typeface="Arial" charset="0"/>
                <a:ea typeface="ＭＳ Ｐゴシック" charset="-128"/>
                <a:cs typeface="ＭＳ Ｐゴシック" charset="-128"/>
              </a:rPr>
              <a:t>in hexadecimal format (from left to right).</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4C981E55-D322-A24F-A0FE-2493CFD7E013}" type="slidenum">
              <a:rPr lang="en-AU">
                <a:latin typeface="Arial" pitchFamily="-84" charset="0"/>
              </a:rPr>
              <a:pPr/>
              <a:t>29</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Let us look in more detail at the logic in each of the 80 steps of the processing</a:t>
            </a:r>
          </a:p>
          <a:p>
            <a:r>
              <a:rPr lang="en-US" sz="1200" kern="1200" baseline="0" dirty="0" smtClean="0">
                <a:solidFill>
                  <a:schemeClr val="tx1"/>
                </a:solidFill>
                <a:latin typeface="Arial" charset="0"/>
                <a:ea typeface="ＭＳ Ｐゴシック" charset="-128"/>
                <a:cs typeface="ＭＳ Ｐゴシック" charset="-128"/>
              </a:rPr>
              <a:t>of one 512-bit block (Figure 11.11).</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6A8F7440-E6BB-9448-B722-47FFEB8589D3}" type="slidenum">
              <a:rPr lang="en-AU">
                <a:latin typeface="Arial" pitchFamily="-84" charset="0"/>
              </a:rPr>
              <a:pPr/>
              <a:t>3</a:t>
            </a:fld>
            <a:endParaRPr lang="en-AU" dirty="0">
              <a:latin typeface="Arial" pitchFamily="-8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Opening quote.</a:t>
            </a: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Figure 11.12 Creation of 80-word Input Sequence for SHA-512 Processing of Single Block</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11.13 summarizes the SHA-512 logic.</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SHA-512 algorithm has the property that every bit of the hash code is a</a:t>
            </a:r>
          </a:p>
          <a:p>
            <a:r>
              <a:rPr lang="en-US" sz="1200" kern="1200" baseline="0" dirty="0" smtClean="0">
                <a:solidFill>
                  <a:schemeClr val="tx1"/>
                </a:solidFill>
                <a:latin typeface="Arial" charset="0"/>
                <a:ea typeface="ＭＳ Ｐゴシック" charset="-128"/>
                <a:cs typeface="ＭＳ Ｐゴシック" charset="-128"/>
              </a:rPr>
              <a:t>function of every bit of the input. The complex repetition of the basic function F</a:t>
            </a:r>
          </a:p>
          <a:p>
            <a:r>
              <a:rPr lang="en-US" sz="1200" kern="1200" baseline="0" dirty="0" smtClean="0">
                <a:solidFill>
                  <a:schemeClr val="tx1"/>
                </a:solidFill>
                <a:latin typeface="Arial" charset="0"/>
                <a:ea typeface="ＭＳ Ｐゴシック" charset="-128"/>
                <a:cs typeface="ＭＳ Ｐゴシック" charset="-128"/>
              </a:rPr>
              <a:t>produces results that are well mixed; that is, it is unlikely that two messages chosen</a:t>
            </a:r>
          </a:p>
          <a:p>
            <a:r>
              <a:rPr lang="en-US" sz="1200" kern="1200" baseline="0" dirty="0" smtClean="0">
                <a:solidFill>
                  <a:schemeClr val="tx1"/>
                </a:solidFill>
                <a:latin typeface="Arial" charset="0"/>
                <a:ea typeface="ＭＳ Ｐゴシック" charset="-128"/>
                <a:cs typeface="ＭＳ Ｐゴシック" charset="-128"/>
              </a:rPr>
              <a:t>at random, even if they exhibit similar regularities, will have the same hash code.</a:t>
            </a:r>
          </a:p>
          <a:p>
            <a:r>
              <a:rPr lang="en-US" sz="1200" kern="1200" baseline="0" dirty="0" smtClean="0">
                <a:solidFill>
                  <a:schemeClr val="tx1"/>
                </a:solidFill>
                <a:latin typeface="Arial" charset="0"/>
                <a:ea typeface="ＭＳ Ｐゴシック" charset="-128"/>
                <a:cs typeface="ＭＳ Ｐゴシック" charset="-128"/>
              </a:rPr>
              <a:t>Unless there is some hidden weakness in SHA-512, which has not so far been published,</a:t>
            </a:r>
          </a:p>
          <a:p>
            <a:r>
              <a:rPr lang="en-US" sz="1200" kern="1200" baseline="0" dirty="0" smtClean="0">
                <a:solidFill>
                  <a:schemeClr val="tx1"/>
                </a:solidFill>
                <a:latin typeface="Arial" charset="0"/>
                <a:ea typeface="ＭＳ Ｐゴシック" charset="-128"/>
                <a:cs typeface="ＭＳ Ｐゴシック" charset="-128"/>
              </a:rPr>
              <a:t>the difficulty of coming up with two messages having the same message digest</a:t>
            </a:r>
          </a:p>
          <a:p>
            <a:r>
              <a:rPr lang="en-US" sz="1200" kern="1200" baseline="0" dirty="0" smtClean="0">
                <a:solidFill>
                  <a:schemeClr val="tx1"/>
                </a:solidFill>
                <a:latin typeface="Arial" charset="0"/>
                <a:ea typeface="ＭＳ Ｐゴシック" charset="-128"/>
                <a:cs typeface="ＭＳ Ｐゴシック" charset="-128"/>
              </a:rPr>
              <a:t>is on the order of 2</a:t>
            </a:r>
            <a:r>
              <a:rPr lang="en-US" sz="1200" kern="1200" baseline="30000" dirty="0" smtClean="0">
                <a:solidFill>
                  <a:schemeClr val="tx1"/>
                </a:solidFill>
                <a:latin typeface="Arial" charset="0"/>
                <a:ea typeface="ＭＳ Ｐゴシック" charset="-128"/>
                <a:cs typeface="ＭＳ Ｐゴシック" charset="-128"/>
              </a:rPr>
              <a:t>256</a:t>
            </a:r>
            <a:r>
              <a:rPr lang="en-US" sz="1200" kern="1200" baseline="0" dirty="0" smtClean="0">
                <a:solidFill>
                  <a:schemeClr val="tx1"/>
                </a:solidFill>
                <a:latin typeface="Arial" charset="0"/>
                <a:ea typeface="ＭＳ Ｐゴシック" charset="-128"/>
                <a:cs typeface="ＭＳ Ｐゴシック" charset="-128"/>
              </a:rPr>
              <a:t>  operations, while the difficulty of finding a message with</a:t>
            </a:r>
          </a:p>
          <a:p>
            <a:r>
              <a:rPr lang="en-US" sz="1200" kern="1200" baseline="0" dirty="0" smtClean="0">
                <a:solidFill>
                  <a:schemeClr val="tx1"/>
                </a:solidFill>
                <a:latin typeface="Arial" charset="0"/>
                <a:ea typeface="ＭＳ Ｐゴシック" charset="-128"/>
                <a:cs typeface="ＭＳ Ｐゴシック" charset="-128"/>
              </a:rPr>
              <a:t>a given digest is on the order of 2</a:t>
            </a:r>
            <a:r>
              <a:rPr lang="en-US" sz="1200" kern="1200" baseline="30000" dirty="0" smtClean="0">
                <a:solidFill>
                  <a:schemeClr val="tx1"/>
                </a:solidFill>
                <a:latin typeface="Arial" charset="0"/>
                <a:ea typeface="ＭＳ Ｐゴシック" charset="-128"/>
                <a:cs typeface="ＭＳ Ｐゴシック" charset="-128"/>
              </a:rPr>
              <a:t>512</a:t>
            </a:r>
            <a:r>
              <a:rPr lang="en-US" sz="1200" kern="1200" baseline="0" dirty="0" smtClean="0">
                <a:solidFill>
                  <a:schemeClr val="tx1"/>
                </a:solidFill>
                <a:latin typeface="Arial" charset="0"/>
                <a:ea typeface="ＭＳ Ｐゴシック" charset="-128"/>
                <a:cs typeface="ＭＳ Ｐゴシック" charset="-128"/>
              </a:rPr>
              <a:t>  operations.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As of this writing, the Secure Hash Algorithm (SHA-1) has not yet been “broken.”</a:t>
            </a:r>
          </a:p>
          <a:p>
            <a:r>
              <a:rPr lang="en-US" sz="1200" kern="1200" baseline="0" dirty="0" smtClean="0">
                <a:solidFill>
                  <a:schemeClr val="tx1"/>
                </a:solidFill>
                <a:latin typeface="Arial" charset="0"/>
                <a:ea typeface="ＭＳ Ｐゴシック" charset="-128"/>
                <a:cs typeface="ＭＳ Ｐゴシック" charset="-128"/>
              </a:rPr>
              <a:t>That is, no one has demonstrated a technique for producing collisions in a practical</a:t>
            </a:r>
          </a:p>
          <a:p>
            <a:r>
              <a:rPr lang="en-US" sz="1200" kern="1200" baseline="0" dirty="0" smtClean="0">
                <a:solidFill>
                  <a:schemeClr val="tx1"/>
                </a:solidFill>
                <a:latin typeface="Arial" charset="0"/>
                <a:ea typeface="ＭＳ Ｐゴシック" charset="-128"/>
                <a:cs typeface="ＭＳ Ｐゴシック" charset="-128"/>
              </a:rPr>
              <a:t>amount of time. However, because SHA-1 is very similar, in structure and in the</a:t>
            </a:r>
          </a:p>
          <a:p>
            <a:r>
              <a:rPr lang="en-US" sz="1200" kern="1200" baseline="0" dirty="0" smtClean="0">
                <a:solidFill>
                  <a:schemeClr val="tx1"/>
                </a:solidFill>
                <a:latin typeface="Arial" charset="0"/>
                <a:ea typeface="ＭＳ Ｐゴシック" charset="-128"/>
                <a:cs typeface="ＭＳ Ｐゴシック" charset="-128"/>
              </a:rPr>
              <a:t>basic mathematical operations used, to MD5 and SHA-0, both of which have been</a:t>
            </a:r>
          </a:p>
          <a:p>
            <a:r>
              <a:rPr lang="en-US" sz="1200" kern="1200" baseline="0" dirty="0" smtClean="0">
                <a:solidFill>
                  <a:schemeClr val="tx1"/>
                </a:solidFill>
                <a:latin typeface="Arial" charset="0"/>
                <a:ea typeface="ＭＳ Ｐゴシック" charset="-128"/>
                <a:cs typeface="ＭＳ Ｐゴシック" charset="-128"/>
              </a:rPr>
              <a:t>broken, SHA-1 is considered insecure and has been phased out for SHA-2.</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SHA-2, particularly the 512-bit version, would appear to provide unassailable</a:t>
            </a:r>
          </a:p>
          <a:p>
            <a:r>
              <a:rPr lang="en-US" sz="1200" kern="1200" baseline="0" dirty="0" smtClean="0">
                <a:solidFill>
                  <a:schemeClr val="tx1"/>
                </a:solidFill>
                <a:latin typeface="Arial" charset="0"/>
                <a:ea typeface="ＭＳ Ｐゴシック" charset="-128"/>
                <a:cs typeface="ＭＳ Ｐゴシック" charset="-128"/>
              </a:rPr>
              <a:t>security. However, SHA-2 shares the same structure and mathematical operations</a:t>
            </a:r>
          </a:p>
          <a:p>
            <a:r>
              <a:rPr lang="en-US" sz="1200" kern="1200" baseline="0" dirty="0" smtClean="0">
                <a:solidFill>
                  <a:schemeClr val="tx1"/>
                </a:solidFill>
                <a:latin typeface="Arial" charset="0"/>
                <a:ea typeface="ＭＳ Ｐゴシック" charset="-128"/>
                <a:cs typeface="ＭＳ Ｐゴシック" charset="-128"/>
              </a:rPr>
              <a:t>as its predecessors, and this is a cause for concern. Because it will take years to find</a:t>
            </a:r>
          </a:p>
          <a:p>
            <a:r>
              <a:rPr lang="en-US" sz="1200" kern="1200" baseline="0" dirty="0" smtClean="0">
                <a:solidFill>
                  <a:schemeClr val="tx1"/>
                </a:solidFill>
                <a:latin typeface="Arial" charset="0"/>
                <a:ea typeface="ＭＳ Ｐゴシック" charset="-128"/>
                <a:cs typeface="ＭＳ Ｐゴシック" charset="-128"/>
              </a:rPr>
              <a:t>a suitable replacement for SHA-2, should it become vulnerable, NIST decided to</a:t>
            </a:r>
          </a:p>
          <a:p>
            <a:r>
              <a:rPr lang="en-US" sz="1200" kern="1200" baseline="0" dirty="0" smtClean="0">
                <a:solidFill>
                  <a:schemeClr val="tx1"/>
                </a:solidFill>
                <a:latin typeface="Arial" charset="0"/>
                <a:ea typeface="ＭＳ Ｐゴシック" charset="-128"/>
                <a:cs typeface="ＭＳ Ｐゴシック" charset="-128"/>
              </a:rPr>
              <a:t>begin the process of developing a new hash standard.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Accordingly, NIST announced in 2007 a competition to produce the next generation</a:t>
            </a:r>
          </a:p>
          <a:p>
            <a:r>
              <a:rPr lang="en-US" sz="1200" kern="1200" baseline="0" dirty="0" smtClean="0">
                <a:solidFill>
                  <a:schemeClr val="tx1"/>
                </a:solidFill>
                <a:latin typeface="Arial" charset="0"/>
                <a:ea typeface="ＭＳ Ｐゴシック" charset="-128"/>
                <a:cs typeface="ＭＳ Ｐゴシック" charset="-128"/>
              </a:rPr>
              <a:t>NIST hash function, to be called SHA-3. The winning design for SHA-3</a:t>
            </a:r>
          </a:p>
          <a:p>
            <a:r>
              <a:rPr lang="en-US" sz="1200" kern="1200" baseline="0" dirty="0" smtClean="0">
                <a:solidFill>
                  <a:schemeClr val="tx1"/>
                </a:solidFill>
                <a:latin typeface="Arial" charset="0"/>
                <a:ea typeface="ＭＳ Ｐゴシック" charset="-128"/>
                <a:cs typeface="ＭＳ Ｐゴシック" charset="-128"/>
              </a:rPr>
              <a:t>was announced by NIST in October 2012. SHA-3 is a cryptographic hash function</a:t>
            </a:r>
          </a:p>
          <a:p>
            <a:r>
              <a:rPr lang="en-US" sz="1200" kern="1200" baseline="0" dirty="0" smtClean="0">
                <a:solidFill>
                  <a:schemeClr val="tx1"/>
                </a:solidFill>
                <a:latin typeface="Arial" charset="0"/>
                <a:ea typeface="ＭＳ Ｐゴシック" charset="-128"/>
                <a:cs typeface="ＭＳ Ｐゴシック" charset="-128"/>
              </a:rPr>
              <a:t>that is intended to complement SHA-2 as the approved standard for a wide range</a:t>
            </a:r>
          </a:p>
          <a:p>
            <a:r>
              <a:rPr lang="en-US" sz="1200" kern="1200" baseline="0" dirty="0" smtClean="0">
                <a:solidFill>
                  <a:schemeClr val="tx1"/>
                </a:solidFill>
                <a:latin typeface="Arial" charset="0"/>
                <a:ea typeface="ＭＳ Ｐゴシック" charset="-128"/>
                <a:cs typeface="ＭＳ Ｐゴシック" charset="-128"/>
              </a:rPr>
              <a:t>of applications.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Appendix V looks at the evaluation criteria used by NIST to select from</a:t>
            </a:r>
          </a:p>
          <a:p>
            <a:r>
              <a:rPr lang="en-US" sz="1200" kern="1200" baseline="0" dirty="0" smtClean="0">
                <a:solidFill>
                  <a:schemeClr val="tx1"/>
                </a:solidFill>
                <a:latin typeface="Arial" charset="0"/>
                <a:ea typeface="ＭＳ Ｐゴシック" charset="-128"/>
                <a:cs typeface="ＭＳ Ｐゴシック" charset="-128"/>
              </a:rPr>
              <a:t>among the candidates for AES, plus the rationale for picking Keccak, which was</a:t>
            </a:r>
          </a:p>
          <a:p>
            <a:r>
              <a:rPr lang="en-US" sz="1200" kern="1200" baseline="0" dirty="0" smtClean="0">
                <a:solidFill>
                  <a:schemeClr val="tx1"/>
                </a:solidFill>
                <a:latin typeface="Arial" charset="0"/>
                <a:ea typeface="ＭＳ Ｐゴシック" charset="-128"/>
                <a:cs typeface="ＭＳ Ｐゴシック" charset="-128"/>
              </a:rPr>
              <a:t>the winning candidate. This material is useful in understanding not just the SHA-3</a:t>
            </a:r>
          </a:p>
          <a:p>
            <a:r>
              <a:rPr lang="en-US" sz="1200" kern="1200" baseline="0" dirty="0" smtClean="0">
                <a:solidFill>
                  <a:schemeClr val="tx1"/>
                </a:solidFill>
                <a:latin typeface="Arial" charset="0"/>
                <a:ea typeface="ＭＳ Ｐゴシック" charset="-128"/>
                <a:cs typeface="ＭＳ Ｐゴシック" charset="-128"/>
              </a:rPr>
              <a:t>design but also the criteria by which to judge any cryptographic hash algorithm.</a:t>
            </a:r>
            <a:endParaRPr lang="en-US" dirty="0" smtClean="0">
              <a:latin typeface="Arial" pitchFamily="-84" charset="0"/>
              <a:ea typeface="ＭＳ Ｐゴシック" pitchFamily="-84" charset="-128"/>
              <a:cs typeface="ＭＳ Ｐゴシック" pitchFamily="-84" charset="-128"/>
            </a:endParaRPr>
          </a:p>
        </p:txBody>
      </p:sp>
      <p:sp>
        <p:nvSpPr>
          <p:cNvPr id="56324" name="Slide Number Placeholder 3"/>
          <p:cNvSpPr>
            <a:spLocks noGrp="1"/>
          </p:cNvSpPr>
          <p:nvPr>
            <p:ph type="sldNum" sz="quarter" idx="5"/>
          </p:nvPr>
        </p:nvSpPr>
        <p:spPr>
          <a:noFill/>
        </p:spPr>
        <p:txBody>
          <a:bodyPr/>
          <a:lstStyle/>
          <a:p>
            <a:fld id="{62FF653A-F53A-5B43-AFE9-D90E573ABCBA}" type="slidenum">
              <a:rPr lang="en-AU" smtClean="0">
                <a:latin typeface="Arial" pitchFamily="-84" charset="0"/>
              </a:rPr>
              <a:pPr/>
              <a:t>32</a:t>
            </a:fld>
            <a:endParaRPr lang="en-AU" dirty="0" smtClean="0">
              <a:latin typeface="Arial" pitchFamily="-8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underlying structure of SHA-3 is a scheme referred to by its designers as a</a:t>
            </a:r>
          </a:p>
          <a:p>
            <a:r>
              <a:rPr lang="en-US" sz="1200" kern="1200" baseline="0" dirty="0" smtClean="0">
                <a:solidFill>
                  <a:schemeClr val="tx1"/>
                </a:solidFill>
                <a:latin typeface="Arial" charset="0"/>
                <a:ea typeface="ＭＳ Ｐゴシック" charset="-128"/>
                <a:cs typeface="ＭＳ Ｐゴシック" charset="-128"/>
              </a:rPr>
              <a:t>sponge construction  [BERT07, BERT11]. The sponge construction has the same</a:t>
            </a:r>
          </a:p>
          <a:p>
            <a:r>
              <a:rPr lang="en-US" sz="1200" kern="1200" baseline="0" dirty="0" smtClean="0">
                <a:solidFill>
                  <a:schemeClr val="tx1"/>
                </a:solidFill>
                <a:latin typeface="Arial" charset="0"/>
                <a:ea typeface="ＭＳ Ｐゴシック" charset="-128"/>
                <a:cs typeface="ＭＳ Ｐゴシック" charset="-128"/>
              </a:rPr>
              <a:t>general structure as other iterated hash functions (Figure 11.8). The sponge function</a:t>
            </a:r>
          </a:p>
          <a:p>
            <a:r>
              <a:rPr lang="en-US" sz="1200" kern="1200" baseline="0" dirty="0" smtClean="0">
                <a:solidFill>
                  <a:schemeClr val="tx1"/>
                </a:solidFill>
                <a:latin typeface="Arial" charset="0"/>
                <a:ea typeface="ＭＳ Ｐゴシック" charset="-128"/>
                <a:cs typeface="ＭＳ Ｐゴシック" charset="-128"/>
              </a:rPr>
              <a:t>takes an input message and partitions it into fixed-size blocks. Each block is</a:t>
            </a:r>
          </a:p>
          <a:p>
            <a:r>
              <a:rPr lang="en-US" sz="1200" kern="1200" baseline="0" dirty="0" smtClean="0">
                <a:solidFill>
                  <a:schemeClr val="tx1"/>
                </a:solidFill>
                <a:latin typeface="Arial" charset="0"/>
                <a:ea typeface="ＭＳ Ｐゴシック" charset="-128"/>
                <a:cs typeface="ＭＳ Ｐゴシック" charset="-128"/>
              </a:rPr>
              <a:t>processed in turn with the output of each iteration fed into the next iteration, finally</a:t>
            </a:r>
          </a:p>
          <a:p>
            <a:r>
              <a:rPr lang="en-US" sz="1200" kern="1200" baseline="0" dirty="0" smtClean="0">
                <a:solidFill>
                  <a:schemeClr val="tx1"/>
                </a:solidFill>
                <a:latin typeface="Arial" charset="0"/>
                <a:ea typeface="ＭＳ Ｐゴシック" charset="-128"/>
                <a:cs typeface="ＭＳ Ｐゴシック" charset="-128"/>
              </a:rPr>
              <a:t>producing an output block.</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sponge function is defined by three parameters: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f =  the internal function used to process each input block</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r =  the size in bits of the input blocks, called the bitrate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pad =  the padding algorithm</a:t>
            </a:r>
          </a:p>
          <a:p>
            <a:endParaRPr lang="en-US" sz="1200" kern="1200" baseline="0" dirty="0" smtClean="0">
              <a:solidFill>
                <a:schemeClr val="tx1"/>
              </a:solidFill>
              <a:latin typeface="Arial" charset="0"/>
              <a:ea typeface="ＭＳ Ｐゴシック" charset="-128"/>
              <a:cs typeface="ＭＳ Ｐゴシック" charset="-128"/>
            </a:endParaRPr>
          </a:p>
          <a:p>
            <a:endParaRPr lang="en-US" dirty="0">
              <a:latin typeface="Arial" pitchFamily="-84" charset="0"/>
              <a:ea typeface="ＭＳ Ｐゴシック" pitchFamily="-84" charset="-128"/>
              <a:cs typeface="ＭＳ Ｐゴシック" pitchFamily="-84" charset="-128"/>
            </a:endParaRPr>
          </a:p>
        </p:txBody>
      </p:sp>
      <p:sp>
        <p:nvSpPr>
          <p:cNvPr id="58372" name="Slide Number Placeholder 3"/>
          <p:cNvSpPr>
            <a:spLocks noGrp="1"/>
          </p:cNvSpPr>
          <p:nvPr>
            <p:ph type="sldNum" sz="quarter" idx="5"/>
          </p:nvPr>
        </p:nvSpPr>
        <p:spPr>
          <a:noFill/>
        </p:spPr>
        <p:txBody>
          <a:bodyPr/>
          <a:lstStyle/>
          <a:p>
            <a:fld id="{E20E3A00-078D-1745-B608-9B8564CA0A3B}" type="slidenum">
              <a:rPr lang="en-AU" smtClean="0">
                <a:latin typeface="Arial" pitchFamily="-84" charset="0"/>
              </a:rPr>
              <a:pPr/>
              <a:t>33</a:t>
            </a:fld>
            <a:endParaRPr lang="en-AU" dirty="0" smtClean="0">
              <a:latin typeface="Arial" pitchFamily="-8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A sponge function allows both variable length input and output, making it a</a:t>
            </a:r>
          </a:p>
          <a:p>
            <a:r>
              <a:rPr lang="en-US" sz="1200" kern="1200" baseline="0" dirty="0" smtClean="0">
                <a:solidFill>
                  <a:schemeClr val="tx1"/>
                </a:solidFill>
                <a:latin typeface="Arial" charset="0"/>
                <a:ea typeface="ＭＳ Ｐゴシック" charset="-128"/>
                <a:cs typeface="ＭＳ Ｐゴシック" charset="-128"/>
              </a:rPr>
              <a:t>flexible structure that can be used for a hash function (fixed-length output), a pseudorandom</a:t>
            </a:r>
          </a:p>
          <a:p>
            <a:r>
              <a:rPr lang="en-US" sz="1200" kern="1200" baseline="0" dirty="0" smtClean="0">
                <a:solidFill>
                  <a:schemeClr val="tx1"/>
                </a:solidFill>
                <a:latin typeface="Arial" charset="0"/>
                <a:ea typeface="ＭＳ Ｐゴシック" charset="-128"/>
                <a:cs typeface="ＭＳ Ｐゴシック" charset="-128"/>
              </a:rPr>
              <a:t>number generator (fixed-length input), and other cryptographic functions.</a:t>
            </a:r>
          </a:p>
          <a:p>
            <a:r>
              <a:rPr lang="en-US" sz="1200" kern="1200" baseline="0" dirty="0" smtClean="0">
                <a:solidFill>
                  <a:schemeClr val="tx1"/>
                </a:solidFill>
                <a:latin typeface="Arial" charset="0"/>
                <a:ea typeface="ＭＳ Ｐゴシック" charset="-128"/>
                <a:cs typeface="ＭＳ Ｐゴシック" charset="-128"/>
              </a:rPr>
              <a:t>Figure 11.14 illustrates this point.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sponge specification proposes [BERT11] proposes</a:t>
            </a:r>
          </a:p>
          <a:p>
            <a:r>
              <a:rPr lang="en-US" sz="1200" kern="1200" baseline="0" dirty="0" smtClean="0">
                <a:solidFill>
                  <a:schemeClr val="tx1"/>
                </a:solidFill>
                <a:latin typeface="Arial" charset="0"/>
                <a:ea typeface="ＭＳ Ｐゴシック" charset="-128"/>
                <a:cs typeface="ＭＳ Ｐゴシック" charset="-128"/>
              </a:rPr>
              <a:t>two padding schemes: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Simple padding:  Denoted by pad10*, appends a single bit 1 followed by the</a:t>
            </a:r>
          </a:p>
          <a:p>
            <a:r>
              <a:rPr lang="en-US" sz="1200" kern="1200" baseline="0" dirty="0" smtClean="0">
                <a:solidFill>
                  <a:schemeClr val="tx1"/>
                </a:solidFill>
                <a:latin typeface="Arial" charset="0"/>
                <a:ea typeface="ＭＳ Ｐゴシック" charset="-128"/>
                <a:cs typeface="ＭＳ Ｐゴシック" charset="-128"/>
              </a:rPr>
              <a:t>minimum number of bits 0 such that the length of the result is a multiple of the</a:t>
            </a:r>
          </a:p>
          <a:p>
            <a:r>
              <a:rPr lang="en-US" sz="1200" kern="1200" baseline="0" dirty="0" smtClean="0">
                <a:solidFill>
                  <a:schemeClr val="tx1"/>
                </a:solidFill>
                <a:latin typeface="Arial" charset="0"/>
                <a:ea typeface="ＭＳ Ｐゴシック" charset="-128"/>
                <a:cs typeface="ＭＳ Ｐゴシック" charset="-128"/>
              </a:rPr>
              <a:t>block length.</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Multirate padding:  Denoted by pad10*1, appends a single bit 1 followed by</a:t>
            </a:r>
          </a:p>
          <a:p>
            <a:r>
              <a:rPr lang="en-US" sz="1200" kern="1200" baseline="0" dirty="0" smtClean="0">
                <a:solidFill>
                  <a:schemeClr val="tx1"/>
                </a:solidFill>
                <a:latin typeface="Arial" charset="0"/>
                <a:ea typeface="ＭＳ Ｐゴシック" charset="-128"/>
                <a:cs typeface="ＭＳ Ｐゴシック" charset="-128"/>
              </a:rPr>
              <a:t>the minimum number of bits 0 followed by a single bit 1 such that the length of</a:t>
            </a:r>
          </a:p>
          <a:p>
            <a:r>
              <a:rPr lang="en-US" sz="1200" kern="1200" baseline="0" dirty="0" smtClean="0">
                <a:solidFill>
                  <a:schemeClr val="tx1"/>
                </a:solidFill>
                <a:latin typeface="Arial" charset="0"/>
                <a:ea typeface="ＭＳ Ｐゴシック" charset="-128"/>
                <a:cs typeface="ＭＳ Ｐゴシック" charset="-128"/>
              </a:rPr>
              <a:t>the result is a multiple of the block length. This is the simplest padding scheme</a:t>
            </a:r>
          </a:p>
          <a:p>
            <a:r>
              <a:rPr lang="en-US" sz="1200" kern="1200" baseline="0" dirty="0" smtClean="0">
                <a:solidFill>
                  <a:schemeClr val="tx1"/>
                </a:solidFill>
                <a:latin typeface="Arial" charset="0"/>
                <a:ea typeface="ＭＳ Ｐゴシック" charset="-128"/>
                <a:cs typeface="ＭＳ Ｐゴシック" charset="-128"/>
              </a:rPr>
              <a:t>that allows secure use of the same f  with different rates r .</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34</a:t>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charset="-128"/>
                <a:cs typeface="ＭＳ Ｐゴシック" charset="-128"/>
              </a:rPr>
              <a:t> Figure 11.15 shows the iterated structure of the sponge function. The sponge</a:t>
            </a:r>
          </a:p>
          <a:p>
            <a:r>
              <a:rPr lang="en-US" sz="1200" kern="1200" baseline="0" dirty="0" smtClean="0">
                <a:solidFill>
                  <a:schemeClr val="tx1"/>
                </a:solidFill>
                <a:latin typeface="Arial" charset="0"/>
                <a:ea typeface="ＭＳ Ｐゴシック" charset="-128"/>
                <a:cs typeface="ＭＳ Ｐゴシック" charset="-128"/>
              </a:rPr>
              <a:t>construction operates on a state variable s  of b = r + c  bits, which is initialized to all</a:t>
            </a:r>
          </a:p>
          <a:p>
            <a:r>
              <a:rPr lang="en-US" sz="1200" kern="1200" baseline="0" dirty="0" smtClean="0">
                <a:solidFill>
                  <a:schemeClr val="tx1"/>
                </a:solidFill>
                <a:latin typeface="Arial" charset="0"/>
                <a:ea typeface="ＭＳ Ｐゴシック" charset="-128"/>
                <a:cs typeface="ＭＳ Ｐゴシック" charset="-128"/>
              </a:rPr>
              <a:t>zeros and modified at each iteration. The value r  is called the bitrate. This value is</a:t>
            </a:r>
          </a:p>
          <a:p>
            <a:r>
              <a:rPr lang="en-US" sz="1200" kern="1200" baseline="0" dirty="0" smtClean="0">
                <a:solidFill>
                  <a:schemeClr val="tx1"/>
                </a:solidFill>
                <a:latin typeface="Arial" charset="0"/>
                <a:ea typeface="ＭＳ Ｐゴシック" charset="-128"/>
                <a:cs typeface="ＭＳ Ｐゴシック" charset="-128"/>
              </a:rPr>
              <a:t>the block size used to partition the input message. The term bitrate  reflects the fact</a:t>
            </a:r>
          </a:p>
          <a:p>
            <a:r>
              <a:rPr lang="en-US" sz="1200" kern="1200" baseline="0" dirty="0" smtClean="0">
                <a:solidFill>
                  <a:schemeClr val="tx1"/>
                </a:solidFill>
                <a:latin typeface="Arial" charset="0"/>
                <a:ea typeface="ＭＳ Ｐゴシック" charset="-128"/>
                <a:cs typeface="ＭＳ Ｐゴシック" charset="-128"/>
              </a:rPr>
              <a:t>that r  is the number of bits processed at each iteration: the larger the value of r , the</a:t>
            </a:r>
          </a:p>
          <a:p>
            <a:r>
              <a:rPr lang="en-US" sz="1200" kern="1200" baseline="0" dirty="0" smtClean="0">
                <a:solidFill>
                  <a:schemeClr val="tx1"/>
                </a:solidFill>
                <a:latin typeface="Arial" charset="0"/>
                <a:ea typeface="ＭＳ Ｐゴシック" charset="-128"/>
                <a:cs typeface="ＭＳ Ｐゴシック" charset="-128"/>
              </a:rPr>
              <a:t>greater the rate at which message bits are processed by the sponge construction.</a:t>
            </a:r>
          </a:p>
          <a:p>
            <a:r>
              <a:rPr lang="en-US" sz="1200" kern="1200" baseline="0" dirty="0" smtClean="0">
                <a:solidFill>
                  <a:schemeClr val="tx1"/>
                </a:solidFill>
                <a:latin typeface="Arial" charset="0"/>
                <a:ea typeface="ＭＳ Ｐゴシック" charset="-128"/>
                <a:cs typeface="ＭＳ Ｐゴシック" charset="-128"/>
              </a:rPr>
              <a:t>The value c  is referred to as the capacity . A discussion of the security implications of</a:t>
            </a:r>
          </a:p>
          <a:p>
            <a:r>
              <a:rPr lang="en-US" sz="1200" kern="1200" baseline="0" dirty="0" smtClean="0">
                <a:solidFill>
                  <a:schemeClr val="tx1"/>
                </a:solidFill>
                <a:latin typeface="Arial" charset="0"/>
                <a:ea typeface="ＭＳ Ｐゴシック" charset="-128"/>
                <a:cs typeface="ＭＳ Ｐゴシック" charset="-128"/>
              </a:rPr>
              <a:t>the capacity is beyond our scope. In essence, the capacity is a measure of the achievable</a:t>
            </a:r>
          </a:p>
          <a:p>
            <a:r>
              <a:rPr lang="en-US" sz="1200" kern="1200" baseline="0" dirty="0" smtClean="0">
                <a:solidFill>
                  <a:schemeClr val="tx1"/>
                </a:solidFill>
                <a:latin typeface="Arial" charset="0"/>
                <a:ea typeface="ＭＳ Ｐゴシック" charset="-128"/>
                <a:cs typeface="ＭＳ Ｐゴシック" charset="-128"/>
              </a:rPr>
              <a:t>complexity of the sponge construction and therefore the achievable level of</a:t>
            </a:r>
          </a:p>
          <a:p>
            <a:r>
              <a:rPr lang="en-US" sz="1200" kern="1200" baseline="0" dirty="0" smtClean="0">
                <a:solidFill>
                  <a:schemeClr val="tx1"/>
                </a:solidFill>
                <a:latin typeface="Arial" charset="0"/>
                <a:ea typeface="ＭＳ Ｐゴシック" charset="-128"/>
                <a:cs typeface="ＭＳ Ｐゴシック" charset="-128"/>
              </a:rPr>
              <a:t>security. A given implementation can trade claimed security for speed by increasing</a:t>
            </a:r>
          </a:p>
          <a:p>
            <a:r>
              <a:rPr lang="en-US" sz="1200" kern="1200" baseline="0" dirty="0" smtClean="0">
                <a:solidFill>
                  <a:schemeClr val="tx1"/>
                </a:solidFill>
                <a:latin typeface="Arial" charset="0"/>
                <a:ea typeface="ＭＳ Ｐゴシック" charset="-128"/>
                <a:cs typeface="ＭＳ Ｐゴシック" charset="-128"/>
              </a:rPr>
              <a:t> the capacity c  and decreasing the bitrate r  accordingly, or vice versa. The default</a:t>
            </a:r>
          </a:p>
          <a:p>
            <a:r>
              <a:rPr lang="en-US" sz="1200" kern="1200" baseline="0" dirty="0" smtClean="0">
                <a:solidFill>
                  <a:schemeClr val="tx1"/>
                </a:solidFill>
                <a:latin typeface="Arial" charset="0"/>
                <a:ea typeface="ＭＳ Ｐゴシック" charset="-128"/>
                <a:cs typeface="ＭＳ Ｐゴシック" charset="-128"/>
              </a:rPr>
              <a:t>values for Keccak are c =  1024 bits, r =  576 bits, and therefore b =  1600 bits.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35</a:t>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Table 11.5 shows</a:t>
            </a:r>
          </a:p>
          <a:p>
            <a:r>
              <a:rPr lang="en-US" sz="1200" kern="1200" baseline="0" dirty="0" smtClean="0">
                <a:solidFill>
                  <a:schemeClr val="tx1"/>
                </a:solidFill>
                <a:latin typeface="Arial" charset="0"/>
                <a:ea typeface="ＭＳ Ｐゴシック" charset="-128"/>
                <a:cs typeface="ＭＳ Ｐゴシック" charset="-128"/>
              </a:rPr>
              <a:t>the supported values of r  and c . As Table 11.5 shows, the hash function security associated</a:t>
            </a:r>
          </a:p>
          <a:p>
            <a:r>
              <a:rPr lang="en-US" sz="1200" kern="1200" baseline="0" dirty="0" smtClean="0">
                <a:solidFill>
                  <a:schemeClr val="tx1"/>
                </a:solidFill>
                <a:latin typeface="Arial" charset="0"/>
                <a:ea typeface="ＭＳ Ｐゴシック" charset="-128"/>
                <a:cs typeface="ＭＳ Ｐゴシック" charset="-128"/>
              </a:rPr>
              <a:t>with the sponge construction is a function of the capacity c .</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36</a:t>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charset="-128"/>
                <a:cs typeface="ＭＳ Ｐゴシック" charset="-128"/>
              </a:rPr>
              <a:t>We now examine the iteration function Keccak-f  used to process each successive</a:t>
            </a:r>
          </a:p>
          <a:p>
            <a:r>
              <a:rPr lang="en-US" sz="1200" kern="1200" baseline="0" dirty="0" smtClean="0">
                <a:solidFill>
                  <a:schemeClr val="tx1"/>
                </a:solidFill>
                <a:latin typeface="Arial" charset="0"/>
                <a:ea typeface="ＭＳ Ｐゴシック" charset="-128"/>
                <a:cs typeface="ＭＳ Ｐゴシック" charset="-128"/>
              </a:rPr>
              <a:t>block of the input message. Recall that f  takes as input a 1600-bit variable s  consisting</a:t>
            </a:r>
          </a:p>
          <a:p>
            <a:r>
              <a:rPr lang="en-US" sz="1200" kern="1200" baseline="0" dirty="0" smtClean="0">
                <a:solidFill>
                  <a:schemeClr val="tx1"/>
                </a:solidFill>
                <a:latin typeface="Arial" charset="0"/>
                <a:ea typeface="ＭＳ Ｐゴシック" charset="-128"/>
                <a:cs typeface="ＭＳ Ｐゴシック" charset="-128"/>
              </a:rPr>
              <a:t>of r  bits, corresponding to the message block size followed by c  bits, referred to as the</a:t>
            </a:r>
          </a:p>
          <a:p>
            <a:r>
              <a:rPr lang="en-US" sz="1200" kern="1200" baseline="0" dirty="0" smtClean="0">
                <a:solidFill>
                  <a:schemeClr val="tx1"/>
                </a:solidFill>
                <a:latin typeface="Arial" charset="0"/>
                <a:ea typeface="ＭＳ Ｐゴシック" charset="-128"/>
                <a:cs typeface="ＭＳ Ｐゴシック" charset="-128"/>
              </a:rPr>
              <a:t>capacity. For internal processing within f , the input state variable s  is organized as a</a:t>
            </a:r>
          </a:p>
          <a:p>
            <a:r>
              <a:rPr lang="en-US" sz="1200" kern="1200" baseline="0" dirty="0" smtClean="0">
                <a:solidFill>
                  <a:schemeClr val="tx1"/>
                </a:solidFill>
                <a:latin typeface="Arial" charset="0"/>
                <a:ea typeface="ＭＳ Ｐゴシック" charset="-128"/>
                <a:cs typeface="ＭＳ Ｐゴシック" charset="-128"/>
              </a:rPr>
              <a:t>5 *  5 *  64 array a . The 64-bit units are referred to as lanes . For our purposes, we generally</a:t>
            </a:r>
          </a:p>
          <a:p>
            <a:r>
              <a:rPr lang="en-US" sz="1200" kern="1200" baseline="0" dirty="0" smtClean="0">
                <a:solidFill>
                  <a:schemeClr val="tx1"/>
                </a:solidFill>
                <a:latin typeface="Arial" charset="0"/>
                <a:ea typeface="ＭＳ Ｐゴシック" charset="-128"/>
                <a:cs typeface="ＭＳ Ｐゴシック" charset="-128"/>
              </a:rPr>
              <a:t>use the notation a [x , y , z ] to refer to an individual bit with the state array. When</a:t>
            </a:r>
          </a:p>
          <a:p>
            <a:r>
              <a:rPr lang="en-US" sz="1200" kern="1200" baseline="0" dirty="0" smtClean="0">
                <a:solidFill>
                  <a:schemeClr val="tx1"/>
                </a:solidFill>
                <a:latin typeface="Arial" charset="0"/>
                <a:ea typeface="ＭＳ Ｐゴシック" charset="-128"/>
                <a:cs typeface="ＭＳ Ｐゴシック" charset="-128"/>
              </a:rPr>
              <a:t>we are more concerned with operations that affect entire lanes, we designate the</a:t>
            </a:r>
          </a:p>
          <a:p>
            <a:r>
              <a:rPr lang="en-US" sz="1200" kern="1200" baseline="0" dirty="0" smtClean="0">
                <a:solidFill>
                  <a:schemeClr val="tx1"/>
                </a:solidFill>
                <a:latin typeface="Arial" charset="0"/>
                <a:ea typeface="ＭＳ Ｐゴシック" charset="-128"/>
                <a:cs typeface="ＭＳ Ｐゴシック" charset="-128"/>
              </a:rPr>
              <a:t>5 *  5 matrix as L [x , y ], where each entry in L  is a 64-bit lane. The use of indices</a:t>
            </a:r>
          </a:p>
          <a:p>
            <a:r>
              <a:rPr lang="en-US" sz="1200" kern="1200" baseline="0" dirty="0" smtClean="0">
                <a:solidFill>
                  <a:schemeClr val="tx1"/>
                </a:solidFill>
                <a:latin typeface="Arial" charset="0"/>
                <a:ea typeface="ＭＳ Ｐゴシック" charset="-128"/>
                <a:cs typeface="ＭＳ Ｐゴシック" charset="-128"/>
              </a:rPr>
              <a:t>within this matrix is shown in Figure 11.16.  Thus, the columns are labeled x =  0</a:t>
            </a:r>
          </a:p>
          <a:p>
            <a:r>
              <a:rPr lang="en-US" sz="1200" kern="1200" baseline="0" dirty="0" smtClean="0">
                <a:solidFill>
                  <a:schemeClr val="tx1"/>
                </a:solidFill>
                <a:latin typeface="Arial" charset="0"/>
                <a:ea typeface="ＭＳ Ｐゴシック" charset="-128"/>
                <a:cs typeface="ＭＳ Ｐゴシック" charset="-128"/>
              </a:rPr>
              <a:t>through x =  4, the rows are labeled y =  0 through y =  4, and the individual bits</a:t>
            </a:r>
          </a:p>
          <a:p>
            <a:r>
              <a:rPr lang="en-US" sz="1200" kern="1200" baseline="0" dirty="0" smtClean="0">
                <a:solidFill>
                  <a:schemeClr val="tx1"/>
                </a:solidFill>
                <a:latin typeface="Arial" charset="0"/>
                <a:ea typeface="ＭＳ Ｐゴシック" charset="-128"/>
                <a:cs typeface="ＭＳ Ｐゴシック" charset="-128"/>
              </a:rPr>
              <a:t> within a lane are labeled z =  0 through z =  63.</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The mapping between the bits of s</a:t>
            </a:r>
          </a:p>
          <a:p>
            <a:r>
              <a:rPr lang="en-US" sz="1200" b="0" kern="1200" baseline="0" dirty="0" smtClean="0">
                <a:solidFill>
                  <a:schemeClr val="tx1"/>
                </a:solidFill>
                <a:latin typeface="Arial" charset="0"/>
                <a:ea typeface="ＭＳ Ｐゴシック" charset="-128"/>
                <a:cs typeface="ＭＳ Ｐゴシック" charset="-128"/>
              </a:rPr>
              <a:t> and those of a  is</a:t>
            </a:r>
          </a:p>
          <a:p>
            <a:r>
              <a:rPr lang="en-US" sz="1200" b="0" kern="1200" baseline="0" dirty="0" smtClean="0">
                <a:solidFill>
                  <a:schemeClr val="tx1"/>
                </a:solidFill>
                <a:latin typeface="Arial" charset="0"/>
                <a:ea typeface="ＭＳ Ｐゴシック" charset="-128"/>
                <a:cs typeface="ＭＳ Ｐゴシック" charset="-128"/>
              </a:rPr>
              <a:t>s [64(5y + x ) + z ] = a [x , y , z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We can visualize this with respect to the matrix in Figure 11.16. When treating</a:t>
            </a:r>
          </a:p>
          <a:p>
            <a:r>
              <a:rPr lang="en-US" sz="1200" b="0" kern="1200" baseline="0" dirty="0" smtClean="0">
                <a:solidFill>
                  <a:schemeClr val="tx1"/>
                </a:solidFill>
                <a:latin typeface="Arial" charset="0"/>
                <a:ea typeface="ＭＳ Ｐゴシック" charset="-128"/>
                <a:cs typeface="ＭＳ Ｐゴシック" charset="-128"/>
              </a:rPr>
              <a:t>the state as a matrix of lanes, the first lane in the lower left corner, L [0, 0], corresponds</a:t>
            </a:r>
          </a:p>
          <a:p>
            <a:r>
              <a:rPr lang="en-US" sz="1200" b="0" kern="1200" baseline="0" dirty="0" smtClean="0">
                <a:solidFill>
                  <a:schemeClr val="tx1"/>
                </a:solidFill>
                <a:latin typeface="Arial" charset="0"/>
                <a:ea typeface="ＭＳ Ｐゴシック" charset="-128"/>
                <a:cs typeface="ＭＳ Ｐゴシック" charset="-128"/>
              </a:rPr>
              <a:t>to the first 64 bits of s . The lane in the second column, lowest row, L [1, 0],</a:t>
            </a:r>
          </a:p>
          <a:p>
            <a:r>
              <a:rPr lang="en-US" sz="1200" b="0" kern="1200" baseline="0" dirty="0" smtClean="0">
                <a:solidFill>
                  <a:schemeClr val="tx1"/>
                </a:solidFill>
                <a:latin typeface="Arial" charset="0"/>
                <a:ea typeface="ＭＳ Ｐゴシック" charset="-128"/>
                <a:cs typeface="ＭＳ Ｐゴシック" charset="-128"/>
              </a:rPr>
              <a:t>corresponds to the next 64 bits of s . Thus, the array a  is filled with the bits of s  starting</a:t>
            </a:r>
          </a:p>
          <a:p>
            <a:r>
              <a:rPr lang="en-US" sz="1200" b="0" kern="1200" baseline="0" dirty="0" smtClean="0">
                <a:solidFill>
                  <a:schemeClr val="tx1"/>
                </a:solidFill>
                <a:latin typeface="Arial" charset="0"/>
                <a:ea typeface="ＭＳ Ｐゴシック" charset="-128"/>
                <a:cs typeface="ＭＳ Ｐゴシック" charset="-128"/>
              </a:rPr>
              <a:t>with row y =  0 and proceeding row by row.</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37</a:t>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The function f  is executed once for each input block of the message</a:t>
            </a:r>
          </a:p>
          <a:p>
            <a:r>
              <a:rPr lang="en-US" sz="1200" kern="1200" baseline="0" dirty="0" smtClean="0">
                <a:solidFill>
                  <a:schemeClr val="tx1"/>
                </a:solidFill>
                <a:latin typeface="Arial" charset="0"/>
                <a:ea typeface="ＭＳ Ｐゴシック" charset="-128"/>
                <a:cs typeface="ＭＳ Ｐゴシック" charset="-128"/>
              </a:rPr>
              <a:t>to be hashed. The function takes as input the 1600-bit state variable and converts</a:t>
            </a:r>
          </a:p>
          <a:p>
            <a:r>
              <a:rPr lang="en-US" sz="1200" kern="1200" baseline="0" dirty="0" smtClean="0">
                <a:solidFill>
                  <a:schemeClr val="tx1"/>
                </a:solidFill>
                <a:latin typeface="Arial" charset="0"/>
                <a:ea typeface="ＭＳ Ｐゴシック" charset="-128"/>
                <a:cs typeface="ＭＳ Ｐゴシック" charset="-128"/>
              </a:rPr>
              <a:t>it into a 5 *  5 matrix of 64-bit lanes. This matrix then passes through 24 rounds of</a:t>
            </a:r>
          </a:p>
          <a:p>
            <a:r>
              <a:rPr lang="en-US" sz="1200" kern="1200" baseline="0" dirty="0" smtClean="0">
                <a:solidFill>
                  <a:schemeClr val="tx1"/>
                </a:solidFill>
                <a:latin typeface="Arial" charset="0"/>
                <a:ea typeface="ＭＳ Ｐゴシック" charset="-128"/>
                <a:cs typeface="ＭＳ Ｐゴシック" charset="-128"/>
              </a:rPr>
              <a:t>processing. Each round consists of five steps, and each step updates the state matrix</a:t>
            </a:r>
          </a:p>
          <a:p>
            <a:r>
              <a:rPr lang="en-US" sz="1200" kern="1200" baseline="0" dirty="0" smtClean="0">
                <a:solidFill>
                  <a:schemeClr val="tx1"/>
                </a:solidFill>
                <a:latin typeface="Arial" charset="0"/>
                <a:ea typeface="ＭＳ Ｐゴシック" charset="-128"/>
                <a:cs typeface="ＭＳ Ｐゴシック" charset="-128"/>
              </a:rPr>
              <a:t>by permutation or substitution operations. As shown in Figure 11.17, the rounds are</a:t>
            </a:r>
          </a:p>
          <a:p>
            <a:r>
              <a:rPr lang="en-US" sz="1200" kern="1200" baseline="0" dirty="0" smtClean="0">
                <a:solidFill>
                  <a:schemeClr val="tx1"/>
                </a:solidFill>
                <a:latin typeface="Arial" charset="0"/>
                <a:ea typeface="ＭＳ Ｐゴシック" charset="-128"/>
                <a:cs typeface="ＭＳ Ｐゴシック" charset="-128"/>
              </a:rPr>
              <a:t>identical with the exception of the final step in each round, which is modified by a</a:t>
            </a:r>
          </a:p>
          <a:p>
            <a:r>
              <a:rPr lang="en-US" sz="1200" kern="1200" baseline="0" dirty="0" smtClean="0">
                <a:solidFill>
                  <a:schemeClr val="tx1"/>
                </a:solidFill>
                <a:latin typeface="Arial" charset="0"/>
                <a:ea typeface="ＭＳ Ｐゴシック" charset="-128"/>
                <a:cs typeface="ＭＳ Ｐゴシック" charset="-128"/>
              </a:rPr>
              <a:t>round constant that differs for each round.</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38</a:t>
            </a:fld>
            <a:endParaRPr lang="en-AU"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Table 11.6 summarizes the operation of the five steps. The steps have a simple</a:t>
            </a:r>
          </a:p>
          <a:p>
            <a:r>
              <a:rPr lang="en-US" sz="1200" kern="1200" baseline="0" dirty="0" smtClean="0">
                <a:solidFill>
                  <a:schemeClr val="tx1"/>
                </a:solidFill>
                <a:latin typeface="Arial" charset="0"/>
                <a:ea typeface="ＭＳ Ｐゴシック" charset="-128"/>
                <a:cs typeface="ＭＳ Ｐゴシック" charset="-128"/>
              </a:rPr>
              <a:t>description leading to a specification that is compact and in which no trapdoor</a:t>
            </a:r>
          </a:p>
          <a:p>
            <a:r>
              <a:rPr lang="en-US" sz="1200" kern="1200" baseline="0" dirty="0" smtClean="0">
                <a:solidFill>
                  <a:schemeClr val="tx1"/>
                </a:solidFill>
                <a:latin typeface="Arial" charset="0"/>
                <a:ea typeface="ＭＳ Ｐゴシック" charset="-128"/>
                <a:cs typeface="ＭＳ Ｐゴシック" charset="-128"/>
              </a:rPr>
              <a:t>can be hidden. The operations on lanes in the specification are limited to bitwise</a:t>
            </a:r>
          </a:p>
          <a:p>
            <a:r>
              <a:rPr lang="en-US" sz="1200" kern="1200" baseline="0" dirty="0" smtClean="0">
                <a:solidFill>
                  <a:schemeClr val="tx1"/>
                </a:solidFill>
                <a:latin typeface="Arial" charset="0"/>
                <a:ea typeface="ＭＳ Ｐゴシック" charset="-128"/>
                <a:cs typeface="ＭＳ Ｐゴシック" charset="-128"/>
              </a:rPr>
              <a:t> Boolean operations (XOR, AND, NOT) and rotations. There is no need for table</a:t>
            </a:r>
          </a:p>
          <a:p>
            <a:r>
              <a:rPr lang="en-US" sz="1200" kern="1200" baseline="0" dirty="0" smtClean="0">
                <a:solidFill>
                  <a:schemeClr val="tx1"/>
                </a:solidFill>
                <a:latin typeface="Arial" charset="0"/>
                <a:ea typeface="ＭＳ Ｐゴシック" charset="-128"/>
                <a:cs typeface="ＭＳ Ｐゴシック" charset="-128"/>
              </a:rPr>
              <a:t>lookups, arithmetic operations, or data-dependent rotations. Thus, SHA-3 is easily</a:t>
            </a:r>
          </a:p>
          <a:p>
            <a:r>
              <a:rPr lang="en-US" sz="1200" kern="1200" baseline="0" dirty="0" smtClean="0">
                <a:solidFill>
                  <a:schemeClr val="tx1"/>
                </a:solidFill>
                <a:latin typeface="Arial" charset="0"/>
                <a:ea typeface="ＭＳ Ｐゴシック" charset="-128"/>
                <a:cs typeface="ＭＳ Ｐゴシック" charset="-128"/>
              </a:rPr>
              <a:t>and efficiently implemented in either hardware or software.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39</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6A8F7440-E6BB-9448-B722-47FFEB8589D3}" type="slidenum">
              <a:rPr lang="en-AU">
                <a:latin typeface="Arial" pitchFamily="-84" charset="0"/>
              </a:rPr>
              <a:pPr/>
              <a:t>4</a:t>
            </a:fld>
            <a:endParaRPr lang="en-AU" dirty="0">
              <a:latin typeface="Arial" pitchFamily="-8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Additional</a:t>
            </a:r>
            <a:r>
              <a:rPr lang="en-US" baseline="0" dirty="0" smtClean="0">
                <a:latin typeface="Arial" pitchFamily="-84" charset="0"/>
                <a:ea typeface="ＭＳ Ｐゴシック" pitchFamily="-84" charset="-128"/>
                <a:cs typeface="ＭＳ Ｐゴシック" pitchFamily="-84" charset="-128"/>
              </a:rPr>
              <a:t> o</a:t>
            </a:r>
            <a:r>
              <a:rPr lang="en-US" dirty="0" smtClean="0">
                <a:latin typeface="Arial" pitchFamily="-84" charset="0"/>
                <a:ea typeface="ＭＳ Ｐゴシック" pitchFamily="-84" charset="-128"/>
                <a:cs typeface="ＭＳ Ｐゴシック" pitchFamily="-84" charset="-128"/>
              </a:rPr>
              <a:t>pening </a:t>
            </a:r>
            <a:r>
              <a:rPr lang="en-US" dirty="0">
                <a:latin typeface="Arial" pitchFamily="-84" charset="0"/>
                <a:ea typeface="ＭＳ Ｐゴシック" pitchFamily="-84" charset="-128"/>
                <a:cs typeface="ＭＳ Ｐゴシック" pitchFamily="-84" charset="-128"/>
              </a:rPr>
              <a:t>quote.</a:t>
            </a: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charset="-128"/>
                <a:cs typeface="ＭＳ Ｐゴシック" charset="-128"/>
              </a:rPr>
              <a:t> Figure 11.18.a illustrates the operation on L [3, 2]. The same operation is performed</a:t>
            </a:r>
          </a:p>
          <a:p>
            <a:r>
              <a:rPr lang="en-US" sz="1200" b="0" kern="1200" baseline="0" dirty="0" smtClean="0">
                <a:solidFill>
                  <a:schemeClr val="tx1"/>
                </a:solidFill>
                <a:latin typeface="Arial" charset="0"/>
                <a:ea typeface="ＭＳ Ｐゴシック" charset="-128"/>
                <a:cs typeface="ＭＳ Ｐゴシック" charset="-128"/>
              </a:rPr>
              <a:t>on all of the other lanes in the matrix.</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40</a:t>
            </a:fld>
            <a:endParaRPr lang="en-AU"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11.19  Pi Step Function</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41</a:t>
            </a:fld>
            <a:endParaRPr lang="en-AU"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itchFamily="-84" charset="0"/>
              </a:rPr>
              <a:pPr/>
              <a:t>42</a:t>
            </a:fld>
            <a:endParaRPr lang="en-AU" dirty="0">
              <a:latin typeface="Arial"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11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0D6155E-E3CB-4A48-96B5-43BA0E2B1702}" type="slidenum">
              <a:rPr lang="en-AU">
                <a:latin typeface="Arial" pitchFamily="-84" charset="0"/>
              </a:rPr>
              <a:pPr/>
              <a:t>5</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 hash function  H accepts a variable-length block of data M  as input and produces</a:t>
            </a:r>
          </a:p>
          <a:p>
            <a:r>
              <a:rPr lang="en-US" sz="1200" kern="1200" baseline="0" dirty="0" smtClean="0">
                <a:solidFill>
                  <a:schemeClr val="tx1"/>
                </a:solidFill>
                <a:latin typeface="Arial" charset="0"/>
                <a:ea typeface="ＭＳ Ｐゴシック" charset="-128"/>
                <a:cs typeface="ＭＳ Ｐゴシック" charset="-128"/>
              </a:rPr>
              <a:t>a fixed-size hash value h =  H(M ). A “good” hash function has the property that the</a:t>
            </a:r>
          </a:p>
          <a:p>
            <a:r>
              <a:rPr lang="en-US" sz="1200" kern="1200" baseline="0" dirty="0" smtClean="0">
                <a:solidFill>
                  <a:schemeClr val="tx1"/>
                </a:solidFill>
                <a:latin typeface="Arial" charset="0"/>
                <a:ea typeface="ＭＳ Ｐゴシック" charset="-128"/>
                <a:cs typeface="ＭＳ Ｐゴシック" charset="-128"/>
              </a:rPr>
              <a:t>results of applying the function to a large set of inputs will produce outputs that are</a:t>
            </a:r>
          </a:p>
          <a:p>
            <a:r>
              <a:rPr lang="en-US" sz="1200" kern="1200" baseline="0" dirty="0" smtClean="0">
                <a:solidFill>
                  <a:schemeClr val="tx1"/>
                </a:solidFill>
                <a:latin typeface="Arial" charset="0"/>
                <a:ea typeface="ＭＳ Ｐゴシック" charset="-128"/>
                <a:cs typeface="ＭＳ Ｐゴシック" charset="-128"/>
              </a:rPr>
              <a:t>evenly distributed and apparently random. In general terms, the principal object of a</a:t>
            </a:r>
          </a:p>
          <a:p>
            <a:r>
              <a:rPr lang="en-US" sz="1200" kern="1200" baseline="0" dirty="0" smtClean="0">
                <a:solidFill>
                  <a:schemeClr val="tx1"/>
                </a:solidFill>
                <a:latin typeface="Arial" charset="0"/>
                <a:ea typeface="ＭＳ Ｐゴシック" charset="-128"/>
                <a:cs typeface="ＭＳ Ｐゴシック" charset="-128"/>
              </a:rPr>
              <a:t>hash function is data integrity. A change to any bit or bits in M  results, with high probability,</a:t>
            </a:r>
          </a:p>
          <a:p>
            <a:r>
              <a:rPr lang="en-US" sz="1200" kern="1200" baseline="0" dirty="0" smtClean="0">
                <a:solidFill>
                  <a:schemeClr val="tx1"/>
                </a:solidFill>
                <a:latin typeface="Arial" charset="0"/>
                <a:ea typeface="ＭＳ Ｐゴシック" charset="-128"/>
                <a:cs typeface="ＭＳ Ｐゴシック" charset="-128"/>
              </a:rPr>
              <a:t>in a change to the hash code.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kind of hash function needed for security applications is referred to as a</a:t>
            </a:r>
          </a:p>
          <a:p>
            <a:r>
              <a:rPr lang="en-US" sz="1200" kern="1200" baseline="0" dirty="0" smtClean="0">
                <a:solidFill>
                  <a:schemeClr val="tx1"/>
                </a:solidFill>
                <a:latin typeface="Arial" charset="0"/>
                <a:ea typeface="ＭＳ Ｐゴシック" charset="-128"/>
                <a:cs typeface="ＭＳ Ｐゴシック" charset="-128"/>
              </a:rPr>
              <a:t>cryptographic hash function . A cryptographic hash function is an algorithm for which</a:t>
            </a:r>
          </a:p>
          <a:p>
            <a:r>
              <a:rPr lang="en-US" sz="1200" kern="1200" baseline="0" dirty="0" smtClean="0">
                <a:solidFill>
                  <a:schemeClr val="tx1"/>
                </a:solidFill>
                <a:latin typeface="Arial" charset="0"/>
                <a:ea typeface="ＭＳ Ｐゴシック" charset="-128"/>
                <a:cs typeface="ＭＳ Ｐゴシック" charset="-128"/>
              </a:rPr>
              <a:t>it is computationally infeasible (because no attack is significantly more efficient than</a:t>
            </a:r>
          </a:p>
          <a:p>
            <a:r>
              <a:rPr lang="en-US" sz="1200" kern="1200" baseline="0" dirty="0" smtClean="0">
                <a:solidFill>
                  <a:schemeClr val="tx1"/>
                </a:solidFill>
                <a:latin typeface="Arial" charset="0"/>
                <a:ea typeface="ＭＳ Ｐゴシック" charset="-128"/>
                <a:cs typeface="ＭＳ Ｐゴシック" charset="-128"/>
              </a:rPr>
              <a:t>brute force) to find either (a) a data object that maps to a pre-specified hash result</a:t>
            </a:r>
          </a:p>
          <a:p>
            <a:r>
              <a:rPr lang="en-US" sz="1200" kern="1200" baseline="0" dirty="0" smtClean="0">
                <a:solidFill>
                  <a:schemeClr val="tx1"/>
                </a:solidFill>
                <a:latin typeface="Arial" charset="0"/>
                <a:ea typeface="ＭＳ Ｐゴシック" charset="-128"/>
                <a:cs typeface="ＭＳ Ｐゴシック" charset="-128"/>
              </a:rPr>
              <a:t>(the one-way property) or (b) two data objects that map to the same hash result (the</a:t>
            </a:r>
          </a:p>
          <a:p>
            <a:r>
              <a:rPr lang="en-US" sz="1200" kern="1200" baseline="0" dirty="0" smtClean="0">
                <a:solidFill>
                  <a:schemeClr val="tx1"/>
                </a:solidFill>
                <a:latin typeface="Arial" charset="0"/>
                <a:ea typeface="ＭＳ Ｐゴシック" charset="-128"/>
                <a:cs typeface="ＭＳ Ｐゴシック" charset="-128"/>
              </a:rPr>
              <a:t>collision-free property). Because of these characteristics, hash functions are often used</a:t>
            </a:r>
          </a:p>
          <a:p>
            <a:r>
              <a:rPr lang="en-US" sz="1200" kern="1200" baseline="0" dirty="0" smtClean="0">
                <a:solidFill>
                  <a:schemeClr val="tx1"/>
                </a:solidFill>
                <a:latin typeface="Arial" charset="0"/>
                <a:ea typeface="ＭＳ Ｐゴシック" charset="-128"/>
                <a:cs typeface="ＭＳ Ｐゴシック" charset="-128"/>
              </a:rPr>
              <a:t>to determine whether or not data has changed.</a:t>
            </a:r>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a:ln/>
        </p:spPr>
      </p:sp>
      <p:sp>
        <p:nvSpPr>
          <p:cNvPr id="2150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Figure 11.1 depicts the general operation of a cryptographic hash function.</a:t>
            </a:r>
          </a:p>
          <a:p>
            <a:r>
              <a:rPr lang="en-US" sz="1200" kern="1200" baseline="0" dirty="0" smtClean="0">
                <a:solidFill>
                  <a:schemeClr val="tx1"/>
                </a:solidFill>
                <a:latin typeface="Arial" charset="0"/>
                <a:ea typeface="ＭＳ Ｐゴシック" charset="-128"/>
                <a:cs typeface="ＭＳ Ｐゴシック" charset="-128"/>
              </a:rPr>
              <a:t>Typically, the input is padded out to an integer multiple of some fixed length</a:t>
            </a:r>
          </a:p>
          <a:p>
            <a:r>
              <a:rPr lang="en-US" sz="1200" kern="1200" baseline="0" dirty="0" smtClean="0">
                <a:solidFill>
                  <a:schemeClr val="tx1"/>
                </a:solidFill>
                <a:latin typeface="Arial" charset="0"/>
                <a:ea typeface="ＭＳ Ｐゴシック" charset="-128"/>
                <a:cs typeface="ＭＳ Ｐゴシック" charset="-128"/>
              </a:rPr>
              <a:t>(e.g., 1024 bits), and the padding includes the value of the length of the original message</a:t>
            </a:r>
          </a:p>
          <a:p>
            <a:r>
              <a:rPr lang="en-US" sz="1200" kern="1200" baseline="0" dirty="0" smtClean="0">
                <a:solidFill>
                  <a:schemeClr val="tx1"/>
                </a:solidFill>
                <a:latin typeface="Arial" charset="0"/>
                <a:ea typeface="ＭＳ Ｐゴシック" charset="-128"/>
                <a:cs typeface="ＭＳ Ｐゴシック" charset="-128"/>
              </a:rPr>
              <a:t>in bits. The length field is a security measure to increase the difficulty for an</a:t>
            </a:r>
          </a:p>
          <a:p>
            <a:r>
              <a:rPr lang="en-US" sz="1200" kern="1200" baseline="0" dirty="0" smtClean="0">
                <a:solidFill>
                  <a:schemeClr val="tx1"/>
                </a:solidFill>
                <a:latin typeface="Arial" charset="0"/>
                <a:ea typeface="ＭＳ Ｐゴシック" charset="-128"/>
                <a:cs typeface="ＭＳ Ｐゴシック" charset="-128"/>
              </a:rPr>
              <a:t>attacker to produce an alternative message with the same hash value.</a:t>
            </a:r>
            <a:endParaRPr lang="en-US" dirty="0" smtClean="0">
              <a:latin typeface="Arial" pitchFamily="-84" charset="0"/>
              <a:ea typeface="ＭＳ Ｐゴシック" pitchFamily="-84" charset="-128"/>
              <a:cs typeface="ＭＳ Ｐゴシック" pitchFamily="-84" charset="-128"/>
            </a:endParaRPr>
          </a:p>
        </p:txBody>
      </p:sp>
      <p:sp>
        <p:nvSpPr>
          <p:cNvPr id="21508" name="Slide Number Placeholder 3"/>
          <p:cNvSpPr>
            <a:spLocks noGrp="1"/>
          </p:cNvSpPr>
          <p:nvPr>
            <p:ph type="sldNum" sz="quarter" idx="5"/>
          </p:nvPr>
        </p:nvSpPr>
        <p:spPr>
          <a:noFill/>
        </p:spPr>
        <p:txBody>
          <a:bodyPr/>
          <a:lstStyle/>
          <a:p>
            <a:fld id="{5C5B7352-273A-EB4C-8779-60CE0036EC84}" type="slidenum">
              <a:rPr lang="en-AU" smtClean="0">
                <a:latin typeface="Arial" pitchFamily="-84" charset="0"/>
              </a:rPr>
              <a:pPr/>
              <a:t>6</a:t>
            </a:fld>
            <a:endParaRPr lang="en-AU" dirty="0" smtClean="0">
              <a:latin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0284054-E12D-3C42-9621-A1064B46B9DD}" type="slidenum">
              <a:rPr lang="en-AU">
                <a:latin typeface="Arial" pitchFamily="-84" charset="0"/>
              </a:rPr>
              <a:pPr/>
              <a:t>7</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Message authentication is a mechanism or service used to verify the integrity of</a:t>
            </a:r>
          </a:p>
          <a:p>
            <a:r>
              <a:rPr lang="en-US" sz="1200" kern="1200" baseline="0" dirty="0" smtClean="0">
                <a:solidFill>
                  <a:schemeClr val="tx1"/>
                </a:solidFill>
                <a:latin typeface="Arial" charset="0"/>
                <a:ea typeface="ＭＳ Ｐゴシック" charset="-128"/>
                <a:cs typeface="ＭＳ Ｐゴシック" charset="-128"/>
              </a:rPr>
              <a:t>a message. Message authentication assures that data received are exactly as sent</a:t>
            </a:r>
          </a:p>
          <a:p>
            <a:r>
              <a:rPr lang="en-US" sz="1200" kern="1200" baseline="0" dirty="0" smtClean="0">
                <a:solidFill>
                  <a:schemeClr val="tx1"/>
                </a:solidFill>
                <a:latin typeface="Arial" charset="0"/>
                <a:ea typeface="ＭＳ Ｐゴシック" charset="-128"/>
                <a:cs typeface="ＭＳ Ｐゴシック" charset="-128"/>
              </a:rPr>
              <a:t>(i.e., contain no modification, insertion, deletion, or replay). In many cases, there is</a:t>
            </a:r>
          </a:p>
          <a:p>
            <a:r>
              <a:rPr lang="en-US" sz="1200" kern="1200" baseline="0" dirty="0" smtClean="0">
                <a:solidFill>
                  <a:schemeClr val="tx1"/>
                </a:solidFill>
                <a:latin typeface="Arial" charset="0"/>
                <a:ea typeface="ＭＳ Ｐゴシック" charset="-128"/>
                <a:cs typeface="ＭＳ Ｐゴシック" charset="-128"/>
              </a:rPr>
              <a:t> a requirement that the authentication mechanism assures that purported identity of</a:t>
            </a:r>
          </a:p>
          <a:p>
            <a:r>
              <a:rPr lang="en-US" sz="1200" kern="1200" baseline="0" dirty="0" smtClean="0">
                <a:solidFill>
                  <a:schemeClr val="tx1"/>
                </a:solidFill>
                <a:latin typeface="Arial" charset="0"/>
                <a:ea typeface="ＭＳ Ｐゴシック" charset="-128"/>
                <a:cs typeface="ＭＳ Ｐゴシック" charset="-128"/>
              </a:rPr>
              <a:t>the sender is valid. When a hash function is used to provide message authentication,</a:t>
            </a:r>
          </a:p>
          <a:p>
            <a:r>
              <a:rPr lang="en-US" sz="1200" kern="1200" baseline="0" dirty="0" smtClean="0">
                <a:solidFill>
                  <a:schemeClr val="tx1"/>
                </a:solidFill>
                <a:latin typeface="Arial" charset="0"/>
                <a:ea typeface="ＭＳ Ｐゴシック" charset="-128"/>
                <a:cs typeface="ＭＳ Ｐゴシック" charset="-128"/>
              </a:rPr>
              <a:t>the hash function value is often referred to as a message digest .</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essence of the use of a hash function for message authentication is as</a:t>
            </a:r>
          </a:p>
          <a:p>
            <a:r>
              <a:rPr lang="en-US" sz="1200" kern="1200" baseline="0" dirty="0" smtClean="0">
                <a:solidFill>
                  <a:schemeClr val="tx1"/>
                </a:solidFill>
                <a:latin typeface="Arial" charset="0"/>
                <a:ea typeface="ＭＳ Ｐゴシック" charset="-128"/>
                <a:cs typeface="ＭＳ Ｐゴシック" charset="-128"/>
              </a:rPr>
              <a:t>follows. The sender computes a hash value as a function of the bits in the message</a:t>
            </a:r>
          </a:p>
          <a:p>
            <a:r>
              <a:rPr lang="en-US" sz="1200" kern="1200" baseline="0" dirty="0" smtClean="0">
                <a:solidFill>
                  <a:schemeClr val="tx1"/>
                </a:solidFill>
                <a:latin typeface="Arial" charset="0"/>
                <a:ea typeface="ＭＳ Ｐゴシック" charset="-128"/>
                <a:cs typeface="ＭＳ Ｐゴシック" charset="-128"/>
              </a:rPr>
              <a:t>and transmits both the hash value and the message. The receiver performs the same</a:t>
            </a:r>
          </a:p>
          <a:p>
            <a:r>
              <a:rPr lang="en-US" sz="1200" kern="1200" baseline="0" dirty="0" smtClean="0">
                <a:solidFill>
                  <a:schemeClr val="tx1"/>
                </a:solidFill>
                <a:latin typeface="Arial" charset="0"/>
                <a:ea typeface="ＭＳ Ｐゴシック" charset="-128"/>
                <a:cs typeface="ＭＳ Ｐゴシック" charset="-128"/>
              </a:rPr>
              <a:t>hash calculation on the message bits and compares this value with the incoming</a:t>
            </a:r>
          </a:p>
          <a:p>
            <a:r>
              <a:rPr lang="en-US" sz="1200" kern="1200" baseline="0" dirty="0" smtClean="0">
                <a:solidFill>
                  <a:schemeClr val="tx1"/>
                </a:solidFill>
                <a:latin typeface="Arial" charset="0"/>
                <a:ea typeface="ＭＳ Ｐゴシック" charset="-128"/>
                <a:cs typeface="ＭＳ Ｐゴシック" charset="-128"/>
              </a:rPr>
              <a:t>hash value. If there is a mismatch, the receiver knows that the message (or possibly</a:t>
            </a:r>
          </a:p>
          <a:p>
            <a:r>
              <a:rPr lang="en-US" sz="1200" kern="1200" baseline="0" dirty="0" smtClean="0">
                <a:solidFill>
                  <a:schemeClr val="tx1"/>
                </a:solidFill>
                <a:latin typeface="Arial" charset="0"/>
                <a:ea typeface="ＭＳ Ｐゴシック" charset="-128"/>
                <a:cs typeface="ＭＳ Ｐゴシック" charset="-128"/>
              </a:rPr>
              <a:t>the hash value) has been altered (Figure 11.2a).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hash function must be transmitted in a secure fashion. That is, the hash</a:t>
            </a:r>
          </a:p>
          <a:p>
            <a:r>
              <a:rPr lang="en-US" sz="1200" kern="1200" baseline="0" dirty="0" smtClean="0">
                <a:solidFill>
                  <a:schemeClr val="tx1"/>
                </a:solidFill>
                <a:latin typeface="Arial" charset="0"/>
                <a:ea typeface="ＭＳ Ｐゴシック" charset="-128"/>
                <a:cs typeface="ＭＳ Ｐゴシック" charset="-128"/>
              </a:rPr>
              <a:t>function must be protected so that if an adversary alters or replaces the message,</a:t>
            </a:r>
          </a:p>
          <a:p>
            <a:r>
              <a:rPr lang="en-US" sz="1200" kern="1200" baseline="0" dirty="0" smtClean="0">
                <a:solidFill>
                  <a:schemeClr val="tx1"/>
                </a:solidFill>
                <a:latin typeface="Arial" charset="0"/>
                <a:ea typeface="ＭＳ Ｐゴシック" charset="-128"/>
                <a:cs typeface="ＭＳ Ｐゴシック" charset="-128"/>
              </a:rPr>
              <a:t>it is not feasible for adversary to also alter the hash value to fool the receiver. This</a:t>
            </a:r>
          </a:p>
          <a:p>
            <a:r>
              <a:rPr lang="en-US" sz="1200" kern="1200" baseline="0" dirty="0" smtClean="0">
                <a:solidFill>
                  <a:schemeClr val="tx1"/>
                </a:solidFill>
                <a:latin typeface="Arial" charset="0"/>
                <a:ea typeface="ＭＳ Ｐゴシック" charset="-128"/>
                <a:cs typeface="ＭＳ Ｐゴシック" charset="-128"/>
              </a:rPr>
              <a:t>type of attack is shown in Figure 11.2b. In this example, Alice transmits a data block</a:t>
            </a:r>
          </a:p>
          <a:p>
            <a:r>
              <a:rPr lang="en-US" sz="1200" kern="1200" baseline="0" dirty="0" smtClean="0">
                <a:solidFill>
                  <a:schemeClr val="tx1"/>
                </a:solidFill>
                <a:latin typeface="Arial" charset="0"/>
                <a:ea typeface="ＭＳ Ｐゴシック" charset="-128"/>
                <a:cs typeface="ＭＳ Ｐゴシック" charset="-128"/>
              </a:rPr>
              <a:t>and attaches a hash value. Darth intercepts the message, alters or replaces the data</a:t>
            </a:r>
          </a:p>
          <a:p>
            <a:r>
              <a:rPr lang="en-US" sz="1200" kern="1200" baseline="0" dirty="0" smtClean="0">
                <a:solidFill>
                  <a:schemeClr val="tx1"/>
                </a:solidFill>
                <a:latin typeface="Arial" charset="0"/>
                <a:ea typeface="ＭＳ Ｐゴシック" charset="-128"/>
                <a:cs typeface="ＭＳ Ｐゴシック" charset="-128"/>
              </a:rPr>
              <a:t>block, and calculates and attaches a new hash value. Bob receives the altered data</a:t>
            </a:r>
          </a:p>
          <a:p>
            <a:r>
              <a:rPr lang="en-US" sz="1200" kern="1200" baseline="0" dirty="0" smtClean="0">
                <a:solidFill>
                  <a:schemeClr val="tx1"/>
                </a:solidFill>
                <a:latin typeface="Arial" charset="0"/>
                <a:ea typeface="ＭＳ Ｐゴシック" charset="-128"/>
                <a:cs typeface="ＭＳ Ｐゴシック" charset="-128"/>
              </a:rPr>
              <a:t>with the new hash value and does not detect the change. To prevent this attack, the</a:t>
            </a:r>
          </a:p>
          <a:p>
            <a:r>
              <a:rPr lang="en-US" sz="1200" kern="1200" baseline="0" dirty="0" smtClean="0">
                <a:solidFill>
                  <a:schemeClr val="tx1"/>
                </a:solidFill>
                <a:latin typeface="Arial" charset="0"/>
                <a:ea typeface="ＭＳ Ｐゴシック" charset="-128"/>
                <a:cs typeface="ＭＳ Ｐゴシック" charset="-128"/>
              </a:rPr>
              <a:t>hash value generated by Alice must be protected.</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3AD3A50-32C5-6040-9782-496820E555AB}" type="slidenum">
              <a:rPr lang="en-AU">
                <a:latin typeface="Arial" pitchFamily="-84" charset="0"/>
              </a:rPr>
              <a:pPr/>
              <a:t>8</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Figure 11.3 illustrates a variety of ways in which a hash code can be used to</a:t>
            </a:r>
          </a:p>
          <a:p>
            <a:r>
              <a:rPr lang="en-US" sz="1200" b="0" kern="1200" baseline="0" dirty="0" smtClean="0">
                <a:solidFill>
                  <a:schemeClr val="tx1"/>
                </a:solidFill>
                <a:latin typeface="Arial" charset="0"/>
                <a:ea typeface="ＭＳ Ｐゴシック" charset="-128"/>
                <a:cs typeface="ＭＳ Ｐゴシック" charset="-128"/>
              </a:rPr>
              <a:t>provide message authentication, as follows: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 The message plus concatenated hash code is encrypted using symmetric</a:t>
            </a:r>
          </a:p>
          <a:p>
            <a:r>
              <a:rPr lang="en-US" sz="1200" b="0" kern="1200" baseline="0" dirty="0" smtClean="0">
                <a:solidFill>
                  <a:schemeClr val="tx1"/>
                </a:solidFill>
                <a:latin typeface="Arial" charset="0"/>
                <a:ea typeface="ＭＳ Ｐゴシック" charset="-128"/>
                <a:cs typeface="ＭＳ Ｐゴシック" charset="-128"/>
              </a:rPr>
              <a:t>encryption. Because only A and B share the secret key, the message must</a:t>
            </a:r>
          </a:p>
          <a:p>
            <a:r>
              <a:rPr lang="en-US" sz="1200" b="0" kern="1200" baseline="0" dirty="0" smtClean="0">
                <a:solidFill>
                  <a:schemeClr val="tx1"/>
                </a:solidFill>
                <a:latin typeface="Arial" charset="0"/>
                <a:ea typeface="ＭＳ Ｐゴシック" charset="-128"/>
                <a:cs typeface="ＭＳ Ｐゴシック" charset="-128"/>
              </a:rPr>
              <a:t>have come from A and has not been altered. The hash code provides the structure</a:t>
            </a:r>
          </a:p>
          <a:p>
            <a:r>
              <a:rPr lang="en-US" sz="1200" b="0" kern="1200" baseline="0" dirty="0" smtClean="0">
                <a:solidFill>
                  <a:schemeClr val="tx1"/>
                </a:solidFill>
                <a:latin typeface="Arial" charset="0"/>
                <a:ea typeface="ＭＳ Ｐゴシック" charset="-128"/>
                <a:cs typeface="ＭＳ Ｐゴシック" charset="-128"/>
              </a:rPr>
              <a:t>or redundancy required to achieve authentication. Because encryption is</a:t>
            </a:r>
          </a:p>
          <a:p>
            <a:r>
              <a:rPr lang="en-US" sz="1200" b="0" kern="1200" baseline="0" dirty="0" smtClean="0">
                <a:solidFill>
                  <a:schemeClr val="tx1"/>
                </a:solidFill>
                <a:latin typeface="Arial" charset="0"/>
                <a:ea typeface="ＭＳ Ｐゴシック" charset="-128"/>
                <a:cs typeface="ＭＳ Ｐゴシック" charset="-128"/>
              </a:rPr>
              <a:t>applied to the entire message plus hash code, confidentiality is also provided.</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b. Only the hash code is encrypted, using symmetric encryption. This reduces the</a:t>
            </a:r>
          </a:p>
          <a:p>
            <a:r>
              <a:rPr lang="en-US" sz="1200" b="0" kern="1200" baseline="0" dirty="0" smtClean="0">
                <a:solidFill>
                  <a:schemeClr val="tx1"/>
                </a:solidFill>
                <a:latin typeface="Arial" charset="0"/>
                <a:ea typeface="ＭＳ Ｐゴシック" charset="-128"/>
                <a:cs typeface="ＭＳ Ｐゴシック" charset="-128"/>
              </a:rPr>
              <a:t>processing burden for those applications that do not require confidentiality.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c. It is possible to use a hash function but no encryption for message authentication.</a:t>
            </a:r>
          </a:p>
          <a:p>
            <a:r>
              <a:rPr lang="en-US" sz="1200" b="0" kern="1200" baseline="0" dirty="0" smtClean="0">
                <a:solidFill>
                  <a:schemeClr val="tx1"/>
                </a:solidFill>
                <a:latin typeface="Arial" charset="0"/>
                <a:ea typeface="ＭＳ Ｐゴシック" charset="-128"/>
                <a:cs typeface="ＭＳ Ｐゴシック" charset="-128"/>
              </a:rPr>
              <a:t>The technique assumes that the two communicating parties share a common secret</a:t>
            </a:r>
          </a:p>
          <a:p>
            <a:r>
              <a:rPr lang="en-US" sz="1200" b="0" kern="1200" baseline="0" dirty="0" smtClean="0">
                <a:solidFill>
                  <a:schemeClr val="tx1"/>
                </a:solidFill>
                <a:latin typeface="Arial" charset="0"/>
                <a:ea typeface="ＭＳ Ｐゴシック" charset="-128"/>
                <a:cs typeface="ＭＳ Ｐゴシック" charset="-128"/>
              </a:rPr>
              <a:t>value S. A computes the hash value over the concatenation of M and S and</a:t>
            </a:r>
          </a:p>
          <a:p>
            <a:r>
              <a:rPr lang="en-US" sz="1200" b="0" kern="1200" baseline="0" dirty="0" smtClean="0">
                <a:solidFill>
                  <a:schemeClr val="tx1"/>
                </a:solidFill>
                <a:latin typeface="Arial" charset="0"/>
                <a:ea typeface="ＭＳ Ｐゴシック" charset="-128"/>
                <a:cs typeface="ＭＳ Ｐゴシック" charset="-128"/>
              </a:rPr>
              <a:t>appends the resulting hash value to M. Because B possesses S, it can recompute</a:t>
            </a:r>
          </a:p>
          <a:p>
            <a:r>
              <a:rPr lang="en-US" sz="1200" b="0" kern="1200" baseline="0" dirty="0" smtClean="0">
                <a:solidFill>
                  <a:schemeClr val="tx1"/>
                </a:solidFill>
                <a:latin typeface="Arial" charset="0"/>
                <a:ea typeface="ＭＳ Ｐゴシック" charset="-128"/>
                <a:cs typeface="ＭＳ Ｐゴシック" charset="-128"/>
              </a:rPr>
              <a:t>the hash value to verify. Because the secret value itself is not sent, an opponent</a:t>
            </a:r>
          </a:p>
          <a:p>
            <a:r>
              <a:rPr lang="en-US" sz="1200" b="0" kern="1200" baseline="0" dirty="0" smtClean="0">
                <a:solidFill>
                  <a:schemeClr val="tx1"/>
                </a:solidFill>
                <a:latin typeface="Arial" charset="0"/>
                <a:ea typeface="ＭＳ Ｐゴシック" charset="-128"/>
                <a:cs typeface="ＭＳ Ｐゴシック" charset="-128"/>
              </a:rPr>
              <a:t>cannot modify an intercepted message and cannot generate a false message.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d. Confidentiality can be added to the approach of method (c) by encrypting the</a:t>
            </a:r>
          </a:p>
          <a:p>
            <a:r>
              <a:rPr lang="en-US" sz="1200" b="0" kern="1200" baseline="0" dirty="0" smtClean="0">
                <a:solidFill>
                  <a:schemeClr val="tx1"/>
                </a:solidFill>
                <a:latin typeface="Arial" charset="0"/>
                <a:ea typeface="ＭＳ Ｐゴシック" charset="-128"/>
                <a:cs typeface="ＭＳ Ｐゴシック" charset="-128"/>
              </a:rPr>
              <a:t>entire message plus the hash code.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When confidentiality is not required, method (b) has an advantage over</a:t>
            </a:r>
          </a:p>
          <a:p>
            <a:r>
              <a:rPr lang="en-US" sz="1200" kern="1200" baseline="0" dirty="0" smtClean="0">
                <a:solidFill>
                  <a:schemeClr val="tx1"/>
                </a:solidFill>
                <a:latin typeface="Arial" charset="0"/>
                <a:ea typeface="ＭＳ Ｐゴシック" charset="-128"/>
                <a:cs typeface="ＭＳ Ｐゴシック" charset="-128"/>
              </a:rPr>
              <a:t>methods (a) and (d), which encrypts the entire message, in that less computation</a:t>
            </a:r>
          </a:p>
          <a:p>
            <a:r>
              <a:rPr lang="en-US" sz="1200" kern="1200" baseline="0" dirty="0" smtClean="0">
                <a:solidFill>
                  <a:schemeClr val="tx1"/>
                </a:solidFill>
                <a:latin typeface="Arial" charset="0"/>
                <a:ea typeface="ＭＳ Ｐゴシック" charset="-128"/>
                <a:cs typeface="ＭＳ Ｐゴシック" charset="-128"/>
              </a:rPr>
              <a:t>is required. Nevertheless, there has been growing interest in techniques that</a:t>
            </a:r>
          </a:p>
          <a:p>
            <a:r>
              <a:rPr lang="en-US" sz="1200" kern="1200" baseline="0" dirty="0" smtClean="0">
                <a:solidFill>
                  <a:schemeClr val="tx1"/>
                </a:solidFill>
                <a:latin typeface="Arial" charset="0"/>
                <a:ea typeface="ＭＳ Ｐゴシック" charset="-128"/>
                <a:cs typeface="ＭＳ Ｐゴシック" charset="-128"/>
              </a:rPr>
              <a:t>avoid encryption (Figure 11.3c). Several reasons for this interest are pointed out in</a:t>
            </a:r>
          </a:p>
          <a:p>
            <a:r>
              <a:rPr lang="en-US" sz="1200" kern="1200" baseline="0" dirty="0" smtClean="0">
                <a:solidFill>
                  <a:schemeClr val="tx1"/>
                </a:solidFill>
                <a:latin typeface="Arial" charset="0"/>
                <a:ea typeface="ＭＳ Ｐゴシック" charset="-128"/>
                <a:cs typeface="ＭＳ Ｐゴシック" charset="-128"/>
              </a:rPr>
              <a:t>[TSUD92].</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software is relatively slow. Even though the amount of data to be</a:t>
            </a:r>
          </a:p>
          <a:p>
            <a:r>
              <a:rPr lang="en-US" sz="1200" kern="1200" baseline="0" dirty="0" smtClean="0">
                <a:solidFill>
                  <a:schemeClr val="tx1"/>
                </a:solidFill>
                <a:latin typeface="Arial" charset="0"/>
                <a:ea typeface="ＭＳ Ｐゴシック" charset="-128"/>
                <a:cs typeface="ＭＳ Ｐゴシック" charset="-128"/>
              </a:rPr>
              <a:t>encrypted per message is small, there may be a steady stream of messages into</a:t>
            </a:r>
          </a:p>
          <a:p>
            <a:r>
              <a:rPr lang="en-US" sz="1200" kern="1200" baseline="0" dirty="0" smtClean="0">
                <a:solidFill>
                  <a:schemeClr val="tx1"/>
                </a:solidFill>
                <a:latin typeface="Arial" charset="0"/>
                <a:ea typeface="ＭＳ Ｐゴシック" charset="-128"/>
                <a:cs typeface="ＭＳ Ｐゴシック" charset="-128"/>
              </a:rPr>
              <a:t>and out of a system.</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hardware costs are not negligible. Low-cost chip implementations</a:t>
            </a:r>
          </a:p>
          <a:p>
            <a:r>
              <a:rPr lang="en-US" sz="1200" kern="1200" baseline="0" dirty="0" smtClean="0">
                <a:solidFill>
                  <a:schemeClr val="tx1"/>
                </a:solidFill>
                <a:latin typeface="Arial" charset="0"/>
                <a:ea typeface="ＭＳ Ｐゴシック" charset="-128"/>
                <a:cs typeface="ＭＳ Ｐゴシック" charset="-128"/>
              </a:rPr>
              <a:t>of DES are available, but the cost adds up if all nodes in a network must have</a:t>
            </a:r>
          </a:p>
          <a:p>
            <a:r>
              <a:rPr lang="en-US" sz="1200" kern="1200" baseline="0" dirty="0" smtClean="0">
                <a:solidFill>
                  <a:schemeClr val="tx1"/>
                </a:solidFill>
                <a:latin typeface="Arial" charset="0"/>
                <a:ea typeface="ＭＳ Ｐゴシック" charset="-128"/>
                <a:cs typeface="ＭＳ Ｐゴシック" charset="-128"/>
              </a:rPr>
              <a:t>this capability.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hardware is optimized toward large data sizes. For small blocks</a:t>
            </a:r>
          </a:p>
          <a:p>
            <a:r>
              <a:rPr lang="en-US" sz="1200" kern="1200" baseline="0" dirty="0" smtClean="0">
                <a:solidFill>
                  <a:schemeClr val="tx1"/>
                </a:solidFill>
                <a:latin typeface="Arial" charset="0"/>
                <a:ea typeface="ＭＳ Ｐゴシック" charset="-128"/>
                <a:cs typeface="ＭＳ Ｐゴシック" charset="-128"/>
              </a:rPr>
              <a:t>of data, a high proportion of the time is spent in initialization/invocation</a:t>
            </a:r>
          </a:p>
          <a:p>
            <a:r>
              <a:rPr lang="en-US" sz="1200" kern="1200" baseline="0" dirty="0" smtClean="0">
                <a:solidFill>
                  <a:schemeClr val="tx1"/>
                </a:solidFill>
                <a:latin typeface="Arial" charset="0"/>
                <a:ea typeface="ＭＳ Ｐゴシック" charset="-128"/>
                <a:cs typeface="ＭＳ Ｐゴシック" charset="-128"/>
              </a:rPr>
              <a:t>overhead.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algorithms may be covered by patents, and there is a cost associated</a:t>
            </a:r>
          </a:p>
          <a:p>
            <a:r>
              <a:rPr lang="en-US" sz="1200" kern="1200" baseline="0" dirty="0" smtClean="0">
                <a:solidFill>
                  <a:schemeClr val="tx1"/>
                </a:solidFill>
                <a:latin typeface="Arial" charset="0"/>
                <a:ea typeface="ＭＳ Ｐゴシック" charset="-128"/>
                <a:cs typeface="ＭＳ Ｐゴシック" charset="-128"/>
              </a:rPr>
              <a:t>with licensing their use.</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Arial" charset="0"/>
                <a:ea typeface="ＭＳ Ｐゴシック" charset="-128"/>
                <a:cs typeface="ＭＳ Ｐゴシック" charset="-128"/>
              </a:rPr>
              <a:t> More commonly, message authentication is achieved using a message authentication</a:t>
            </a:r>
          </a:p>
          <a:p>
            <a:r>
              <a:rPr lang="en-US" sz="1200" b="0" kern="1200" baseline="0" dirty="0" smtClean="0">
                <a:solidFill>
                  <a:schemeClr val="tx1"/>
                </a:solidFill>
                <a:latin typeface="Arial" charset="0"/>
                <a:ea typeface="ＭＳ Ｐゴシック" charset="-128"/>
                <a:cs typeface="ＭＳ Ｐゴシック" charset="-128"/>
              </a:rPr>
              <a:t>code  (MAC ), also known as a keyed hash function . Typically, MACs are</a:t>
            </a:r>
          </a:p>
          <a:p>
            <a:r>
              <a:rPr lang="en-US" sz="1200" b="0" kern="1200" baseline="0" dirty="0" smtClean="0">
                <a:solidFill>
                  <a:schemeClr val="tx1"/>
                </a:solidFill>
                <a:latin typeface="Arial" charset="0"/>
                <a:ea typeface="ＭＳ Ｐゴシック" charset="-128"/>
                <a:cs typeface="ＭＳ Ｐゴシック" charset="-128"/>
              </a:rPr>
              <a:t>used between two parties that share a secret key to authenticate information exchanged</a:t>
            </a:r>
          </a:p>
          <a:p>
            <a:r>
              <a:rPr lang="en-US" sz="1200" b="0" kern="1200" baseline="0" dirty="0" smtClean="0">
                <a:solidFill>
                  <a:schemeClr val="tx1"/>
                </a:solidFill>
                <a:latin typeface="Arial" charset="0"/>
                <a:ea typeface="ＭＳ Ｐゴシック" charset="-128"/>
                <a:cs typeface="ＭＳ Ｐゴシック" charset="-128"/>
              </a:rPr>
              <a:t>between those parties. A MAC function takes as input a secret key and a</a:t>
            </a:r>
          </a:p>
          <a:p>
            <a:r>
              <a:rPr lang="en-US" sz="1200" b="0" kern="1200" baseline="0" dirty="0" smtClean="0">
                <a:solidFill>
                  <a:schemeClr val="tx1"/>
                </a:solidFill>
                <a:latin typeface="Arial" charset="0"/>
                <a:ea typeface="ＭＳ Ｐゴシック" charset="-128"/>
                <a:cs typeface="ＭＳ Ｐゴシック" charset="-128"/>
              </a:rPr>
              <a:t>data block and produces a hash value, referred to as the MAC, which is associated</a:t>
            </a:r>
          </a:p>
          <a:p>
            <a:r>
              <a:rPr lang="en-US" sz="1200" b="0" kern="1200" baseline="0" dirty="0" smtClean="0">
                <a:solidFill>
                  <a:schemeClr val="tx1"/>
                </a:solidFill>
                <a:latin typeface="Arial" charset="0"/>
                <a:ea typeface="ＭＳ Ｐゴシック" charset="-128"/>
                <a:cs typeface="ＭＳ Ｐゴシック" charset="-128"/>
              </a:rPr>
              <a:t>with the protected message. If the integrity of the message needs to be checked, the</a:t>
            </a:r>
          </a:p>
          <a:p>
            <a:r>
              <a:rPr lang="en-US" sz="1200" b="0" kern="1200" baseline="0" dirty="0" smtClean="0">
                <a:solidFill>
                  <a:schemeClr val="tx1"/>
                </a:solidFill>
                <a:latin typeface="Arial" charset="0"/>
                <a:ea typeface="ＭＳ Ｐゴシック" charset="-128"/>
                <a:cs typeface="ＭＳ Ｐゴシック" charset="-128"/>
              </a:rPr>
              <a:t>MAC function can be applied to the message and the result compared with the associated</a:t>
            </a:r>
          </a:p>
          <a:p>
            <a:r>
              <a:rPr lang="en-US" sz="1200" b="0" kern="1200" baseline="0" dirty="0" smtClean="0">
                <a:solidFill>
                  <a:schemeClr val="tx1"/>
                </a:solidFill>
                <a:latin typeface="Arial" charset="0"/>
                <a:ea typeface="ＭＳ Ｐゴシック" charset="-128"/>
                <a:cs typeface="ＭＳ Ｐゴシック" charset="-128"/>
              </a:rPr>
              <a:t>MAC value. An attacker who alters the message will be unable to alter the</a:t>
            </a:r>
          </a:p>
          <a:p>
            <a:r>
              <a:rPr lang="en-US" sz="1200" b="0" kern="1200" baseline="0" dirty="0" smtClean="0">
                <a:solidFill>
                  <a:schemeClr val="tx1"/>
                </a:solidFill>
                <a:latin typeface="Arial" charset="0"/>
                <a:ea typeface="ＭＳ Ｐゴシック" charset="-128"/>
                <a:cs typeface="ＭＳ Ｐゴシック" charset="-128"/>
              </a:rPr>
              <a:t>associated MAC value without knowledge of the secret key. Note that the verifying</a:t>
            </a:r>
          </a:p>
          <a:p>
            <a:r>
              <a:rPr lang="en-US" sz="1200" b="0" kern="1200" baseline="0" dirty="0" smtClean="0">
                <a:solidFill>
                  <a:schemeClr val="tx1"/>
                </a:solidFill>
                <a:latin typeface="Arial" charset="0"/>
                <a:ea typeface="ＭＳ Ｐゴシック" charset="-128"/>
                <a:cs typeface="ＭＳ Ｐゴシック" charset="-128"/>
              </a:rPr>
              <a:t>party also knows who the sending party is because no one else knows the secret key.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Note that the combination of hashing and encryption results in an overall</a:t>
            </a:r>
          </a:p>
          <a:p>
            <a:r>
              <a:rPr lang="en-US" sz="1200" b="0" kern="1200" baseline="0" dirty="0" smtClean="0">
                <a:solidFill>
                  <a:schemeClr val="tx1"/>
                </a:solidFill>
                <a:latin typeface="Arial" charset="0"/>
                <a:ea typeface="ＭＳ Ｐゴシック" charset="-128"/>
                <a:cs typeface="ＭＳ Ｐゴシック" charset="-128"/>
              </a:rPr>
              <a:t>function that is, in fact, a MAC (Figure 11.3b). That is, E(K , H(M )) is a function of</a:t>
            </a:r>
          </a:p>
          <a:p>
            <a:r>
              <a:rPr lang="en-US" sz="1200" b="0" kern="1200" baseline="0" dirty="0" smtClean="0">
                <a:solidFill>
                  <a:schemeClr val="tx1"/>
                </a:solidFill>
                <a:latin typeface="Arial" charset="0"/>
                <a:ea typeface="ＭＳ Ｐゴシック" charset="-128"/>
                <a:cs typeface="ＭＳ Ｐゴシック" charset="-128"/>
              </a:rPr>
              <a:t>a variable-length message M  and a secret key K , and it produces a fixed-size output</a:t>
            </a:r>
          </a:p>
          <a:p>
            <a:r>
              <a:rPr lang="en-US" sz="1200" kern="1200" baseline="0" dirty="0" smtClean="0">
                <a:solidFill>
                  <a:schemeClr val="tx1"/>
                </a:solidFill>
                <a:latin typeface="Arial" charset="0"/>
                <a:ea typeface="ＭＳ Ｐゴシック" charset="-128"/>
                <a:cs typeface="ＭＳ Ｐゴシック" charset="-128"/>
              </a:rPr>
              <a:t> that is secure against an opponent who does not know the secret key. In practice,</a:t>
            </a:r>
          </a:p>
          <a:p>
            <a:r>
              <a:rPr lang="en-US" sz="1200" kern="1200" baseline="0" dirty="0" smtClean="0">
                <a:solidFill>
                  <a:schemeClr val="tx1"/>
                </a:solidFill>
                <a:latin typeface="Arial" charset="0"/>
                <a:ea typeface="ＭＳ Ｐゴシック" charset="-128"/>
                <a:cs typeface="ＭＳ Ｐゴシック" charset="-128"/>
              </a:rPr>
              <a:t>specific MAC algorithms are designed that are generally more efficient than an encryption</a:t>
            </a:r>
          </a:p>
          <a:p>
            <a:r>
              <a:rPr lang="en-US" sz="1200" kern="1200" baseline="0" dirty="0" smtClean="0">
                <a:solidFill>
                  <a:schemeClr val="tx1"/>
                </a:solidFill>
                <a:latin typeface="Arial" charset="0"/>
                <a:ea typeface="ＭＳ Ｐゴシック" charset="-128"/>
                <a:cs typeface="ＭＳ Ｐゴシック" charset="-128"/>
              </a:rPr>
              <a:t>algorithm.</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915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915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8191DD0C-DD06-D44B-96F2-A4C6E2647C1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368CF45-107E-3A43-B41C-49734707188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326EA033-8597-3049-8773-CCC6AC5D822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2F0F12D2-8220-2949-973A-0CB7FDA6B6EC}" type="datetime1">
              <a:rPr lang="en-US"/>
              <a:pPr>
                <a:defRPr/>
              </a:pPr>
              <a:t>2/15/13</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C29F7B8-A002-4E4D-89A4-464899BD39A5}" type="datetime1">
              <a:rPr lang="en-US"/>
              <a:pPr>
                <a:defRPr/>
              </a:pPr>
              <a:t>2/15/13</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F1728BE-13F3-5C48-BF2B-9575571F86C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4A7391AD-FBB0-8C4D-BB68-A5A5732327B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A6F8F0B7-C84B-544F-AF43-D127F19AAF0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213542E5-7711-274C-9064-F2FD825F379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1DD8B53D-80EA-0E43-9756-1F936B3CBF8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12990D61-A373-C24C-B050-86EED6ABECC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6BB999EC-4631-C441-897A-CD82D52C780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FC89AD03-3688-5644-8210-750C3F3CC70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806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807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807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7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08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8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09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0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811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811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812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812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813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813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8813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8813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87A12774-7680-C74B-A149-26524C30EE62}" type="slidenum">
              <a:rPr lang="en-US"/>
              <a:pPr>
                <a:defRPr/>
              </a:pPr>
              <a:t>‹#›</a:t>
            </a:fld>
            <a:endParaRPr lang="en-US" dirty="0"/>
          </a:p>
        </p:txBody>
      </p:sp>
      <p:sp>
        <p:nvSpPr>
          <p:cNvPr id="8813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03C9D31D-5C05-E248-A7ED-46FCD7F50A99}"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image" Target="../media/image22.pdf"/><Relationship Id="rId4" Type="http://schemas.openxmlformats.org/officeDocument/2006/relationships/image" Target="../media/image23.png"/><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df"/><Relationship Id="rId4"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df"/><Relationship Id="rId4" Type="http://schemas.openxmlformats.org/officeDocument/2006/relationships/image" Target="../media/image27.png"/><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image" Target="../media/image29.pdf"/><Relationship Id="rId4" Type="http://schemas.openxmlformats.org/officeDocument/2006/relationships/image" Target="../media/image30.png"/><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df"/><Relationship Id="rId4" Type="http://schemas.openxmlformats.org/officeDocument/2006/relationships/image" Target="../media/image32.png"/><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df"/><Relationship Id="rId4" Type="http://schemas.openxmlformats.org/officeDocument/2006/relationships/image" Target="../media/image34.png"/><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df"/><Relationship Id="rId4" Type="http://schemas.openxmlformats.org/officeDocument/2006/relationships/image" Target="../media/image36.png"/><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7.pdf"/><Relationship Id="rId4" Type="http://schemas.openxmlformats.org/officeDocument/2006/relationships/image" Target="../media/image38.png"/><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df"/><Relationship Id="rId4" Type="http://schemas.openxmlformats.org/officeDocument/2006/relationships/image" Target="../media/image40.png"/><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1.pdf"/><Relationship Id="rId4" Type="http://schemas.openxmlformats.org/officeDocument/2006/relationships/image" Target="../media/image42.png"/><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df"/><Relationship Id="rId4" Type="http://schemas.openxmlformats.org/officeDocument/2006/relationships/image" Target="../media/image44.png"/><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45.pdf"/><Relationship Id="rId4" Type="http://schemas.openxmlformats.org/officeDocument/2006/relationships/image" Target="../media/image46.png"/><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47.wmf"/></Relationships>
</file>

<file path=ppt/slides/_rels/slide34.xml.rels><?xml version="1.0" encoding="UTF-8" standalone="yes"?>
<Relationships xmlns="http://schemas.openxmlformats.org/package/2006/relationships"><Relationship Id="rId3" Type="http://schemas.openxmlformats.org/officeDocument/2006/relationships/image" Target="../media/image48.pdf"/><Relationship Id="rId4" Type="http://schemas.openxmlformats.org/officeDocument/2006/relationships/image" Target="../media/image49.png"/><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50.pdf"/><Relationship Id="rId4" Type="http://schemas.openxmlformats.org/officeDocument/2006/relationships/image" Target="../media/image51.png"/><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52.pdf"/><Relationship Id="rId4" Type="http://schemas.openxmlformats.org/officeDocument/2006/relationships/image" Target="../media/image53.png"/><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54.pdf"/><Relationship Id="rId4" Type="http://schemas.openxmlformats.org/officeDocument/2006/relationships/image" Target="../media/image55.png"/><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56.pdf"/><Relationship Id="rId4" Type="http://schemas.openxmlformats.org/officeDocument/2006/relationships/image" Target="../media/image57.png"/><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58.pdf"/><Relationship Id="rId4" Type="http://schemas.openxmlformats.org/officeDocument/2006/relationships/image" Target="../media/image59.png"/><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60.pdf"/><Relationship Id="rId4" Type="http://schemas.openxmlformats.org/officeDocument/2006/relationships/image" Target="../media/image61.png"/><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62.pdf"/><Relationship Id="rId4" Type="http://schemas.openxmlformats.org/officeDocument/2006/relationships/image" Target="../media/image63.png"/><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Sixth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Signature</a:t>
            </a:r>
            <a:endParaRPr lang="en-US" dirty="0"/>
          </a:p>
        </p:txBody>
      </p:sp>
      <p:sp>
        <p:nvSpPr>
          <p:cNvPr id="5" name="Content Placeholder 4"/>
          <p:cNvSpPr>
            <a:spLocks noGrp="1"/>
          </p:cNvSpPr>
          <p:nvPr>
            <p:ph idx="1"/>
          </p:nvPr>
        </p:nvSpPr>
        <p:spPr>
          <a:xfrm>
            <a:off x="792163" y="1762125"/>
            <a:ext cx="7570787" cy="4562475"/>
          </a:xfrm>
        </p:spPr>
        <p:txBody>
          <a:bodyPr>
            <a:normAutofit fontScale="92500" lnSpcReduction="10000"/>
          </a:bodyPr>
          <a:lstStyle/>
          <a:p>
            <a:r>
              <a:rPr lang="en-US" dirty="0" smtClean="0"/>
              <a:t>Operation is similar to that of the MAC</a:t>
            </a:r>
          </a:p>
          <a:p>
            <a:r>
              <a:rPr lang="en-US" dirty="0" smtClean="0"/>
              <a:t>The hash value of a message is encrypted with a user’s private key</a:t>
            </a:r>
          </a:p>
          <a:p>
            <a:r>
              <a:rPr lang="en-US" dirty="0" smtClean="0"/>
              <a:t>Anyone who knows the user’s public key can verify the integrity of the message</a:t>
            </a:r>
          </a:p>
          <a:p>
            <a:r>
              <a:rPr lang="en-US" dirty="0" smtClean="0"/>
              <a:t>An attacker who wishes to alter the message would need to know the user’s private key</a:t>
            </a:r>
          </a:p>
          <a:p>
            <a:r>
              <a:rPr lang="en-US" dirty="0" smtClean="0"/>
              <a:t>Implications of digital signatures go beyond just message authentication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mc:Choice xmlns:ma="http://schemas.microsoft.com/office/mac/drawingml/2008/main" Requires="ma">
            <p:blipFill>
              <a:blip r:embed="rId3"/>
              <a:srcRect t="19091" b="12727"/>
              <a:stretch>
                <a:fillRect/>
              </a:stretch>
            </p:blipFill>
          </mc:Choice>
          <mc:Fallback>
            <p:blipFill>
              <a:blip r:embed="rId4"/>
              <a:srcRect t="19091" b="12727"/>
              <a:stretch>
                <a:fillRect/>
              </a:stretch>
            </p:blipFill>
          </mc:Fallback>
        </mc:AlternateContent>
        <p:spPr>
          <a:xfrm>
            <a:off x="609600" y="0"/>
            <a:ext cx="7867292" cy="6941729"/>
          </a:xfrm>
          <a:prstGeom prst="rect">
            <a:avLst/>
          </a:prstGeom>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Other Hash Function Uses</a:t>
            </a:r>
          </a:p>
        </p:txBody>
      </p:sp>
      <p:graphicFrame>
        <p:nvGraphicFramePr>
          <p:cNvPr id="4" name="Content Placeholder 3"/>
          <p:cNvGraphicFramePr>
            <a:graphicFrameLocks noGrp="1"/>
          </p:cNvGraphicFramePr>
          <p:nvPr>
            <p:ph idx="1"/>
          </p:nvPr>
        </p:nvGraphicFramePr>
        <p:xfrm>
          <a:off x="381001" y="1762125"/>
          <a:ext cx="8458200" cy="486727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Two Simple Hash Functions</a:t>
            </a:r>
          </a:p>
        </p:txBody>
      </p:sp>
      <p:sp>
        <p:nvSpPr>
          <p:cNvPr id="3" name="Content Placeholder 2"/>
          <p:cNvSpPr>
            <a:spLocks noGrp="1"/>
          </p:cNvSpPr>
          <p:nvPr>
            <p:ph idx="1"/>
          </p:nvPr>
        </p:nvSpPr>
        <p:spPr>
          <a:xfrm>
            <a:off x="685801" y="1762125"/>
            <a:ext cx="7848600" cy="4791075"/>
          </a:xfrm>
        </p:spPr>
        <p:txBody>
          <a:bodyPr>
            <a:normAutofit fontScale="77500" lnSpcReduction="20000"/>
          </a:bodyPr>
          <a:lstStyle/>
          <a:p>
            <a:r>
              <a:rPr lang="en-US" dirty="0" smtClean="0"/>
              <a:t>Consider two simple insecure hash functions that operate using the following general principles:</a:t>
            </a:r>
          </a:p>
          <a:p>
            <a:pPr lvl="1"/>
            <a:r>
              <a:rPr lang="en-US" dirty="0" smtClean="0"/>
              <a:t>The input is viewed as a sequence of </a:t>
            </a:r>
            <a:r>
              <a:rPr lang="en-US" i="1" dirty="0" smtClean="0"/>
              <a:t>n-</a:t>
            </a:r>
            <a:r>
              <a:rPr lang="en-US" dirty="0" smtClean="0"/>
              <a:t>bit blocks</a:t>
            </a:r>
          </a:p>
          <a:p>
            <a:pPr lvl="1"/>
            <a:r>
              <a:rPr lang="en-US" dirty="0" smtClean="0"/>
              <a:t>The input is processed one block at a time in an iterative fashion to produce an </a:t>
            </a:r>
            <a:r>
              <a:rPr lang="en-US" i="1" dirty="0" smtClean="0"/>
              <a:t>n-</a:t>
            </a:r>
            <a:r>
              <a:rPr lang="en-US" dirty="0" smtClean="0"/>
              <a:t>bit hash function</a:t>
            </a:r>
          </a:p>
          <a:p>
            <a:r>
              <a:rPr lang="en-US" dirty="0" smtClean="0"/>
              <a:t>Bit-by-bit exclusive-OR (XOR) of every block</a:t>
            </a:r>
          </a:p>
          <a:p>
            <a:pPr lvl="1"/>
            <a:r>
              <a:rPr lang="en-US" i="1" dirty="0" smtClean="0"/>
              <a:t>C</a:t>
            </a:r>
            <a:r>
              <a:rPr lang="en-US" i="1" baseline="-25000" dirty="0" smtClean="0"/>
              <a:t>i</a:t>
            </a:r>
            <a:r>
              <a:rPr lang="en-US" i="1" dirty="0" smtClean="0"/>
              <a:t> = b</a:t>
            </a:r>
            <a:r>
              <a:rPr lang="en-US" sz="2581" i="1" baseline="-25000" dirty="0" smtClean="0"/>
              <a:t>i1</a:t>
            </a:r>
            <a:r>
              <a:rPr lang="en-US" i="1" dirty="0" smtClean="0"/>
              <a:t> xor b</a:t>
            </a:r>
            <a:r>
              <a:rPr lang="en-US" sz="2581" i="1" baseline="-25000" dirty="0" smtClean="0"/>
              <a:t>i2</a:t>
            </a:r>
            <a:r>
              <a:rPr lang="en-US" i="1" dirty="0" smtClean="0"/>
              <a:t> xor . . . xor b</a:t>
            </a:r>
            <a:r>
              <a:rPr lang="en-US" sz="2581" i="1" baseline="-25000" dirty="0" smtClean="0"/>
              <a:t>im</a:t>
            </a:r>
            <a:r>
              <a:rPr lang="en-US" i="1" dirty="0" smtClean="0"/>
              <a:t> </a:t>
            </a:r>
          </a:p>
          <a:p>
            <a:pPr lvl="1"/>
            <a:r>
              <a:rPr lang="en-US" dirty="0" smtClean="0"/>
              <a:t>Produces a simple parity for each bit position and is known as a longitudinal redundancy check</a:t>
            </a:r>
          </a:p>
          <a:p>
            <a:pPr lvl="1"/>
            <a:r>
              <a:rPr lang="en-US" dirty="0" smtClean="0"/>
              <a:t>Reasonably effective for random data as a data integrity check</a:t>
            </a:r>
          </a:p>
          <a:p>
            <a:r>
              <a:rPr lang="en-US" dirty="0" smtClean="0"/>
              <a:t>Perform a one-bit circular shift on the hash value after each block is processed</a:t>
            </a:r>
          </a:p>
          <a:p>
            <a:pPr lvl="1"/>
            <a:r>
              <a:rPr lang="en-US" dirty="0" smtClean="0"/>
              <a:t>Has the effect of randomizing the input more completely and overcoming any regularities that appear in the input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5.pdf"/>
          <p:cNvPicPr>
            <a:picLocks noChangeAspect="1"/>
          </p:cNvPicPr>
          <p:nvPr/>
        </p:nvPicPr>
        <mc:AlternateContent>
          <mc:Choice xmlns:ma="http://schemas.microsoft.com/office/mac/drawingml/2008/main" Requires="ma">
            <p:blipFill>
              <a:blip r:embed="rId3"/>
              <a:srcRect t="8182" b="7273"/>
              <a:stretch>
                <a:fillRect/>
              </a:stretch>
            </p:blipFill>
          </mc:Choice>
          <mc:Fallback>
            <p:blipFill>
              <a:blip r:embed="rId4"/>
              <a:srcRect t="8182" b="7273"/>
              <a:stretch>
                <a:fillRect/>
              </a:stretch>
            </p:blipFill>
          </mc:Fallback>
        </mc:AlternateContent>
        <p:spPr>
          <a:xfrm>
            <a:off x="1524000" y="130002"/>
            <a:ext cx="6096000" cy="6669693"/>
          </a:xfrm>
          <a:prstGeom prst="rect">
            <a:avLst/>
          </a:prstGeom>
        </p:spPr>
      </p:pic>
      <p:sp>
        <p:nvSpPr>
          <p:cNvPr id="6" name="Title 1"/>
          <p:cNvSpPr txBox="1">
            <a:spLocks/>
          </p:cNvSpPr>
          <p:nvPr/>
        </p:nvSpPr>
        <p:spPr bwMode="auto">
          <a:xfrm>
            <a:off x="-152400" y="0"/>
            <a:ext cx="4267200" cy="39989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Two </a:t>
            </a:r>
          </a:p>
          <a:p>
            <a:pPr marL="0" marR="0" lvl="0" indent="0" algn="ctr" defTabSz="914400" rtl="0" eaLnBrk="1" fontAlgn="base" latinLnBrk="0" hangingPunct="1">
              <a:lnSpc>
                <a:spcPts val="6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Simple </a:t>
            </a:r>
          </a:p>
          <a:p>
            <a:pPr marL="0" marR="0" lvl="0" indent="0" algn="ctr" defTabSz="914400" rtl="0" eaLnBrk="1" fontAlgn="base" latinLnBrk="0" hangingPunct="1">
              <a:lnSpc>
                <a:spcPts val="6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Hash Functions</a:t>
            </a: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and Security</a:t>
            </a:r>
            <a:endParaRPr lang="en-US" dirty="0"/>
          </a:p>
        </p:txBody>
      </p:sp>
      <p:sp>
        <p:nvSpPr>
          <p:cNvPr id="6" name="Text Placeholder 5"/>
          <p:cNvSpPr>
            <a:spLocks noGrp="1"/>
          </p:cNvSpPr>
          <p:nvPr>
            <p:ph type="body" idx="1"/>
          </p:nvPr>
        </p:nvSpPr>
        <p:spPr/>
        <p:txBody>
          <a:bodyPr/>
          <a:lstStyle/>
          <a:p>
            <a:r>
              <a:rPr lang="en-US" dirty="0" smtClean="0">
                <a:ln>
                  <a:solidFill>
                    <a:schemeClr val="accent4">
                      <a:lumMod val="75000"/>
                    </a:schemeClr>
                  </a:solidFill>
                </a:ln>
              </a:rPr>
              <a:t>Preimage </a:t>
            </a:r>
            <a:endParaRPr lang="en-US" dirty="0">
              <a:ln>
                <a:solidFill>
                  <a:schemeClr val="accent4">
                    <a:lumMod val="75000"/>
                  </a:schemeClr>
                </a:solidFill>
              </a:ln>
            </a:endParaRPr>
          </a:p>
        </p:txBody>
      </p:sp>
      <p:sp>
        <p:nvSpPr>
          <p:cNvPr id="7" name="Content Placeholder 6"/>
          <p:cNvSpPr>
            <a:spLocks noGrp="1"/>
          </p:cNvSpPr>
          <p:nvPr>
            <p:ph sz="half" idx="2"/>
          </p:nvPr>
        </p:nvSpPr>
        <p:spPr>
          <a:xfrm>
            <a:off x="777240" y="2590799"/>
            <a:ext cx="3566160" cy="3962401"/>
          </a:xfrm>
        </p:spPr>
        <p:txBody>
          <a:bodyPr>
            <a:normAutofit lnSpcReduction="10000"/>
          </a:bodyPr>
          <a:lstStyle/>
          <a:p>
            <a:r>
              <a:rPr lang="en-US" i="1" dirty="0" smtClean="0"/>
              <a:t>x </a:t>
            </a:r>
            <a:r>
              <a:rPr lang="en-US" dirty="0" smtClean="0"/>
              <a:t>is the preimage of </a:t>
            </a:r>
            <a:r>
              <a:rPr lang="en-US" i="1" dirty="0" smtClean="0"/>
              <a:t>h </a:t>
            </a:r>
            <a:r>
              <a:rPr lang="en-US" dirty="0" smtClean="0"/>
              <a:t>for a hash value </a:t>
            </a:r>
            <a:r>
              <a:rPr lang="en-US" i="1" dirty="0" smtClean="0"/>
              <a:t>h = </a:t>
            </a:r>
            <a:r>
              <a:rPr lang="en-US" dirty="0" smtClean="0"/>
              <a:t>H(</a:t>
            </a:r>
            <a:r>
              <a:rPr lang="en-US" i="1" dirty="0" smtClean="0"/>
              <a:t>x)</a:t>
            </a:r>
          </a:p>
          <a:p>
            <a:r>
              <a:rPr lang="en-US" dirty="0" smtClean="0"/>
              <a:t>Is a data block whose hash function, using the function H, is </a:t>
            </a:r>
            <a:r>
              <a:rPr lang="en-US" i="1" dirty="0" smtClean="0"/>
              <a:t>h</a:t>
            </a:r>
          </a:p>
          <a:p>
            <a:r>
              <a:rPr lang="en-US" dirty="0" smtClean="0"/>
              <a:t>Because H is a many-to-one mapping, for any given hash value </a:t>
            </a:r>
            <a:r>
              <a:rPr lang="en-US" i="1" dirty="0" smtClean="0"/>
              <a:t>h, </a:t>
            </a:r>
            <a:r>
              <a:rPr lang="en-US" dirty="0" smtClean="0"/>
              <a:t>there will in general be multiple preimages</a:t>
            </a:r>
            <a:endParaRPr lang="en-US" dirty="0"/>
          </a:p>
        </p:txBody>
      </p:sp>
      <p:sp>
        <p:nvSpPr>
          <p:cNvPr id="8" name="Text Placeholder 7"/>
          <p:cNvSpPr>
            <a:spLocks noGrp="1"/>
          </p:cNvSpPr>
          <p:nvPr>
            <p:ph type="body" sz="quarter" idx="3"/>
          </p:nvPr>
        </p:nvSpPr>
        <p:spPr/>
        <p:txBody>
          <a:bodyPr/>
          <a:lstStyle/>
          <a:p>
            <a:r>
              <a:rPr lang="en-US" dirty="0" smtClean="0">
                <a:ln>
                  <a:solidFill>
                    <a:schemeClr val="accent4">
                      <a:lumMod val="75000"/>
                    </a:schemeClr>
                  </a:solidFill>
                </a:ln>
              </a:rPr>
              <a:t>Collision </a:t>
            </a:r>
          </a:p>
        </p:txBody>
      </p:sp>
      <p:sp>
        <p:nvSpPr>
          <p:cNvPr id="9" name="Content Placeholder 8"/>
          <p:cNvSpPr>
            <a:spLocks noGrp="1"/>
          </p:cNvSpPr>
          <p:nvPr>
            <p:ph sz="quarter" idx="4"/>
          </p:nvPr>
        </p:nvSpPr>
        <p:spPr>
          <a:xfrm>
            <a:off x="4766048" y="2590799"/>
            <a:ext cx="3566160" cy="3962401"/>
          </a:xfrm>
        </p:spPr>
        <p:txBody>
          <a:bodyPr/>
          <a:lstStyle/>
          <a:p>
            <a:r>
              <a:rPr lang="en-US" dirty="0" smtClean="0"/>
              <a:t>Occurs if we have </a:t>
            </a:r>
            <a:r>
              <a:rPr lang="en-US" i="1" dirty="0" smtClean="0"/>
              <a:t>x ≠ y </a:t>
            </a:r>
            <a:r>
              <a:rPr lang="en-US" dirty="0" smtClean="0"/>
              <a:t>and H(</a:t>
            </a:r>
            <a:r>
              <a:rPr lang="en-US" i="1" dirty="0" smtClean="0"/>
              <a:t>x) = </a:t>
            </a:r>
            <a:r>
              <a:rPr lang="en-US" dirty="0" smtClean="0"/>
              <a:t>H(</a:t>
            </a:r>
            <a:r>
              <a:rPr lang="en-US" i="1" dirty="0" smtClean="0"/>
              <a:t>y)</a:t>
            </a:r>
          </a:p>
          <a:p>
            <a:r>
              <a:rPr lang="en-US" dirty="0" smtClean="0"/>
              <a:t>Because we are using hash functions for data integrity, collisions are clearly undesirable</a:t>
            </a:r>
            <a:endParaRPr lang="en-US" dirty="0"/>
          </a:p>
        </p:txBody>
      </p:sp>
      <p:pic>
        <p:nvPicPr>
          <p:cNvPr id="10" name="Picture 9"/>
          <p:cNvPicPr>
            <a:picLocks noChangeAspect="1"/>
          </p:cNvPicPr>
          <p:nvPr/>
        </p:nvPicPr>
        <p:blipFill>
          <a:blip r:embed="rId3"/>
          <a:stretch>
            <a:fillRect/>
          </a:stretch>
        </p:blipFill>
        <p:spPr>
          <a:xfrm>
            <a:off x="5562600" y="5105400"/>
            <a:ext cx="2043953" cy="1219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 y="39688"/>
            <a:ext cx="9144000" cy="1412875"/>
          </a:xfrm>
        </p:spPr>
        <p:txBody>
          <a:bodyPr/>
          <a:lstStyle/>
          <a:p>
            <a:pPr eaLnBrk="1" hangingPunct="1">
              <a:lnSpc>
                <a:spcPts val="4500"/>
              </a:lnSpc>
              <a:defRPr/>
            </a:pPr>
            <a:r>
              <a:rPr lang="en-US" sz="4000" dirty="0" smtClean="0">
                <a:ea typeface="ＭＳ Ｐゴシック" pitchFamily="-107" charset="-128"/>
                <a:cs typeface="ＭＳ Ｐゴシック" pitchFamily="-107" charset="-128"/>
              </a:rPr>
              <a:t>Table 11.1</a:t>
            </a:r>
            <a:br>
              <a:rPr lang="en-US" sz="4000" dirty="0" smtClean="0">
                <a:ea typeface="ＭＳ Ｐゴシック" pitchFamily="-107" charset="-128"/>
                <a:cs typeface="ＭＳ Ｐゴシック" pitchFamily="-107" charset="-128"/>
              </a:rPr>
            </a:br>
            <a:r>
              <a:rPr lang="en-US" sz="2800" dirty="0" smtClean="0">
                <a:ea typeface="ＭＳ Ｐゴシック" pitchFamily="-107" charset="-128"/>
                <a:cs typeface="ＭＳ Ｐゴシック" pitchFamily="-107" charset="-128"/>
              </a:rPr>
              <a:t>Requirements for a Cryptographic Hash Function H</a:t>
            </a:r>
            <a:endParaRPr lang="en-AU" sz="4000" dirty="0" smtClean="0">
              <a:ea typeface="ＭＳ Ｐゴシック" pitchFamily="-107" charset="-128"/>
              <a:cs typeface="ＭＳ Ｐゴシック" pitchFamily="-107" charset="-128"/>
            </a:endParaRPr>
          </a:p>
        </p:txBody>
      </p:sp>
      <p:pic>
        <p:nvPicPr>
          <p:cNvPr id="5" name="Picture 4"/>
          <p:cNvPicPr>
            <a:picLocks noChangeAspect="1"/>
          </p:cNvPicPr>
          <p:nvPr/>
        </p:nvPicPr>
        <mc:AlternateContent>
          <mc:Choice xmlns:ma="http://schemas.microsoft.com/office/mac/drawingml/2008/main" Requires="ma">
            <p:blipFill>
              <a:blip r:embed="rId3"/>
              <a:srcRect b="2628"/>
              <a:stretch>
                <a:fillRect/>
              </a:stretch>
            </p:blipFill>
          </mc:Choice>
          <mc:Fallback>
            <p:blipFill>
              <a:blip r:embed="rId4"/>
              <a:srcRect b="2628"/>
              <a:stretch>
                <a:fillRect/>
              </a:stretch>
            </p:blipFill>
          </mc:Fallback>
        </mc:AlternateContent>
        <p:spPr>
          <a:xfrm>
            <a:off x="176039" y="1689100"/>
            <a:ext cx="8739361" cy="4867758"/>
          </a:xfrm>
          <a:prstGeom prst="rect">
            <a:avLst/>
          </a:prstGeom>
        </p:spPr>
      </p:pic>
      <p:sp>
        <p:nvSpPr>
          <p:cNvPr id="6" name="TextBox 5"/>
          <p:cNvSpPr txBox="1"/>
          <p:nvPr/>
        </p:nvSpPr>
        <p:spPr>
          <a:xfrm>
            <a:off x="228600" y="6519446"/>
            <a:ext cx="5943600" cy="338554"/>
          </a:xfrm>
          <a:prstGeom prst="rect">
            <a:avLst/>
          </a:prstGeom>
          <a:noFill/>
        </p:spPr>
        <p:txBody>
          <a:bodyPr wrap="square" rtlCol="0">
            <a:spAutoFit/>
          </a:bodyPr>
          <a:lstStyle/>
          <a:p>
            <a:r>
              <a:rPr lang="en-US" sz="1600" dirty="0" smtClean="0"/>
              <a:t>(Table can be found on page 323 in textbook.)</a:t>
            </a:r>
            <a:endParaRPr lang="en-US" sz="1600" dirty="0"/>
          </a:p>
        </p:txBody>
      </p:sp>
    </p:spTree>
  </p:cSld>
  <p:clrMapOvr>
    <a:masterClrMapping/>
  </p:clrMapOvr>
  <p:transition spd="med">
    <p:pull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6.pdf"/>
          <p:cNvPicPr>
            <a:picLocks noChangeAspect="1"/>
          </p:cNvPicPr>
          <p:nvPr/>
        </p:nvPicPr>
        <mc:AlternateContent>
          <mc:Choice xmlns:ma="http://schemas.microsoft.com/office/mac/drawingml/2008/main" Requires="ma">
            <p:blipFill>
              <a:blip r:embed="rId3"/>
              <a:srcRect l="10588" t="25455" r="9412" b="20909"/>
              <a:stretch>
                <a:fillRect/>
              </a:stretch>
            </p:blipFill>
          </mc:Choice>
          <mc:Fallback>
            <p:blipFill>
              <a:blip r:embed="rId4"/>
              <a:srcRect l="10588" t="25455" r="9412" b="20909"/>
              <a:stretch>
                <a:fillRect/>
              </a:stretch>
            </p:blipFill>
          </mc:Fallback>
        </mc:AlternateContent>
        <p:spPr>
          <a:xfrm>
            <a:off x="830942" y="1"/>
            <a:ext cx="7903822" cy="6858000"/>
          </a:xfrm>
          <a:prstGeom prst="rect">
            <a:avLst/>
          </a:prstGeom>
        </p:spPr>
      </p:pic>
    </p:spTree>
  </p:cSld>
  <p:clrMapOvr>
    <a:masterClrMapping/>
  </p:clrMapOvr>
  <p:transition spd="med">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28600" y="2438400"/>
            <a:ext cx="8654988" cy="3714433"/>
          </a:xfrm>
          <a:prstGeom prst="rect">
            <a:avLst/>
          </a:prstGeom>
        </p:spPr>
      </p:pic>
      <p:sp>
        <p:nvSpPr>
          <p:cNvPr id="3" name="Rectangle 2"/>
          <p:cNvSpPr/>
          <p:nvPr/>
        </p:nvSpPr>
        <p:spPr>
          <a:xfrm>
            <a:off x="228600" y="6248400"/>
            <a:ext cx="8686800" cy="338554"/>
          </a:xfrm>
          <a:prstGeom prst="rect">
            <a:avLst/>
          </a:prstGeom>
        </p:spPr>
        <p:txBody>
          <a:bodyPr wrap="square">
            <a:spAutoFit/>
          </a:bodyPr>
          <a:lstStyle/>
          <a:p>
            <a:r>
              <a:rPr lang="en-US" sz="1600" dirty="0"/>
              <a:t>* Resistance required if attacker is able to mount a chosen message attack</a:t>
            </a:r>
            <a:r>
              <a:rPr lang="en-US" sz="1600" dirty="0" smtClean="0"/>
              <a:t> </a:t>
            </a:r>
            <a:endParaRPr lang="en-US" sz="1600" dirty="0"/>
          </a:p>
        </p:txBody>
      </p:sp>
      <p:sp>
        <p:nvSpPr>
          <p:cNvPr id="4" name="Rectangle 2"/>
          <p:cNvSpPr txBox="1">
            <a:spLocks noChangeArrowheads="1"/>
          </p:cNvSpPr>
          <p:nvPr/>
        </p:nvSpPr>
        <p:spPr bwMode="auto">
          <a:xfrm>
            <a:off x="0" y="381000"/>
            <a:ext cx="9144000"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5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Table 11.2</a:t>
            </a:r>
            <a:b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br>
            <a:r>
              <a:rPr kumimoji="0" lang="en-US" sz="28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Hash Function Resistance Properties</a:t>
            </a:r>
            <a:r>
              <a:rPr kumimoji="0" lang="en-US" sz="2800" b="0" i="0" u="none" strike="noStrike" kern="1200" cap="none" spc="0" normalizeH="0" noProof="0" dirty="0" smtClean="0">
                <a:ln>
                  <a:noFill/>
                </a:ln>
                <a:solidFill>
                  <a:schemeClr val="tx2"/>
                </a:solidFill>
                <a:effectLst/>
                <a:uLnTx/>
                <a:uFillTx/>
                <a:latin typeface="+mn-lt"/>
                <a:ea typeface="ＭＳ Ｐゴシック" pitchFamily="-107" charset="-128"/>
                <a:cs typeface="ＭＳ Ｐゴシック" pitchFamily="-107" charset="-128"/>
              </a:rPr>
              <a:t> Required for Various Data Integrity Applications</a:t>
            </a:r>
            <a:endParaRPr kumimoji="0" lang="en-AU"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endParaRPr>
          </a:p>
        </p:txBody>
      </p:sp>
    </p:spTree>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Hash Functions</a:t>
            </a:r>
          </a:p>
        </p:txBody>
      </p:sp>
      <p:sp>
        <p:nvSpPr>
          <p:cNvPr id="6" name="Text Placeholder 5"/>
          <p:cNvSpPr>
            <a:spLocks noGrp="1"/>
          </p:cNvSpPr>
          <p:nvPr>
            <p:ph type="body" idx="1"/>
          </p:nvPr>
        </p:nvSpPr>
        <p:spPr/>
        <p:txBody>
          <a:bodyPr/>
          <a:lstStyle/>
          <a:p>
            <a:r>
              <a:rPr lang="en-US" dirty="0" smtClean="0">
                <a:ln>
                  <a:solidFill>
                    <a:schemeClr val="accent4">
                      <a:lumMod val="75000"/>
                    </a:schemeClr>
                  </a:solidFill>
                </a:ln>
              </a:rPr>
              <a:t>Brute-Force Attacks</a:t>
            </a:r>
            <a:endParaRPr lang="en-US" dirty="0">
              <a:ln>
                <a:solidFill>
                  <a:schemeClr val="accent4">
                    <a:lumMod val="75000"/>
                  </a:schemeClr>
                </a:solidFill>
              </a:ln>
            </a:endParaRPr>
          </a:p>
        </p:txBody>
      </p:sp>
      <p:sp>
        <p:nvSpPr>
          <p:cNvPr id="3" name="Content Placeholder 2"/>
          <p:cNvSpPr>
            <a:spLocks noGrp="1"/>
          </p:cNvSpPr>
          <p:nvPr>
            <p:ph sz="half" idx="2"/>
          </p:nvPr>
        </p:nvSpPr>
        <p:spPr>
          <a:xfrm>
            <a:off x="777240" y="2590799"/>
            <a:ext cx="3566160" cy="3886201"/>
          </a:xfrm>
        </p:spPr>
        <p:txBody>
          <a:bodyPr>
            <a:normAutofit fontScale="92500"/>
          </a:bodyPr>
          <a:lstStyle/>
          <a:p>
            <a:r>
              <a:rPr lang="en-US" dirty="0" smtClean="0"/>
              <a:t>Does not depend on the specific algorithm, only depends on bit length</a:t>
            </a:r>
          </a:p>
          <a:p>
            <a:r>
              <a:rPr lang="en-US" dirty="0" smtClean="0"/>
              <a:t>In the case of a hash function, attack depends only on the bit length of the hash value</a:t>
            </a:r>
          </a:p>
          <a:p>
            <a:r>
              <a:rPr lang="en-US" dirty="0" smtClean="0"/>
              <a:t>Method is to pick values at random and try each one until a collision occurs</a:t>
            </a:r>
          </a:p>
        </p:txBody>
      </p:sp>
      <p:sp>
        <p:nvSpPr>
          <p:cNvPr id="7" name="Text Placeholder 6"/>
          <p:cNvSpPr>
            <a:spLocks noGrp="1"/>
          </p:cNvSpPr>
          <p:nvPr>
            <p:ph type="body" sz="quarter" idx="3"/>
          </p:nvPr>
        </p:nvSpPr>
        <p:spPr/>
        <p:txBody>
          <a:bodyPr/>
          <a:lstStyle/>
          <a:p>
            <a:r>
              <a:rPr lang="en-US" dirty="0" smtClean="0">
                <a:ln>
                  <a:solidFill>
                    <a:schemeClr val="accent4">
                      <a:lumMod val="75000"/>
                    </a:schemeClr>
                  </a:solidFill>
                </a:ln>
              </a:rPr>
              <a:t>Cryptanalysis </a:t>
            </a:r>
          </a:p>
        </p:txBody>
      </p:sp>
      <p:sp>
        <p:nvSpPr>
          <p:cNvPr id="8" name="Content Placeholder 7"/>
          <p:cNvSpPr>
            <a:spLocks noGrp="1"/>
          </p:cNvSpPr>
          <p:nvPr>
            <p:ph sz="quarter" idx="4"/>
          </p:nvPr>
        </p:nvSpPr>
        <p:spPr/>
        <p:txBody>
          <a:bodyPr/>
          <a:lstStyle/>
          <a:p>
            <a:r>
              <a:rPr lang="en-US" dirty="0" smtClean="0"/>
              <a:t>An attack based on weaknesses in a particular cryptographic algorithm</a:t>
            </a:r>
          </a:p>
          <a:p>
            <a:r>
              <a:rPr lang="en-US" dirty="0" smtClean="0"/>
              <a:t>Seek to exploit some property of the algorithm to perform some attack other than an exhaustive search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11</a:t>
            </a:r>
            <a:endParaRPr lang="en-US" dirty="0">
              <a:ea typeface="+mj-ea"/>
              <a:cs typeface="+mj-cs"/>
            </a:endParaRPr>
          </a:p>
        </p:txBody>
      </p:sp>
      <p:sp>
        <p:nvSpPr>
          <p:cNvPr id="31747" name="Subtitle 13"/>
          <p:cNvSpPr>
            <a:spLocks noGrp="1"/>
          </p:cNvSpPr>
          <p:nvPr>
            <p:ph type="subTitle" idx="1"/>
          </p:nvPr>
        </p:nvSpPr>
        <p:spPr>
          <a:xfrm>
            <a:off x="1524000" y="5203825"/>
            <a:ext cx="6096000" cy="852488"/>
          </a:xfrm>
        </p:spPr>
        <p:txBody>
          <a:bodyPr>
            <a:normAutofit/>
          </a:bodyPr>
          <a:lstStyle/>
          <a:p>
            <a:r>
              <a:rPr lang="en-US" sz="3300" dirty="0" smtClean="0"/>
              <a:t>Cryptographic Hash Functions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Birthday Attacks</a:t>
            </a:r>
            <a:endParaRPr lang="en-AU" dirty="0"/>
          </a:p>
        </p:txBody>
      </p:sp>
      <p:sp>
        <p:nvSpPr>
          <p:cNvPr id="65539" name="Rectangle 3"/>
          <p:cNvSpPr>
            <a:spLocks noGrp="1" noChangeArrowheads="1"/>
          </p:cNvSpPr>
          <p:nvPr>
            <p:ph idx="1"/>
          </p:nvPr>
        </p:nvSpPr>
        <p:spPr>
          <a:xfrm>
            <a:off x="609600" y="1981200"/>
            <a:ext cx="7848600" cy="5019675"/>
          </a:xfrm>
        </p:spPr>
        <p:txBody>
          <a:bodyPr>
            <a:normAutofit fontScale="62500" lnSpcReduction="20000"/>
          </a:bodyPr>
          <a:lstStyle/>
          <a:p>
            <a:r>
              <a:rPr lang="en-US" dirty="0" smtClean="0"/>
              <a:t>For a collision resistant attack, an adversary wishes to find two messages or data blocks that yield the same hash function</a:t>
            </a:r>
          </a:p>
          <a:p>
            <a:pPr lvl="1"/>
            <a:r>
              <a:rPr lang="en-US" dirty="0" smtClean="0"/>
              <a:t>The effort required is explained by a mathematical result referred to as the </a:t>
            </a:r>
            <a:r>
              <a:rPr lang="en-US" i="1" dirty="0" smtClean="0"/>
              <a:t>birthday paradox</a:t>
            </a:r>
            <a:endParaRPr lang="en-US" dirty="0" smtClean="0"/>
          </a:p>
          <a:p>
            <a:r>
              <a:rPr lang="en-US" dirty="0" smtClean="0"/>
              <a:t>How the birthday attack works:</a:t>
            </a:r>
          </a:p>
          <a:p>
            <a:pPr lvl="1"/>
            <a:r>
              <a:rPr lang="en-US" dirty="0" smtClean="0"/>
              <a:t>The source (A) is prepared to sign a legitimate message </a:t>
            </a:r>
            <a:r>
              <a:rPr lang="en-US" i="1" dirty="0" smtClean="0"/>
              <a:t>x </a:t>
            </a:r>
            <a:r>
              <a:rPr lang="en-US" dirty="0" smtClean="0"/>
              <a:t>by appending the appropriate </a:t>
            </a:r>
            <a:r>
              <a:rPr lang="en-US" i="1" dirty="0" smtClean="0"/>
              <a:t>m-</a:t>
            </a:r>
            <a:r>
              <a:rPr lang="en-US" dirty="0" smtClean="0"/>
              <a:t>bit hash code and encrypting that hash code with A’s private key</a:t>
            </a:r>
          </a:p>
          <a:p>
            <a:pPr lvl="1"/>
            <a:r>
              <a:rPr lang="en-US" dirty="0" smtClean="0"/>
              <a:t>Opponent generates 2</a:t>
            </a:r>
            <a:r>
              <a:rPr lang="en-US" baseline="30000" dirty="0" smtClean="0"/>
              <a:t>m/2 </a:t>
            </a:r>
            <a:r>
              <a:rPr lang="en-US" dirty="0" smtClean="0"/>
              <a:t>variations </a:t>
            </a:r>
            <a:r>
              <a:rPr lang="en-US" i="1" dirty="0" smtClean="0"/>
              <a:t>x’</a:t>
            </a:r>
            <a:r>
              <a:rPr lang="en-US" dirty="0" smtClean="0"/>
              <a:t> of </a:t>
            </a:r>
            <a:r>
              <a:rPr lang="en-US" i="1" dirty="0" smtClean="0"/>
              <a:t>x</a:t>
            </a:r>
            <a:r>
              <a:rPr lang="en-US" dirty="0" smtClean="0"/>
              <a:t>, all with essentially the same meaning, and stores the messages and their hash values</a:t>
            </a:r>
          </a:p>
          <a:p>
            <a:pPr lvl="1"/>
            <a:r>
              <a:rPr lang="en-US" dirty="0" smtClean="0"/>
              <a:t>Opponent generates a fraudulent message </a:t>
            </a:r>
            <a:r>
              <a:rPr lang="en-US" i="1" dirty="0" smtClean="0"/>
              <a:t>y </a:t>
            </a:r>
            <a:r>
              <a:rPr lang="en-US" dirty="0" smtClean="0"/>
              <a:t>for which A’s signature is desired</a:t>
            </a:r>
          </a:p>
          <a:p>
            <a:pPr lvl="1"/>
            <a:r>
              <a:rPr lang="en-US" dirty="0" smtClean="0"/>
              <a:t>Two sets of messages are compared to find a pair with the same hash</a:t>
            </a:r>
          </a:p>
          <a:p>
            <a:pPr lvl="1"/>
            <a:r>
              <a:rPr lang="en-US" dirty="0" smtClean="0"/>
              <a:t>The opponent offers the valid variation to A for signature which can then be attached to the fraudulent variation for transmission to the intended recipient</a:t>
            </a:r>
          </a:p>
          <a:p>
            <a:pPr lvl="2"/>
            <a:r>
              <a:rPr lang="en-US" dirty="0" smtClean="0"/>
              <a:t>Because the two variations have the same hash code, they will produce the same signature and the opponent is assured of success even though the encryption key is not known</a:t>
            </a:r>
          </a:p>
        </p:txBody>
      </p:sp>
      <p:pic>
        <p:nvPicPr>
          <p:cNvPr id="6" name="Picture 5"/>
          <p:cNvPicPr>
            <a:picLocks noChangeAspect="1"/>
          </p:cNvPicPr>
          <p:nvPr/>
        </p:nvPicPr>
        <p:blipFill>
          <a:blip r:embed="rId3"/>
          <a:stretch>
            <a:fillRect/>
          </a:stretch>
        </p:blipFill>
        <p:spPr>
          <a:xfrm rot="21249972">
            <a:off x="381000" y="152400"/>
            <a:ext cx="1600200" cy="164275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4" name="Picture 3" descr="f7.pdf"/>
          <p:cNvPicPr>
            <a:picLocks noChangeAspect="1"/>
          </p:cNvPicPr>
          <p:nvPr/>
        </p:nvPicPr>
        <mc:AlternateContent>
          <mc:Choice xmlns:ma="http://schemas.microsoft.com/office/mac/drawingml/2008/main" Requires="ma">
            <p:blipFill>
              <a:blip r:embed="rId3"/>
              <a:srcRect l="7059" t="4545" r="12941" b="5455"/>
              <a:stretch>
                <a:fillRect/>
              </a:stretch>
            </p:blipFill>
          </mc:Choice>
          <mc:Fallback>
            <p:blipFill>
              <a:blip r:embed="rId4"/>
              <a:srcRect l="7059" t="4545" r="12941" b="5455"/>
              <a:stretch>
                <a:fillRect/>
              </a:stretch>
            </p:blipFill>
          </mc:Fallback>
        </mc:AlternateContent>
        <p:spPr>
          <a:xfrm>
            <a:off x="4411113" y="0"/>
            <a:ext cx="4664146" cy="6790425"/>
          </a:xfrm>
          <a:prstGeom prst="rect">
            <a:avLst/>
          </a:prstGeom>
        </p:spPr>
      </p:pic>
      <p:sp>
        <p:nvSpPr>
          <p:cNvPr id="8" name="TextBox 7"/>
          <p:cNvSpPr txBox="1"/>
          <p:nvPr/>
        </p:nvSpPr>
        <p:spPr>
          <a:xfrm>
            <a:off x="0" y="6550223"/>
            <a:ext cx="3538173" cy="307777"/>
          </a:xfrm>
          <a:prstGeom prst="rect">
            <a:avLst/>
          </a:prstGeom>
          <a:noFill/>
        </p:spPr>
        <p:txBody>
          <a:bodyPr wrap="none" rtlCol="0">
            <a:spAutoFit/>
          </a:bodyPr>
          <a:lstStyle/>
          <a:p>
            <a:r>
              <a:rPr lang="en-US" sz="1400" dirty="0" smtClean="0"/>
              <a:t>(Letter is located on page 326 in textbook)</a:t>
            </a:r>
            <a:endParaRPr lang="en-US" sz="1400" dirty="0"/>
          </a:p>
        </p:txBody>
      </p:sp>
      <p:sp>
        <p:nvSpPr>
          <p:cNvPr id="9" name="Title 8"/>
          <p:cNvSpPr>
            <a:spLocks noGrp="1"/>
          </p:cNvSpPr>
          <p:nvPr>
            <p:ph type="title"/>
          </p:nvPr>
        </p:nvSpPr>
        <p:spPr>
          <a:xfrm>
            <a:off x="304800" y="1676400"/>
            <a:ext cx="3612776" cy="1752600"/>
          </a:xfrm>
        </p:spPr>
        <p:txBody>
          <a:bodyPr/>
          <a:lstStyle/>
          <a:p>
            <a:r>
              <a:rPr lang="en-US" dirty="0" smtClean="0"/>
              <a:t>A Letter</a:t>
            </a:r>
            <a:br>
              <a:rPr lang="en-US" dirty="0" smtClean="0"/>
            </a:br>
            <a:r>
              <a:rPr lang="en-US" dirty="0" smtClean="0"/>
              <a:t> in 2</a:t>
            </a:r>
            <a:r>
              <a:rPr lang="en-US" baseline="30000" dirty="0" smtClean="0"/>
              <a:t>37</a:t>
            </a:r>
            <a:r>
              <a:rPr lang="en-US" dirty="0" smtClean="0"/>
              <a:t> </a:t>
            </a:r>
            <a:br>
              <a:rPr lang="en-US" dirty="0" smtClean="0"/>
            </a:br>
            <a:r>
              <a:rPr lang="en-US" dirty="0" smtClean="0"/>
              <a:t>Variation</a:t>
            </a:r>
            <a:endParaRPr lang="en-US" dirty="0"/>
          </a:p>
        </p:txBody>
      </p:sp>
    </p:spTree>
  </p:cSld>
  <p:clrMapOvr>
    <a:masterClrMapping/>
  </p:clrMapOvr>
  <p:transition spd="med">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descr="f8.pdf"/>
          <p:cNvPicPr>
            <a:picLocks noChangeAspect="1"/>
          </p:cNvPicPr>
          <p:nvPr/>
        </p:nvPicPr>
        <mc:AlternateContent>
          <mc:Choice xmlns:ma="http://schemas.microsoft.com/office/mac/drawingml/2008/main" Requires="ma">
            <p:blipFill>
              <a:blip r:embed="rId3"/>
              <a:srcRect l="6364" t="14118" r="13636" b="22353"/>
              <a:stretch>
                <a:fillRect/>
              </a:stretch>
            </p:blipFill>
          </mc:Choice>
          <mc:Fallback>
            <p:blipFill>
              <a:blip r:embed="rId4"/>
              <a:srcRect l="6364" t="14118" r="13636" b="22353"/>
              <a:stretch>
                <a:fillRect/>
              </a:stretch>
            </p:blipFill>
          </mc:Fallback>
        </mc:AlternateContent>
        <p:spPr>
          <a:xfrm>
            <a:off x="0" y="914400"/>
            <a:ext cx="9234195" cy="5666517"/>
          </a:xfrm>
          <a:prstGeom prst="rect">
            <a:avLst/>
          </a:prstGeom>
        </p:spPr>
      </p:pic>
    </p:spTree>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Hash Functions Based on Cipher Block Chaining</a:t>
            </a:r>
            <a:endParaRPr lang="en-AU" dirty="0"/>
          </a:p>
        </p:txBody>
      </p:sp>
      <p:sp>
        <p:nvSpPr>
          <p:cNvPr id="67587" name="Rectangle 3"/>
          <p:cNvSpPr>
            <a:spLocks noGrp="1" noChangeArrowheads="1"/>
          </p:cNvSpPr>
          <p:nvPr>
            <p:ph idx="1"/>
          </p:nvPr>
        </p:nvSpPr>
        <p:spPr>
          <a:xfrm>
            <a:off x="792163" y="1762125"/>
            <a:ext cx="7570787" cy="4714875"/>
          </a:xfrm>
        </p:spPr>
        <p:txBody>
          <a:bodyPr>
            <a:normAutofit lnSpcReduction="10000"/>
          </a:bodyPr>
          <a:lstStyle/>
          <a:p>
            <a:r>
              <a:rPr lang="en-US" dirty="0" smtClean="0"/>
              <a:t>Can use block ciphers as hash functions</a:t>
            </a:r>
          </a:p>
          <a:p>
            <a:pPr lvl="1"/>
            <a:r>
              <a:rPr lang="en-US" dirty="0" smtClean="0"/>
              <a:t>Using H</a:t>
            </a:r>
            <a:r>
              <a:rPr lang="en-US" baseline="-25000" dirty="0" smtClean="0"/>
              <a:t>0</a:t>
            </a:r>
            <a:r>
              <a:rPr lang="en-US" dirty="0" smtClean="0"/>
              <a:t>=0 and zero-pad of final block</a:t>
            </a:r>
          </a:p>
          <a:p>
            <a:pPr lvl="1"/>
            <a:r>
              <a:rPr lang="en-US" dirty="0" smtClean="0"/>
              <a:t>Compute: H</a:t>
            </a:r>
            <a:r>
              <a:rPr lang="en-US" baseline="-25000" dirty="0" smtClean="0"/>
              <a:t>i</a:t>
            </a:r>
            <a:r>
              <a:rPr lang="en-US" dirty="0" smtClean="0"/>
              <a:t> = E(M</a:t>
            </a:r>
            <a:r>
              <a:rPr lang="en-US" baseline="-25000" dirty="0" smtClean="0"/>
              <a:t>i</a:t>
            </a:r>
            <a:r>
              <a:rPr lang="en-US" dirty="0" smtClean="0"/>
              <a:t> H</a:t>
            </a:r>
            <a:r>
              <a:rPr lang="en-US" baseline="-25000" dirty="0" smtClean="0"/>
              <a:t>i-1</a:t>
            </a:r>
            <a:r>
              <a:rPr lang="en-US" dirty="0" smtClean="0"/>
              <a:t>)</a:t>
            </a:r>
          </a:p>
          <a:p>
            <a:pPr lvl="1"/>
            <a:r>
              <a:rPr lang="en-US" dirty="0" smtClean="0"/>
              <a:t>Use final block as the hash value</a:t>
            </a:r>
          </a:p>
          <a:p>
            <a:pPr lvl="1"/>
            <a:r>
              <a:rPr lang="en-US" dirty="0" smtClean="0"/>
              <a:t>Similar to CBC but without a key</a:t>
            </a:r>
          </a:p>
          <a:p>
            <a:r>
              <a:rPr lang="en-US" dirty="0" smtClean="0"/>
              <a:t>Resulting hash is too small (64-bit)</a:t>
            </a:r>
          </a:p>
          <a:p>
            <a:pPr lvl="1"/>
            <a:r>
              <a:rPr lang="en-US" dirty="0" smtClean="0"/>
              <a:t>Both due to direct birthday attack</a:t>
            </a:r>
          </a:p>
          <a:p>
            <a:pPr lvl="1"/>
            <a:r>
              <a:rPr lang="en-US" dirty="0" smtClean="0"/>
              <a:t>And “meet-in-the-middle” attack</a:t>
            </a:r>
          </a:p>
          <a:p>
            <a:r>
              <a:rPr lang="en-US" dirty="0" smtClean="0"/>
              <a:t>Other variants also susceptible to attack</a:t>
            </a:r>
            <a:endParaRPr lang="en-A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39688"/>
            <a:ext cx="9143999" cy="1412875"/>
          </a:xfrm>
        </p:spPr>
        <p:txBody>
          <a:bodyPr/>
          <a:lstStyle/>
          <a:p>
            <a:r>
              <a:rPr lang="en-US" dirty="0" smtClean="0"/>
              <a:t>Secure Hash Algorithm (SHA)</a:t>
            </a:r>
            <a:endParaRPr lang="en-AU" dirty="0"/>
          </a:p>
        </p:txBody>
      </p:sp>
      <p:sp>
        <p:nvSpPr>
          <p:cNvPr id="59395" name="Rectangle 3"/>
          <p:cNvSpPr>
            <a:spLocks noGrp="1" noChangeArrowheads="1"/>
          </p:cNvSpPr>
          <p:nvPr>
            <p:ph idx="1"/>
          </p:nvPr>
        </p:nvSpPr>
        <p:spPr>
          <a:xfrm>
            <a:off x="792163" y="1762125"/>
            <a:ext cx="7570787" cy="4943475"/>
          </a:xfrm>
        </p:spPr>
        <p:txBody>
          <a:bodyPr>
            <a:normAutofit fontScale="85000" lnSpcReduction="20000"/>
          </a:bodyPr>
          <a:lstStyle/>
          <a:p>
            <a:r>
              <a:rPr lang="en-AU" dirty="0" smtClean="0"/>
              <a:t>SHA was originally designed by the National Institute of Standards and Technology (NIST) and published as a federal information processing standard (FIPS 180) in 1993</a:t>
            </a:r>
          </a:p>
          <a:p>
            <a:r>
              <a:rPr lang="en-AU" dirty="0" smtClean="0"/>
              <a:t>Was revised in 1995 as SHA-1</a:t>
            </a:r>
          </a:p>
          <a:p>
            <a:r>
              <a:rPr lang="en-AU" dirty="0" smtClean="0"/>
              <a:t>Based on the hash function MD4 and its design closely models MD4</a:t>
            </a:r>
          </a:p>
          <a:p>
            <a:r>
              <a:rPr lang="en-AU" dirty="0" smtClean="0"/>
              <a:t>Produces 160-bit hash values </a:t>
            </a:r>
          </a:p>
          <a:p>
            <a:r>
              <a:rPr lang="en-AU" dirty="0" smtClean="0"/>
              <a:t>In 2002 NIST produced a revised version of the standard that defined three new versions of SHA with hash value lengths of 256, 384, and 512</a:t>
            </a:r>
          </a:p>
          <a:p>
            <a:pPr lvl="1"/>
            <a:r>
              <a:rPr lang="en-AU" dirty="0" smtClean="0"/>
              <a:t>Collectively known as SHA-2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1000" y="2895600"/>
            <a:ext cx="8593157" cy="2971800"/>
          </a:xfrm>
          <a:prstGeom prst="rect">
            <a:avLst/>
          </a:prstGeom>
        </p:spPr>
      </p:pic>
      <p:sp>
        <p:nvSpPr>
          <p:cNvPr id="6" name="TextBox 5"/>
          <p:cNvSpPr txBox="1"/>
          <p:nvPr/>
        </p:nvSpPr>
        <p:spPr>
          <a:xfrm>
            <a:off x="381000" y="5943600"/>
            <a:ext cx="3503283" cy="615553"/>
          </a:xfrm>
          <a:prstGeom prst="rect">
            <a:avLst/>
          </a:prstGeom>
          <a:noFill/>
        </p:spPr>
        <p:txBody>
          <a:bodyPr wrap="none" rtlCol="0">
            <a:spAutoFit/>
          </a:bodyPr>
          <a:lstStyle/>
          <a:p>
            <a:r>
              <a:rPr lang="en-US" sz="1600" dirty="0" smtClean="0"/>
              <a:t>Note:  All </a:t>
            </a:r>
            <a:r>
              <a:rPr lang="en-US" sz="1600" dirty="0"/>
              <a:t>sizes are measured in bits.</a:t>
            </a:r>
          </a:p>
          <a:p>
            <a:endParaRPr lang="en-US" dirty="0"/>
          </a:p>
        </p:txBody>
      </p:sp>
      <p:sp>
        <p:nvSpPr>
          <p:cNvPr id="8" name="Rectangle 2"/>
          <p:cNvSpPr txBox="1">
            <a:spLocks noChangeArrowheads="1"/>
          </p:cNvSpPr>
          <p:nvPr/>
        </p:nvSpPr>
        <p:spPr bwMode="auto">
          <a:xfrm>
            <a:off x="0" y="381000"/>
            <a:ext cx="9144000"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500"/>
              </a:lnSpc>
              <a:spcBef>
                <a:spcPct val="0"/>
              </a:spcBef>
              <a:spcAft>
                <a:spcPct val="0"/>
              </a:spcAft>
              <a:buClrTx/>
              <a:buSzTx/>
              <a:buFontTx/>
              <a:buNone/>
              <a:tabLst/>
              <a:defRPr/>
            </a:pPr>
            <a:r>
              <a:rPr kumimoji="0" lang="en-US" sz="48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Table 11.3</a:t>
            </a:r>
            <a: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
            </a:r>
            <a:br>
              <a:rPr kumimoji="0" lang="en-US" sz="40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br>
            <a:r>
              <a:rPr kumimoji="0" lang="en-US" sz="36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rPr>
              <a:t>Comparison of SHA Parameters</a:t>
            </a:r>
            <a:endParaRPr kumimoji="0" lang="en-AU" sz="4800" b="0" i="0" u="none" strike="noStrike" kern="1200" cap="none" spc="0" normalizeH="0" baseline="0" noProof="0" dirty="0" smtClean="0">
              <a:ln>
                <a:noFill/>
              </a:ln>
              <a:solidFill>
                <a:schemeClr val="tx2"/>
              </a:solidFill>
              <a:effectLst/>
              <a:uLnTx/>
              <a:uFillTx/>
              <a:latin typeface="+mn-lt"/>
              <a:ea typeface="ＭＳ Ｐゴシック" pitchFamily="-107" charset="-128"/>
              <a:cs typeface="ＭＳ Ｐゴシック" pitchFamily="-107" charset="-128"/>
            </a:endParaRPr>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9.pdf"/>
          <p:cNvPicPr>
            <a:picLocks noChangeAspect="1"/>
          </p:cNvPicPr>
          <p:nvPr/>
        </p:nvPicPr>
        <mc:AlternateContent>
          <mc:Choice xmlns:ma="http://schemas.microsoft.com/office/mac/drawingml/2008/main" Requires="ma">
            <p:blipFill>
              <a:blip r:embed="rId3"/>
              <a:srcRect l="3529" t="6364" r="3529" b="26364"/>
              <a:stretch>
                <a:fillRect/>
              </a:stretch>
            </p:blipFill>
          </mc:Choice>
          <mc:Fallback>
            <p:blipFill>
              <a:blip r:embed="rId4"/>
              <a:srcRect l="3529" t="6364" r="3529" b="26364"/>
              <a:stretch>
                <a:fillRect/>
              </a:stretch>
            </p:blipFill>
          </mc:Fallback>
        </mc:AlternateContent>
        <p:spPr>
          <a:xfrm>
            <a:off x="762000" y="-136885"/>
            <a:ext cx="7467600" cy="6994885"/>
          </a:xfrm>
          <a:prstGeom prst="rect">
            <a:avLst/>
          </a:prstGeom>
        </p:spPr>
      </p:pic>
    </p:spTree>
  </p:cSld>
  <p:clrMapOvr>
    <a:masterClrMapping/>
  </p:clrMapOvr>
  <p:transition spd="med">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828800" y="-228600"/>
            <a:ext cx="5715000" cy="7395882"/>
          </a:xfrm>
          <a:prstGeom prst="rect">
            <a:avLst/>
          </a:prstGeom>
        </p:spPr>
      </p:pic>
    </p:spTree>
  </p:cSld>
  <p:clrMapOvr>
    <a:masterClrMapping/>
  </p:clrMapOvr>
  <p:transition spd="med">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219200" y="1219200"/>
            <a:ext cx="7338585" cy="5791200"/>
          </a:xfrm>
          <a:prstGeom prst="rect">
            <a:avLst/>
          </a:prstGeom>
        </p:spPr>
      </p:pic>
      <p:sp>
        <p:nvSpPr>
          <p:cNvPr id="5" name="TextBox 4"/>
          <p:cNvSpPr txBox="1"/>
          <p:nvPr/>
        </p:nvSpPr>
        <p:spPr>
          <a:xfrm>
            <a:off x="0" y="-152400"/>
            <a:ext cx="9144000" cy="1384995"/>
          </a:xfrm>
          <a:prstGeom prst="rect">
            <a:avLst/>
          </a:prstGeom>
          <a:noFill/>
        </p:spPr>
        <p:txBody>
          <a:bodyPr wrap="square" rtlCol="0">
            <a:spAutoFit/>
          </a:bodyPr>
          <a:lstStyle/>
          <a:p>
            <a:pPr algn="ctr"/>
            <a:r>
              <a:rPr lang="en-US" sz="4400" dirty="0">
                <a:latin typeface="+mn-lt"/>
              </a:rPr>
              <a:t>Table 11.4 </a:t>
            </a:r>
            <a:r>
              <a:rPr lang="en-US" sz="4400" dirty="0" smtClean="0">
                <a:latin typeface="+mn-lt"/>
              </a:rPr>
              <a:t> </a:t>
            </a:r>
          </a:p>
          <a:p>
            <a:pPr algn="ctr"/>
            <a:r>
              <a:rPr lang="en-US" sz="4000" dirty="0" smtClean="0">
                <a:latin typeface="+mn-lt"/>
              </a:rPr>
              <a:t>SHA</a:t>
            </a:r>
            <a:r>
              <a:rPr lang="en-US" sz="4000" dirty="0">
                <a:latin typeface="+mn-lt"/>
              </a:rPr>
              <a:t>-512 Constants</a:t>
            </a:r>
            <a:r>
              <a:rPr lang="en-US" sz="4000" dirty="0" smtClean="0">
                <a:latin typeface="+mn-lt"/>
              </a:rPr>
              <a:t> </a:t>
            </a:r>
            <a:endParaRPr lang="en-US" sz="4000" dirty="0">
              <a:latin typeface="+mn-lt"/>
            </a:endParaRPr>
          </a:p>
        </p:txBody>
      </p:sp>
      <p:sp>
        <p:nvSpPr>
          <p:cNvPr id="6" name="TextBox 5"/>
          <p:cNvSpPr txBox="1"/>
          <p:nvPr/>
        </p:nvSpPr>
        <p:spPr>
          <a:xfrm>
            <a:off x="152400" y="5334000"/>
            <a:ext cx="1143000" cy="1323439"/>
          </a:xfrm>
          <a:prstGeom prst="rect">
            <a:avLst/>
          </a:prstGeom>
          <a:noFill/>
        </p:spPr>
        <p:txBody>
          <a:bodyPr wrap="square" rtlCol="0">
            <a:spAutoFit/>
          </a:bodyPr>
          <a:lstStyle/>
          <a:p>
            <a:r>
              <a:rPr lang="en-US" sz="1600" dirty="0" smtClean="0">
                <a:latin typeface="+mn-lt"/>
              </a:rPr>
              <a:t>(Table can be found on page 333 in </a:t>
            </a:r>
            <a:r>
              <a:rPr lang="en-US" sz="1600" dirty="0" smtClean="0">
                <a:latin typeface="+mn-lt"/>
              </a:rPr>
              <a:t>textbook)</a:t>
            </a:r>
            <a:endParaRPr lang="en-US" sz="1600" dirty="0">
              <a:latin typeface="+mn-lt"/>
            </a:endParaRPr>
          </a:p>
        </p:txBody>
      </p:sp>
    </p:spTree>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1.pdf"/>
          <p:cNvPicPr>
            <a:picLocks noChangeAspect="1"/>
          </p:cNvPicPr>
          <p:nvPr/>
        </p:nvPicPr>
        <mc:AlternateContent>
          <mc:Choice xmlns:ma="http://schemas.microsoft.com/office/mac/drawingml/2008/main" Requires="ma">
            <p:blipFill>
              <a:blip r:embed="rId3"/>
              <a:srcRect t="20000" b="12727"/>
              <a:stretch>
                <a:fillRect/>
              </a:stretch>
            </p:blipFill>
          </mc:Choice>
          <mc:Fallback>
            <p:blipFill>
              <a:blip r:embed="rId4"/>
              <a:srcRect t="20000" b="12727"/>
              <a:stretch>
                <a:fillRect/>
              </a:stretch>
            </p:blipFill>
          </mc:Fallback>
        </mc:AlternateContent>
        <p:spPr>
          <a:xfrm>
            <a:off x="838200" y="0"/>
            <a:ext cx="7877421" cy="6858000"/>
          </a:xfrm>
          <a:prstGeom prst="rect">
            <a:avLst/>
          </a:prstGeom>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92163" y="1762125"/>
            <a:ext cx="7570787" cy="4791075"/>
          </a:xfrm>
        </p:spPr>
        <p:txBody>
          <a:bodyPr>
            <a:normAutofit fontScale="25000" lnSpcReduction="20000"/>
          </a:bodyPr>
          <a:lstStyle/>
          <a:p>
            <a:pPr eaLnBrk="1" hangingPunct="1">
              <a:lnSpc>
                <a:spcPct val="140000"/>
              </a:lnSpc>
              <a:spcBef>
                <a:spcPts val="1800"/>
              </a:spcBef>
              <a:buFont typeface="Wingdings" pitchFamily="-107" charset="2"/>
              <a:buNone/>
              <a:defRPr/>
            </a:pPr>
            <a:r>
              <a:rPr lang="en-AU" i="1" dirty="0" smtClean="0">
                <a:ea typeface="ＭＳ Ｐゴシック" pitchFamily="-107" charset="-128"/>
                <a:cs typeface="ＭＳ Ｐゴシック" pitchFamily="-107" charset="-128"/>
              </a:rPr>
              <a:t>	</a:t>
            </a:r>
            <a:r>
              <a:rPr lang="en-AU" sz="10400" i="1" dirty="0" smtClean="0">
                <a:ea typeface="ＭＳ Ｐゴシック" pitchFamily="-107" charset="-128"/>
                <a:cs typeface="ＭＳ Ｐゴシック" pitchFamily="-107" charset="-128"/>
              </a:rPr>
              <a:t>“</a:t>
            </a:r>
            <a:r>
              <a:rPr lang="en-AU" sz="10400" i="1" dirty="0" smtClean="0">
                <a:ea typeface="+mn-ea"/>
                <a:cs typeface="+mn-cs"/>
              </a:rPr>
              <a:t>Each of the messages, like each one he had ever read of Stern's commands, began with a number and ended with a number or row of numbers. No efforts on the part of Mungo or any of his experts had been able to break Stern's code, nor was there any clue as to what the preliminary number and those ultimate numbers signified.”</a:t>
            </a:r>
            <a:endParaRPr lang="en-AU" sz="5474" i="1" dirty="0" smtClean="0">
              <a:ea typeface="+mn-ea"/>
              <a:cs typeface="+mn-cs"/>
            </a:endParaRPr>
          </a:p>
          <a:p>
            <a:pPr algn="r" eaLnBrk="1" hangingPunct="1">
              <a:lnSpc>
                <a:spcPct val="90000"/>
              </a:lnSpc>
              <a:buFont typeface="Wingdings" pitchFamily="-107" charset="2"/>
              <a:buNone/>
              <a:defRPr/>
            </a:pPr>
            <a:r>
              <a:rPr lang="en-AU" sz="11200" b="1" i="1" dirty="0">
                <a:ea typeface="ＭＳ Ｐゴシック" pitchFamily="-107" charset="-128"/>
                <a:cs typeface="ＭＳ Ｐゴシック" pitchFamily="-107" charset="-128"/>
              </a:rPr>
              <a:t>	</a:t>
            </a:r>
            <a:r>
              <a:rPr lang="en-AU" sz="11200" b="1" i="1" dirty="0" smtClean="0">
                <a:ea typeface="+mn-ea"/>
                <a:cs typeface="+mn-cs"/>
              </a:rPr>
              <a:t>—Talking to Strange Men, </a:t>
            </a:r>
          </a:p>
          <a:p>
            <a:pPr algn="r" eaLnBrk="1" hangingPunct="1">
              <a:lnSpc>
                <a:spcPct val="90000"/>
              </a:lnSpc>
              <a:buFont typeface="Wingdings" pitchFamily="-107" charset="2"/>
              <a:buNone/>
              <a:defRPr/>
            </a:pPr>
            <a:r>
              <a:rPr lang="en-AU" sz="11200" b="1" dirty="0" smtClean="0">
                <a:ea typeface="+mn-ea"/>
                <a:cs typeface="+mn-cs"/>
              </a:rPr>
              <a:t>Ruth Rendell</a:t>
            </a:r>
          </a:p>
          <a:p>
            <a:pPr eaLnBrk="1" hangingPunct="1">
              <a:lnSpc>
                <a:spcPct val="90000"/>
              </a:lnSpc>
              <a:buFont typeface="Wingdings" pitchFamily="-107" charset="2"/>
              <a:buNone/>
              <a:defRPr/>
            </a:pPr>
            <a:endParaRPr lang="en-AU" sz="2800" dirty="0">
              <a:ea typeface="ＭＳ Ｐゴシック" pitchFamily="-107" charset="-128"/>
              <a:cs typeface="ＭＳ Ｐゴシック" pitchFamily="-107" charset="-128"/>
            </a:endParaRPr>
          </a:p>
          <a:p>
            <a:pPr eaLnBrk="1" hangingPunct="1">
              <a:lnSpc>
                <a:spcPct val="90000"/>
              </a:lnSpc>
              <a:buFont typeface="Wingdings" pitchFamily="-107" charset="2"/>
              <a:buChar char="Ø"/>
              <a:defRPr/>
            </a:pPr>
            <a:endParaRPr lang="en-AU" sz="2800" dirty="0">
              <a:ea typeface="ＭＳ Ｐゴシック" pitchFamily="-107" charset="-128"/>
              <a:cs typeface="ＭＳ Ｐゴシック" pitchFamily="-107"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f12.pdf"/>
          <p:cNvPicPr>
            <a:picLocks noChangeAspect="1"/>
          </p:cNvPicPr>
          <p:nvPr/>
        </p:nvPicPr>
        <mc:AlternateContent>
          <mc:Choice xmlns:ma="http://schemas.microsoft.com/office/mac/drawingml/2008/main" Requires="ma">
            <p:blipFill>
              <a:blip r:embed="rId3"/>
              <a:srcRect t="29091" b="23636"/>
              <a:stretch>
                <a:fillRect/>
              </a:stretch>
            </p:blipFill>
          </mc:Choice>
          <mc:Fallback>
            <p:blipFill>
              <a:blip r:embed="rId4"/>
              <a:srcRect t="29091" b="23636"/>
              <a:stretch>
                <a:fillRect/>
              </a:stretch>
            </p:blipFill>
          </mc:Fallback>
        </mc:AlternateContent>
        <p:spPr>
          <a:xfrm>
            <a:off x="0" y="914400"/>
            <a:ext cx="9070110" cy="5548763"/>
          </a:xfrm>
          <a:prstGeom prst="rect">
            <a:avLst/>
          </a:prstGeom>
        </p:spPr>
      </p:pic>
    </p:spTree>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3.pdf"/>
          <p:cNvPicPr>
            <a:picLocks noChangeAspect="1"/>
          </p:cNvPicPr>
          <p:nvPr/>
        </p:nvPicPr>
        <mc:AlternateContent>
          <mc:Choice xmlns:ma="http://schemas.microsoft.com/office/mac/drawingml/2008/main" Requires="ma">
            <p:blipFill>
              <a:blip r:embed="rId3"/>
              <a:srcRect l="5882" t="4545" r="5882" b="10909"/>
              <a:stretch>
                <a:fillRect/>
              </a:stretch>
            </p:blipFill>
          </mc:Choice>
          <mc:Fallback>
            <p:blipFill>
              <a:blip r:embed="rId4"/>
              <a:srcRect l="5882" t="4545" r="5882" b="10909"/>
              <a:stretch>
                <a:fillRect/>
              </a:stretch>
            </p:blipFill>
          </mc:Fallback>
        </mc:AlternateContent>
        <p:spPr>
          <a:xfrm>
            <a:off x="3124200" y="0"/>
            <a:ext cx="5532046" cy="6859782"/>
          </a:xfrm>
          <a:prstGeom prst="rect">
            <a:avLst/>
          </a:prstGeom>
        </p:spPr>
      </p:pic>
      <p:sp>
        <p:nvSpPr>
          <p:cNvPr id="3" name="TextBox 2"/>
          <p:cNvSpPr txBox="1"/>
          <p:nvPr/>
        </p:nvSpPr>
        <p:spPr>
          <a:xfrm>
            <a:off x="304800" y="6019800"/>
            <a:ext cx="2743200" cy="584776"/>
          </a:xfrm>
          <a:prstGeom prst="rect">
            <a:avLst/>
          </a:prstGeom>
          <a:noFill/>
        </p:spPr>
        <p:txBody>
          <a:bodyPr wrap="square" rtlCol="0">
            <a:spAutoFit/>
          </a:bodyPr>
          <a:lstStyle/>
          <a:p>
            <a:r>
              <a:rPr lang="en-US" sz="1600" dirty="0" smtClean="0">
                <a:latin typeface="+mn-lt"/>
              </a:rPr>
              <a:t>(Figure can be found on </a:t>
            </a:r>
          </a:p>
          <a:p>
            <a:r>
              <a:rPr lang="en-US" sz="1600" dirty="0" smtClean="0">
                <a:latin typeface="+mn-lt"/>
              </a:rPr>
              <a:t>page 337 in </a:t>
            </a:r>
            <a:r>
              <a:rPr lang="en-US" sz="1600" dirty="0" smtClean="0">
                <a:latin typeface="+mn-lt"/>
              </a:rPr>
              <a:t>textbook)</a:t>
            </a:r>
            <a:endParaRPr lang="en-US" sz="1600" dirty="0">
              <a:latin typeface="+mn-lt"/>
            </a:endParaRPr>
          </a:p>
        </p:txBody>
      </p:sp>
      <p:sp>
        <p:nvSpPr>
          <p:cNvPr id="4" name="TextBox 3"/>
          <p:cNvSpPr txBox="1"/>
          <p:nvPr/>
        </p:nvSpPr>
        <p:spPr>
          <a:xfrm>
            <a:off x="381000" y="1828800"/>
            <a:ext cx="2236910" cy="1569660"/>
          </a:xfrm>
          <a:prstGeom prst="rect">
            <a:avLst/>
          </a:prstGeom>
          <a:noFill/>
        </p:spPr>
        <p:txBody>
          <a:bodyPr wrap="square" rtlCol="0">
            <a:spAutoFit/>
          </a:bodyPr>
          <a:lstStyle/>
          <a:p>
            <a:pPr algn="ctr"/>
            <a:r>
              <a:rPr lang="en-US" sz="4800" dirty="0" smtClean="0">
                <a:latin typeface="+mn-lt"/>
              </a:rPr>
              <a:t>SHA-512</a:t>
            </a:r>
          </a:p>
          <a:p>
            <a:pPr algn="ctr"/>
            <a:r>
              <a:rPr lang="en-US" sz="4800" dirty="0" smtClean="0">
                <a:latin typeface="+mn-lt"/>
              </a:rPr>
              <a:t>Logic</a:t>
            </a:r>
            <a:endParaRPr lang="en-US" sz="4800" dirty="0">
              <a:latin typeface="+mn-lt"/>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SHA-3</a:t>
            </a:r>
          </a:p>
        </p:txBody>
      </p:sp>
      <p:graphicFrame>
        <p:nvGraphicFramePr>
          <p:cNvPr id="4" name="Content Placeholder 3"/>
          <p:cNvGraphicFramePr>
            <a:graphicFrameLocks noGrp="1"/>
          </p:cNvGraphicFramePr>
          <p:nvPr>
            <p:ph idx="1"/>
          </p:nvPr>
        </p:nvGraphicFramePr>
        <p:xfrm>
          <a:off x="304800" y="1676401"/>
          <a:ext cx="8610599" cy="4876799"/>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Sponge Construction</a:t>
            </a:r>
          </a:p>
        </p:txBody>
      </p:sp>
      <p:sp>
        <p:nvSpPr>
          <p:cNvPr id="3" name="Content Placeholder 2"/>
          <p:cNvSpPr>
            <a:spLocks noGrp="1"/>
          </p:cNvSpPr>
          <p:nvPr>
            <p:ph idx="1"/>
          </p:nvPr>
        </p:nvSpPr>
        <p:spPr/>
        <p:txBody>
          <a:bodyPr>
            <a:normAutofit fontScale="77500" lnSpcReduction="20000"/>
          </a:bodyPr>
          <a:lstStyle/>
          <a:p>
            <a:r>
              <a:rPr lang="en-US" dirty="0" smtClean="0"/>
              <a:t>Underlying structure of SHA-3 is a scheme referred to by its designers as a </a:t>
            </a:r>
            <a:r>
              <a:rPr lang="en-US" i="1" dirty="0" smtClean="0"/>
              <a:t>sponge construction</a:t>
            </a:r>
          </a:p>
          <a:p>
            <a:r>
              <a:rPr lang="en-US" dirty="0" smtClean="0"/>
              <a:t>Takes an input message and partitions it into fixed-size blocks</a:t>
            </a:r>
          </a:p>
          <a:p>
            <a:r>
              <a:rPr lang="en-US" dirty="0" smtClean="0"/>
              <a:t>Each block is processed in turn with the output of each iteration fed into the next iteration, finally producing an output block</a:t>
            </a:r>
          </a:p>
          <a:p>
            <a:r>
              <a:rPr lang="en-US" dirty="0" smtClean="0"/>
              <a:t> The sponge function is defined by three parameters:</a:t>
            </a:r>
          </a:p>
          <a:p>
            <a:pPr lvl="1"/>
            <a:r>
              <a:rPr lang="en-US" dirty="0" smtClean="0"/>
              <a:t>f =  the internal function used to process each input block</a:t>
            </a:r>
          </a:p>
          <a:p>
            <a:pPr lvl="1"/>
            <a:r>
              <a:rPr lang="en-US" dirty="0" smtClean="0"/>
              <a:t>r =  the size in bits of the input blocks, called the </a:t>
            </a:r>
            <a:r>
              <a:rPr lang="en-US" i="1" dirty="0" smtClean="0"/>
              <a:t>bitrate</a:t>
            </a:r>
          </a:p>
          <a:p>
            <a:pPr lvl="1"/>
            <a:r>
              <a:rPr lang="en-US" dirty="0" smtClean="0"/>
              <a:t>pad =  the padding algorithm</a:t>
            </a:r>
          </a:p>
        </p:txBody>
      </p:sp>
      <p:pic>
        <p:nvPicPr>
          <p:cNvPr id="4" name="Picture 3"/>
          <p:cNvPicPr>
            <a:picLocks noChangeAspect="1"/>
          </p:cNvPicPr>
          <p:nvPr/>
        </p:nvPicPr>
        <p:blipFill>
          <a:blip r:embed="rId3"/>
          <a:stretch>
            <a:fillRect/>
          </a:stretch>
        </p:blipFill>
        <p:spPr>
          <a:xfrm rot="20541565">
            <a:off x="7464018" y="5479439"/>
            <a:ext cx="1384300" cy="119695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4.pdf"/>
          <p:cNvPicPr>
            <a:picLocks noChangeAspect="1"/>
          </p:cNvPicPr>
          <p:nvPr/>
        </p:nvPicPr>
        <mc:AlternateContent>
          <mc:Choice xmlns:ma="http://schemas.microsoft.com/office/mac/drawingml/2008/main" Requires="ma">
            <p:blipFill>
              <a:blip r:embed="rId3"/>
              <a:srcRect l="9412" t="8182" r="2353" b="30000"/>
              <a:stretch>
                <a:fillRect/>
              </a:stretch>
            </p:blipFill>
          </mc:Choice>
          <mc:Fallback>
            <p:blipFill>
              <a:blip r:embed="rId4"/>
              <a:srcRect l="9412" t="8182" r="2353" b="30000"/>
              <a:stretch>
                <a:fillRect/>
              </a:stretch>
            </p:blipFill>
          </mc:Fallback>
        </mc:AlternateContent>
        <p:spPr>
          <a:xfrm>
            <a:off x="914399" y="1"/>
            <a:ext cx="7563823" cy="6858000"/>
          </a:xfrm>
          <a:prstGeom prst="rect">
            <a:avLst/>
          </a:prstGeom>
        </p:spPr>
      </p:pic>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5.pdf"/>
          <p:cNvPicPr>
            <a:picLocks noChangeAspect="1"/>
          </p:cNvPicPr>
          <p:nvPr/>
        </p:nvPicPr>
        <mc:AlternateContent>
          <mc:Choice xmlns:ma="http://schemas.microsoft.com/office/mac/drawingml/2008/main" Requires="ma">
            <p:blipFill>
              <a:blip r:embed="rId3"/>
              <a:srcRect l="5882" t="3636" r="3529" b="9091"/>
              <a:stretch>
                <a:fillRect/>
              </a:stretch>
            </p:blipFill>
          </mc:Choice>
          <mc:Fallback>
            <p:blipFill>
              <a:blip r:embed="rId4"/>
              <a:srcRect l="5882" t="3636" r="3529" b="9091"/>
              <a:stretch>
                <a:fillRect/>
              </a:stretch>
            </p:blipFill>
          </mc:Fallback>
        </mc:AlternateContent>
        <p:spPr>
          <a:xfrm>
            <a:off x="1734019" y="0"/>
            <a:ext cx="5500659" cy="6858000"/>
          </a:xfrm>
          <a:prstGeom prst="rect">
            <a:avLst/>
          </a:prstGeom>
        </p:spPr>
      </p:pic>
    </p:spTree>
  </p:cSld>
  <p:clrMapOvr>
    <a:masterClrMapping/>
  </p:clrMapOvr>
  <p:transition spd="med">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mc:AlternateContent>
          <mc:Choice xmlns:ma="http://schemas.microsoft.com/office/mac/drawingml/2008/main" Requires="ma">
            <p:blipFill>
              <a:blip r:embed="rId3"/>
              <a:srcRect r="15031"/>
              <a:stretch>
                <a:fillRect/>
              </a:stretch>
            </p:blipFill>
          </mc:Choice>
          <mc:Fallback>
            <p:blipFill>
              <a:blip r:embed="rId4"/>
              <a:srcRect r="15031"/>
              <a:stretch>
                <a:fillRect/>
              </a:stretch>
            </p:blipFill>
          </mc:Fallback>
        </mc:AlternateContent>
        <p:spPr>
          <a:xfrm>
            <a:off x="533400" y="1503416"/>
            <a:ext cx="8382000" cy="5354584"/>
          </a:xfrm>
          <a:prstGeom prst="rect">
            <a:avLst/>
          </a:prstGeom>
        </p:spPr>
      </p:pic>
      <p:sp>
        <p:nvSpPr>
          <p:cNvPr id="3" name="Rectangle 2"/>
          <p:cNvSpPr/>
          <p:nvPr/>
        </p:nvSpPr>
        <p:spPr>
          <a:xfrm>
            <a:off x="0" y="1"/>
            <a:ext cx="9144000" cy="1384995"/>
          </a:xfrm>
          <a:prstGeom prst="rect">
            <a:avLst/>
          </a:prstGeom>
        </p:spPr>
        <p:txBody>
          <a:bodyPr wrap="square">
            <a:spAutoFit/>
          </a:bodyPr>
          <a:lstStyle/>
          <a:p>
            <a:pPr algn="ctr"/>
            <a:r>
              <a:rPr lang="en-US" sz="4800" dirty="0">
                <a:solidFill>
                  <a:schemeClr val="tx2"/>
                </a:solidFill>
                <a:latin typeface="+mn-lt"/>
                <a:ea typeface="ＭＳ Ｐゴシック" pitchFamily="-84" charset="-128"/>
                <a:cs typeface="ＭＳ Ｐゴシック" pitchFamily="-84" charset="-128"/>
              </a:rPr>
              <a:t>Table 11.5 </a:t>
            </a:r>
            <a:r>
              <a:rPr lang="en-US" sz="4800" dirty="0" smtClean="0">
                <a:solidFill>
                  <a:schemeClr val="tx2"/>
                </a:solidFill>
                <a:latin typeface="+mn-lt"/>
                <a:ea typeface="ＭＳ Ｐゴシック" pitchFamily="-84" charset="-128"/>
                <a:cs typeface="ＭＳ Ｐゴシック" pitchFamily="-84" charset="-128"/>
              </a:rPr>
              <a:t> </a:t>
            </a:r>
          </a:p>
          <a:p>
            <a:pPr algn="ctr"/>
            <a:r>
              <a:rPr lang="en-US" sz="3600" dirty="0" smtClean="0">
                <a:solidFill>
                  <a:schemeClr val="tx2"/>
                </a:solidFill>
                <a:latin typeface="+mn-lt"/>
                <a:ea typeface="ＭＳ Ｐゴシック" pitchFamily="-84" charset="-128"/>
                <a:cs typeface="ＭＳ Ｐゴシック" pitchFamily="-84" charset="-128"/>
              </a:rPr>
              <a:t>SHA</a:t>
            </a:r>
            <a:r>
              <a:rPr lang="en-US" sz="3600" dirty="0">
                <a:solidFill>
                  <a:schemeClr val="tx2"/>
                </a:solidFill>
                <a:latin typeface="+mn-lt"/>
                <a:ea typeface="ＭＳ Ｐゴシック" pitchFamily="-84" charset="-128"/>
                <a:cs typeface="ＭＳ Ｐゴシック" pitchFamily="-84" charset="-128"/>
              </a:rPr>
              <a:t>-3 Parameters </a:t>
            </a:r>
          </a:p>
        </p:txBody>
      </p:sp>
    </p:spTree>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6.pdf"/>
          <p:cNvPicPr>
            <a:picLocks noChangeAspect="1"/>
          </p:cNvPicPr>
          <p:nvPr/>
        </p:nvPicPr>
        <mc:AlternateContent>
          <mc:Choice xmlns:ma="http://schemas.microsoft.com/office/mac/drawingml/2008/main" Requires="ma">
            <p:blipFill>
              <a:blip r:embed="rId3"/>
              <a:srcRect l="2353" t="12727" r="4706" b="36364"/>
              <a:stretch>
                <a:fillRect/>
              </a:stretch>
            </p:blipFill>
          </mc:Choice>
          <mc:Fallback>
            <p:blipFill>
              <a:blip r:embed="rId4"/>
              <a:srcRect l="2353" t="12727" r="4706" b="36364"/>
              <a:stretch>
                <a:fillRect/>
              </a:stretch>
            </p:blipFill>
          </mc:Fallback>
        </mc:AlternateContent>
        <p:spPr>
          <a:xfrm>
            <a:off x="0" y="242110"/>
            <a:ext cx="9144000" cy="6481849"/>
          </a:xfrm>
          <a:prstGeom prst="rect">
            <a:avLst/>
          </a:prstGeom>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7.pdf"/>
          <p:cNvPicPr>
            <a:picLocks noChangeAspect="1"/>
          </p:cNvPicPr>
          <p:nvPr/>
        </p:nvPicPr>
        <mc:AlternateContent>
          <mc:Choice xmlns:ma="http://schemas.microsoft.com/office/mac/drawingml/2008/main" Requires="ma">
            <p:blipFill>
              <a:blip r:embed="rId3"/>
              <a:srcRect l="20000" t="1818" r="16471" b="1818"/>
              <a:stretch>
                <a:fillRect/>
              </a:stretch>
            </p:blipFill>
          </mc:Choice>
          <mc:Fallback>
            <p:blipFill>
              <a:blip r:embed="rId4"/>
              <a:srcRect l="20000" t="1818" r="16471" b="1818"/>
              <a:stretch>
                <a:fillRect/>
              </a:stretch>
            </p:blipFill>
          </mc:Fallback>
        </mc:AlternateContent>
        <p:spPr>
          <a:xfrm>
            <a:off x="5105400" y="0"/>
            <a:ext cx="3493686" cy="6858000"/>
          </a:xfrm>
          <a:prstGeom prst="rect">
            <a:avLst/>
          </a:prstGeom>
        </p:spPr>
      </p:pic>
      <p:sp>
        <p:nvSpPr>
          <p:cNvPr id="3" name="Title 2"/>
          <p:cNvSpPr>
            <a:spLocks noGrp="1"/>
          </p:cNvSpPr>
          <p:nvPr>
            <p:ph type="title"/>
          </p:nvPr>
        </p:nvSpPr>
        <p:spPr>
          <a:xfrm>
            <a:off x="381000" y="609600"/>
            <a:ext cx="3612776" cy="2590800"/>
          </a:xfrm>
        </p:spPr>
        <p:txBody>
          <a:bodyPr/>
          <a:lstStyle/>
          <a:p>
            <a:r>
              <a:rPr lang="en-US" dirty="0" smtClean="0"/>
              <a:t>SHA-3 </a:t>
            </a:r>
            <a:br>
              <a:rPr lang="en-US" dirty="0" smtClean="0"/>
            </a:br>
            <a:r>
              <a:rPr lang="en-US" dirty="0" smtClean="0"/>
              <a:t>Iteration Function </a:t>
            </a:r>
            <a:r>
              <a:rPr lang="en-US" i="1" dirty="0" smtClean="0"/>
              <a:t>f</a:t>
            </a:r>
            <a:endParaRPr lang="en-US" dirty="0"/>
          </a:p>
        </p:txBody>
      </p:sp>
    </p:spTree>
  </p:cSld>
  <p:clrMapOvr>
    <a:masterClrMapping/>
  </p:clrMapOvr>
  <p:transition spd="med">
    <p:wipe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667000" y="95250"/>
            <a:ext cx="6170204" cy="6762750"/>
          </a:xfrm>
          <a:prstGeom prst="rect">
            <a:avLst/>
          </a:prstGeom>
        </p:spPr>
      </p:pic>
      <p:sp>
        <p:nvSpPr>
          <p:cNvPr id="6" name="Rectangle 5"/>
          <p:cNvSpPr/>
          <p:nvPr/>
        </p:nvSpPr>
        <p:spPr>
          <a:xfrm>
            <a:off x="381000" y="838200"/>
            <a:ext cx="2286000" cy="4247317"/>
          </a:xfrm>
          <a:prstGeom prst="rect">
            <a:avLst/>
          </a:prstGeom>
        </p:spPr>
        <p:txBody>
          <a:bodyPr wrap="square">
            <a:spAutoFit/>
          </a:bodyPr>
          <a:lstStyle/>
          <a:p>
            <a:pPr algn="ctr"/>
            <a:r>
              <a:rPr lang="en-US" sz="5400" dirty="0">
                <a:solidFill>
                  <a:schemeClr val="tx2"/>
                </a:solidFill>
                <a:latin typeface="+mn-lt"/>
                <a:ea typeface="ＭＳ Ｐゴシック" pitchFamily="-84" charset="-128"/>
                <a:cs typeface="ＭＳ Ｐゴシック" pitchFamily="-84" charset="-128"/>
              </a:rPr>
              <a:t>Table 11.6  </a:t>
            </a:r>
          </a:p>
          <a:p>
            <a:pPr algn="ctr"/>
            <a:endParaRPr lang="en-US" sz="5400" dirty="0">
              <a:solidFill>
                <a:schemeClr val="tx2"/>
              </a:solidFill>
              <a:latin typeface="+mn-lt"/>
              <a:ea typeface="ＭＳ Ｐゴシック" pitchFamily="-84" charset="-128"/>
              <a:cs typeface="ＭＳ Ｐゴシック" pitchFamily="-84" charset="-128"/>
            </a:endParaRPr>
          </a:p>
          <a:p>
            <a:pPr algn="ctr"/>
            <a:r>
              <a:rPr lang="en-US" sz="3600" dirty="0">
                <a:solidFill>
                  <a:schemeClr val="tx2"/>
                </a:solidFill>
                <a:latin typeface="+mn-lt"/>
                <a:ea typeface="ＭＳ Ｐゴシック" pitchFamily="-84" charset="-128"/>
                <a:cs typeface="ＭＳ Ｐゴシック" pitchFamily="-84" charset="-128"/>
              </a:rPr>
              <a:t>Step Functions </a:t>
            </a:r>
          </a:p>
          <a:p>
            <a:pPr algn="ctr"/>
            <a:r>
              <a:rPr lang="en-US" sz="3600" dirty="0">
                <a:solidFill>
                  <a:schemeClr val="tx2"/>
                </a:solidFill>
                <a:latin typeface="+mn-lt"/>
                <a:ea typeface="ＭＳ Ｐゴシック" pitchFamily="-84" charset="-128"/>
                <a:cs typeface="ＭＳ Ｐゴシック" pitchFamily="-84" charset="-128"/>
              </a:rPr>
              <a:t>in SHA-3 </a:t>
            </a: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92163" y="1762125"/>
            <a:ext cx="7570787" cy="4943475"/>
          </a:xfrm>
        </p:spPr>
        <p:txBody>
          <a:bodyPr>
            <a:normAutofit fontScale="25000" lnSpcReduction="20000"/>
          </a:bodyPr>
          <a:lstStyle/>
          <a:p>
            <a:pPr>
              <a:lnSpc>
                <a:spcPct val="140000"/>
              </a:lnSpc>
              <a:buNone/>
            </a:pPr>
            <a:r>
              <a:rPr lang="en-AU" sz="10400" i="1" dirty="0" smtClean="0">
                <a:ea typeface="ＭＳ Ｐゴシック" pitchFamily="-107" charset="-128"/>
                <a:cs typeface="ＭＳ Ｐゴシック" pitchFamily="-107" charset="-128"/>
              </a:rPr>
              <a:t>	</a:t>
            </a:r>
            <a:r>
              <a:rPr lang="en-AU" sz="9600" i="1" dirty="0" smtClean="0">
                <a:ea typeface="ＭＳ Ｐゴシック" pitchFamily="-107" charset="-128"/>
                <a:cs typeface="ＭＳ Ｐゴシック" pitchFamily="-107" charset="-128"/>
              </a:rPr>
              <a:t>“</a:t>
            </a:r>
            <a:r>
              <a:rPr lang="en-US" sz="9600" i="1" dirty="0" smtClean="0">
                <a:ea typeface="ＭＳ Ｐゴシック" pitchFamily="-107" charset="-128"/>
                <a:cs typeface="ＭＳ Ｐゴシック" pitchFamily="-107" charset="-128"/>
              </a:rPr>
              <a:t>The Douglas Squirrel has a distinctive eating habit. It usually eats pine cones from the bottom end up. Partially eaten cones can indicate the presence of these squirrels if they have been attacked from the bottom first. If, instead, the cone has been eaten from the top end down, it is more likely to have been a crossbill finch that has been doing the dining</a:t>
            </a:r>
            <a:r>
              <a:rPr lang="en-AU" sz="9600" i="1" dirty="0" smtClean="0">
                <a:ea typeface="ＭＳ Ｐゴシック" pitchFamily="-107" charset="-128"/>
                <a:cs typeface="ＭＳ Ｐゴシック" pitchFamily="-107" charset="-128"/>
              </a:rPr>
              <a:t>.”</a:t>
            </a:r>
          </a:p>
          <a:p>
            <a:pPr algn="r">
              <a:lnSpc>
                <a:spcPct val="140000"/>
              </a:lnSpc>
              <a:buNone/>
            </a:pPr>
            <a:r>
              <a:rPr lang="en-AU" sz="11200" b="1" i="1" dirty="0" smtClean="0">
                <a:ea typeface="ＭＳ Ｐゴシック" pitchFamily="-107" charset="-128"/>
                <a:cs typeface="ＭＳ Ｐゴシック" pitchFamily="-107" charset="-128"/>
              </a:rPr>
              <a:t>	</a:t>
            </a:r>
            <a:r>
              <a:rPr lang="en-AU" sz="10400" b="1" i="1" dirty="0" smtClean="0">
                <a:ea typeface="+mn-ea"/>
                <a:cs typeface="+mn-cs"/>
              </a:rPr>
              <a:t>—Talking to Strange Men, </a:t>
            </a:r>
          </a:p>
          <a:p>
            <a:pPr algn="r" eaLnBrk="1" hangingPunct="1">
              <a:lnSpc>
                <a:spcPct val="90000"/>
              </a:lnSpc>
              <a:buFont typeface="Wingdings" pitchFamily="-107" charset="2"/>
              <a:buNone/>
              <a:defRPr/>
            </a:pPr>
            <a:r>
              <a:rPr lang="en-AU" sz="11200" b="1" dirty="0" smtClean="0">
                <a:ea typeface="+mn-ea"/>
                <a:cs typeface="+mn-cs"/>
              </a:rPr>
              <a:t>Ruth Rendell</a:t>
            </a:r>
          </a:p>
          <a:p>
            <a:pPr eaLnBrk="1" hangingPunct="1">
              <a:lnSpc>
                <a:spcPct val="90000"/>
              </a:lnSpc>
              <a:buFont typeface="Wingdings" pitchFamily="-107" charset="2"/>
              <a:buNone/>
              <a:defRPr/>
            </a:pPr>
            <a:endParaRPr lang="en-AU" sz="2800" dirty="0">
              <a:ea typeface="ＭＳ Ｐゴシック" pitchFamily="-107" charset="-128"/>
              <a:cs typeface="ＭＳ Ｐゴシック" pitchFamily="-107" charset="-128"/>
            </a:endParaRPr>
          </a:p>
          <a:p>
            <a:pPr eaLnBrk="1" hangingPunct="1">
              <a:lnSpc>
                <a:spcPct val="90000"/>
              </a:lnSpc>
              <a:buFont typeface="Wingdings" pitchFamily="-107" charset="2"/>
              <a:buChar char="Ø"/>
              <a:defRPr/>
            </a:pPr>
            <a:endParaRPr lang="en-AU" sz="2800" dirty="0">
              <a:ea typeface="ＭＳ Ｐゴシック" pitchFamily="-107" charset="-128"/>
              <a:cs typeface="ＭＳ Ｐゴシック" pitchFamily="-107"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8.pdf"/>
          <p:cNvPicPr>
            <a:picLocks noChangeAspect="1"/>
          </p:cNvPicPr>
          <p:nvPr/>
        </p:nvPicPr>
        <mc:AlternateContent>
          <mc:Choice xmlns:ma="http://schemas.microsoft.com/office/mac/drawingml/2008/main" Requires="ma">
            <p:blipFill>
              <a:blip r:embed="rId3"/>
              <a:srcRect l="7059" t="3636" r="4706" b="20000"/>
              <a:stretch>
                <a:fillRect/>
              </a:stretch>
            </p:blipFill>
          </mc:Choice>
          <mc:Fallback>
            <p:blipFill>
              <a:blip r:embed="rId4"/>
              <a:srcRect l="7059" t="3636" r="4706" b="20000"/>
              <a:stretch>
                <a:fillRect/>
              </a:stretch>
            </p:blipFill>
          </mc:Fallback>
        </mc:AlternateContent>
        <p:spPr>
          <a:xfrm>
            <a:off x="1447800" y="0"/>
            <a:ext cx="6123126" cy="6858000"/>
          </a:xfrm>
          <a:prstGeom prst="rect">
            <a:avLst/>
          </a:prstGeom>
        </p:spPr>
      </p:pic>
    </p:spTree>
  </p:cSld>
  <p:clrMapOvr>
    <a:masterClrMapping/>
  </p:clrMapOvr>
  <p:transition spd="med">
    <p:pull dir="l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9.pdf"/>
          <p:cNvPicPr>
            <a:picLocks noChangeAspect="1"/>
          </p:cNvPicPr>
          <p:nvPr/>
        </p:nvPicPr>
        <mc:AlternateContent>
          <mc:Choice xmlns:ma="http://schemas.microsoft.com/office/mac/drawingml/2008/main" Requires="ma">
            <p:blipFill>
              <a:blip r:embed="rId3"/>
              <a:srcRect l="14118" t="9091" r="14118" b="17273"/>
              <a:stretch>
                <a:fillRect/>
              </a:stretch>
            </p:blipFill>
          </mc:Choice>
          <mc:Fallback>
            <p:blipFill>
              <a:blip r:embed="rId4"/>
              <a:srcRect l="14118" t="9091" r="14118" b="17273"/>
              <a:stretch>
                <a:fillRect/>
              </a:stretch>
            </p:blipFill>
          </mc:Fallback>
        </mc:AlternateContent>
        <p:spPr>
          <a:xfrm>
            <a:off x="1778414" y="0"/>
            <a:ext cx="5164586" cy="6858000"/>
          </a:xfrm>
          <a:prstGeom prst="rect">
            <a:avLst/>
          </a:prstGeom>
        </p:spPr>
      </p:pic>
    </p:spTree>
  </p:cSld>
  <p:clrMapOvr>
    <a:masterClrMapping/>
  </p:clrMapOvr>
  <p:transition spd="med">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Summary</a:t>
            </a:r>
            <a:endParaRPr lang="en-AU" dirty="0" smtClean="0"/>
          </a:p>
        </p:txBody>
      </p:sp>
      <p:sp>
        <p:nvSpPr>
          <p:cNvPr id="130051" name="Rectangle 3"/>
          <p:cNvSpPr>
            <a:spLocks noGrp="1" noChangeArrowheads="1"/>
          </p:cNvSpPr>
          <p:nvPr>
            <p:ph sz="half" idx="1"/>
          </p:nvPr>
        </p:nvSpPr>
        <p:spPr>
          <a:xfrm>
            <a:off x="533400" y="1752600"/>
            <a:ext cx="3565525" cy="4778375"/>
          </a:xfrm>
        </p:spPr>
        <p:txBody>
          <a:bodyPr>
            <a:normAutofit fontScale="92500" lnSpcReduction="10000"/>
          </a:bodyPr>
          <a:lstStyle/>
          <a:p>
            <a:r>
              <a:rPr lang="en-US" dirty="0" smtClean="0"/>
              <a:t>Applications of cryptographic hash functions</a:t>
            </a:r>
          </a:p>
          <a:p>
            <a:pPr lvl="1"/>
            <a:r>
              <a:rPr lang="en-US" dirty="0" smtClean="0"/>
              <a:t>Message authentication</a:t>
            </a:r>
          </a:p>
          <a:p>
            <a:pPr lvl="1"/>
            <a:r>
              <a:rPr lang="en-US" dirty="0" smtClean="0"/>
              <a:t>Digital signatures</a:t>
            </a:r>
          </a:p>
          <a:p>
            <a:pPr lvl="1"/>
            <a:r>
              <a:rPr lang="en-US" dirty="0" smtClean="0"/>
              <a:t>Other applications</a:t>
            </a:r>
          </a:p>
          <a:p>
            <a:r>
              <a:rPr lang="en-US" dirty="0" smtClean="0"/>
              <a:t>Requirements and security</a:t>
            </a:r>
          </a:p>
          <a:p>
            <a:pPr lvl="1"/>
            <a:r>
              <a:rPr lang="en-US" dirty="0" smtClean="0"/>
              <a:t>Security requirements for cryptographic hash functions</a:t>
            </a:r>
          </a:p>
          <a:p>
            <a:pPr lvl="1"/>
            <a:r>
              <a:rPr lang="en-US" dirty="0" smtClean="0"/>
              <a:t>Brute-force attacks</a:t>
            </a:r>
          </a:p>
          <a:p>
            <a:pPr lvl="1"/>
            <a:r>
              <a:rPr lang="en-US" dirty="0" smtClean="0"/>
              <a:t>Cryptanalysis </a:t>
            </a:r>
            <a:endParaRPr lang="en-AU" dirty="0" smtClean="0"/>
          </a:p>
        </p:txBody>
      </p:sp>
      <p:sp>
        <p:nvSpPr>
          <p:cNvPr id="130052" name="Content Placeholder 11"/>
          <p:cNvSpPr>
            <a:spLocks noGrp="1"/>
          </p:cNvSpPr>
          <p:nvPr>
            <p:ph sz="half" idx="2"/>
          </p:nvPr>
        </p:nvSpPr>
        <p:spPr>
          <a:xfrm>
            <a:off x="5867400" y="1752600"/>
            <a:ext cx="3124200" cy="4800600"/>
          </a:xfrm>
        </p:spPr>
        <p:txBody>
          <a:bodyPr>
            <a:normAutofit fontScale="92500" lnSpcReduction="10000"/>
          </a:bodyPr>
          <a:lstStyle/>
          <a:p>
            <a:r>
              <a:rPr lang="en-US" dirty="0" smtClean="0"/>
              <a:t>Hash functions based on cipher block chaining</a:t>
            </a:r>
          </a:p>
          <a:p>
            <a:r>
              <a:rPr lang="en-US" dirty="0" smtClean="0"/>
              <a:t>Secure hash algorithm (SHA)</a:t>
            </a:r>
          </a:p>
          <a:p>
            <a:pPr lvl="1"/>
            <a:r>
              <a:rPr lang="en-US" dirty="0" smtClean="0"/>
              <a:t>SHA-512 logic</a:t>
            </a:r>
          </a:p>
          <a:p>
            <a:pPr lvl="1"/>
            <a:r>
              <a:rPr lang="en-US" dirty="0" smtClean="0"/>
              <a:t>SHA-512 round function</a:t>
            </a:r>
          </a:p>
          <a:p>
            <a:r>
              <a:rPr lang="en-US" dirty="0" smtClean="0"/>
              <a:t>SHA-3</a:t>
            </a:r>
          </a:p>
          <a:p>
            <a:pPr lvl="1"/>
            <a:r>
              <a:rPr lang="en-US" dirty="0" smtClean="0"/>
              <a:t>The sponge construction</a:t>
            </a:r>
          </a:p>
          <a:p>
            <a:pPr lvl="1"/>
            <a:r>
              <a:rPr lang="en-US" dirty="0" smtClean="0"/>
              <a:t>The SHA-3 Iteration Function </a:t>
            </a:r>
            <a:r>
              <a:rPr lang="en-US" i="1" dirty="0" smtClean="0"/>
              <a:t>f</a:t>
            </a:r>
            <a:endParaRPr lang="en-US" dirty="0" smtClean="0"/>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Hash Functions</a:t>
            </a:r>
            <a:endParaRPr lang="en-AU" dirty="0"/>
          </a:p>
        </p:txBody>
      </p:sp>
      <p:sp>
        <p:nvSpPr>
          <p:cNvPr id="55299" name="Rectangle 3"/>
          <p:cNvSpPr>
            <a:spLocks noGrp="1" noChangeArrowheads="1"/>
          </p:cNvSpPr>
          <p:nvPr>
            <p:ph idx="1"/>
          </p:nvPr>
        </p:nvSpPr>
        <p:spPr>
          <a:xfrm>
            <a:off x="792163" y="1762125"/>
            <a:ext cx="7570787" cy="4943475"/>
          </a:xfrm>
        </p:spPr>
        <p:txBody>
          <a:bodyPr>
            <a:normAutofit fontScale="92500" lnSpcReduction="20000"/>
          </a:bodyPr>
          <a:lstStyle/>
          <a:p>
            <a:r>
              <a:rPr lang="en-AU" dirty="0" smtClean="0"/>
              <a:t>A hash function H accepts a variable-length block of data </a:t>
            </a:r>
            <a:r>
              <a:rPr lang="en-AU" i="1" dirty="0" smtClean="0"/>
              <a:t>M </a:t>
            </a:r>
            <a:r>
              <a:rPr lang="en-AU" dirty="0" smtClean="0"/>
              <a:t>as input and produces a fixed-size hash value </a:t>
            </a:r>
          </a:p>
          <a:p>
            <a:pPr lvl="1"/>
            <a:r>
              <a:rPr lang="en-AU" i="1" dirty="0" smtClean="0"/>
              <a:t>h = </a:t>
            </a:r>
            <a:r>
              <a:rPr lang="en-AU" dirty="0" smtClean="0"/>
              <a:t>H(</a:t>
            </a:r>
            <a:r>
              <a:rPr lang="en-AU" i="1" dirty="0" smtClean="0"/>
              <a:t>M</a:t>
            </a:r>
            <a:r>
              <a:rPr lang="en-AU" dirty="0" smtClean="0"/>
              <a:t>)</a:t>
            </a:r>
          </a:p>
          <a:p>
            <a:pPr lvl="1"/>
            <a:r>
              <a:rPr lang="en-AU" dirty="0" smtClean="0"/>
              <a:t>Principal object is data integrity</a:t>
            </a:r>
          </a:p>
          <a:p>
            <a:r>
              <a:rPr lang="en-AU" dirty="0" smtClean="0"/>
              <a:t>Cryptographic hash function</a:t>
            </a:r>
          </a:p>
          <a:p>
            <a:pPr lvl="1"/>
            <a:r>
              <a:rPr lang="en-AU" dirty="0" smtClean="0"/>
              <a:t>An algorithm for which it is computationally infeasible to find either: </a:t>
            </a:r>
            <a:endParaRPr lang="en-AU" dirty="0" smtClean="0"/>
          </a:p>
          <a:p>
            <a:pPr lvl="2">
              <a:lnSpc>
                <a:spcPct val="120000"/>
              </a:lnSpc>
              <a:buNone/>
            </a:pPr>
            <a:r>
              <a:rPr lang="en-AU" dirty="0" smtClean="0"/>
              <a:t>	(a) </a:t>
            </a:r>
            <a:r>
              <a:rPr lang="en-AU" dirty="0" smtClean="0"/>
              <a:t>a data object that maps to a pre-specified hash result (the one-way property) </a:t>
            </a:r>
            <a:endParaRPr lang="en-AU" dirty="0" smtClean="0"/>
          </a:p>
          <a:p>
            <a:pPr lvl="2">
              <a:lnSpc>
                <a:spcPct val="120000"/>
              </a:lnSpc>
              <a:spcBef>
                <a:spcPts val="1800"/>
              </a:spcBef>
              <a:buNone/>
            </a:pPr>
            <a:r>
              <a:rPr lang="en-AU" dirty="0" smtClean="0"/>
              <a:t>	</a:t>
            </a:r>
            <a:r>
              <a:rPr lang="en-AU" sz="2378" dirty="0" smtClean="0"/>
              <a:t>(b) two data objects that map to the same hash result (the collision-free property)</a:t>
            </a:r>
            <a:endParaRPr lang="en-US" sz="2378"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mc:Choice xmlns:ma="http://schemas.microsoft.com/office/mac/drawingml/2008/main" Requires="ma">
            <p:blipFill>
              <a:blip r:embed="rId3"/>
              <a:srcRect l="5882" t="10000" r="7059" b="30909"/>
              <a:stretch>
                <a:fillRect/>
              </a:stretch>
            </p:blipFill>
          </mc:Choice>
          <mc:Fallback>
            <p:blipFill>
              <a:blip r:embed="rId4"/>
              <a:srcRect l="5882" t="10000" r="7059" b="30909"/>
              <a:stretch>
                <a:fillRect/>
              </a:stretch>
            </p:blipFill>
          </mc:Fallback>
        </mc:AlternateContent>
        <p:spPr>
          <a:xfrm>
            <a:off x="775149" y="0"/>
            <a:ext cx="7807373" cy="6858000"/>
          </a:xfrm>
          <a:prstGeom prst="rect">
            <a:avLst/>
          </a:prstGeom>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Tree>
  </p:cSld>
  <p:clrMapOvr>
    <a:masterClrMapping/>
  </p:clrMapOvr>
  <p:transition spd="med">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3.pdf"/>
          <p:cNvPicPr>
            <a:picLocks noChangeAspect="1"/>
          </p:cNvPicPr>
          <p:nvPr/>
        </p:nvPicPr>
        <mc:AlternateContent>
          <mc:Choice xmlns:ma="http://schemas.microsoft.com/office/mac/drawingml/2008/main" Requires="ma">
            <p:blipFill>
              <a:blip r:embed="rId3"/>
              <a:srcRect t="8182" b="1818"/>
              <a:stretch>
                <a:fillRect/>
              </a:stretch>
            </p:blipFill>
          </mc:Choice>
          <mc:Fallback>
            <p:blipFill>
              <a:blip r:embed="rId4"/>
              <a:srcRect t="8182" b="1818"/>
              <a:stretch>
                <a:fillRect/>
              </a:stretch>
            </p:blipFill>
          </mc:Fallback>
        </mc:AlternateContent>
        <p:spPr>
          <a:xfrm>
            <a:off x="1676400" y="-72976"/>
            <a:ext cx="5950824" cy="6930976"/>
          </a:xfrm>
          <a:prstGeom prst="rect">
            <a:avLst/>
          </a:prstGeom>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143999" cy="1412875"/>
          </a:xfrm>
        </p:spPr>
        <p:txBody>
          <a:bodyPr/>
          <a:lstStyle/>
          <a:p>
            <a:r>
              <a:rPr lang="en-US" dirty="0" smtClean="0"/>
              <a:t>Message Authentication Code (MAC)</a:t>
            </a:r>
            <a:endParaRPr lang="en-US" dirty="0"/>
          </a:p>
        </p:txBody>
      </p:sp>
      <p:sp>
        <p:nvSpPr>
          <p:cNvPr id="5" name="Content Placeholder 4"/>
          <p:cNvSpPr>
            <a:spLocks noGrp="1"/>
          </p:cNvSpPr>
          <p:nvPr>
            <p:ph idx="1"/>
          </p:nvPr>
        </p:nvSpPr>
        <p:spPr>
          <a:xfrm>
            <a:off x="792163" y="1762125"/>
            <a:ext cx="7570787" cy="1743075"/>
          </a:xfrm>
        </p:spPr>
        <p:txBody>
          <a:bodyPr>
            <a:normAutofit fontScale="92500" lnSpcReduction="20000"/>
          </a:bodyPr>
          <a:lstStyle/>
          <a:p>
            <a:r>
              <a:rPr lang="en-US" dirty="0" smtClean="0"/>
              <a:t>Also known as a </a:t>
            </a:r>
            <a:r>
              <a:rPr lang="en-US" i="1" dirty="0" smtClean="0"/>
              <a:t>keyed hash function</a:t>
            </a:r>
            <a:endParaRPr lang="en-US" dirty="0" smtClean="0"/>
          </a:p>
          <a:p>
            <a:r>
              <a:rPr lang="en-US" dirty="0" smtClean="0"/>
              <a:t>Typically used between two parties that share a secret key to authenticate information exchanged between those parties</a:t>
            </a:r>
          </a:p>
        </p:txBody>
      </p:sp>
      <p:graphicFrame>
        <p:nvGraphicFramePr>
          <p:cNvPr id="6" name="Diagram 5"/>
          <p:cNvGraphicFramePr/>
          <p:nvPr/>
        </p:nvGraphicFramePr>
        <p:xfrm>
          <a:off x="1219200" y="3657600"/>
          <a:ext cx="6781800" cy="3022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3512</TotalTime>
  <Words>7873</Words>
  <Application>Microsoft Macintosh PowerPoint</Application>
  <PresentationFormat>On-screen Show (4:3)</PresentationFormat>
  <Paragraphs>617</Paragraphs>
  <Slides>42</Slides>
  <Notes>42</Notes>
  <HiddenSlides>0</HiddenSlides>
  <MMClips>0</MMClips>
  <ScaleCrop>false</ScaleCrop>
  <HeadingPairs>
    <vt:vector size="4" baseType="variant">
      <vt:variant>
        <vt:lpstr>Design Template</vt:lpstr>
      </vt:variant>
      <vt:variant>
        <vt:i4>2</vt:i4>
      </vt:variant>
      <vt:variant>
        <vt:lpstr>Slide Titles</vt:lpstr>
      </vt:variant>
      <vt:variant>
        <vt:i4>42</vt:i4>
      </vt:variant>
    </vt:vector>
  </HeadingPairs>
  <TitlesOfParts>
    <vt:vector size="44" baseType="lpstr">
      <vt:lpstr>ch01</vt:lpstr>
      <vt:lpstr>Infusion</vt:lpstr>
      <vt:lpstr>Cryptography and Network Security</vt:lpstr>
      <vt:lpstr>Chapter 11</vt:lpstr>
      <vt:lpstr>Slide 3</vt:lpstr>
      <vt:lpstr>Slide 4</vt:lpstr>
      <vt:lpstr>Hash Functions</vt:lpstr>
      <vt:lpstr>Slide 6</vt:lpstr>
      <vt:lpstr>Slide 7</vt:lpstr>
      <vt:lpstr>Slide 8</vt:lpstr>
      <vt:lpstr>Message Authentication Code (MAC)</vt:lpstr>
      <vt:lpstr>Digital Signature</vt:lpstr>
      <vt:lpstr>Slide 11</vt:lpstr>
      <vt:lpstr>Other Hash Function Uses</vt:lpstr>
      <vt:lpstr>Two Simple Hash Functions</vt:lpstr>
      <vt:lpstr>Slide 14</vt:lpstr>
      <vt:lpstr>Requirements and Security</vt:lpstr>
      <vt:lpstr>Table 11.1 Requirements for a Cryptographic Hash Function H</vt:lpstr>
      <vt:lpstr>Slide 17</vt:lpstr>
      <vt:lpstr>Slide 18</vt:lpstr>
      <vt:lpstr>Attacks on Hash Functions</vt:lpstr>
      <vt:lpstr>Birthday Attacks</vt:lpstr>
      <vt:lpstr>A Letter  in 237  Variation</vt:lpstr>
      <vt:lpstr>Slide 22</vt:lpstr>
      <vt:lpstr>Hash Functions Based on Cipher Block Chaining</vt:lpstr>
      <vt:lpstr>Secure Hash Algorithm (SHA)</vt:lpstr>
      <vt:lpstr>Slide 25</vt:lpstr>
      <vt:lpstr>Slide 26</vt:lpstr>
      <vt:lpstr>Slide 27</vt:lpstr>
      <vt:lpstr>Slide 28</vt:lpstr>
      <vt:lpstr>Slide 29</vt:lpstr>
      <vt:lpstr>Slide 30</vt:lpstr>
      <vt:lpstr>Slide 31</vt:lpstr>
      <vt:lpstr>SHA-3</vt:lpstr>
      <vt:lpstr>The Sponge Construction</vt:lpstr>
      <vt:lpstr>Slide 34</vt:lpstr>
      <vt:lpstr>Slide 35</vt:lpstr>
      <vt:lpstr>Slide 36</vt:lpstr>
      <vt:lpstr>Slide 37</vt:lpstr>
      <vt:lpstr>SHA-3  Iteration Function f</vt:lpstr>
      <vt:lpstr>Slide 39</vt:lpstr>
      <vt:lpstr>Slide 40</vt:lpstr>
      <vt:lpstr>Slide 41</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11</dc:subject>
  <dc:creator>Dr Lawrie Brown</dc:creator>
  <cp:keywords/>
  <dc:description/>
  <cp:lastModifiedBy>Kevin McLaughlin</cp:lastModifiedBy>
  <cp:revision>55</cp:revision>
  <cp:lastPrinted>2009-08-28T04:22:45Z</cp:lastPrinted>
  <dcterms:created xsi:type="dcterms:W3CDTF">2013-02-16T02:09:34Z</dcterms:created>
  <dcterms:modified xsi:type="dcterms:W3CDTF">2013-02-16T03:28:43Z</dcterms:modified>
  <cp:category/>
</cp:coreProperties>
</file>