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8" r:id="rId10"/>
    <p:sldId id="266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EB67B-25F1-42C5-A1CE-D68634F9C6CB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70D6-1C9F-495E-A839-7F9C9A7BE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FB381-75A4-4E73-8DE1-61985356B2EA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3134E-03E4-46AD-8ABF-2B984DEC0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52E1B-E3AD-4F85-B587-E7923A8CE9B9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6ECD5-0058-41EB-BBC2-FE4B91E57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FC6D6-3E2F-4A65-85E9-81C376077C77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2E30-82B7-439B-B900-0879AF558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2E68E-9801-4027-A01D-FDA59C46DE0B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702BB-AC2F-4E9A-8AFE-91762665F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274D1-8F1C-4476-A46C-89A79D7923BF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EEFB7-9C64-49CD-862C-A3487A4D9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43C8D-A4B2-49C4-9766-2A44646D7D3A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57941-B228-495C-982E-B37C3A03C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5E07B-36C7-48F3-842D-9F72315885A5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7A86C-BFB4-4D78-8952-BF7B94F13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24F6B-E6A1-4FD1-B39A-096A7734EC32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18A2A-D301-47BE-BE6D-7770F2775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23AE7-1E64-4AD5-9DC3-0E8DD5D3C8C9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48986-AD51-4916-BBC3-482487EEB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45CB0-EB90-4995-9B1F-6FB7D24573C5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D4098-0C5D-483A-92CF-742F88904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349920-D496-4B38-90D7-2505C66706F2}" type="datetimeFigureOut">
              <a:rPr lang="en-US"/>
              <a:pPr>
                <a:defRPr/>
              </a:pPr>
              <a:t>12/1/2009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46AD1D-4188-4E64-943C-3559CEEA0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techdoc.org/independent/security/policies/backup-policy.html" TargetMode="External"/><Relationship Id="rId2" Type="http://schemas.openxmlformats.org/officeDocument/2006/relationships/hyperlink" Target="http://www.sans.org/resources/polici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iffith.edu.au/ins/org/policies/content01.html" TargetMode="External"/><Relationship Id="rId2" Type="http://schemas.openxmlformats.org/officeDocument/2006/relationships/hyperlink" Target="http://www.sans.org/resources/policie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cat.edu/~cit/policies/information_security_plan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at.edu/~cit/policies/information_security_plan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>
                <a:latin typeface="Centaur" pitchFamily="18" charset="0"/>
              </a:rPr>
              <a:t>Security Policies</a:t>
            </a:r>
            <a:endParaRPr lang="en-US" sz="6000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latin typeface="Centaur" pitchFamily="18" charset="0"/>
              </a:rPr>
              <a:t>Sample Issue-Specific Policies</a:t>
            </a:r>
            <a:endParaRPr lang="en-US" smtClean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000" smtClean="0">
              <a:latin typeface="Candara" pitchFamily="34" charset="0"/>
            </a:endParaRPr>
          </a:p>
          <a:p>
            <a:pPr eaLnBrk="1" hangingPunct="1"/>
            <a:r>
              <a:rPr lang="en-US" sz="2000" smtClean="0">
                <a:latin typeface="Candara" pitchFamily="34" charset="0"/>
              </a:rPr>
              <a:t>Sample Issue specific policy is available at : 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u="sng" smtClean="0">
              <a:latin typeface="Candara" pitchFamily="34" charset="0"/>
              <a:hlinkClick r:id="rId2"/>
            </a:endParaRPr>
          </a:p>
          <a:p>
            <a:pPr eaLnBrk="1" hangingPunct="1"/>
            <a:r>
              <a:rPr lang="en-US" sz="2000" u="sng" smtClean="0">
                <a:solidFill>
                  <a:schemeClr val="accent1"/>
                </a:solidFill>
                <a:latin typeface="Candara" pitchFamily="34" charset="0"/>
                <a:hlinkClick r:id="rId2"/>
              </a:rPr>
              <a:t>http://www.sans.org/resources/policies/</a:t>
            </a:r>
            <a:endParaRPr lang="en-US" sz="2000" u="sng" smtClean="0">
              <a:solidFill>
                <a:schemeClr val="accent1"/>
              </a:solidFill>
              <a:latin typeface="Candara" pitchFamily="34" charset="0"/>
            </a:endParaRPr>
          </a:p>
          <a:p>
            <a:pPr eaLnBrk="1" hangingPunct="1"/>
            <a:endParaRPr lang="en-US" sz="2000" u="sng" smtClean="0">
              <a:latin typeface="Candara" pitchFamily="34" charset="0"/>
            </a:endParaRPr>
          </a:p>
          <a:p>
            <a:pPr eaLnBrk="1" hangingPunct="1"/>
            <a:r>
              <a:rPr lang="en-US" sz="2000" smtClean="0">
                <a:latin typeface="Candara" pitchFamily="34" charset="0"/>
              </a:rPr>
              <a:t>Sample Backup policy is available at:</a:t>
            </a:r>
          </a:p>
          <a:p>
            <a:pPr eaLnBrk="1" hangingPunct="1"/>
            <a:endParaRPr lang="en-US" sz="2000" smtClean="0">
              <a:latin typeface="Candara" pitchFamily="34" charset="0"/>
            </a:endParaRPr>
          </a:p>
          <a:p>
            <a:pPr eaLnBrk="1" hangingPunct="1"/>
            <a:r>
              <a:rPr lang="en-US" sz="2000" u="sng" smtClean="0">
                <a:latin typeface="Candara" pitchFamily="34" charset="0"/>
                <a:hlinkClick r:id="rId3"/>
              </a:rPr>
              <a:t>http://www.comptechdoc.org/independent/security/policies/backup-policy.html</a:t>
            </a:r>
            <a:endParaRPr lang="en-US" sz="2000" smtClean="0">
              <a:latin typeface="Candara" pitchFamily="34" charset="0"/>
            </a:endParaRPr>
          </a:p>
          <a:p>
            <a:pPr eaLnBrk="1" hangingPunct="1"/>
            <a:endParaRPr lang="en-US" sz="2000" smtClean="0">
              <a:latin typeface="Candara" pitchFamily="34" charset="0"/>
            </a:endParaRP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971550"/>
          </a:xfrm>
        </p:spPr>
        <p:txBody>
          <a:bodyPr/>
          <a:lstStyle/>
          <a:p>
            <a:pPr eaLnBrk="1" hangingPunct="1"/>
            <a:r>
              <a:rPr lang="en-US" sz="4400" smtClean="0">
                <a:latin typeface="Centaur" pitchFamily="18" charset="0"/>
              </a:rPr>
              <a:t>System specific policy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>
                <a:latin typeface="Candara" pitchFamily="34" charset="0"/>
              </a:rPr>
              <a:t>SysSPs frequently codified as standards and procedures used when configuring or maintaining systems</a:t>
            </a:r>
          </a:p>
          <a:p>
            <a:pPr>
              <a:spcBef>
                <a:spcPct val="0"/>
              </a:spcBef>
            </a:pPr>
            <a:endParaRPr lang="en-US" smtClean="0">
              <a:latin typeface="Candara" pitchFamily="34" charset="0"/>
            </a:endParaRPr>
          </a:p>
          <a:p>
            <a:pPr>
              <a:spcBef>
                <a:spcPct val="0"/>
              </a:spcBef>
            </a:pPr>
            <a:r>
              <a:rPr lang="en-US" smtClean="0">
                <a:latin typeface="Candara" pitchFamily="34" charset="0"/>
              </a:rPr>
              <a:t>Systems-specific policies fall into two groups</a:t>
            </a:r>
          </a:p>
          <a:p>
            <a:pPr lvl="1">
              <a:spcBef>
                <a:spcPct val="0"/>
              </a:spcBef>
            </a:pPr>
            <a:r>
              <a:rPr lang="en-US" smtClean="0">
                <a:latin typeface="Candara" pitchFamily="34" charset="0"/>
              </a:rPr>
              <a:t>Access control lists (ACLs)</a:t>
            </a:r>
          </a:p>
          <a:p>
            <a:pPr marL="1143000" lvl="2" indent="-228600">
              <a:spcBef>
                <a:spcPct val="0"/>
              </a:spcBef>
            </a:pPr>
            <a:r>
              <a:rPr lang="en-US" smtClean="0">
                <a:latin typeface="Candara" pitchFamily="34" charset="0"/>
              </a:rPr>
              <a:t>Some translate ACLs into configurations used to control access</a:t>
            </a:r>
          </a:p>
          <a:p>
            <a:pPr lvl="1">
              <a:spcBef>
                <a:spcPct val="0"/>
              </a:spcBef>
            </a:pPr>
            <a:r>
              <a:rPr lang="en-US" smtClean="0">
                <a:latin typeface="Candara" pitchFamily="34" charset="0"/>
              </a:rPr>
              <a:t>Configuration rules</a:t>
            </a:r>
          </a:p>
          <a:p>
            <a:pPr marL="1143000" lvl="2" indent="-228600">
              <a:spcBef>
                <a:spcPct val="0"/>
              </a:spcBef>
            </a:pPr>
            <a:r>
              <a:rPr lang="en-US" smtClean="0">
                <a:latin typeface="Candara" pitchFamily="34" charset="0"/>
              </a:rPr>
              <a:t>require specific configuration scripts telling systems what actions to perform on each set of information they process</a:t>
            </a:r>
          </a:p>
          <a:p>
            <a:pPr marL="1600200" lvl="3" indent="-228600">
              <a:spcBef>
                <a:spcPct val="0"/>
              </a:spcBef>
            </a:pPr>
            <a:r>
              <a:rPr lang="en-US" smtClean="0">
                <a:latin typeface="Candara" pitchFamily="34" charset="0"/>
              </a:rPr>
              <a:t>Firewalls, intrusion detection systems, etc.</a:t>
            </a:r>
          </a:p>
          <a:p>
            <a:pPr eaLnBrk="1" hangingPunct="1">
              <a:spcBef>
                <a:spcPct val="0"/>
              </a:spcBef>
            </a:pPr>
            <a:endParaRPr lang="en-US" sz="200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/>
          </p:cNvSpPr>
          <p:nvPr/>
        </p:nvSpPr>
        <p:spPr bwMode="auto">
          <a:xfrm>
            <a:off x="457200" y="704850"/>
            <a:ext cx="82296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eaLnBrk="0" hangingPunct="0"/>
            <a:r>
              <a:rPr lang="en-US" sz="4400">
                <a:solidFill>
                  <a:schemeClr val="tx2"/>
                </a:solidFill>
                <a:latin typeface="Centaur" pitchFamily="18" charset="0"/>
              </a:rPr>
              <a:t>References: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2000">
                <a:latin typeface="Candara" pitchFamily="34" charset="0"/>
              </a:rPr>
              <a:t>1. Whitman, M. E. and Mattord, H. J. </a:t>
            </a:r>
            <a:r>
              <a:rPr lang="en-US" sz="2000" i="1">
                <a:latin typeface="Candara" pitchFamily="34" charset="0"/>
              </a:rPr>
              <a:t>Principles of Information Security</a:t>
            </a:r>
            <a:r>
              <a:rPr lang="en-US" sz="2000">
                <a:latin typeface="Candara" pitchFamily="34" charset="0"/>
              </a:rPr>
              <a:t>, 3</a:t>
            </a:r>
            <a:r>
              <a:rPr lang="en-US" sz="2000" baseline="30000">
                <a:latin typeface="Candara" pitchFamily="34" charset="0"/>
              </a:rPr>
              <a:t>rd</a:t>
            </a:r>
            <a:r>
              <a:rPr lang="en-US" sz="2000">
                <a:latin typeface="Candara" pitchFamily="34" charset="0"/>
              </a:rPr>
              <a:t> edition. Thomson Course Technology, 2005.</a:t>
            </a: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2000">
              <a:latin typeface="Candara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2000">
                <a:latin typeface="Candara" pitchFamily="34" charset="0"/>
              </a:rPr>
              <a:t>2. Information about security policy project is available at </a:t>
            </a:r>
            <a:r>
              <a:rPr lang="en-US" sz="2000">
                <a:latin typeface="Candara" pitchFamily="34" charset="0"/>
                <a:hlinkClick r:id="rId2"/>
              </a:rPr>
              <a:t>http://www.sans.org/resources/policies/</a:t>
            </a:r>
            <a:endParaRPr lang="en-US" sz="2000">
              <a:latin typeface="Candara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2000">
              <a:latin typeface="Candara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2000">
                <a:latin typeface="Candara" pitchFamily="34" charset="0"/>
              </a:rPr>
              <a:t>3. Sample information security policy templates available online at </a:t>
            </a:r>
            <a:r>
              <a:rPr lang="en-US" sz="2000">
                <a:latin typeface="Candara" pitchFamily="34" charset="0"/>
                <a:hlinkClick r:id="rId2"/>
              </a:rPr>
              <a:t>http://www.sans.org/resources/policies/#template</a:t>
            </a:r>
            <a:endParaRPr lang="en-US" sz="2000">
              <a:latin typeface="Candara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2000">
              <a:latin typeface="Candara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2000">
                <a:latin typeface="Candara" pitchFamily="34" charset="0"/>
              </a:rPr>
              <a:t>4. Griffith University security policy available online at </a:t>
            </a:r>
            <a:r>
              <a:rPr lang="en-US" sz="2000">
                <a:latin typeface="Candara" pitchFamily="34" charset="0"/>
                <a:hlinkClick r:id="rId3"/>
              </a:rPr>
              <a:t>www.</a:t>
            </a:r>
            <a:r>
              <a:rPr lang="en-US" sz="2000" b="1">
                <a:latin typeface="Candara" pitchFamily="34" charset="0"/>
                <a:hlinkClick r:id="rId3"/>
              </a:rPr>
              <a:t>griffith</a:t>
            </a:r>
            <a:r>
              <a:rPr lang="en-US" sz="2000">
                <a:latin typeface="Candara" pitchFamily="34" charset="0"/>
                <a:hlinkClick r:id="rId3"/>
              </a:rPr>
              <a:t>.edu.au/ins/org/</a:t>
            </a:r>
            <a:r>
              <a:rPr lang="en-US" sz="2000" b="1">
                <a:latin typeface="Candara" pitchFamily="34" charset="0"/>
                <a:hlinkClick r:id="rId3"/>
              </a:rPr>
              <a:t>policies</a:t>
            </a:r>
            <a:r>
              <a:rPr lang="en-US" sz="2000">
                <a:latin typeface="Candara" pitchFamily="34" charset="0"/>
                <a:hlinkClick r:id="rId3"/>
              </a:rPr>
              <a:t>/content01.html</a:t>
            </a:r>
            <a:endParaRPr lang="en-US" sz="2000">
              <a:latin typeface="Candara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2000">
              <a:latin typeface="Candara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2000">
                <a:latin typeface="Candara" pitchFamily="34" charset="0"/>
              </a:rPr>
              <a:t>5. NCAT University security policy available  online at </a:t>
            </a:r>
            <a:r>
              <a:rPr lang="en-US" sz="2000" u="sng">
                <a:latin typeface="Candara" pitchFamily="34" charset="0"/>
                <a:hlinkClick r:id="rId4"/>
              </a:rPr>
              <a:t>www.</a:t>
            </a:r>
            <a:r>
              <a:rPr lang="en-US" sz="2000" b="1" u="sng">
                <a:latin typeface="Candara" pitchFamily="34" charset="0"/>
                <a:hlinkClick r:id="rId4"/>
              </a:rPr>
              <a:t>ncat</a:t>
            </a:r>
            <a:r>
              <a:rPr lang="en-US" sz="2000" u="sng">
                <a:latin typeface="Candara" pitchFamily="34" charset="0"/>
                <a:hlinkClick r:id="rId4"/>
              </a:rPr>
              <a:t>.edu/~cit/</a:t>
            </a:r>
            <a:r>
              <a:rPr lang="en-US" sz="2000" b="1" u="sng">
                <a:latin typeface="Candara" pitchFamily="34" charset="0"/>
                <a:hlinkClick r:id="rId4"/>
              </a:rPr>
              <a:t>policies</a:t>
            </a:r>
            <a:r>
              <a:rPr lang="en-US" sz="2000" u="sng">
                <a:latin typeface="Candara" pitchFamily="34" charset="0"/>
                <a:hlinkClick r:id="rId4"/>
              </a:rPr>
              <a:t>/information_</a:t>
            </a:r>
            <a:r>
              <a:rPr lang="en-US" sz="2000" b="1" u="sng">
                <a:latin typeface="Candara" pitchFamily="34" charset="0"/>
                <a:hlinkClick r:id="rId4"/>
              </a:rPr>
              <a:t>security</a:t>
            </a:r>
            <a:r>
              <a:rPr lang="en-US" sz="2000" u="sng">
                <a:latin typeface="Candara" pitchFamily="34" charset="0"/>
                <a:hlinkClick r:id="rId4"/>
              </a:rPr>
              <a:t>_plan.pdf</a:t>
            </a:r>
            <a:endParaRPr lang="en-US" sz="2000" u="sng">
              <a:latin typeface="Candara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2000">
              <a:latin typeface="Candara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2000">
              <a:latin typeface="Constantia" pitchFamily="18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endParaRPr lang="en-US" sz="2000">
              <a:latin typeface="Constantia" pitchFamily="18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Calibri" pitchFamily="34" charset="0"/>
              <a:buAutoNum type="arabicPeriod"/>
            </a:pPr>
            <a:endParaRPr lang="en-US" sz="2000">
              <a:latin typeface="Candara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Calibri" pitchFamily="34" charset="0"/>
              <a:buAutoNum type="arabicPeriod"/>
            </a:pPr>
            <a:endParaRPr lang="en-US" sz="2000">
              <a:latin typeface="Candara" pitchFamily="34" charset="0"/>
            </a:endParaRPr>
          </a:p>
          <a:p>
            <a:pPr marL="514350" indent="-5143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Calibri" pitchFamily="34" charset="0"/>
              <a:buAutoNum type="arabicPeriod"/>
            </a:pPr>
            <a:endParaRPr lang="en-US" sz="260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/>
          <a:p>
            <a:pPr eaLnBrk="1" hangingPunct="1"/>
            <a:r>
              <a:rPr lang="en-US" sz="4400" smtClean="0">
                <a:latin typeface="Centaur" pitchFamily="18" charset="0"/>
              </a:rPr>
              <a:t>Security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>
              <a:latin typeface="Candara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>
                <a:latin typeface="Candara" pitchFamily="34" charset="0"/>
              </a:rPr>
              <a:t>Security policy is a statement that partitions the states of a system into a set of authorized or secure states and a set of unauthorized or non-secure states.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>
              <a:latin typeface="Candara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>
                <a:latin typeface="Candara" pitchFamily="34" charset="0"/>
              </a:rPr>
              <a:t> A security policy considers all relevant aspects of confidentiality, integrity and availability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 smtClean="0">
              <a:latin typeface="Candara" pitchFamily="34" charset="0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Candara" pitchFamily="34" charset="0"/>
              </a:rPr>
              <a:t>Confidentiality policy: Identifies information leakage and controls information flow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latin typeface="Candara" pitchFamily="34" charset="0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Candara" pitchFamily="34" charset="0"/>
              </a:rPr>
              <a:t>Integrity policy: Identifies authorized ways in which information may be altered. Enforces separation of duties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latin typeface="Candara" pitchFamily="34" charset="0"/>
            </a:endParaRP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Candara" pitchFamily="34" charset="0"/>
              </a:rPr>
              <a:t>Availability policy: Describes what services must be provided</a:t>
            </a:r>
            <a:endParaRPr lang="en-US" sz="18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 smtClean="0">
                <a:latin typeface="Centaur" pitchFamily="18" charset="0"/>
              </a:rPr>
              <a:t/>
            </a:r>
            <a:br>
              <a:rPr lang="en-US" sz="4900" dirty="0" smtClean="0">
                <a:latin typeface="Centaur" pitchFamily="18" charset="0"/>
              </a:rPr>
            </a:br>
            <a:r>
              <a:rPr lang="en-US" sz="4900" dirty="0" smtClean="0">
                <a:latin typeface="Centaur" pitchFamily="18" charset="0"/>
              </a:rPr>
              <a:t/>
            </a:r>
            <a:br>
              <a:rPr lang="en-US" sz="4900" dirty="0" smtClean="0">
                <a:latin typeface="Centaur" pitchFamily="18" charset="0"/>
              </a:rPr>
            </a:br>
            <a:r>
              <a:rPr lang="en-US" sz="4900" dirty="0" smtClean="0">
                <a:latin typeface="Centaur" pitchFamily="18" charset="0"/>
              </a:rPr>
              <a:t/>
            </a:r>
            <a:br>
              <a:rPr lang="en-US" sz="4900" dirty="0" smtClean="0">
                <a:latin typeface="Centaur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>
                <a:latin typeface="Centaur" pitchFamily="18" charset="0"/>
              </a:rPr>
              <a:t> </a:t>
            </a:r>
            <a:r>
              <a:rPr lang="en-US" sz="4900" dirty="0" smtClean="0">
                <a:latin typeface="Centaur" pitchFamily="18" charset="0"/>
              </a:rPr>
              <a:t>Criteria’s for a policy to be successful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>
                <a:latin typeface="Candara" pitchFamily="34" charset="0"/>
              </a:rPr>
              <a:t>Dissemination: The organization must be able to prove that the particular policy has been made readily available for review by employees.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 smtClean="0">
              <a:latin typeface="Candara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>
                <a:latin typeface="Candara" pitchFamily="34" charset="0"/>
              </a:rPr>
              <a:t>Review: The organization must be able to prove that the policy includes versions for illiterate, non English readers, and reading-impaired employees.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 smtClean="0">
              <a:latin typeface="Candara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>
                <a:latin typeface="Candara" pitchFamily="34" charset="0"/>
              </a:rPr>
              <a:t>Comprehension: The organization must validate that the employees understood the requirements and content of the policy.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000" dirty="0" smtClean="0">
              <a:latin typeface="Candara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>
                <a:latin typeface="Candara" pitchFamily="34" charset="0"/>
              </a:rPr>
              <a:t>Compliance: The organization must attest that the employees agree to comply with the policy, through act or affirmation.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000" dirty="0" smtClean="0">
                <a:latin typeface="Candara" pitchFamily="34" charset="0"/>
              </a:rPr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>
                <a:latin typeface="Candara" pitchFamily="34" charset="0"/>
              </a:rPr>
              <a:t>Enforcement: The organization must be able to demonstrate that the policy has been uniformly enforced, regardless of employee’s status or assignment.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pPr eaLnBrk="1" hangingPunct="1"/>
            <a:r>
              <a:rPr lang="en-US" sz="4400" smtClean="0">
                <a:latin typeface="Centaur" pitchFamily="18" charset="0"/>
              </a:rPr>
              <a:t>Different types of policies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eaLnBrk="1" hangingPunct="1"/>
            <a:endParaRPr lang="en-US" sz="2000" smtClean="0">
              <a:latin typeface="Centaur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2000" smtClean="0">
                <a:latin typeface="Candara" pitchFamily="34" charset="0"/>
              </a:rPr>
              <a:t>The National Institute of Standards and Technology’s Special Publications 800-14 has defined three different types of policies. They are: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1800" smtClean="0">
              <a:latin typeface="Candara" pitchFamily="34" charset="0"/>
            </a:endParaRPr>
          </a:p>
          <a:p>
            <a:pPr lvl="1" eaLnBrk="1" hangingPunct="1"/>
            <a:r>
              <a:rPr lang="en-US" sz="2000" smtClean="0">
                <a:latin typeface="Candara" pitchFamily="34" charset="0"/>
              </a:rPr>
              <a:t>Enterprise information security policies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2000" smtClean="0">
              <a:latin typeface="Candara" pitchFamily="34" charset="0"/>
            </a:endParaRPr>
          </a:p>
          <a:p>
            <a:pPr lvl="1" eaLnBrk="1" hangingPunct="1"/>
            <a:r>
              <a:rPr lang="en-US" sz="2000" smtClean="0">
                <a:latin typeface="Candara" pitchFamily="34" charset="0"/>
              </a:rPr>
              <a:t>Issue-specific security policies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2000" smtClean="0">
              <a:latin typeface="Candara" pitchFamily="34" charset="0"/>
            </a:endParaRPr>
          </a:p>
          <a:p>
            <a:pPr lvl="1" eaLnBrk="1" hangingPunct="1"/>
            <a:r>
              <a:rPr lang="en-US" sz="2000" smtClean="0">
                <a:latin typeface="Candara" pitchFamily="34" charset="0"/>
              </a:rPr>
              <a:t>Systems-specific security policies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entaur" pitchFamily="18" charset="0"/>
              </a:rPr>
              <a:t>Enterprise Information Security Policy (EISP)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latin typeface="Candara" pitchFamily="34" charset="0"/>
              </a:rPr>
              <a:t>Sets strategic direction, scope, and tone for all security efforts within the organization </a:t>
            </a:r>
          </a:p>
          <a:p>
            <a:pPr>
              <a:spcBef>
                <a:spcPct val="50000"/>
              </a:spcBef>
            </a:pPr>
            <a:r>
              <a:rPr lang="en-US" smtClean="0">
                <a:latin typeface="Candara" pitchFamily="34" charset="0"/>
              </a:rPr>
              <a:t>Executive-level document, usually drafted by or with CIO of the organization</a:t>
            </a:r>
          </a:p>
          <a:p>
            <a:pPr>
              <a:spcBef>
                <a:spcPct val="50000"/>
              </a:spcBef>
            </a:pPr>
            <a:r>
              <a:rPr lang="en-US" smtClean="0">
                <a:latin typeface="Candara" pitchFamily="34" charset="0"/>
              </a:rPr>
              <a:t>Typically addresses compliance in two areas</a:t>
            </a:r>
          </a:p>
          <a:p>
            <a:pPr lvl="1">
              <a:spcBef>
                <a:spcPct val="50000"/>
              </a:spcBef>
            </a:pPr>
            <a:r>
              <a:rPr lang="en-US" smtClean="0">
                <a:latin typeface="Candara" pitchFamily="34" charset="0"/>
              </a:rPr>
              <a:t>Ensure meeting the requirements to establish a program and the responsibilities assigned therein to various organizational components</a:t>
            </a:r>
          </a:p>
          <a:p>
            <a:pPr lvl="1">
              <a:spcBef>
                <a:spcPct val="50000"/>
              </a:spcBef>
            </a:pPr>
            <a:r>
              <a:rPr lang="en-US" smtClean="0">
                <a:latin typeface="Candara" pitchFamily="34" charset="0"/>
              </a:rPr>
              <a:t>Use of specified penalties and disciplinary action</a:t>
            </a:r>
            <a:endParaRPr lang="en-US" sz="180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pPr eaLnBrk="1" hangingPunct="1"/>
            <a:r>
              <a:rPr lang="en-US" sz="4800" smtClean="0">
                <a:latin typeface="Centaur" pitchFamily="18" charset="0"/>
              </a:rPr>
              <a:t>EISP Components</a:t>
            </a:r>
            <a:endParaRPr lang="en-US" sz="4800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sz="2000" smtClean="0">
                <a:latin typeface="Candara" pitchFamily="34" charset="0"/>
              </a:rPr>
              <a:t>Statement of Purpose</a:t>
            </a:r>
          </a:p>
          <a:p>
            <a:pPr marL="742950" lvl="1" indent="-285750" eaLnBrk="1" hangingPunct="1"/>
            <a:r>
              <a:rPr lang="en-US" sz="1800" smtClean="0">
                <a:latin typeface="Candara" pitchFamily="34" charset="0"/>
              </a:rPr>
              <a:t>Specifies the intent of the document</a:t>
            </a:r>
          </a:p>
          <a:p>
            <a:pPr eaLnBrk="1" hangingPunct="1"/>
            <a:r>
              <a:rPr lang="en-US" sz="2000" smtClean="0">
                <a:latin typeface="Candara" pitchFamily="34" charset="0"/>
              </a:rPr>
              <a:t>Information Technology Security Elements</a:t>
            </a:r>
          </a:p>
          <a:p>
            <a:pPr marL="742950" lvl="1" indent="-285750" eaLnBrk="1" hangingPunct="1"/>
            <a:r>
              <a:rPr lang="en-US" sz="1800" smtClean="0">
                <a:latin typeface="Candara" pitchFamily="34" charset="0"/>
              </a:rPr>
              <a:t>Defines information security, lay out security definitions or philosophies to clarify the policy</a:t>
            </a:r>
          </a:p>
          <a:p>
            <a:pPr eaLnBrk="1" hangingPunct="1"/>
            <a:r>
              <a:rPr lang="en-US" sz="2000" smtClean="0">
                <a:latin typeface="Candara" pitchFamily="34" charset="0"/>
              </a:rPr>
              <a:t>Need for information technology security</a:t>
            </a:r>
          </a:p>
          <a:p>
            <a:pPr marL="742950" lvl="1" indent="-285750" eaLnBrk="1" hangingPunct="1"/>
            <a:r>
              <a:rPr lang="en-US" sz="1800" smtClean="0">
                <a:latin typeface="Candara" pitchFamily="34" charset="0"/>
              </a:rPr>
              <a:t>provides information on the importance of information security in the organization and the obligation to protect critical information.</a:t>
            </a:r>
          </a:p>
          <a:p>
            <a:pPr eaLnBrk="1" hangingPunct="1"/>
            <a:r>
              <a:rPr lang="en-US" sz="2000" smtClean="0">
                <a:latin typeface="Candara" pitchFamily="34" charset="0"/>
              </a:rPr>
              <a:t>Roles and responsibilities: </a:t>
            </a:r>
          </a:p>
          <a:p>
            <a:pPr marL="742950" lvl="1" indent="-285750" eaLnBrk="1" hangingPunct="1"/>
            <a:r>
              <a:rPr lang="en-US" sz="1800" smtClean="0">
                <a:latin typeface="Candara" pitchFamily="34" charset="0"/>
              </a:rPr>
              <a:t>defines organization structure to support information security</a:t>
            </a:r>
          </a:p>
          <a:p>
            <a:pPr eaLnBrk="1" hangingPunct="1"/>
            <a:r>
              <a:rPr lang="en-US" sz="2000" smtClean="0">
                <a:latin typeface="Candara" pitchFamily="34" charset="0"/>
              </a:rPr>
              <a:t>Reference to other IT standards and guidelines</a:t>
            </a:r>
          </a:p>
          <a:p>
            <a:pPr marL="742950" lvl="1" indent="-285750" eaLnBrk="1" hangingPunct="1"/>
            <a:r>
              <a:rPr lang="en-US" sz="1800" smtClean="0">
                <a:latin typeface="Candara" pitchFamily="34" charset="0"/>
              </a:rPr>
              <a:t>List other standards that influence or are influenced by this policy document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entaur" pitchFamily="18" charset="0"/>
              </a:rPr>
              <a:t>Enterprise Information Security Policy</a:t>
            </a:r>
            <a:endParaRPr lang="en-US" sz="4400" smtClean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z="2000" smtClean="0">
                <a:latin typeface="Candara" pitchFamily="34" charset="0"/>
              </a:rPr>
              <a:t>Sample Enterprise information security policy is available at: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smtClean="0">
              <a:latin typeface="Candara" pitchFamily="34" charset="0"/>
            </a:endParaRPr>
          </a:p>
          <a:p>
            <a:pPr lvl="1" eaLnBrk="1" hangingPunct="1"/>
            <a:r>
              <a:rPr lang="en-US" sz="2000" u="sng" smtClean="0">
                <a:latin typeface="Candara" pitchFamily="34" charset="0"/>
                <a:hlinkClick r:id="rId2"/>
              </a:rPr>
              <a:t>www.</a:t>
            </a:r>
            <a:r>
              <a:rPr lang="en-US" sz="2000" b="1" u="sng" smtClean="0">
                <a:latin typeface="Candara" pitchFamily="34" charset="0"/>
                <a:hlinkClick r:id="rId2"/>
              </a:rPr>
              <a:t>ncat</a:t>
            </a:r>
            <a:r>
              <a:rPr lang="en-US" sz="2000" u="sng" smtClean="0">
                <a:latin typeface="Candara" pitchFamily="34" charset="0"/>
                <a:hlinkClick r:id="rId2"/>
              </a:rPr>
              <a:t>.edu/~cit/</a:t>
            </a:r>
            <a:r>
              <a:rPr lang="en-US" sz="2000" b="1" u="sng" smtClean="0">
                <a:latin typeface="Candara" pitchFamily="34" charset="0"/>
                <a:hlinkClick r:id="rId2"/>
              </a:rPr>
              <a:t>policies</a:t>
            </a:r>
            <a:r>
              <a:rPr lang="en-US" sz="2000" u="sng" smtClean="0">
                <a:latin typeface="Candara" pitchFamily="34" charset="0"/>
                <a:hlinkClick r:id="rId2"/>
              </a:rPr>
              <a:t>/information_</a:t>
            </a:r>
            <a:r>
              <a:rPr lang="en-US" sz="2000" b="1" u="sng" smtClean="0">
                <a:latin typeface="Candara" pitchFamily="34" charset="0"/>
                <a:hlinkClick r:id="rId2"/>
              </a:rPr>
              <a:t>security</a:t>
            </a:r>
            <a:r>
              <a:rPr lang="en-US" sz="2000" u="sng" smtClean="0">
                <a:latin typeface="Candara" pitchFamily="34" charset="0"/>
                <a:hlinkClick r:id="rId2"/>
              </a:rPr>
              <a:t>_plan.pdf</a:t>
            </a:r>
            <a:endParaRPr lang="en-US" sz="2000" u="sng" smtClean="0">
              <a:latin typeface="Candara" pitchFamily="34" charset="0"/>
            </a:endParaRPr>
          </a:p>
          <a:p>
            <a:pPr lvl="1" eaLnBrk="1" hangingPunct="1"/>
            <a:endParaRPr lang="en-US" sz="2000" u="sng" smtClean="0">
              <a:latin typeface="Candara" pitchFamily="34" charset="0"/>
            </a:endParaRPr>
          </a:p>
          <a:p>
            <a:pPr lvl="1" eaLnBrk="1" hangingPunct="1"/>
            <a:r>
              <a:rPr lang="en-US" sz="2000" smtClean="0"/>
              <a:t>www.</a:t>
            </a:r>
            <a:r>
              <a:rPr lang="en-US" sz="2000" b="1" smtClean="0"/>
              <a:t>griffith</a:t>
            </a:r>
            <a:r>
              <a:rPr lang="en-US" sz="2000" smtClean="0"/>
              <a:t>.edu.au/ins/org/</a:t>
            </a:r>
            <a:r>
              <a:rPr lang="en-US" sz="2000" b="1" smtClean="0"/>
              <a:t>policies</a:t>
            </a:r>
            <a:r>
              <a:rPr lang="en-US" sz="2000" smtClean="0"/>
              <a:t>/content01.html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2000" smtClean="0"/>
          </a:p>
          <a:p>
            <a:pPr lvl="1" eaLnBrk="1" hangingPunct="1"/>
            <a:endParaRPr lang="en-US" sz="2000" i="1" smtClean="0"/>
          </a:p>
          <a:p>
            <a:pPr lvl="1" eaLnBrk="1" hangingPunct="1"/>
            <a:endParaRPr lang="en-US" sz="2000" u="sng" smtClean="0"/>
          </a:p>
          <a:p>
            <a:pPr lvl="1" eaLnBrk="1" hangingPunct="1">
              <a:buFont typeface="Wingdings 2" pitchFamily="18" charset="2"/>
              <a:buNone/>
            </a:pPr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u="sng" smtClean="0">
              <a:latin typeface="Candara" pitchFamily="34" charset="0"/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sz="2000" u="sng" smtClean="0">
              <a:latin typeface="Candara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2200" u="sng" smtClean="0">
              <a:latin typeface="Candara" pitchFamily="34" charset="0"/>
            </a:endParaRPr>
          </a:p>
          <a:p>
            <a:pPr eaLnBrk="1" hangingPunct="1"/>
            <a:endParaRPr lang="en-US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dirty="0" smtClean="0">
                <a:latin typeface="Centaur" pitchFamily="18" charset="0"/>
              </a:rPr>
              <a:t/>
            </a:r>
            <a:br>
              <a:rPr lang="en-US" sz="4900" dirty="0" smtClean="0">
                <a:latin typeface="Centaur" pitchFamily="18" charset="0"/>
              </a:rPr>
            </a:br>
            <a:r>
              <a:rPr lang="en-US" sz="4900" dirty="0" smtClean="0">
                <a:latin typeface="Centaur" pitchFamily="18" charset="0"/>
              </a:rPr>
              <a:t/>
            </a:r>
            <a:br>
              <a:rPr lang="en-US" sz="4900" dirty="0" smtClean="0">
                <a:latin typeface="Centaur" pitchFamily="18" charset="0"/>
              </a:rPr>
            </a:br>
            <a:r>
              <a:rPr lang="en-US" sz="4900" dirty="0" smtClean="0">
                <a:latin typeface="Centaur" pitchFamily="18" charset="0"/>
              </a:rPr>
              <a:t/>
            </a:r>
            <a:br>
              <a:rPr lang="en-US" sz="4900" dirty="0" smtClean="0">
                <a:latin typeface="Centaur" pitchFamily="18" charset="0"/>
              </a:rPr>
            </a:br>
            <a:r>
              <a:rPr lang="en-US" sz="4900" dirty="0" smtClean="0">
                <a:latin typeface="Centaur" pitchFamily="18" charset="0"/>
              </a:rPr>
              <a:t/>
            </a:r>
            <a:br>
              <a:rPr lang="en-US" sz="4900" dirty="0" smtClean="0">
                <a:latin typeface="Centaur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5400" dirty="0" smtClean="0">
                <a:latin typeface="Centaur" pitchFamily="18" charset="0"/>
              </a:rPr>
              <a:t> Issue-Specific Policy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z="2000" smtClean="0">
                <a:latin typeface="Candara" pitchFamily="34" charset="0"/>
              </a:rPr>
              <a:t>The issue-specific policy should instruct employees on the proper use of the technologies and processes. 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smtClean="0">
              <a:latin typeface="Candara" pitchFamily="34" charset="0"/>
            </a:endParaRPr>
          </a:p>
          <a:p>
            <a:pPr eaLnBrk="1" hangingPunct="1"/>
            <a:r>
              <a:rPr lang="en-US" sz="2000" smtClean="0">
                <a:latin typeface="Candara" pitchFamily="34" charset="0"/>
              </a:rPr>
              <a:t>An organization's issue-specific policies</a:t>
            </a:r>
            <a:r>
              <a:rPr lang="en-US" sz="2000" i="1" smtClean="0">
                <a:latin typeface="Candara" pitchFamily="34" charset="0"/>
              </a:rPr>
              <a:t> </a:t>
            </a:r>
            <a:r>
              <a:rPr lang="en-US" sz="2000" smtClean="0">
                <a:latin typeface="Candara" pitchFamily="34" charset="0"/>
              </a:rPr>
              <a:t>should </a:t>
            </a:r>
          </a:p>
          <a:p>
            <a:pPr eaLnBrk="1" hangingPunct="1">
              <a:buFont typeface="Wingdings 2" pitchFamily="18" charset="2"/>
              <a:buNone/>
            </a:pPr>
            <a:endParaRPr lang="en-US" sz="2000" smtClean="0">
              <a:latin typeface="Candara" pitchFamily="34" charset="0"/>
            </a:endParaRPr>
          </a:p>
          <a:p>
            <a:pPr lvl="1" eaLnBrk="1" hangingPunct="1"/>
            <a:r>
              <a:rPr lang="en-US" sz="2000" smtClean="0">
                <a:latin typeface="Candara" pitchFamily="34" charset="0"/>
              </a:rPr>
              <a:t>Address specific areas of the technology</a:t>
            </a:r>
          </a:p>
          <a:p>
            <a:pPr lvl="1" eaLnBrk="1" hangingPunct="1"/>
            <a:r>
              <a:rPr lang="en-US" sz="2000" smtClean="0">
                <a:latin typeface="Candara" pitchFamily="34" charset="0"/>
              </a:rPr>
              <a:t>Update frequently</a:t>
            </a:r>
          </a:p>
          <a:p>
            <a:pPr lvl="1" eaLnBrk="1" hangingPunct="1"/>
            <a:r>
              <a:rPr lang="en-US" sz="2000" smtClean="0">
                <a:latin typeface="Candara" pitchFamily="34" charset="0"/>
              </a:rPr>
              <a:t>Contains a statement on the organization’s position on a specific issue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entaur" pitchFamily="18" charset="0"/>
              </a:rPr>
              <a:t>Issue-Specific Policy Topics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smtClean="0"/>
              <a:t>Electronic mail</a:t>
            </a:r>
          </a:p>
          <a:p>
            <a:r>
              <a:rPr lang="en-US" sz="2200" smtClean="0"/>
              <a:t>Use of the Internet</a:t>
            </a:r>
          </a:p>
          <a:p>
            <a:r>
              <a:rPr lang="en-US" sz="2200" smtClean="0"/>
              <a:t>Specific minimum configuration of computers to defend against worms and viruses</a:t>
            </a:r>
          </a:p>
          <a:p>
            <a:r>
              <a:rPr lang="en-US" sz="2200" smtClean="0"/>
              <a:t>Prohibitions against hacking or testing organization security controls</a:t>
            </a:r>
          </a:p>
          <a:p>
            <a:r>
              <a:rPr lang="en-US" sz="2200" smtClean="0"/>
              <a:t>Home use of company-owned computer equipment</a:t>
            </a:r>
          </a:p>
          <a:p>
            <a:r>
              <a:rPr lang="en-US" sz="2200" smtClean="0"/>
              <a:t>Use of personal equipment on company networks</a:t>
            </a:r>
          </a:p>
          <a:p>
            <a:r>
              <a:rPr lang="en-US" sz="2200" smtClean="0"/>
              <a:t>Use of telecommunications technologies (fax and phone)</a:t>
            </a:r>
          </a:p>
          <a:p>
            <a:r>
              <a:rPr lang="en-US" sz="2200" smtClean="0"/>
              <a:t>Use of photocopy equipment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303</TotalTime>
  <Words>598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Constantia</vt:lpstr>
      <vt:lpstr>Wingdings 2</vt:lpstr>
      <vt:lpstr>Centaur</vt:lpstr>
      <vt:lpstr>Candara</vt:lpstr>
      <vt:lpstr>Flow</vt:lpstr>
      <vt:lpstr>Flow</vt:lpstr>
      <vt:lpstr>Flow</vt:lpstr>
      <vt:lpstr>Flow</vt:lpstr>
      <vt:lpstr>Slide 1</vt:lpstr>
      <vt:lpstr>Security policy</vt:lpstr>
      <vt:lpstr>     Criteria’s for a policy to be successful</vt:lpstr>
      <vt:lpstr>Different types of policies</vt:lpstr>
      <vt:lpstr>Enterprise Information Security Policy (EISP)</vt:lpstr>
      <vt:lpstr>EISP Components</vt:lpstr>
      <vt:lpstr>Enterprise Information Security Policy</vt:lpstr>
      <vt:lpstr>      Issue-Specific Policy</vt:lpstr>
      <vt:lpstr>Issue-Specific Policy Topics</vt:lpstr>
      <vt:lpstr>Sample Issue-Specific Policies</vt:lpstr>
      <vt:lpstr>System specific policy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Policies</dc:title>
  <dc:creator>Sahana Murthy</dc:creator>
  <cp:lastModifiedBy>xhyuan</cp:lastModifiedBy>
  <cp:revision>11</cp:revision>
  <dcterms:created xsi:type="dcterms:W3CDTF">2009-11-08T23:17:38Z</dcterms:created>
  <dcterms:modified xsi:type="dcterms:W3CDTF">2009-12-01T17:49:48Z</dcterms:modified>
</cp:coreProperties>
</file>