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540" r:id="rId5"/>
    <p:sldId id="597" r:id="rId6"/>
    <p:sldId id="589" r:id="rId7"/>
    <p:sldId id="546" r:id="rId8"/>
    <p:sldId id="603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00"/>
    <a:srgbClr val="009900"/>
    <a:srgbClr val="A50021"/>
    <a:srgbClr val="CC0000"/>
    <a:srgbClr val="FFCC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x-none" sz="1200" b="0" dirty="0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en-US" altLang="x-none" sz="1200" b="0" dirty="0"/>
          </a:p>
        </p:txBody>
      </p:sp>
      <p:sp>
        <p:nvSpPr>
          <p:cNvPr id="3076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b="0" dirty="0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x-none" sz="1200" b="0" dirty="0"/>
            </a:fld>
            <a:endParaRPr lang="en-US" altLang="x-none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8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81784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84968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408" y="1600200"/>
            <a:ext cx="4184968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8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81784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84968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408" y="1600200"/>
            <a:ext cx="4184968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Rot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2" charset="2"/>
        <a:buChar char="¡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2" charset="2"/>
        <a:buChar char="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2" charset="2"/>
        <a:buChar char="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Rot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 eaLnBrk="1" hangingPunct="1"/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 eaLnBrk="1" hangingPunct="1"/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2" charset="2"/>
        <a:buChar char="¡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2" charset="2"/>
        <a:buChar char="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2" charset="2"/>
        <a:buChar char="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 2" panose="05020102010507070707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4"/>
          <p:cNvSpPr txBox="1">
            <a:spLocks noGrp="1"/>
          </p:cNvSpPr>
          <p:nvPr/>
        </p:nvSpPr>
        <p:spPr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</a:rPr>
            </a:fld>
            <a:endParaRPr lang="zh-CN" altLang="en-US" sz="1400" b="0" dirty="0">
              <a:latin typeface="Arial" panose="020B0604020202020204" pitchFamily="34" charset="0"/>
            </a:endParaRPr>
          </a:p>
        </p:txBody>
      </p:sp>
      <p:sp>
        <p:nvSpPr>
          <p:cNvPr id="4099" name="Rectangle 6"/>
          <p:cNvSpPr txBox="1">
            <a:spLocks noGrp="1"/>
          </p:cNvSpPr>
          <p:nvPr/>
        </p:nvSpPr>
        <p:spPr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x-none" sz="1400" b="0" dirty="0">
                <a:latin typeface="Arial" panose="020B0604020202020204" pitchFamily="34" charset="0"/>
              </a:rPr>
            </a:fld>
            <a:endParaRPr lang="en-US" altLang="x-none" sz="1400" b="0" dirty="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Rot="1"/>
          </p:cNvSpPr>
          <p:nvPr>
            <p:ph type="ctrTitle"/>
          </p:nvPr>
        </p:nvSpPr>
        <p:spPr>
          <a:xfrm>
            <a:off x="755650" y="0"/>
            <a:ext cx="8388350" cy="5732463"/>
          </a:xfrm>
        </p:spPr>
        <p:txBody>
          <a:bodyPr vert="horz" wrap="square" anchor="ctr"/>
          <a:lstStyle>
            <a:lvl1pPr lvl="0">
              <a:defRPr/>
            </a:lvl1pPr>
          </a:lstStyle>
          <a:p>
            <a:pPr lvl="0" algn="l" eaLnBrk="1" hangingPunct="1"/>
            <a:r>
              <a:rPr lang="zh-CN" altLang="en-US" sz="6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信息安全技术</a:t>
            </a:r>
            <a:br>
              <a:rPr lang="zh-CN" altLang="en-US" sz="4000" b="1" dirty="0">
                <a:solidFill>
                  <a:srgbClr val="FF0000"/>
                </a:solidFill>
              </a:rPr>
            </a:br>
            <a:r>
              <a:rPr lang="zh-CN" altLang="en-US" sz="4000" b="1" dirty="0">
                <a:solidFill>
                  <a:srgbClr val="000000"/>
                </a:solidFill>
              </a:rPr>
              <a:t>                                 </a:t>
            </a:r>
            <a:br>
              <a:rPr lang="zh-CN" altLang="en-US" sz="4000" b="1" dirty="0">
                <a:solidFill>
                  <a:srgbClr val="000000"/>
                </a:solidFill>
              </a:rPr>
            </a:b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龙冬阳</a:t>
            </a:r>
            <a:br>
              <a:rPr lang="en-US" altLang="x-none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x-none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issldy@mail.sysu.edu.cn</a:t>
            </a:r>
            <a:b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微信：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QQ 414309467</a:t>
            </a:r>
            <a:b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altLang="x-none" sz="4000" b="1" dirty="0">
                <a:solidFill>
                  <a:srgbClr val="000000"/>
                </a:solidFill>
              </a:rPr>
            </a:br>
            <a:br>
              <a:rPr lang="en-US" altLang="x-none" sz="4000" b="1" dirty="0">
                <a:solidFill>
                  <a:srgbClr val="000000"/>
                </a:solidFill>
              </a:rPr>
            </a:br>
            <a:endParaRPr lang="en-US" altLang="x-none" sz="4000" b="1" dirty="0">
              <a:solidFill>
                <a:srgbClr val="000000"/>
              </a:solidFill>
              <a:ea typeface="华文隶书" panose="02010800040101010101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</a:rPr>
            </a:fld>
            <a:endParaRPr lang="zh-CN" altLang="en-US" sz="1400" b="0" dirty="0">
              <a:latin typeface="Arial" panose="020B0604020202020204" pitchFamily="34" charset="0"/>
            </a:endParaRPr>
          </a:p>
        </p:txBody>
      </p:sp>
      <p:sp>
        <p:nvSpPr>
          <p:cNvPr id="5123" name="灯片编号占位符 5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x-none" sz="1400" b="0" dirty="0">
                <a:latin typeface="Arial" panose="020B0604020202020204" pitchFamily="34" charset="0"/>
              </a:rPr>
            </a:fld>
            <a:endParaRPr lang="en-US" altLang="x-none" sz="1400" b="0" dirty="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Rot="1"/>
          </p:cNvSpPr>
          <p:nvPr>
            <p:ph type="title"/>
          </p:nvPr>
        </p:nvSpPr>
        <p:spPr>
          <a:xfrm>
            <a:off x="357188" y="0"/>
            <a:ext cx="8540750" cy="1143000"/>
          </a:xfrm>
        </p:spPr>
        <p:txBody>
          <a:bodyPr vert="horz" wrap="square" anchor="ctr"/>
          <a:p>
            <a:pPr algn="just" eaLnBrk="1" hangingPunct="1"/>
            <a:r>
              <a:rPr lang="zh-CN" altLang="en-US" sz="6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教材</a:t>
            </a:r>
            <a:endParaRPr lang="zh-CN" altLang="en-US" sz="6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5" name="Rectangle 3"/>
          <p:cNvSpPr>
            <a:spLocks noGrp="1" noRot="1"/>
          </p:cNvSpPr>
          <p:nvPr>
            <p:ph type="body"/>
          </p:nvPr>
        </p:nvSpPr>
        <p:spPr>
          <a:xfrm>
            <a:off x="0" y="1143000"/>
            <a:ext cx="9144000" cy="5029200"/>
          </a:xfrm>
        </p:spPr>
        <p:txBody>
          <a:bodyPr vert="horz" wrap="square" anchor="t"/>
          <a:p>
            <a:pPr eaLnBrk="1" hangingPunct="1">
              <a:buNone/>
            </a:pPr>
            <a:r>
              <a:rPr lang="en-US" altLang="x-none" sz="3600" dirty="0">
                <a:solidFill>
                  <a:srgbClr val="FFFF00"/>
                </a:solidFill>
                <a:ea typeface="黑体" panose="02010609060101010101" pitchFamily="1" charset="-122"/>
              </a:rPr>
              <a:t>  </a:t>
            </a:r>
            <a:r>
              <a:rPr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“密码编码学与网络安全”</a:t>
            </a:r>
            <a:r>
              <a:rPr 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版）</a:t>
            </a:r>
            <a:r>
              <a:rPr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，W.Stallings 著, 唐 明等译，电子工业出版社, 2015</a:t>
            </a:r>
            <a:endParaRPr sz="6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文本占位符 6146"/>
          <p:cNvSpPr>
            <a:spLocks noGrp="1" noRot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第一部分 对称密码（第</a:t>
            </a:r>
            <a:r>
              <a:rPr lang="en-US" altLang="zh-CN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1-3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5-6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章，共12学时）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第二部分 公钥密码（第9-10章，共4学时）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第三部分 密码学中的数据完整性算法（第11-13章，共4学时）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第四部分 相互信任（第14-15章，共4学时）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第五部分 网络安全与Internet安全（第16-20章，共1</a:t>
            </a:r>
            <a:r>
              <a:rPr lang="en-US" altLang="zh-CN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学时）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第六部分 系统安全（第21-23章，共2学时）</a:t>
            </a:r>
            <a:endParaRPr lang="zh-CN" altLang="en-US" sz="28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66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301625" y="0"/>
            <a:ext cx="8540750" cy="6099175"/>
          </a:xfrm>
        </p:spPr>
        <p:txBody>
          <a:bodyPr vert="horz" wrap="square" anchor="t"/>
          <a:p>
            <a:pPr eaLnBrk="1" hangingPunct="1">
              <a:buFont typeface="Wingdings" panose="05000000000000000000" pitchFamily="2" charset="2"/>
              <a:buChar char="u"/>
            </a:pPr>
            <a:endParaRPr lang="en-US" altLang="x-none" dirty="0">
              <a:solidFill>
                <a:srgbClr val="FFFF00"/>
              </a:solidFill>
              <a:ea typeface="黑体" panose="02010609060101010101" pitchFamily="1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6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参考书</a:t>
            </a:r>
            <a:endParaRPr lang="zh-CN" altLang="en-US" sz="6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x-none" dirty="0">
              <a:solidFill>
                <a:srgbClr val="FFFF00"/>
              </a:solidFill>
              <a:ea typeface="黑体" panose="02010609060101010101" pitchFamily="1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dirty="0">
                <a:solidFill>
                  <a:srgbClr val="000000"/>
                </a:solidFill>
                <a:ea typeface="黑体" panose="02010609060101010101" pitchFamily="1" charset="-122"/>
              </a:rPr>
              <a:t> </a:t>
            </a:r>
            <a:r>
              <a:rPr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“密码学与网络安全”B. A. Forouzan 著 马振晗 贾军宝 译，清华大学出版社， 2009</a:t>
            </a:r>
            <a:endParaRPr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网络安全与黑客攻防宝典(第3版)</a:t>
            </a:r>
            <a:r>
              <a:rPr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，李俊民 等编著，电子工业出版社，ISBN 978-7-121-13124-0，出版日期：2011年5月</a:t>
            </a:r>
            <a:endParaRPr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1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</a:rPr>
            </a:fld>
            <a:endParaRPr lang="zh-CN" altLang="en-US" sz="1400" b="0" dirty="0">
              <a:latin typeface="Arial" panose="020B0604020202020204" pitchFamily="34" charset="0"/>
            </a:endParaRPr>
          </a:p>
        </p:txBody>
      </p:sp>
      <p:sp>
        <p:nvSpPr>
          <p:cNvPr id="7172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x-none" sz="1400" b="0" dirty="0">
                <a:latin typeface="Arial" panose="020B0604020202020204" pitchFamily="34" charset="0"/>
              </a:rPr>
            </a:fld>
            <a:endParaRPr lang="en-US" altLang="x-none" sz="1400" b="0" dirty="0">
              <a:latin typeface="Arial" panose="020B0604020202020204" pitchFamily="34" charset="0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algn="just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课程考试成绩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eaLnBrk="1" hangingPunct="1">
              <a:buNone/>
            </a:pPr>
            <a:r>
              <a:rPr lang="en-US" altLang="x-none" sz="4400" dirty="0">
                <a:solidFill>
                  <a:srgbClr val="00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 </a:t>
            </a:r>
            <a:endParaRPr lang="en-US" altLang="x-none" sz="4400" dirty="0">
              <a:solidFill>
                <a:srgbClr val="00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eaLnBrk="1" hangingPunct="1">
              <a:buNone/>
            </a:pPr>
            <a:r>
              <a:rPr lang="en-US" altLang="x-none" sz="4400" dirty="0">
                <a:solidFill>
                  <a:srgbClr val="00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 </a:t>
            </a:r>
            <a:r>
              <a:rPr lang="en-US" altLang="x-none" sz="44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60%</a:t>
            </a:r>
            <a:r>
              <a:rPr lang="zh-CN" altLang="en-US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闭卷 </a:t>
            </a:r>
            <a:r>
              <a:rPr lang="en-US" altLang="x-none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x-none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x-none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x-none" sz="44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40%</a:t>
            </a:r>
            <a:r>
              <a:rPr lang="zh-CN" altLang="en-US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课程作业（包括平时成绩）</a:t>
            </a:r>
            <a:endParaRPr lang="zh-CN" altLang="en-US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）对称密码体制实验；非对称密码体制实验；散列函数等实验</a:t>
            </a:r>
            <a:endParaRPr lang="zh-CN" altLang="en-US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None/>
            </a:pPr>
            <a:endParaRPr lang="zh-CN" altLang="en-US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4" name="日期占位符 3"/>
          <p:cNvSpPr txBox="1">
            <a:spLocks noGrp="1"/>
          </p:cNvSpPr>
          <p:nvPr/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400" b="0" dirty="0">
                <a:latin typeface="Arial" panose="020B0604020202020204" pitchFamily="34" charset="0"/>
              </a:rPr>
            </a:fld>
            <a:endParaRPr lang="zh-CN" altLang="en-US" sz="1400" b="0" dirty="0">
              <a:latin typeface="Arial" panose="020B0604020202020204" pitchFamily="34" charset="0"/>
            </a:endParaRPr>
          </a:p>
        </p:txBody>
      </p:sp>
      <p:sp>
        <p:nvSpPr>
          <p:cNvPr id="10245" name="灯片编号占位符 4"/>
          <p:cNvSpPr txBox="1">
            <a:spLocks noGrp="1"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x-none" sz="1400" b="0" dirty="0">
                <a:latin typeface="Arial" panose="020B0604020202020204" pitchFamily="34" charset="0"/>
              </a:rPr>
            </a:fld>
            <a:endParaRPr lang="en-US" altLang="x-none" sz="1400" b="0" dirty="0">
              <a:latin typeface="Arial" panose="020B0604020202020204" pitchFamily="34" charset="0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795020" y="1354455"/>
          <a:ext cx="6731000" cy="459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/>
                <a:gridCol w="977900"/>
                <a:gridCol w="1105535"/>
                <a:gridCol w="1153795"/>
                <a:gridCol w="1090295"/>
                <a:gridCol w="1297940"/>
              </a:tblGrid>
              <a:tr h="1532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周一</a:t>
                      </a:r>
                      <a:endParaRPr lang="zh-CN" altLang="en-US" sz="4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二</a:t>
                      </a:r>
                      <a:endParaRPr lang="zh-CN" altLang="en-US" sz="4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三</a:t>
                      </a:r>
                      <a:endParaRPr lang="zh-CN" altLang="en-US" sz="40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四</a:t>
                      </a:r>
                      <a:endParaRPr lang="zh-CN" altLang="en-US" sz="4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 b="0">
                          <a:solidFill>
                            <a:srgbClr val="008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五</a:t>
                      </a:r>
                      <a:endParaRPr lang="zh-CN" altLang="en-US" sz="4000" b="0">
                        <a:solidFill>
                          <a:srgbClr val="008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4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课室</a:t>
                      </a:r>
                      <a:endParaRPr lang="zh-CN" altLang="en-US" sz="4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289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4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1-2</a:t>
                      </a:r>
                      <a:endParaRPr lang="en-US" altLang="zh-CN" sz="40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40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后</a:t>
                      </a:r>
                      <a:endParaRPr lang="zh-CN" altLang="en-US" sz="40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B303</a:t>
                      </a:r>
                      <a:endParaRPr lang="en-US" altLang="zh-CN" sz="4000" b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289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4000" b="0">
                        <a:solidFill>
                          <a:srgbClr val="FFFF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4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4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000" b="0">
                          <a:solidFill>
                            <a:srgbClr val="008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7-8</a:t>
                      </a:r>
                      <a:endParaRPr lang="en-US" altLang="zh-CN" sz="4000" b="0">
                        <a:solidFill>
                          <a:srgbClr val="008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000" b="0">
                          <a:solidFill>
                            <a:srgbClr val="008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B101</a:t>
                      </a:r>
                      <a:endParaRPr lang="en-US" altLang="zh-CN" sz="4000" b="0">
                        <a:solidFill>
                          <a:srgbClr val="008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天坛月色">
  <a:themeElements>
    <a:clrScheme name="">
      <a:dk1>
        <a:srgbClr val="FFFFFF"/>
      </a:dk1>
      <a:lt1>
        <a:srgbClr val="3366CC"/>
      </a:lt1>
      <a:dk2>
        <a:srgbClr val="FFFF66"/>
      </a:dk2>
      <a:lt2>
        <a:srgbClr val="DDDDDD"/>
      </a:lt2>
      <a:accent1>
        <a:srgbClr val="879CC8"/>
      </a:accent1>
      <a:accent2>
        <a:srgbClr val="C0C0C0"/>
      </a:accent2>
      <a:accent3>
        <a:srgbClr val="ADB9E2"/>
      </a:accent3>
      <a:accent4>
        <a:srgbClr val="DCDCDC"/>
      </a:accent4>
      <a:accent5>
        <a:srgbClr val="C3CBE0"/>
      </a:accent5>
      <a:accent6>
        <a:srgbClr val="ACACAC"/>
      </a:accent6>
      <a:hlink>
        <a:srgbClr val="66FFFF"/>
      </a:hlink>
      <a:folHlink>
        <a:srgbClr val="CCFF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3366CC"/>
        </a:lt1>
        <a:dk2>
          <a:srgbClr val="FFFF66"/>
        </a:dk2>
        <a:lt2>
          <a:srgbClr val="DDDDDD"/>
        </a:lt2>
        <a:accent1>
          <a:srgbClr val="879CC8"/>
        </a:accent1>
        <a:accent2>
          <a:srgbClr val="C0C0C0"/>
        </a:accent2>
        <a:accent3>
          <a:srgbClr val="ADB9E2"/>
        </a:accent3>
        <a:accent4>
          <a:srgbClr val="DCDCDC"/>
        </a:accent4>
        <a:accent5>
          <a:srgbClr val="C3CBE0"/>
        </a:accent5>
        <a:accent6>
          <a:srgbClr val="ACACAC"/>
        </a:accent6>
        <a:hlink>
          <a:srgbClr val="66FFFF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C0C0C0"/>
        </a:lt2>
        <a:accent1>
          <a:srgbClr val="93B090"/>
        </a:accent1>
        <a:accent2>
          <a:srgbClr val="CCECFF"/>
        </a:accent2>
        <a:accent3>
          <a:srgbClr val="AAB9CA"/>
        </a:accent3>
        <a:accent4>
          <a:srgbClr val="DCDCDC"/>
        </a:accent4>
        <a:accent5>
          <a:srgbClr val="C8D4C7"/>
        </a:accent5>
        <a:accent6>
          <a:srgbClr val="B7D3E5"/>
        </a:accent6>
        <a:hlink>
          <a:srgbClr val="FFFF66"/>
        </a:hlink>
        <a:folHlink>
          <a:srgbClr val="66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7B7BA7"/>
        </a:lt1>
        <a:dk2>
          <a:srgbClr val="FFFF66"/>
        </a:dk2>
        <a:lt2>
          <a:srgbClr val="DDDDDD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CDCDC"/>
        </a:accent4>
        <a:accent5>
          <a:srgbClr val="BED3C7"/>
        </a:accent5>
        <a:accent6>
          <a:srgbClr val="A5A5BA"/>
        </a:accent6>
        <a:hlink>
          <a:srgbClr val="66FFCC"/>
        </a:hlink>
        <a:folHlink>
          <a:srgbClr val="CC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00"/>
        </a:dk1>
        <a:lt1>
          <a:srgbClr val="6600CC"/>
        </a:lt1>
        <a:dk2>
          <a:srgbClr val="FFFFFF"/>
        </a:dk2>
        <a:lt2>
          <a:srgbClr val="DDDDDD"/>
        </a:lt2>
        <a:accent1>
          <a:srgbClr val="7296B6"/>
        </a:accent1>
        <a:accent2>
          <a:srgbClr val="FF6600"/>
        </a:accent2>
        <a:accent3>
          <a:srgbClr val="B9AAE2"/>
        </a:accent3>
        <a:accent4>
          <a:srgbClr val="DCDC00"/>
        </a:accent4>
        <a:accent5>
          <a:srgbClr val="BCC9D7"/>
        </a:accent5>
        <a:accent6>
          <a:srgbClr val="E55B00"/>
        </a:accent6>
        <a:hlink>
          <a:srgbClr val="99FFCC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CC"/>
        </a:lt1>
        <a:dk2>
          <a:srgbClr val="CCECFF"/>
        </a:dk2>
        <a:lt2>
          <a:srgbClr val="DDDDDD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CDCDC"/>
        </a:accent4>
        <a:accent5>
          <a:srgbClr val="EBC4BE"/>
        </a:accent5>
        <a:accent6>
          <a:srgbClr val="2D895B"/>
        </a:accent6>
        <a:hlink>
          <a:srgbClr val="FFFF66"/>
        </a:hlink>
        <a:folHlink>
          <a:srgbClr val="CC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36DAD"/>
        </a:lt1>
        <a:dk2>
          <a:srgbClr val="66FF66"/>
        </a:dk2>
        <a:lt2>
          <a:srgbClr val="C0C0C0"/>
        </a:lt2>
        <a:accent1>
          <a:srgbClr val="C48AB6"/>
        </a:accent1>
        <a:accent2>
          <a:srgbClr val="FFCCFF"/>
        </a:accent2>
        <a:accent3>
          <a:srgbClr val="B4BBD3"/>
        </a:accent3>
        <a:accent4>
          <a:srgbClr val="DCDCDC"/>
        </a:accent4>
        <a:accent5>
          <a:srgbClr val="DEC4D7"/>
        </a:accent5>
        <a:accent6>
          <a:srgbClr val="E5B7E5"/>
        </a:accent6>
        <a:hlink>
          <a:srgbClr val="00FFFF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00"/>
        </a:dk1>
        <a:lt1>
          <a:srgbClr val="996633"/>
        </a:lt1>
        <a:dk2>
          <a:srgbClr val="66FFFF"/>
        </a:dk2>
        <a:lt2>
          <a:srgbClr val="C0C0C0"/>
        </a:lt2>
        <a:accent1>
          <a:srgbClr val="CD7C73"/>
        </a:accent1>
        <a:accent2>
          <a:srgbClr val="B6B6CE"/>
        </a:accent2>
        <a:accent3>
          <a:srgbClr val="CAB9AD"/>
        </a:accent3>
        <a:accent4>
          <a:srgbClr val="DCDC00"/>
        </a:accent4>
        <a:accent5>
          <a:srgbClr val="E2BFBD"/>
        </a:accent5>
        <a:accent6>
          <a:srgbClr val="A3A3B8"/>
        </a:accent6>
        <a:hlink>
          <a:srgbClr val="0000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66"/>
        </a:dk1>
        <a:lt1>
          <a:srgbClr val="008080"/>
        </a:lt1>
        <a:dk2>
          <a:srgbClr val="FFFF00"/>
        </a:dk2>
        <a:lt2>
          <a:srgbClr val="C0C0C0"/>
        </a:lt2>
        <a:accent1>
          <a:srgbClr val="859CC9"/>
        </a:accent1>
        <a:accent2>
          <a:srgbClr val="FFCCFF"/>
        </a:accent2>
        <a:accent3>
          <a:srgbClr val="AAC1C1"/>
        </a:accent3>
        <a:accent4>
          <a:srgbClr val="DCDC57"/>
        </a:accent4>
        <a:accent5>
          <a:srgbClr val="C3CBE0"/>
        </a:accent5>
        <a:accent6>
          <a:srgbClr val="E5B7E5"/>
        </a:accent6>
        <a:hlink>
          <a:srgbClr val="99FFCC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天坛月色">
  <a:themeElements>
    <a:clrScheme name="">
      <a:dk1>
        <a:srgbClr val="FFFFFF"/>
      </a:dk1>
      <a:lt1>
        <a:srgbClr val="3366CC"/>
      </a:lt1>
      <a:dk2>
        <a:srgbClr val="FFFF66"/>
      </a:dk2>
      <a:lt2>
        <a:srgbClr val="DDDDDD"/>
      </a:lt2>
      <a:accent1>
        <a:srgbClr val="879CC8"/>
      </a:accent1>
      <a:accent2>
        <a:srgbClr val="C0C0C0"/>
      </a:accent2>
      <a:accent3>
        <a:srgbClr val="ADB9E2"/>
      </a:accent3>
      <a:accent4>
        <a:srgbClr val="DCDCDC"/>
      </a:accent4>
      <a:accent5>
        <a:srgbClr val="C3CBE0"/>
      </a:accent5>
      <a:accent6>
        <a:srgbClr val="ACACAC"/>
      </a:accent6>
      <a:hlink>
        <a:srgbClr val="66FFFF"/>
      </a:hlink>
      <a:folHlink>
        <a:srgbClr val="CCFF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3366CC"/>
        </a:lt1>
        <a:dk2>
          <a:srgbClr val="FFFF66"/>
        </a:dk2>
        <a:lt2>
          <a:srgbClr val="DDDDDD"/>
        </a:lt2>
        <a:accent1>
          <a:srgbClr val="879CC8"/>
        </a:accent1>
        <a:accent2>
          <a:srgbClr val="C0C0C0"/>
        </a:accent2>
        <a:accent3>
          <a:srgbClr val="ADB9E2"/>
        </a:accent3>
        <a:accent4>
          <a:srgbClr val="DCDCDC"/>
        </a:accent4>
        <a:accent5>
          <a:srgbClr val="C3CBE0"/>
        </a:accent5>
        <a:accent6>
          <a:srgbClr val="ACACAC"/>
        </a:accent6>
        <a:hlink>
          <a:srgbClr val="66FFFF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C0C0C0"/>
        </a:lt2>
        <a:accent1>
          <a:srgbClr val="93B090"/>
        </a:accent1>
        <a:accent2>
          <a:srgbClr val="CCECFF"/>
        </a:accent2>
        <a:accent3>
          <a:srgbClr val="AAB9CA"/>
        </a:accent3>
        <a:accent4>
          <a:srgbClr val="DCDCDC"/>
        </a:accent4>
        <a:accent5>
          <a:srgbClr val="C8D4C7"/>
        </a:accent5>
        <a:accent6>
          <a:srgbClr val="B7D3E5"/>
        </a:accent6>
        <a:hlink>
          <a:srgbClr val="FFFF66"/>
        </a:hlink>
        <a:folHlink>
          <a:srgbClr val="66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7B7BA7"/>
        </a:lt1>
        <a:dk2>
          <a:srgbClr val="FFFF66"/>
        </a:dk2>
        <a:lt2>
          <a:srgbClr val="DDDDDD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CDCDC"/>
        </a:accent4>
        <a:accent5>
          <a:srgbClr val="BED3C7"/>
        </a:accent5>
        <a:accent6>
          <a:srgbClr val="A5A5BA"/>
        </a:accent6>
        <a:hlink>
          <a:srgbClr val="66FFCC"/>
        </a:hlink>
        <a:folHlink>
          <a:srgbClr val="CC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00"/>
        </a:dk1>
        <a:lt1>
          <a:srgbClr val="6600CC"/>
        </a:lt1>
        <a:dk2>
          <a:srgbClr val="FFFFFF"/>
        </a:dk2>
        <a:lt2>
          <a:srgbClr val="DDDDDD"/>
        </a:lt2>
        <a:accent1>
          <a:srgbClr val="7296B6"/>
        </a:accent1>
        <a:accent2>
          <a:srgbClr val="FF6600"/>
        </a:accent2>
        <a:accent3>
          <a:srgbClr val="B9AAE2"/>
        </a:accent3>
        <a:accent4>
          <a:srgbClr val="DCDC00"/>
        </a:accent4>
        <a:accent5>
          <a:srgbClr val="BCC9D7"/>
        </a:accent5>
        <a:accent6>
          <a:srgbClr val="E55B00"/>
        </a:accent6>
        <a:hlink>
          <a:srgbClr val="99FFCC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CC"/>
        </a:lt1>
        <a:dk2>
          <a:srgbClr val="CCECFF"/>
        </a:dk2>
        <a:lt2>
          <a:srgbClr val="DDDDDD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CDCDC"/>
        </a:accent4>
        <a:accent5>
          <a:srgbClr val="EBC4BE"/>
        </a:accent5>
        <a:accent6>
          <a:srgbClr val="2D895B"/>
        </a:accent6>
        <a:hlink>
          <a:srgbClr val="FFFF66"/>
        </a:hlink>
        <a:folHlink>
          <a:srgbClr val="CC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36DAD"/>
        </a:lt1>
        <a:dk2>
          <a:srgbClr val="66FF66"/>
        </a:dk2>
        <a:lt2>
          <a:srgbClr val="C0C0C0"/>
        </a:lt2>
        <a:accent1>
          <a:srgbClr val="C48AB6"/>
        </a:accent1>
        <a:accent2>
          <a:srgbClr val="FFCCFF"/>
        </a:accent2>
        <a:accent3>
          <a:srgbClr val="B4BBD3"/>
        </a:accent3>
        <a:accent4>
          <a:srgbClr val="DCDCDC"/>
        </a:accent4>
        <a:accent5>
          <a:srgbClr val="DEC4D7"/>
        </a:accent5>
        <a:accent6>
          <a:srgbClr val="E5B7E5"/>
        </a:accent6>
        <a:hlink>
          <a:srgbClr val="00FFFF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00"/>
        </a:dk1>
        <a:lt1>
          <a:srgbClr val="996633"/>
        </a:lt1>
        <a:dk2>
          <a:srgbClr val="66FFFF"/>
        </a:dk2>
        <a:lt2>
          <a:srgbClr val="C0C0C0"/>
        </a:lt2>
        <a:accent1>
          <a:srgbClr val="CD7C73"/>
        </a:accent1>
        <a:accent2>
          <a:srgbClr val="B6B6CE"/>
        </a:accent2>
        <a:accent3>
          <a:srgbClr val="CAB9AD"/>
        </a:accent3>
        <a:accent4>
          <a:srgbClr val="DCDC00"/>
        </a:accent4>
        <a:accent5>
          <a:srgbClr val="E2BFBD"/>
        </a:accent5>
        <a:accent6>
          <a:srgbClr val="A3A3B8"/>
        </a:accent6>
        <a:hlink>
          <a:srgbClr val="0000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66"/>
        </a:dk1>
        <a:lt1>
          <a:srgbClr val="008080"/>
        </a:lt1>
        <a:dk2>
          <a:srgbClr val="FFFF00"/>
        </a:dk2>
        <a:lt2>
          <a:srgbClr val="C0C0C0"/>
        </a:lt2>
        <a:accent1>
          <a:srgbClr val="859CC9"/>
        </a:accent1>
        <a:accent2>
          <a:srgbClr val="FFCCFF"/>
        </a:accent2>
        <a:accent3>
          <a:srgbClr val="AAC1C1"/>
        </a:accent3>
        <a:accent4>
          <a:srgbClr val="DCDC57"/>
        </a:accent4>
        <a:accent5>
          <a:srgbClr val="C3CBE0"/>
        </a:accent5>
        <a:accent6>
          <a:srgbClr val="E5B7E5"/>
        </a:accent6>
        <a:hlink>
          <a:srgbClr val="99FFCC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0</TotalTime>
  <Words>529</Words>
  <Application>WPS 演示</Application>
  <PresentationFormat>全屏显示(4:3)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Wingdings 2</vt:lpstr>
      <vt:lpstr>微软雅黑</vt:lpstr>
      <vt:lpstr>华文隶书</vt:lpstr>
      <vt:lpstr>黑体</vt:lpstr>
      <vt:lpstr>Arial Unicode MS</vt:lpstr>
      <vt:lpstr>Wingdings</vt:lpstr>
      <vt:lpstr>天坛月色</vt:lpstr>
      <vt:lpstr>1_天坛月色</vt:lpstr>
      <vt:lpstr>信息安全技术                                   龙冬阳 issldy@mail.sysu.edu.cn 微信：QQ 414309467 13682296931  </vt:lpstr>
      <vt:lpstr>教材</vt:lpstr>
      <vt:lpstr>内容提要</vt:lpstr>
      <vt:lpstr>PowerPoint 演示文稿</vt:lpstr>
      <vt:lpstr>课程考试成绩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personal</dc:creator>
  <cp:lastModifiedBy>阳光</cp:lastModifiedBy>
  <cp:revision>170</cp:revision>
  <dcterms:created xsi:type="dcterms:W3CDTF">2005-09-17T10:22:00Z</dcterms:created>
  <dcterms:modified xsi:type="dcterms:W3CDTF">2018-09-06T13:24:38Z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