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colors5.xml" ContentType="application/vnd.openxmlformats-officedocument.drawingml.diagramColors+xml"/>
  <Override PartName="/ppt/diagrams/colors6.xml" ContentType="application/vnd.openxmlformats-officedocument.drawingml.diagramColors+xml"/>
  <Override PartName="/ppt/diagrams/colors7.xml" ContentType="application/vnd.openxmlformats-officedocument.drawingml.diagramColors+xml"/>
  <Override PartName="/ppt/diagrams/colors8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data6.xml" ContentType="application/vnd.openxmlformats-officedocument.drawingml.diagramData+xml"/>
  <Override PartName="/ppt/diagrams/data7.xml" ContentType="application/vnd.openxmlformats-officedocument.drawingml.diagramData+xml"/>
  <Override PartName="/ppt/diagrams/data8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drawing4.xml" ContentType="application/vnd.ms-office.drawingml.diagramDrawing+xml"/>
  <Override PartName="/ppt/diagrams/drawing5.xml" ContentType="application/vnd.ms-office.drawingml.diagramDrawing+xml"/>
  <Override PartName="/ppt/diagrams/drawing6.xml" ContentType="application/vnd.ms-office.drawingml.diagramDrawing+xml"/>
  <Override PartName="/ppt/diagrams/drawing7.xml" ContentType="application/vnd.ms-office.drawingml.diagramDrawing+xml"/>
  <Override PartName="/ppt/diagrams/drawing8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diagrams/layout6.xml" ContentType="application/vnd.openxmlformats-officedocument.drawingml.diagramLayout+xml"/>
  <Override PartName="/ppt/diagrams/layout7.xml" ContentType="application/vnd.openxmlformats-officedocument.drawingml.diagramLayout+xml"/>
  <Override PartName="/ppt/diagrams/layout8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diagrams/quickStyle4.xml" ContentType="application/vnd.openxmlformats-officedocument.drawingml.diagramStyle+xml"/>
  <Override PartName="/ppt/diagrams/quickStyle5.xml" ContentType="application/vnd.openxmlformats-officedocument.drawingml.diagramStyle+xml"/>
  <Override PartName="/ppt/diagrams/quickStyle6.xml" ContentType="application/vnd.openxmlformats-officedocument.drawingml.diagramStyle+xml"/>
  <Override PartName="/ppt/diagrams/quickStyle7.xml" ContentType="application/vnd.openxmlformats-officedocument.drawingml.diagramStyle+xml"/>
  <Override PartName="/ppt/diagrams/quickStyle8.xml" ContentType="application/vnd.openxmlformats-officedocument.drawingml.diagramStyle+xml"/>
  <Override PartName="/ppt/media/image12.pdf" ContentType="application/pdf"/>
  <Override PartName="/ppt/media/image14.pdf" ContentType="application/pdf"/>
  <Override PartName="/ppt/media/image16.pdf" ContentType="application/pdf"/>
  <Override PartName="/ppt/media/image18.pdf" ContentType="application/pdf"/>
  <Override PartName="/ppt/media/image20.pdf" ContentType="application/pdf"/>
  <Override PartName="/ppt/media/image24.pdf" ContentType="application/pdf"/>
  <Override PartName="/ppt/media/image26.pdf" ContentType="application/pdf"/>
  <Override PartName="/ppt/media/image28.pdf" ContentType="application/pdf"/>
  <Override PartName="/ppt/media/image30.pdf" ContentType="application/pdf"/>
  <Override PartName="/ppt/media/image32.pdf" ContentType="application/pdf"/>
  <Override PartName="/ppt/media/image34.pdf" ContentType="application/pdf"/>
  <Override PartName="/ppt/media/image36.pdf" ContentType="application/pdf"/>
  <Override PartName="/ppt/media/image38.pdf" ContentType="application/pdf"/>
  <Override PartName="/ppt/media/image40.pdf" ContentType="application/pdf"/>
  <Override PartName="/ppt/media/image42.pdf" ContentType="application/pdf"/>
  <Override PartName="/ppt/media/image44.pdf" ContentType="application/pdf"/>
  <Override PartName="/ppt/media/image49.pdf" ContentType="application/pdf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0" r:id="rId3"/>
  </p:sldMasterIdLst>
  <p:notesMasterIdLst>
    <p:notesMasterId r:id="rId5"/>
  </p:notesMasterIdLst>
  <p:sldIdLst>
    <p:sldId id="321" r:id="rId4"/>
    <p:sldId id="299" r:id="rId6"/>
    <p:sldId id="300" r:id="rId7"/>
    <p:sldId id="304" r:id="rId8"/>
    <p:sldId id="305" r:id="rId9"/>
    <p:sldId id="302" r:id="rId10"/>
    <p:sldId id="325" r:id="rId11"/>
    <p:sldId id="326" r:id="rId12"/>
    <p:sldId id="327" r:id="rId13"/>
    <p:sldId id="328" r:id="rId14"/>
    <p:sldId id="329" r:id="rId15"/>
    <p:sldId id="330" r:id="rId16"/>
    <p:sldId id="331" r:id="rId17"/>
    <p:sldId id="307" r:id="rId18"/>
    <p:sldId id="308" r:id="rId19"/>
    <p:sldId id="309" r:id="rId20"/>
    <p:sldId id="317" r:id="rId21"/>
    <p:sldId id="310" r:id="rId22"/>
    <p:sldId id="311" r:id="rId23"/>
    <p:sldId id="312" r:id="rId24"/>
    <p:sldId id="313" r:id="rId25"/>
    <p:sldId id="315" r:id="rId26"/>
    <p:sldId id="282" r:id="rId27"/>
    <p:sldId id="284" r:id="rId28"/>
    <p:sldId id="283" r:id="rId29"/>
    <p:sldId id="318" r:id="rId30"/>
    <p:sldId id="285" r:id="rId31"/>
    <p:sldId id="287" r:id="rId32"/>
    <p:sldId id="288" r:id="rId33"/>
    <p:sldId id="293" r:id="rId34"/>
    <p:sldId id="294" r:id="rId35"/>
    <p:sldId id="332" r:id="rId36"/>
    <p:sldId id="333" r:id="rId37"/>
    <p:sldId id="298" r:id="rId38"/>
    <p:sldId id="319" r:id="rId39"/>
    <p:sldId id="323" r:id="rId40"/>
    <p:sldId id="360" r:id="rId41"/>
    <p:sldId id="361" r:id="rId42"/>
    <p:sldId id="362" r:id="rId43"/>
    <p:sldId id="363" r:id="rId44"/>
    <p:sldId id="364" r:id="rId45"/>
    <p:sldId id="365" r:id="rId46"/>
    <p:sldId id="366" r:id="rId47"/>
    <p:sldId id="367" r:id="rId48"/>
    <p:sldId id="368" r:id="rId49"/>
    <p:sldId id="369" r:id="rId50"/>
    <p:sldId id="370" r:id="rId51"/>
    <p:sldId id="371" r:id="rId52"/>
    <p:sldId id="372" r:id="rId53"/>
  </p:sldIdLst>
  <p:sldSz cx="9144000" cy="6858000" type="screen4x3"/>
  <p:notesSz cx="6858000" cy="9144000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 clrMode="gray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29" autoAdjust="0"/>
    <p:restoredTop sz="93090" autoAdjust="0"/>
  </p:normalViewPr>
  <p:slideViewPr>
    <p:cSldViewPr>
      <p:cViewPr>
        <p:scale>
          <a:sx n="100" d="100"/>
          <a:sy n="100" d="100"/>
        </p:scale>
        <p:origin x="-3064" y="-8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22" d="100"/>
          <a:sy n="122" d="100"/>
        </p:scale>
        <p:origin x="-3768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6" Type="http://schemas.openxmlformats.org/officeDocument/2006/relationships/tableStyles" Target="tableStyles.xml"/><Relationship Id="rId55" Type="http://schemas.openxmlformats.org/officeDocument/2006/relationships/viewProps" Target="viewProps.xml"/><Relationship Id="rId54" Type="http://schemas.openxmlformats.org/officeDocument/2006/relationships/presProps" Target="presProps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e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e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eg"/></Relationships>
</file>

<file path=ppt/diagrams/_rels/drawing7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eg"/></Relationships>
</file>

<file path=ppt/diagrams/_rels/drawing8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D8C121-5EA5-2947-9B48-8C529DCE5B83}" type="doc">
      <dgm:prSet loTypeId="urn:microsoft.com/office/officeart/2005/8/layout/hProcess6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A080EA3-7F44-3745-B471-C21F5CFD06B7}">
      <dgm:prSet/>
      <dgm:spPr/>
      <dgm:t>
        <a:bodyPr/>
        <a:lstStyle/>
        <a:p>
          <a:pPr rtl="0"/>
          <a:r>
            <a:rPr lang="en-US" dirty="0" smtClean="0"/>
            <a:t>Given parties A and B, key distribution can be achieved in a number of ways:</a:t>
          </a:r>
          <a:endParaRPr lang="en-US" dirty="0"/>
        </a:p>
      </dgm:t>
    </dgm:pt>
    <dgm:pt modelId="{07CD1C66-5C8D-F047-B4BF-27888A3E8C8F}" cxnId="{41E7DE77-0497-934B-BA26-A21BA69F7E43}" type="parTrans">
      <dgm:prSet/>
      <dgm:spPr/>
      <dgm:t>
        <a:bodyPr/>
        <a:lstStyle/>
        <a:p>
          <a:endParaRPr lang="en-US"/>
        </a:p>
      </dgm:t>
    </dgm:pt>
    <dgm:pt modelId="{AB20AEF0-102F-F642-ABB6-0BC363F9BC88}" cxnId="{41E7DE77-0497-934B-BA26-A21BA69F7E43}" type="sibTrans">
      <dgm:prSet/>
      <dgm:spPr/>
      <dgm:t>
        <a:bodyPr/>
        <a:lstStyle/>
        <a:p>
          <a:endParaRPr lang="en-US"/>
        </a:p>
      </dgm:t>
    </dgm:pt>
    <dgm:pt modelId="{183E6968-F78A-8048-BE43-D6100EEF505D}">
      <dgm:prSet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b="1" dirty="0" smtClean="0"/>
            <a:t>A can select a key and physically deliver it to B</a:t>
          </a:r>
          <a:endParaRPr lang="en-US" b="1" dirty="0"/>
        </a:p>
      </dgm:t>
    </dgm:pt>
    <dgm:pt modelId="{A4C25F68-C1BA-D242-975C-B42F607F0CF9}" cxnId="{9DEB28EB-4C09-104F-AD9C-D4CFB0E8CFF7}" type="parTrans">
      <dgm:prSet/>
      <dgm:spPr/>
      <dgm:t>
        <a:bodyPr/>
        <a:lstStyle/>
        <a:p>
          <a:endParaRPr lang="en-US"/>
        </a:p>
      </dgm:t>
    </dgm:pt>
    <dgm:pt modelId="{BAF09317-656B-DA4F-8E9E-383F7A460C6F}" cxnId="{9DEB28EB-4C09-104F-AD9C-D4CFB0E8CFF7}" type="sibTrans">
      <dgm:prSet/>
      <dgm:spPr/>
      <dgm:t>
        <a:bodyPr/>
        <a:lstStyle/>
        <a:p>
          <a:endParaRPr lang="en-US"/>
        </a:p>
      </dgm:t>
    </dgm:pt>
    <dgm:pt modelId="{CD416D60-88E1-6C4E-B62E-6FC1D9257886}">
      <dgm:prSet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b="1" dirty="0" smtClean="0"/>
            <a:t>A third party can select the key and physically deliver it to A and B</a:t>
          </a:r>
          <a:endParaRPr lang="en-US" b="1" dirty="0"/>
        </a:p>
      </dgm:t>
    </dgm:pt>
    <dgm:pt modelId="{423CB651-1BA4-B34C-854A-A2BB3129FC0E}" cxnId="{26CB8081-BEA8-5542-8807-1453EE24DC4A}" type="parTrans">
      <dgm:prSet/>
      <dgm:spPr/>
      <dgm:t>
        <a:bodyPr/>
        <a:lstStyle/>
        <a:p>
          <a:endParaRPr lang="en-US"/>
        </a:p>
      </dgm:t>
    </dgm:pt>
    <dgm:pt modelId="{7CFB2DF7-8AF6-3F4A-9010-9DF8F16E22AC}" cxnId="{26CB8081-BEA8-5542-8807-1453EE24DC4A}" type="sibTrans">
      <dgm:prSet/>
      <dgm:spPr/>
      <dgm:t>
        <a:bodyPr/>
        <a:lstStyle/>
        <a:p>
          <a:endParaRPr lang="en-US"/>
        </a:p>
      </dgm:t>
    </dgm:pt>
    <dgm:pt modelId="{DF1DE19A-5DFD-CF4A-A6FC-24F965B8400E}">
      <dgm:prSet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b="1" dirty="0" smtClean="0"/>
            <a:t>If A and B have previously and recently used a key, one party can transmit the new key to the other, encrypted using the old key</a:t>
          </a:r>
          <a:endParaRPr lang="en-US" b="1" dirty="0"/>
        </a:p>
      </dgm:t>
    </dgm:pt>
    <dgm:pt modelId="{D955F5DB-27F3-024D-8E34-4987D680D5A0}" cxnId="{17DC272B-A593-1446-B8EC-9E5916EE2EB9}" type="parTrans">
      <dgm:prSet/>
      <dgm:spPr/>
      <dgm:t>
        <a:bodyPr/>
        <a:lstStyle/>
        <a:p>
          <a:endParaRPr lang="en-US"/>
        </a:p>
      </dgm:t>
    </dgm:pt>
    <dgm:pt modelId="{B397A2C9-AE12-394F-B1F7-6113FA399BF2}" cxnId="{17DC272B-A593-1446-B8EC-9E5916EE2EB9}" type="sibTrans">
      <dgm:prSet/>
      <dgm:spPr/>
      <dgm:t>
        <a:bodyPr/>
        <a:lstStyle/>
        <a:p>
          <a:endParaRPr lang="en-US"/>
        </a:p>
      </dgm:t>
    </dgm:pt>
    <dgm:pt modelId="{22A9E96D-DFA1-1246-BDCF-619DCD630A01}">
      <dgm:prSet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b="1" dirty="0" smtClean="0"/>
            <a:t>If A and B each has an encrypted connection to a third party C, C can deliver a key on the encrypted links to A and B</a:t>
          </a:r>
          <a:endParaRPr lang="en-US" b="1" dirty="0"/>
        </a:p>
      </dgm:t>
    </dgm:pt>
    <dgm:pt modelId="{0FA5E1A3-CDCE-0E49-8ED7-5F0BC4563CF6}" cxnId="{18315D43-C50A-FF44-BF63-BB81D4A65242}" type="parTrans">
      <dgm:prSet/>
      <dgm:spPr/>
      <dgm:t>
        <a:bodyPr/>
        <a:lstStyle/>
        <a:p>
          <a:endParaRPr lang="en-US"/>
        </a:p>
      </dgm:t>
    </dgm:pt>
    <dgm:pt modelId="{BE79871A-BFCD-D742-908B-CEBC7A9697CE}" cxnId="{18315D43-C50A-FF44-BF63-BB81D4A65242}" type="sibTrans">
      <dgm:prSet/>
      <dgm:spPr/>
      <dgm:t>
        <a:bodyPr/>
        <a:lstStyle/>
        <a:p>
          <a:endParaRPr lang="en-US"/>
        </a:p>
      </dgm:t>
    </dgm:pt>
    <dgm:pt modelId="{637B700B-43EB-6E4F-8A28-2633B12409A4}" type="pres">
      <dgm:prSet presAssocID="{81D8C121-5EA5-2947-9B48-8C529DCE5B83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EDFF6C7-7716-D34A-8FE5-56638C06637C}" type="pres">
      <dgm:prSet presAssocID="{DA080EA3-7F44-3745-B471-C21F5CFD06B7}" presName="compNode" presStyleCnt="0"/>
      <dgm:spPr/>
    </dgm:pt>
    <dgm:pt modelId="{7A11A7C8-70D1-3546-81A0-B080AABC828E}" type="pres">
      <dgm:prSet presAssocID="{DA080EA3-7F44-3745-B471-C21F5CFD06B7}" presName="noGeometry" presStyleCnt="0"/>
      <dgm:spPr/>
    </dgm:pt>
    <dgm:pt modelId="{166FD422-CACC-E94C-8EC8-B1AB4ADE95D5}" type="pres">
      <dgm:prSet presAssocID="{DA080EA3-7F44-3745-B471-C21F5CFD06B7}" presName="childTextVisible" presStyleLbl="bg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6C7740-62A7-5C4B-8AA7-46B4A1E2ECEA}" type="pres">
      <dgm:prSet presAssocID="{DA080EA3-7F44-3745-B471-C21F5CFD06B7}" presName="childTextHidden" presStyleLbl="bgAccFollowNode1" presStyleIdx="0" presStyleCnt="1"/>
      <dgm:spPr/>
      <dgm:t>
        <a:bodyPr/>
        <a:lstStyle/>
        <a:p>
          <a:endParaRPr lang="en-US"/>
        </a:p>
      </dgm:t>
    </dgm:pt>
    <dgm:pt modelId="{1D46FCAE-7D96-CA42-9A2E-9F9C5A569DF8}" type="pres">
      <dgm:prSet presAssocID="{DA080EA3-7F44-3745-B471-C21F5CFD06B7}" presName="parentText" presStyleLbl="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7DC272B-A593-1446-B8EC-9E5916EE2EB9}" srcId="{DA080EA3-7F44-3745-B471-C21F5CFD06B7}" destId="{DF1DE19A-5DFD-CF4A-A6FC-24F965B8400E}" srcOrd="2" destOrd="0" parTransId="{D955F5DB-27F3-024D-8E34-4987D680D5A0}" sibTransId="{B397A2C9-AE12-394F-B1F7-6113FA399BF2}"/>
    <dgm:cxn modelId="{96596E2D-3B2B-8248-8C00-4E5DC4F14724}" type="presOf" srcId="{22A9E96D-DFA1-1246-BDCF-619DCD630A01}" destId="{046C7740-62A7-5C4B-8AA7-46B4A1E2ECEA}" srcOrd="1" destOrd="3" presId="urn:microsoft.com/office/officeart/2005/8/layout/hProcess6"/>
    <dgm:cxn modelId="{26CB8081-BEA8-5542-8807-1453EE24DC4A}" srcId="{DA080EA3-7F44-3745-B471-C21F5CFD06B7}" destId="{CD416D60-88E1-6C4E-B62E-6FC1D9257886}" srcOrd="1" destOrd="0" parTransId="{423CB651-1BA4-B34C-854A-A2BB3129FC0E}" sibTransId="{7CFB2DF7-8AF6-3F4A-9010-9DF8F16E22AC}"/>
    <dgm:cxn modelId="{18315D43-C50A-FF44-BF63-BB81D4A65242}" srcId="{DA080EA3-7F44-3745-B471-C21F5CFD06B7}" destId="{22A9E96D-DFA1-1246-BDCF-619DCD630A01}" srcOrd="3" destOrd="0" parTransId="{0FA5E1A3-CDCE-0E49-8ED7-5F0BC4563CF6}" sibTransId="{BE79871A-BFCD-D742-908B-CEBC7A9697CE}"/>
    <dgm:cxn modelId="{BBFCED93-E0DD-9947-A894-F1A4144B0A11}" type="presOf" srcId="{CD416D60-88E1-6C4E-B62E-6FC1D9257886}" destId="{166FD422-CACC-E94C-8EC8-B1AB4ADE95D5}" srcOrd="0" destOrd="1" presId="urn:microsoft.com/office/officeart/2005/8/layout/hProcess6"/>
    <dgm:cxn modelId="{CEBFD616-8140-5244-ACAF-142E081FF377}" type="presOf" srcId="{CD416D60-88E1-6C4E-B62E-6FC1D9257886}" destId="{046C7740-62A7-5C4B-8AA7-46B4A1E2ECEA}" srcOrd="1" destOrd="1" presId="urn:microsoft.com/office/officeart/2005/8/layout/hProcess6"/>
    <dgm:cxn modelId="{57DC46D1-AF28-3347-BA4B-4245F5CFBBCE}" type="presOf" srcId="{DF1DE19A-5DFD-CF4A-A6FC-24F965B8400E}" destId="{166FD422-CACC-E94C-8EC8-B1AB4ADE95D5}" srcOrd="0" destOrd="2" presId="urn:microsoft.com/office/officeart/2005/8/layout/hProcess6"/>
    <dgm:cxn modelId="{1D9A89ED-09B8-7240-8781-8921427B46AB}" type="presOf" srcId="{81D8C121-5EA5-2947-9B48-8C529DCE5B83}" destId="{637B700B-43EB-6E4F-8A28-2633B12409A4}" srcOrd="0" destOrd="0" presId="urn:microsoft.com/office/officeart/2005/8/layout/hProcess6"/>
    <dgm:cxn modelId="{D7A870F8-1959-594A-9B2C-5555167DBF0F}" type="presOf" srcId="{183E6968-F78A-8048-BE43-D6100EEF505D}" destId="{166FD422-CACC-E94C-8EC8-B1AB4ADE95D5}" srcOrd="0" destOrd="0" presId="urn:microsoft.com/office/officeart/2005/8/layout/hProcess6"/>
    <dgm:cxn modelId="{37DA224A-37DC-4346-B4CD-33816FB34CB6}" type="presOf" srcId="{DA080EA3-7F44-3745-B471-C21F5CFD06B7}" destId="{1D46FCAE-7D96-CA42-9A2E-9F9C5A569DF8}" srcOrd="0" destOrd="0" presId="urn:microsoft.com/office/officeart/2005/8/layout/hProcess6"/>
    <dgm:cxn modelId="{20368100-5A50-6E4F-9C64-ECF85F9AB208}" type="presOf" srcId="{DF1DE19A-5DFD-CF4A-A6FC-24F965B8400E}" destId="{046C7740-62A7-5C4B-8AA7-46B4A1E2ECEA}" srcOrd="1" destOrd="2" presId="urn:microsoft.com/office/officeart/2005/8/layout/hProcess6"/>
    <dgm:cxn modelId="{136CD157-CC5C-E84F-ACF1-9366065A06C6}" type="presOf" srcId="{22A9E96D-DFA1-1246-BDCF-619DCD630A01}" destId="{166FD422-CACC-E94C-8EC8-B1AB4ADE95D5}" srcOrd="0" destOrd="3" presId="urn:microsoft.com/office/officeart/2005/8/layout/hProcess6"/>
    <dgm:cxn modelId="{9DEB28EB-4C09-104F-AD9C-D4CFB0E8CFF7}" srcId="{DA080EA3-7F44-3745-B471-C21F5CFD06B7}" destId="{183E6968-F78A-8048-BE43-D6100EEF505D}" srcOrd="0" destOrd="0" parTransId="{A4C25F68-C1BA-D242-975C-B42F607F0CF9}" sibTransId="{BAF09317-656B-DA4F-8E9E-383F7A460C6F}"/>
    <dgm:cxn modelId="{EB4448B6-D03A-F049-946C-E3C4AB1F06A8}" type="presOf" srcId="{183E6968-F78A-8048-BE43-D6100EEF505D}" destId="{046C7740-62A7-5C4B-8AA7-46B4A1E2ECEA}" srcOrd="1" destOrd="0" presId="urn:microsoft.com/office/officeart/2005/8/layout/hProcess6"/>
    <dgm:cxn modelId="{41E7DE77-0497-934B-BA26-A21BA69F7E43}" srcId="{81D8C121-5EA5-2947-9B48-8C529DCE5B83}" destId="{DA080EA3-7F44-3745-B471-C21F5CFD06B7}" srcOrd="0" destOrd="0" parTransId="{07CD1C66-5C8D-F047-B4BF-27888A3E8C8F}" sibTransId="{AB20AEF0-102F-F642-ABB6-0BC363F9BC88}"/>
    <dgm:cxn modelId="{1E8A5205-097C-0A43-8B22-7C3B0F1E9A96}" type="presParOf" srcId="{637B700B-43EB-6E4F-8A28-2633B12409A4}" destId="{AEDFF6C7-7716-D34A-8FE5-56638C06637C}" srcOrd="0" destOrd="0" presId="urn:microsoft.com/office/officeart/2005/8/layout/hProcess6"/>
    <dgm:cxn modelId="{B2BDA920-789B-7E41-94E0-05438E87C6EB}" type="presParOf" srcId="{AEDFF6C7-7716-D34A-8FE5-56638C06637C}" destId="{7A11A7C8-70D1-3546-81A0-B080AABC828E}" srcOrd="0" destOrd="0" presId="urn:microsoft.com/office/officeart/2005/8/layout/hProcess6"/>
    <dgm:cxn modelId="{C8DB07B8-2B8F-CE4D-9506-1FF8A2B6ACB0}" type="presParOf" srcId="{AEDFF6C7-7716-D34A-8FE5-56638C06637C}" destId="{166FD422-CACC-E94C-8EC8-B1AB4ADE95D5}" srcOrd="1" destOrd="0" presId="urn:microsoft.com/office/officeart/2005/8/layout/hProcess6"/>
    <dgm:cxn modelId="{602C4058-7D48-EB43-BED4-51488670BFFC}" type="presParOf" srcId="{AEDFF6C7-7716-D34A-8FE5-56638C06637C}" destId="{046C7740-62A7-5C4B-8AA7-46B4A1E2ECEA}" srcOrd="2" destOrd="0" presId="urn:microsoft.com/office/officeart/2005/8/layout/hProcess6"/>
    <dgm:cxn modelId="{68BCAF2B-614B-4D4B-82F2-BC47E6CB40FD}" type="presParOf" srcId="{AEDFF6C7-7716-D34A-8FE5-56638C06637C}" destId="{1D46FCAE-7D96-CA42-9A2E-9F9C5A569DF8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2F6C212-4BEB-8647-8A6E-BEF8B64FF457}" type="doc">
      <dgm:prSet loTypeId="urn:microsoft.com/office/officeart/2005/8/layout/hierarchy6" loCatId="hierarchy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B6400E0-CA4E-BB49-AC73-3E4DC6A5F066}">
      <dgm:prSet/>
      <dgm:spPr/>
      <dgm:t>
        <a:bodyPr/>
        <a:lstStyle/>
        <a:p>
          <a:pPr rtl="0"/>
          <a:r>
            <a:rPr lang="en-US" dirty="0" smtClean="0"/>
            <a:t>A security manager must balance competing considerations:</a:t>
          </a:r>
          <a:endParaRPr lang="en-US" dirty="0"/>
        </a:p>
      </dgm:t>
    </dgm:pt>
    <dgm:pt modelId="{6690F2DC-76C8-9A49-92FD-60717118E2F4}" cxnId="{F2300949-45FA-6540-811D-46FC0FF0C2E6}" type="parTrans">
      <dgm:prSet/>
      <dgm:spPr/>
      <dgm:t>
        <a:bodyPr/>
        <a:lstStyle/>
        <a:p>
          <a:endParaRPr lang="en-US"/>
        </a:p>
      </dgm:t>
    </dgm:pt>
    <dgm:pt modelId="{E8F84A16-4F51-B840-B702-39A8FEECFF3B}" cxnId="{F2300949-45FA-6540-811D-46FC0FF0C2E6}" type="sibTrans">
      <dgm:prSet/>
      <dgm:spPr/>
      <dgm:t>
        <a:bodyPr/>
        <a:lstStyle/>
        <a:p>
          <a:endParaRPr lang="en-US"/>
        </a:p>
      </dgm:t>
    </dgm:pt>
    <dgm:pt modelId="{441F165C-0623-044A-8465-9883EE276673}">
      <dgm:prSet/>
      <dgm:spPr/>
      <dgm:t>
        <a:bodyPr/>
        <a:lstStyle/>
        <a:p>
          <a:pPr rtl="0"/>
          <a:r>
            <a:rPr lang="en-US" dirty="0" smtClean="0"/>
            <a:t>The more frequently session keys are exchanged, the more secure they are</a:t>
          </a:r>
          <a:endParaRPr lang="en-US" dirty="0"/>
        </a:p>
      </dgm:t>
    </dgm:pt>
    <dgm:pt modelId="{18688576-852E-B44D-8B25-47DD1191BE67}" cxnId="{55C02622-07E7-6D48-88D9-30AB1CCBD3A8}" type="parTrans">
      <dgm:prSet/>
      <dgm:spPr/>
      <dgm:t>
        <a:bodyPr/>
        <a:lstStyle/>
        <a:p>
          <a:endParaRPr lang="en-US" dirty="0"/>
        </a:p>
      </dgm:t>
    </dgm:pt>
    <dgm:pt modelId="{2CCE4B73-EE01-8141-9D15-82BA9D9C956A}" cxnId="{55C02622-07E7-6D48-88D9-30AB1CCBD3A8}" type="sibTrans">
      <dgm:prSet/>
      <dgm:spPr/>
      <dgm:t>
        <a:bodyPr/>
        <a:lstStyle/>
        <a:p>
          <a:endParaRPr lang="en-US"/>
        </a:p>
      </dgm:t>
    </dgm:pt>
    <dgm:pt modelId="{43B79138-DFE5-BA41-97F9-44D906AD367B}">
      <dgm:prSet/>
      <dgm:spPr/>
      <dgm:t>
        <a:bodyPr/>
        <a:lstStyle/>
        <a:p>
          <a:pPr rtl="0"/>
          <a:r>
            <a:rPr lang="en-US" dirty="0" smtClean="0"/>
            <a:t>The distribution of session keys delays the start of any exchange and places a burden on network capacity</a:t>
          </a:r>
          <a:endParaRPr lang="en-US" dirty="0"/>
        </a:p>
      </dgm:t>
    </dgm:pt>
    <dgm:pt modelId="{1923F130-EC87-804D-8282-277DD62A36CD}" cxnId="{14753899-C4D4-F344-8CD9-63F928775994}" type="parTrans">
      <dgm:prSet/>
      <dgm:spPr/>
      <dgm:t>
        <a:bodyPr/>
        <a:lstStyle/>
        <a:p>
          <a:endParaRPr lang="en-US" dirty="0"/>
        </a:p>
      </dgm:t>
    </dgm:pt>
    <dgm:pt modelId="{917B8A12-3CD1-A04D-B7B4-02B1301A02AB}" cxnId="{14753899-C4D4-F344-8CD9-63F928775994}" type="sibTrans">
      <dgm:prSet/>
      <dgm:spPr/>
      <dgm:t>
        <a:bodyPr/>
        <a:lstStyle/>
        <a:p>
          <a:endParaRPr lang="en-US"/>
        </a:p>
      </dgm:t>
    </dgm:pt>
    <dgm:pt modelId="{4062ECF1-2776-BF4F-B793-1F521C0C950C}">
      <dgm:prSet/>
      <dgm:spPr/>
      <dgm:t>
        <a:bodyPr/>
        <a:lstStyle/>
        <a:p>
          <a:pPr rtl="0"/>
          <a:r>
            <a:rPr lang="en-US" dirty="0" smtClean="0"/>
            <a:t>For connection-oriented protocols one choice is to use the same session key for the length of time that the connection is open, using a new session key for each new session</a:t>
          </a:r>
          <a:endParaRPr lang="en-US" dirty="0"/>
        </a:p>
      </dgm:t>
    </dgm:pt>
    <dgm:pt modelId="{C0226EBB-0878-644F-9977-3D57A0FD0180}" cxnId="{82DD2965-099B-8349-A3F8-61D484C93F0E}" type="parTrans">
      <dgm:prSet/>
      <dgm:spPr/>
      <dgm:t>
        <a:bodyPr/>
        <a:lstStyle/>
        <a:p>
          <a:endParaRPr lang="en-US"/>
        </a:p>
      </dgm:t>
    </dgm:pt>
    <dgm:pt modelId="{C0803EE9-D29F-E541-9D8F-3B86CA654FE8}" cxnId="{82DD2965-099B-8349-A3F8-61D484C93F0E}" type="sibTrans">
      <dgm:prSet/>
      <dgm:spPr/>
      <dgm:t>
        <a:bodyPr/>
        <a:lstStyle/>
        <a:p>
          <a:endParaRPr lang="en-US"/>
        </a:p>
      </dgm:t>
    </dgm:pt>
    <dgm:pt modelId="{098199C8-F77C-104A-B060-B9E21C4B3082}">
      <dgm:prSet/>
      <dgm:spPr/>
      <dgm:t>
        <a:bodyPr/>
        <a:lstStyle/>
        <a:p>
          <a:pPr rtl="0"/>
          <a:r>
            <a:rPr lang="en-US" dirty="0" smtClean="0"/>
            <a:t>For a connectionless protocol there is no explicit connection initiation or termination, thus it is not obvious how often one needs to change the session key</a:t>
          </a:r>
          <a:endParaRPr lang="en-US" dirty="0"/>
        </a:p>
      </dgm:t>
    </dgm:pt>
    <dgm:pt modelId="{DA7EE72B-9024-414B-9C4B-2E5302D54A5D}" cxnId="{D22C0A6F-0C3F-9D4D-9C71-3E0B22E1CFDE}" type="parTrans">
      <dgm:prSet/>
      <dgm:spPr/>
      <dgm:t>
        <a:bodyPr/>
        <a:lstStyle/>
        <a:p>
          <a:endParaRPr lang="en-US"/>
        </a:p>
      </dgm:t>
    </dgm:pt>
    <dgm:pt modelId="{EB3F62C2-B700-BB48-8BDF-EC212743A846}" cxnId="{D22C0A6F-0C3F-9D4D-9C71-3E0B22E1CFDE}" type="sibTrans">
      <dgm:prSet/>
      <dgm:spPr/>
      <dgm:t>
        <a:bodyPr/>
        <a:lstStyle/>
        <a:p>
          <a:endParaRPr lang="en-US"/>
        </a:p>
      </dgm:t>
    </dgm:pt>
    <dgm:pt modelId="{2E18BC8E-ECAC-8242-BCB7-AC09F3766986}" type="pres">
      <dgm:prSet presAssocID="{D2F6C212-4BEB-8647-8A6E-BEF8B64FF457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64A71C8-8380-5744-86BC-235220813260}" type="pres">
      <dgm:prSet presAssocID="{D2F6C212-4BEB-8647-8A6E-BEF8B64FF457}" presName="hierFlow" presStyleCnt="0"/>
      <dgm:spPr/>
    </dgm:pt>
    <dgm:pt modelId="{8D60337C-82E7-FA45-B75A-353AD5C5747E}" type="pres">
      <dgm:prSet presAssocID="{D2F6C212-4BEB-8647-8A6E-BEF8B64FF457}" presName="firstBuf" presStyleCnt="0"/>
      <dgm:spPr/>
    </dgm:pt>
    <dgm:pt modelId="{3A2D530E-50FC-6243-B6DA-B6BAC5051C1F}" type="pres">
      <dgm:prSet presAssocID="{D2F6C212-4BEB-8647-8A6E-BEF8B64FF457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A7292307-1CD5-6342-B5B3-40CB2A859728}" type="pres">
      <dgm:prSet presAssocID="{5B6400E0-CA4E-BB49-AC73-3E4DC6A5F066}" presName="Name14" presStyleCnt="0"/>
      <dgm:spPr/>
    </dgm:pt>
    <dgm:pt modelId="{E42A840D-8093-7043-975E-A1210CD24AB9}" type="pres">
      <dgm:prSet presAssocID="{5B6400E0-CA4E-BB49-AC73-3E4DC6A5F066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E3CDAA9-4595-5B44-AC03-1047FD8CAA9E}" type="pres">
      <dgm:prSet presAssocID="{5B6400E0-CA4E-BB49-AC73-3E4DC6A5F066}" presName="hierChild2" presStyleCnt="0"/>
      <dgm:spPr/>
    </dgm:pt>
    <dgm:pt modelId="{691EDF75-8B08-A44D-989B-07679ED7B89A}" type="pres">
      <dgm:prSet presAssocID="{18688576-852E-B44D-8B25-47DD1191BE67}" presName="Name19" presStyleLbl="parChTrans1D2" presStyleIdx="0" presStyleCnt="2"/>
      <dgm:spPr/>
      <dgm:t>
        <a:bodyPr/>
        <a:lstStyle/>
        <a:p>
          <a:endParaRPr lang="en-US"/>
        </a:p>
      </dgm:t>
    </dgm:pt>
    <dgm:pt modelId="{A218A9F9-2B12-1D46-820F-CC59B561B5F5}" type="pres">
      <dgm:prSet presAssocID="{441F165C-0623-044A-8465-9883EE276673}" presName="Name21" presStyleCnt="0"/>
      <dgm:spPr/>
    </dgm:pt>
    <dgm:pt modelId="{D6027232-1E10-314A-808C-2F28F4419D11}" type="pres">
      <dgm:prSet presAssocID="{441F165C-0623-044A-8465-9883EE276673}" presName="level2Shape" presStyleLbl="node2" presStyleIdx="0" presStyleCnt="2"/>
      <dgm:spPr/>
      <dgm:t>
        <a:bodyPr/>
        <a:lstStyle/>
        <a:p>
          <a:endParaRPr lang="en-US"/>
        </a:p>
      </dgm:t>
    </dgm:pt>
    <dgm:pt modelId="{A723F0B0-5322-424F-BF58-6E047BA2A61C}" type="pres">
      <dgm:prSet presAssocID="{441F165C-0623-044A-8465-9883EE276673}" presName="hierChild3" presStyleCnt="0"/>
      <dgm:spPr/>
    </dgm:pt>
    <dgm:pt modelId="{50EBB433-A0C9-2E40-86A3-1D2A8E1DEABC}" type="pres">
      <dgm:prSet presAssocID="{1923F130-EC87-804D-8282-277DD62A36CD}" presName="Name19" presStyleLbl="parChTrans1D2" presStyleIdx="1" presStyleCnt="2"/>
      <dgm:spPr/>
      <dgm:t>
        <a:bodyPr/>
        <a:lstStyle/>
        <a:p>
          <a:endParaRPr lang="en-US"/>
        </a:p>
      </dgm:t>
    </dgm:pt>
    <dgm:pt modelId="{7DE1BD01-893F-BD43-8D98-DDE6C4F66B16}" type="pres">
      <dgm:prSet presAssocID="{43B79138-DFE5-BA41-97F9-44D906AD367B}" presName="Name21" presStyleCnt="0"/>
      <dgm:spPr/>
    </dgm:pt>
    <dgm:pt modelId="{15FF837B-FC93-3145-B224-A6C4B1408C14}" type="pres">
      <dgm:prSet presAssocID="{43B79138-DFE5-BA41-97F9-44D906AD367B}" presName="level2Shape" presStyleLbl="node2" presStyleIdx="1" presStyleCnt="2"/>
      <dgm:spPr/>
      <dgm:t>
        <a:bodyPr/>
        <a:lstStyle/>
        <a:p>
          <a:endParaRPr lang="en-US"/>
        </a:p>
      </dgm:t>
    </dgm:pt>
    <dgm:pt modelId="{2092099E-7487-EE4A-BD72-2C1815F04C2B}" type="pres">
      <dgm:prSet presAssocID="{43B79138-DFE5-BA41-97F9-44D906AD367B}" presName="hierChild3" presStyleCnt="0"/>
      <dgm:spPr/>
    </dgm:pt>
    <dgm:pt modelId="{CD0CE63F-B5BE-F642-8807-B3D1DF665AF5}" type="pres">
      <dgm:prSet presAssocID="{D2F6C212-4BEB-8647-8A6E-BEF8B64FF457}" presName="bgShapesFlow" presStyleCnt="0"/>
      <dgm:spPr/>
    </dgm:pt>
    <dgm:pt modelId="{78E85433-AE26-E242-9ED7-B24D9AA8F2E9}" type="pres">
      <dgm:prSet presAssocID="{4062ECF1-2776-BF4F-B793-1F521C0C950C}" presName="rectComp" presStyleCnt="0"/>
      <dgm:spPr/>
    </dgm:pt>
    <dgm:pt modelId="{1D6FFA14-3C7E-5C49-819D-8F25DC5DEA03}" type="pres">
      <dgm:prSet presAssocID="{4062ECF1-2776-BF4F-B793-1F521C0C950C}" presName="bgRect" presStyleLbl="bgShp" presStyleIdx="0" presStyleCnt="2"/>
      <dgm:spPr/>
      <dgm:t>
        <a:bodyPr/>
        <a:lstStyle/>
        <a:p>
          <a:endParaRPr lang="en-US"/>
        </a:p>
      </dgm:t>
    </dgm:pt>
    <dgm:pt modelId="{09BADF88-D568-3E4B-8E29-E7266D1ED6A4}" type="pres">
      <dgm:prSet presAssocID="{4062ECF1-2776-BF4F-B793-1F521C0C950C}" presName="bgRectTx" presStyleLbl="bgShp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F9F730-3917-2841-8717-4EB010501D2A}" type="pres">
      <dgm:prSet presAssocID="{4062ECF1-2776-BF4F-B793-1F521C0C950C}" presName="spComp" presStyleCnt="0"/>
      <dgm:spPr/>
    </dgm:pt>
    <dgm:pt modelId="{D830840F-29D9-8C45-84D0-278822CE3634}" type="pres">
      <dgm:prSet presAssocID="{4062ECF1-2776-BF4F-B793-1F521C0C950C}" presName="vSp" presStyleCnt="0"/>
      <dgm:spPr/>
    </dgm:pt>
    <dgm:pt modelId="{BB358C60-1A73-224C-ADB5-EDF02F79794D}" type="pres">
      <dgm:prSet presAssocID="{098199C8-F77C-104A-B060-B9E21C4B3082}" presName="rectComp" presStyleCnt="0"/>
      <dgm:spPr/>
    </dgm:pt>
    <dgm:pt modelId="{1E9CD291-4ABD-E849-B5EA-3E45B57ABFE6}" type="pres">
      <dgm:prSet presAssocID="{098199C8-F77C-104A-B060-B9E21C4B3082}" presName="bgRect" presStyleLbl="bgShp" presStyleIdx="1" presStyleCnt="2"/>
      <dgm:spPr/>
      <dgm:t>
        <a:bodyPr/>
        <a:lstStyle/>
        <a:p>
          <a:endParaRPr lang="en-US"/>
        </a:p>
      </dgm:t>
    </dgm:pt>
    <dgm:pt modelId="{6C972D1A-5030-F745-9E37-C1A80240DC7E}" type="pres">
      <dgm:prSet presAssocID="{098199C8-F77C-104A-B060-B9E21C4B3082}" presName="bgRectTx" presStyleLbl="bgShp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8713CF3-0CB0-9A4B-AF6E-C239D5FE8978}" type="presOf" srcId="{5B6400E0-CA4E-BB49-AC73-3E4DC6A5F066}" destId="{E42A840D-8093-7043-975E-A1210CD24AB9}" srcOrd="0" destOrd="0" presId="urn:microsoft.com/office/officeart/2005/8/layout/hierarchy6"/>
    <dgm:cxn modelId="{83690E8B-6661-BF42-AA1B-7473B34ACA4B}" type="presOf" srcId="{18688576-852E-B44D-8B25-47DD1191BE67}" destId="{691EDF75-8B08-A44D-989B-07679ED7B89A}" srcOrd="0" destOrd="0" presId="urn:microsoft.com/office/officeart/2005/8/layout/hierarchy6"/>
    <dgm:cxn modelId="{15889808-3C8C-D443-8CEE-F0A24C0237DA}" type="presOf" srcId="{098199C8-F77C-104A-B060-B9E21C4B3082}" destId="{1E9CD291-4ABD-E849-B5EA-3E45B57ABFE6}" srcOrd="0" destOrd="0" presId="urn:microsoft.com/office/officeart/2005/8/layout/hierarchy6"/>
    <dgm:cxn modelId="{F8A47F11-C15F-844F-ADE6-5C50F4A9113C}" type="presOf" srcId="{1923F130-EC87-804D-8282-277DD62A36CD}" destId="{50EBB433-A0C9-2E40-86A3-1D2A8E1DEABC}" srcOrd="0" destOrd="0" presId="urn:microsoft.com/office/officeart/2005/8/layout/hierarchy6"/>
    <dgm:cxn modelId="{82DD2965-099B-8349-A3F8-61D484C93F0E}" srcId="{D2F6C212-4BEB-8647-8A6E-BEF8B64FF457}" destId="{4062ECF1-2776-BF4F-B793-1F521C0C950C}" srcOrd="1" destOrd="0" parTransId="{C0226EBB-0878-644F-9977-3D57A0FD0180}" sibTransId="{C0803EE9-D29F-E541-9D8F-3B86CA654FE8}"/>
    <dgm:cxn modelId="{6799655B-BE51-9B44-955A-18D9BCDB8DA5}" type="presOf" srcId="{098199C8-F77C-104A-B060-B9E21C4B3082}" destId="{6C972D1A-5030-F745-9E37-C1A80240DC7E}" srcOrd="1" destOrd="0" presId="urn:microsoft.com/office/officeart/2005/8/layout/hierarchy6"/>
    <dgm:cxn modelId="{18B38D7A-7BC7-E74D-87E7-E9A1DC1F3C11}" type="presOf" srcId="{43B79138-DFE5-BA41-97F9-44D906AD367B}" destId="{15FF837B-FC93-3145-B224-A6C4B1408C14}" srcOrd="0" destOrd="0" presId="urn:microsoft.com/office/officeart/2005/8/layout/hierarchy6"/>
    <dgm:cxn modelId="{D22C0A6F-0C3F-9D4D-9C71-3E0B22E1CFDE}" srcId="{D2F6C212-4BEB-8647-8A6E-BEF8B64FF457}" destId="{098199C8-F77C-104A-B060-B9E21C4B3082}" srcOrd="2" destOrd="0" parTransId="{DA7EE72B-9024-414B-9C4B-2E5302D54A5D}" sibTransId="{EB3F62C2-B700-BB48-8BDF-EC212743A846}"/>
    <dgm:cxn modelId="{F2300949-45FA-6540-811D-46FC0FF0C2E6}" srcId="{D2F6C212-4BEB-8647-8A6E-BEF8B64FF457}" destId="{5B6400E0-CA4E-BB49-AC73-3E4DC6A5F066}" srcOrd="0" destOrd="0" parTransId="{6690F2DC-76C8-9A49-92FD-60717118E2F4}" sibTransId="{E8F84A16-4F51-B840-B702-39A8FEECFF3B}"/>
    <dgm:cxn modelId="{6CC70DC5-C633-B347-B74D-22590497913F}" type="presOf" srcId="{4062ECF1-2776-BF4F-B793-1F521C0C950C}" destId="{09BADF88-D568-3E4B-8E29-E7266D1ED6A4}" srcOrd="1" destOrd="0" presId="urn:microsoft.com/office/officeart/2005/8/layout/hierarchy6"/>
    <dgm:cxn modelId="{2761307A-491A-5347-9420-75CD680768C4}" type="presOf" srcId="{4062ECF1-2776-BF4F-B793-1F521C0C950C}" destId="{1D6FFA14-3C7E-5C49-819D-8F25DC5DEA03}" srcOrd="0" destOrd="0" presId="urn:microsoft.com/office/officeart/2005/8/layout/hierarchy6"/>
    <dgm:cxn modelId="{14753899-C4D4-F344-8CD9-63F928775994}" srcId="{5B6400E0-CA4E-BB49-AC73-3E4DC6A5F066}" destId="{43B79138-DFE5-BA41-97F9-44D906AD367B}" srcOrd="1" destOrd="0" parTransId="{1923F130-EC87-804D-8282-277DD62A36CD}" sibTransId="{917B8A12-3CD1-A04D-B7B4-02B1301A02AB}"/>
    <dgm:cxn modelId="{91D93F60-17CE-C043-8856-49CD784AD67A}" type="presOf" srcId="{441F165C-0623-044A-8465-9883EE276673}" destId="{D6027232-1E10-314A-808C-2F28F4419D11}" srcOrd="0" destOrd="0" presId="urn:microsoft.com/office/officeart/2005/8/layout/hierarchy6"/>
    <dgm:cxn modelId="{55C02622-07E7-6D48-88D9-30AB1CCBD3A8}" srcId="{5B6400E0-CA4E-BB49-AC73-3E4DC6A5F066}" destId="{441F165C-0623-044A-8465-9883EE276673}" srcOrd="0" destOrd="0" parTransId="{18688576-852E-B44D-8B25-47DD1191BE67}" sibTransId="{2CCE4B73-EE01-8141-9D15-82BA9D9C956A}"/>
    <dgm:cxn modelId="{B9DFB2B1-EBE1-EC46-A0D7-DC80108E442B}" type="presOf" srcId="{D2F6C212-4BEB-8647-8A6E-BEF8B64FF457}" destId="{2E18BC8E-ECAC-8242-BCB7-AC09F3766986}" srcOrd="0" destOrd="0" presId="urn:microsoft.com/office/officeart/2005/8/layout/hierarchy6"/>
    <dgm:cxn modelId="{6F080FF3-DC50-E242-8B4B-F77D8D1A91EC}" type="presParOf" srcId="{2E18BC8E-ECAC-8242-BCB7-AC09F3766986}" destId="{F64A71C8-8380-5744-86BC-235220813260}" srcOrd="0" destOrd="0" presId="urn:microsoft.com/office/officeart/2005/8/layout/hierarchy6"/>
    <dgm:cxn modelId="{CBA18B72-33B7-4541-BBF1-6166FEE25FF4}" type="presParOf" srcId="{F64A71C8-8380-5744-86BC-235220813260}" destId="{8D60337C-82E7-FA45-B75A-353AD5C5747E}" srcOrd="0" destOrd="0" presId="urn:microsoft.com/office/officeart/2005/8/layout/hierarchy6"/>
    <dgm:cxn modelId="{D72066AE-A740-644B-AF78-2D62FD3E6DF6}" type="presParOf" srcId="{F64A71C8-8380-5744-86BC-235220813260}" destId="{3A2D530E-50FC-6243-B6DA-B6BAC5051C1F}" srcOrd="1" destOrd="0" presId="urn:microsoft.com/office/officeart/2005/8/layout/hierarchy6"/>
    <dgm:cxn modelId="{A63529A2-4553-CD4D-96E4-EE135AA2A05B}" type="presParOf" srcId="{3A2D530E-50FC-6243-B6DA-B6BAC5051C1F}" destId="{A7292307-1CD5-6342-B5B3-40CB2A859728}" srcOrd="0" destOrd="0" presId="urn:microsoft.com/office/officeart/2005/8/layout/hierarchy6"/>
    <dgm:cxn modelId="{63ED677E-7CA8-EC4C-9E60-190371CB51BD}" type="presParOf" srcId="{A7292307-1CD5-6342-B5B3-40CB2A859728}" destId="{E42A840D-8093-7043-975E-A1210CD24AB9}" srcOrd="0" destOrd="0" presId="urn:microsoft.com/office/officeart/2005/8/layout/hierarchy6"/>
    <dgm:cxn modelId="{8CA999C1-2D65-ED4D-B687-71AAF1727370}" type="presParOf" srcId="{A7292307-1CD5-6342-B5B3-40CB2A859728}" destId="{9E3CDAA9-4595-5B44-AC03-1047FD8CAA9E}" srcOrd="1" destOrd="0" presId="urn:microsoft.com/office/officeart/2005/8/layout/hierarchy6"/>
    <dgm:cxn modelId="{DD8C521A-CF82-B949-B196-41AA2D1BF358}" type="presParOf" srcId="{9E3CDAA9-4595-5B44-AC03-1047FD8CAA9E}" destId="{691EDF75-8B08-A44D-989B-07679ED7B89A}" srcOrd="0" destOrd="0" presId="urn:microsoft.com/office/officeart/2005/8/layout/hierarchy6"/>
    <dgm:cxn modelId="{C62B8A04-EC87-454D-AA79-1DE4F9A7BEB8}" type="presParOf" srcId="{9E3CDAA9-4595-5B44-AC03-1047FD8CAA9E}" destId="{A218A9F9-2B12-1D46-820F-CC59B561B5F5}" srcOrd="1" destOrd="0" presId="urn:microsoft.com/office/officeart/2005/8/layout/hierarchy6"/>
    <dgm:cxn modelId="{EED99E43-0A67-E744-9B01-1D079C91D290}" type="presParOf" srcId="{A218A9F9-2B12-1D46-820F-CC59B561B5F5}" destId="{D6027232-1E10-314A-808C-2F28F4419D11}" srcOrd="0" destOrd="0" presId="urn:microsoft.com/office/officeart/2005/8/layout/hierarchy6"/>
    <dgm:cxn modelId="{11449F9D-AF0B-5B44-91FA-FB5B1C8ADDFE}" type="presParOf" srcId="{A218A9F9-2B12-1D46-820F-CC59B561B5F5}" destId="{A723F0B0-5322-424F-BF58-6E047BA2A61C}" srcOrd="1" destOrd="0" presId="urn:microsoft.com/office/officeart/2005/8/layout/hierarchy6"/>
    <dgm:cxn modelId="{6F5EFB27-61F9-2347-B5C8-AB4013E4E081}" type="presParOf" srcId="{9E3CDAA9-4595-5B44-AC03-1047FD8CAA9E}" destId="{50EBB433-A0C9-2E40-86A3-1D2A8E1DEABC}" srcOrd="2" destOrd="0" presId="urn:microsoft.com/office/officeart/2005/8/layout/hierarchy6"/>
    <dgm:cxn modelId="{7F516A13-5511-164C-A58C-A52EE0DBC66A}" type="presParOf" srcId="{9E3CDAA9-4595-5B44-AC03-1047FD8CAA9E}" destId="{7DE1BD01-893F-BD43-8D98-DDE6C4F66B16}" srcOrd="3" destOrd="0" presId="urn:microsoft.com/office/officeart/2005/8/layout/hierarchy6"/>
    <dgm:cxn modelId="{186CC148-41C5-B049-A3A9-6F0680B0C73F}" type="presParOf" srcId="{7DE1BD01-893F-BD43-8D98-DDE6C4F66B16}" destId="{15FF837B-FC93-3145-B224-A6C4B1408C14}" srcOrd="0" destOrd="0" presId="urn:microsoft.com/office/officeart/2005/8/layout/hierarchy6"/>
    <dgm:cxn modelId="{A0D7666A-3376-CA48-89E7-94A898C9C3D2}" type="presParOf" srcId="{7DE1BD01-893F-BD43-8D98-DDE6C4F66B16}" destId="{2092099E-7487-EE4A-BD72-2C1815F04C2B}" srcOrd="1" destOrd="0" presId="urn:microsoft.com/office/officeart/2005/8/layout/hierarchy6"/>
    <dgm:cxn modelId="{D1BCEC93-DBE2-704B-BEA3-77CAAF28AE7F}" type="presParOf" srcId="{2E18BC8E-ECAC-8242-BCB7-AC09F3766986}" destId="{CD0CE63F-B5BE-F642-8807-B3D1DF665AF5}" srcOrd="1" destOrd="0" presId="urn:microsoft.com/office/officeart/2005/8/layout/hierarchy6"/>
    <dgm:cxn modelId="{51E46400-53F3-8E46-95A5-5EA36337A367}" type="presParOf" srcId="{CD0CE63F-B5BE-F642-8807-B3D1DF665AF5}" destId="{78E85433-AE26-E242-9ED7-B24D9AA8F2E9}" srcOrd="0" destOrd="0" presId="urn:microsoft.com/office/officeart/2005/8/layout/hierarchy6"/>
    <dgm:cxn modelId="{DBDE8D73-6B27-D345-983C-6471F92EFF22}" type="presParOf" srcId="{78E85433-AE26-E242-9ED7-B24D9AA8F2E9}" destId="{1D6FFA14-3C7E-5C49-819D-8F25DC5DEA03}" srcOrd="0" destOrd="0" presId="urn:microsoft.com/office/officeart/2005/8/layout/hierarchy6"/>
    <dgm:cxn modelId="{B0EAE9DB-E40B-D74E-B556-DC84765380B8}" type="presParOf" srcId="{78E85433-AE26-E242-9ED7-B24D9AA8F2E9}" destId="{09BADF88-D568-3E4B-8E29-E7266D1ED6A4}" srcOrd="1" destOrd="0" presId="urn:microsoft.com/office/officeart/2005/8/layout/hierarchy6"/>
    <dgm:cxn modelId="{E82E0A31-AF6F-094E-ACC0-B028AEE85F7A}" type="presParOf" srcId="{CD0CE63F-B5BE-F642-8807-B3D1DF665AF5}" destId="{36F9F730-3917-2841-8717-4EB010501D2A}" srcOrd="1" destOrd="0" presId="urn:microsoft.com/office/officeart/2005/8/layout/hierarchy6"/>
    <dgm:cxn modelId="{B84C2850-683E-8E49-8CDE-13EEAAA53F46}" type="presParOf" srcId="{36F9F730-3917-2841-8717-4EB010501D2A}" destId="{D830840F-29D9-8C45-84D0-278822CE3634}" srcOrd="0" destOrd="0" presId="urn:microsoft.com/office/officeart/2005/8/layout/hierarchy6"/>
    <dgm:cxn modelId="{9BA7B473-5F71-6049-A2F7-C31F21A7969A}" type="presParOf" srcId="{CD0CE63F-B5BE-F642-8807-B3D1DF665AF5}" destId="{BB358C60-1A73-224C-ADB5-EDF02F79794D}" srcOrd="2" destOrd="0" presId="urn:microsoft.com/office/officeart/2005/8/layout/hierarchy6"/>
    <dgm:cxn modelId="{6CC0C710-7BBA-164E-8C29-3058F02BCDA5}" type="presParOf" srcId="{BB358C60-1A73-224C-ADB5-EDF02F79794D}" destId="{1E9CD291-4ABD-E849-B5EA-3E45B57ABFE6}" srcOrd="0" destOrd="0" presId="urn:microsoft.com/office/officeart/2005/8/layout/hierarchy6"/>
    <dgm:cxn modelId="{635B1F19-189C-3545-A0C1-C4A144122681}" type="presParOf" srcId="{BB358C60-1A73-224C-ADB5-EDF02F79794D}" destId="{6C972D1A-5030-F745-9E37-C1A80240DC7E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4CDD67F-EDA2-9146-BBF1-051515CB2D3D}" type="doc">
      <dgm:prSet loTypeId="urn:microsoft.com/office/officeart/2005/8/layout/arrow3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338848C-D220-0443-8C92-1FEE434C10ED}">
      <dgm:prSet phldrT="[Text]"/>
      <dgm:spPr/>
      <dgm:t>
        <a:bodyPr/>
        <a:lstStyle/>
        <a:p>
          <a:r>
            <a:rPr lang="en-US" dirty="0" smtClean="0"/>
            <a:t>Drawbacks:</a:t>
          </a:r>
          <a:endParaRPr lang="en-US" dirty="0"/>
        </a:p>
      </dgm:t>
    </dgm:pt>
    <dgm:pt modelId="{33E3381F-AB43-CD48-B6FC-0D19191E457B}" cxnId="{4E367624-3762-6D43-ADFE-2D4090CB8AF6}" type="parTrans">
      <dgm:prSet/>
      <dgm:spPr/>
      <dgm:t>
        <a:bodyPr/>
        <a:lstStyle/>
        <a:p>
          <a:endParaRPr lang="en-US"/>
        </a:p>
      </dgm:t>
    </dgm:pt>
    <dgm:pt modelId="{AE09932F-D3B7-014F-9D50-107636B1BE19}" cxnId="{4E367624-3762-6D43-ADFE-2D4090CB8AF6}" type="sibTrans">
      <dgm:prSet/>
      <dgm:spPr/>
      <dgm:t>
        <a:bodyPr/>
        <a:lstStyle/>
        <a:p>
          <a:endParaRPr lang="en-US"/>
        </a:p>
      </dgm:t>
    </dgm:pt>
    <dgm:pt modelId="{DAAE6255-2605-9C4B-93E4-578819D7FBA5}">
      <dgm:prSet/>
      <dgm:spPr/>
      <dgm:t>
        <a:bodyPr/>
        <a:lstStyle/>
        <a:p>
          <a:r>
            <a:rPr lang="en-US" dirty="0" smtClean="0"/>
            <a:t>The tag length is limited to 8 bits, limiting its flexibility and functionality</a:t>
          </a:r>
        </a:p>
      </dgm:t>
    </dgm:pt>
    <dgm:pt modelId="{AB9BCBD3-B84C-1642-A7EE-B0C3BC510D09}" cxnId="{2C26368B-E168-394E-9E49-0D5898EC2DB9}" type="parTrans">
      <dgm:prSet/>
      <dgm:spPr/>
      <dgm:t>
        <a:bodyPr/>
        <a:lstStyle/>
        <a:p>
          <a:endParaRPr lang="en-US"/>
        </a:p>
      </dgm:t>
    </dgm:pt>
    <dgm:pt modelId="{0BB6720B-4218-B547-BC5C-D78EBE3233E7}" cxnId="{2C26368B-E168-394E-9E49-0D5898EC2DB9}" type="sibTrans">
      <dgm:prSet/>
      <dgm:spPr/>
      <dgm:t>
        <a:bodyPr/>
        <a:lstStyle/>
        <a:p>
          <a:endParaRPr lang="en-US"/>
        </a:p>
      </dgm:t>
    </dgm:pt>
    <dgm:pt modelId="{C3BDA96F-1525-504E-BBA3-A88BFE0493A8}">
      <dgm:prSet/>
      <dgm:spPr/>
      <dgm:t>
        <a:bodyPr/>
        <a:lstStyle/>
        <a:p>
          <a:r>
            <a:rPr lang="en-US" dirty="0" smtClean="0"/>
            <a:t>Because the tag is not transmitted in clear form, it can be used only at the point of decryption, limiting the ways in which key use can be controlled</a:t>
          </a:r>
          <a:endParaRPr lang="en-US" dirty="0"/>
        </a:p>
      </dgm:t>
    </dgm:pt>
    <dgm:pt modelId="{1F95B501-63CF-A64A-9454-B4405A7F8FE7}" cxnId="{5FBD707B-C55D-C041-8F13-916DF84D190F}" type="parTrans">
      <dgm:prSet/>
      <dgm:spPr/>
      <dgm:t>
        <a:bodyPr/>
        <a:lstStyle/>
        <a:p>
          <a:endParaRPr lang="en-US"/>
        </a:p>
      </dgm:t>
    </dgm:pt>
    <dgm:pt modelId="{7969FB83-D2CE-9140-8C15-73ECC1F2545E}" cxnId="{5FBD707B-C55D-C041-8F13-916DF84D190F}" type="sibTrans">
      <dgm:prSet/>
      <dgm:spPr/>
      <dgm:t>
        <a:bodyPr/>
        <a:lstStyle/>
        <a:p>
          <a:endParaRPr lang="en-US"/>
        </a:p>
      </dgm:t>
    </dgm:pt>
    <dgm:pt modelId="{5F7B3A56-E2C3-2A42-ADBF-2462A8057C63}" type="pres">
      <dgm:prSet presAssocID="{94CDD67F-EDA2-9146-BBF1-051515CB2D3D}" presName="compositeShape" presStyleCnt="0">
        <dgm:presLayoutVars>
          <dgm:chMax val="2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C025FFE-6756-FA40-9EA6-2226FA9DEC18}" type="pres">
      <dgm:prSet presAssocID="{8338848C-D220-0443-8C92-1FEE434C10ED}" presName="downArrow" presStyleLbl="node1" presStyleIdx="0" presStyleCnt="1" custScaleX="90000" custScaleY="113404"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DAF566F2-840D-C843-A056-9EDE93E4B3E3}" type="pres">
      <dgm:prSet presAssocID="{8338848C-D220-0443-8C92-1FEE434C10ED}" presName="downArrow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BE1040E-C426-1446-A35D-242CC14C51A5}" type="presOf" srcId="{DAAE6255-2605-9C4B-93E4-578819D7FBA5}" destId="{DAF566F2-840D-C843-A056-9EDE93E4B3E3}" srcOrd="0" destOrd="1" presId="urn:microsoft.com/office/officeart/2005/8/layout/arrow3"/>
    <dgm:cxn modelId="{5FBD707B-C55D-C041-8F13-916DF84D190F}" srcId="{8338848C-D220-0443-8C92-1FEE434C10ED}" destId="{C3BDA96F-1525-504E-BBA3-A88BFE0493A8}" srcOrd="1" destOrd="0" parTransId="{1F95B501-63CF-A64A-9454-B4405A7F8FE7}" sibTransId="{7969FB83-D2CE-9140-8C15-73ECC1F2545E}"/>
    <dgm:cxn modelId="{2C26368B-E168-394E-9E49-0D5898EC2DB9}" srcId="{8338848C-D220-0443-8C92-1FEE434C10ED}" destId="{DAAE6255-2605-9C4B-93E4-578819D7FBA5}" srcOrd="0" destOrd="0" parTransId="{AB9BCBD3-B84C-1642-A7EE-B0C3BC510D09}" sibTransId="{0BB6720B-4218-B547-BC5C-D78EBE3233E7}"/>
    <dgm:cxn modelId="{4E367624-3762-6D43-ADFE-2D4090CB8AF6}" srcId="{94CDD67F-EDA2-9146-BBF1-051515CB2D3D}" destId="{8338848C-D220-0443-8C92-1FEE434C10ED}" srcOrd="0" destOrd="0" parTransId="{33E3381F-AB43-CD48-B6FC-0D19191E457B}" sibTransId="{AE09932F-D3B7-014F-9D50-107636B1BE19}"/>
    <dgm:cxn modelId="{B8C223A6-2FF0-8F40-98D3-2FA277543964}" type="presOf" srcId="{94CDD67F-EDA2-9146-BBF1-051515CB2D3D}" destId="{5F7B3A56-E2C3-2A42-ADBF-2462A8057C63}" srcOrd="0" destOrd="0" presId="urn:microsoft.com/office/officeart/2005/8/layout/arrow3"/>
    <dgm:cxn modelId="{E8BD4916-C31E-0A4A-BE2B-BB4D1E102EB0}" type="presOf" srcId="{8338848C-D220-0443-8C92-1FEE434C10ED}" destId="{DAF566F2-840D-C843-A056-9EDE93E4B3E3}" srcOrd="0" destOrd="0" presId="urn:microsoft.com/office/officeart/2005/8/layout/arrow3"/>
    <dgm:cxn modelId="{28D61BF7-3DCC-6643-992E-C62EEB000798}" type="presOf" srcId="{C3BDA96F-1525-504E-BBA3-A88BFE0493A8}" destId="{DAF566F2-840D-C843-A056-9EDE93E4B3E3}" srcOrd="0" destOrd="2" presId="urn:microsoft.com/office/officeart/2005/8/layout/arrow3"/>
    <dgm:cxn modelId="{6C38EA99-23E1-474D-8357-CF1FCB057CC7}" type="presParOf" srcId="{5F7B3A56-E2C3-2A42-ADBF-2462A8057C63}" destId="{FC025FFE-6756-FA40-9EA6-2226FA9DEC18}" srcOrd="0" destOrd="0" presId="urn:microsoft.com/office/officeart/2005/8/layout/arrow3"/>
    <dgm:cxn modelId="{7D113391-EA92-824C-AF4D-EDE446ED4D5E}" type="presParOf" srcId="{5F7B3A56-E2C3-2A42-ADBF-2462A8057C63}" destId="{DAF566F2-840D-C843-A056-9EDE93E4B3E3}" srcOrd="1" destOrd="0" presId="urn:microsoft.com/office/officeart/2005/8/layout/arrow3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5058441-85E2-4B47-BDCA-96BAFB209DF6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7D70390-D277-7440-A4D2-A33BE8781267}">
      <dgm:prSet phldrT="[Text]"/>
      <dgm:spPr>
        <a:ln>
          <a:solidFill>
            <a:schemeClr val="tx1"/>
          </a:solidFill>
        </a:ln>
      </dgm:spPr>
      <dgm:t>
        <a:bodyPr/>
        <a:lstStyle/>
        <a:p>
          <a:r>
            <a:rPr lang="en-AU" dirty="0" smtClean="0"/>
            <a:t>Rationale:</a:t>
          </a:r>
          <a:endParaRPr lang="en-US" dirty="0"/>
        </a:p>
      </dgm:t>
    </dgm:pt>
    <dgm:pt modelId="{44D0A642-ED00-D04E-AB2A-30D18C47919E}" cxnId="{F02CBE62-5208-EC40-9B5F-5058F974755B}" type="parTrans">
      <dgm:prSet/>
      <dgm:spPr/>
      <dgm:t>
        <a:bodyPr/>
        <a:lstStyle/>
        <a:p>
          <a:endParaRPr lang="en-US"/>
        </a:p>
      </dgm:t>
    </dgm:pt>
    <dgm:pt modelId="{7A612ABE-0A78-FD49-BFB7-99629C6E128C}" cxnId="{F02CBE62-5208-EC40-9B5F-5058F974755B}" type="sibTrans">
      <dgm:prSet/>
      <dgm:spPr/>
      <dgm:t>
        <a:bodyPr/>
        <a:lstStyle/>
        <a:p>
          <a:endParaRPr lang="en-US"/>
        </a:p>
      </dgm:t>
    </dgm:pt>
    <dgm:pt modelId="{B463374E-D0B1-5342-819A-90093CDF4D63}">
      <dgm:prSet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AU" dirty="0" smtClean="0"/>
            <a:t>Performance</a:t>
          </a:r>
        </a:p>
      </dgm:t>
    </dgm:pt>
    <dgm:pt modelId="{F077728F-E5F7-FE4C-80CE-90D7D1D989CC}" cxnId="{8EF729EC-FAA7-5042-8602-B2EE1682A948}" type="parTrans">
      <dgm:prSet/>
      <dgm:spPr/>
      <dgm:t>
        <a:bodyPr/>
        <a:lstStyle/>
        <a:p>
          <a:endParaRPr lang="en-US"/>
        </a:p>
      </dgm:t>
    </dgm:pt>
    <dgm:pt modelId="{D84F39E8-53CE-8443-B60C-D7062B3A4950}" cxnId="{8EF729EC-FAA7-5042-8602-B2EE1682A948}" type="sibTrans">
      <dgm:prSet/>
      <dgm:spPr/>
      <dgm:t>
        <a:bodyPr/>
        <a:lstStyle/>
        <a:p>
          <a:endParaRPr lang="en-US"/>
        </a:p>
      </dgm:t>
    </dgm:pt>
    <dgm:pt modelId="{CC1BA837-9E00-0C44-B3A7-815F8C712F01}">
      <dgm:prSet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AU" dirty="0" smtClean="0"/>
            <a:t>Backward compatibility</a:t>
          </a:r>
          <a:endParaRPr lang="en-AU" dirty="0"/>
        </a:p>
      </dgm:t>
    </dgm:pt>
    <dgm:pt modelId="{E510C97C-EC12-054F-98D4-3F3C1E74E798}" cxnId="{53D88096-E284-DC43-876A-A3AF314A830E}" type="parTrans">
      <dgm:prSet/>
      <dgm:spPr/>
      <dgm:t>
        <a:bodyPr/>
        <a:lstStyle/>
        <a:p>
          <a:endParaRPr lang="en-US"/>
        </a:p>
      </dgm:t>
    </dgm:pt>
    <dgm:pt modelId="{C3547483-4447-D341-B1FE-AB496710AF13}" cxnId="{53D88096-E284-DC43-876A-A3AF314A830E}" type="sibTrans">
      <dgm:prSet/>
      <dgm:spPr/>
      <dgm:t>
        <a:bodyPr/>
        <a:lstStyle/>
        <a:p>
          <a:endParaRPr lang="en-US"/>
        </a:p>
      </dgm:t>
    </dgm:pt>
    <dgm:pt modelId="{5A520C62-7B3E-1549-B9AB-2D5226E057A7}" type="pres">
      <dgm:prSet presAssocID="{F5058441-85E2-4B47-BDCA-96BAFB209DF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088AF89-1BE8-954E-A950-62C1C732F098}" type="pres">
      <dgm:prSet presAssocID="{17D70390-D277-7440-A4D2-A33BE8781267}" presName="linNode" presStyleCnt="0"/>
      <dgm:spPr/>
    </dgm:pt>
    <dgm:pt modelId="{3E43EF61-104C-CE44-9170-FAB80B8B2734}" type="pres">
      <dgm:prSet presAssocID="{17D70390-D277-7440-A4D2-A33BE8781267}" presName="parentText" presStyleLbl="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D84419-FB33-2E44-955E-B74E269E8EC7}" type="pres">
      <dgm:prSet presAssocID="{17D70390-D277-7440-A4D2-A33BE8781267}" presName="descendantText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02CBE62-5208-EC40-9B5F-5058F974755B}" srcId="{F5058441-85E2-4B47-BDCA-96BAFB209DF6}" destId="{17D70390-D277-7440-A4D2-A33BE8781267}" srcOrd="0" destOrd="0" parTransId="{44D0A642-ED00-D04E-AB2A-30D18C47919E}" sibTransId="{7A612ABE-0A78-FD49-BFB7-99629C6E128C}"/>
    <dgm:cxn modelId="{53D88096-E284-DC43-876A-A3AF314A830E}" srcId="{17D70390-D277-7440-A4D2-A33BE8781267}" destId="{CC1BA837-9E00-0C44-B3A7-815F8C712F01}" srcOrd="1" destOrd="0" parTransId="{E510C97C-EC12-054F-98D4-3F3C1E74E798}" sibTransId="{C3547483-4447-D341-B1FE-AB496710AF13}"/>
    <dgm:cxn modelId="{77E0DCEB-2673-F74E-96C4-DC44116EDB91}" type="presOf" srcId="{17D70390-D277-7440-A4D2-A33BE8781267}" destId="{3E43EF61-104C-CE44-9170-FAB80B8B2734}" srcOrd="0" destOrd="0" presId="urn:microsoft.com/office/officeart/2005/8/layout/vList5"/>
    <dgm:cxn modelId="{EBD73CF3-BF10-ED42-8E1E-F4FF06A0CC08}" type="presOf" srcId="{F5058441-85E2-4B47-BDCA-96BAFB209DF6}" destId="{5A520C62-7B3E-1549-B9AB-2D5226E057A7}" srcOrd="0" destOrd="0" presId="urn:microsoft.com/office/officeart/2005/8/layout/vList5"/>
    <dgm:cxn modelId="{E589E86E-D5D2-EB44-88C7-6258D61FCDA2}" type="presOf" srcId="{CC1BA837-9E00-0C44-B3A7-815F8C712F01}" destId="{BCD84419-FB33-2E44-955E-B74E269E8EC7}" srcOrd="0" destOrd="1" presId="urn:microsoft.com/office/officeart/2005/8/layout/vList5"/>
    <dgm:cxn modelId="{CCA6E2B2-4F21-BE44-A0C1-40BD974C38AB}" type="presOf" srcId="{B463374E-D0B1-5342-819A-90093CDF4D63}" destId="{BCD84419-FB33-2E44-955E-B74E269E8EC7}" srcOrd="0" destOrd="0" presId="urn:microsoft.com/office/officeart/2005/8/layout/vList5"/>
    <dgm:cxn modelId="{8EF729EC-FAA7-5042-8602-B2EE1682A948}" srcId="{17D70390-D277-7440-A4D2-A33BE8781267}" destId="{B463374E-D0B1-5342-819A-90093CDF4D63}" srcOrd="0" destOrd="0" parTransId="{F077728F-E5F7-FE4C-80CE-90D7D1D989CC}" sibTransId="{D84F39E8-53CE-8443-B60C-D7062B3A4950}"/>
    <dgm:cxn modelId="{58D30F66-A7D7-2848-B7D9-450F0F5530D9}" type="presParOf" srcId="{5A520C62-7B3E-1549-B9AB-2D5226E057A7}" destId="{E088AF89-1BE8-954E-A950-62C1C732F098}" srcOrd="0" destOrd="0" presId="urn:microsoft.com/office/officeart/2005/8/layout/vList5"/>
    <dgm:cxn modelId="{15121592-1505-E34A-B92F-9BA441A149D8}" type="presParOf" srcId="{E088AF89-1BE8-954E-A950-62C1C732F098}" destId="{3E43EF61-104C-CE44-9170-FAB80B8B2734}" srcOrd="0" destOrd="0" presId="urn:microsoft.com/office/officeart/2005/8/layout/vList5"/>
    <dgm:cxn modelId="{35038AFF-8D00-3A4F-B381-42622050BAA7}" type="presParOf" srcId="{E088AF89-1BE8-954E-A950-62C1C732F098}" destId="{BCD84419-FB33-2E44-955E-B74E269E8EC7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21260AB-50CE-B943-8F6E-844B1F975478}" type="doc">
      <dgm:prSet loTypeId="urn:microsoft.com/office/officeart/2005/8/layout/matrix3" loCatId="matrix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5EC93E5-E23A-CD4A-B069-FE9A1A71C554}">
      <dgm:prSet phldrT="[Text]" custT="1"/>
      <dgm:spPr>
        <a:solidFill>
          <a:schemeClr val="bg1"/>
        </a:solidFill>
        <a:ln>
          <a:noFill/>
        </a:ln>
        <a:effectLst>
          <a:glow rad="25400">
            <a:schemeClr val="tx1">
              <a:alpha val="75000"/>
            </a:schemeClr>
          </a:glow>
          <a:softEdge rad="50800"/>
        </a:effectLst>
      </dgm:spPr>
      <dgm:t>
        <a:bodyPr/>
        <a:lstStyle/>
        <a:p>
          <a:r>
            <a:rPr lang="en-AU" sz="1600" b="1" i="0" dirty="0" smtClean="0">
              <a:solidFill>
                <a:schemeClr val="tx1"/>
              </a:solidFill>
            </a:rPr>
            <a:t>Public announcement</a:t>
          </a:r>
          <a:endParaRPr lang="en-US" sz="1600" b="1" i="0" dirty="0">
            <a:solidFill>
              <a:schemeClr val="tx1"/>
            </a:solidFill>
          </a:endParaRPr>
        </a:p>
      </dgm:t>
    </dgm:pt>
    <dgm:pt modelId="{CFD3E530-7A40-6949-B131-1297399978E7}" cxnId="{52714DFB-EB75-5F42-8620-376A801CB609}" type="parTrans">
      <dgm:prSet/>
      <dgm:spPr/>
      <dgm:t>
        <a:bodyPr/>
        <a:lstStyle/>
        <a:p>
          <a:endParaRPr lang="en-US"/>
        </a:p>
      </dgm:t>
    </dgm:pt>
    <dgm:pt modelId="{437B1154-62BC-DE40-8CFE-FF4FAC6B4F6A}" cxnId="{52714DFB-EB75-5F42-8620-376A801CB609}" type="sibTrans">
      <dgm:prSet/>
      <dgm:spPr/>
      <dgm:t>
        <a:bodyPr/>
        <a:lstStyle/>
        <a:p>
          <a:endParaRPr lang="en-US"/>
        </a:p>
      </dgm:t>
    </dgm:pt>
    <dgm:pt modelId="{D8242FA0-DBE6-2F41-B1A1-6B04273504D7}">
      <dgm:prSet custT="1"/>
      <dgm:spPr>
        <a:solidFill>
          <a:schemeClr val="bg1"/>
        </a:solidFill>
        <a:ln>
          <a:solidFill>
            <a:schemeClr val="tx1"/>
          </a:solidFill>
        </a:ln>
        <a:effectLst>
          <a:glow rad="25400">
            <a:schemeClr val="tx1">
              <a:alpha val="75000"/>
            </a:schemeClr>
          </a:glow>
          <a:softEdge rad="50800"/>
        </a:effectLst>
      </dgm:spPr>
      <dgm:t>
        <a:bodyPr/>
        <a:lstStyle/>
        <a:p>
          <a:r>
            <a:rPr lang="en-AU" sz="1600" b="1" i="0" dirty="0" smtClean="0">
              <a:solidFill>
                <a:schemeClr val="tx1"/>
              </a:solidFill>
            </a:rPr>
            <a:t>Publicly available directory</a:t>
          </a:r>
        </a:p>
      </dgm:t>
    </dgm:pt>
    <dgm:pt modelId="{00455FAC-C462-804F-8473-B3AD673497BB}" cxnId="{5B59991C-6C4A-3848-977E-2385CAE1870E}" type="parTrans">
      <dgm:prSet/>
      <dgm:spPr/>
      <dgm:t>
        <a:bodyPr/>
        <a:lstStyle/>
        <a:p>
          <a:endParaRPr lang="en-US"/>
        </a:p>
      </dgm:t>
    </dgm:pt>
    <dgm:pt modelId="{D9F0E848-05EC-E34F-8B51-74C5AACBDD3D}" cxnId="{5B59991C-6C4A-3848-977E-2385CAE1870E}" type="sibTrans">
      <dgm:prSet/>
      <dgm:spPr/>
      <dgm:t>
        <a:bodyPr/>
        <a:lstStyle/>
        <a:p>
          <a:endParaRPr lang="en-US"/>
        </a:p>
      </dgm:t>
    </dgm:pt>
    <dgm:pt modelId="{9E86BE0F-882F-8A45-9F90-07DB01826ED4}">
      <dgm:prSet custT="1"/>
      <dgm:spPr>
        <a:solidFill>
          <a:schemeClr val="bg1"/>
        </a:solidFill>
        <a:ln>
          <a:solidFill>
            <a:schemeClr val="tx1"/>
          </a:solidFill>
        </a:ln>
        <a:effectLst>
          <a:glow rad="25400">
            <a:schemeClr val="tx1">
              <a:alpha val="75000"/>
            </a:schemeClr>
          </a:glow>
          <a:softEdge rad="50800"/>
        </a:effectLst>
      </dgm:spPr>
      <dgm:t>
        <a:bodyPr/>
        <a:lstStyle/>
        <a:p>
          <a:r>
            <a:rPr lang="en-AU" sz="1600" b="1" i="0" dirty="0" smtClean="0">
              <a:solidFill>
                <a:schemeClr val="tx1"/>
              </a:solidFill>
            </a:rPr>
            <a:t>Public-key authority</a:t>
          </a:r>
        </a:p>
      </dgm:t>
    </dgm:pt>
    <dgm:pt modelId="{2621CB87-F711-584C-BF4B-C2A26C12A44E}" cxnId="{6E381C72-22A6-394A-93F3-A718DFDD40A5}" type="parTrans">
      <dgm:prSet/>
      <dgm:spPr/>
      <dgm:t>
        <a:bodyPr/>
        <a:lstStyle/>
        <a:p>
          <a:endParaRPr lang="en-US"/>
        </a:p>
      </dgm:t>
    </dgm:pt>
    <dgm:pt modelId="{ABDBA35A-5860-524C-B486-BBB10626BE07}" cxnId="{6E381C72-22A6-394A-93F3-A718DFDD40A5}" type="sibTrans">
      <dgm:prSet/>
      <dgm:spPr/>
      <dgm:t>
        <a:bodyPr/>
        <a:lstStyle/>
        <a:p>
          <a:endParaRPr lang="en-US"/>
        </a:p>
      </dgm:t>
    </dgm:pt>
    <dgm:pt modelId="{9E781BB7-2595-374A-AF7F-7B9D1A7C305F}">
      <dgm:prSet custT="1"/>
      <dgm:spPr>
        <a:solidFill>
          <a:schemeClr val="bg1"/>
        </a:solidFill>
        <a:ln>
          <a:solidFill>
            <a:schemeClr val="tx1"/>
          </a:solidFill>
        </a:ln>
        <a:effectLst>
          <a:glow rad="25400">
            <a:schemeClr val="tx1">
              <a:alpha val="75000"/>
            </a:schemeClr>
          </a:glow>
          <a:softEdge rad="50800"/>
        </a:effectLst>
      </dgm:spPr>
      <dgm:t>
        <a:bodyPr/>
        <a:lstStyle/>
        <a:p>
          <a:r>
            <a:rPr lang="en-AU" sz="1600" b="1" i="0" dirty="0" smtClean="0">
              <a:solidFill>
                <a:schemeClr val="tx1"/>
              </a:solidFill>
            </a:rPr>
            <a:t>Public-key certificates</a:t>
          </a:r>
        </a:p>
      </dgm:t>
    </dgm:pt>
    <dgm:pt modelId="{A2839A54-C84E-7340-B2A6-497D366C7124}" cxnId="{4CDA13E0-E087-3D4D-9E41-B70EF4DF7406}" type="parTrans">
      <dgm:prSet/>
      <dgm:spPr/>
      <dgm:t>
        <a:bodyPr/>
        <a:lstStyle/>
        <a:p>
          <a:endParaRPr lang="en-US"/>
        </a:p>
      </dgm:t>
    </dgm:pt>
    <dgm:pt modelId="{73EA3CCA-33F2-4446-9EEB-C4F4E7E78147}" cxnId="{4CDA13E0-E087-3D4D-9E41-B70EF4DF7406}" type="sibTrans">
      <dgm:prSet/>
      <dgm:spPr/>
      <dgm:t>
        <a:bodyPr/>
        <a:lstStyle/>
        <a:p>
          <a:endParaRPr lang="en-US"/>
        </a:p>
      </dgm:t>
    </dgm:pt>
    <dgm:pt modelId="{11A4F965-7687-6949-A498-549AE6AD740B}" type="pres">
      <dgm:prSet presAssocID="{B21260AB-50CE-B943-8F6E-844B1F975478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D0E7E64-D275-2E42-9662-39C3596309EE}" type="pres">
      <dgm:prSet presAssocID="{B21260AB-50CE-B943-8F6E-844B1F975478}" presName="diamond" presStyleLbl="bgShp" presStyleIdx="0" presStyleCnt="1"/>
      <dgm:spPr>
        <a:solidFill>
          <a:schemeClr val="accent1"/>
        </a:solidFill>
        <a:ln>
          <a:solidFill>
            <a:schemeClr val="tx1"/>
          </a:solidFill>
        </a:ln>
      </dgm:spPr>
    </dgm:pt>
    <dgm:pt modelId="{2D6D00B8-271E-D940-81E8-400514989AA7}" type="pres">
      <dgm:prSet presAssocID="{B21260AB-50CE-B943-8F6E-844B1F975478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8ED783-8646-9A4E-928D-11D8F659505E}" type="pres">
      <dgm:prSet presAssocID="{B21260AB-50CE-B943-8F6E-844B1F975478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12D2CB-51B2-1B41-93F4-1FB5EC23A0A3}" type="pres">
      <dgm:prSet presAssocID="{B21260AB-50CE-B943-8F6E-844B1F975478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DDC718-A30F-D842-9D3F-15D1CB398EE5}" type="pres">
      <dgm:prSet presAssocID="{B21260AB-50CE-B943-8F6E-844B1F975478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D71C0B3-F570-3649-A23D-B7B6E22B3C4A}" type="presOf" srcId="{9E781BB7-2595-374A-AF7F-7B9D1A7C305F}" destId="{88DDC718-A30F-D842-9D3F-15D1CB398EE5}" srcOrd="0" destOrd="0" presId="urn:microsoft.com/office/officeart/2005/8/layout/matrix3"/>
    <dgm:cxn modelId="{52714DFB-EB75-5F42-8620-376A801CB609}" srcId="{B21260AB-50CE-B943-8F6E-844B1F975478}" destId="{F5EC93E5-E23A-CD4A-B069-FE9A1A71C554}" srcOrd="0" destOrd="0" parTransId="{CFD3E530-7A40-6949-B131-1297399978E7}" sibTransId="{437B1154-62BC-DE40-8CFE-FF4FAC6B4F6A}"/>
    <dgm:cxn modelId="{6E381C72-22A6-394A-93F3-A718DFDD40A5}" srcId="{B21260AB-50CE-B943-8F6E-844B1F975478}" destId="{9E86BE0F-882F-8A45-9F90-07DB01826ED4}" srcOrd="2" destOrd="0" parTransId="{2621CB87-F711-584C-BF4B-C2A26C12A44E}" sibTransId="{ABDBA35A-5860-524C-B486-BBB10626BE07}"/>
    <dgm:cxn modelId="{C36B41AA-C859-CD4E-BFD0-C677F324E575}" type="presOf" srcId="{9E86BE0F-882F-8A45-9F90-07DB01826ED4}" destId="{3312D2CB-51B2-1B41-93F4-1FB5EC23A0A3}" srcOrd="0" destOrd="0" presId="urn:microsoft.com/office/officeart/2005/8/layout/matrix3"/>
    <dgm:cxn modelId="{4CDA13E0-E087-3D4D-9E41-B70EF4DF7406}" srcId="{B21260AB-50CE-B943-8F6E-844B1F975478}" destId="{9E781BB7-2595-374A-AF7F-7B9D1A7C305F}" srcOrd="3" destOrd="0" parTransId="{A2839A54-C84E-7340-B2A6-497D366C7124}" sibTransId="{73EA3CCA-33F2-4446-9EEB-C4F4E7E78147}"/>
    <dgm:cxn modelId="{005142D9-51DD-2F4F-9B69-82FD7DDBFBF9}" type="presOf" srcId="{F5EC93E5-E23A-CD4A-B069-FE9A1A71C554}" destId="{2D6D00B8-271E-D940-81E8-400514989AA7}" srcOrd="0" destOrd="0" presId="urn:microsoft.com/office/officeart/2005/8/layout/matrix3"/>
    <dgm:cxn modelId="{39604E1A-9C14-9A4B-95DE-F21B0949E691}" type="presOf" srcId="{D8242FA0-DBE6-2F41-B1A1-6B04273504D7}" destId="{538ED783-8646-9A4E-928D-11D8F659505E}" srcOrd="0" destOrd="0" presId="urn:microsoft.com/office/officeart/2005/8/layout/matrix3"/>
    <dgm:cxn modelId="{D9626BCA-82A2-F246-A193-3775976DF508}" type="presOf" srcId="{B21260AB-50CE-B943-8F6E-844B1F975478}" destId="{11A4F965-7687-6949-A498-549AE6AD740B}" srcOrd="0" destOrd="0" presId="urn:microsoft.com/office/officeart/2005/8/layout/matrix3"/>
    <dgm:cxn modelId="{5B59991C-6C4A-3848-977E-2385CAE1870E}" srcId="{B21260AB-50CE-B943-8F6E-844B1F975478}" destId="{D8242FA0-DBE6-2F41-B1A1-6B04273504D7}" srcOrd="1" destOrd="0" parTransId="{00455FAC-C462-804F-8473-B3AD673497BB}" sibTransId="{D9F0E848-05EC-E34F-8B51-74C5AACBDD3D}"/>
    <dgm:cxn modelId="{B98593A7-4D52-BD40-9987-2ACFC0E60FA8}" type="presParOf" srcId="{11A4F965-7687-6949-A498-549AE6AD740B}" destId="{3D0E7E64-D275-2E42-9662-39C3596309EE}" srcOrd="0" destOrd="0" presId="urn:microsoft.com/office/officeart/2005/8/layout/matrix3"/>
    <dgm:cxn modelId="{7147E65A-6E76-2C4F-A888-E10B297964D4}" type="presParOf" srcId="{11A4F965-7687-6949-A498-549AE6AD740B}" destId="{2D6D00B8-271E-D940-81E8-400514989AA7}" srcOrd="1" destOrd="0" presId="urn:microsoft.com/office/officeart/2005/8/layout/matrix3"/>
    <dgm:cxn modelId="{76054C0C-D9F7-7048-AA58-8A8C07AC718D}" type="presParOf" srcId="{11A4F965-7687-6949-A498-549AE6AD740B}" destId="{538ED783-8646-9A4E-928D-11D8F659505E}" srcOrd="2" destOrd="0" presId="urn:microsoft.com/office/officeart/2005/8/layout/matrix3"/>
    <dgm:cxn modelId="{68D436D9-F55A-B349-B594-CD5D743B742C}" type="presParOf" srcId="{11A4F965-7687-6949-A498-549AE6AD740B}" destId="{3312D2CB-51B2-1B41-93F4-1FB5EC23A0A3}" srcOrd="3" destOrd="0" presId="urn:microsoft.com/office/officeart/2005/8/layout/matrix3"/>
    <dgm:cxn modelId="{E7CC7FA1-189D-5E45-BAA2-ECE586CD9A1C}" type="presParOf" srcId="{11A4F965-7687-6949-A498-549AE6AD740B}" destId="{88DDC718-A30F-D842-9D3F-15D1CB398EE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A8B755A-517F-AC44-939C-00EBD53CCACB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66338FC-D64A-8C47-BC6F-37A1163DE6A9}">
      <dgm:prSet phldrT="[Text]"/>
      <dgm:spPr>
        <a:ln>
          <a:solidFill>
            <a:schemeClr val="tx1"/>
          </a:solidFill>
        </a:ln>
      </dgm:spPr>
      <dgm:t>
        <a:bodyPr/>
        <a:lstStyle/>
        <a:p>
          <a:r>
            <a:rPr lang="en-AU" dirty="0" smtClean="0"/>
            <a:t>User certificates generated by a CA have the following characteristics:</a:t>
          </a:r>
          <a:endParaRPr lang="en-US" dirty="0"/>
        </a:p>
      </dgm:t>
    </dgm:pt>
    <dgm:pt modelId="{342A1B33-3408-154B-B14E-2C03F8E528BD}" cxnId="{89E279F1-F4C3-E74D-8A9A-42ECFBFAACC8}" type="parTrans">
      <dgm:prSet/>
      <dgm:spPr/>
      <dgm:t>
        <a:bodyPr/>
        <a:lstStyle/>
        <a:p>
          <a:endParaRPr lang="en-US"/>
        </a:p>
      </dgm:t>
    </dgm:pt>
    <dgm:pt modelId="{4F26B85C-80A4-0F4A-B020-BA89BB6C80A6}" cxnId="{89E279F1-F4C3-E74D-8A9A-42ECFBFAACC8}" type="sibTrans">
      <dgm:prSet/>
      <dgm:spPr/>
      <dgm:t>
        <a:bodyPr/>
        <a:lstStyle/>
        <a:p>
          <a:endParaRPr lang="en-US"/>
        </a:p>
      </dgm:t>
    </dgm:pt>
    <dgm:pt modelId="{285C4ADE-837F-2047-AEDC-3347D69D9243}">
      <dgm:prSet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r>
            <a:rPr lang="en-AU" dirty="0" smtClean="0"/>
            <a:t>Any user with access to the public key of the CA can verify the user public key that was certified</a:t>
          </a:r>
        </a:p>
      </dgm:t>
    </dgm:pt>
    <dgm:pt modelId="{8DE99CF2-DC1B-954A-8E77-FAAB2B5D10AB}" cxnId="{85A61E80-841A-784F-A553-AA79F570DA57}" type="parTrans">
      <dgm:prSet/>
      <dgm:spPr/>
      <dgm:t>
        <a:bodyPr/>
        <a:lstStyle/>
        <a:p>
          <a:endParaRPr lang="en-US"/>
        </a:p>
      </dgm:t>
    </dgm:pt>
    <dgm:pt modelId="{A607DF25-60C7-974D-A307-38CE6FC732AE}" cxnId="{85A61E80-841A-784F-A553-AA79F570DA57}" type="sibTrans">
      <dgm:prSet/>
      <dgm:spPr/>
      <dgm:t>
        <a:bodyPr/>
        <a:lstStyle/>
        <a:p>
          <a:endParaRPr lang="en-US"/>
        </a:p>
      </dgm:t>
    </dgm:pt>
    <dgm:pt modelId="{01797932-FE92-BA49-B9BD-49C10034966D}">
      <dgm:prSet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r>
            <a:rPr lang="en-AU" dirty="0" smtClean="0"/>
            <a:t>No party other than the certification authority can modify the certificate without this being detected</a:t>
          </a:r>
        </a:p>
      </dgm:t>
    </dgm:pt>
    <dgm:pt modelId="{7CB9946F-3CC7-4F49-BE4E-43B0F4BAF2C8}" cxnId="{DBCB35F4-F86A-8F49-8CB1-E2394F0B826B}" type="parTrans">
      <dgm:prSet/>
      <dgm:spPr/>
      <dgm:t>
        <a:bodyPr/>
        <a:lstStyle/>
        <a:p>
          <a:endParaRPr lang="en-US"/>
        </a:p>
      </dgm:t>
    </dgm:pt>
    <dgm:pt modelId="{F72721FE-796A-AF41-9122-1DC57A0C8ED7}" cxnId="{DBCB35F4-F86A-8F49-8CB1-E2394F0B826B}" type="sibTrans">
      <dgm:prSet/>
      <dgm:spPr/>
      <dgm:t>
        <a:bodyPr/>
        <a:lstStyle/>
        <a:p>
          <a:endParaRPr lang="en-US"/>
        </a:p>
      </dgm:t>
    </dgm:pt>
    <dgm:pt modelId="{1A8B542E-534C-164F-8EFA-E4BFB8E93F5C}" type="pres">
      <dgm:prSet presAssocID="{8A8B755A-517F-AC44-939C-00EBD53CCAC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57DFFE6-8700-9A40-8592-08A8D7136359}" type="pres">
      <dgm:prSet presAssocID="{E66338FC-D64A-8C47-BC6F-37A1163DE6A9}" presName="linNode" presStyleCnt="0"/>
      <dgm:spPr/>
    </dgm:pt>
    <dgm:pt modelId="{0C8AC54C-E587-EC4F-9B8B-70A8685B8864}" type="pres">
      <dgm:prSet presAssocID="{E66338FC-D64A-8C47-BC6F-37A1163DE6A9}" presName="parentText" presStyleLbl="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66CC99-65DF-C54D-87BF-E319C6A76B01}" type="pres">
      <dgm:prSet presAssocID="{E66338FC-D64A-8C47-BC6F-37A1163DE6A9}" presName="descendantText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BCB35F4-F86A-8F49-8CB1-E2394F0B826B}" srcId="{E66338FC-D64A-8C47-BC6F-37A1163DE6A9}" destId="{01797932-FE92-BA49-B9BD-49C10034966D}" srcOrd="1" destOrd="0" parTransId="{7CB9946F-3CC7-4F49-BE4E-43B0F4BAF2C8}" sibTransId="{F72721FE-796A-AF41-9122-1DC57A0C8ED7}"/>
    <dgm:cxn modelId="{C12FCAE6-BE5C-6941-89B2-2AD5F5E51F9E}" type="presOf" srcId="{E66338FC-D64A-8C47-BC6F-37A1163DE6A9}" destId="{0C8AC54C-E587-EC4F-9B8B-70A8685B8864}" srcOrd="0" destOrd="0" presId="urn:microsoft.com/office/officeart/2005/8/layout/vList5"/>
    <dgm:cxn modelId="{89E279F1-F4C3-E74D-8A9A-42ECFBFAACC8}" srcId="{8A8B755A-517F-AC44-939C-00EBD53CCACB}" destId="{E66338FC-D64A-8C47-BC6F-37A1163DE6A9}" srcOrd="0" destOrd="0" parTransId="{342A1B33-3408-154B-B14E-2C03F8E528BD}" sibTransId="{4F26B85C-80A4-0F4A-B020-BA89BB6C80A6}"/>
    <dgm:cxn modelId="{5C2B9BF2-365F-9D42-9597-955AA8C498B2}" type="presOf" srcId="{01797932-FE92-BA49-B9BD-49C10034966D}" destId="{7866CC99-65DF-C54D-87BF-E319C6A76B01}" srcOrd="0" destOrd="1" presId="urn:microsoft.com/office/officeart/2005/8/layout/vList5"/>
    <dgm:cxn modelId="{85A61E80-841A-784F-A553-AA79F570DA57}" srcId="{E66338FC-D64A-8C47-BC6F-37A1163DE6A9}" destId="{285C4ADE-837F-2047-AEDC-3347D69D9243}" srcOrd="0" destOrd="0" parTransId="{8DE99CF2-DC1B-954A-8E77-FAAB2B5D10AB}" sibTransId="{A607DF25-60C7-974D-A307-38CE6FC732AE}"/>
    <dgm:cxn modelId="{FC2D509D-C818-8641-96FB-3DD5086D383C}" type="presOf" srcId="{8A8B755A-517F-AC44-939C-00EBD53CCACB}" destId="{1A8B542E-534C-164F-8EFA-E4BFB8E93F5C}" srcOrd="0" destOrd="0" presId="urn:microsoft.com/office/officeart/2005/8/layout/vList5"/>
    <dgm:cxn modelId="{5C1EB77B-E54A-B04C-9F59-A8C166F77482}" type="presOf" srcId="{285C4ADE-837F-2047-AEDC-3347D69D9243}" destId="{7866CC99-65DF-C54D-87BF-E319C6A76B01}" srcOrd="0" destOrd="0" presId="urn:microsoft.com/office/officeart/2005/8/layout/vList5"/>
    <dgm:cxn modelId="{690521B2-1E88-F348-AC86-5C11C38EEA2F}" type="presParOf" srcId="{1A8B542E-534C-164F-8EFA-E4BFB8E93F5C}" destId="{257DFFE6-8700-9A40-8592-08A8D7136359}" srcOrd="0" destOrd="0" presId="urn:microsoft.com/office/officeart/2005/8/layout/vList5"/>
    <dgm:cxn modelId="{26A5B85B-EA05-4243-BE35-FFBA4C50027D}" type="presParOf" srcId="{257DFFE6-8700-9A40-8592-08A8D7136359}" destId="{0C8AC54C-E587-EC4F-9B8B-70A8685B8864}" srcOrd="0" destOrd="0" presId="urn:microsoft.com/office/officeart/2005/8/layout/vList5"/>
    <dgm:cxn modelId="{06498FCE-7E1D-1F4E-BB99-B102DC3FF2F3}" type="presParOf" srcId="{257DFFE6-8700-9A40-8592-08A8D7136359}" destId="{7866CC99-65DF-C54D-87BF-E319C6A76B0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6348EE2-45DB-1C4B-A7DE-3B7F8D51ABE1}" type="doc">
      <dgm:prSet loTypeId="urn:microsoft.com/office/officeart/2005/8/layout/cycle8" loCatId="cycle" qsTypeId="urn:microsoft.com/office/officeart/2005/8/quickstyle/simple4" qsCatId="simple" csTypeId="urn:microsoft.com/office/officeart/2005/8/colors/accent1_2" csCatId="accent1" phldr="1"/>
      <dgm:spPr/>
    </dgm:pt>
    <dgm:pt modelId="{D3A748E6-09A9-D145-A2B6-E1B4BD3B4D28}">
      <dgm:prSet/>
      <dgm:spPr/>
      <dgm:t>
        <a:bodyPr/>
        <a:lstStyle/>
        <a:p>
          <a:r>
            <a:rPr lang="en-AU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An extension identifier</a:t>
          </a:r>
        </a:p>
      </dgm:t>
    </dgm:pt>
    <dgm:pt modelId="{B3DA6980-63E6-D649-A405-B67A07204A30}" cxnId="{3AB6A04A-CB4C-8F4D-B7C6-6B238728976D}" type="parTrans">
      <dgm:prSet/>
      <dgm:spPr/>
      <dgm:t>
        <a:bodyPr/>
        <a:lstStyle/>
        <a:p>
          <a:endParaRPr lang="en-US"/>
        </a:p>
      </dgm:t>
    </dgm:pt>
    <dgm:pt modelId="{E70EFADE-329E-6946-BD09-50B3338A82B2}" cxnId="{3AB6A04A-CB4C-8F4D-B7C6-6B238728976D}" type="sibTrans">
      <dgm:prSet/>
      <dgm:spPr/>
      <dgm:t>
        <a:bodyPr/>
        <a:lstStyle/>
        <a:p>
          <a:endParaRPr lang="en-US"/>
        </a:p>
      </dgm:t>
    </dgm:pt>
    <dgm:pt modelId="{FDA6E23D-F292-1C42-8B3D-522937018434}">
      <dgm:prSet/>
      <dgm:spPr/>
      <dgm:t>
        <a:bodyPr/>
        <a:lstStyle/>
        <a:p>
          <a:r>
            <a:rPr lang="en-AU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 criticality indicator</a:t>
          </a:r>
        </a:p>
      </dgm:t>
    </dgm:pt>
    <dgm:pt modelId="{7148FB26-B09C-7347-B774-419FC51DEEFA}" cxnId="{135BD171-DCDF-8B4D-8F52-933C6D55873F}" type="parTrans">
      <dgm:prSet/>
      <dgm:spPr/>
      <dgm:t>
        <a:bodyPr/>
        <a:lstStyle/>
        <a:p>
          <a:endParaRPr lang="en-US"/>
        </a:p>
      </dgm:t>
    </dgm:pt>
    <dgm:pt modelId="{A5C10DA0-C5BC-0B44-AD9B-8CAB2FD67722}" cxnId="{135BD171-DCDF-8B4D-8F52-933C6D55873F}" type="sibTrans">
      <dgm:prSet/>
      <dgm:spPr/>
      <dgm:t>
        <a:bodyPr/>
        <a:lstStyle/>
        <a:p>
          <a:endParaRPr lang="en-US"/>
        </a:p>
      </dgm:t>
    </dgm:pt>
    <dgm:pt modelId="{A828A2C2-720C-7148-BA4A-FC023BA7F0DF}">
      <dgm:prSet/>
      <dgm:spPr/>
      <dgm:t>
        <a:bodyPr/>
        <a:lstStyle/>
        <a:p>
          <a:r>
            <a:rPr lang="en-AU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An extension value</a:t>
          </a:r>
        </a:p>
      </dgm:t>
    </dgm:pt>
    <dgm:pt modelId="{18BAE269-1E02-AE49-9FAC-65A1026E99DB}" cxnId="{33456701-954C-004F-AA14-82B11815AA84}" type="parTrans">
      <dgm:prSet/>
      <dgm:spPr/>
      <dgm:t>
        <a:bodyPr/>
        <a:lstStyle/>
        <a:p>
          <a:endParaRPr lang="en-US"/>
        </a:p>
      </dgm:t>
    </dgm:pt>
    <dgm:pt modelId="{354772C9-48C8-D24F-85A2-120EF8A35818}" cxnId="{33456701-954C-004F-AA14-82B11815AA84}" type="sibTrans">
      <dgm:prSet/>
      <dgm:spPr/>
      <dgm:t>
        <a:bodyPr/>
        <a:lstStyle/>
        <a:p>
          <a:endParaRPr lang="en-US"/>
        </a:p>
      </dgm:t>
    </dgm:pt>
    <dgm:pt modelId="{78D4A396-B4A0-B64C-8BD7-D597F9CA789A}" type="pres">
      <dgm:prSet presAssocID="{C6348EE2-45DB-1C4B-A7DE-3B7F8D51ABE1}" presName="compositeShape" presStyleCnt="0">
        <dgm:presLayoutVars>
          <dgm:chMax val="7"/>
          <dgm:dir/>
          <dgm:resizeHandles val="exact"/>
        </dgm:presLayoutVars>
      </dgm:prSet>
      <dgm:spPr/>
    </dgm:pt>
    <dgm:pt modelId="{0F19BF62-E35C-8746-AC61-CF950EB4F15F}" type="pres">
      <dgm:prSet presAssocID="{C6348EE2-45DB-1C4B-A7DE-3B7F8D51ABE1}" presName="wedge1" presStyleLbl="node1" presStyleIdx="0" presStyleCnt="3"/>
      <dgm:spPr/>
      <dgm:t>
        <a:bodyPr/>
        <a:lstStyle/>
        <a:p>
          <a:endParaRPr lang="en-US"/>
        </a:p>
      </dgm:t>
    </dgm:pt>
    <dgm:pt modelId="{5CC9AFC3-5387-FC4B-86F3-50AC3F68436C}" type="pres">
      <dgm:prSet presAssocID="{C6348EE2-45DB-1C4B-A7DE-3B7F8D51ABE1}" presName="dummy1a" presStyleCnt="0"/>
      <dgm:spPr/>
    </dgm:pt>
    <dgm:pt modelId="{011F009E-AC9E-064E-B832-015F1FC3DD3D}" type="pres">
      <dgm:prSet presAssocID="{C6348EE2-45DB-1C4B-A7DE-3B7F8D51ABE1}" presName="dummy1b" presStyleCnt="0"/>
      <dgm:spPr/>
    </dgm:pt>
    <dgm:pt modelId="{D0F4C617-4FC4-F346-BCD3-63F70BB5C032}" type="pres">
      <dgm:prSet presAssocID="{C6348EE2-45DB-1C4B-A7DE-3B7F8D51ABE1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B94051-80A3-244C-8471-1A5DA93CC9BC}" type="pres">
      <dgm:prSet presAssocID="{C6348EE2-45DB-1C4B-A7DE-3B7F8D51ABE1}" presName="wedge2" presStyleLbl="node1" presStyleIdx="1" presStyleCnt="3"/>
      <dgm:spPr/>
      <dgm:t>
        <a:bodyPr/>
        <a:lstStyle/>
        <a:p>
          <a:endParaRPr lang="en-US"/>
        </a:p>
      </dgm:t>
    </dgm:pt>
    <dgm:pt modelId="{D53667B3-B621-5943-8F51-F5649F911223}" type="pres">
      <dgm:prSet presAssocID="{C6348EE2-45DB-1C4B-A7DE-3B7F8D51ABE1}" presName="dummy2a" presStyleCnt="0"/>
      <dgm:spPr/>
    </dgm:pt>
    <dgm:pt modelId="{DBDEFC80-0A1F-7C40-8AF0-6D497A11BD79}" type="pres">
      <dgm:prSet presAssocID="{C6348EE2-45DB-1C4B-A7DE-3B7F8D51ABE1}" presName="dummy2b" presStyleCnt="0"/>
      <dgm:spPr/>
    </dgm:pt>
    <dgm:pt modelId="{41C6BC30-312B-E54B-B926-8F1F42CF5601}" type="pres">
      <dgm:prSet presAssocID="{C6348EE2-45DB-1C4B-A7DE-3B7F8D51ABE1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B74AB3-E2C4-9D4E-8646-5082A3772E90}" type="pres">
      <dgm:prSet presAssocID="{C6348EE2-45DB-1C4B-A7DE-3B7F8D51ABE1}" presName="wedge3" presStyleLbl="node1" presStyleIdx="2" presStyleCnt="3"/>
      <dgm:spPr/>
      <dgm:t>
        <a:bodyPr/>
        <a:lstStyle/>
        <a:p>
          <a:endParaRPr lang="en-US"/>
        </a:p>
      </dgm:t>
    </dgm:pt>
    <dgm:pt modelId="{F39919D1-6C27-ED42-B680-1BCC1F67BFED}" type="pres">
      <dgm:prSet presAssocID="{C6348EE2-45DB-1C4B-A7DE-3B7F8D51ABE1}" presName="dummy3a" presStyleCnt="0"/>
      <dgm:spPr/>
    </dgm:pt>
    <dgm:pt modelId="{36DCE29D-B8D7-1940-8B53-87DDE9541C55}" type="pres">
      <dgm:prSet presAssocID="{C6348EE2-45DB-1C4B-A7DE-3B7F8D51ABE1}" presName="dummy3b" presStyleCnt="0"/>
      <dgm:spPr/>
    </dgm:pt>
    <dgm:pt modelId="{21035771-5F47-AD49-B3D3-CCCB490A7CAD}" type="pres">
      <dgm:prSet presAssocID="{C6348EE2-45DB-1C4B-A7DE-3B7F8D51ABE1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E594A2-6D88-A24E-B663-334A571D85A3}" type="pres">
      <dgm:prSet presAssocID="{E70EFADE-329E-6946-BD09-50B3338A82B2}" presName="arrowWedge1" presStyleLbl="fgSibTrans2D1" presStyleIdx="0" presStyleCnt="3"/>
      <dgm:spPr/>
    </dgm:pt>
    <dgm:pt modelId="{A9910DB7-53A4-0740-A5A3-15A65652127F}" type="pres">
      <dgm:prSet presAssocID="{A5C10DA0-C5BC-0B44-AD9B-8CAB2FD67722}" presName="arrowWedge2" presStyleLbl="fgSibTrans2D1" presStyleIdx="1" presStyleCnt="3"/>
      <dgm:spPr/>
    </dgm:pt>
    <dgm:pt modelId="{B1D76DC6-5EED-A64E-BF1E-1EEA20C4C2A9}" type="pres">
      <dgm:prSet presAssocID="{354772C9-48C8-D24F-85A2-120EF8A35818}" presName="arrowWedge3" presStyleLbl="fgSibTrans2D1" presStyleIdx="2" presStyleCnt="3"/>
      <dgm:spPr/>
    </dgm:pt>
  </dgm:ptLst>
  <dgm:cxnLst>
    <dgm:cxn modelId="{135BD171-DCDF-8B4D-8F52-933C6D55873F}" srcId="{C6348EE2-45DB-1C4B-A7DE-3B7F8D51ABE1}" destId="{FDA6E23D-F292-1C42-8B3D-522937018434}" srcOrd="1" destOrd="0" parTransId="{7148FB26-B09C-7347-B774-419FC51DEEFA}" sibTransId="{A5C10DA0-C5BC-0B44-AD9B-8CAB2FD67722}"/>
    <dgm:cxn modelId="{0D881629-8001-C549-949A-14C0B74F59D5}" type="presOf" srcId="{A828A2C2-720C-7148-BA4A-FC023BA7F0DF}" destId="{21035771-5F47-AD49-B3D3-CCCB490A7CAD}" srcOrd="1" destOrd="0" presId="urn:microsoft.com/office/officeart/2005/8/layout/cycle8"/>
    <dgm:cxn modelId="{858A9CCA-C7D7-DE4E-AEB5-DA43CB7364B9}" type="presOf" srcId="{C6348EE2-45DB-1C4B-A7DE-3B7F8D51ABE1}" destId="{78D4A396-B4A0-B64C-8BD7-D597F9CA789A}" srcOrd="0" destOrd="0" presId="urn:microsoft.com/office/officeart/2005/8/layout/cycle8"/>
    <dgm:cxn modelId="{33456701-954C-004F-AA14-82B11815AA84}" srcId="{C6348EE2-45DB-1C4B-A7DE-3B7F8D51ABE1}" destId="{A828A2C2-720C-7148-BA4A-FC023BA7F0DF}" srcOrd="2" destOrd="0" parTransId="{18BAE269-1E02-AE49-9FAC-65A1026E99DB}" sibTransId="{354772C9-48C8-D24F-85A2-120EF8A35818}"/>
    <dgm:cxn modelId="{3AB6A04A-CB4C-8F4D-B7C6-6B238728976D}" srcId="{C6348EE2-45DB-1C4B-A7DE-3B7F8D51ABE1}" destId="{D3A748E6-09A9-D145-A2B6-E1B4BD3B4D28}" srcOrd="0" destOrd="0" parTransId="{B3DA6980-63E6-D649-A405-B67A07204A30}" sibTransId="{E70EFADE-329E-6946-BD09-50B3338A82B2}"/>
    <dgm:cxn modelId="{36F68D65-0B67-254A-B92B-5EFB599F4492}" type="presOf" srcId="{FDA6E23D-F292-1C42-8B3D-522937018434}" destId="{DDB94051-80A3-244C-8471-1A5DA93CC9BC}" srcOrd="0" destOrd="0" presId="urn:microsoft.com/office/officeart/2005/8/layout/cycle8"/>
    <dgm:cxn modelId="{E134123C-6800-1345-95C5-147B0C8CAE19}" type="presOf" srcId="{A828A2C2-720C-7148-BA4A-FC023BA7F0DF}" destId="{23B74AB3-E2C4-9D4E-8646-5082A3772E90}" srcOrd="0" destOrd="0" presId="urn:microsoft.com/office/officeart/2005/8/layout/cycle8"/>
    <dgm:cxn modelId="{9DA06229-0B38-9D4B-BEF0-BFE96841758D}" type="presOf" srcId="{FDA6E23D-F292-1C42-8B3D-522937018434}" destId="{41C6BC30-312B-E54B-B926-8F1F42CF5601}" srcOrd="1" destOrd="0" presId="urn:microsoft.com/office/officeart/2005/8/layout/cycle8"/>
    <dgm:cxn modelId="{B51F5C42-9045-DB48-88A8-AE203B21D8BB}" type="presOf" srcId="{D3A748E6-09A9-D145-A2B6-E1B4BD3B4D28}" destId="{D0F4C617-4FC4-F346-BCD3-63F70BB5C032}" srcOrd="1" destOrd="0" presId="urn:microsoft.com/office/officeart/2005/8/layout/cycle8"/>
    <dgm:cxn modelId="{CEE98538-65B7-2F4D-BDBF-128AC2D76EA0}" type="presOf" srcId="{D3A748E6-09A9-D145-A2B6-E1B4BD3B4D28}" destId="{0F19BF62-E35C-8746-AC61-CF950EB4F15F}" srcOrd="0" destOrd="0" presId="urn:microsoft.com/office/officeart/2005/8/layout/cycle8"/>
    <dgm:cxn modelId="{2875054E-935E-8648-92B3-6A85E120817F}" type="presParOf" srcId="{78D4A396-B4A0-B64C-8BD7-D597F9CA789A}" destId="{0F19BF62-E35C-8746-AC61-CF950EB4F15F}" srcOrd="0" destOrd="0" presId="urn:microsoft.com/office/officeart/2005/8/layout/cycle8"/>
    <dgm:cxn modelId="{557A0455-0EFC-624A-898A-C3CDA3BA73C6}" type="presParOf" srcId="{78D4A396-B4A0-B64C-8BD7-D597F9CA789A}" destId="{5CC9AFC3-5387-FC4B-86F3-50AC3F68436C}" srcOrd="1" destOrd="0" presId="urn:microsoft.com/office/officeart/2005/8/layout/cycle8"/>
    <dgm:cxn modelId="{49970B1F-9D0E-D44E-AC42-F92CAE2D4BE9}" type="presParOf" srcId="{78D4A396-B4A0-B64C-8BD7-D597F9CA789A}" destId="{011F009E-AC9E-064E-B832-015F1FC3DD3D}" srcOrd="2" destOrd="0" presId="urn:microsoft.com/office/officeart/2005/8/layout/cycle8"/>
    <dgm:cxn modelId="{D4CDEB12-B31F-4646-852D-D7DB20BE5484}" type="presParOf" srcId="{78D4A396-B4A0-B64C-8BD7-D597F9CA789A}" destId="{D0F4C617-4FC4-F346-BCD3-63F70BB5C032}" srcOrd="3" destOrd="0" presId="urn:microsoft.com/office/officeart/2005/8/layout/cycle8"/>
    <dgm:cxn modelId="{0F09115A-FFF8-A14E-B6CF-CDC2E978590E}" type="presParOf" srcId="{78D4A396-B4A0-B64C-8BD7-D597F9CA789A}" destId="{DDB94051-80A3-244C-8471-1A5DA93CC9BC}" srcOrd="4" destOrd="0" presId="urn:microsoft.com/office/officeart/2005/8/layout/cycle8"/>
    <dgm:cxn modelId="{FA9F3806-D143-B244-8175-B59573D7AF08}" type="presParOf" srcId="{78D4A396-B4A0-B64C-8BD7-D597F9CA789A}" destId="{D53667B3-B621-5943-8F51-F5649F911223}" srcOrd="5" destOrd="0" presId="urn:microsoft.com/office/officeart/2005/8/layout/cycle8"/>
    <dgm:cxn modelId="{54BE96C3-256C-6340-A108-D4D696CB3886}" type="presParOf" srcId="{78D4A396-B4A0-B64C-8BD7-D597F9CA789A}" destId="{DBDEFC80-0A1F-7C40-8AF0-6D497A11BD79}" srcOrd="6" destOrd="0" presId="urn:microsoft.com/office/officeart/2005/8/layout/cycle8"/>
    <dgm:cxn modelId="{DA25B860-FEB3-1A4F-81A6-68BA0DFBC6C7}" type="presParOf" srcId="{78D4A396-B4A0-B64C-8BD7-D597F9CA789A}" destId="{41C6BC30-312B-E54B-B926-8F1F42CF5601}" srcOrd="7" destOrd="0" presId="urn:microsoft.com/office/officeart/2005/8/layout/cycle8"/>
    <dgm:cxn modelId="{A69B6A8A-86B2-B74E-9F5E-2086AE4E1468}" type="presParOf" srcId="{78D4A396-B4A0-B64C-8BD7-D597F9CA789A}" destId="{23B74AB3-E2C4-9D4E-8646-5082A3772E90}" srcOrd="8" destOrd="0" presId="urn:microsoft.com/office/officeart/2005/8/layout/cycle8"/>
    <dgm:cxn modelId="{534858B3-BE11-974E-9AD3-6B1723EBF617}" type="presParOf" srcId="{78D4A396-B4A0-B64C-8BD7-D597F9CA789A}" destId="{F39919D1-6C27-ED42-B680-1BCC1F67BFED}" srcOrd="9" destOrd="0" presId="urn:microsoft.com/office/officeart/2005/8/layout/cycle8"/>
    <dgm:cxn modelId="{9382F2B1-2839-3247-BA60-70ED3E5C3F92}" type="presParOf" srcId="{78D4A396-B4A0-B64C-8BD7-D597F9CA789A}" destId="{36DCE29D-B8D7-1940-8B53-87DDE9541C55}" srcOrd="10" destOrd="0" presId="urn:microsoft.com/office/officeart/2005/8/layout/cycle8"/>
    <dgm:cxn modelId="{24F57CDA-B625-5749-8992-A33477603D2B}" type="presParOf" srcId="{78D4A396-B4A0-B64C-8BD7-D597F9CA789A}" destId="{21035771-5F47-AD49-B3D3-CCCB490A7CAD}" srcOrd="11" destOrd="0" presId="urn:microsoft.com/office/officeart/2005/8/layout/cycle8"/>
    <dgm:cxn modelId="{7E8B2E5C-2985-6142-BF09-FBEFD94B976B}" type="presParOf" srcId="{78D4A396-B4A0-B64C-8BD7-D597F9CA789A}" destId="{7AE594A2-6D88-A24E-B663-334A571D85A3}" srcOrd="12" destOrd="0" presId="urn:microsoft.com/office/officeart/2005/8/layout/cycle8"/>
    <dgm:cxn modelId="{F7AFC908-09CD-1941-8BB8-11A3B2BEEE2B}" type="presParOf" srcId="{78D4A396-B4A0-B64C-8BD7-D597F9CA789A}" destId="{A9910DB7-53A4-0740-A5A3-15A65652127F}" srcOrd="13" destOrd="0" presId="urn:microsoft.com/office/officeart/2005/8/layout/cycle8"/>
    <dgm:cxn modelId="{D6F56447-A661-7748-A9BB-407C3C2B87C0}" type="presParOf" srcId="{78D4A396-B4A0-B64C-8BD7-D597F9CA789A}" destId="{B1D76DC6-5EED-A64E-BF1E-1EEA20C4C2A9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93B3EF8-E7EA-584D-876A-90E0BD38724E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32F1C36-EB6A-474B-A7AB-1DF34AF51466}">
      <dgm:prSet phldrT="[Text]"/>
      <dgm:spPr/>
      <dgm:t>
        <a:bodyPr/>
        <a:lstStyle/>
        <a:p>
          <a:r>
            <a: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Included are: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6A253E3-23A5-5041-B385-7313E1287854}" cxnId="{D499428C-8287-614B-BA6D-BFCCD9131980}" type="parTrans">
      <dgm:prSet/>
      <dgm:spPr/>
      <dgm:t>
        <a:bodyPr/>
        <a:lstStyle/>
        <a:p>
          <a:endParaRPr lang="en-US"/>
        </a:p>
      </dgm:t>
    </dgm:pt>
    <dgm:pt modelId="{4B80055B-3DE0-5043-9658-1C5C79249F08}" cxnId="{D499428C-8287-614B-BA6D-BFCCD9131980}" type="sibTrans">
      <dgm:prSet/>
      <dgm:spPr/>
      <dgm:t>
        <a:bodyPr/>
        <a:lstStyle/>
        <a:p>
          <a:endParaRPr lang="en-US"/>
        </a:p>
      </dgm:t>
    </dgm:pt>
    <dgm:pt modelId="{AE40A611-F20E-DC43-9FB5-D8199AC9522B}">
      <dgm:prSet/>
      <dgm:spPr/>
      <dgm:t>
        <a:bodyPr/>
        <a:lstStyle/>
        <a:p>
          <a:r>
            <a:rPr lang="en-US" dirty="0" smtClean="0"/>
            <a:t>Authority key identifier</a:t>
          </a:r>
        </a:p>
      </dgm:t>
    </dgm:pt>
    <dgm:pt modelId="{A4A1EE95-47C1-BA49-8C32-267FE7D3EB99}" cxnId="{20265F91-D16F-F94B-A9DB-6A1A551C0286}" type="parTrans">
      <dgm:prSet/>
      <dgm:spPr/>
      <dgm:t>
        <a:bodyPr/>
        <a:lstStyle/>
        <a:p>
          <a:endParaRPr lang="en-US"/>
        </a:p>
      </dgm:t>
    </dgm:pt>
    <dgm:pt modelId="{32B1E3C1-2CE1-5841-BC5B-B3E3098C0289}" cxnId="{20265F91-D16F-F94B-A9DB-6A1A551C0286}" type="sibTrans">
      <dgm:prSet/>
      <dgm:spPr/>
      <dgm:t>
        <a:bodyPr/>
        <a:lstStyle/>
        <a:p>
          <a:endParaRPr lang="en-US"/>
        </a:p>
      </dgm:t>
    </dgm:pt>
    <dgm:pt modelId="{B38E3D57-8108-7741-844D-170579FB3752}">
      <dgm:prSet/>
      <dgm:spPr/>
      <dgm:t>
        <a:bodyPr/>
        <a:lstStyle/>
        <a:p>
          <a:r>
            <a:rPr lang="en-US" dirty="0" smtClean="0"/>
            <a:t>Subject key identifier</a:t>
          </a:r>
        </a:p>
      </dgm:t>
    </dgm:pt>
    <dgm:pt modelId="{B661EE95-1647-364F-8352-BB2074BECFC6}" cxnId="{83B0C141-607C-A74C-8FBA-ABDF25ED8A68}" type="parTrans">
      <dgm:prSet/>
      <dgm:spPr/>
      <dgm:t>
        <a:bodyPr/>
        <a:lstStyle/>
        <a:p>
          <a:endParaRPr lang="en-US"/>
        </a:p>
      </dgm:t>
    </dgm:pt>
    <dgm:pt modelId="{4D1C3327-20F1-4D4F-BE5B-4AF91F788349}" cxnId="{83B0C141-607C-A74C-8FBA-ABDF25ED8A68}" type="sibTrans">
      <dgm:prSet/>
      <dgm:spPr/>
      <dgm:t>
        <a:bodyPr/>
        <a:lstStyle/>
        <a:p>
          <a:endParaRPr lang="en-US"/>
        </a:p>
      </dgm:t>
    </dgm:pt>
    <dgm:pt modelId="{CBC43BC7-4BB4-D348-9656-D1BD6221ECDE}">
      <dgm:prSet/>
      <dgm:spPr/>
      <dgm:t>
        <a:bodyPr/>
        <a:lstStyle/>
        <a:p>
          <a:r>
            <a:rPr lang="en-US" dirty="0" smtClean="0"/>
            <a:t>Key usage</a:t>
          </a:r>
        </a:p>
      </dgm:t>
    </dgm:pt>
    <dgm:pt modelId="{C9315C82-2AA9-2547-9DC8-A9CD984A78EE}" cxnId="{A5402C2D-59C6-8243-9866-5EF34C7F31AE}" type="parTrans">
      <dgm:prSet/>
      <dgm:spPr/>
      <dgm:t>
        <a:bodyPr/>
        <a:lstStyle/>
        <a:p>
          <a:endParaRPr lang="en-US"/>
        </a:p>
      </dgm:t>
    </dgm:pt>
    <dgm:pt modelId="{E24D05B6-04B0-2E44-BE95-FA886ED7DA95}" cxnId="{A5402C2D-59C6-8243-9866-5EF34C7F31AE}" type="sibTrans">
      <dgm:prSet/>
      <dgm:spPr/>
      <dgm:t>
        <a:bodyPr/>
        <a:lstStyle/>
        <a:p>
          <a:endParaRPr lang="en-US"/>
        </a:p>
      </dgm:t>
    </dgm:pt>
    <dgm:pt modelId="{FE0DDF16-8A70-1742-B395-4967B2CB32E0}">
      <dgm:prSet/>
      <dgm:spPr/>
      <dgm:t>
        <a:bodyPr/>
        <a:lstStyle/>
        <a:p>
          <a:r>
            <a:rPr lang="en-US" dirty="0" smtClean="0"/>
            <a:t>Private-key usage period</a:t>
          </a:r>
        </a:p>
      </dgm:t>
    </dgm:pt>
    <dgm:pt modelId="{71F4FDEA-1041-1B40-B6DB-F9473CC6F887}" cxnId="{0213547E-0CAA-C14D-A0C7-99259991D01E}" type="parTrans">
      <dgm:prSet/>
      <dgm:spPr/>
      <dgm:t>
        <a:bodyPr/>
        <a:lstStyle/>
        <a:p>
          <a:endParaRPr lang="en-US"/>
        </a:p>
      </dgm:t>
    </dgm:pt>
    <dgm:pt modelId="{C1E8F4A9-F343-8446-B66B-EBD018F32018}" cxnId="{0213547E-0CAA-C14D-A0C7-99259991D01E}" type="sibTrans">
      <dgm:prSet/>
      <dgm:spPr/>
      <dgm:t>
        <a:bodyPr/>
        <a:lstStyle/>
        <a:p>
          <a:endParaRPr lang="en-US"/>
        </a:p>
      </dgm:t>
    </dgm:pt>
    <dgm:pt modelId="{63188A6B-5209-604D-BF39-7498A55B6AE3}">
      <dgm:prSet/>
      <dgm:spPr/>
      <dgm:t>
        <a:bodyPr/>
        <a:lstStyle/>
        <a:p>
          <a:r>
            <a:rPr lang="en-US" dirty="0" smtClean="0"/>
            <a:t>Certificate policies</a:t>
          </a:r>
        </a:p>
      </dgm:t>
    </dgm:pt>
    <dgm:pt modelId="{FF59602A-2DC1-A347-B3D5-8FA3ADDA062C}" cxnId="{BCC12AC5-4D05-7D43-81BC-9A5B987B8ECE}" type="parTrans">
      <dgm:prSet/>
      <dgm:spPr/>
      <dgm:t>
        <a:bodyPr/>
        <a:lstStyle/>
        <a:p>
          <a:endParaRPr lang="en-US"/>
        </a:p>
      </dgm:t>
    </dgm:pt>
    <dgm:pt modelId="{5C50A0E9-3762-BF46-B707-F3DDAB8442A4}" cxnId="{BCC12AC5-4D05-7D43-81BC-9A5B987B8ECE}" type="sibTrans">
      <dgm:prSet/>
      <dgm:spPr/>
      <dgm:t>
        <a:bodyPr/>
        <a:lstStyle/>
        <a:p>
          <a:endParaRPr lang="en-US"/>
        </a:p>
      </dgm:t>
    </dgm:pt>
    <dgm:pt modelId="{49EE5954-40DF-DC44-8ADC-2B63839BB8FD}">
      <dgm:prSet/>
      <dgm:spPr/>
      <dgm:t>
        <a:bodyPr/>
        <a:lstStyle/>
        <a:p>
          <a:r>
            <a:rPr lang="en-US" dirty="0" smtClean="0"/>
            <a:t>Policy mappings</a:t>
          </a:r>
          <a:endParaRPr lang="en-AU" dirty="0"/>
        </a:p>
      </dgm:t>
    </dgm:pt>
    <dgm:pt modelId="{76B034B5-D189-1449-9C9C-4EC8844232AE}" cxnId="{36DC31A0-176C-F34C-BB84-FCF79E41CEE8}" type="parTrans">
      <dgm:prSet/>
      <dgm:spPr/>
      <dgm:t>
        <a:bodyPr/>
        <a:lstStyle/>
        <a:p>
          <a:endParaRPr lang="en-US"/>
        </a:p>
      </dgm:t>
    </dgm:pt>
    <dgm:pt modelId="{A338804A-9725-A94D-9AFB-5CBC3A344B00}" cxnId="{36DC31A0-176C-F34C-BB84-FCF79E41CEE8}" type="sibTrans">
      <dgm:prSet/>
      <dgm:spPr/>
      <dgm:t>
        <a:bodyPr/>
        <a:lstStyle/>
        <a:p>
          <a:endParaRPr lang="en-US"/>
        </a:p>
      </dgm:t>
    </dgm:pt>
    <dgm:pt modelId="{1AFCA0BC-197D-0E49-AC32-AC5D0AE98762}" type="pres">
      <dgm:prSet presAssocID="{093B3EF8-E7EA-584D-876A-90E0BD38724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81D9981-55C7-D54A-9D00-9C8DCE061238}" type="pres">
      <dgm:prSet presAssocID="{732F1C36-EB6A-474B-A7AB-1DF34AF51466}" presName="parentText" presStyleLbl="node1" presStyleIdx="0" presStyleCnt="1" custScaleX="39241" custLinFactNeighborX="-27848" custLinFactNeighborY="-113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84B829-6521-8F46-B1D2-6ACF161E5891}" type="pres">
      <dgm:prSet presAssocID="{732F1C36-EB6A-474B-A7AB-1DF34AF51466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7FEAB98-EF78-4544-8D94-C923E585C2E7}" type="presOf" srcId="{63188A6B-5209-604D-BF39-7498A55B6AE3}" destId="{8584B829-6521-8F46-B1D2-6ACF161E5891}" srcOrd="0" destOrd="4" presId="urn:microsoft.com/office/officeart/2005/8/layout/vList2"/>
    <dgm:cxn modelId="{20265F91-D16F-F94B-A9DB-6A1A551C0286}" srcId="{732F1C36-EB6A-474B-A7AB-1DF34AF51466}" destId="{AE40A611-F20E-DC43-9FB5-D8199AC9522B}" srcOrd="0" destOrd="0" parTransId="{A4A1EE95-47C1-BA49-8C32-267FE7D3EB99}" sibTransId="{32B1E3C1-2CE1-5841-BC5B-B3E3098C0289}"/>
    <dgm:cxn modelId="{FC1D9A88-D7FD-B349-B788-9CA28143C744}" type="presOf" srcId="{AE40A611-F20E-DC43-9FB5-D8199AC9522B}" destId="{8584B829-6521-8F46-B1D2-6ACF161E5891}" srcOrd="0" destOrd="0" presId="urn:microsoft.com/office/officeart/2005/8/layout/vList2"/>
    <dgm:cxn modelId="{0213547E-0CAA-C14D-A0C7-99259991D01E}" srcId="{732F1C36-EB6A-474B-A7AB-1DF34AF51466}" destId="{FE0DDF16-8A70-1742-B395-4967B2CB32E0}" srcOrd="3" destOrd="0" parTransId="{71F4FDEA-1041-1B40-B6DB-F9473CC6F887}" sibTransId="{C1E8F4A9-F343-8446-B66B-EBD018F32018}"/>
    <dgm:cxn modelId="{5232B8D9-5C8D-8247-8AD0-C57CA5AE7C2B}" type="presOf" srcId="{732F1C36-EB6A-474B-A7AB-1DF34AF51466}" destId="{081D9981-55C7-D54A-9D00-9C8DCE061238}" srcOrd="0" destOrd="0" presId="urn:microsoft.com/office/officeart/2005/8/layout/vList2"/>
    <dgm:cxn modelId="{BCC12AC5-4D05-7D43-81BC-9A5B987B8ECE}" srcId="{732F1C36-EB6A-474B-A7AB-1DF34AF51466}" destId="{63188A6B-5209-604D-BF39-7498A55B6AE3}" srcOrd="4" destOrd="0" parTransId="{FF59602A-2DC1-A347-B3D5-8FA3ADDA062C}" sibTransId="{5C50A0E9-3762-BF46-B707-F3DDAB8442A4}"/>
    <dgm:cxn modelId="{8EDD419B-0DAD-8944-A44D-44EB3FF7D11E}" type="presOf" srcId="{093B3EF8-E7EA-584D-876A-90E0BD38724E}" destId="{1AFCA0BC-197D-0E49-AC32-AC5D0AE98762}" srcOrd="0" destOrd="0" presId="urn:microsoft.com/office/officeart/2005/8/layout/vList2"/>
    <dgm:cxn modelId="{D499428C-8287-614B-BA6D-BFCCD9131980}" srcId="{093B3EF8-E7EA-584D-876A-90E0BD38724E}" destId="{732F1C36-EB6A-474B-A7AB-1DF34AF51466}" srcOrd="0" destOrd="0" parTransId="{66A253E3-23A5-5041-B385-7313E1287854}" sibTransId="{4B80055B-3DE0-5043-9658-1C5C79249F08}"/>
    <dgm:cxn modelId="{A5402C2D-59C6-8243-9866-5EF34C7F31AE}" srcId="{732F1C36-EB6A-474B-A7AB-1DF34AF51466}" destId="{CBC43BC7-4BB4-D348-9656-D1BD6221ECDE}" srcOrd="2" destOrd="0" parTransId="{C9315C82-2AA9-2547-9DC8-A9CD984A78EE}" sibTransId="{E24D05B6-04B0-2E44-BE95-FA886ED7DA95}"/>
    <dgm:cxn modelId="{6522A180-A1D2-0547-8942-F94AF9297503}" type="presOf" srcId="{CBC43BC7-4BB4-D348-9656-D1BD6221ECDE}" destId="{8584B829-6521-8F46-B1D2-6ACF161E5891}" srcOrd="0" destOrd="2" presId="urn:microsoft.com/office/officeart/2005/8/layout/vList2"/>
    <dgm:cxn modelId="{83B0C141-607C-A74C-8FBA-ABDF25ED8A68}" srcId="{732F1C36-EB6A-474B-A7AB-1DF34AF51466}" destId="{B38E3D57-8108-7741-844D-170579FB3752}" srcOrd="1" destOrd="0" parTransId="{B661EE95-1647-364F-8352-BB2074BECFC6}" sibTransId="{4D1C3327-20F1-4D4F-BE5B-4AF91F788349}"/>
    <dgm:cxn modelId="{D8A44D46-4F22-3F4B-932D-843250FEE3BD}" type="presOf" srcId="{B38E3D57-8108-7741-844D-170579FB3752}" destId="{8584B829-6521-8F46-B1D2-6ACF161E5891}" srcOrd="0" destOrd="1" presId="urn:microsoft.com/office/officeart/2005/8/layout/vList2"/>
    <dgm:cxn modelId="{36DC31A0-176C-F34C-BB84-FCF79E41CEE8}" srcId="{732F1C36-EB6A-474B-A7AB-1DF34AF51466}" destId="{49EE5954-40DF-DC44-8ADC-2B63839BB8FD}" srcOrd="5" destOrd="0" parTransId="{76B034B5-D189-1449-9C9C-4EC8844232AE}" sibTransId="{A338804A-9725-A94D-9AFB-5CBC3A344B00}"/>
    <dgm:cxn modelId="{9FB1D840-A55E-0040-B8A6-2AB003AACD02}" type="presOf" srcId="{49EE5954-40DF-DC44-8ADC-2B63839BB8FD}" destId="{8584B829-6521-8F46-B1D2-6ACF161E5891}" srcOrd="0" destOrd="5" presId="urn:microsoft.com/office/officeart/2005/8/layout/vList2"/>
    <dgm:cxn modelId="{EFE91A11-FA4E-354D-8DBF-3B01F812C2AC}" type="presOf" srcId="{FE0DDF16-8A70-1742-B395-4967B2CB32E0}" destId="{8584B829-6521-8F46-B1D2-6ACF161E5891}" srcOrd="0" destOrd="3" presId="urn:microsoft.com/office/officeart/2005/8/layout/vList2"/>
    <dgm:cxn modelId="{43E43B1D-635E-9B49-8B10-A7AB5AB2365E}" type="presParOf" srcId="{1AFCA0BC-197D-0E49-AC32-AC5D0AE98762}" destId="{081D9981-55C7-D54A-9D00-9C8DCE061238}" srcOrd="0" destOrd="0" presId="urn:microsoft.com/office/officeart/2005/8/layout/vList2"/>
    <dgm:cxn modelId="{DE840C07-1E63-2A49-A8E9-19EAD4BF8DF0}" type="presParOf" srcId="{1AFCA0BC-197D-0E49-AC32-AC5D0AE98762}" destId="{8584B829-6521-8F46-B1D2-6ACF161E5891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66FD422-CACC-E94C-8EC8-B1AB4ADE95D5}">
      <dsp:nvSpPr>
        <dsp:cNvPr id="0" name=""/>
        <dsp:cNvSpPr/>
      </dsp:nvSpPr>
      <dsp:spPr>
        <a:xfrm>
          <a:off x="2229382" y="0"/>
          <a:ext cx="5840578" cy="5105401"/>
        </a:xfrm>
        <a:prstGeom prst="rightArrow">
          <a:avLst>
            <a:gd name="adj1" fmla="val 70000"/>
            <a:gd name="adj2" fmla="val 50000"/>
          </a:avLst>
        </a:prstGeom>
        <a:solidFill>
          <a:schemeClr val="bg1"/>
        </a:solidFill>
        <a:ln w="38100" cap="flat" cmpd="sng" algn="ctr">
          <a:solidFill>
            <a:schemeClr val="accent1"/>
          </a:solidFill>
          <a:prstDash val="solid"/>
          <a:miter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20320" bIns="10160" numCol="1" spcCol="1270" anchor="ctr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1" kern="1200" dirty="0" smtClean="0"/>
            <a:t>A can select a key and physically deliver it to B</a:t>
          </a:r>
          <a:endParaRPr lang="en-US" sz="1600" b="1" kern="120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1" kern="1200" dirty="0" smtClean="0"/>
            <a:t>A third party can select the key and physically deliver it to A and B</a:t>
          </a:r>
          <a:endParaRPr lang="en-US" sz="1600" b="1" kern="120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1" kern="1200" dirty="0" smtClean="0"/>
            <a:t>If A and B have previously and recently used a key, one party can transmit the new key to the other, encrypted using the old key</a:t>
          </a:r>
          <a:endParaRPr lang="en-US" sz="1600" b="1" kern="120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1" kern="1200" dirty="0" smtClean="0"/>
            <a:t>If A and B each has an encrypted connection to a third party C, C can deliver a key on the encrypted links to A and B</a:t>
          </a:r>
          <a:endParaRPr lang="en-US" sz="1600" b="1" kern="1200" dirty="0"/>
        </a:p>
      </dsp:txBody>
      <dsp:txXfrm>
        <a:off x="3689527" y="0"/>
        <a:ext cx="4380434" cy="5105401"/>
      </dsp:txXfrm>
    </dsp:sp>
    <dsp:sp modelId="{1D46FCAE-7D96-CA42-9A2E-9F9C5A569DF8}">
      <dsp:nvSpPr>
        <dsp:cNvPr id="0" name=""/>
        <dsp:cNvSpPr/>
      </dsp:nvSpPr>
      <dsp:spPr>
        <a:xfrm>
          <a:off x="769237" y="1092555"/>
          <a:ext cx="2920289" cy="2920289"/>
        </a:xfrm>
        <a:prstGeom prst="ellips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noFil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Given parties A and B, key distribution can be achieved in a number of ways:</a:t>
          </a:r>
          <a:endParaRPr lang="en-US" sz="2400" kern="1200" dirty="0"/>
        </a:p>
      </dsp:txBody>
      <dsp:txXfrm>
        <a:off x="769237" y="1092555"/>
        <a:ext cx="2920289" cy="2920289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E9CD291-4ABD-E849-B5EA-3E45B57ABFE6}">
      <dsp:nvSpPr>
        <dsp:cNvPr id="0" name=""/>
        <dsp:cNvSpPr/>
      </dsp:nvSpPr>
      <dsp:spPr>
        <a:xfrm>
          <a:off x="0" y="2560612"/>
          <a:ext cx="8382000" cy="198090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For a connectionless protocol there is no explicit connection initiation or termination, thus it is not obvious how often one needs to change the session key</a:t>
          </a:r>
          <a:endParaRPr lang="en-US" sz="1600" kern="1200" dirty="0"/>
        </a:p>
      </dsp:txBody>
      <dsp:txXfrm>
        <a:off x="0" y="2560612"/>
        <a:ext cx="2514600" cy="1980902"/>
      </dsp:txXfrm>
    </dsp:sp>
    <dsp:sp modelId="{1D6FFA14-3C7E-5C49-819D-8F25DC5DEA03}">
      <dsp:nvSpPr>
        <dsp:cNvPr id="0" name=""/>
        <dsp:cNvSpPr/>
      </dsp:nvSpPr>
      <dsp:spPr>
        <a:xfrm>
          <a:off x="0" y="249559"/>
          <a:ext cx="8382000" cy="198090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For connection-oriented protocols one choice is to use the same session key for the length of time that the connection is open, using a new session key for each new session</a:t>
          </a:r>
          <a:endParaRPr lang="en-US" sz="1600" kern="1200" dirty="0"/>
        </a:p>
      </dsp:txBody>
      <dsp:txXfrm>
        <a:off x="0" y="249559"/>
        <a:ext cx="2514600" cy="1980902"/>
      </dsp:txXfrm>
    </dsp:sp>
    <dsp:sp modelId="{E42A840D-8093-7043-975E-A1210CD24AB9}">
      <dsp:nvSpPr>
        <dsp:cNvPr id="0" name=""/>
        <dsp:cNvSpPr/>
      </dsp:nvSpPr>
      <dsp:spPr>
        <a:xfrm>
          <a:off x="4126416" y="414635"/>
          <a:ext cx="2476127" cy="1650751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noFil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 security manager must balance competing considerations:</a:t>
          </a:r>
          <a:endParaRPr lang="en-US" sz="1800" kern="1200" dirty="0"/>
        </a:p>
      </dsp:txBody>
      <dsp:txXfrm>
        <a:off x="4126416" y="414635"/>
        <a:ext cx="2476127" cy="1650751"/>
      </dsp:txXfrm>
    </dsp:sp>
    <dsp:sp modelId="{691EDF75-8B08-A44D-989B-07679ED7B89A}">
      <dsp:nvSpPr>
        <dsp:cNvPr id="0" name=""/>
        <dsp:cNvSpPr/>
      </dsp:nvSpPr>
      <dsp:spPr>
        <a:xfrm>
          <a:off x="3754996" y="2065387"/>
          <a:ext cx="1609483" cy="660300"/>
        </a:xfrm>
        <a:custGeom>
          <a:avLst/>
          <a:gdLst/>
          <a:ahLst/>
          <a:cxnLst/>
          <a:rect l="0" t="0" r="0" b="0"/>
          <a:pathLst>
            <a:path>
              <a:moveTo>
                <a:pt x="1609483" y="0"/>
              </a:moveTo>
              <a:lnTo>
                <a:pt x="1609483" y="330150"/>
              </a:lnTo>
              <a:lnTo>
                <a:pt x="0" y="330150"/>
              </a:lnTo>
              <a:lnTo>
                <a:pt x="0" y="660300"/>
              </a:lnTo>
            </a:path>
          </a:pathLst>
        </a:custGeom>
        <a:noFill/>
        <a:ln w="381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027232-1E10-314A-808C-2F28F4419D11}">
      <dsp:nvSpPr>
        <dsp:cNvPr id="0" name=""/>
        <dsp:cNvSpPr/>
      </dsp:nvSpPr>
      <dsp:spPr>
        <a:xfrm>
          <a:off x="2516932" y="2725687"/>
          <a:ext cx="2476127" cy="1650751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noFil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The more frequently session keys are exchanged, the more secure they are</a:t>
          </a:r>
          <a:endParaRPr lang="en-US" sz="1800" kern="1200" dirty="0"/>
        </a:p>
      </dsp:txBody>
      <dsp:txXfrm>
        <a:off x="2516932" y="2725687"/>
        <a:ext cx="2476127" cy="1650751"/>
      </dsp:txXfrm>
    </dsp:sp>
    <dsp:sp modelId="{50EBB433-A0C9-2E40-86A3-1D2A8E1DEABC}">
      <dsp:nvSpPr>
        <dsp:cNvPr id="0" name=""/>
        <dsp:cNvSpPr/>
      </dsp:nvSpPr>
      <dsp:spPr>
        <a:xfrm>
          <a:off x="5364479" y="2065387"/>
          <a:ext cx="1609483" cy="6603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0150"/>
              </a:lnTo>
              <a:lnTo>
                <a:pt x="1609483" y="330150"/>
              </a:lnTo>
              <a:lnTo>
                <a:pt x="1609483" y="660300"/>
              </a:lnTo>
            </a:path>
          </a:pathLst>
        </a:custGeom>
        <a:noFill/>
        <a:ln w="381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FF837B-FC93-3145-B224-A6C4B1408C14}">
      <dsp:nvSpPr>
        <dsp:cNvPr id="0" name=""/>
        <dsp:cNvSpPr/>
      </dsp:nvSpPr>
      <dsp:spPr>
        <a:xfrm>
          <a:off x="5735899" y="2725687"/>
          <a:ext cx="2476127" cy="1650751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noFil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The distribution of session keys delays the start of any exchange and places a burden on network capacity</a:t>
          </a:r>
          <a:endParaRPr lang="en-US" sz="1800" kern="1200" dirty="0"/>
        </a:p>
      </dsp:txBody>
      <dsp:txXfrm>
        <a:off x="5735899" y="2725687"/>
        <a:ext cx="2476127" cy="1650751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C025FFE-6756-FA40-9EA6-2226FA9DEC18}">
      <dsp:nvSpPr>
        <dsp:cNvPr id="0" name=""/>
        <dsp:cNvSpPr/>
      </dsp:nvSpPr>
      <dsp:spPr>
        <a:xfrm>
          <a:off x="457200" y="-7623"/>
          <a:ext cx="2743200" cy="1912626"/>
        </a:xfrm>
        <a:prstGeom prst="downArrow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solidFill>
            <a:schemeClr val="tx1"/>
          </a:solidFill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AF566F2-840D-C843-A056-9EDE93E4B3E3}">
      <dsp:nvSpPr>
        <dsp:cNvPr id="0" name=""/>
        <dsp:cNvSpPr/>
      </dsp:nvSpPr>
      <dsp:spPr>
        <a:xfrm>
          <a:off x="3810000" y="0"/>
          <a:ext cx="3810000" cy="2108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Drawbacks:</a:t>
          </a:r>
          <a:endParaRPr lang="en-US" sz="21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The tag length is limited to 8 bits, limiting its flexibility and functionality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Because the tag is not transmitted in clear form, it can be used only at the point of decryption, limiting the ways in which key use can be controlled</a:t>
          </a:r>
          <a:endParaRPr lang="en-US" sz="1600" kern="1200" dirty="0"/>
        </a:p>
      </dsp:txBody>
      <dsp:txXfrm>
        <a:off x="3810000" y="0"/>
        <a:ext cx="3810000" cy="21082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6096000" cy="1346200"/>
        <a:chOff x="0" y="0"/>
        <a:chExt cx="6096000" cy="1346200"/>
      </a:xfrm>
    </dsp:grpSpPr>
    <dsp:sp modelId="{BCD84419-FB33-2E44-955E-B74E269E8EC7}">
      <dsp:nvSpPr>
        <dsp:cNvPr id="4" name="同侧圆角矩形 3"/>
        <dsp:cNvSpPr/>
      </dsp:nvSpPr>
      <dsp:spPr bwMode="white">
        <a:xfrm rot="5400000">
          <a:off x="3606800" y="-1277620"/>
          <a:ext cx="1076960" cy="3901440"/>
        </a:xfrm>
        <a:prstGeom prst="round2SameRect">
          <a:avLst/>
        </a:prstGeom>
        <a:solidFill>
          <a:schemeClr val="bg1"/>
        </a:solidFill>
        <a:ln>
          <a:solidFill>
            <a:schemeClr val="accent1"/>
          </a:solidFill>
        </a:ln>
      </dsp:spPr>
      <dsp:style>
        <a:lnRef idx="1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rot="-5400000" lIns="99060" tIns="49530" rIns="99060" bIns="49530" anchor="ctr"/>
        <a:lstStyle>
          <a:lvl1pPr algn="l">
            <a:defRPr sz="2600"/>
          </a:lvl1pPr>
          <a:lvl2pPr marL="228600" indent="-228600" algn="l">
            <a:defRPr sz="2600"/>
          </a:lvl2pPr>
          <a:lvl3pPr marL="457200" indent="-228600" algn="l">
            <a:defRPr sz="2600"/>
          </a:lvl3pPr>
          <a:lvl4pPr marL="685800" indent="-228600" algn="l">
            <a:defRPr sz="2600"/>
          </a:lvl4pPr>
          <a:lvl5pPr marL="914400" indent="-228600" algn="l">
            <a:defRPr sz="2600"/>
          </a:lvl5pPr>
          <a:lvl6pPr marL="1143000" indent="-228600" algn="l">
            <a:defRPr sz="2600"/>
          </a:lvl6pPr>
          <a:lvl7pPr marL="1371600" indent="-228600" algn="l">
            <a:defRPr sz="2600"/>
          </a:lvl7pPr>
          <a:lvl8pPr marL="1600200" indent="-228600" algn="l">
            <a:defRPr sz="2600"/>
          </a:lvl8pPr>
          <a:lvl9pPr marL="1828800" indent="-228600" algn="l">
            <a:defRPr sz="26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dirty="0" smtClean="0">
              <a:solidFill>
                <a:schemeClr val="dk1"/>
              </a:solidFill>
            </a:rPr>
            <a:t>Performance</a:t>
          </a:r>
          <a:endParaRPr lang="en-AU" dirty="0" smtClean="0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dirty="0" smtClean="0">
              <a:solidFill>
                <a:schemeClr val="dk1"/>
              </a:solidFill>
            </a:rPr>
            <a:t>Backward compatibility</a:t>
          </a:r>
          <a:endParaRPr lang="en-AU" dirty="0">
            <a:solidFill>
              <a:schemeClr val="dk1"/>
            </a:solidFill>
          </a:endParaRPr>
        </a:p>
      </dsp:txBody>
      <dsp:txXfrm rot="5400000">
        <a:off x="3606800" y="-1277620"/>
        <a:ext cx="1076960" cy="3901440"/>
      </dsp:txXfrm>
    </dsp:sp>
    <dsp:sp modelId="{3E43EF61-104C-CE44-9170-FAB80B8B2734}">
      <dsp:nvSpPr>
        <dsp:cNvPr id="3" name="圆角矩形 2"/>
        <dsp:cNvSpPr/>
      </dsp:nvSpPr>
      <dsp:spPr bwMode="white">
        <a:xfrm>
          <a:off x="0" y="0"/>
          <a:ext cx="2194560" cy="1346200"/>
        </a:xfrm>
        <a:prstGeom prst="roundRect">
          <a:avLst/>
        </a:prstGeom>
        <a:ln>
          <a:solidFill>
            <a:schemeClr val="tx1"/>
          </a:solidFill>
        </a:ln>
      </dsp:spPr>
      <dsp:style>
        <a:lnRef idx="0">
          <a:schemeClr val="lt1"/>
        </a:lnRef>
        <a:fillRef idx="3">
          <a:schemeClr val="accent1"/>
        </a:fillRef>
        <a:effectRef idx="2">
          <a:scrgbClr r="0" g="0" b="0"/>
        </a:effectRef>
        <a:fontRef idx="minor">
          <a:schemeClr val="lt1"/>
        </a:fontRef>
      </dsp:style>
      <dsp:txBody>
        <a:bodyPr lIns="129539" tIns="64769" rIns="129539" bIns="64769" anchor="ctr"/>
        <a:lstStyle>
          <a:lvl1pPr algn="ctr">
            <a:defRPr sz="3400"/>
          </a:lvl1pPr>
          <a:lvl2pPr marL="228600" indent="-228600" algn="ctr">
            <a:defRPr sz="2600"/>
          </a:lvl2pPr>
          <a:lvl3pPr marL="457200" indent="-228600" algn="ctr">
            <a:defRPr sz="2600"/>
          </a:lvl3pPr>
          <a:lvl4pPr marL="685800" indent="-228600" algn="ctr">
            <a:defRPr sz="2600"/>
          </a:lvl4pPr>
          <a:lvl5pPr marL="914400" indent="-228600" algn="ctr">
            <a:defRPr sz="2600"/>
          </a:lvl5pPr>
          <a:lvl6pPr marL="1143000" indent="-228600" algn="ctr">
            <a:defRPr sz="2600"/>
          </a:lvl6pPr>
          <a:lvl7pPr marL="1371600" indent="-228600" algn="ctr">
            <a:defRPr sz="2600"/>
          </a:lvl7pPr>
          <a:lvl8pPr marL="1600200" indent="-228600" algn="ctr">
            <a:defRPr sz="2600"/>
          </a:lvl8pPr>
          <a:lvl9pPr marL="1828800" indent="-228600" algn="ctr">
            <a:defRPr sz="2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AU" dirty="0" smtClean="0"/>
            <a:t>Rationale:</a:t>
          </a:r>
          <a:endParaRPr lang="en-US" dirty="0"/>
        </a:p>
      </dsp:txBody>
      <dsp:txXfrm>
        <a:off x="0" y="0"/>
        <a:ext cx="2194560" cy="13462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4191000" cy="4191000"/>
        <a:chOff x="0" y="0"/>
        <a:chExt cx="4191000" cy="4191000"/>
      </a:xfrm>
    </dsp:grpSpPr>
    <dsp:sp modelId="{3D0E7E64-D275-2E42-9662-39C3596309EE}">
      <dsp:nvSpPr>
        <dsp:cNvPr id="3" name="菱形 2"/>
        <dsp:cNvSpPr/>
      </dsp:nvSpPr>
      <dsp:spPr bwMode="white">
        <a:xfrm>
          <a:off x="1333500" y="0"/>
          <a:ext cx="4191000" cy="4191000"/>
        </a:xfrm>
        <a:prstGeom prst="diamond">
          <a:avLst/>
        </a:prstGeom>
        <a:solidFill>
          <a:schemeClr val="accent1"/>
        </a:solidFill>
        <a:ln>
          <a:solidFill>
            <a:schemeClr val="tx1"/>
          </a:solidFill>
        </a:ln>
      </dsp:spPr>
      <dsp:style>
        <a:lnRef idx="0">
          <a:schemeClr val="accent1"/>
        </a:lnRef>
        <a:fillRef idx="1">
          <a:schemeClr val="accent1">
            <a:tint val="40000"/>
          </a:schemeClr>
        </a:fillRef>
        <a:effectRef idx="2">
          <a:scrgbClr r="0" g="0" b="0"/>
        </a:effectRef>
        <a:fontRef idx="minor"/>
      </dsp:style>
      <dsp:txXfrm>
        <a:off x="1333500" y="0"/>
        <a:ext cx="4191000" cy="4191000"/>
      </dsp:txXfrm>
    </dsp:sp>
    <dsp:sp modelId="{2D6D00B8-271E-D940-81E8-400514989AA7}">
      <dsp:nvSpPr>
        <dsp:cNvPr id="4" name="圆角矩形 3"/>
        <dsp:cNvSpPr/>
      </dsp:nvSpPr>
      <dsp:spPr bwMode="white">
        <a:xfrm>
          <a:off x="1731645" y="398145"/>
          <a:ext cx="1634490" cy="1634490"/>
        </a:xfrm>
        <a:prstGeom prst="roundRect">
          <a:avLst/>
        </a:prstGeom>
        <a:solidFill>
          <a:schemeClr val="bg1"/>
        </a:solidFill>
        <a:ln>
          <a:noFill/>
        </a:ln>
        <a:effectLst>
          <a:glow rad="25400">
            <a:schemeClr val="tx1">
              <a:alpha val="75000"/>
            </a:schemeClr>
          </a:glow>
          <a:softEdge rad="50800"/>
        </a:effectLst>
      </dsp:spPr>
      <dsp:style>
        <a:lnRef idx="0">
          <a:schemeClr val="lt1"/>
        </a:lnRef>
        <a:fillRef idx="3">
          <a:schemeClr val="accent1"/>
        </a:fillRef>
        <a:effectRef idx="2">
          <a:scrgbClr r="0" g="0" b="0"/>
        </a:effectRef>
        <a:fontRef idx="minor">
          <a:schemeClr val="lt1"/>
        </a:fontRef>
      </dsp:style>
      <dsp:txBody>
        <a:bodyPr lIns="60960" tIns="60960" rIns="60960" bIns="6096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AU" sz="1600" b="1" i="0" dirty="0" smtClean="0">
              <a:solidFill>
                <a:schemeClr val="tx1"/>
              </a:solidFill>
            </a:rPr>
            <a:t>Public announcement</a:t>
          </a:r>
          <a:endParaRPr lang="en-US" sz="1600" b="1" i="0" dirty="0">
            <a:solidFill>
              <a:schemeClr val="tx1"/>
            </a:solidFill>
          </a:endParaRPr>
        </a:p>
      </dsp:txBody>
      <dsp:txXfrm>
        <a:off x="1731645" y="398145"/>
        <a:ext cx="1634490" cy="1634490"/>
      </dsp:txXfrm>
    </dsp:sp>
    <dsp:sp modelId="{538ED783-8646-9A4E-928D-11D8F659505E}">
      <dsp:nvSpPr>
        <dsp:cNvPr id="5" name="圆角矩形 4"/>
        <dsp:cNvSpPr/>
      </dsp:nvSpPr>
      <dsp:spPr bwMode="white">
        <a:xfrm>
          <a:off x="3491865" y="398145"/>
          <a:ext cx="1634490" cy="1634490"/>
        </a:xfrm>
        <a:prstGeom prst="roundRect">
          <a:avLst/>
        </a:prstGeom>
        <a:solidFill>
          <a:schemeClr val="bg1"/>
        </a:solidFill>
        <a:ln>
          <a:solidFill>
            <a:schemeClr val="tx1"/>
          </a:solidFill>
        </a:ln>
        <a:effectLst>
          <a:glow rad="25400">
            <a:schemeClr val="tx1">
              <a:alpha val="75000"/>
            </a:schemeClr>
          </a:glow>
          <a:softEdge rad="50800"/>
        </a:effectLst>
      </dsp:spPr>
      <dsp:style>
        <a:lnRef idx="0">
          <a:schemeClr val="lt1"/>
        </a:lnRef>
        <a:fillRef idx="3">
          <a:schemeClr val="accent1"/>
        </a:fillRef>
        <a:effectRef idx="2">
          <a:scrgbClr r="0" g="0" b="0"/>
        </a:effectRef>
        <a:fontRef idx="minor">
          <a:schemeClr val="lt1"/>
        </a:fontRef>
      </dsp:style>
      <dsp:txBody>
        <a:bodyPr lIns="60960" tIns="60960" rIns="60960" bIns="6096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AU" sz="1600" b="1" i="0" dirty="0" smtClean="0">
              <a:solidFill>
                <a:schemeClr val="tx1"/>
              </a:solidFill>
            </a:rPr>
            <a:t>Publicly available directory</a:t>
          </a:r>
        </a:p>
      </dsp:txBody>
      <dsp:txXfrm>
        <a:off x="3491865" y="398145"/>
        <a:ext cx="1634490" cy="1634490"/>
      </dsp:txXfrm>
    </dsp:sp>
    <dsp:sp modelId="{3312D2CB-51B2-1B41-93F4-1FB5EC23A0A3}">
      <dsp:nvSpPr>
        <dsp:cNvPr id="6" name="圆角矩形 5"/>
        <dsp:cNvSpPr/>
      </dsp:nvSpPr>
      <dsp:spPr bwMode="white">
        <a:xfrm>
          <a:off x="1731645" y="2158365"/>
          <a:ext cx="1634490" cy="1634490"/>
        </a:xfrm>
        <a:prstGeom prst="roundRect">
          <a:avLst/>
        </a:prstGeom>
        <a:solidFill>
          <a:schemeClr val="bg1"/>
        </a:solidFill>
        <a:ln>
          <a:solidFill>
            <a:schemeClr val="tx1"/>
          </a:solidFill>
        </a:ln>
        <a:effectLst>
          <a:glow rad="25400">
            <a:schemeClr val="tx1">
              <a:alpha val="75000"/>
            </a:schemeClr>
          </a:glow>
          <a:softEdge rad="50800"/>
        </a:effectLst>
      </dsp:spPr>
      <dsp:style>
        <a:lnRef idx="0">
          <a:schemeClr val="lt1"/>
        </a:lnRef>
        <a:fillRef idx="3">
          <a:schemeClr val="accent1"/>
        </a:fillRef>
        <a:effectRef idx="2">
          <a:scrgbClr r="0" g="0" b="0"/>
        </a:effectRef>
        <a:fontRef idx="minor">
          <a:schemeClr val="lt1"/>
        </a:fontRef>
      </dsp:style>
      <dsp:txBody>
        <a:bodyPr lIns="60960" tIns="60960" rIns="60960" bIns="6096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AU" sz="1600" b="1" i="0" dirty="0" smtClean="0">
              <a:solidFill>
                <a:schemeClr val="tx1"/>
              </a:solidFill>
            </a:rPr>
            <a:t>Public-key authority</a:t>
          </a:r>
        </a:p>
      </dsp:txBody>
      <dsp:txXfrm>
        <a:off x="1731645" y="2158365"/>
        <a:ext cx="1634490" cy="1634490"/>
      </dsp:txXfrm>
    </dsp:sp>
    <dsp:sp modelId="{88DDC718-A30F-D842-9D3F-15D1CB398EE5}">
      <dsp:nvSpPr>
        <dsp:cNvPr id="7" name="圆角矩形 6"/>
        <dsp:cNvSpPr/>
      </dsp:nvSpPr>
      <dsp:spPr bwMode="white">
        <a:xfrm>
          <a:off x="3491865" y="2158365"/>
          <a:ext cx="1634490" cy="1634490"/>
        </a:xfrm>
        <a:prstGeom prst="roundRect">
          <a:avLst/>
        </a:prstGeom>
        <a:solidFill>
          <a:schemeClr val="bg1"/>
        </a:solidFill>
        <a:ln>
          <a:solidFill>
            <a:schemeClr val="tx1"/>
          </a:solidFill>
        </a:ln>
        <a:effectLst>
          <a:glow rad="25400">
            <a:schemeClr val="tx1">
              <a:alpha val="75000"/>
            </a:schemeClr>
          </a:glow>
          <a:softEdge rad="50800"/>
        </a:effectLst>
      </dsp:spPr>
      <dsp:style>
        <a:lnRef idx="0">
          <a:schemeClr val="lt1"/>
        </a:lnRef>
        <a:fillRef idx="3">
          <a:schemeClr val="accent1"/>
        </a:fillRef>
        <a:effectRef idx="2">
          <a:scrgbClr r="0" g="0" b="0"/>
        </a:effectRef>
        <a:fontRef idx="minor">
          <a:schemeClr val="lt1"/>
        </a:fontRef>
      </dsp:style>
      <dsp:txBody>
        <a:bodyPr lIns="60960" tIns="60960" rIns="60960" bIns="6096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AU" sz="1600" b="1" i="0" dirty="0" smtClean="0">
              <a:solidFill>
                <a:schemeClr val="tx1"/>
              </a:solidFill>
            </a:rPr>
            <a:t>Public-key certificates</a:t>
          </a:r>
        </a:p>
      </dsp:txBody>
      <dsp:txXfrm>
        <a:off x="3491865" y="2158365"/>
        <a:ext cx="1634490" cy="163449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6096000" cy="2057400"/>
        <a:chOff x="0" y="0"/>
        <a:chExt cx="6096000" cy="2057400"/>
      </a:xfrm>
    </dsp:grpSpPr>
    <dsp:sp modelId="{7866CC99-65DF-C54D-87BF-E319C6A76B01}">
      <dsp:nvSpPr>
        <dsp:cNvPr id="4" name="同侧圆角矩形 3"/>
        <dsp:cNvSpPr/>
      </dsp:nvSpPr>
      <dsp:spPr bwMode="white">
        <a:xfrm rot="5400000">
          <a:off x="3322320" y="-922020"/>
          <a:ext cx="1645920" cy="3901440"/>
        </a:xfrm>
        <a:prstGeom prst="round2SameRect">
          <a:avLst/>
        </a:prstGeom>
        <a:solidFill>
          <a:schemeClr val="bg1"/>
        </a:solidFill>
        <a:ln>
          <a:solidFill>
            <a:schemeClr val="tx1"/>
          </a:solidFill>
        </a:ln>
      </dsp:spPr>
      <dsp:style>
        <a:lnRef idx="1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rot="-5400000" lIns="57150" tIns="28575" rIns="57150" bIns="28575" anchor="ctr"/>
        <a:lstStyle>
          <a:lvl1pPr algn="l">
            <a:defRPr sz="1500"/>
          </a:lvl1pPr>
          <a:lvl2pPr marL="114300" indent="-114300" algn="l">
            <a:defRPr sz="1500"/>
          </a:lvl2pPr>
          <a:lvl3pPr marL="228600" indent="-114300" algn="l">
            <a:defRPr sz="1500"/>
          </a:lvl3pPr>
          <a:lvl4pPr marL="342900" indent="-114300" algn="l">
            <a:defRPr sz="1500"/>
          </a:lvl4pPr>
          <a:lvl5pPr marL="457200" indent="-114300" algn="l">
            <a:defRPr sz="1500"/>
          </a:lvl5pPr>
          <a:lvl6pPr marL="571500" indent="-114300" algn="l">
            <a:defRPr sz="1500"/>
          </a:lvl6pPr>
          <a:lvl7pPr marL="685800" indent="-114300" algn="l">
            <a:defRPr sz="1500"/>
          </a:lvl7pPr>
          <a:lvl8pPr marL="800100" indent="-114300" algn="l">
            <a:defRPr sz="1500"/>
          </a:lvl8pPr>
          <a:lvl9pPr marL="914400" indent="-114300" algn="l">
            <a:defRPr sz="15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dirty="0" smtClean="0">
              <a:solidFill>
                <a:schemeClr val="dk1"/>
              </a:solidFill>
            </a:rPr>
            <a:t>Any user with access to the public key of the CA can verify the user public key that was certified</a:t>
          </a:r>
          <a:endParaRPr lang="en-AU" dirty="0" smtClean="0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dirty="0" smtClean="0">
              <a:solidFill>
                <a:schemeClr val="dk1"/>
              </a:solidFill>
            </a:rPr>
            <a:t>No party other than the certification authority can modify the certificate without this being detected</a:t>
          </a:r>
          <a:endParaRPr>
            <a:solidFill>
              <a:schemeClr val="dk1"/>
            </a:solidFill>
          </a:endParaRPr>
        </a:p>
      </dsp:txBody>
      <dsp:txXfrm rot="5400000">
        <a:off x="3322320" y="-922020"/>
        <a:ext cx="1645920" cy="3901440"/>
      </dsp:txXfrm>
    </dsp:sp>
    <dsp:sp modelId="{0C8AC54C-E587-EC4F-9B8B-70A8685B8864}">
      <dsp:nvSpPr>
        <dsp:cNvPr id="3" name="圆角矩形 2"/>
        <dsp:cNvSpPr/>
      </dsp:nvSpPr>
      <dsp:spPr bwMode="white">
        <a:xfrm>
          <a:off x="0" y="0"/>
          <a:ext cx="2194560" cy="2057400"/>
        </a:xfrm>
        <a:prstGeom prst="roundRect">
          <a:avLst/>
        </a:prstGeom>
        <a:ln>
          <a:solidFill>
            <a:schemeClr val="tx1"/>
          </a:solidFill>
        </a:ln>
      </dsp:spPr>
      <dsp:style>
        <a:lnRef idx="0">
          <a:schemeClr val="lt1"/>
        </a:lnRef>
        <a:fillRef idx="3">
          <a:schemeClr val="accent1"/>
        </a:fillRef>
        <a:effectRef idx="2">
          <a:scrgbClr r="0" g="0" b="0"/>
        </a:effectRef>
        <a:fontRef idx="minor">
          <a:schemeClr val="lt1"/>
        </a:fontRef>
      </dsp:style>
      <dsp:txBody>
        <a:bodyPr lIns="83820" tIns="41910" rIns="83820" bIns="41910" anchor="ctr"/>
        <a:lstStyle>
          <a:lvl1pPr algn="ctr">
            <a:defRPr sz="2200"/>
          </a:lvl1pPr>
          <a:lvl2pPr marL="171450" indent="-171450" algn="ctr">
            <a:defRPr sz="1700"/>
          </a:lvl2pPr>
          <a:lvl3pPr marL="342900" indent="-171450" algn="ctr">
            <a:defRPr sz="1700"/>
          </a:lvl3pPr>
          <a:lvl4pPr marL="514350" indent="-171450" algn="ctr">
            <a:defRPr sz="1700"/>
          </a:lvl4pPr>
          <a:lvl5pPr marL="685800" indent="-171450" algn="ctr">
            <a:defRPr sz="1700"/>
          </a:lvl5pPr>
          <a:lvl6pPr marL="857250" indent="-171450" algn="ctr">
            <a:defRPr sz="1700"/>
          </a:lvl6pPr>
          <a:lvl7pPr marL="1028700" indent="-171450" algn="ctr">
            <a:defRPr sz="1700"/>
          </a:lvl7pPr>
          <a:lvl8pPr marL="1200150" indent="-171450" algn="ctr">
            <a:defRPr sz="1700"/>
          </a:lvl8pPr>
          <a:lvl9pPr marL="1371600" indent="-171450" algn="ctr">
            <a:defRPr sz="1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AU" dirty="0" smtClean="0"/>
            <a:t>User certificates generated by a CA have the following characteristics:</a:t>
          </a:r>
          <a:endParaRPr lang="en-US" dirty="0"/>
        </a:p>
      </dsp:txBody>
      <dsp:txXfrm>
        <a:off x="0" y="0"/>
        <a:ext cx="2194560" cy="2057400"/>
      </dsp:txXfrm>
    </dsp:sp>
  </dsp:spTree>
</dsp:drawing>
</file>

<file path=ppt/diagrams/drawing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F19BF62-E35C-8746-AC61-CF950EB4F15F}">
      <dsp:nvSpPr>
        <dsp:cNvPr id="0" name=""/>
        <dsp:cNvSpPr/>
      </dsp:nvSpPr>
      <dsp:spPr>
        <a:xfrm>
          <a:off x="385541" y="562355"/>
          <a:ext cx="3328416" cy="3328416"/>
        </a:xfrm>
        <a:prstGeom prst="pie">
          <a:avLst>
            <a:gd name="adj1" fmla="val 16200000"/>
            <a:gd name="adj2" fmla="val 180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noFil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1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An extension identifier</a:t>
          </a:r>
        </a:p>
      </dsp:txBody>
      <dsp:txXfrm>
        <a:off x="2139695" y="1267663"/>
        <a:ext cx="1188720" cy="990600"/>
      </dsp:txXfrm>
    </dsp:sp>
    <dsp:sp modelId="{DDB94051-80A3-244C-8471-1A5DA93CC9BC}">
      <dsp:nvSpPr>
        <dsp:cNvPr id="0" name=""/>
        <dsp:cNvSpPr/>
      </dsp:nvSpPr>
      <dsp:spPr>
        <a:xfrm>
          <a:off x="316991" y="681227"/>
          <a:ext cx="3328416" cy="3328416"/>
        </a:xfrm>
        <a:prstGeom prst="pie">
          <a:avLst>
            <a:gd name="adj1" fmla="val 1800000"/>
            <a:gd name="adj2" fmla="val 900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noFil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1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 criticality indicator</a:t>
          </a:r>
        </a:p>
      </dsp:txBody>
      <dsp:txXfrm>
        <a:off x="1109472" y="2840736"/>
        <a:ext cx="1783080" cy="871728"/>
      </dsp:txXfrm>
    </dsp:sp>
    <dsp:sp modelId="{23B74AB3-E2C4-9D4E-8646-5082A3772E90}">
      <dsp:nvSpPr>
        <dsp:cNvPr id="0" name=""/>
        <dsp:cNvSpPr/>
      </dsp:nvSpPr>
      <dsp:spPr>
        <a:xfrm>
          <a:off x="248442" y="562355"/>
          <a:ext cx="3328416" cy="3328416"/>
        </a:xfrm>
        <a:prstGeom prst="pie">
          <a:avLst>
            <a:gd name="adj1" fmla="val 9000000"/>
            <a:gd name="adj2" fmla="val 1620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noFil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1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An extension value</a:t>
          </a:r>
        </a:p>
      </dsp:txBody>
      <dsp:txXfrm>
        <a:off x="633983" y="1267663"/>
        <a:ext cx="1188720" cy="990600"/>
      </dsp:txXfrm>
    </dsp:sp>
    <dsp:sp modelId="{7AE594A2-6D88-A24E-B663-334A571D85A3}">
      <dsp:nvSpPr>
        <dsp:cNvPr id="0" name=""/>
        <dsp:cNvSpPr/>
      </dsp:nvSpPr>
      <dsp:spPr>
        <a:xfrm>
          <a:off x="179771" y="356311"/>
          <a:ext cx="3740505" cy="3740505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tint val="60000"/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tint val="60000"/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noFil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9910DB7-53A4-0740-A5A3-15A65652127F}">
      <dsp:nvSpPr>
        <dsp:cNvPr id="0" name=""/>
        <dsp:cNvSpPr/>
      </dsp:nvSpPr>
      <dsp:spPr>
        <a:xfrm>
          <a:off x="110947" y="474972"/>
          <a:ext cx="3740505" cy="3740505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tint val="60000"/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tint val="60000"/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noFil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1D76DC6-5EED-A64E-BF1E-1EEA20C4C2A9}">
      <dsp:nvSpPr>
        <dsp:cNvPr id="0" name=""/>
        <dsp:cNvSpPr/>
      </dsp:nvSpPr>
      <dsp:spPr>
        <a:xfrm>
          <a:off x="42122" y="356311"/>
          <a:ext cx="3740505" cy="3740505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tint val="60000"/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tint val="60000"/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noFil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81D9981-55C7-D54A-9D00-9C8DCE061238}">
      <dsp:nvSpPr>
        <dsp:cNvPr id="0" name=""/>
        <dsp:cNvSpPr/>
      </dsp:nvSpPr>
      <dsp:spPr>
        <a:xfrm>
          <a:off x="152391" y="0"/>
          <a:ext cx="2362229" cy="647595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noFil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Included are:</a:t>
          </a:r>
          <a:endParaRPr lang="en-US" sz="27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52391" y="0"/>
        <a:ext cx="2362229" cy="647595"/>
      </dsp:txXfrm>
    </dsp:sp>
    <dsp:sp modelId="{8584B829-6521-8F46-B1D2-6ACF161E5891}">
      <dsp:nvSpPr>
        <dsp:cNvPr id="0" name=""/>
        <dsp:cNvSpPr/>
      </dsp:nvSpPr>
      <dsp:spPr>
        <a:xfrm>
          <a:off x="0" y="671587"/>
          <a:ext cx="6019800" cy="21238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1129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100" kern="1200" dirty="0" smtClean="0"/>
            <a:t>Authority key identifier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100" kern="1200" dirty="0" smtClean="0"/>
            <a:t>Subject key identifier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100" kern="1200" dirty="0" smtClean="0"/>
            <a:t>Key usage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100" kern="1200" dirty="0" smtClean="0"/>
            <a:t>Private-key usage period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100" kern="1200" dirty="0" smtClean="0"/>
            <a:t>Certificate policies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100" kern="1200" dirty="0" smtClean="0"/>
            <a:t>Policy mappings</a:t>
          </a:r>
          <a:endParaRPr lang="en-AU" sz="2100" kern="1200" dirty="0"/>
        </a:p>
      </dsp:txBody>
      <dsp:txXfrm>
        <a:off x="0" y="671587"/>
        <a:ext cx="6019800" cy="21238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arrow3">
  <dgm:title val=""/>
  <dgm:desc val=""/>
  <dgm:catLst>
    <dgm:cat type="relationship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vertAlign" val="none"/>
      <dgm:param type="horzAlign" val="none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l" for="ch" forName="downArrow" refType="w" fact="0.1"/>
              <dgm:constr type="t" for="ch" forName="downArrow" refType="h" fact="0.05"/>
              <dgm:constr type="lOff" for="ch" forName="downArrow" refType="w" fact="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r" for="ch" forName="downArrowText" refType="w" fact="0.8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r" for="ch" forName="upArrow" refType="w" fact="0.9"/>
              <dgm:constr type="rOff" for="ch" forName="upArrow" refType="w" fact="-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l" for="ch" forName="upArrowText" refType="w" fact="0.15"/>
              <dgm:constr type="primFontSz" for="ch" ptType="node" op="equ" val="65"/>
            </dgm:constrLst>
          </dgm:if>
          <dgm:else name="Name4">
            <dgm:constrLst>
              <dgm:constr type="w" for="ch" forName="downArrow" refType="w" fact="0.4"/>
              <dgm:constr type="h" for="ch" forName="downArrow" refType="h" fact="0.8"/>
              <dgm:constr type="l" for="ch" forName="downArrow" refType="w" fact="0.02"/>
              <dgm:constr type="t" for="ch" forName="downArrow" refType="h" fact="0.05"/>
              <dgm:constr type="lOff" for="ch" forName="downArrow" refType="w" fact="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r" for="ch" forName="downArrowText" refType="w"/>
              <dgm:constr type="primFontSz" for="ch" ptType="node" op="equ" val="65"/>
            </dgm:constrLst>
          </dgm:else>
        </dgm:choose>
      </dgm:if>
      <dgm:else name="Name5">
        <dgm:choose name="Name6">
          <dgm:if name="Name7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r" for="ch" forName="downArrow" refType="w" fact="0.9"/>
              <dgm:constr type="t" for="ch" forName="downArrow" refType="h" fact="0.05"/>
              <dgm:constr type="rOff" for="ch" forName="downArrow" refType="w" fact="-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l" for="ch" forName="downArrowText" refType="w" fact="0.1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l" for="ch" forName="upArrow" refType="w" fact="0.1"/>
              <dgm:constr type="lOff" for="ch" forName="upArrow" refType="w" fact="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r" for="ch" forName="upArrowText" refType="w" fact="0.85"/>
              <dgm:constr type="primFontSz" for="ch" ptType="node" op="equ" val="65"/>
            </dgm:constrLst>
          </dgm:if>
          <dgm:else name="Name8">
            <dgm:constrLst>
              <dgm:constr type="w" for="ch" forName="downArrow" refType="w" fact="0.4"/>
              <dgm:constr type="h" for="ch" forName="downArrow" refType="h" fact="0.8"/>
              <dgm:constr type="r" for="ch" forName="downArrow" refType="w" fact="0.98"/>
              <dgm:constr type="t" for="ch" forName="downArrow" refType="h" fact="0.05"/>
              <dgm:constr type="rOff" for="ch" forName="downArrow" refType="w" fact="-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l" for="ch" forName="downArrowText"/>
              <dgm:constr type="primFontSz" for="ch" ptType="node" op="equ" val="65"/>
            </dgm:constrLst>
          </dgm:else>
        </dgm:choose>
      </dgm:else>
    </dgm:choose>
    <dgm:ruleLst/>
    <dgm:choose name="Name9">
      <dgm:if name="Name10" axis="ch" ptType="node" func="cnt" op="gte" val="2">
        <dgm:layoutNode name="divider" styleLbl="fgShp">
          <dgm:alg type="sp"/>
          <dgm:choose name="Name11">
            <dgm:if name="Name12" func="var" arg="dir" op="equ" val="norm">
              <dgm:shape xmlns:r="http://schemas.openxmlformats.org/officeDocument/2006/relationships" type="mathMinus" r:blip="" rot="-5">
                <dgm:adjLst/>
              </dgm:shape>
            </dgm:if>
            <dgm:else name="Name13">
              <dgm:shape xmlns:r="http://schemas.openxmlformats.org/officeDocument/2006/relationships" type="mathMinus" r:blip="" rot="5">
                <dgm:adjLst/>
              </dgm:shape>
            </dgm:else>
          </dgm:choose>
          <dgm:presOf/>
          <dgm:constrLst/>
          <dgm:ruleLst/>
        </dgm:layoutNode>
      </dgm:if>
      <dgm:else name="Name14"/>
    </dgm:choose>
    <dgm:forEach name="Name15" axis="ch" ptType="node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  <dgm:forEach name="Name16" axis="ch" ptType="node" st="2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type="round2SameRect" r:blip="" rot="90">
                    <dgm:adjLst/>
                  </dgm:shape>
                </dgm:if>
                <dgm:else name="Name12">
                  <dgm:shape xmlns:r="http://schemas.openxmlformats.org/officeDocument/2006/relationships" type="round2SameRect" r:blip="" rot="-90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type="round2SameRect" r:blip="" rot="90">
                    <dgm:adjLst/>
                  </dgm:shape>
                </dgm:if>
                <dgm:else name="Name12">
                  <dgm:shape xmlns:r="http://schemas.openxmlformats.org/officeDocument/2006/relationships" type="round2SameRect" r:blip="" rot="-90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ar" val="1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srcNode" val="dummy1a"/>
                  <dgm:param type="dstNode" val="dummy1b"/>
                  <dgm:param type="begSty" val="arr"/>
                  <dgm:param type="endSty" val="noArr"/>
                  <dgm:param type="connRout" val="longCurve"/>
                  <dgm:param type="begPts" val="tL"/>
                  <dgm:param type="endPts" val="tR"/>
                </dgm:alg>
              </dgm:if>
              <dgm:else name="Name175">
                <dgm:alg type="conn">
                  <dgm:param type="srcNode" val="dummy1a"/>
                  <dgm:param type="dstNode" val="dummy1b"/>
                  <dgm:param type="begSty" val="noArr"/>
                  <dgm:param type="endSty" val="arr"/>
                  <dgm:param type="connRout" val="longCurve"/>
                  <dgm:param type="begPts" val="tL"/>
                  <dgm:param type="endPts" val="t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srcNode" val="dummy1a"/>
                  <dgm:param type="dstNode" val="dummy1b"/>
                  <dgm:param type="begSty" val="noArr"/>
                  <dgm:param type="endSty" val="arr"/>
                  <dgm:param type="connRout" val="curve"/>
                  <dgm:param type="begPts" val="tL"/>
                  <dgm:param type="endPts" val="tL"/>
                </dgm:alg>
              </dgm:if>
              <dgm:else name="Name180">
                <dgm:alg type="conn">
                  <dgm:param type="srcNode" val="dummy1a"/>
                  <dgm:param type="dstNode" val="dummy1b"/>
                  <dgm:param type="begSty" val="arr"/>
                  <dgm:param type="endSty" val="noArr"/>
                  <dgm:param type="connRout" val="curve"/>
                  <dgm:param type="begPts" val="tL"/>
                  <dgm:param type="endPts" val="tL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srcNode" val="dummy2a"/>
              <dgm:param type="dstNode" val="dummy2b"/>
              <dgm:param type="begSty" val="noArr"/>
              <dgm:param type="endSty" val="arr"/>
              <dgm:param type="connRout" val="curve"/>
              <dgm:param type="begPts" val="tL"/>
              <dgm:param type="endPts" val="tL"/>
            </dgm:alg>
          </dgm:if>
          <dgm:else name="Name185">
            <dgm:alg type="conn">
              <dgm:param type="srcNode" val="dummy2a"/>
              <dgm:param type="dstNode" val="dummy2b"/>
              <dgm:param type="begSty" val="arr"/>
              <dgm:param type="endSty" val="noArr"/>
              <dgm:param type="connRout" val="curve"/>
              <dgm:param type="begPts" val="tL"/>
              <dgm:param type="endPts" val="tL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srcNode" val="dummy3a"/>
              <dgm:param type="dstNode" val="dummy3b"/>
              <dgm:param type="begSty" val="noArr"/>
              <dgm:param type="endSty" val="arr"/>
              <dgm:param type="connRout" val="curve"/>
              <dgm:param type="begPts" val="tL"/>
              <dgm:param type="endPts" val="tL"/>
            </dgm:alg>
          </dgm:if>
          <dgm:else name="Name189">
            <dgm:alg type="conn">
              <dgm:param type="srcNode" val="dummy3a"/>
              <dgm:param type="dstNode" val="dummy3b"/>
              <dgm:param type="begSty" val="arr"/>
              <dgm:param type="endSty" val="noArr"/>
              <dgm:param type="connRout" val="curve"/>
              <dgm:param type="begPts" val="tL"/>
              <dgm:param type="endPts" val="tL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srcNode" val="dummy4a"/>
              <dgm:param type="dstNode" val="dummy4b"/>
              <dgm:param type="begSty" val="noArr"/>
              <dgm:param type="endSty" val="arr"/>
              <dgm:param type="connRout" val="curve"/>
              <dgm:param type="begPts" val="tL"/>
              <dgm:param type="endPts" val="tL"/>
            </dgm:alg>
          </dgm:if>
          <dgm:else name="Name193">
            <dgm:alg type="conn">
              <dgm:param type="srcNode" val="dummy4a"/>
              <dgm:param type="dstNode" val="dummy4b"/>
              <dgm:param type="begSty" val="arr"/>
              <dgm:param type="endSty" val="noArr"/>
              <dgm:param type="connRout" val="curve"/>
              <dgm:param type="begPts" val="tL"/>
              <dgm:param type="endPts" val="tL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srcNode" val="dummy5a"/>
              <dgm:param type="dstNode" val="dummy5b"/>
              <dgm:param type="begSty" val="noArr"/>
              <dgm:param type="endSty" val="arr"/>
              <dgm:param type="connRout" val="curve"/>
              <dgm:param type="begPts" val="tL"/>
              <dgm:param type="endPts" val="tL"/>
            </dgm:alg>
          </dgm:if>
          <dgm:else name="Name197">
            <dgm:alg type="conn">
              <dgm:param type="srcNode" val="dummy5a"/>
              <dgm:param type="dstNode" val="dummy5b"/>
              <dgm:param type="begSty" val="arr"/>
              <dgm:param type="endSty" val="noArr"/>
              <dgm:param type="connRout" val="curve"/>
              <dgm:param type="begPts" val="tL"/>
              <dgm:param type="endPts" val="tL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srcNode" val="dummy6a"/>
              <dgm:param type="dstNode" val="dummy6b"/>
              <dgm:param type="begSty" val="noArr"/>
              <dgm:param type="endSty" val="arr"/>
              <dgm:param type="connRout" val="curve"/>
              <dgm:param type="begPts" val="tL"/>
              <dgm:param type="endPts" val="tL"/>
            </dgm:alg>
          </dgm:if>
          <dgm:else name="Name201">
            <dgm:alg type="conn">
              <dgm:param type="srcNode" val="dummy6a"/>
              <dgm:param type="dstNode" val="dummy6b"/>
              <dgm:param type="begSty" val="arr"/>
              <dgm:param type="endSty" val="noArr"/>
              <dgm:param type="connRout" val="curve"/>
              <dgm:param type="begPts" val="tL"/>
              <dgm:param type="endPts" val="tL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srcNode" val="dummy7a"/>
              <dgm:param type="dstNode" val="dummy7b"/>
              <dgm:param type="begSty" val="noArr"/>
              <dgm:param type="endSty" val="arr"/>
              <dgm:param type="connRout" val="curve"/>
              <dgm:param type="begPts" val="tL"/>
              <dgm:param type="endPts" val="tL"/>
            </dgm:alg>
          </dgm:if>
          <dgm:else name="Name205">
            <dgm:alg type="conn">
              <dgm:param type="srcNode" val="dummy7a"/>
              <dgm:param type="dstNode" val="dummy7b"/>
              <dgm:param type="begSty" val="arr"/>
              <dgm:param type="endSty" val="noArr"/>
              <dgm:param type="connRout" val="curve"/>
              <dgm:param type="begPts" val="tL"/>
              <dgm:param type="endPts" val="tL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AU" dirty="0"/>
          </a:p>
        </p:txBody>
      </p:sp>
      <p:sp>
        <p:nvSpPr>
          <p:cNvPr id="22531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AU" dirty="0"/>
          </a:p>
        </p:txBody>
      </p:sp>
      <p:sp>
        <p:nvSpPr>
          <p:cNvPr id="13316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22533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AU" noProof="0"/>
              <a:t>Click to edit Master text styles</a:t>
            </a:r>
            <a:endParaRPr lang="en-AU" noProof="0"/>
          </a:p>
          <a:p>
            <a:pPr lvl="1"/>
            <a:r>
              <a:rPr lang="en-AU" noProof="0"/>
              <a:t>Second level</a:t>
            </a:r>
            <a:endParaRPr lang="en-AU" noProof="0"/>
          </a:p>
          <a:p>
            <a:pPr lvl="2"/>
            <a:r>
              <a:rPr lang="en-AU" noProof="0"/>
              <a:t>Third level</a:t>
            </a:r>
            <a:endParaRPr lang="en-AU" noProof="0"/>
          </a:p>
          <a:p>
            <a:pPr lvl="3"/>
            <a:r>
              <a:rPr lang="en-AU" noProof="0"/>
              <a:t>Fourth level</a:t>
            </a:r>
            <a:endParaRPr lang="en-AU" noProof="0"/>
          </a:p>
          <a:p>
            <a:pPr lvl="4"/>
            <a:r>
              <a:rPr lang="en-AU" noProof="0"/>
              <a:t>Fifth level</a:t>
            </a:r>
            <a:endParaRPr lang="en-AU" noProof="0"/>
          </a:p>
        </p:txBody>
      </p:sp>
      <p:sp>
        <p:nvSpPr>
          <p:cNvPr id="22534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AU" dirty="0"/>
          </a:p>
        </p:txBody>
      </p:sp>
      <p:sp>
        <p:nvSpPr>
          <p:cNvPr id="22535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FDABED8-1184-0240-B3DC-F1802F07F98F}" type="slidenum">
              <a:rPr lang="en-AU"/>
            </a:fld>
            <a:endParaRPr lang="en-A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itchFamily="-107" charset="-128"/>
        <a:cs typeface="MS PGothic" pitchFamily="-107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itchFamily="-107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itchFamily="-107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itchFamily="-107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itchFamily="-107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The topics of cryptographic key management and cryptographic key distribution are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complex, involving cryptographic, protocol, and management considerations. The purpose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of this chapter is to give the reader a feel for the issues involved and a broad survey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of the various aspects of key management and distribution. For more information,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the place to start is the three-volume NIST SP 800-57, followed by the recommended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readings listed at the end of this chapter.</a:t>
            </a:r>
            <a:r>
              <a:rPr lang="en-US" dirty="0" smtClean="0"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 </a:t>
            </a:r>
            <a:endParaRPr lang="en-US" dirty="0" smtClean="0"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80C2CB9-0E3F-284F-82E5-C13EA3B1B06E}" type="slidenum">
              <a:rPr lang="en-AU" smtClean="0">
                <a:latin typeface="Arial" panose="020B0604020202020204" pitchFamily="34" charset="0"/>
              </a:rPr>
            </a:fld>
            <a:endParaRPr lang="en-AU" dirty="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The use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of a key distribution center imposes the requirement that the KDC be trusted</a:t>
            </a:r>
            <a:endParaRPr lang="en-US" sz="1200" b="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and be protected from subversion. This requirement can be avoided if key distribution</a:t>
            </a:r>
            <a:endParaRPr lang="en-US" sz="1200" b="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is fully decentralized. Although full decentralization is not practical for larger</a:t>
            </a:r>
            <a:endParaRPr lang="en-US" sz="1200" b="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networks using symmetric encryption only, it may be useful within a local context.</a:t>
            </a:r>
            <a:endParaRPr lang="en-US" sz="1200" b="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endParaRPr lang="en-US" sz="1200" b="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A decentralized approach requires that each end system be able to communicate</a:t>
            </a:r>
            <a:endParaRPr lang="en-US" sz="1200" b="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in a secure manner with all potential partner end systems for purposes of</a:t>
            </a:r>
            <a:endParaRPr lang="en-US" sz="1200" b="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session key distribution. Thus, there may need to be as many as [</a:t>
            </a:r>
            <a:r>
              <a:rPr lang="en-US" sz="1200" b="0" i="1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n (n -  1)]/2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master</a:t>
            </a:r>
            <a:endParaRPr lang="en-US" sz="1200" b="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keys for a configuration with </a:t>
            </a:r>
            <a:r>
              <a:rPr lang="en-US" sz="1200" b="0" i="1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n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 end systems.</a:t>
            </a:r>
            <a:endParaRPr lang="en-US" sz="1200" b="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endParaRPr lang="en-US" sz="1200" b="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A session key may be established with the following sequence of steps</a:t>
            </a:r>
            <a:endParaRPr lang="en-US" sz="1200" b="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(Figure 14.5).</a:t>
            </a:r>
            <a:endParaRPr lang="en-US" sz="1200" b="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endParaRPr lang="en-US" sz="1200" b="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1. A issues a request to B for a session key and includes a nonce, N</a:t>
            </a:r>
            <a:r>
              <a:rPr lang="en-US" sz="1200" b="0" kern="1200" baseline="-2500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1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.</a:t>
            </a:r>
            <a:endParaRPr lang="en-US" sz="1200" b="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endParaRPr lang="en-US" sz="1200" b="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2. B responds with a message that is encrypted using the shared master key. The</a:t>
            </a:r>
            <a:endParaRPr lang="en-US" sz="1200" b="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response includes the session key selected by B, an identifier of B, the value</a:t>
            </a:r>
            <a:endParaRPr lang="en-US" sz="1200" b="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f(</a:t>
            </a:r>
            <a:r>
              <a:rPr lang="en-US" sz="1200" b="0" i="1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N</a:t>
            </a:r>
            <a:r>
              <a:rPr lang="en-US" sz="1200" b="0" kern="1200" baseline="-2500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1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), and another nonce, N</a:t>
            </a:r>
            <a:r>
              <a:rPr lang="en-US" sz="1200" b="0" kern="1200" baseline="-2500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2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.</a:t>
            </a:r>
            <a:endParaRPr lang="en-US" sz="1200" b="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endParaRPr lang="en-US" sz="1200" b="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3. Using the new session key, A returns f(N</a:t>
            </a:r>
            <a:r>
              <a:rPr lang="en-US" sz="1200" b="0" kern="1200" baseline="-2500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2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) to B.</a:t>
            </a:r>
            <a:endParaRPr lang="en-US" sz="1200" b="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endParaRPr lang="en-US" sz="1200" b="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Thus, although each node must maintain at most </a:t>
            </a:r>
            <a:r>
              <a:rPr lang="en-US" sz="1200" b="0" i="1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(n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- 1) master keys, as many</a:t>
            </a:r>
            <a:endParaRPr lang="en-US" sz="1200" b="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session keys as required may be generated and used. Because the messages transferred</a:t>
            </a:r>
            <a:endParaRPr lang="en-US" sz="1200" b="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using the master key are short, cryptanalysis is difficult. As before, session</a:t>
            </a:r>
            <a:endParaRPr lang="en-US" sz="1200" b="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keys are used for only a limited time to protect them.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DABED8-1184-0240-B3DC-F1802F07F98F}" type="slidenum">
              <a:rPr lang="en-AU" smtClean="0"/>
            </a:fld>
            <a:endParaRPr lang="en-AU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The concept of a key hierarchy and the use of automated key distribution techniques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greatly reduce the number of keys that must be manually managed and distributed.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It also may be desirable to impose some control on the way in which automatically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distributed keys are used. For example, in addition to separating master keys from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session keys, we may wish to define different types of session keys on the basis of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use, such as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•  Data-encrypting key, for general communication across a network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•  PIN-encrypting key, for personal identification numbers (PINs) used in electronic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funds transfer and point-of-sale applications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•  File-encrypting key, for encrypting files stored in publicly accessible locations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To illustrate the value of separating keys by type, consider the risk that a master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key is imported as a data-encrypting key into a device. Normally, the master key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is physically secured within the cryptographic hardware of the key distribution center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and of the end systems. Session keys encrypted with this master key are available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to application programs, as are the data encrypted with such session keys. However,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if a master key is treated as a session key, it may be possible for an unauthorized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application to obtain plaintext of session keys encrypted with that master key.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DABED8-1184-0240-B3DC-F1802F07F98F}" type="slidenum">
              <a:rPr lang="en-AU" smtClean="0"/>
            </a:fld>
            <a:endParaRPr lang="en-AU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Thus, it may be desirable to institute controls in systems that limit the ways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in which keys are used, based on characteristics associated with those keys. One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simple plan is to associate a tag with each key ([JONE82]; see also [DAVI89]). The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proposed technique is for use with DES and makes use of the extra 8 bits in each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64-bit DES key. That is, the eight non-key bits ordinarily reserved for parity checking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form the key tag. The bits have the following interpretation: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•  One bit indicates whether the key is a session key or a master key.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•  One bit indicates whether the key can be used for encryption.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•  One bit indicates whether the key can be used for decryption.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•  The remaining bits are spares for future use.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Because the tag is embedded in the key, it is encrypted along with the key when that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key is distributed, thus providing protection. The drawbacks of this scheme are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1.  The tag length is limited to 8 bits, limiting its flexibility and functionality.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2.  Because the tag is not transmitted in clear form, it can be used only at the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point of decryption, limiting the ways in which key use can be controlled.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DABED8-1184-0240-B3DC-F1802F07F98F}" type="slidenum">
              <a:rPr lang="en-AU" smtClean="0"/>
            </a:fld>
            <a:endParaRPr lang="en-AU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A more flexible scheme, referred to as the control vector, is described in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[MATY91a and b]. In this scheme, each session key has an associated control vector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consisting of a number of fields that specify the uses and restrictions for that session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key. The length of the control vector may vary.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The control vector is cryptographically coupled with the key at the time of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key generation at the KDC. The coupling and decoupling processes are illustrated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in Figure 14.6. As a first step, the control vector is passed through a hash function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that produces a value whose length is equal to the encryption key length. Hash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functions are discussed in detail in Chapter 11. In essence, a hash function maps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values from a larger range into a smaller range with a reasonably uniform spread.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Thus, for example, if numbers in the range 1 to 100 are hashed into numbers in the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range 1 to 10, approximately 10% of the source values should map into each of the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target values.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 When a session key is delivered to a user from the KDC, it is accompanied by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the control vector in clear form. The session key can be recovered only by using both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the master key that the user shares with the KDC and the control vector. Thus, the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linkage between the session key and its control vector is maintained.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 Use of the control vector has two advantages over use of an 8-bit tag. First, there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is no restriction on length of the control vector, which enables arbitrarily complex controls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to be imposed on key use. Second, the control vector is available in clear form at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all stages of operation. Thus, control of key use can be exercised in multiple locations.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DABED8-1184-0240-B3DC-F1802F07F98F}" type="slidenum">
              <a:rPr lang="en-AU" smtClean="0"/>
            </a:fld>
            <a:endParaRPr lang="en-AU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 An extremely simple scheme was put forward by Merkle [MERK79], as illustrated in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Figure 14.7.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 Despite its simplicity, this is an attractive protocol. No keys exist before the start of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the communication and none exist after the completion of communication. Thus,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the risk of compromise of the keys is minimal. At the same time, the communication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is secure from eavesdropping.</a:t>
            </a:r>
            <a:endParaRPr lang="en-US" dirty="0" smtClean="0">
              <a:ea typeface="+mn-ea"/>
              <a:cs typeface="+mn-cs"/>
            </a:endParaRPr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827D236-D39B-8D48-8FA7-ACEFB855E1DC}" type="slidenum">
              <a:rPr lang="en-AU" smtClean="0">
                <a:latin typeface="Arial" panose="020B0604020202020204" pitchFamily="34" charset="0"/>
              </a:rPr>
            </a:fld>
            <a:endParaRPr lang="en-AU" dirty="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531813" y="4343400"/>
            <a:ext cx="5767387" cy="4114800"/>
          </a:xfrm>
        </p:spPr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The protocol depicted in Figure 14.7 is insecure against an adversary who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can intercept messages and then either relay the intercepted message or substitute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another message (see Figure 1.3c). Such an attack is known as a man-in-the-middle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attack  [RIVE84]. We saw this type of attack in Chapter 10 (Figure 10.2). In the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present case, if an adversary, D, has control of the intervening communication channel,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then D can compromise the communication in the following fashion without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being detected (Figure 14.8).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 Thus, this simple protocol is only useful in an environment where the only threat is eavesdropping.</a:t>
            </a:r>
            <a:endParaRPr lang="en-US" dirty="0" smtClean="0">
              <a:ea typeface="+mn-ea"/>
              <a:cs typeface="+mn-cs"/>
            </a:endParaRP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6289F4-DC04-6C49-9A4A-A57BC9F20F8B}" type="slidenum">
              <a:rPr lang="en-AU" smtClean="0">
                <a:latin typeface="Arial" panose="020B0604020202020204" pitchFamily="34" charset="0"/>
              </a:rPr>
            </a:fld>
            <a:endParaRPr lang="en-AU" dirty="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 Figure 14.9, based on an approach suggested in [NEED78], provides protection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against both active and passive attacks.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 The result is that this scheme ensures both confidentiality and authentication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in the exchange of a secret key.</a:t>
            </a:r>
            <a:endParaRPr lang="en-US" dirty="0" smtClean="0">
              <a:ea typeface="+mn-ea"/>
              <a:cs typeface="+mn-cs"/>
            </a:endParaRP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39CC4B-E702-F146-B92F-BB3F9B8260BB}" type="slidenum">
              <a:rPr lang="en-AU" smtClean="0">
                <a:latin typeface="Arial" panose="020B0604020202020204" pitchFamily="34" charset="0"/>
              </a:rPr>
            </a:fld>
            <a:endParaRPr lang="en-AU" dirty="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05FCD2-568B-8742-B94B-EF2FEB64AF67}" type="slidenum">
              <a:rPr lang="en-AU">
                <a:latin typeface="Arial" panose="020B0604020202020204" pitchFamily="34" charset="0"/>
              </a:rPr>
            </a:fld>
            <a:endParaRPr lang="en-AU" dirty="0">
              <a:latin typeface="Arial" panose="020B0604020202020204" pitchFamily="34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Yet another way to use public-key encryption to distribute secret keys is a hybrid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approach in use on IBM mainframes [LE93]. This scheme retains the use of a key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distribution center (KDC) that shares a secret master key with each user and distributes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secret session keys encrypted with the master key. A public-key scheme is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used to distribute the master keys. The following rationale is provided for using this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three-level approach: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• Performance:  There are many applications, especially transaction-oriented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applications, in which the session keys change frequently. Distribution of session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keys by public-key encryption could degrade overall system performance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because of the relatively high computational load of public-key encryption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and decryption. With a three-level hierarchy, public-key encryption is used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only occasionally to update the master key between a user and the KDC.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• Backward compatibility:  The hybrid scheme is easily overlaid on an existing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KDC scheme with minimal disruption or software changes.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The addition of a public-key layer provides a secure, efficient means of distributing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master keys. This is an advantage in a configuration in which a single KDC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serves a widely distributed set of users.</a:t>
            </a:r>
            <a:endParaRPr lang="en-US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119348-A1EE-F14E-A7EA-FBBC37105F9E}" type="slidenum">
              <a:rPr lang="en-AU">
                <a:latin typeface="Arial" panose="020B0604020202020204" pitchFamily="34" charset="0"/>
              </a:rPr>
            </a:fld>
            <a:endParaRPr lang="en-AU" dirty="0">
              <a:latin typeface="Arial" panose="020B0604020202020204" pitchFamily="34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Several techniques have been proposed for the distribution of public keys, which can mostly be grouped into the categories shown.</a:t>
            </a:r>
            <a:endParaRPr lang="en-US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BF2906-A066-BF4B-824F-C315311E1D25}" type="slidenum">
              <a:rPr lang="en-AU">
                <a:latin typeface="Arial" panose="020B0604020202020204" pitchFamily="34" charset="0"/>
              </a:rPr>
            </a:fld>
            <a:endParaRPr lang="en-AU" dirty="0">
              <a:latin typeface="Arial" panose="020B0604020202020204" pitchFamily="34" charset="0"/>
            </a:endParaRPr>
          </a:p>
        </p:txBody>
      </p:sp>
      <p:sp>
        <p:nvSpPr>
          <p:cNvPr id="4813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8132" name="Rectangle 102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On the face of it, the point of public-key encryption is that the public key is public.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Thus, if there is some broadly accepted public-key algorithm, such as RSA, any participant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can send his or her public key to any other participant or broadcast the key to the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community at large (Figure 14.10). For example, because of the growing popularity of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PGP (pretty good privacy, discussed in Chapter 19), which makes use of RSA, many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PGP users have adopted the practice of appending their public key to messages that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they send to public forums, such as USENET newsgroups and Internet mailing lists.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Although this approach is convenient, it has a major weakness. Anyone can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forge such a public announcement. That is, some user could pretend to be user A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and send a public key to another participant or broadcast such a public key. Until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such time as user A discovers the forgery and alerts other participants, the forger is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able to read all encrypted messages intended for A and can use the forged keys for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authentication (see Figure 9.3).</a:t>
            </a:r>
            <a:endParaRPr lang="en-US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955838-9FA1-9E47-8919-696C2FF9289F}" type="slidenum">
              <a:rPr lang="en-AU">
                <a:latin typeface="Arial" panose="020B0604020202020204" pitchFamily="34" charset="0"/>
              </a:rPr>
            </a:fld>
            <a:endParaRPr lang="en-AU" dirty="0">
              <a:latin typeface="Arial" panose="020B0604020202020204" pitchFamily="34" charset="0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For symmetric encryption to work, the two parties to an exchange must share the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same key, and that key must be protected from access by others. Furthermore, frequent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key changes are usually desirable to limit the amount of data compromised if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an attacker learns the key. Therefore, the strength of any cryptographic system rests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with the key distribution technique , a term that refers to the means of delivering a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key to two parties who wish to exchange data without allowing others to see the key.</a:t>
            </a:r>
            <a:endParaRPr lang="en-AU" dirty="0"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3CB501-04F5-DC48-849C-E7BE19000CF4}" type="slidenum">
              <a:rPr lang="en-AU">
                <a:latin typeface="Arial" panose="020B0604020202020204" pitchFamily="34" charset="0"/>
              </a:rPr>
            </a:fld>
            <a:endParaRPr lang="en-AU" dirty="0">
              <a:latin typeface="Arial" panose="020B0604020202020204" pitchFamily="34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A greater degree of security can be achieved by maintaining a publicly available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dynamic directory of public keys. Maintenance and distribution of the public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directory would have to be the responsibility of some trusted entity or organization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(Figure 14.11). Such a scheme would include the following elements: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1.  The authority maintains a directory with a {name, public key} entry for each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participant.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2.  Each participant registers a public key with the directory authority.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Registration would have to be in person or by some form of secure authenticated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communication.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3.  A participant may replace the existing key with a new one at any time, either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because of the desire to replace a public key that has already been used for a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large amount of data, or because the corresponding private key has been compromised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in some way.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4.  Participants could also access the directory electronically. For this purpose,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secure, authenticated communication from the authority to the participant is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mandatory.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 This scheme is clearly more secure than individual public announcements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but still has vulnerabilities. If an adversary succeeds in obtaining or computing the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private key of the directory authority, the adversary could authoritatively pass out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counterfeit public keys and subsequently impersonate any participant and eavesdrop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on messages sent to any participant. Another way to achieve the same end is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for the adversary to tamper with the records kept by the authority.</a:t>
            </a:r>
            <a:endParaRPr lang="en-US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B6285FE-2E1B-0049-90BE-02092BABA698}" type="slidenum">
              <a:rPr lang="en-AU">
                <a:latin typeface="Arial" panose="020B0604020202020204" pitchFamily="34" charset="0"/>
              </a:rPr>
            </a:fld>
            <a:endParaRPr lang="en-AU" dirty="0">
              <a:latin typeface="Arial" panose="020B0604020202020204" pitchFamily="34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Stronger security for public-key distribution can be achieved by providing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tighter control over the distribution of public keys from the directory. A typical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scenario is illustrated in Figure 14.12, which is based on a figure in [POPE79].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As before, the scenario assumes that a central authority maintains a dynamic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directory of public keys of all participants. In addition, each participant reliably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knows a public key for the authority, with only the authority knowing the corresponding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private key.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A total of seven messages are required. However, the initial five messages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need be used only infrequently because both A and B can save the other’s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public key for future use—a technique known as caching. Periodically, a user should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request fresh copies of the public keys of its correspondents to ensure currency.</a:t>
            </a:r>
            <a:endParaRPr lang="en-US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6BE9DD-FAEF-B245-AB3D-3C9E9F791F6E}" type="slidenum">
              <a:rPr lang="en-AU">
                <a:latin typeface="Arial" panose="020B0604020202020204" pitchFamily="34" charset="0"/>
              </a:rPr>
            </a:fld>
            <a:endParaRPr lang="en-AU" dirty="0">
              <a:latin typeface="Arial" panose="020B0604020202020204" pitchFamily="34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 The scenario of Figure 14.12 is attractive, yet it has some drawbacks. The public-key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authority could be somewhat of a bottleneck in the system, for a user must appeal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to the authority for a public key for every other user that it wishes to contact. As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before, the directory of names and public keys maintained by the authority is vulnerable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to tampering.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An alternative approach, first suggested by Kohnfelder [KOHN78], is to use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certificates  that can be used by participants to exchange keys without contacting a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public-key authority, in a way that is as reliable as if the keys were obtained directly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from a public-key authority. In essence, a certificate consists of a public key, an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identifier of the key owner, and the whole block signed by a trusted third party.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Typically, the third party is a certificate authority, such as a government agency or a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financial institution, that is trusted by the user community. A user can present his or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her public key to the authority in a secure manner and obtain a certificate. The user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can then publish the certificate. Anyone needing this user’s public key can obtain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the certificate and verify that it is valid by way of the attached trusted signature.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A participant can also convey its key information to another by transmitting its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certificate. Other participants can verify that the certificate was created by the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authority. We can place the following requirements on this scheme: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1.  Any participant can read a certificate to determine the name and public key of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the certificate’s owner.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2.  Any participant can verify that the certificate originated from the certificate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authority and is not counterfeit.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3.  Only the certificate authority can create and update certificates.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These requirements are satisfied by the original proposal in [KOHN78]. Denning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[DENN83] added the following additional requirement: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4.  Any participant can verify the currency of the certificate.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A certificate scheme is illustrated in Figure 14.13. Each participant applies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to the certificate authority, supplying a public key and requesting a certificate.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Application must be in person or by some form of secure authenticated communication.</a:t>
            </a:r>
            <a:endParaRPr lang="en-US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39A6DF-E32B-9A41-8CDA-19329C334993}" type="slidenum">
              <a:rPr lang="en-AU">
                <a:latin typeface="Arial" panose="020B0604020202020204" pitchFamily="34" charset="0"/>
              </a:rPr>
            </a:fld>
            <a:endParaRPr lang="en-AU" dirty="0">
              <a:latin typeface="Arial" panose="020B0604020202020204" pitchFamily="34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ITU-T recommendation X.509 is part of the X.500 series of recommendations that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define a directory service. The directory is, in effect, a server or distributed set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of servers that maintains a database of information about users. The information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includes a mapping from user name to network address, as well as other attributes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and information about the users.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X.509 defines a framework for the provision of authentication services by the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X.500 directory to its users. The directory may serve as a repository of public-key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certificates of the type discussed in Section 14.3. Each certificate contains the public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key of a user and is signed with the private key of a trusted certification authority.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In addition, X.509 defines alternative authentication protocols based on the use of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public-key certificates.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 X.509 is an important standard because the certificate structure and authentication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protocols defined in X.509 are used in a variety of contexts. For example, the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X.509 certificate format is used in S/MIME (Chapter 19), IP Security (Chapter 20),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and SSL/TLS (Chapter 17).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X.509 was initially issued in 1988. The standard was subsequently revised to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address some of the security concerns documented in [IANS90] and [MITC90]; a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revised recommendation was issued in 1993. A third version was issued in 1995 and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revised in 2000.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X.509 is based on the use of public-key cryptography and digital signatures.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The standard does not dictate the use of a specific algorithm but recommends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RSA. The digital signature scheme is assumed to require the use of a hash function.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Again, the standard does not dictate a specific hash algorithm. The 1988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recommendation included the description of a recommended hash algorithm;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this algorithm has since been shown to be insecure and was dropped from the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1993 recommendation.</a:t>
            </a:r>
            <a:endParaRPr lang="en-AU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C12B16-6466-8C4A-81C3-3037CE27040E}" type="slidenum">
              <a:rPr lang="en-AU">
                <a:latin typeface="Arial" panose="020B0604020202020204" pitchFamily="34" charset="0"/>
              </a:rPr>
            </a:fld>
            <a:endParaRPr lang="en-AU" dirty="0">
              <a:latin typeface="Arial" panose="020B0604020202020204" pitchFamily="34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 Figure 14.14 illustrates the generation of a public-key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certificate.</a:t>
            </a:r>
            <a:endParaRPr lang="en-AU" dirty="0"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969C93-6595-1E4A-95D2-3A523A96D1D5}" type="slidenum">
              <a:rPr lang="en-AU">
                <a:latin typeface="Arial" panose="020B0604020202020204" pitchFamily="34" charset="0"/>
              </a:rPr>
            </a:fld>
            <a:endParaRPr lang="en-AU" dirty="0">
              <a:latin typeface="Arial" panose="020B0604020202020204" pitchFamily="34" charset="0"/>
            </a:endParaRPr>
          </a:p>
        </p:txBody>
      </p:sp>
      <p:sp>
        <p:nvSpPr>
          <p:cNvPr id="6451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4516" name="Rectangle 102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The heart of the X.509 scheme is the public-key certificate associated with each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user. These user certificates are assumed to be created by some trusted certification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authority (CA) and placed in the directory by the CA or by the user. The directory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server itself is not responsible for the creation of public keys or for the certification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function; it merely provides an easily accessible location for users to obtain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certificates.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• Version: Differentiates among successive versions of the certificate format;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the default is version 1. If the issuer unique identifier or subject unique identifier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are present, the value must be version 2. If one or more extensions are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present, the version must be version 3.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• Serial number: An integer value unique within the issuing CA that is unambiguously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associated with this certificate.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• Signature algorithm identifier: The algorithm used to sign the certificate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Together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with any associated parameters. Because this information is repeated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in the signature field at the end of the certificate, this field has little, if any,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utility.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• Issuer name: X.500 name of the CA that created and signed this certificate.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• Period of validity: Consists of two dates: the first and last on which the certificate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is valid.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• Subject name: The name of the user to whom this certificate refers. That is,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this certificate certifies the public key of the subject who holds the corresponding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private key.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• Subject’s public-key information: The public key of the subject, plus an identifier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of the algorithm for which this key is to be used, together with any associated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parameters.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• Issuer unique identifier: An optional-bit string field used to identify uniquely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the issuing CA in the event the X.500 name has been reused for different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entities.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• Subject unique identifier: An optional-bit string field used to identify uniquely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the subject in the event the X.500 name has been reused for different entities.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• Extensions: A set of one or more extension fields. Extensions were added in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version 3 and are discussed later in this section.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• Signature: Covers all of the other fields of the certificate; it contains the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hash code of the other fields encrypted with the CA’s private key. This field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includes the signature algorithm identifier.</a:t>
            </a:r>
            <a:endParaRPr lang="en-AU" dirty="0" smtClean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 Figure 14.15a shows the general format of a certificate.</a:t>
            </a:r>
            <a:endParaRPr lang="en-US" dirty="0" smtClean="0"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35D107-17E1-5343-A6E3-457D4175B5C5}" type="slidenum">
              <a:rPr lang="en-AU" smtClean="0">
                <a:latin typeface="Arial" panose="020B0604020202020204" pitchFamily="34" charset="0"/>
              </a:rPr>
            </a:fld>
            <a:endParaRPr lang="en-AU" dirty="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CDBDED-61C6-8F41-AE68-976731605B75}" type="slidenum">
              <a:rPr lang="en-AU">
                <a:latin typeface="Arial" panose="020B0604020202020204" pitchFamily="34" charset="0"/>
              </a:rPr>
            </a:fld>
            <a:endParaRPr lang="en-AU" dirty="0">
              <a:latin typeface="Arial" panose="020B0604020202020204" pitchFamily="34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User certificates generated by a CA have the following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characteristics: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•  Any user with access to the public key of the CA can verify the user public key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that was certified.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•  No party other than the certification authority can modify the certificate without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this being detected.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Because certificates are unforgeable, they can be placed in a directory without the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need for the directory to make special efforts to protect them.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If all users subscribe to the same CA, then there is a common trust of that CA.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All user certificates can be placed in the directory for access by all users. In addition,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a user can transmit his or her certificate directly to other users. In either case,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once B is in possession of A’s certificate, B has confidence that messages it encrypts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 with A’s public key will be secure from eavesdropping and that messages signed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with A’s private key are unforgeable.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If there is a large community of users, it may not be practical for all users to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subscribe to the same CA. Because it is the CA that signs certificates, each participating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user must have a copy of the CA’s own public key to verify signatures. This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public key must be provided to each user in an absolutely secure (with respect to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integrity and authenticity) way so that the user has confidence in the associated certificates.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Thus, with many users, it may be more practical for there to be a number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of CAs, each of which securely provides its public key to some fraction of the users.</a:t>
            </a:r>
            <a:endParaRPr lang="en-US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82FE7C-BE7B-F44C-9AB9-BB18B997F788}" type="slidenum">
              <a:rPr lang="en-AU">
                <a:latin typeface="Arial" panose="020B0604020202020204" pitchFamily="34" charset="0"/>
              </a:rPr>
            </a:fld>
            <a:endParaRPr lang="en-AU" dirty="0">
              <a:latin typeface="Arial" panose="020B0604020202020204" pitchFamily="34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 smtClean="0"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Figure </a:t>
            </a:r>
            <a:r>
              <a:rPr lang="en-US" dirty="0"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14.15 illustrates the use of an X.509 hierarchy to mutually verify clients certificates.</a:t>
            </a:r>
            <a:r>
              <a:rPr lang="en-US" dirty="0" smtClean="0"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 </a:t>
            </a:r>
            <a:endParaRPr lang="en-US" dirty="0" smtClean="0"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pPr eaLnBrk="1" hangingPunct="1"/>
            <a:endParaRPr lang="en-US" dirty="0" smtClean="0"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 The connected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circles indicate the hierarchical relationship among the CAs; the associated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boxes indicate certificates maintained in the directory for each CA entry. The directory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entry for each CA includes two types of certificates: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• Forward certificates:  Certificates of X generated by other CAs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• Reverse certificates:  Certificates generated by X that are the certificates of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other CAs</a:t>
            </a:r>
            <a:endParaRPr lang="en-AU" dirty="0"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557A029-562A-4549-B887-8FE2BD073D0F}" type="slidenum">
              <a:rPr lang="en-AU">
                <a:latin typeface="Arial" panose="020B0604020202020204" pitchFamily="34" charset="0"/>
              </a:rPr>
            </a:fld>
            <a:endParaRPr lang="en-AU" dirty="0">
              <a:latin typeface="Arial" panose="020B0604020202020204" pitchFamily="34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 Recall from Figure 14.15 that each certificate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includes a period of validity, much like a credit card. Typically, a new certificate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is issued just before the expiration of the old one. In addition, it may be desirable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on occasion to revoke a certificate before it expires, for one of the following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reasons.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1. The user’s private key is assumed to be compromised.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2. The user is no longer certified by this CA. Reasons for this include that the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subject’s name has changed, the certificate is superseded, or the certificate was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not issued in conformance with the CA’s policies.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3. The CA’s certificate is assumed to be compromised.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endParaRPr lang="en-US" dirty="0" smtClean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 Each CA must maintain a list consisting of all revoked but not expired certificates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issued by that CA, including both those issued to users and to other CAs.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These lists should also be posted on the directory.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Each certificate revocation list (CRL) posted to the directory is signed by the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issuer and includes (Figure 14.15b) the issuer’s name, the date the list was created,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the date the next CRL is scheduled to be issued, and an entry for each revoked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certificate. Each entry consists of the serial number of a certificate and revocation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date for that certificate. Because serial numbers are unique within a CA, the serial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number is sufficient to identify the certificate.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When a user receives a certificate in a message, the user must determine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whether the certificate has been revoked. The user could check the directory each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time a certificate is received. To avoid the delays (and possible costs) associated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with directory searches, it is likely that the user would maintain a local cache of certificates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and lists of revoked certificates.</a:t>
            </a:r>
            <a:endParaRPr lang="en-US" dirty="0" smtClean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627F8C1-3CF9-5D49-9E3D-0F315BFC7ECE}" type="slidenum">
              <a:rPr lang="en-AU">
                <a:latin typeface="Arial" panose="020B0604020202020204" pitchFamily="34" charset="0"/>
              </a:rPr>
            </a:fld>
            <a:endParaRPr lang="en-AU" dirty="0">
              <a:latin typeface="Arial" panose="020B0604020202020204" pitchFamily="34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For two parties A and B, key distribution can be achieved in a number of ways, as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follows: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1.  A can select a key and physically deliver it to B.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2.  A third party can select the key and physically deliver it to A and B.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3.  If A and B have previously and recently used a key, one party can transmit the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new key to the other, encrypted using the old key.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4.  If A and B each has an encrypted connection to a third party C, C can deliver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a key on the encrypted links to A and B.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Options 1 and 2 call for manual delivery of a key. For link encryption, this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is a reasonable requirement, because each link encryption device is going to be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exchanging data only with its partner on the other end of the link. However, for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end-to-end encryption  over a network, manual delivery is awkward. In a distributed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system, any given host or terminal may need to engage in exchanges with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many other hosts and terminals over time. Thus, each device needs a number of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keys supplied dynamically. The problem is especially difficult in a wide-area distributed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system.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02756-F6DC-B74A-8B2E-13AFBEF7825A}" type="slidenum">
              <a:rPr lang="en-AU">
                <a:latin typeface="Arial" panose="020B0604020202020204" pitchFamily="34" charset="0"/>
              </a:rPr>
            </a:fld>
            <a:endParaRPr lang="en-AU" dirty="0">
              <a:latin typeface="Arial" panose="020B0604020202020204" pitchFamily="34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The X.509 version 2 format does not convey all of the information that recent design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and implementation experience has shown to be needed. [FORD95] lists the following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requirements not satisfied by version 2.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1.  The subject field is inadequate to convey the identity of a key owner to a public-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key user. X.509 names may be relatively short and lacking in obvious identification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details that may be needed by the user.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2.  The subject field is also inadequate for many applications, which typically recognize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entities by an Internet e-mail address, a URL, or some other Internet related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identification.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3.  There is a need to indicate security policy information. This enables a security application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or function, such as IPSec, to relate an X.509 certificate to a given policy.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4.  There is a need to limit the damage that can result from a faulty or malicious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CA by setting constraints on the applicability of a particular certificate.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5.  It is important to be able to identify different keys used by the same owner at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different times. This feature supports key lifecycle management: in particular,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the ability to update key pairs for users and CAs on a regular basis or under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exceptional circumstances.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Rather than continue to add fields to a fixed format, standards developers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felt that a more flexible approach was needed. Thus, version 3 includes a number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of optional extensions that may be added to the version 2 format. Each extension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consists of an extension identifier, a criticality indicator, and an extension value.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The criticality indicator indicates whether an extension can be safely ignored. If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the indicator has a value of TRUE and an implementation does not recognize the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extension, it must treat the certificate as invalid.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 The certificate extensions fall into three main categories: key and policy information,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subject and issuer attributes, and certification path constraints.</a:t>
            </a:r>
            <a:endParaRPr lang="en-US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E07BC0-9617-824C-B135-83E19E3ECDD0}" type="slidenum">
              <a:rPr lang="en-AU">
                <a:latin typeface="Arial" panose="020B0604020202020204" pitchFamily="34" charset="0"/>
              </a:rPr>
            </a:fld>
            <a:endParaRPr lang="en-AU" dirty="0">
              <a:latin typeface="Arial" panose="020B0604020202020204" pitchFamily="34" charset="0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These extensions convey additional information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about the subject and issuer keys, plus indicators of certificate policy. A certificate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policy is a named set of rules that indicates the applicability of a certificate to a particular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community and/or class of application with common security requirements.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For example, a policy might be applicable to the authentication of electronic data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interchange (EDI) transactions for the trading of goods within a given price range.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This area includes: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• Authority key identifier:  Identifies the public key to be used to verify the signature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on this certificate or CRL. Enables distinct keys of the same CA to be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differentiated. One use of this field is to handle CA key pair updating.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• Subject key identifier:  Identifies the public key being certified. Useful for subject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key pair updating. Also, a subject may have multiple key pairs and, correspondingly,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different certificates for different purposes (e.g., digital signature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and encryption key agreement).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• Key usage:  Indicates a restriction imposed as to the purposes for which, and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the policies under which, the certified public key may be used. May indicate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one or more of the following: digital signature, nonrepudiation, key encryption,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data encryption, key agreement, CA signature verification on certificates,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CA signature verification on CRLs.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• Private-key usage period:  Indicates the period of use of the private key corresponding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to the public key. Typically, the private key is used over a different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period from the validity of the public key. For example, with digital signature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keys, the usage period for the signing private key is typically shorter than that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for the verifying public key.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• Certificate policies:  Certificates may be used in environments where multiple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policies apply. This extension lists policies that the certificate is recognized as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supporting, together with optional qualifier information.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• Policy mappings:  Used only in certificates for CAs issued by other CAs. Policy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mappings allow an issuing CA to indicate that one or more of that issuer’s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policies can be considered equivalent to another policy used in the subject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CA’s domain.</a:t>
            </a:r>
            <a:endParaRPr lang="en-US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 These extensions support alternative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names, in alternative formats, for a certificate subject or certificate issuer and can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convey additional information about the certificate subject to increase a certificate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user’s confidence that the certificate subject is a particular person or entity. For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example,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information such as postal address, position within a corporation, or picture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image may be required.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The extension fields in this area include: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• Subject alternative name:  Contains one or more alternative names, using any of a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variety of forms. This field is important for supporting certain applications, such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as electronic mail, EDI, and IPSec, which may employ their own name forms.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• Issuer alternative name: Contains one or more alternative names, using any of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a variety of forms.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• Subject directory attributes: Conveys any desired X.500 directory attribute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values for the subject of this certificate.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DABED8-1184-0240-B3DC-F1802F07F98F}" type="slidenum">
              <a:rPr lang="en-AU" smtClean="0"/>
            </a:fld>
            <a:endParaRPr lang="en-AU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These extensions allow constraint specifications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to be included in certificates issued for CAs by other CAs. The constraints may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restrict the types of certificates that can be issued by the subject CA or that may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occur subsequently in a certification chain.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The extension fields in this area include: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• Basic constraints:  Indicates if the subject may act as a CA. If so, a certification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path length constraint may be specified.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• Name constraints:  Indicates a name space within which all subject names in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subsequent certificates in a certification path must be located.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• Policy constraints:  Specifies constraints that may require explicit certificate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policy identification or inhibit policy mapping for the remainder of the certification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path.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DABED8-1184-0240-B3DC-F1802F07F98F}" type="slidenum">
              <a:rPr lang="en-AU" smtClean="0"/>
            </a:fld>
            <a:endParaRPr lang="en-AU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053E9B-EDAB-D844-94C7-F93CE176129D}" type="slidenum">
              <a:rPr lang="en-AU">
                <a:latin typeface="Arial" panose="020B0604020202020204" pitchFamily="34" charset="0"/>
              </a:rPr>
            </a:fld>
            <a:endParaRPr lang="en-AU" dirty="0">
              <a:latin typeface="Arial" panose="020B0604020202020204" pitchFamily="34" charset="0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419600"/>
          </a:xfrm>
          <a:noFill/>
        </p:spPr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RFC 4949 (Internet Security Glossary ) defines public-key infrastructure (PKI) as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the set of hardware, software, people, policies, and procedures needed to create,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manage, store, distribute, and revoke digital certificates based on asymmetric cryptography.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The principal objective for developing a PKI is to enable secure, convenient,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and efficient acquisition of public keys. The Internet Engineering Task Force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(IETF) Public Key Infrastructure X.509 (PKIX) working group has been the driving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force behind setting up a formal (and generic) model based on X.509 that is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suitable for deploying a certificate-based architecture on the Internet. This section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describes the PKIX model.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Figure 14.17 shows the interrelationship among the key elements of the PKIX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model. These elements are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• End entity:  A generic term used to denote end users, devices (e.g., servers,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routers), or any other entity that can be identified in the subject field of a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public-key certificate. End entities typically consume and/or support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PKI-related services.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• Certification authority (CA):  The issuer of certificates and (usually) certificate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revocation lists (CRLs). It may also support a variety of administrative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functions, although these are often delegated to one or more Registration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Authorities.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• Registration authority (RA):  An optional component that can assume a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number of administrative functions from the CA. The RA is often associated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with the end entity registration process but can assist in a number of other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areas as well.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• CRL issuer: An optional component that a CA can delegate to publish CRLs.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• Repository: A generic term used to denote any method for storing certificates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and CRLs so that they can be retrieved by end entities.</a:t>
            </a:r>
            <a:endParaRPr lang="en-AU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DF68F5-7980-6047-B4DD-25768EA9B677}" type="slidenum">
              <a:rPr lang="en-AU">
                <a:latin typeface="Arial" panose="020B0604020202020204" pitchFamily="34" charset="0"/>
              </a:rPr>
            </a:fld>
            <a:endParaRPr lang="en-AU" dirty="0">
              <a:latin typeface="Arial" panose="020B0604020202020204" pitchFamily="34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495800"/>
          </a:xfrm>
          <a:noFill/>
        </p:spPr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PKIX identifies a number of management functions that potentially need to be supported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by management protocols. These are indicated in Figure 14.17 and include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the following: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• Registration:  This is the process whereby a user first makes itself known to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a CA (directly or through an RA), prior to that CA issuing a certificate or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certificates for that user. Registration begins the process of enrolling in a PKI.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Registration usually involves some offline or online procedure for mutual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authentication. Typically, the end entity is issued one or more shared secret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keys used for subsequent authentication.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• Initialization:  Before a client system can operate securely, it is necessary to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install key materials that have the appropriate relationship with keys stored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elsewhere in the infrastructure. For example, the client needs to be securely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initialized with the public key and other assured information of the trusted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CA(s), to be used in validating certificate paths.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• Certification: This is the process in which a CA issues a certificate for a user’s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public key, returns that certificate to the user’s client system, and/or posts that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certificate in a repository.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• Key pair recovery: Key pairs can be used to support digital signature creation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and verification, encryption and decryption, or both. When a key pair is used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for encryption/decryption, it is important to provide a mechanism to recover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the necessary decryption keys when normal access to the keying material is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no longer possible, otherwise it will not be possible to recover the encrypted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data. Loss of access to the decryption key can result from forgotten passwords/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PINs, corrupted disk drives, damage to hardware tokens, and so on. Key pair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recovery allows end entities to restore their encryption/decryption key pair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from an authorized key backup facility (typically, the CA that issued the end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entity’s certificate).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• Key pair update: All key pairs need to be updated regularly (i.e., replaced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with a new key pair) and new certificates issued. Update is required when the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certificate lifetime expires and as a result of certificate revocation.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• Revocation request: An authorized person advises a CA of an abnormal situation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requiring certificate revocation. Reasons for revocation include private-key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compromise, change in affiliation, and name change.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• Cross certification: Two CAs exchange information used in establishing a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cross-certificate. A cross-certificate is a certificate issued by one CA to another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CA that contains a CA signature key used for issuing certificates.</a:t>
            </a:r>
            <a:endParaRPr lang="en-US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0FD7ED-C008-874C-A44A-6FBCC1FFE7C2}" type="slidenum">
              <a:rPr lang="en-AU">
                <a:latin typeface="Arial" panose="020B0604020202020204" pitchFamily="34" charset="0"/>
              </a:rPr>
            </a:fld>
            <a:endParaRPr lang="en-AU" dirty="0">
              <a:latin typeface="Arial" panose="020B0604020202020204" pitchFamily="34" charset="0"/>
            </a:endParaRPr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Chapter</a:t>
            </a:r>
            <a:r>
              <a:rPr lang="en-US" dirty="0" smtClean="0"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 14 </a:t>
            </a:r>
            <a:r>
              <a:rPr lang="en-US" dirty="0"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summary.</a:t>
            </a:r>
            <a:endParaRPr lang="en-US" dirty="0"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幻灯片图像占位符 30721"/>
          <p:cNvSpPr>
            <a:spLocks noRot="1" noTextEdit="1"/>
          </p:cNvSpPr>
          <p:nvPr>
            <p:ph type="sldImg"/>
          </p:nvPr>
        </p:nvSpPr>
        <p:spPr/>
      </p:sp>
      <p:sp>
        <p:nvSpPr>
          <p:cNvPr id="30723" name="文本占位符 30722"/>
          <p:cNvSpPr/>
          <p:nvPr>
            <p:ph type="body" idx="1"/>
          </p:nvPr>
        </p:nvSpPr>
        <p:spPr/>
        <p:txBody>
          <a:bodyPr/>
          <a:p>
            <a:pPr lvl="0"/>
            <a:r>
              <a:rPr lang="zh-CN" altLang="en-US" dirty="0"/>
              <a:t>第</a:t>
            </a:r>
            <a:r>
              <a:rPr lang="en-US" altLang="zh-CN"/>
              <a:t>14</a:t>
            </a:r>
            <a:r>
              <a:rPr lang="zh-CN" altLang="en-US" dirty="0"/>
              <a:t>章将讲述</a:t>
            </a:r>
            <a:r>
              <a:rPr lang="en-US" altLang="zh-CN"/>
              <a:t>CA</a:t>
            </a:r>
            <a:r>
              <a:rPr lang="zh-CN" altLang="en-US" dirty="0"/>
              <a:t>体系</a:t>
            </a:r>
            <a:endParaRPr lang="en-US" altLang="zh-CN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610" name="幻灯片图像占位符 68609"/>
          <p:cNvSpPr>
            <a:spLocks noRot="1" noTextEdit="1"/>
          </p:cNvSpPr>
          <p:nvPr>
            <p:ph type="sldImg"/>
          </p:nvPr>
        </p:nvSpPr>
        <p:spPr/>
      </p:sp>
      <p:sp>
        <p:nvSpPr>
          <p:cNvPr id="68611" name="文本占位符 68610"/>
          <p:cNvSpPr/>
          <p:nvPr>
            <p:ph type="body" idx="1"/>
          </p:nvPr>
        </p:nvSpPr>
        <p:spPr/>
        <p:txBody>
          <a:bodyPr/>
          <a:p>
            <a:pPr lvl="0"/>
            <a:r>
              <a:rPr lang="zh-CN" altLang="en-US" dirty="0"/>
              <a:t>相比在线中心，离线中心减轻了通信负担、避免了单点故障、避免了性能瓶颈。</a:t>
            </a:r>
            <a:endParaRPr lang="zh-CN" altLang="en-US" dirty="0"/>
          </a:p>
          <a:p>
            <a:pPr lvl="0"/>
            <a:r>
              <a:rPr lang="zh-CN" altLang="en-US" dirty="0"/>
              <a:t>但是，有一个问题，就是证书作废列表（</a:t>
            </a:r>
            <a:r>
              <a:rPr lang="en-US" altLang="zh-CN"/>
              <a:t>CRL</a:t>
            </a:r>
            <a:r>
              <a:rPr lang="zh-CN" altLang="en-US" dirty="0"/>
              <a:t>）。</a:t>
            </a:r>
            <a:endParaRPr lang="en-US" altLang="zh-CN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90" name="幻灯片图像占位符 37889"/>
          <p:cNvSpPr>
            <a:spLocks noRot="1" noTextEdit="1"/>
          </p:cNvSpPr>
          <p:nvPr>
            <p:ph type="sldImg"/>
          </p:nvPr>
        </p:nvSpPr>
        <p:spPr/>
      </p:sp>
      <p:sp>
        <p:nvSpPr>
          <p:cNvPr id="37891" name="文本占位符 37890"/>
          <p:cNvSpPr/>
          <p:nvPr>
            <p:ph type="body" idx="1"/>
          </p:nvPr>
        </p:nvSpPr>
        <p:spPr/>
        <p:txBody>
          <a:bodyPr/>
          <a:p>
            <a:pPr lvl="0"/>
            <a:r>
              <a:rPr lang="zh-CN" altLang="en-US" dirty="0"/>
              <a:t>进一步信息参见</a:t>
            </a:r>
            <a:r>
              <a:rPr lang="en-US" altLang="zh-CN"/>
              <a:t>X.509v3</a:t>
            </a:r>
            <a:r>
              <a:rPr lang="zh-CN" altLang="en-US" dirty="0"/>
              <a:t>规范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 smtClean="0"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The scale of the problem depends on the number of communicating pairs that must be supported. If end-to-end encryption is done at a network or IP level, then a key is needed for each pair of hosts on the network that wish to communicate. Thus, if there are </a:t>
            </a:r>
            <a:r>
              <a:rPr lang="en-US" i="1" dirty="0" smtClean="0"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N </a:t>
            </a:r>
            <a:r>
              <a:rPr lang="en-US" dirty="0" smtClean="0"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hosts, the number of required keys is </a:t>
            </a:r>
            <a:r>
              <a:rPr lang="en-US" i="1" dirty="0" smtClean="0"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[N(N – 1)]/2</a:t>
            </a:r>
            <a:r>
              <a:rPr lang="en-US" dirty="0" smtClean="0"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. If encryption is done at the application level, then a key is needed for every pair of users or processes that require communication. Thus, a network may have hundreds of hosts but thousands of users and processes. Figure 14.1 illustrates the magnitude of the key distribution task for end-to-end encryption. A network using node-level encryption with 1000 nodes would conceivably need to distribute as many as half a million keys. If that same network supported 10,000 applications, then as many as 50 million keys may be required for application-level encryption. </a:t>
            </a:r>
            <a:endParaRPr lang="en-US" dirty="0" smtClean="0"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C9FB78-89AD-3049-A8F0-35701971E8F7}" type="slidenum">
              <a:rPr lang="en-AU" smtClean="0">
                <a:latin typeface="Arial" panose="020B0604020202020204" pitchFamily="34" charset="0"/>
              </a:rPr>
            </a:fld>
            <a:endParaRPr lang="en-AU" dirty="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 For end-to-end encryption, some variation on option 4 has been widely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adopted. In this scheme, a key distribution center is responsible for distributing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keys to pairs of users (hosts, processes, applications) as needed. Each user must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share a unique key with the key distribution center for purposes of key distribution.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The use of a key distribution center is based on the use of a hierarchy of keys.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At a minimum, two levels of keys are used (Figure 14.2). Communication between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end systems is encrypted using a temporary key, often referred to as a session key .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Typically, the session key is used for the duration of a logical connection, such as a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frame relay connection or transport connection, and then discarded. Each session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key is obtained from the key distribution center over the same networking facilities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 used for end-user communication. Accordingly, session keys are transmitted in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encrypted form, using a master key  that is shared by the key distribution center and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an end system or user.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For each end system or user, there is a unique master key that it shares with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the key distribution center. Of course, these master keys must be distributed in some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fashion. However, the scale of the problem is vastly reduced. If there are N  entities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that wish to communicate in pairs, then, as was mentioned, as many as [N (N -  1)]/2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session keys are needed at any one time. However, only N  master keys are required,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one for each entity. Thus, master keys can be distributed in some non-cryptographic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way, such as physical delivery.</a:t>
            </a:r>
            <a:endParaRPr lang="en-US" dirty="0" smtClean="0"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CEA31A-520D-304F-A38B-1F1887CC10F1}" type="slidenum">
              <a:rPr lang="en-AU" smtClean="0">
                <a:latin typeface="Arial" panose="020B0604020202020204" pitchFamily="34" charset="0"/>
              </a:rPr>
            </a:fld>
            <a:endParaRPr lang="en-AU" dirty="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C1F251-F2BF-2F41-9253-24B474ADADF3}" type="slidenum">
              <a:rPr lang="en-AU">
                <a:latin typeface="Arial" panose="020B0604020202020204" pitchFamily="34" charset="0"/>
              </a:rPr>
            </a:fld>
            <a:endParaRPr lang="en-AU" dirty="0">
              <a:latin typeface="Arial" panose="020B0604020202020204" pitchFamily="34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 The key distribution concept can be deployed in a number of ways. A typical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scenario is illustrated in Figure 14.3, which is based on a figure in [POPE79]. The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scenario assumes that each user shares a unique master key with the key distribution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center (KDC).</a:t>
            </a:r>
            <a:endParaRPr lang="en-AU" dirty="0"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 It is not necessary to limit the key distribution function to a single KDC. Indeed, for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very large networks, it may not be practical to do so. As an alternative, a hierarchy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of KDCs can be established. For example, there can be local KDCs, each responsible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for a small domain of the overall internetwork, such as a single LAN or a single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building. For communication among entities within the same local domain, the local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KDC is responsible for key distribution. If two entities in different domains desire a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shared key, then the corresponding local KDCs can communicate through a global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 KDC. In this case, any one of the three KDCs involved can actually select the key.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The hierarchical concept can be extended to three or even more layers, depending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on the size of the user population and the geographic scope of the internetwork.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A hierarchical scheme minimizes the effort involved in master key distribution,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because most master keys are those shared by a local KDC with its local entities.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Furthermore, such a scheme limits the damage of a faulty or subverted KDC to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its local area only.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DABED8-1184-0240-B3DC-F1802F07F98F}" type="slidenum">
              <a:rPr lang="en-AU" smtClean="0"/>
            </a:fld>
            <a:endParaRPr lang="en-AU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The more frequently session keys are exchanged, the more secure they are, because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the opponent has less ciphertext to work with for any given session key. On the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other hand, the distribution of session keys delays the start of any exchange and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places a burden on network capacity. A security manager must try to balance these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competing considerations in determining the lifetime of a particular session key.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For connection-oriented protocols, one obvious choice is to use the same session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key for the length of time that the connection is open, using a new session key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for each new session. If a logical connection has a very long lifetime, then it would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be prudent to change the session key periodically, perhaps every time the PDU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(protocol data unit) sequence number cycles.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For a connectionless protocol, such as a transaction-oriented protocol, there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is no explicit connection initiation or termination. Thus, it is not obvious how often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one needs to change the session key. The most secure approach is to use a new session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key for each exchange. However, this negates one of the principal benefits of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connectionless protocols, which is minimum overhead and delay for each transaction.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A better strategy is to use a given session key for a certain fixed period only or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for a certain number of transactions.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DABED8-1184-0240-B3DC-F1802F07F98F}" type="slidenum">
              <a:rPr lang="en-AU" smtClean="0"/>
            </a:fld>
            <a:endParaRPr lang="en-AU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The approach suggested in Figure 14.3 has many variations, one of which is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described in this subsection. The scheme (Figure 14.4) is useful for providing end-to-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end encryption at a network or transport level in a way that is transparent to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the end users. The approach assumes that communication makes use of a connection-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oriented end-to-end protocol, such as TCP. The noteworthy element of this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approach is a session security module (SSM), which may consist of functionality at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one protocol layer, that performs end-to-end encryption and obtains session keys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on behalf of its host or terminal.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The steps involved in establishing a connection are shown in Figure 14.4. When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one host wishes to set up a connection to another host, it transmits a connection-request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packet (step 1). The SSM saves that packet and applies to the KDC for permission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to establish the connection (step 2). The communication between the SSM and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the KDC is encrypted using a master key shared only by this SSM and the KDC. If the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KDC approves the connection request, it generates the session key and delivers it to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the two appropriate SSMs, using a unique permanent key for each SSM (step 3). The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requesting SSM can now release the connection request packet, and a connection is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set up between the two end systems (step 4). All user data exchanged between the two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end systems are encrypted by their respective SSMs using the one-time session key.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 The automated key distribution approach provides the flexibility and dynamic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characteristics needed to allow a number of terminal users to access a number of</a:t>
            </a:r>
            <a:endParaRPr lang="en-US" sz="12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-107" charset="-128"/>
              <a:cs typeface="MS PGothic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-107" charset="-128"/>
                <a:cs typeface="MS PGothic" pitchFamily="-107" charset="-128"/>
              </a:rPr>
              <a:t>hosts and for the hosts to exchange data with each other.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DABED8-1184-0240-B3DC-F1802F07F98F}" type="slidenum">
              <a:rPr lang="en-AU" smtClean="0"/>
            </a:fld>
            <a:endParaRPr lang="en-AU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/>
          <p:nvPr/>
        </p:nvGrpSpPr>
        <p:grpSpPr bwMode="auto">
          <a:xfrm>
            <a:off x="3175" y="4267200"/>
            <a:ext cx="9140825" cy="2590800"/>
            <a:chOff x="2" y="2688"/>
            <a:chExt cx="5758" cy="1632"/>
          </a:xfrm>
        </p:grpSpPr>
        <p:sp>
          <p:nvSpPr>
            <p:cNvPr id="5" name="Freeform 3"/>
            <p:cNvSpPr/>
            <p:nvPr/>
          </p:nvSpPr>
          <p:spPr bwMode="hidden">
            <a:xfrm>
              <a:off x="2" y="2688"/>
              <a:ext cx="5758" cy="1632"/>
            </a:xfrm>
            <a:custGeom>
              <a:avLst/>
              <a:gdLst/>
              <a:ahLst/>
              <a:cxnLst>
                <a:cxn ang="0">
                  <a:pos x="5740" y="4316"/>
                </a:cxn>
                <a:cxn ang="0">
                  <a:pos x="0" y="4316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4316"/>
                </a:cxn>
                <a:cxn ang="0">
                  <a:pos x="5740" y="4316"/>
                </a:cxn>
              </a:cxnLst>
              <a:rect l="0" t="0" r="r" b="b"/>
              <a:pathLst>
                <a:path w="5740" h="4316">
                  <a:moveTo>
                    <a:pt x="5740" y="4316"/>
                  </a:moveTo>
                  <a:lnTo>
                    <a:pt x="0" y="4316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4316"/>
                  </a:lnTo>
                  <a:lnTo>
                    <a:pt x="5740" y="431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5400000" scaled="1"/>
            </a:gradFill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en-US" dirty="0">
                <a:latin typeface="Arial" panose="020B0604020202020204" pitchFamily="34" charset="0"/>
              </a:endParaRPr>
            </a:p>
          </p:txBody>
        </p:sp>
        <p:grpSp>
          <p:nvGrpSpPr>
            <p:cNvPr id="6" name="Group 4"/>
            <p:cNvGrpSpPr/>
            <p:nvPr/>
          </p:nvGrpSpPr>
          <p:grpSpPr bwMode="auto">
            <a:xfrm>
              <a:off x="1776" y="3024"/>
              <a:ext cx="3929" cy="1290"/>
              <a:chOff x="1776" y="3024"/>
              <a:chExt cx="3929" cy="1290"/>
            </a:xfrm>
          </p:grpSpPr>
          <p:grpSp>
            <p:nvGrpSpPr>
              <p:cNvPr id="7" name="Group 5"/>
              <p:cNvGrpSpPr/>
              <p:nvPr/>
            </p:nvGrpSpPr>
            <p:grpSpPr bwMode="auto">
              <a:xfrm>
                <a:off x="2268" y="3934"/>
                <a:ext cx="638" cy="377"/>
                <a:chOff x="2268" y="3934"/>
                <a:chExt cx="638" cy="377"/>
              </a:xfrm>
            </p:grpSpPr>
            <p:sp>
              <p:nvSpPr>
                <p:cNvPr id="60" name="Oval 6"/>
                <p:cNvSpPr>
                  <a:spLocks noChangeArrowheads="1"/>
                </p:cNvSpPr>
                <p:nvPr/>
              </p:nvSpPr>
              <p:spPr bwMode="hidden">
                <a:xfrm>
                  <a:off x="2268" y="3934"/>
                  <a:ext cx="638" cy="377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87843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2700000" scaled="1"/>
                </a:gradFill>
                <a:ln w="9525">
                  <a:noFill/>
                  <a:rou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1" name="Oval 7"/>
                <p:cNvSpPr>
                  <a:spLocks noChangeArrowheads="1"/>
                </p:cNvSpPr>
                <p:nvPr/>
              </p:nvSpPr>
              <p:spPr bwMode="hidden">
                <a:xfrm>
                  <a:off x="2314" y="3958"/>
                  <a:ext cx="543" cy="33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87843"/>
                        <a:invGamma/>
                      </a:schemeClr>
                    </a:gs>
                  </a:gsLst>
                  <a:lin ang="2700000" scaled="1"/>
                </a:gradFill>
                <a:ln w="9525">
                  <a:noFill/>
                  <a:rou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2" name="Oval 8"/>
                <p:cNvSpPr>
                  <a:spLocks noChangeArrowheads="1"/>
                </p:cNvSpPr>
                <p:nvPr/>
              </p:nvSpPr>
              <p:spPr bwMode="hidden">
                <a:xfrm>
                  <a:off x="2341" y="3979"/>
                  <a:ext cx="501" cy="299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90980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2700000" scaled="1"/>
                </a:gradFill>
                <a:ln w="9525">
                  <a:noFill/>
                  <a:rou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3" name="Oval 9"/>
                <p:cNvSpPr>
                  <a:spLocks noChangeArrowheads="1"/>
                </p:cNvSpPr>
                <p:nvPr/>
              </p:nvSpPr>
              <p:spPr bwMode="hidden">
                <a:xfrm>
                  <a:off x="2368" y="3997"/>
                  <a:ext cx="444" cy="258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87843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4" name="Oval 10"/>
                <p:cNvSpPr>
                  <a:spLocks noChangeArrowheads="1"/>
                </p:cNvSpPr>
                <p:nvPr/>
              </p:nvSpPr>
              <p:spPr bwMode="hidden">
                <a:xfrm>
                  <a:off x="2385" y="4005"/>
                  <a:ext cx="413" cy="240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94118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5" name="Oval 11"/>
                <p:cNvSpPr>
                  <a:spLocks noChangeArrowheads="1"/>
                </p:cNvSpPr>
                <p:nvPr/>
              </p:nvSpPr>
              <p:spPr bwMode="hidden">
                <a:xfrm>
                  <a:off x="2437" y="4026"/>
                  <a:ext cx="306" cy="19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87843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6" name="Oval 12"/>
                <p:cNvSpPr>
                  <a:spLocks noChangeArrowheads="1"/>
                </p:cNvSpPr>
                <p:nvPr/>
              </p:nvSpPr>
              <p:spPr bwMode="hidden">
                <a:xfrm>
                  <a:off x="2476" y="4056"/>
                  <a:ext cx="227" cy="135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90980"/>
                        <a:invGamma/>
                      </a:schemeClr>
                    </a:gs>
                  </a:gsLst>
                  <a:lin ang="2700000" scaled="1"/>
                </a:gradFill>
                <a:ln w="9525">
                  <a:noFill/>
                  <a:rou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7" name="Oval 13"/>
                <p:cNvSpPr>
                  <a:spLocks noChangeArrowheads="1"/>
                </p:cNvSpPr>
                <p:nvPr/>
              </p:nvSpPr>
              <p:spPr bwMode="hidden">
                <a:xfrm>
                  <a:off x="2542" y="4097"/>
                  <a:ext cx="90" cy="60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90980"/>
                        <a:invGamma/>
                      </a:schemeClr>
                    </a:gs>
                  </a:gsLst>
                  <a:lin ang="0" scaled="1"/>
                </a:gradFill>
                <a:ln w="9525">
                  <a:noFill/>
                  <a:rou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8" name="Oval 14"/>
              <p:cNvSpPr>
                <a:spLocks noChangeArrowheads="1"/>
              </p:cNvSpPr>
              <p:nvPr/>
            </p:nvSpPr>
            <p:spPr bwMode="hidden">
              <a:xfrm>
                <a:off x="3686" y="3810"/>
                <a:ext cx="532" cy="327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0980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9" name="Oval 15"/>
              <p:cNvSpPr>
                <a:spLocks noChangeArrowheads="1"/>
              </p:cNvSpPr>
              <p:nvPr/>
            </p:nvSpPr>
            <p:spPr bwMode="hidden">
              <a:xfrm>
                <a:off x="3726" y="3840"/>
                <a:ext cx="452" cy="275"/>
              </a:xfrm>
              <a:prstGeom prst="ellipse">
                <a:avLst/>
              </a:prstGeom>
              <a:gradFill rotWithShape="0">
                <a:gsLst>
                  <a:gs pos="0">
                    <a:schemeClr val="accent1">
                      <a:gamma/>
                      <a:shade val="90980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0" name="Oval 16"/>
              <p:cNvSpPr>
                <a:spLocks noChangeArrowheads="1"/>
              </p:cNvSpPr>
              <p:nvPr/>
            </p:nvSpPr>
            <p:spPr bwMode="hidden">
              <a:xfrm>
                <a:off x="3782" y="3872"/>
                <a:ext cx="344" cy="207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1" name="Oval 17"/>
              <p:cNvSpPr>
                <a:spLocks noChangeArrowheads="1"/>
              </p:cNvSpPr>
              <p:nvPr/>
            </p:nvSpPr>
            <p:spPr bwMode="hidden">
              <a:xfrm>
                <a:off x="3822" y="3896"/>
                <a:ext cx="262" cy="159"/>
              </a:xfrm>
              <a:prstGeom prst="ellipse">
                <a:avLst/>
              </a:prstGeom>
              <a:gradFill rotWithShape="0">
                <a:gsLst>
                  <a:gs pos="0">
                    <a:schemeClr val="accent1">
                      <a:gamma/>
                      <a:shade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2" name="Oval 18"/>
              <p:cNvSpPr>
                <a:spLocks noChangeArrowheads="1"/>
              </p:cNvSpPr>
              <p:nvPr/>
            </p:nvSpPr>
            <p:spPr bwMode="hidden">
              <a:xfrm>
                <a:off x="3856" y="3922"/>
                <a:ext cx="192" cy="107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3" name="Freeform 19"/>
              <p:cNvSpPr/>
              <p:nvPr/>
            </p:nvSpPr>
            <p:spPr bwMode="hidden">
              <a:xfrm>
                <a:off x="3575" y="3715"/>
                <a:ext cx="383" cy="161"/>
              </a:xfrm>
              <a:custGeom>
                <a:avLst/>
                <a:gdLst/>
                <a:ahLst/>
                <a:cxnLst>
                  <a:cxn ang="0">
                    <a:pos x="376" y="12"/>
                  </a:cxn>
                  <a:cxn ang="0">
                    <a:pos x="257" y="24"/>
                  </a:cxn>
                  <a:cxn ang="0">
                    <a:pos x="149" y="54"/>
                  </a:cxn>
                  <a:cxn ang="0">
                    <a:pos x="101" y="77"/>
                  </a:cxn>
                  <a:cxn ang="0">
                    <a:pos x="59" y="101"/>
                  </a:cxn>
                  <a:cxn ang="0">
                    <a:pos x="24" y="131"/>
                  </a:cxn>
                  <a:cxn ang="0">
                    <a:pos x="0" y="161"/>
                  </a:cxn>
                  <a:cxn ang="0">
                    <a:pos x="0" y="137"/>
                  </a:cxn>
                  <a:cxn ang="0">
                    <a:pos x="29" y="107"/>
                  </a:cxn>
                  <a:cxn ang="0">
                    <a:pos x="65" y="83"/>
                  </a:cxn>
                  <a:cxn ang="0">
                    <a:pos x="155" y="36"/>
                  </a:cxn>
                  <a:cxn ang="0">
                    <a:pos x="257" y="12"/>
                  </a:cxn>
                  <a:cxn ang="0">
                    <a:pos x="376" y="0"/>
                  </a:cxn>
                  <a:cxn ang="0">
                    <a:pos x="376" y="0"/>
                  </a:cxn>
                  <a:cxn ang="0">
                    <a:pos x="382" y="0"/>
                  </a:cxn>
                  <a:cxn ang="0">
                    <a:pos x="382" y="12"/>
                  </a:cxn>
                  <a:cxn ang="0">
                    <a:pos x="376" y="12"/>
                  </a:cxn>
                  <a:cxn ang="0">
                    <a:pos x="376" y="12"/>
                  </a:cxn>
                  <a:cxn ang="0">
                    <a:pos x="376" y="12"/>
                  </a:cxn>
                </a:cxnLst>
                <a:rect l="0" t="0" r="r" b="b"/>
                <a:pathLst>
                  <a:path w="382" h="161">
                    <a:moveTo>
                      <a:pt x="376" y="12"/>
                    </a:moveTo>
                    <a:lnTo>
                      <a:pt x="257" y="24"/>
                    </a:lnTo>
                    <a:lnTo>
                      <a:pt x="149" y="54"/>
                    </a:lnTo>
                    <a:lnTo>
                      <a:pt x="101" y="77"/>
                    </a:lnTo>
                    <a:lnTo>
                      <a:pt x="59" y="101"/>
                    </a:lnTo>
                    <a:lnTo>
                      <a:pt x="24" y="131"/>
                    </a:lnTo>
                    <a:lnTo>
                      <a:pt x="0" y="161"/>
                    </a:lnTo>
                    <a:lnTo>
                      <a:pt x="0" y="137"/>
                    </a:lnTo>
                    <a:lnTo>
                      <a:pt x="29" y="107"/>
                    </a:lnTo>
                    <a:lnTo>
                      <a:pt x="65" y="83"/>
                    </a:lnTo>
                    <a:lnTo>
                      <a:pt x="155" y="36"/>
                    </a:lnTo>
                    <a:lnTo>
                      <a:pt x="257" y="12"/>
                    </a:lnTo>
                    <a:lnTo>
                      <a:pt x="376" y="0"/>
                    </a:lnTo>
                    <a:lnTo>
                      <a:pt x="376" y="0"/>
                    </a:lnTo>
                    <a:lnTo>
                      <a:pt x="382" y="0"/>
                    </a:lnTo>
                    <a:lnTo>
                      <a:pt x="382" y="12"/>
                    </a:lnTo>
                    <a:lnTo>
                      <a:pt x="376" y="12"/>
                    </a:lnTo>
                    <a:lnTo>
                      <a:pt x="376" y="12"/>
                    </a:lnTo>
                    <a:lnTo>
                      <a:pt x="376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shade val="94118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4" name="Freeform 20"/>
              <p:cNvSpPr/>
              <p:nvPr/>
            </p:nvSpPr>
            <p:spPr bwMode="hidden">
              <a:xfrm>
                <a:off x="3695" y="4170"/>
                <a:ext cx="444" cy="66"/>
              </a:xfrm>
              <a:custGeom>
                <a:avLst/>
                <a:gdLst/>
                <a:ahLst/>
                <a:cxnLst>
                  <a:cxn ang="0">
                    <a:pos x="257" y="54"/>
                  </a:cxn>
                  <a:cxn ang="0">
                    <a:pos x="353" y="48"/>
                  </a:cxn>
                  <a:cxn ang="0">
                    <a:pos x="443" y="24"/>
                  </a:cxn>
                  <a:cxn ang="0">
                    <a:pos x="443" y="36"/>
                  </a:cxn>
                  <a:cxn ang="0">
                    <a:pos x="353" y="60"/>
                  </a:cxn>
                  <a:cxn ang="0">
                    <a:pos x="257" y="66"/>
                  </a:cxn>
                  <a:cxn ang="0">
                    <a:pos x="186" y="60"/>
                  </a:cxn>
                  <a:cxn ang="0">
                    <a:pos x="120" y="48"/>
                  </a:cxn>
                  <a:cxn ang="0">
                    <a:pos x="60" y="36"/>
                  </a:cxn>
                  <a:cxn ang="0">
                    <a:pos x="0" y="12"/>
                  </a:cxn>
                  <a:cxn ang="0">
                    <a:pos x="0" y="0"/>
                  </a:cxn>
                  <a:cxn ang="0">
                    <a:pos x="54" y="24"/>
                  </a:cxn>
                  <a:cxn ang="0">
                    <a:pos x="120" y="36"/>
                  </a:cxn>
                  <a:cxn ang="0">
                    <a:pos x="186" y="48"/>
                  </a:cxn>
                  <a:cxn ang="0">
                    <a:pos x="257" y="54"/>
                  </a:cxn>
                  <a:cxn ang="0">
                    <a:pos x="257" y="54"/>
                  </a:cxn>
                </a:cxnLst>
                <a:rect l="0" t="0" r="r" b="b"/>
                <a:pathLst>
                  <a:path w="443" h="66">
                    <a:moveTo>
                      <a:pt x="257" y="54"/>
                    </a:moveTo>
                    <a:lnTo>
                      <a:pt x="353" y="48"/>
                    </a:lnTo>
                    <a:lnTo>
                      <a:pt x="443" y="24"/>
                    </a:lnTo>
                    <a:lnTo>
                      <a:pt x="443" y="36"/>
                    </a:lnTo>
                    <a:lnTo>
                      <a:pt x="353" y="60"/>
                    </a:lnTo>
                    <a:lnTo>
                      <a:pt x="257" y="66"/>
                    </a:lnTo>
                    <a:lnTo>
                      <a:pt x="186" y="60"/>
                    </a:lnTo>
                    <a:lnTo>
                      <a:pt x="120" y="48"/>
                    </a:lnTo>
                    <a:lnTo>
                      <a:pt x="60" y="36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54" y="24"/>
                    </a:lnTo>
                    <a:lnTo>
                      <a:pt x="120" y="36"/>
                    </a:lnTo>
                    <a:lnTo>
                      <a:pt x="186" y="48"/>
                    </a:lnTo>
                    <a:lnTo>
                      <a:pt x="257" y="54"/>
                    </a:lnTo>
                    <a:lnTo>
                      <a:pt x="257" y="5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shade val="84706"/>
                      <a:invGamma/>
                    </a:schemeClr>
                  </a:gs>
                  <a:gs pos="100000">
                    <a:schemeClr val="accent1"/>
                  </a:gs>
                </a:gsLst>
                <a:lin ang="189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5" name="Freeform 21"/>
              <p:cNvSpPr/>
              <p:nvPr/>
            </p:nvSpPr>
            <p:spPr bwMode="hidden">
              <a:xfrm>
                <a:off x="3527" y="3906"/>
                <a:ext cx="89" cy="216"/>
              </a:xfrm>
              <a:custGeom>
                <a:avLst/>
                <a:gdLst/>
                <a:ahLst/>
                <a:cxnLst>
                  <a:cxn ang="0">
                    <a:pos x="12" y="66"/>
                  </a:cxn>
                  <a:cxn ang="0">
                    <a:pos x="18" y="108"/>
                  </a:cxn>
                  <a:cxn ang="0">
                    <a:pos x="36" y="144"/>
                  </a:cxn>
                  <a:cxn ang="0">
                    <a:pos x="60" y="180"/>
                  </a:cxn>
                  <a:cxn ang="0">
                    <a:pos x="89" y="216"/>
                  </a:cxn>
                  <a:cxn ang="0">
                    <a:pos x="72" y="216"/>
                  </a:cxn>
                  <a:cxn ang="0">
                    <a:pos x="42" y="180"/>
                  </a:cxn>
                  <a:cxn ang="0">
                    <a:pos x="18" y="144"/>
                  </a:cxn>
                  <a:cxn ang="0">
                    <a:pos x="6" y="108"/>
                  </a:cxn>
                  <a:cxn ang="0">
                    <a:pos x="0" y="66"/>
                  </a:cxn>
                  <a:cxn ang="0">
                    <a:pos x="0" y="30"/>
                  </a:cxn>
                  <a:cxn ang="0">
                    <a:pos x="12" y="0"/>
                  </a:cxn>
                  <a:cxn ang="0">
                    <a:pos x="30" y="0"/>
                  </a:cxn>
                  <a:cxn ang="0">
                    <a:pos x="18" y="30"/>
                  </a:cxn>
                  <a:cxn ang="0">
                    <a:pos x="12" y="66"/>
                  </a:cxn>
                  <a:cxn ang="0">
                    <a:pos x="12" y="66"/>
                  </a:cxn>
                </a:cxnLst>
                <a:rect l="0" t="0" r="r" b="b"/>
                <a:pathLst>
                  <a:path w="89" h="216">
                    <a:moveTo>
                      <a:pt x="12" y="66"/>
                    </a:moveTo>
                    <a:lnTo>
                      <a:pt x="18" y="108"/>
                    </a:lnTo>
                    <a:lnTo>
                      <a:pt x="36" y="144"/>
                    </a:lnTo>
                    <a:lnTo>
                      <a:pt x="60" y="180"/>
                    </a:lnTo>
                    <a:lnTo>
                      <a:pt x="89" y="216"/>
                    </a:lnTo>
                    <a:lnTo>
                      <a:pt x="72" y="216"/>
                    </a:lnTo>
                    <a:lnTo>
                      <a:pt x="42" y="180"/>
                    </a:lnTo>
                    <a:lnTo>
                      <a:pt x="18" y="144"/>
                    </a:lnTo>
                    <a:lnTo>
                      <a:pt x="6" y="108"/>
                    </a:lnTo>
                    <a:lnTo>
                      <a:pt x="0" y="66"/>
                    </a:lnTo>
                    <a:lnTo>
                      <a:pt x="0" y="30"/>
                    </a:lnTo>
                    <a:lnTo>
                      <a:pt x="12" y="0"/>
                    </a:lnTo>
                    <a:lnTo>
                      <a:pt x="30" y="0"/>
                    </a:lnTo>
                    <a:lnTo>
                      <a:pt x="18" y="30"/>
                    </a:lnTo>
                    <a:lnTo>
                      <a:pt x="12" y="66"/>
                    </a:lnTo>
                    <a:lnTo>
                      <a:pt x="12" y="6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6" name="Freeform 22"/>
              <p:cNvSpPr/>
              <p:nvPr/>
            </p:nvSpPr>
            <p:spPr bwMode="hidden">
              <a:xfrm>
                <a:off x="3569" y="3745"/>
                <a:ext cx="750" cy="461"/>
              </a:xfrm>
              <a:custGeom>
                <a:avLst/>
                <a:gdLst/>
                <a:ahLst/>
                <a:cxnLst>
                  <a:cxn ang="0">
                    <a:pos x="382" y="443"/>
                  </a:cxn>
                  <a:cxn ang="0">
                    <a:pos x="311" y="437"/>
                  </a:cxn>
                  <a:cxn ang="0">
                    <a:pos x="245" y="425"/>
                  </a:cxn>
                  <a:cxn ang="0">
                    <a:pos x="185" y="407"/>
                  </a:cxn>
                  <a:cxn ang="0">
                    <a:pos x="131" y="383"/>
                  </a:cxn>
                  <a:cxn ang="0">
                    <a:pos x="83" y="347"/>
                  </a:cxn>
                  <a:cxn ang="0">
                    <a:pos x="53" y="311"/>
                  </a:cxn>
                  <a:cxn ang="0">
                    <a:pos x="30" y="269"/>
                  </a:cxn>
                  <a:cxn ang="0">
                    <a:pos x="24" y="227"/>
                  </a:cxn>
                  <a:cxn ang="0">
                    <a:pos x="30" y="185"/>
                  </a:cxn>
                  <a:cxn ang="0">
                    <a:pos x="53" y="143"/>
                  </a:cxn>
                  <a:cxn ang="0">
                    <a:pos x="83" y="107"/>
                  </a:cxn>
                  <a:cxn ang="0">
                    <a:pos x="131" y="77"/>
                  </a:cxn>
                  <a:cxn ang="0">
                    <a:pos x="185" y="47"/>
                  </a:cxn>
                  <a:cxn ang="0">
                    <a:pos x="245" y="30"/>
                  </a:cxn>
                  <a:cxn ang="0">
                    <a:pos x="311" y="18"/>
                  </a:cxn>
                  <a:cxn ang="0">
                    <a:pos x="382" y="12"/>
                  </a:cxn>
                  <a:cxn ang="0">
                    <a:pos x="478" y="18"/>
                  </a:cxn>
                  <a:cxn ang="0">
                    <a:pos x="562" y="41"/>
                  </a:cxn>
                  <a:cxn ang="0">
                    <a:pos x="562" y="36"/>
                  </a:cxn>
                  <a:cxn ang="0">
                    <a:pos x="562" y="30"/>
                  </a:cxn>
                  <a:cxn ang="0">
                    <a:pos x="478" y="6"/>
                  </a:cxn>
                  <a:cxn ang="0">
                    <a:pos x="382" y="0"/>
                  </a:cxn>
                  <a:cxn ang="0">
                    <a:pos x="305" y="6"/>
                  </a:cxn>
                  <a:cxn ang="0">
                    <a:pos x="233" y="18"/>
                  </a:cxn>
                  <a:cxn ang="0">
                    <a:pos x="167" y="41"/>
                  </a:cxn>
                  <a:cxn ang="0">
                    <a:pos x="113" y="65"/>
                  </a:cxn>
                  <a:cxn ang="0">
                    <a:pos x="65" y="101"/>
                  </a:cxn>
                  <a:cxn ang="0">
                    <a:pos x="30" y="137"/>
                  </a:cxn>
                  <a:cxn ang="0">
                    <a:pos x="6" y="179"/>
                  </a:cxn>
                  <a:cxn ang="0">
                    <a:pos x="0" y="227"/>
                  </a:cxn>
                  <a:cxn ang="0">
                    <a:pos x="6" y="275"/>
                  </a:cxn>
                  <a:cxn ang="0">
                    <a:pos x="30" y="317"/>
                  </a:cxn>
                  <a:cxn ang="0">
                    <a:pos x="65" y="359"/>
                  </a:cxn>
                  <a:cxn ang="0">
                    <a:pos x="113" y="395"/>
                  </a:cxn>
                  <a:cxn ang="0">
                    <a:pos x="167" y="419"/>
                  </a:cxn>
                  <a:cxn ang="0">
                    <a:pos x="233" y="443"/>
                  </a:cxn>
                  <a:cxn ang="0">
                    <a:pos x="305" y="455"/>
                  </a:cxn>
                  <a:cxn ang="0">
                    <a:pos x="382" y="461"/>
                  </a:cxn>
                  <a:cxn ang="0">
                    <a:pos x="448" y="455"/>
                  </a:cxn>
                  <a:cxn ang="0">
                    <a:pos x="508" y="449"/>
                  </a:cxn>
                  <a:cxn ang="0">
                    <a:pos x="609" y="413"/>
                  </a:cxn>
                  <a:cxn ang="0">
                    <a:pos x="657" y="389"/>
                  </a:cxn>
                  <a:cxn ang="0">
                    <a:pos x="693" y="359"/>
                  </a:cxn>
                  <a:cxn ang="0">
                    <a:pos x="723" y="329"/>
                  </a:cxn>
                  <a:cxn ang="0">
                    <a:pos x="747" y="293"/>
                  </a:cxn>
                  <a:cxn ang="0">
                    <a:pos x="741" y="287"/>
                  </a:cxn>
                  <a:cxn ang="0">
                    <a:pos x="729" y="281"/>
                  </a:cxn>
                  <a:cxn ang="0">
                    <a:pos x="711" y="317"/>
                  </a:cxn>
                  <a:cxn ang="0">
                    <a:pos x="681" y="347"/>
                  </a:cxn>
                  <a:cxn ang="0">
                    <a:pos x="645" y="377"/>
                  </a:cxn>
                  <a:cxn ang="0">
                    <a:pos x="604" y="401"/>
                  </a:cxn>
                  <a:cxn ang="0">
                    <a:pos x="502" y="431"/>
                  </a:cxn>
                  <a:cxn ang="0">
                    <a:pos x="442" y="443"/>
                  </a:cxn>
                  <a:cxn ang="0">
                    <a:pos x="382" y="443"/>
                  </a:cxn>
                  <a:cxn ang="0">
                    <a:pos x="382" y="443"/>
                  </a:cxn>
                </a:cxnLst>
                <a:rect l="0" t="0" r="r" b="b"/>
                <a:pathLst>
                  <a:path w="747" h="461">
                    <a:moveTo>
                      <a:pt x="382" y="443"/>
                    </a:moveTo>
                    <a:lnTo>
                      <a:pt x="311" y="437"/>
                    </a:lnTo>
                    <a:lnTo>
                      <a:pt x="245" y="425"/>
                    </a:lnTo>
                    <a:lnTo>
                      <a:pt x="185" y="407"/>
                    </a:lnTo>
                    <a:lnTo>
                      <a:pt x="131" y="383"/>
                    </a:lnTo>
                    <a:lnTo>
                      <a:pt x="83" y="347"/>
                    </a:lnTo>
                    <a:lnTo>
                      <a:pt x="53" y="311"/>
                    </a:lnTo>
                    <a:lnTo>
                      <a:pt x="30" y="269"/>
                    </a:lnTo>
                    <a:lnTo>
                      <a:pt x="24" y="227"/>
                    </a:lnTo>
                    <a:lnTo>
                      <a:pt x="30" y="185"/>
                    </a:lnTo>
                    <a:lnTo>
                      <a:pt x="53" y="143"/>
                    </a:lnTo>
                    <a:lnTo>
                      <a:pt x="83" y="107"/>
                    </a:lnTo>
                    <a:lnTo>
                      <a:pt x="131" y="77"/>
                    </a:lnTo>
                    <a:lnTo>
                      <a:pt x="185" y="47"/>
                    </a:lnTo>
                    <a:lnTo>
                      <a:pt x="245" y="30"/>
                    </a:lnTo>
                    <a:lnTo>
                      <a:pt x="311" y="18"/>
                    </a:lnTo>
                    <a:lnTo>
                      <a:pt x="382" y="12"/>
                    </a:lnTo>
                    <a:lnTo>
                      <a:pt x="478" y="18"/>
                    </a:lnTo>
                    <a:lnTo>
                      <a:pt x="562" y="41"/>
                    </a:lnTo>
                    <a:lnTo>
                      <a:pt x="562" y="36"/>
                    </a:lnTo>
                    <a:lnTo>
                      <a:pt x="562" y="30"/>
                    </a:lnTo>
                    <a:lnTo>
                      <a:pt x="478" y="6"/>
                    </a:lnTo>
                    <a:lnTo>
                      <a:pt x="382" y="0"/>
                    </a:lnTo>
                    <a:lnTo>
                      <a:pt x="305" y="6"/>
                    </a:lnTo>
                    <a:lnTo>
                      <a:pt x="233" y="18"/>
                    </a:lnTo>
                    <a:lnTo>
                      <a:pt x="167" y="41"/>
                    </a:lnTo>
                    <a:lnTo>
                      <a:pt x="113" y="65"/>
                    </a:lnTo>
                    <a:lnTo>
                      <a:pt x="65" y="101"/>
                    </a:lnTo>
                    <a:lnTo>
                      <a:pt x="30" y="137"/>
                    </a:lnTo>
                    <a:lnTo>
                      <a:pt x="6" y="179"/>
                    </a:lnTo>
                    <a:lnTo>
                      <a:pt x="0" y="227"/>
                    </a:lnTo>
                    <a:lnTo>
                      <a:pt x="6" y="275"/>
                    </a:lnTo>
                    <a:lnTo>
                      <a:pt x="30" y="317"/>
                    </a:lnTo>
                    <a:lnTo>
                      <a:pt x="65" y="359"/>
                    </a:lnTo>
                    <a:lnTo>
                      <a:pt x="113" y="395"/>
                    </a:lnTo>
                    <a:lnTo>
                      <a:pt x="167" y="419"/>
                    </a:lnTo>
                    <a:lnTo>
                      <a:pt x="233" y="443"/>
                    </a:lnTo>
                    <a:lnTo>
                      <a:pt x="305" y="455"/>
                    </a:lnTo>
                    <a:lnTo>
                      <a:pt x="382" y="461"/>
                    </a:lnTo>
                    <a:lnTo>
                      <a:pt x="448" y="455"/>
                    </a:lnTo>
                    <a:lnTo>
                      <a:pt x="508" y="449"/>
                    </a:lnTo>
                    <a:lnTo>
                      <a:pt x="609" y="413"/>
                    </a:lnTo>
                    <a:lnTo>
                      <a:pt x="657" y="389"/>
                    </a:lnTo>
                    <a:lnTo>
                      <a:pt x="693" y="359"/>
                    </a:lnTo>
                    <a:lnTo>
                      <a:pt x="723" y="329"/>
                    </a:lnTo>
                    <a:lnTo>
                      <a:pt x="747" y="293"/>
                    </a:lnTo>
                    <a:lnTo>
                      <a:pt x="741" y="287"/>
                    </a:lnTo>
                    <a:lnTo>
                      <a:pt x="729" y="281"/>
                    </a:lnTo>
                    <a:lnTo>
                      <a:pt x="711" y="317"/>
                    </a:lnTo>
                    <a:lnTo>
                      <a:pt x="681" y="347"/>
                    </a:lnTo>
                    <a:lnTo>
                      <a:pt x="645" y="377"/>
                    </a:lnTo>
                    <a:lnTo>
                      <a:pt x="604" y="401"/>
                    </a:lnTo>
                    <a:lnTo>
                      <a:pt x="502" y="431"/>
                    </a:lnTo>
                    <a:lnTo>
                      <a:pt x="442" y="443"/>
                    </a:lnTo>
                    <a:lnTo>
                      <a:pt x="382" y="443"/>
                    </a:lnTo>
                    <a:lnTo>
                      <a:pt x="382" y="443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0980"/>
                      <a:invGamma/>
                    </a:schemeClr>
                  </a:gs>
                </a:gsLst>
                <a:path path="rect">
                  <a:fillToRect l="50000" t="50000" r="50000" b="50000"/>
                </a:path>
              </a:gra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7" name="Freeform 23"/>
              <p:cNvSpPr/>
              <p:nvPr/>
            </p:nvSpPr>
            <p:spPr bwMode="hidden">
              <a:xfrm>
                <a:off x="4037" y="3721"/>
                <a:ext cx="96" cy="3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2"/>
                  </a:cxn>
                  <a:cxn ang="0">
                    <a:pos x="48" y="18"/>
                  </a:cxn>
                  <a:cxn ang="0">
                    <a:pos x="96" y="30"/>
                  </a:cxn>
                  <a:cxn ang="0">
                    <a:pos x="96" y="24"/>
                  </a:cxn>
                  <a:cxn ang="0">
                    <a:pos x="96" y="18"/>
                  </a:cxn>
                  <a:cxn ang="0">
                    <a:pos x="48" y="12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96" h="30">
                    <a:moveTo>
                      <a:pt x="0" y="0"/>
                    </a:moveTo>
                    <a:lnTo>
                      <a:pt x="0" y="12"/>
                    </a:lnTo>
                    <a:lnTo>
                      <a:pt x="48" y="18"/>
                    </a:lnTo>
                    <a:lnTo>
                      <a:pt x="96" y="30"/>
                    </a:lnTo>
                    <a:lnTo>
                      <a:pt x="96" y="24"/>
                    </a:lnTo>
                    <a:lnTo>
                      <a:pt x="96" y="18"/>
                    </a:lnTo>
                    <a:lnTo>
                      <a:pt x="48" y="1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8" name="Freeform 24"/>
              <p:cNvSpPr/>
              <p:nvPr/>
            </p:nvSpPr>
            <p:spPr bwMode="hidden">
              <a:xfrm>
                <a:off x="4175" y="4050"/>
                <a:ext cx="180" cy="132"/>
              </a:xfrm>
              <a:custGeom>
                <a:avLst/>
                <a:gdLst/>
                <a:ahLst/>
                <a:cxnLst>
                  <a:cxn ang="0">
                    <a:pos x="0" y="132"/>
                  </a:cxn>
                  <a:cxn ang="0">
                    <a:pos x="29" y="132"/>
                  </a:cxn>
                  <a:cxn ang="0">
                    <a:pos x="77" y="108"/>
                  </a:cxn>
                  <a:cxn ang="0">
                    <a:pos x="119" y="78"/>
                  </a:cxn>
                  <a:cxn ang="0">
                    <a:pos x="155" y="48"/>
                  </a:cxn>
                  <a:cxn ang="0">
                    <a:pos x="179" y="12"/>
                  </a:cxn>
                  <a:cxn ang="0">
                    <a:pos x="173" y="6"/>
                  </a:cxn>
                  <a:cxn ang="0">
                    <a:pos x="167" y="0"/>
                  </a:cxn>
                  <a:cxn ang="0">
                    <a:pos x="137" y="42"/>
                  </a:cxn>
                  <a:cxn ang="0">
                    <a:pos x="101" y="78"/>
                  </a:cxn>
                  <a:cxn ang="0">
                    <a:pos x="53" y="108"/>
                  </a:cxn>
                  <a:cxn ang="0">
                    <a:pos x="0" y="132"/>
                  </a:cxn>
                  <a:cxn ang="0">
                    <a:pos x="0" y="132"/>
                  </a:cxn>
                </a:cxnLst>
                <a:rect l="0" t="0" r="r" b="b"/>
                <a:pathLst>
                  <a:path w="179" h="132">
                    <a:moveTo>
                      <a:pt x="0" y="132"/>
                    </a:moveTo>
                    <a:lnTo>
                      <a:pt x="29" y="132"/>
                    </a:lnTo>
                    <a:lnTo>
                      <a:pt x="77" y="108"/>
                    </a:lnTo>
                    <a:lnTo>
                      <a:pt x="119" y="78"/>
                    </a:lnTo>
                    <a:lnTo>
                      <a:pt x="155" y="48"/>
                    </a:lnTo>
                    <a:lnTo>
                      <a:pt x="179" y="12"/>
                    </a:lnTo>
                    <a:lnTo>
                      <a:pt x="173" y="6"/>
                    </a:lnTo>
                    <a:lnTo>
                      <a:pt x="167" y="0"/>
                    </a:lnTo>
                    <a:lnTo>
                      <a:pt x="137" y="42"/>
                    </a:lnTo>
                    <a:lnTo>
                      <a:pt x="101" y="78"/>
                    </a:lnTo>
                    <a:lnTo>
                      <a:pt x="53" y="108"/>
                    </a:lnTo>
                    <a:lnTo>
                      <a:pt x="0" y="132"/>
                    </a:lnTo>
                    <a:lnTo>
                      <a:pt x="0" y="1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189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9" name="Freeform 25"/>
              <p:cNvSpPr/>
              <p:nvPr/>
            </p:nvSpPr>
            <p:spPr bwMode="hidden">
              <a:xfrm>
                <a:off x="2585" y="3822"/>
                <a:ext cx="449" cy="18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78" y="12"/>
                  </a:cxn>
                  <a:cxn ang="0">
                    <a:pos x="150" y="18"/>
                  </a:cxn>
                  <a:cxn ang="0">
                    <a:pos x="215" y="36"/>
                  </a:cxn>
                  <a:cxn ang="0">
                    <a:pos x="275" y="60"/>
                  </a:cxn>
                  <a:cxn ang="0">
                    <a:pos x="329" y="84"/>
                  </a:cxn>
                  <a:cxn ang="0">
                    <a:pos x="377" y="114"/>
                  </a:cxn>
                  <a:cxn ang="0">
                    <a:pos x="419" y="150"/>
                  </a:cxn>
                  <a:cxn ang="0">
                    <a:pos x="448" y="186"/>
                  </a:cxn>
                  <a:cxn ang="0">
                    <a:pos x="448" y="162"/>
                  </a:cxn>
                  <a:cxn ang="0">
                    <a:pos x="413" y="126"/>
                  </a:cxn>
                  <a:cxn ang="0">
                    <a:pos x="371" y="96"/>
                  </a:cxn>
                  <a:cxn ang="0">
                    <a:pos x="323" y="66"/>
                  </a:cxn>
                  <a:cxn ang="0">
                    <a:pos x="269" y="48"/>
                  </a:cxn>
                  <a:cxn ang="0">
                    <a:pos x="144" y="12"/>
                  </a:cxn>
                  <a:cxn ang="0">
                    <a:pos x="78" y="6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6" y="6"/>
                  </a:cxn>
                  <a:cxn ang="0">
                    <a:pos x="6" y="6"/>
                  </a:cxn>
                </a:cxnLst>
                <a:rect l="0" t="0" r="r" b="b"/>
                <a:pathLst>
                  <a:path w="448" h="186">
                    <a:moveTo>
                      <a:pt x="6" y="6"/>
                    </a:moveTo>
                    <a:lnTo>
                      <a:pt x="78" y="12"/>
                    </a:lnTo>
                    <a:lnTo>
                      <a:pt x="150" y="18"/>
                    </a:lnTo>
                    <a:lnTo>
                      <a:pt x="215" y="36"/>
                    </a:lnTo>
                    <a:lnTo>
                      <a:pt x="275" y="60"/>
                    </a:lnTo>
                    <a:lnTo>
                      <a:pt x="329" y="84"/>
                    </a:lnTo>
                    <a:lnTo>
                      <a:pt x="377" y="114"/>
                    </a:lnTo>
                    <a:lnTo>
                      <a:pt x="419" y="150"/>
                    </a:lnTo>
                    <a:lnTo>
                      <a:pt x="448" y="186"/>
                    </a:lnTo>
                    <a:lnTo>
                      <a:pt x="448" y="162"/>
                    </a:lnTo>
                    <a:lnTo>
                      <a:pt x="413" y="126"/>
                    </a:lnTo>
                    <a:lnTo>
                      <a:pt x="371" y="96"/>
                    </a:lnTo>
                    <a:lnTo>
                      <a:pt x="323" y="66"/>
                    </a:lnTo>
                    <a:lnTo>
                      <a:pt x="269" y="48"/>
                    </a:lnTo>
                    <a:lnTo>
                      <a:pt x="144" y="12"/>
                    </a:lnTo>
                    <a:lnTo>
                      <a:pt x="78" y="6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6" y="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shade val="90980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0" name="Freeform 26"/>
              <p:cNvSpPr/>
              <p:nvPr/>
            </p:nvSpPr>
            <p:spPr bwMode="hidden">
              <a:xfrm>
                <a:off x="2142" y="3852"/>
                <a:ext cx="892" cy="462"/>
              </a:xfrm>
              <a:custGeom>
                <a:avLst/>
                <a:gdLst/>
                <a:ahLst/>
                <a:cxnLst>
                  <a:cxn ang="0">
                    <a:pos x="23" y="276"/>
                  </a:cxn>
                  <a:cxn ang="0">
                    <a:pos x="29" y="222"/>
                  </a:cxn>
                  <a:cxn ang="0">
                    <a:pos x="59" y="174"/>
                  </a:cxn>
                  <a:cxn ang="0">
                    <a:pos x="95" y="132"/>
                  </a:cxn>
                  <a:cxn ang="0">
                    <a:pos x="149" y="96"/>
                  </a:cxn>
                  <a:cxn ang="0">
                    <a:pos x="209" y="60"/>
                  </a:cxn>
                  <a:cxn ang="0">
                    <a:pos x="281" y="36"/>
                  </a:cxn>
                  <a:cxn ang="0">
                    <a:pos x="364" y="24"/>
                  </a:cxn>
                  <a:cxn ang="0">
                    <a:pos x="448" y="18"/>
                  </a:cxn>
                  <a:cxn ang="0">
                    <a:pos x="532" y="24"/>
                  </a:cxn>
                  <a:cxn ang="0">
                    <a:pos x="609" y="36"/>
                  </a:cxn>
                  <a:cxn ang="0">
                    <a:pos x="681" y="60"/>
                  </a:cxn>
                  <a:cxn ang="0">
                    <a:pos x="741" y="96"/>
                  </a:cxn>
                  <a:cxn ang="0">
                    <a:pos x="795" y="132"/>
                  </a:cxn>
                  <a:cxn ang="0">
                    <a:pos x="831" y="174"/>
                  </a:cxn>
                  <a:cxn ang="0">
                    <a:pos x="861" y="222"/>
                  </a:cxn>
                  <a:cxn ang="0">
                    <a:pos x="867" y="276"/>
                  </a:cxn>
                  <a:cxn ang="0">
                    <a:pos x="855" y="330"/>
                  </a:cxn>
                  <a:cxn ang="0">
                    <a:pos x="831" y="378"/>
                  </a:cxn>
                  <a:cxn ang="0">
                    <a:pos x="783" y="426"/>
                  </a:cxn>
                  <a:cxn ang="0">
                    <a:pos x="723" y="462"/>
                  </a:cxn>
                  <a:cxn ang="0">
                    <a:pos x="765" y="462"/>
                  </a:cxn>
                  <a:cxn ang="0">
                    <a:pos x="819" y="426"/>
                  </a:cxn>
                  <a:cxn ang="0">
                    <a:pos x="855" y="378"/>
                  </a:cxn>
                  <a:cxn ang="0">
                    <a:pos x="884" y="330"/>
                  </a:cxn>
                  <a:cxn ang="0">
                    <a:pos x="890" y="276"/>
                  </a:cxn>
                  <a:cxn ang="0">
                    <a:pos x="884" y="222"/>
                  </a:cxn>
                  <a:cxn ang="0">
                    <a:pos x="855" y="168"/>
                  </a:cxn>
                  <a:cxn ang="0">
                    <a:pos x="813" y="120"/>
                  </a:cxn>
                  <a:cxn ang="0">
                    <a:pos x="759" y="84"/>
                  </a:cxn>
                  <a:cxn ang="0">
                    <a:pos x="693" y="48"/>
                  </a:cxn>
                  <a:cxn ang="0">
                    <a:pos x="621" y="24"/>
                  </a:cxn>
                  <a:cxn ang="0">
                    <a:pos x="538" y="6"/>
                  </a:cxn>
                  <a:cxn ang="0">
                    <a:pos x="448" y="0"/>
                  </a:cxn>
                  <a:cxn ang="0">
                    <a:pos x="358" y="6"/>
                  </a:cxn>
                  <a:cxn ang="0">
                    <a:pos x="275" y="24"/>
                  </a:cxn>
                  <a:cxn ang="0">
                    <a:pos x="197" y="48"/>
                  </a:cxn>
                  <a:cxn ang="0">
                    <a:pos x="131" y="84"/>
                  </a:cxn>
                  <a:cxn ang="0">
                    <a:pos x="77" y="120"/>
                  </a:cxn>
                  <a:cxn ang="0">
                    <a:pos x="35" y="168"/>
                  </a:cxn>
                  <a:cxn ang="0">
                    <a:pos x="12" y="222"/>
                  </a:cxn>
                  <a:cxn ang="0">
                    <a:pos x="0" y="276"/>
                  </a:cxn>
                  <a:cxn ang="0">
                    <a:pos x="6" y="330"/>
                  </a:cxn>
                  <a:cxn ang="0">
                    <a:pos x="35" y="378"/>
                  </a:cxn>
                  <a:cxn ang="0">
                    <a:pos x="71" y="426"/>
                  </a:cxn>
                  <a:cxn ang="0">
                    <a:pos x="125" y="462"/>
                  </a:cxn>
                  <a:cxn ang="0">
                    <a:pos x="167" y="462"/>
                  </a:cxn>
                  <a:cxn ang="0">
                    <a:pos x="107" y="426"/>
                  </a:cxn>
                  <a:cxn ang="0">
                    <a:pos x="59" y="378"/>
                  </a:cxn>
                  <a:cxn ang="0">
                    <a:pos x="35" y="330"/>
                  </a:cxn>
                  <a:cxn ang="0">
                    <a:pos x="23" y="276"/>
                  </a:cxn>
                  <a:cxn ang="0">
                    <a:pos x="23" y="276"/>
                  </a:cxn>
                </a:cxnLst>
                <a:rect l="0" t="0" r="r" b="b"/>
                <a:pathLst>
                  <a:path w="890" h="462">
                    <a:moveTo>
                      <a:pt x="23" y="276"/>
                    </a:moveTo>
                    <a:lnTo>
                      <a:pt x="29" y="222"/>
                    </a:lnTo>
                    <a:lnTo>
                      <a:pt x="59" y="174"/>
                    </a:lnTo>
                    <a:lnTo>
                      <a:pt x="95" y="132"/>
                    </a:lnTo>
                    <a:lnTo>
                      <a:pt x="149" y="96"/>
                    </a:lnTo>
                    <a:lnTo>
                      <a:pt x="209" y="60"/>
                    </a:lnTo>
                    <a:lnTo>
                      <a:pt x="281" y="36"/>
                    </a:lnTo>
                    <a:lnTo>
                      <a:pt x="364" y="24"/>
                    </a:lnTo>
                    <a:lnTo>
                      <a:pt x="448" y="18"/>
                    </a:lnTo>
                    <a:lnTo>
                      <a:pt x="532" y="24"/>
                    </a:lnTo>
                    <a:lnTo>
                      <a:pt x="609" y="36"/>
                    </a:lnTo>
                    <a:lnTo>
                      <a:pt x="681" y="60"/>
                    </a:lnTo>
                    <a:lnTo>
                      <a:pt x="741" y="96"/>
                    </a:lnTo>
                    <a:lnTo>
                      <a:pt x="795" y="132"/>
                    </a:lnTo>
                    <a:lnTo>
                      <a:pt x="831" y="174"/>
                    </a:lnTo>
                    <a:lnTo>
                      <a:pt x="861" y="222"/>
                    </a:lnTo>
                    <a:lnTo>
                      <a:pt x="867" y="276"/>
                    </a:lnTo>
                    <a:lnTo>
                      <a:pt x="855" y="330"/>
                    </a:lnTo>
                    <a:lnTo>
                      <a:pt x="831" y="378"/>
                    </a:lnTo>
                    <a:lnTo>
                      <a:pt x="783" y="426"/>
                    </a:lnTo>
                    <a:lnTo>
                      <a:pt x="723" y="462"/>
                    </a:lnTo>
                    <a:lnTo>
                      <a:pt x="765" y="462"/>
                    </a:lnTo>
                    <a:lnTo>
                      <a:pt x="819" y="426"/>
                    </a:lnTo>
                    <a:lnTo>
                      <a:pt x="855" y="378"/>
                    </a:lnTo>
                    <a:lnTo>
                      <a:pt x="884" y="330"/>
                    </a:lnTo>
                    <a:lnTo>
                      <a:pt x="890" y="276"/>
                    </a:lnTo>
                    <a:lnTo>
                      <a:pt x="884" y="222"/>
                    </a:lnTo>
                    <a:lnTo>
                      <a:pt x="855" y="168"/>
                    </a:lnTo>
                    <a:lnTo>
                      <a:pt x="813" y="120"/>
                    </a:lnTo>
                    <a:lnTo>
                      <a:pt x="759" y="84"/>
                    </a:lnTo>
                    <a:lnTo>
                      <a:pt x="693" y="48"/>
                    </a:lnTo>
                    <a:lnTo>
                      <a:pt x="621" y="24"/>
                    </a:lnTo>
                    <a:lnTo>
                      <a:pt x="538" y="6"/>
                    </a:lnTo>
                    <a:lnTo>
                      <a:pt x="448" y="0"/>
                    </a:lnTo>
                    <a:lnTo>
                      <a:pt x="358" y="6"/>
                    </a:lnTo>
                    <a:lnTo>
                      <a:pt x="275" y="24"/>
                    </a:lnTo>
                    <a:lnTo>
                      <a:pt x="197" y="48"/>
                    </a:lnTo>
                    <a:lnTo>
                      <a:pt x="131" y="84"/>
                    </a:lnTo>
                    <a:lnTo>
                      <a:pt x="77" y="120"/>
                    </a:lnTo>
                    <a:lnTo>
                      <a:pt x="35" y="168"/>
                    </a:lnTo>
                    <a:lnTo>
                      <a:pt x="12" y="222"/>
                    </a:lnTo>
                    <a:lnTo>
                      <a:pt x="0" y="276"/>
                    </a:lnTo>
                    <a:lnTo>
                      <a:pt x="6" y="330"/>
                    </a:lnTo>
                    <a:lnTo>
                      <a:pt x="35" y="378"/>
                    </a:lnTo>
                    <a:lnTo>
                      <a:pt x="71" y="426"/>
                    </a:lnTo>
                    <a:lnTo>
                      <a:pt x="125" y="462"/>
                    </a:lnTo>
                    <a:lnTo>
                      <a:pt x="167" y="462"/>
                    </a:lnTo>
                    <a:lnTo>
                      <a:pt x="107" y="426"/>
                    </a:lnTo>
                    <a:lnTo>
                      <a:pt x="59" y="378"/>
                    </a:lnTo>
                    <a:lnTo>
                      <a:pt x="35" y="330"/>
                    </a:lnTo>
                    <a:lnTo>
                      <a:pt x="23" y="276"/>
                    </a:lnTo>
                    <a:lnTo>
                      <a:pt x="23" y="27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4706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1" name="Freeform 27"/>
              <p:cNvSpPr/>
              <p:nvPr/>
            </p:nvSpPr>
            <p:spPr bwMode="hidden">
              <a:xfrm>
                <a:off x="2082" y="3828"/>
                <a:ext cx="407" cy="486"/>
              </a:xfrm>
              <a:custGeom>
                <a:avLst/>
                <a:gdLst/>
                <a:ahLst/>
                <a:cxnLst>
                  <a:cxn ang="0">
                    <a:pos x="18" y="300"/>
                  </a:cxn>
                  <a:cxn ang="0">
                    <a:pos x="24" y="246"/>
                  </a:cxn>
                  <a:cxn ang="0">
                    <a:pos x="48" y="198"/>
                  </a:cxn>
                  <a:cxn ang="0">
                    <a:pos x="83" y="150"/>
                  </a:cxn>
                  <a:cxn ang="0">
                    <a:pos x="131" y="108"/>
                  </a:cxn>
                  <a:cxn ang="0">
                    <a:pos x="185" y="72"/>
                  </a:cxn>
                  <a:cxn ang="0">
                    <a:pos x="251" y="42"/>
                  </a:cxn>
                  <a:cxn ang="0">
                    <a:pos x="329" y="24"/>
                  </a:cxn>
                  <a:cxn ang="0">
                    <a:pos x="406" y="6"/>
                  </a:cxn>
                  <a:cxn ang="0">
                    <a:pos x="406" y="0"/>
                  </a:cxn>
                  <a:cxn ang="0">
                    <a:pos x="323" y="12"/>
                  </a:cxn>
                  <a:cxn ang="0">
                    <a:pos x="245" y="36"/>
                  </a:cxn>
                  <a:cxn ang="0">
                    <a:pos x="179" y="66"/>
                  </a:cxn>
                  <a:cxn ang="0">
                    <a:pos x="119" y="102"/>
                  </a:cxn>
                  <a:cxn ang="0">
                    <a:pos x="72" y="144"/>
                  </a:cxn>
                  <a:cxn ang="0">
                    <a:pos x="30" y="192"/>
                  </a:cxn>
                  <a:cxn ang="0">
                    <a:pos x="6" y="246"/>
                  </a:cxn>
                  <a:cxn ang="0">
                    <a:pos x="0" y="300"/>
                  </a:cxn>
                  <a:cxn ang="0">
                    <a:pos x="6" y="348"/>
                  </a:cxn>
                  <a:cxn ang="0">
                    <a:pos x="30" y="396"/>
                  </a:cxn>
                  <a:cxn ang="0">
                    <a:pos x="66" y="444"/>
                  </a:cxn>
                  <a:cxn ang="0">
                    <a:pos x="107" y="486"/>
                  </a:cxn>
                  <a:cxn ang="0">
                    <a:pos x="131" y="486"/>
                  </a:cxn>
                  <a:cxn ang="0">
                    <a:pos x="83" y="450"/>
                  </a:cxn>
                  <a:cxn ang="0">
                    <a:pos x="48" y="402"/>
                  </a:cxn>
                  <a:cxn ang="0">
                    <a:pos x="24" y="354"/>
                  </a:cxn>
                  <a:cxn ang="0">
                    <a:pos x="18" y="300"/>
                  </a:cxn>
                  <a:cxn ang="0">
                    <a:pos x="18" y="300"/>
                  </a:cxn>
                </a:cxnLst>
                <a:rect l="0" t="0" r="r" b="b"/>
                <a:pathLst>
                  <a:path w="406" h="486">
                    <a:moveTo>
                      <a:pt x="18" y="300"/>
                    </a:moveTo>
                    <a:lnTo>
                      <a:pt x="24" y="246"/>
                    </a:lnTo>
                    <a:lnTo>
                      <a:pt x="48" y="198"/>
                    </a:lnTo>
                    <a:lnTo>
                      <a:pt x="83" y="150"/>
                    </a:lnTo>
                    <a:lnTo>
                      <a:pt x="131" y="108"/>
                    </a:lnTo>
                    <a:lnTo>
                      <a:pt x="185" y="72"/>
                    </a:lnTo>
                    <a:lnTo>
                      <a:pt x="251" y="42"/>
                    </a:lnTo>
                    <a:lnTo>
                      <a:pt x="329" y="24"/>
                    </a:lnTo>
                    <a:lnTo>
                      <a:pt x="406" y="6"/>
                    </a:lnTo>
                    <a:lnTo>
                      <a:pt x="406" y="0"/>
                    </a:lnTo>
                    <a:lnTo>
                      <a:pt x="323" y="12"/>
                    </a:lnTo>
                    <a:lnTo>
                      <a:pt x="245" y="36"/>
                    </a:lnTo>
                    <a:lnTo>
                      <a:pt x="179" y="66"/>
                    </a:lnTo>
                    <a:lnTo>
                      <a:pt x="119" y="102"/>
                    </a:lnTo>
                    <a:lnTo>
                      <a:pt x="72" y="144"/>
                    </a:lnTo>
                    <a:lnTo>
                      <a:pt x="30" y="192"/>
                    </a:lnTo>
                    <a:lnTo>
                      <a:pt x="6" y="246"/>
                    </a:lnTo>
                    <a:lnTo>
                      <a:pt x="0" y="300"/>
                    </a:lnTo>
                    <a:lnTo>
                      <a:pt x="6" y="348"/>
                    </a:lnTo>
                    <a:lnTo>
                      <a:pt x="30" y="396"/>
                    </a:lnTo>
                    <a:lnTo>
                      <a:pt x="66" y="444"/>
                    </a:lnTo>
                    <a:lnTo>
                      <a:pt x="107" y="486"/>
                    </a:lnTo>
                    <a:lnTo>
                      <a:pt x="131" y="486"/>
                    </a:lnTo>
                    <a:lnTo>
                      <a:pt x="83" y="450"/>
                    </a:lnTo>
                    <a:lnTo>
                      <a:pt x="48" y="402"/>
                    </a:lnTo>
                    <a:lnTo>
                      <a:pt x="24" y="354"/>
                    </a:lnTo>
                    <a:lnTo>
                      <a:pt x="18" y="300"/>
                    </a:lnTo>
                    <a:lnTo>
                      <a:pt x="18" y="30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2" name="Freeform 28"/>
              <p:cNvSpPr/>
              <p:nvPr/>
            </p:nvSpPr>
            <p:spPr bwMode="hidden">
              <a:xfrm>
                <a:off x="2987" y="4044"/>
                <a:ext cx="108" cy="252"/>
              </a:xfrm>
              <a:custGeom>
                <a:avLst/>
                <a:gdLst/>
                <a:ahLst/>
                <a:cxnLst>
                  <a:cxn ang="0">
                    <a:pos x="89" y="84"/>
                  </a:cxn>
                  <a:cxn ang="0">
                    <a:pos x="83" y="132"/>
                  </a:cxn>
                  <a:cxn ang="0">
                    <a:pos x="65" y="174"/>
                  </a:cxn>
                  <a:cxn ang="0">
                    <a:pos x="36" y="216"/>
                  </a:cxn>
                  <a:cxn ang="0">
                    <a:pos x="0" y="252"/>
                  </a:cxn>
                  <a:cxn ang="0">
                    <a:pos x="18" y="252"/>
                  </a:cxn>
                  <a:cxn ang="0">
                    <a:pos x="53" y="216"/>
                  </a:cxn>
                  <a:cxn ang="0">
                    <a:pos x="83" y="174"/>
                  </a:cxn>
                  <a:cxn ang="0">
                    <a:pos x="101" y="132"/>
                  </a:cxn>
                  <a:cxn ang="0">
                    <a:pos x="107" y="84"/>
                  </a:cxn>
                  <a:cxn ang="0">
                    <a:pos x="101" y="42"/>
                  </a:cxn>
                  <a:cxn ang="0">
                    <a:pos x="89" y="0"/>
                  </a:cxn>
                  <a:cxn ang="0">
                    <a:pos x="65" y="0"/>
                  </a:cxn>
                  <a:cxn ang="0">
                    <a:pos x="83" y="42"/>
                  </a:cxn>
                  <a:cxn ang="0">
                    <a:pos x="89" y="84"/>
                  </a:cxn>
                  <a:cxn ang="0">
                    <a:pos x="89" y="84"/>
                  </a:cxn>
                </a:cxnLst>
                <a:rect l="0" t="0" r="r" b="b"/>
                <a:pathLst>
                  <a:path w="107" h="252">
                    <a:moveTo>
                      <a:pt x="89" y="84"/>
                    </a:moveTo>
                    <a:lnTo>
                      <a:pt x="83" y="132"/>
                    </a:lnTo>
                    <a:lnTo>
                      <a:pt x="65" y="174"/>
                    </a:lnTo>
                    <a:lnTo>
                      <a:pt x="36" y="216"/>
                    </a:lnTo>
                    <a:lnTo>
                      <a:pt x="0" y="252"/>
                    </a:lnTo>
                    <a:lnTo>
                      <a:pt x="18" y="252"/>
                    </a:lnTo>
                    <a:lnTo>
                      <a:pt x="53" y="216"/>
                    </a:lnTo>
                    <a:lnTo>
                      <a:pt x="83" y="174"/>
                    </a:lnTo>
                    <a:lnTo>
                      <a:pt x="101" y="132"/>
                    </a:lnTo>
                    <a:lnTo>
                      <a:pt x="107" y="84"/>
                    </a:lnTo>
                    <a:lnTo>
                      <a:pt x="101" y="42"/>
                    </a:lnTo>
                    <a:lnTo>
                      <a:pt x="89" y="0"/>
                    </a:lnTo>
                    <a:lnTo>
                      <a:pt x="65" y="0"/>
                    </a:lnTo>
                    <a:lnTo>
                      <a:pt x="83" y="42"/>
                    </a:lnTo>
                    <a:lnTo>
                      <a:pt x="89" y="84"/>
                    </a:lnTo>
                    <a:lnTo>
                      <a:pt x="89" y="8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1961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3" name="Freeform 29"/>
              <p:cNvSpPr/>
              <p:nvPr/>
            </p:nvSpPr>
            <p:spPr bwMode="hidden">
              <a:xfrm>
                <a:off x="2068" y="3685"/>
                <a:ext cx="835" cy="150"/>
              </a:xfrm>
              <a:custGeom>
                <a:avLst/>
                <a:gdLst/>
                <a:ahLst/>
                <a:cxnLst>
                  <a:cxn ang="0">
                    <a:pos x="518" y="18"/>
                  </a:cxn>
                  <a:cxn ang="0">
                    <a:pos x="597" y="24"/>
                  </a:cxn>
                  <a:cxn ang="0">
                    <a:pos x="682" y="30"/>
                  </a:cxn>
                  <a:cxn ang="0">
                    <a:pos x="755" y="42"/>
                  </a:cxn>
                  <a:cxn ang="0">
                    <a:pos x="828" y="60"/>
                  </a:cxn>
                  <a:cxn ang="0">
                    <a:pos x="835" y="42"/>
                  </a:cxn>
                  <a:cxn ang="0">
                    <a:pos x="761" y="24"/>
                  </a:cxn>
                  <a:cxn ang="0">
                    <a:pos x="688" y="12"/>
                  </a:cxn>
                  <a:cxn ang="0">
                    <a:pos x="603" y="6"/>
                  </a:cxn>
                  <a:cxn ang="0">
                    <a:pos x="518" y="0"/>
                  </a:cxn>
                  <a:cxn ang="0">
                    <a:pos x="372" y="12"/>
                  </a:cxn>
                  <a:cxn ang="0">
                    <a:pos x="232" y="36"/>
                  </a:cxn>
                  <a:cxn ang="0">
                    <a:pos x="110" y="78"/>
                  </a:cxn>
                  <a:cxn ang="0">
                    <a:pos x="0" y="132"/>
                  </a:cxn>
                  <a:cxn ang="0">
                    <a:pos x="19" y="150"/>
                  </a:cxn>
                  <a:cxn ang="0">
                    <a:pos x="122" y="96"/>
                  </a:cxn>
                  <a:cxn ang="0">
                    <a:pos x="244" y="54"/>
                  </a:cxn>
                  <a:cxn ang="0">
                    <a:pos x="378" y="30"/>
                  </a:cxn>
                  <a:cxn ang="0">
                    <a:pos x="518" y="18"/>
                  </a:cxn>
                  <a:cxn ang="0">
                    <a:pos x="518" y="18"/>
                  </a:cxn>
                </a:cxnLst>
                <a:rect l="0" t="0" r="r" b="b"/>
                <a:pathLst>
                  <a:path w="835" h="150">
                    <a:moveTo>
                      <a:pt x="518" y="18"/>
                    </a:moveTo>
                    <a:lnTo>
                      <a:pt x="597" y="24"/>
                    </a:lnTo>
                    <a:lnTo>
                      <a:pt x="682" y="30"/>
                    </a:lnTo>
                    <a:lnTo>
                      <a:pt x="755" y="42"/>
                    </a:lnTo>
                    <a:lnTo>
                      <a:pt x="828" y="60"/>
                    </a:lnTo>
                    <a:lnTo>
                      <a:pt x="835" y="42"/>
                    </a:lnTo>
                    <a:lnTo>
                      <a:pt x="761" y="24"/>
                    </a:lnTo>
                    <a:lnTo>
                      <a:pt x="688" y="12"/>
                    </a:lnTo>
                    <a:lnTo>
                      <a:pt x="603" y="6"/>
                    </a:lnTo>
                    <a:lnTo>
                      <a:pt x="518" y="0"/>
                    </a:lnTo>
                    <a:lnTo>
                      <a:pt x="372" y="12"/>
                    </a:lnTo>
                    <a:lnTo>
                      <a:pt x="232" y="36"/>
                    </a:lnTo>
                    <a:lnTo>
                      <a:pt x="110" y="78"/>
                    </a:lnTo>
                    <a:lnTo>
                      <a:pt x="0" y="132"/>
                    </a:lnTo>
                    <a:lnTo>
                      <a:pt x="19" y="150"/>
                    </a:lnTo>
                    <a:lnTo>
                      <a:pt x="122" y="96"/>
                    </a:lnTo>
                    <a:lnTo>
                      <a:pt x="244" y="54"/>
                    </a:lnTo>
                    <a:lnTo>
                      <a:pt x="378" y="30"/>
                    </a:lnTo>
                    <a:lnTo>
                      <a:pt x="518" y="18"/>
                    </a:lnTo>
                    <a:lnTo>
                      <a:pt x="518" y="1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4" name="Freeform 30"/>
              <p:cNvSpPr/>
              <p:nvPr/>
            </p:nvSpPr>
            <p:spPr bwMode="hidden">
              <a:xfrm>
                <a:off x="1867" y="3853"/>
                <a:ext cx="171" cy="461"/>
              </a:xfrm>
              <a:custGeom>
                <a:avLst/>
                <a:gdLst/>
                <a:ahLst/>
                <a:cxnLst>
                  <a:cxn ang="0">
                    <a:pos x="31" y="263"/>
                  </a:cxn>
                  <a:cxn ang="0">
                    <a:pos x="43" y="191"/>
                  </a:cxn>
                  <a:cxn ang="0">
                    <a:pos x="67" y="131"/>
                  </a:cxn>
                  <a:cxn ang="0">
                    <a:pos x="116" y="72"/>
                  </a:cxn>
                  <a:cxn ang="0">
                    <a:pos x="171" y="18"/>
                  </a:cxn>
                  <a:cxn ang="0">
                    <a:pos x="153" y="0"/>
                  </a:cxn>
                  <a:cxn ang="0">
                    <a:pos x="86" y="60"/>
                  </a:cxn>
                  <a:cxn ang="0">
                    <a:pos x="43" y="120"/>
                  </a:cxn>
                  <a:cxn ang="0">
                    <a:pos x="13" y="191"/>
                  </a:cxn>
                  <a:cxn ang="0">
                    <a:pos x="0" y="263"/>
                  </a:cxn>
                  <a:cxn ang="0">
                    <a:pos x="6" y="317"/>
                  </a:cxn>
                  <a:cxn ang="0">
                    <a:pos x="25" y="365"/>
                  </a:cxn>
                  <a:cxn ang="0">
                    <a:pos x="49" y="413"/>
                  </a:cxn>
                  <a:cxn ang="0">
                    <a:pos x="86" y="461"/>
                  </a:cxn>
                  <a:cxn ang="0">
                    <a:pos x="122" y="461"/>
                  </a:cxn>
                  <a:cxn ang="0">
                    <a:pos x="86" y="413"/>
                  </a:cxn>
                  <a:cxn ang="0">
                    <a:pos x="55" y="365"/>
                  </a:cxn>
                  <a:cxn ang="0">
                    <a:pos x="37" y="317"/>
                  </a:cxn>
                  <a:cxn ang="0">
                    <a:pos x="31" y="263"/>
                  </a:cxn>
                  <a:cxn ang="0">
                    <a:pos x="31" y="263"/>
                  </a:cxn>
                </a:cxnLst>
                <a:rect l="0" t="0" r="r" b="b"/>
                <a:pathLst>
                  <a:path w="171" h="461">
                    <a:moveTo>
                      <a:pt x="31" y="263"/>
                    </a:moveTo>
                    <a:lnTo>
                      <a:pt x="43" y="191"/>
                    </a:lnTo>
                    <a:lnTo>
                      <a:pt x="67" y="131"/>
                    </a:lnTo>
                    <a:lnTo>
                      <a:pt x="116" y="72"/>
                    </a:lnTo>
                    <a:lnTo>
                      <a:pt x="171" y="18"/>
                    </a:lnTo>
                    <a:lnTo>
                      <a:pt x="153" y="0"/>
                    </a:lnTo>
                    <a:lnTo>
                      <a:pt x="86" y="60"/>
                    </a:lnTo>
                    <a:lnTo>
                      <a:pt x="43" y="120"/>
                    </a:lnTo>
                    <a:lnTo>
                      <a:pt x="13" y="191"/>
                    </a:lnTo>
                    <a:lnTo>
                      <a:pt x="0" y="263"/>
                    </a:lnTo>
                    <a:lnTo>
                      <a:pt x="6" y="317"/>
                    </a:lnTo>
                    <a:lnTo>
                      <a:pt x="25" y="365"/>
                    </a:lnTo>
                    <a:lnTo>
                      <a:pt x="49" y="413"/>
                    </a:lnTo>
                    <a:lnTo>
                      <a:pt x="86" y="461"/>
                    </a:lnTo>
                    <a:lnTo>
                      <a:pt x="122" y="461"/>
                    </a:lnTo>
                    <a:lnTo>
                      <a:pt x="86" y="413"/>
                    </a:lnTo>
                    <a:lnTo>
                      <a:pt x="55" y="365"/>
                    </a:lnTo>
                    <a:lnTo>
                      <a:pt x="37" y="317"/>
                    </a:lnTo>
                    <a:lnTo>
                      <a:pt x="31" y="263"/>
                    </a:lnTo>
                    <a:lnTo>
                      <a:pt x="31" y="263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5" name="Freeform 31"/>
              <p:cNvSpPr/>
              <p:nvPr/>
            </p:nvSpPr>
            <p:spPr bwMode="hidden">
              <a:xfrm>
                <a:off x="2951" y="3751"/>
                <a:ext cx="360" cy="563"/>
              </a:xfrm>
              <a:custGeom>
                <a:avLst/>
                <a:gdLst/>
                <a:ahLst/>
                <a:cxnLst>
                  <a:cxn ang="0">
                    <a:pos x="360" y="365"/>
                  </a:cxn>
                  <a:cxn ang="0">
                    <a:pos x="353" y="305"/>
                  </a:cxn>
                  <a:cxn ang="0">
                    <a:pos x="335" y="251"/>
                  </a:cxn>
                  <a:cxn ang="0">
                    <a:pos x="305" y="204"/>
                  </a:cxn>
                  <a:cxn ang="0">
                    <a:pos x="262" y="156"/>
                  </a:cxn>
                  <a:cxn ang="0">
                    <a:pos x="213" y="108"/>
                  </a:cxn>
                  <a:cxn ang="0">
                    <a:pos x="159" y="66"/>
                  </a:cxn>
                  <a:cxn ang="0">
                    <a:pos x="92" y="30"/>
                  </a:cxn>
                  <a:cxn ang="0">
                    <a:pos x="19" y="0"/>
                  </a:cxn>
                  <a:cxn ang="0">
                    <a:pos x="0" y="12"/>
                  </a:cxn>
                  <a:cxn ang="0">
                    <a:pos x="67" y="42"/>
                  </a:cxn>
                  <a:cxn ang="0">
                    <a:pos x="134" y="78"/>
                  </a:cxn>
                  <a:cxn ang="0">
                    <a:pos x="189" y="114"/>
                  </a:cxn>
                  <a:cxn ang="0">
                    <a:pos x="238" y="162"/>
                  </a:cxn>
                  <a:cxn ang="0">
                    <a:pos x="274" y="210"/>
                  </a:cxn>
                  <a:cxn ang="0">
                    <a:pos x="299" y="257"/>
                  </a:cxn>
                  <a:cxn ang="0">
                    <a:pos x="317" y="311"/>
                  </a:cxn>
                  <a:cxn ang="0">
                    <a:pos x="323" y="365"/>
                  </a:cxn>
                  <a:cxn ang="0">
                    <a:pos x="317" y="419"/>
                  </a:cxn>
                  <a:cxn ang="0">
                    <a:pos x="299" y="467"/>
                  </a:cxn>
                  <a:cxn ang="0">
                    <a:pos x="274" y="515"/>
                  </a:cxn>
                  <a:cxn ang="0">
                    <a:pos x="238" y="563"/>
                  </a:cxn>
                  <a:cxn ang="0">
                    <a:pos x="268" y="563"/>
                  </a:cxn>
                  <a:cxn ang="0">
                    <a:pos x="311" y="515"/>
                  </a:cxn>
                  <a:cxn ang="0">
                    <a:pos x="335" y="467"/>
                  </a:cxn>
                  <a:cxn ang="0">
                    <a:pos x="353" y="419"/>
                  </a:cxn>
                  <a:cxn ang="0">
                    <a:pos x="360" y="365"/>
                  </a:cxn>
                  <a:cxn ang="0">
                    <a:pos x="360" y="365"/>
                  </a:cxn>
                </a:cxnLst>
                <a:rect l="0" t="0" r="r" b="b"/>
                <a:pathLst>
                  <a:path w="360" h="563">
                    <a:moveTo>
                      <a:pt x="360" y="365"/>
                    </a:moveTo>
                    <a:lnTo>
                      <a:pt x="353" y="305"/>
                    </a:lnTo>
                    <a:lnTo>
                      <a:pt x="335" y="251"/>
                    </a:lnTo>
                    <a:lnTo>
                      <a:pt x="305" y="204"/>
                    </a:lnTo>
                    <a:lnTo>
                      <a:pt x="262" y="156"/>
                    </a:lnTo>
                    <a:lnTo>
                      <a:pt x="213" y="108"/>
                    </a:lnTo>
                    <a:lnTo>
                      <a:pt x="159" y="66"/>
                    </a:lnTo>
                    <a:lnTo>
                      <a:pt x="92" y="30"/>
                    </a:lnTo>
                    <a:lnTo>
                      <a:pt x="19" y="0"/>
                    </a:lnTo>
                    <a:lnTo>
                      <a:pt x="0" y="12"/>
                    </a:lnTo>
                    <a:lnTo>
                      <a:pt x="67" y="42"/>
                    </a:lnTo>
                    <a:lnTo>
                      <a:pt x="134" y="78"/>
                    </a:lnTo>
                    <a:lnTo>
                      <a:pt x="189" y="114"/>
                    </a:lnTo>
                    <a:lnTo>
                      <a:pt x="238" y="162"/>
                    </a:lnTo>
                    <a:lnTo>
                      <a:pt x="274" y="210"/>
                    </a:lnTo>
                    <a:lnTo>
                      <a:pt x="299" y="257"/>
                    </a:lnTo>
                    <a:lnTo>
                      <a:pt x="317" y="311"/>
                    </a:lnTo>
                    <a:lnTo>
                      <a:pt x="323" y="365"/>
                    </a:lnTo>
                    <a:lnTo>
                      <a:pt x="317" y="419"/>
                    </a:lnTo>
                    <a:lnTo>
                      <a:pt x="299" y="467"/>
                    </a:lnTo>
                    <a:lnTo>
                      <a:pt x="274" y="515"/>
                    </a:lnTo>
                    <a:lnTo>
                      <a:pt x="238" y="563"/>
                    </a:lnTo>
                    <a:lnTo>
                      <a:pt x="268" y="563"/>
                    </a:lnTo>
                    <a:lnTo>
                      <a:pt x="311" y="515"/>
                    </a:lnTo>
                    <a:lnTo>
                      <a:pt x="335" y="467"/>
                    </a:lnTo>
                    <a:lnTo>
                      <a:pt x="353" y="419"/>
                    </a:lnTo>
                    <a:lnTo>
                      <a:pt x="360" y="365"/>
                    </a:lnTo>
                    <a:lnTo>
                      <a:pt x="360" y="3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6" name="Freeform 32"/>
              <p:cNvSpPr/>
              <p:nvPr/>
            </p:nvSpPr>
            <p:spPr bwMode="hidden">
              <a:xfrm>
                <a:off x="2318" y="3631"/>
                <a:ext cx="1078" cy="425"/>
              </a:xfrm>
              <a:custGeom>
                <a:avLst/>
                <a:gdLst/>
                <a:ahLst/>
                <a:cxnLst>
                  <a:cxn ang="0">
                    <a:pos x="1053" y="425"/>
                  </a:cxn>
                  <a:cxn ang="0">
                    <a:pos x="1078" y="419"/>
                  </a:cxn>
                  <a:cxn ang="0">
                    <a:pos x="1066" y="377"/>
                  </a:cxn>
                  <a:cxn ang="0">
                    <a:pos x="1047" y="336"/>
                  </a:cxn>
                  <a:cxn ang="0">
                    <a:pos x="986" y="252"/>
                  </a:cxn>
                  <a:cxn ang="0">
                    <a:pos x="907" y="180"/>
                  </a:cxn>
                  <a:cxn ang="0">
                    <a:pos x="810" y="120"/>
                  </a:cxn>
                  <a:cxn ang="0">
                    <a:pos x="694" y="72"/>
                  </a:cxn>
                  <a:cxn ang="0">
                    <a:pos x="560" y="30"/>
                  </a:cxn>
                  <a:cxn ang="0">
                    <a:pos x="420" y="6"/>
                  </a:cxn>
                  <a:cxn ang="0">
                    <a:pos x="268" y="0"/>
                  </a:cxn>
                  <a:cxn ang="0">
                    <a:pos x="134" y="6"/>
                  </a:cxn>
                  <a:cxn ang="0">
                    <a:pos x="0" y="24"/>
                  </a:cxn>
                  <a:cxn ang="0">
                    <a:pos x="12" y="36"/>
                  </a:cxn>
                  <a:cxn ang="0">
                    <a:pos x="134" y="18"/>
                  </a:cxn>
                  <a:cxn ang="0">
                    <a:pos x="268" y="12"/>
                  </a:cxn>
                  <a:cxn ang="0">
                    <a:pos x="420" y="18"/>
                  </a:cxn>
                  <a:cxn ang="0">
                    <a:pos x="554" y="42"/>
                  </a:cxn>
                  <a:cxn ang="0">
                    <a:pos x="682" y="84"/>
                  </a:cxn>
                  <a:cxn ang="0">
                    <a:pos x="798" y="132"/>
                  </a:cxn>
                  <a:cxn ang="0">
                    <a:pos x="895" y="192"/>
                  </a:cxn>
                  <a:cxn ang="0">
                    <a:pos x="968" y="264"/>
                  </a:cxn>
                  <a:cxn ang="0">
                    <a:pos x="999" y="300"/>
                  </a:cxn>
                  <a:cxn ang="0">
                    <a:pos x="1023" y="342"/>
                  </a:cxn>
                  <a:cxn ang="0">
                    <a:pos x="1041" y="383"/>
                  </a:cxn>
                  <a:cxn ang="0">
                    <a:pos x="1053" y="425"/>
                  </a:cxn>
                  <a:cxn ang="0">
                    <a:pos x="1053" y="425"/>
                  </a:cxn>
                </a:cxnLst>
                <a:rect l="0" t="0" r="r" b="b"/>
                <a:pathLst>
                  <a:path w="1078" h="425">
                    <a:moveTo>
                      <a:pt x="1053" y="425"/>
                    </a:moveTo>
                    <a:lnTo>
                      <a:pt x="1078" y="419"/>
                    </a:lnTo>
                    <a:lnTo>
                      <a:pt x="1066" y="377"/>
                    </a:lnTo>
                    <a:lnTo>
                      <a:pt x="1047" y="336"/>
                    </a:lnTo>
                    <a:lnTo>
                      <a:pt x="986" y="252"/>
                    </a:lnTo>
                    <a:lnTo>
                      <a:pt x="907" y="180"/>
                    </a:lnTo>
                    <a:lnTo>
                      <a:pt x="810" y="120"/>
                    </a:lnTo>
                    <a:lnTo>
                      <a:pt x="694" y="72"/>
                    </a:lnTo>
                    <a:lnTo>
                      <a:pt x="560" y="30"/>
                    </a:lnTo>
                    <a:lnTo>
                      <a:pt x="420" y="6"/>
                    </a:lnTo>
                    <a:lnTo>
                      <a:pt x="268" y="0"/>
                    </a:lnTo>
                    <a:lnTo>
                      <a:pt x="134" y="6"/>
                    </a:lnTo>
                    <a:lnTo>
                      <a:pt x="0" y="24"/>
                    </a:lnTo>
                    <a:lnTo>
                      <a:pt x="12" y="36"/>
                    </a:lnTo>
                    <a:lnTo>
                      <a:pt x="134" y="18"/>
                    </a:lnTo>
                    <a:lnTo>
                      <a:pt x="268" y="12"/>
                    </a:lnTo>
                    <a:lnTo>
                      <a:pt x="420" y="18"/>
                    </a:lnTo>
                    <a:lnTo>
                      <a:pt x="554" y="42"/>
                    </a:lnTo>
                    <a:lnTo>
                      <a:pt x="682" y="84"/>
                    </a:lnTo>
                    <a:lnTo>
                      <a:pt x="798" y="132"/>
                    </a:lnTo>
                    <a:lnTo>
                      <a:pt x="895" y="192"/>
                    </a:lnTo>
                    <a:lnTo>
                      <a:pt x="968" y="264"/>
                    </a:lnTo>
                    <a:lnTo>
                      <a:pt x="999" y="300"/>
                    </a:lnTo>
                    <a:lnTo>
                      <a:pt x="1023" y="342"/>
                    </a:lnTo>
                    <a:lnTo>
                      <a:pt x="1041" y="383"/>
                    </a:lnTo>
                    <a:lnTo>
                      <a:pt x="1053" y="425"/>
                    </a:lnTo>
                    <a:lnTo>
                      <a:pt x="1053" y="42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7" name="Freeform 33"/>
              <p:cNvSpPr/>
              <p:nvPr/>
            </p:nvSpPr>
            <p:spPr bwMode="hidden">
              <a:xfrm>
                <a:off x="3304" y="4080"/>
                <a:ext cx="98" cy="234"/>
              </a:xfrm>
              <a:custGeom>
                <a:avLst/>
                <a:gdLst/>
                <a:ahLst/>
                <a:cxnLst>
                  <a:cxn ang="0">
                    <a:pos x="0" y="234"/>
                  </a:cxn>
                  <a:cxn ang="0">
                    <a:pos x="25" y="234"/>
                  </a:cxn>
                  <a:cxn ang="0">
                    <a:pos x="55" y="186"/>
                  </a:cxn>
                  <a:cxn ang="0">
                    <a:pos x="80" y="138"/>
                  </a:cxn>
                  <a:cxn ang="0">
                    <a:pos x="92" y="90"/>
                  </a:cxn>
                  <a:cxn ang="0">
                    <a:pos x="98" y="36"/>
                  </a:cxn>
                  <a:cxn ang="0">
                    <a:pos x="98" y="0"/>
                  </a:cxn>
                  <a:cxn ang="0">
                    <a:pos x="74" y="0"/>
                  </a:cxn>
                  <a:cxn ang="0">
                    <a:pos x="74" y="36"/>
                  </a:cxn>
                  <a:cxn ang="0">
                    <a:pos x="67" y="90"/>
                  </a:cxn>
                  <a:cxn ang="0">
                    <a:pos x="55" y="138"/>
                  </a:cxn>
                  <a:cxn ang="0">
                    <a:pos x="31" y="186"/>
                  </a:cxn>
                  <a:cxn ang="0">
                    <a:pos x="0" y="234"/>
                  </a:cxn>
                  <a:cxn ang="0">
                    <a:pos x="0" y="234"/>
                  </a:cxn>
                </a:cxnLst>
                <a:rect l="0" t="0" r="r" b="b"/>
                <a:pathLst>
                  <a:path w="98" h="234">
                    <a:moveTo>
                      <a:pt x="0" y="234"/>
                    </a:moveTo>
                    <a:lnTo>
                      <a:pt x="25" y="234"/>
                    </a:lnTo>
                    <a:lnTo>
                      <a:pt x="55" y="186"/>
                    </a:lnTo>
                    <a:lnTo>
                      <a:pt x="80" y="138"/>
                    </a:lnTo>
                    <a:lnTo>
                      <a:pt x="92" y="90"/>
                    </a:lnTo>
                    <a:lnTo>
                      <a:pt x="98" y="36"/>
                    </a:lnTo>
                    <a:lnTo>
                      <a:pt x="98" y="0"/>
                    </a:lnTo>
                    <a:lnTo>
                      <a:pt x="74" y="0"/>
                    </a:lnTo>
                    <a:lnTo>
                      <a:pt x="74" y="36"/>
                    </a:lnTo>
                    <a:lnTo>
                      <a:pt x="67" y="90"/>
                    </a:lnTo>
                    <a:lnTo>
                      <a:pt x="55" y="138"/>
                    </a:lnTo>
                    <a:lnTo>
                      <a:pt x="31" y="186"/>
                    </a:lnTo>
                    <a:lnTo>
                      <a:pt x="0" y="234"/>
                    </a:lnTo>
                    <a:lnTo>
                      <a:pt x="0" y="23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8" name="Freeform 34"/>
              <p:cNvSpPr/>
              <p:nvPr/>
            </p:nvSpPr>
            <p:spPr bwMode="hidden">
              <a:xfrm>
                <a:off x="1776" y="3673"/>
                <a:ext cx="481" cy="641"/>
              </a:xfrm>
              <a:custGeom>
                <a:avLst/>
                <a:gdLst/>
                <a:ahLst/>
                <a:cxnLst>
                  <a:cxn ang="0">
                    <a:pos x="18" y="443"/>
                  </a:cxn>
                  <a:cxn ang="0">
                    <a:pos x="24" y="371"/>
                  </a:cxn>
                  <a:cxn ang="0">
                    <a:pos x="55" y="305"/>
                  </a:cxn>
                  <a:cxn ang="0">
                    <a:pos x="91" y="246"/>
                  </a:cxn>
                  <a:cxn ang="0">
                    <a:pos x="146" y="186"/>
                  </a:cxn>
                  <a:cxn ang="0">
                    <a:pos x="213" y="132"/>
                  </a:cxn>
                  <a:cxn ang="0">
                    <a:pos x="292" y="84"/>
                  </a:cxn>
                  <a:cxn ang="0">
                    <a:pos x="384" y="48"/>
                  </a:cxn>
                  <a:cxn ang="0">
                    <a:pos x="481" y="12"/>
                  </a:cxn>
                  <a:cxn ang="0">
                    <a:pos x="457" y="0"/>
                  </a:cxn>
                  <a:cxn ang="0">
                    <a:pos x="359" y="36"/>
                  </a:cxn>
                  <a:cxn ang="0">
                    <a:pos x="274" y="78"/>
                  </a:cxn>
                  <a:cxn ang="0">
                    <a:pos x="195" y="126"/>
                  </a:cxn>
                  <a:cxn ang="0">
                    <a:pos x="128" y="180"/>
                  </a:cxn>
                  <a:cxn ang="0">
                    <a:pos x="73" y="240"/>
                  </a:cxn>
                  <a:cxn ang="0">
                    <a:pos x="37" y="305"/>
                  </a:cxn>
                  <a:cxn ang="0">
                    <a:pos x="6" y="371"/>
                  </a:cxn>
                  <a:cxn ang="0">
                    <a:pos x="0" y="443"/>
                  </a:cxn>
                  <a:cxn ang="0">
                    <a:pos x="6" y="497"/>
                  </a:cxn>
                  <a:cxn ang="0">
                    <a:pos x="18" y="545"/>
                  </a:cxn>
                  <a:cxn ang="0">
                    <a:pos x="43" y="593"/>
                  </a:cxn>
                  <a:cxn ang="0">
                    <a:pos x="73" y="641"/>
                  </a:cxn>
                  <a:cxn ang="0">
                    <a:pos x="97" y="641"/>
                  </a:cxn>
                  <a:cxn ang="0">
                    <a:pos x="67" y="593"/>
                  </a:cxn>
                  <a:cxn ang="0">
                    <a:pos x="43" y="545"/>
                  </a:cxn>
                  <a:cxn ang="0">
                    <a:pos x="24" y="497"/>
                  </a:cxn>
                  <a:cxn ang="0">
                    <a:pos x="18" y="443"/>
                  </a:cxn>
                  <a:cxn ang="0">
                    <a:pos x="18" y="443"/>
                  </a:cxn>
                </a:cxnLst>
                <a:rect l="0" t="0" r="r" b="b"/>
                <a:pathLst>
                  <a:path w="481" h="641">
                    <a:moveTo>
                      <a:pt x="18" y="443"/>
                    </a:moveTo>
                    <a:lnTo>
                      <a:pt x="24" y="371"/>
                    </a:lnTo>
                    <a:lnTo>
                      <a:pt x="55" y="305"/>
                    </a:lnTo>
                    <a:lnTo>
                      <a:pt x="91" y="246"/>
                    </a:lnTo>
                    <a:lnTo>
                      <a:pt x="146" y="186"/>
                    </a:lnTo>
                    <a:lnTo>
                      <a:pt x="213" y="132"/>
                    </a:lnTo>
                    <a:lnTo>
                      <a:pt x="292" y="84"/>
                    </a:lnTo>
                    <a:lnTo>
                      <a:pt x="384" y="48"/>
                    </a:lnTo>
                    <a:lnTo>
                      <a:pt x="481" y="12"/>
                    </a:lnTo>
                    <a:lnTo>
                      <a:pt x="457" y="0"/>
                    </a:lnTo>
                    <a:lnTo>
                      <a:pt x="359" y="36"/>
                    </a:lnTo>
                    <a:lnTo>
                      <a:pt x="274" y="78"/>
                    </a:lnTo>
                    <a:lnTo>
                      <a:pt x="195" y="126"/>
                    </a:lnTo>
                    <a:lnTo>
                      <a:pt x="128" y="180"/>
                    </a:lnTo>
                    <a:lnTo>
                      <a:pt x="73" y="240"/>
                    </a:lnTo>
                    <a:lnTo>
                      <a:pt x="37" y="305"/>
                    </a:lnTo>
                    <a:lnTo>
                      <a:pt x="6" y="371"/>
                    </a:lnTo>
                    <a:lnTo>
                      <a:pt x="0" y="443"/>
                    </a:lnTo>
                    <a:lnTo>
                      <a:pt x="6" y="497"/>
                    </a:lnTo>
                    <a:lnTo>
                      <a:pt x="18" y="545"/>
                    </a:lnTo>
                    <a:lnTo>
                      <a:pt x="43" y="593"/>
                    </a:lnTo>
                    <a:lnTo>
                      <a:pt x="73" y="641"/>
                    </a:lnTo>
                    <a:lnTo>
                      <a:pt x="97" y="641"/>
                    </a:lnTo>
                    <a:lnTo>
                      <a:pt x="67" y="593"/>
                    </a:lnTo>
                    <a:lnTo>
                      <a:pt x="43" y="545"/>
                    </a:lnTo>
                    <a:lnTo>
                      <a:pt x="24" y="497"/>
                    </a:lnTo>
                    <a:lnTo>
                      <a:pt x="18" y="443"/>
                    </a:lnTo>
                    <a:lnTo>
                      <a:pt x="18" y="443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9" name="Freeform 35"/>
              <p:cNvSpPr>
                <a:spLocks noEditPoints="1"/>
              </p:cNvSpPr>
              <p:nvPr/>
            </p:nvSpPr>
            <p:spPr bwMode="hidden">
              <a:xfrm>
                <a:off x="4200" y="3402"/>
                <a:ext cx="1201" cy="731"/>
              </a:xfrm>
              <a:custGeom>
                <a:avLst/>
                <a:gdLst/>
                <a:ahLst/>
                <a:cxnLst>
                  <a:cxn ang="0">
                    <a:pos x="484" y="6"/>
                  </a:cxn>
                  <a:cxn ang="0">
                    <a:pos x="263" y="60"/>
                  </a:cxn>
                  <a:cxn ang="0">
                    <a:pos x="101" y="162"/>
                  </a:cxn>
                  <a:cxn ang="0">
                    <a:pos x="12" y="294"/>
                  </a:cxn>
                  <a:cxn ang="0">
                    <a:pos x="0" y="366"/>
                  </a:cxn>
                  <a:cxn ang="0">
                    <a:pos x="12" y="437"/>
                  </a:cxn>
                  <a:cxn ang="0">
                    <a:pos x="101" y="569"/>
                  </a:cxn>
                  <a:cxn ang="0">
                    <a:pos x="263" y="671"/>
                  </a:cxn>
                  <a:cxn ang="0">
                    <a:pos x="484" y="725"/>
                  </a:cxn>
                  <a:cxn ang="0">
                    <a:pos x="723" y="725"/>
                  </a:cxn>
                  <a:cxn ang="0">
                    <a:pos x="938" y="671"/>
                  </a:cxn>
                  <a:cxn ang="0">
                    <a:pos x="1100" y="569"/>
                  </a:cxn>
                  <a:cxn ang="0">
                    <a:pos x="1189" y="437"/>
                  </a:cxn>
                  <a:cxn ang="0">
                    <a:pos x="1201" y="366"/>
                  </a:cxn>
                  <a:cxn ang="0">
                    <a:pos x="1189" y="294"/>
                  </a:cxn>
                  <a:cxn ang="0">
                    <a:pos x="1100" y="162"/>
                  </a:cxn>
                  <a:cxn ang="0">
                    <a:pos x="938" y="60"/>
                  </a:cxn>
                  <a:cxn ang="0">
                    <a:pos x="723" y="6"/>
                  </a:cxn>
                  <a:cxn ang="0">
                    <a:pos x="604" y="0"/>
                  </a:cxn>
                  <a:cxn ang="0">
                    <a:pos x="490" y="701"/>
                  </a:cxn>
                  <a:cxn ang="0">
                    <a:pos x="287" y="647"/>
                  </a:cxn>
                  <a:cxn ang="0">
                    <a:pos x="131" y="557"/>
                  </a:cxn>
                  <a:cxn ang="0">
                    <a:pos x="48" y="437"/>
                  </a:cxn>
                  <a:cxn ang="0">
                    <a:pos x="36" y="366"/>
                  </a:cxn>
                  <a:cxn ang="0">
                    <a:pos x="48" y="300"/>
                  </a:cxn>
                  <a:cxn ang="0">
                    <a:pos x="131" y="174"/>
                  </a:cxn>
                  <a:cxn ang="0">
                    <a:pos x="287" y="84"/>
                  </a:cxn>
                  <a:cxn ang="0">
                    <a:pos x="490" y="30"/>
                  </a:cxn>
                  <a:cxn ang="0">
                    <a:pos x="717" y="30"/>
                  </a:cxn>
                  <a:cxn ang="0">
                    <a:pos x="920" y="84"/>
                  </a:cxn>
                  <a:cxn ang="0">
                    <a:pos x="1070" y="174"/>
                  </a:cxn>
                  <a:cxn ang="0">
                    <a:pos x="1153" y="300"/>
                  </a:cxn>
                  <a:cxn ang="0">
                    <a:pos x="1153" y="437"/>
                  </a:cxn>
                  <a:cxn ang="0">
                    <a:pos x="1070" y="557"/>
                  </a:cxn>
                  <a:cxn ang="0">
                    <a:pos x="920" y="647"/>
                  </a:cxn>
                  <a:cxn ang="0">
                    <a:pos x="717" y="701"/>
                  </a:cxn>
                  <a:cxn ang="0">
                    <a:pos x="604" y="707"/>
                  </a:cxn>
                </a:cxnLst>
                <a:rect l="0" t="0" r="r" b="b"/>
                <a:pathLst>
                  <a:path w="1201" h="731">
                    <a:moveTo>
                      <a:pt x="604" y="0"/>
                    </a:moveTo>
                    <a:lnTo>
                      <a:pt x="484" y="6"/>
                    </a:lnTo>
                    <a:lnTo>
                      <a:pt x="370" y="30"/>
                    </a:lnTo>
                    <a:lnTo>
                      <a:pt x="263" y="60"/>
                    </a:lnTo>
                    <a:lnTo>
                      <a:pt x="179" y="108"/>
                    </a:lnTo>
                    <a:lnTo>
                      <a:pt x="101" y="162"/>
                    </a:lnTo>
                    <a:lnTo>
                      <a:pt x="48" y="222"/>
                    </a:lnTo>
                    <a:lnTo>
                      <a:pt x="12" y="294"/>
                    </a:lnTo>
                    <a:lnTo>
                      <a:pt x="6" y="330"/>
                    </a:lnTo>
                    <a:lnTo>
                      <a:pt x="0" y="366"/>
                    </a:lnTo>
                    <a:lnTo>
                      <a:pt x="6" y="401"/>
                    </a:lnTo>
                    <a:lnTo>
                      <a:pt x="12" y="437"/>
                    </a:lnTo>
                    <a:lnTo>
                      <a:pt x="48" y="509"/>
                    </a:lnTo>
                    <a:lnTo>
                      <a:pt x="101" y="569"/>
                    </a:lnTo>
                    <a:lnTo>
                      <a:pt x="179" y="623"/>
                    </a:lnTo>
                    <a:lnTo>
                      <a:pt x="263" y="671"/>
                    </a:lnTo>
                    <a:lnTo>
                      <a:pt x="370" y="701"/>
                    </a:lnTo>
                    <a:lnTo>
                      <a:pt x="484" y="725"/>
                    </a:lnTo>
                    <a:lnTo>
                      <a:pt x="604" y="731"/>
                    </a:lnTo>
                    <a:lnTo>
                      <a:pt x="723" y="725"/>
                    </a:lnTo>
                    <a:lnTo>
                      <a:pt x="837" y="701"/>
                    </a:lnTo>
                    <a:lnTo>
                      <a:pt x="938" y="671"/>
                    </a:lnTo>
                    <a:lnTo>
                      <a:pt x="1028" y="623"/>
                    </a:lnTo>
                    <a:lnTo>
                      <a:pt x="1100" y="569"/>
                    </a:lnTo>
                    <a:lnTo>
                      <a:pt x="1153" y="509"/>
                    </a:lnTo>
                    <a:lnTo>
                      <a:pt x="1189" y="437"/>
                    </a:lnTo>
                    <a:lnTo>
                      <a:pt x="1201" y="401"/>
                    </a:lnTo>
                    <a:lnTo>
                      <a:pt x="1201" y="366"/>
                    </a:lnTo>
                    <a:lnTo>
                      <a:pt x="1201" y="330"/>
                    </a:lnTo>
                    <a:lnTo>
                      <a:pt x="1189" y="294"/>
                    </a:lnTo>
                    <a:lnTo>
                      <a:pt x="1153" y="222"/>
                    </a:lnTo>
                    <a:lnTo>
                      <a:pt x="1100" y="162"/>
                    </a:lnTo>
                    <a:lnTo>
                      <a:pt x="1028" y="108"/>
                    </a:lnTo>
                    <a:lnTo>
                      <a:pt x="938" y="60"/>
                    </a:lnTo>
                    <a:lnTo>
                      <a:pt x="837" y="30"/>
                    </a:lnTo>
                    <a:lnTo>
                      <a:pt x="723" y="6"/>
                    </a:lnTo>
                    <a:lnTo>
                      <a:pt x="604" y="0"/>
                    </a:lnTo>
                    <a:lnTo>
                      <a:pt x="604" y="0"/>
                    </a:lnTo>
                    <a:close/>
                    <a:moveTo>
                      <a:pt x="604" y="707"/>
                    </a:moveTo>
                    <a:lnTo>
                      <a:pt x="490" y="701"/>
                    </a:lnTo>
                    <a:lnTo>
                      <a:pt x="382" y="683"/>
                    </a:lnTo>
                    <a:lnTo>
                      <a:pt x="287" y="647"/>
                    </a:lnTo>
                    <a:lnTo>
                      <a:pt x="203" y="611"/>
                    </a:lnTo>
                    <a:lnTo>
                      <a:pt x="131" y="557"/>
                    </a:lnTo>
                    <a:lnTo>
                      <a:pt x="83" y="497"/>
                    </a:lnTo>
                    <a:lnTo>
                      <a:pt x="48" y="437"/>
                    </a:lnTo>
                    <a:lnTo>
                      <a:pt x="42" y="401"/>
                    </a:lnTo>
                    <a:lnTo>
                      <a:pt x="36" y="366"/>
                    </a:lnTo>
                    <a:lnTo>
                      <a:pt x="42" y="330"/>
                    </a:lnTo>
                    <a:lnTo>
                      <a:pt x="48" y="300"/>
                    </a:lnTo>
                    <a:lnTo>
                      <a:pt x="83" y="234"/>
                    </a:lnTo>
                    <a:lnTo>
                      <a:pt x="131" y="174"/>
                    </a:lnTo>
                    <a:lnTo>
                      <a:pt x="203" y="126"/>
                    </a:lnTo>
                    <a:lnTo>
                      <a:pt x="287" y="84"/>
                    </a:lnTo>
                    <a:lnTo>
                      <a:pt x="382" y="54"/>
                    </a:lnTo>
                    <a:lnTo>
                      <a:pt x="490" y="30"/>
                    </a:lnTo>
                    <a:lnTo>
                      <a:pt x="604" y="24"/>
                    </a:lnTo>
                    <a:lnTo>
                      <a:pt x="717" y="30"/>
                    </a:lnTo>
                    <a:lnTo>
                      <a:pt x="825" y="54"/>
                    </a:lnTo>
                    <a:lnTo>
                      <a:pt x="920" y="84"/>
                    </a:lnTo>
                    <a:lnTo>
                      <a:pt x="1004" y="126"/>
                    </a:lnTo>
                    <a:lnTo>
                      <a:pt x="1070" y="174"/>
                    </a:lnTo>
                    <a:lnTo>
                      <a:pt x="1124" y="234"/>
                    </a:lnTo>
                    <a:lnTo>
                      <a:pt x="1153" y="300"/>
                    </a:lnTo>
                    <a:lnTo>
                      <a:pt x="1165" y="366"/>
                    </a:lnTo>
                    <a:lnTo>
                      <a:pt x="1153" y="437"/>
                    </a:lnTo>
                    <a:lnTo>
                      <a:pt x="1124" y="497"/>
                    </a:lnTo>
                    <a:lnTo>
                      <a:pt x="1070" y="557"/>
                    </a:lnTo>
                    <a:lnTo>
                      <a:pt x="1004" y="611"/>
                    </a:lnTo>
                    <a:lnTo>
                      <a:pt x="920" y="647"/>
                    </a:lnTo>
                    <a:lnTo>
                      <a:pt x="825" y="683"/>
                    </a:lnTo>
                    <a:lnTo>
                      <a:pt x="717" y="701"/>
                    </a:lnTo>
                    <a:lnTo>
                      <a:pt x="604" y="707"/>
                    </a:lnTo>
                    <a:lnTo>
                      <a:pt x="604" y="70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0" name="Freeform 36"/>
              <p:cNvSpPr/>
              <p:nvPr/>
            </p:nvSpPr>
            <p:spPr bwMode="hidden">
              <a:xfrm>
                <a:off x="4128" y="3366"/>
                <a:ext cx="544" cy="737"/>
              </a:xfrm>
              <a:custGeom>
                <a:avLst/>
                <a:gdLst/>
                <a:ahLst/>
                <a:cxnLst>
                  <a:cxn ang="0">
                    <a:pos x="24" y="402"/>
                  </a:cxn>
                  <a:cxn ang="0">
                    <a:pos x="36" y="330"/>
                  </a:cxn>
                  <a:cxn ang="0">
                    <a:pos x="66" y="264"/>
                  </a:cxn>
                  <a:cxn ang="0">
                    <a:pos x="108" y="204"/>
                  </a:cxn>
                  <a:cxn ang="0">
                    <a:pos x="173" y="150"/>
                  </a:cxn>
                  <a:cxn ang="0">
                    <a:pos x="251" y="102"/>
                  </a:cxn>
                  <a:cxn ang="0">
                    <a:pos x="335" y="60"/>
                  </a:cxn>
                  <a:cxn ang="0">
                    <a:pos x="436" y="30"/>
                  </a:cxn>
                  <a:cxn ang="0">
                    <a:pos x="544" y="12"/>
                  </a:cxn>
                  <a:cxn ang="0">
                    <a:pos x="544" y="0"/>
                  </a:cxn>
                  <a:cxn ang="0">
                    <a:pos x="430" y="18"/>
                  </a:cxn>
                  <a:cxn ang="0">
                    <a:pos x="329" y="48"/>
                  </a:cxn>
                  <a:cxn ang="0">
                    <a:pos x="233" y="90"/>
                  </a:cxn>
                  <a:cxn ang="0">
                    <a:pos x="155" y="138"/>
                  </a:cxn>
                  <a:cxn ang="0">
                    <a:pos x="90" y="198"/>
                  </a:cxn>
                  <a:cxn ang="0">
                    <a:pos x="42" y="258"/>
                  </a:cxn>
                  <a:cxn ang="0">
                    <a:pos x="12" y="330"/>
                  </a:cxn>
                  <a:cxn ang="0">
                    <a:pos x="0" y="402"/>
                  </a:cxn>
                  <a:cxn ang="0">
                    <a:pos x="6" y="455"/>
                  </a:cxn>
                  <a:cxn ang="0">
                    <a:pos x="18" y="503"/>
                  </a:cxn>
                  <a:cxn ang="0">
                    <a:pos x="42" y="545"/>
                  </a:cxn>
                  <a:cxn ang="0">
                    <a:pos x="78" y="593"/>
                  </a:cxn>
                  <a:cxn ang="0">
                    <a:pos x="114" y="635"/>
                  </a:cxn>
                  <a:cxn ang="0">
                    <a:pos x="161" y="671"/>
                  </a:cxn>
                  <a:cxn ang="0">
                    <a:pos x="221" y="707"/>
                  </a:cxn>
                  <a:cxn ang="0">
                    <a:pos x="281" y="737"/>
                  </a:cxn>
                  <a:cxn ang="0">
                    <a:pos x="323" y="737"/>
                  </a:cxn>
                  <a:cxn ang="0">
                    <a:pos x="257" y="707"/>
                  </a:cxn>
                  <a:cxn ang="0">
                    <a:pos x="203" y="671"/>
                  </a:cxn>
                  <a:cxn ang="0">
                    <a:pos x="149" y="635"/>
                  </a:cxn>
                  <a:cxn ang="0">
                    <a:pos x="108" y="593"/>
                  </a:cxn>
                  <a:cxn ang="0">
                    <a:pos x="72" y="551"/>
                  </a:cxn>
                  <a:cxn ang="0">
                    <a:pos x="48" y="503"/>
                  </a:cxn>
                  <a:cxn ang="0">
                    <a:pos x="30" y="455"/>
                  </a:cxn>
                  <a:cxn ang="0">
                    <a:pos x="24" y="402"/>
                  </a:cxn>
                  <a:cxn ang="0">
                    <a:pos x="24" y="402"/>
                  </a:cxn>
                </a:cxnLst>
                <a:rect l="0" t="0" r="r" b="b"/>
                <a:pathLst>
                  <a:path w="544" h="737">
                    <a:moveTo>
                      <a:pt x="24" y="402"/>
                    </a:moveTo>
                    <a:lnTo>
                      <a:pt x="36" y="330"/>
                    </a:lnTo>
                    <a:lnTo>
                      <a:pt x="66" y="264"/>
                    </a:lnTo>
                    <a:lnTo>
                      <a:pt x="108" y="204"/>
                    </a:lnTo>
                    <a:lnTo>
                      <a:pt x="173" y="150"/>
                    </a:lnTo>
                    <a:lnTo>
                      <a:pt x="251" y="102"/>
                    </a:lnTo>
                    <a:lnTo>
                      <a:pt x="335" y="60"/>
                    </a:lnTo>
                    <a:lnTo>
                      <a:pt x="436" y="30"/>
                    </a:lnTo>
                    <a:lnTo>
                      <a:pt x="544" y="12"/>
                    </a:lnTo>
                    <a:lnTo>
                      <a:pt x="544" y="0"/>
                    </a:lnTo>
                    <a:lnTo>
                      <a:pt x="430" y="18"/>
                    </a:lnTo>
                    <a:lnTo>
                      <a:pt x="329" y="48"/>
                    </a:lnTo>
                    <a:lnTo>
                      <a:pt x="233" y="90"/>
                    </a:lnTo>
                    <a:lnTo>
                      <a:pt x="155" y="138"/>
                    </a:lnTo>
                    <a:lnTo>
                      <a:pt x="90" y="198"/>
                    </a:lnTo>
                    <a:lnTo>
                      <a:pt x="42" y="258"/>
                    </a:lnTo>
                    <a:lnTo>
                      <a:pt x="12" y="330"/>
                    </a:lnTo>
                    <a:lnTo>
                      <a:pt x="0" y="402"/>
                    </a:lnTo>
                    <a:lnTo>
                      <a:pt x="6" y="455"/>
                    </a:lnTo>
                    <a:lnTo>
                      <a:pt x="18" y="503"/>
                    </a:lnTo>
                    <a:lnTo>
                      <a:pt x="42" y="545"/>
                    </a:lnTo>
                    <a:lnTo>
                      <a:pt x="78" y="593"/>
                    </a:lnTo>
                    <a:lnTo>
                      <a:pt x="114" y="635"/>
                    </a:lnTo>
                    <a:lnTo>
                      <a:pt x="161" y="671"/>
                    </a:lnTo>
                    <a:lnTo>
                      <a:pt x="221" y="707"/>
                    </a:lnTo>
                    <a:lnTo>
                      <a:pt x="281" y="737"/>
                    </a:lnTo>
                    <a:lnTo>
                      <a:pt x="323" y="737"/>
                    </a:lnTo>
                    <a:lnTo>
                      <a:pt x="257" y="707"/>
                    </a:lnTo>
                    <a:lnTo>
                      <a:pt x="203" y="671"/>
                    </a:lnTo>
                    <a:lnTo>
                      <a:pt x="149" y="635"/>
                    </a:lnTo>
                    <a:lnTo>
                      <a:pt x="108" y="593"/>
                    </a:lnTo>
                    <a:lnTo>
                      <a:pt x="72" y="551"/>
                    </a:lnTo>
                    <a:lnTo>
                      <a:pt x="48" y="503"/>
                    </a:lnTo>
                    <a:lnTo>
                      <a:pt x="30" y="455"/>
                    </a:lnTo>
                    <a:lnTo>
                      <a:pt x="24" y="402"/>
                    </a:lnTo>
                    <a:lnTo>
                      <a:pt x="24" y="40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1" name="Freeform 37"/>
              <p:cNvSpPr/>
              <p:nvPr/>
            </p:nvSpPr>
            <p:spPr bwMode="hidden">
              <a:xfrm>
                <a:off x="4792" y="3360"/>
                <a:ext cx="609" cy="252"/>
              </a:xfrm>
              <a:custGeom>
                <a:avLst/>
                <a:gdLst/>
                <a:ahLst/>
                <a:cxnLst>
                  <a:cxn ang="0">
                    <a:pos x="12" y="12"/>
                  </a:cxn>
                  <a:cxn ang="0">
                    <a:pos x="113" y="18"/>
                  </a:cxn>
                  <a:cxn ang="0">
                    <a:pos x="203" y="30"/>
                  </a:cxn>
                  <a:cxn ang="0">
                    <a:pos x="292" y="48"/>
                  </a:cxn>
                  <a:cxn ang="0">
                    <a:pos x="376" y="78"/>
                  </a:cxn>
                  <a:cxn ang="0">
                    <a:pos x="448" y="114"/>
                  </a:cxn>
                  <a:cxn ang="0">
                    <a:pos x="514" y="156"/>
                  </a:cxn>
                  <a:cxn ang="0">
                    <a:pos x="567" y="198"/>
                  </a:cxn>
                  <a:cxn ang="0">
                    <a:pos x="609" y="252"/>
                  </a:cxn>
                  <a:cxn ang="0">
                    <a:pos x="609" y="216"/>
                  </a:cxn>
                  <a:cxn ang="0">
                    <a:pos x="561" y="168"/>
                  </a:cxn>
                  <a:cxn ang="0">
                    <a:pos x="502" y="126"/>
                  </a:cxn>
                  <a:cxn ang="0">
                    <a:pos x="436" y="90"/>
                  </a:cxn>
                  <a:cxn ang="0">
                    <a:pos x="364" y="60"/>
                  </a:cxn>
                  <a:cxn ang="0">
                    <a:pos x="286" y="36"/>
                  </a:cxn>
                  <a:cxn ang="0">
                    <a:pos x="197" y="18"/>
                  </a:cxn>
                  <a:cxn ang="0">
                    <a:pos x="107" y="6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12"/>
                  </a:cxn>
                  <a:cxn ang="0">
                    <a:pos x="6" y="12"/>
                  </a:cxn>
                  <a:cxn ang="0">
                    <a:pos x="12" y="12"/>
                  </a:cxn>
                  <a:cxn ang="0">
                    <a:pos x="12" y="12"/>
                  </a:cxn>
                </a:cxnLst>
                <a:rect l="0" t="0" r="r" b="b"/>
                <a:pathLst>
                  <a:path w="609" h="252">
                    <a:moveTo>
                      <a:pt x="12" y="12"/>
                    </a:moveTo>
                    <a:lnTo>
                      <a:pt x="113" y="18"/>
                    </a:lnTo>
                    <a:lnTo>
                      <a:pt x="203" y="30"/>
                    </a:lnTo>
                    <a:lnTo>
                      <a:pt x="292" y="48"/>
                    </a:lnTo>
                    <a:lnTo>
                      <a:pt x="376" y="78"/>
                    </a:lnTo>
                    <a:lnTo>
                      <a:pt x="448" y="114"/>
                    </a:lnTo>
                    <a:lnTo>
                      <a:pt x="514" y="156"/>
                    </a:lnTo>
                    <a:lnTo>
                      <a:pt x="567" y="198"/>
                    </a:lnTo>
                    <a:lnTo>
                      <a:pt x="609" y="252"/>
                    </a:lnTo>
                    <a:lnTo>
                      <a:pt x="609" y="216"/>
                    </a:lnTo>
                    <a:lnTo>
                      <a:pt x="561" y="168"/>
                    </a:lnTo>
                    <a:lnTo>
                      <a:pt x="502" y="126"/>
                    </a:lnTo>
                    <a:lnTo>
                      <a:pt x="436" y="90"/>
                    </a:lnTo>
                    <a:lnTo>
                      <a:pt x="364" y="60"/>
                    </a:lnTo>
                    <a:lnTo>
                      <a:pt x="286" y="36"/>
                    </a:lnTo>
                    <a:lnTo>
                      <a:pt x="197" y="18"/>
                    </a:lnTo>
                    <a:lnTo>
                      <a:pt x="107" y="6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12"/>
                    </a:lnTo>
                    <a:lnTo>
                      <a:pt x="12" y="12"/>
                    </a:lnTo>
                    <a:lnTo>
                      <a:pt x="12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4118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2" name="Freeform 38"/>
              <p:cNvSpPr/>
              <p:nvPr/>
            </p:nvSpPr>
            <p:spPr bwMode="hidden">
              <a:xfrm>
                <a:off x="5246" y="4007"/>
                <a:ext cx="72" cy="54"/>
              </a:xfrm>
              <a:custGeom>
                <a:avLst/>
                <a:gdLst/>
                <a:ahLst/>
                <a:cxnLst>
                  <a:cxn ang="0">
                    <a:pos x="72" y="0"/>
                  </a:cxn>
                  <a:cxn ang="0">
                    <a:pos x="36" y="30"/>
                  </a:cxn>
                  <a:cxn ang="0">
                    <a:pos x="0" y="54"/>
                  </a:cxn>
                  <a:cxn ang="0">
                    <a:pos x="36" y="54"/>
                  </a:cxn>
                  <a:cxn ang="0">
                    <a:pos x="54" y="42"/>
                  </a:cxn>
                  <a:cxn ang="0">
                    <a:pos x="72" y="24"/>
                  </a:cxn>
                  <a:cxn ang="0">
                    <a:pos x="72" y="24"/>
                  </a:cxn>
                  <a:cxn ang="0">
                    <a:pos x="72" y="0"/>
                  </a:cxn>
                  <a:cxn ang="0">
                    <a:pos x="72" y="0"/>
                  </a:cxn>
                </a:cxnLst>
                <a:rect l="0" t="0" r="r" b="b"/>
                <a:pathLst>
                  <a:path w="72" h="54">
                    <a:moveTo>
                      <a:pt x="72" y="0"/>
                    </a:moveTo>
                    <a:lnTo>
                      <a:pt x="36" y="30"/>
                    </a:lnTo>
                    <a:lnTo>
                      <a:pt x="0" y="54"/>
                    </a:lnTo>
                    <a:lnTo>
                      <a:pt x="36" y="54"/>
                    </a:lnTo>
                    <a:lnTo>
                      <a:pt x="54" y="42"/>
                    </a:lnTo>
                    <a:lnTo>
                      <a:pt x="72" y="24"/>
                    </a:lnTo>
                    <a:lnTo>
                      <a:pt x="72" y="24"/>
                    </a:lnTo>
                    <a:lnTo>
                      <a:pt x="72" y="0"/>
                    </a:lnTo>
                    <a:lnTo>
                      <a:pt x="7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3" name="Freeform 39"/>
              <p:cNvSpPr/>
              <p:nvPr/>
            </p:nvSpPr>
            <p:spPr bwMode="hidden">
              <a:xfrm>
                <a:off x="4505" y="4073"/>
                <a:ext cx="705" cy="108"/>
              </a:xfrm>
              <a:custGeom>
                <a:avLst/>
                <a:gdLst/>
                <a:ahLst/>
                <a:cxnLst>
                  <a:cxn ang="0">
                    <a:pos x="299" y="90"/>
                  </a:cxn>
                  <a:cxn ang="0">
                    <a:pos x="221" y="90"/>
                  </a:cxn>
                  <a:cxn ang="0">
                    <a:pos x="143" y="78"/>
                  </a:cxn>
                  <a:cxn ang="0">
                    <a:pos x="0" y="48"/>
                  </a:cxn>
                  <a:cxn ang="0">
                    <a:pos x="0" y="66"/>
                  </a:cxn>
                  <a:cxn ang="0">
                    <a:pos x="143" y="96"/>
                  </a:cxn>
                  <a:cxn ang="0">
                    <a:pos x="221" y="108"/>
                  </a:cxn>
                  <a:cxn ang="0">
                    <a:pos x="299" y="108"/>
                  </a:cxn>
                  <a:cxn ang="0">
                    <a:pos x="412" y="102"/>
                  </a:cxn>
                  <a:cxn ang="0">
                    <a:pos x="520" y="84"/>
                  </a:cxn>
                  <a:cxn ang="0">
                    <a:pos x="615" y="60"/>
                  </a:cxn>
                  <a:cxn ang="0">
                    <a:pos x="705" y="24"/>
                  </a:cxn>
                  <a:cxn ang="0">
                    <a:pos x="705" y="0"/>
                  </a:cxn>
                  <a:cxn ang="0">
                    <a:pos x="615" y="42"/>
                  </a:cxn>
                  <a:cxn ang="0">
                    <a:pos x="520" y="66"/>
                  </a:cxn>
                  <a:cxn ang="0">
                    <a:pos x="412" y="84"/>
                  </a:cxn>
                  <a:cxn ang="0">
                    <a:pos x="299" y="90"/>
                  </a:cxn>
                  <a:cxn ang="0">
                    <a:pos x="299" y="90"/>
                  </a:cxn>
                </a:cxnLst>
                <a:rect l="0" t="0" r="r" b="b"/>
                <a:pathLst>
                  <a:path w="705" h="108">
                    <a:moveTo>
                      <a:pt x="299" y="90"/>
                    </a:moveTo>
                    <a:lnTo>
                      <a:pt x="221" y="90"/>
                    </a:lnTo>
                    <a:lnTo>
                      <a:pt x="143" y="78"/>
                    </a:lnTo>
                    <a:lnTo>
                      <a:pt x="0" y="48"/>
                    </a:lnTo>
                    <a:lnTo>
                      <a:pt x="0" y="66"/>
                    </a:lnTo>
                    <a:lnTo>
                      <a:pt x="143" y="96"/>
                    </a:lnTo>
                    <a:lnTo>
                      <a:pt x="221" y="108"/>
                    </a:lnTo>
                    <a:lnTo>
                      <a:pt x="299" y="108"/>
                    </a:lnTo>
                    <a:lnTo>
                      <a:pt x="412" y="102"/>
                    </a:lnTo>
                    <a:lnTo>
                      <a:pt x="520" y="84"/>
                    </a:lnTo>
                    <a:lnTo>
                      <a:pt x="615" y="60"/>
                    </a:lnTo>
                    <a:lnTo>
                      <a:pt x="705" y="24"/>
                    </a:lnTo>
                    <a:lnTo>
                      <a:pt x="705" y="0"/>
                    </a:lnTo>
                    <a:lnTo>
                      <a:pt x="615" y="42"/>
                    </a:lnTo>
                    <a:lnTo>
                      <a:pt x="520" y="66"/>
                    </a:lnTo>
                    <a:lnTo>
                      <a:pt x="412" y="84"/>
                    </a:lnTo>
                    <a:lnTo>
                      <a:pt x="299" y="90"/>
                    </a:lnTo>
                    <a:lnTo>
                      <a:pt x="299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4" name="Freeform 40"/>
              <p:cNvSpPr/>
              <p:nvPr/>
            </p:nvSpPr>
            <p:spPr bwMode="hidden">
              <a:xfrm>
                <a:off x="5336" y="3654"/>
                <a:ext cx="143" cy="341"/>
              </a:xfrm>
              <a:custGeom>
                <a:avLst/>
                <a:gdLst/>
                <a:ahLst/>
                <a:cxnLst>
                  <a:cxn ang="0">
                    <a:pos x="119" y="114"/>
                  </a:cxn>
                  <a:cxn ang="0">
                    <a:pos x="113" y="173"/>
                  </a:cxn>
                  <a:cxn ang="0">
                    <a:pos x="89" y="239"/>
                  </a:cxn>
                  <a:cxn ang="0">
                    <a:pos x="47" y="293"/>
                  </a:cxn>
                  <a:cxn ang="0">
                    <a:pos x="0" y="341"/>
                  </a:cxn>
                  <a:cxn ang="0">
                    <a:pos x="29" y="341"/>
                  </a:cxn>
                  <a:cxn ang="0">
                    <a:pos x="77" y="287"/>
                  </a:cxn>
                  <a:cxn ang="0">
                    <a:pos x="113" y="233"/>
                  </a:cxn>
                  <a:cxn ang="0">
                    <a:pos x="137" y="173"/>
                  </a:cxn>
                  <a:cxn ang="0">
                    <a:pos x="143" y="114"/>
                  </a:cxn>
                  <a:cxn ang="0">
                    <a:pos x="137" y="60"/>
                  </a:cxn>
                  <a:cxn ang="0">
                    <a:pos x="119" y="0"/>
                  </a:cxn>
                  <a:cxn ang="0">
                    <a:pos x="89" y="0"/>
                  </a:cxn>
                  <a:cxn ang="0">
                    <a:pos x="113" y="60"/>
                  </a:cxn>
                  <a:cxn ang="0">
                    <a:pos x="119" y="114"/>
                  </a:cxn>
                  <a:cxn ang="0">
                    <a:pos x="119" y="114"/>
                  </a:cxn>
                </a:cxnLst>
                <a:rect l="0" t="0" r="r" b="b"/>
                <a:pathLst>
                  <a:path w="143" h="341">
                    <a:moveTo>
                      <a:pt x="119" y="114"/>
                    </a:moveTo>
                    <a:lnTo>
                      <a:pt x="113" y="173"/>
                    </a:lnTo>
                    <a:lnTo>
                      <a:pt x="89" y="239"/>
                    </a:lnTo>
                    <a:lnTo>
                      <a:pt x="47" y="293"/>
                    </a:lnTo>
                    <a:lnTo>
                      <a:pt x="0" y="341"/>
                    </a:lnTo>
                    <a:lnTo>
                      <a:pt x="29" y="341"/>
                    </a:lnTo>
                    <a:lnTo>
                      <a:pt x="77" y="287"/>
                    </a:lnTo>
                    <a:lnTo>
                      <a:pt x="113" y="233"/>
                    </a:lnTo>
                    <a:lnTo>
                      <a:pt x="137" y="173"/>
                    </a:lnTo>
                    <a:lnTo>
                      <a:pt x="143" y="114"/>
                    </a:lnTo>
                    <a:lnTo>
                      <a:pt x="137" y="60"/>
                    </a:lnTo>
                    <a:lnTo>
                      <a:pt x="119" y="0"/>
                    </a:lnTo>
                    <a:lnTo>
                      <a:pt x="89" y="0"/>
                    </a:lnTo>
                    <a:lnTo>
                      <a:pt x="113" y="60"/>
                    </a:lnTo>
                    <a:lnTo>
                      <a:pt x="119" y="114"/>
                    </a:lnTo>
                    <a:lnTo>
                      <a:pt x="119" y="1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5" name="Freeform 41"/>
              <p:cNvSpPr/>
              <p:nvPr/>
            </p:nvSpPr>
            <p:spPr bwMode="hidden">
              <a:xfrm>
                <a:off x="5061" y="3624"/>
                <a:ext cx="83" cy="90"/>
              </a:xfrm>
              <a:custGeom>
                <a:avLst/>
                <a:gdLst/>
                <a:ahLst/>
                <a:cxnLst>
                  <a:cxn ang="0">
                    <a:pos x="59" y="90"/>
                  </a:cxn>
                  <a:cxn ang="0">
                    <a:pos x="83" y="84"/>
                  </a:cxn>
                  <a:cxn ang="0">
                    <a:pos x="71" y="60"/>
                  </a:cxn>
                  <a:cxn ang="0">
                    <a:pos x="53" y="42"/>
                  </a:cxn>
                  <a:cxn ang="0">
                    <a:pos x="6" y="0"/>
                  </a:cxn>
                  <a:cxn ang="0">
                    <a:pos x="0" y="18"/>
                  </a:cxn>
                  <a:cxn ang="0">
                    <a:pos x="35" y="48"/>
                  </a:cxn>
                  <a:cxn ang="0">
                    <a:pos x="59" y="90"/>
                  </a:cxn>
                  <a:cxn ang="0">
                    <a:pos x="59" y="90"/>
                  </a:cxn>
                </a:cxnLst>
                <a:rect l="0" t="0" r="r" b="b"/>
                <a:pathLst>
                  <a:path w="83" h="90">
                    <a:moveTo>
                      <a:pt x="59" y="90"/>
                    </a:moveTo>
                    <a:lnTo>
                      <a:pt x="83" y="84"/>
                    </a:lnTo>
                    <a:lnTo>
                      <a:pt x="71" y="60"/>
                    </a:lnTo>
                    <a:lnTo>
                      <a:pt x="53" y="42"/>
                    </a:lnTo>
                    <a:lnTo>
                      <a:pt x="6" y="0"/>
                    </a:lnTo>
                    <a:lnTo>
                      <a:pt x="0" y="18"/>
                    </a:lnTo>
                    <a:lnTo>
                      <a:pt x="35" y="48"/>
                    </a:lnTo>
                    <a:lnTo>
                      <a:pt x="59" y="90"/>
                    </a:lnTo>
                    <a:lnTo>
                      <a:pt x="59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6" name="Freeform 42"/>
              <p:cNvSpPr/>
              <p:nvPr/>
            </p:nvSpPr>
            <p:spPr bwMode="hidden">
              <a:xfrm>
                <a:off x="4445" y="3552"/>
                <a:ext cx="717" cy="431"/>
              </a:xfrm>
              <a:custGeom>
                <a:avLst/>
                <a:gdLst/>
                <a:ahLst/>
                <a:cxnLst>
                  <a:cxn ang="0">
                    <a:pos x="693" y="216"/>
                  </a:cxn>
                  <a:cxn ang="0">
                    <a:pos x="687" y="257"/>
                  </a:cxn>
                  <a:cxn ang="0">
                    <a:pos x="669" y="293"/>
                  </a:cxn>
                  <a:cxn ang="0">
                    <a:pos x="633" y="329"/>
                  </a:cxn>
                  <a:cxn ang="0">
                    <a:pos x="598" y="359"/>
                  </a:cxn>
                  <a:cxn ang="0">
                    <a:pos x="544" y="383"/>
                  </a:cxn>
                  <a:cxn ang="0">
                    <a:pos x="490" y="401"/>
                  </a:cxn>
                  <a:cxn ang="0">
                    <a:pos x="424" y="413"/>
                  </a:cxn>
                  <a:cxn ang="0">
                    <a:pos x="359" y="419"/>
                  </a:cxn>
                  <a:cxn ang="0">
                    <a:pos x="293" y="413"/>
                  </a:cxn>
                  <a:cxn ang="0">
                    <a:pos x="227" y="401"/>
                  </a:cxn>
                  <a:cxn ang="0">
                    <a:pos x="173" y="383"/>
                  </a:cxn>
                  <a:cxn ang="0">
                    <a:pos x="119" y="359"/>
                  </a:cxn>
                  <a:cxn ang="0">
                    <a:pos x="84" y="329"/>
                  </a:cxn>
                  <a:cxn ang="0">
                    <a:pos x="48" y="293"/>
                  </a:cxn>
                  <a:cxn ang="0">
                    <a:pos x="30" y="257"/>
                  </a:cxn>
                  <a:cxn ang="0">
                    <a:pos x="24" y="216"/>
                  </a:cxn>
                  <a:cxn ang="0">
                    <a:pos x="30" y="174"/>
                  </a:cxn>
                  <a:cxn ang="0">
                    <a:pos x="48" y="138"/>
                  </a:cxn>
                  <a:cxn ang="0">
                    <a:pos x="84" y="102"/>
                  </a:cxn>
                  <a:cxn ang="0">
                    <a:pos x="119" y="72"/>
                  </a:cxn>
                  <a:cxn ang="0">
                    <a:pos x="173" y="48"/>
                  </a:cxn>
                  <a:cxn ang="0">
                    <a:pos x="227" y="30"/>
                  </a:cxn>
                  <a:cxn ang="0">
                    <a:pos x="293" y="18"/>
                  </a:cxn>
                  <a:cxn ang="0">
                    <a:pos x="359" y="12"/>
                  </a:cxn>
                  <a:cxn ang="0">
                    <a:pos x="418" y="18"/>
                  </a:cxn>
                  <a:cxn ang="0">
                    <a:pos x="478" y="30"/>
                  </a:cxn>
                  <a:cxn ang="0">
                    <a:pos x="532" y="48"/>
                  </a:cxn>
                  <a:cxn ang="0">
                    <a:pos x="580" y="66"/>
                  </a:cxn>
                  <a:cxn ang="0">
                    <a:pos x="586" y="48"/>
                  </a:cxn>
                  <a:cxn ang="0">
                    <a:pos x="478" y="12"/>
                  </a:cxn>
                  <a:cxn ang="0">
                    <a:pos x="418" y="6"/>
                  </a:cxn>
                  <a:cxn ang="0">
                    <a:pos x="359" y="0"/>
                  </a:cxn>
                  <a:cxn ang="0">
                    <a:pos x="287" y="6"/>
                  </a:cxn>
                  <a:cxn ang="0">
                    <a:pos x="221" y="18"/>
                  </a:cxn>
                  <a:cxn ang="0">
                    <a:pos x="161" y="36"/>
                  </a:cxn>
                  <a:cxn ang="0">
                    <a:pos x="107" y="66"/>
                  </a:cxn>
                  <a:cxn ang="0">
                    <a:pos x="60" y="96"/>
                  </a:cxn>
                  <a:cxn ang="0">
                    <a:pos x="30" y="132"/>
                  </a:cxn>
                  <a:cxn ang="0">
                    <a:pos x="6" y="174"/>
                  </a:cxn>
                  <a:cxn ang="0">
                    <a:pos x="0" y="216"/>
                  </a:cxn>
                  <a:cxn ang="0">
                    <a:pos x="6" y="257"/>
                  </a:cxn>
                  <a:cxn ang="0">
                    <a:pos x="30" y="299"/>
                  </a:cxn>
                  <a:cxn ang="0">
                    <a:pos x="60" y="335"/>
                  </a:cxn>
                  <a:cxn ang="0">
                    <a:pos x="107" y="371"/>
                  </a:cxn>
                  <a:cxn ang="0">
                    <a:pos x="161" y="395"/>
                  </a:cxn>
                  <a:cxn ang="0">
                    <a:pos x="221" y="413"/>
                  </a:cxn>
                  <a:cxn ang="0">
                    <a:pos x="287" y="425"/>
                  </a:cxn>
                  <a:cxn ang="0">
                    <a:pos x="359" y="431"/>
                  </a:cxn>
                  <a:cxn ang="0">
                    <a:pos x="430" y="425"/>
                  </a:cxn>
                  <a:cxn ang="0">
                    <a:pos x="496" y="413"/>
                  </a:cxn>
                  <a:cxn ang="0">
                    <a:pos x="562" y="395"/>
                  </a:cxn>
                  <a:cxn ang="0">
                    <a:pos x="610" y="371"/>
                  </a:cxn>
                  <a:cxn ang="0">
                    <a:pos x="657" y="335"/>
                  </a:cxn>
                  <a:cxn ang="0">
                    <a:pos x="687" y="299"/>
                  </a:cxn>
                  <a:cxn ang="0">
                    <a:pos x="711" y="257"/>
                  </a:cxn>
                  <a:cxn ang="0">
                    <a:pos x="717" y="216"/>
                  </a:cxn>
                  <a:cxn ang="0">
                    <a:pos x="717" y="204"/>
                  </a:cxn>
                  <a:cxn ang="0">
                    <a:pos x="711" y="192"/>
                  </a:cxn>
                  <a:cxn ang="0">
                    <a:pos x="687" y="198"/>
                  </a:cxn>
                  <a:cxn ang="0">
                    <a:pos x="693" y="210"/>
                  </a:cxn>
                  <a:cxn ang="0">
                    <a:pos x="693" y="216"/>
                  </a:cxn>
                  <a:cxn ang="0">
                    <a:pos x="693" y="216"/>
                  </a:cxn>
                </a:cxnLst>
                <a:rect l="0" t="0" r="r" b="b"/>
                <a:pathLst>
                  <a:path w="717" h="431">
                    <a:moveTo>
                      <a:pt x="693" y="216"/>
                    </a:moveTo>
                    <a:lnTo>
                      <a:pt x="687" y="257"/>
                    </a:lnTo>
                    <a:lnTo>
                      <a:pt x="669" y="293"/>
                    </a:lnTo>
                    <a:lnTo>
                      <a:pt x="633" y="329"/>
                    </a:lnTo>
                    <a:lnTo>
                      <a:pt x="598" y="359"/>
                    </a:lnTo>
                    <a:lnTo>
                      <a:pt x="544" y="383"/>
                    </a:lnTo>
                    <a:lnTo>
                      <a:pt x="490" y="401"/>
                    </a:lnTo>
                    <a:lnTo>
                      <a:pt x="424" y="413"/>
                    </a:lnTo>
                    <a:lnTo>
                      <a:pt x="359" y="419"/>
                    </a:lnTo>
                    <a:lnTo>
                      <a:pt x="293" y="413"/>
                    </a:lnTo>
                    <a:lnTo>
                      <a:pt x="227" y="401"/>
                    </a:lnTo>
                    <a:lnTo>
                      <a:pt x="173" y="383"/>
                    </a:lnTo>
                    <a:lnTo>
                      <a:pt x="119" y="359"/>
                    </a:lnTo>
                    <a:lnTo>
                      <a:pt x="84" y="329"/>
                    </a:lnTo>
                    <a:lnTo>
                      <a:pt x="48" y="293"/>
                    </a:lnTo>
                    <a:lnTo>
                      <a:pt x="30" y="257"/>
                    </a:lnTo>
                    <a:lnTo>
                      <a:pt x="24" y="216"/>
                    </a:lnTo>
                    <a:lnTo>
                      <a:pt x="30" y="174"/>
                    </a:lnTo>
                    <a:lnTo>
                      <a:pt x="48" y="138"/>
                    </a:lnTo>
                    <a:lnTo>
                      <a:pt x="84" y="102"/>
                    </a:lnTo>
                    <a:lnTo>
                      <a:pt x="119" y="72"/>
                    </a:lnTo>
                    <a:lnTo>
                      <a:pt x="173" y="48"/>
                    </a:lnTo>
                    <a:lnTo>
                      <a:pt x="227" y="30"/>
                    </a:lnTo>
                    <a:lnTo>
                      <a:pt x="293" y="18"/>
                    </a:lnTo>
                    <a:lnTo>
                      <a:pt x="359" y="12"/>
                    </a:lnTo>
                    <a:lnTo>
                      <a:pt x="418" y="18"/>
                    </a:lnTo>
                    <a:lnTo>
                      <a:pt x="478" y="30"/>
                    </a:lnTo>
                    <a:lnTo>
                      <a:pt x="532" y="48"/>
                    </a:lnTo>
                    <a:lnTo>
                      <a:pt x="580" y="66"/>
                    </a:lnTo>
                    <a:lnTo>
                      <a:pt x="586" y="48"/>
                    </a:lnTo>
                    <a:lnTo>
                      <a:pt x="478" y="12"/>
                    </a:lnTo>
                    <a:lnTo>
                      <a:pt x="418" y="6"/>
                    </a:lnTo>
                    <a:lnTo>
                      <a:pt x="359" y="0"/>
                    </a:lnTo>
                    <a:lnTo>
                      <a:pt x="287" y="6"/>
                    </a:lnTo>
                    <a:lnTo>
                      <a:pt x="221" y="18"/>
                    </a:lnTo>
                    <a:lnTo>
                      <a:pt x="161" y="36"/>
                    </a:lnTo>
                    <a:lnTo>
                      <a:pt x="107" y="66"/>
                    </a:lnTo>
                    <a:lnTo>
                      <a:pt x="60" y="96"/>
                    </a:lnTo>
                    <a:lnTo>
                      <a:pt x="30" y="132"/>
                    </a:lnTo>
                    <a:lnTo>
                      <a:pt x="6" y="174"/>
                    </a:lnTo>
                    <a:lnTo>
                      <a:pt x="0" y="216"/>
                    </a:lnTo>
                    <a:lnTo>
                      <a:pt x="6" y="257"/>
                    </a:lnTo>
                    <a:lnTo>
                      <a:pt x="30" y="299"/>
                    </a:lnTo>
                    <a:lnTo>
                      <a:pt x="60" y="335"/>
                    </a:lnTo>
                    <a:lnTo>
                      <a:pt x="107" y="371"/>
                    </a:lnTo>
                    <a:lnTo>
                      <a:pt x="161" y="395"/>
                    </a:lnTo>
                    <a:lnTo>
                      <a:pt x="221" y="413"/>
                    </a:lnTo>
                    <a:lnTo>
                      <a:pt x="287" y="425"/>
                    </a:lnTo>
                    <a:lnTo>
                      <a:pt x="359" y="431"/>
                    </a:lnTo>
                    <a:lnTo>
                      <a:pt x="430" y="425"/>
                    </a:lnTo>
                    <a:lnTo>
                      <a:pt x="496" y="413"/>
                    </a:lnTo>
                    <a:lnTo>
                      <a:pt x="562" y="395"/>
                    </a:lnTo>
                    <a:lnTo>
                      <a:pt x="610" y="371"/>
                    </a:lnTo>
                    <a:lnTo>
                      <a:pt x="657" y="335"/>
                    </a:lnTo>
                    <a:lnTo>
                      <a:pt x="687" y="299"/>
                    </a:lnTo>
                    <a:lnTo>
                      <a:pt x="711" y="257"/>
                    </a:lnTo>
                    <a:lnTo>
                      <a:pt x="717" y="216"/>
                    </a:lnTo>
                    <a:lnTo>
                      <a:pt x="717" y="204"/>
                    </a:lnTo>
                    <a:lnTo>
                      <a:pt x="711" y="192"/>
                    </a:lnTo>
                    <a:lnTo>
                      <a:pt x="687" y="198"/>
                    </a:lnTo>
                    <a:lnTo>
                      <a:pt x="693" y="210"/>
                    </a:lnTo>
                    <a:lnTo>
                      <a:pt x="693" y="216"/>
                    </a:lnTo>
                    <a:lnTo>
                      <a:pt x="693" y="21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686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7" name="Freeform 43"/>
              <p:cNvSpPr/>
              <p:nvPr/>
            </p:nvSpPr>
            <p:spPr bwMode="hidden">
              <a:xfrm>
                <a:off x="4349" y="3510"/>
                <a:ext cx="909" cy="533"/>
              </a:xfrm>
              <a:custGeom>
                <a:avLst/>
                <a:gdLst/>
                <a:ahLst/>
                <a:cxnLst>
                  <a:cxn ang="0">
                    <a:pos x="616" y="0"/>
                  </a:cxn>
                  <a:cxn ang="0">
                    <a:pos x="616" y="18"/>
                  </a:cxn>
                  <a:cxn ang="0">
                    <a:pos x="724" y="60"/>
                  </a:cxn>
                  <a:cxn ang="0">
                    <a:pos x="765" y="84"/>
                  </a:cxn>
                  <a:cxn ang="0">
                    <a:pos x="807" y="114"/>
                  </a:cxn>
                  <a:cxn ang="0">
                    <a:pos x="837" y="144"/>
                  </a:cxn>
                  <a:cxn ang="0">
                    <a:pos x="861" y="180"/>
                  </a:cxn>
                  <a:cxn ang="0">
                    <a:pos x="873" y="216"/>
                  </a:cxn>
                  <a:cxn ang="0">
                    <a:pos x="879" y="258"/>
                  </a:cxn>
                  <a:cxn ang="0">
                    <a:pos x="873" y="311"/>
                  </a:cxn>
                  <a:cxn ang="0">
                    <a:pos x="843" y="359"/>
                  </a:cxn>
                  <a:cxn ang="0">
                    <a:pos x="807" y="401"/>
                  </a:cxn>
                  <a:cxn ang="0">
                    <a:pos x="753" y="443"/>
                  </a:cxn>
                  <a:cxn ang="0">
                    <a:pos x="694" y="473"/>
                  </a:cxn>
                  <a:cxn ang="0">
                    <a:pos x="622" y="497"/>
                  </a:cxn>
                  <a:cxn ang="0">
                    <a:pos x="538" y="509"/>
                  </a:cxn>
                  <a:cxn ang="0">
                    <a:pos x="455" y="515"/>
                  </a:cxn>
                  <a:cxn ang="0">
                    <a:pos x="371" y="509"/>
                  </a:cxn>
                  <a:cxn ang="0">
                    <a:pos x="287" y="497"/>
                  </a:cxn>
                  <a:cxn ang="0">
                    <a:pos x="215" y="473"/>
                  </a:cxn>
                  <a:cxn ang="0">
                    <a:pos x="156" y="443"/>
                  </a:cxn>
                  <a:cxn ang="0">
                    <a:pos x="102" y="401"/>
                  </a:cxn>
                  <a:cxn ang="0">
                    <a:pos x="66" y="359"/>
                  </a:cxn>
                  <a:cxn ang="0">
                    <a:pos x="36" y="311"/>
                  </a:cxn>
                  <a:cxn ang="0">
                    <a:pos x="30" y="258"/>
                  </a:cxn>
                  <a:cxn ang="0">
                    <a:pos x="36" y="222"/>
                  </a:cxn>
                  <a:cxn ang="0">
                    <a:pos x="48" y="186"/>
                  </a:cxn>
                  <a:cxn ang="0">
                    <a:pos x="66" y="156"/>
                  </a:cxn>
                  <a:cxn ang="0">
                    <a:pos x="90" y="126"/>
                  </a:cxn>
                  <a:cxn ang="0">
                    <a:pos x="66" y="114"/>
                  </a:cxn>
                  <a:cxn ang="0">
                    <a:pos x="36" y="144"/>
                  </a:cxn>
                  <a:cxn ang="0">
                    <a:pos x="18" y="180"/>
                  </a:cxn>
                  <a:cxn ang="0">
                    <a:pos x="6" y="216"/>
                  </a:cxn>
                  <a:cxn ang="0">
                    <a:pos x="0" y="258"/>
                  </a:cxn>
                  <a:cxn ang="0">
                    <a:pos x="12" y="311"/>
                  </a:cxn>
                  <a:cxn ang="0">
                    <a:pos x="36" y="365"/>
                  </a:cxn>
                  <a:cxn ang="0">
                    <a:pos x="78" y="413"/>
                  </a:cxn>
                  <a:cxn ang="0">
                    <a:pos x="132" y="449"/>
                  </a:cxn>
                  <a:cxn ang="0">
                    <a:pos x="203" y="485"/>
                  </a:cxn>
                  <a:cxn ang="0">
                    <a:pos x="275" y="509"/>
                  </a:cxn>
                  <a:cxn ang="0">
                    <a:pos x="365" y="527"/>
                  </a:cxn>
                  <a:cxn ang="0">
                    <a:pos x="455" y="533"/>
                  </a:cxn>
                  <a:cxn ang="0">
                    <a:pos x="544" y="527"/>
                  </a:cxn>
                  <a:cxn ang="0">
                    <a:pos x="634" y="509"/>
                  </a:cxn>
                  <a:cxn ang="0">
                    <a:pos x="712" y="485"/>
                  </a:cxn>
                  <a:cxn ang="0">
                    <a:pos x="777" y="449"/>
                  </a:cxn>
                  <a:cxn ang="0">
                    <a:pos x="831" y="413"/>
                  </a:cxn>
                  <a:cxn ang="0">
                    <a:pos x="873" y="365"/>
                  </a:cxn>
                  <a:cxn ang="0">
                    <a:pos x="897" y="311"/>
                  </a:cxn>
                  <a:cxn ang="0">
                    <a:pos x="909" y="258"/>
                  </a:cxn>
                  <a:cxn ang="0">
                    <a:pos x="903" y="216"/>
                  </a:cxn>
                  <a:cxn ang="0">
                    <a:pos x="885" y="174"/>
                  </a:cxn>
                  <a:cxn ang="0">
                    <a:pos x="861" y="132"/>
                  </a:cxn>
                  <a:cxn ang="0">
                    <a:pos x="825" y="102"/>
                  </a:cxn>
                  <a:cxn ang="0">
                    <a:pos x="783" y="66"/>
                  </a:cxn>
                  <a:cxn ang="0">
                    <a:pos x="735" y="42"/>
                  </a:cxn>
                  <a:cxn ang="0">
                    <a:pos x="616" y="0"/>
                  </a:cxn>
                  <a:cxn ang="0">
                    <a:pos x="616" y="0"/>
                  </a:cxn>
                </a:cxnLst>
                <a:rect l="0" t="0" r="r" b="b"/>
                <a:pathLst>
                  <a:path w="909" h="533">
                    <a:moveTo>
                      <a:pt x="616" y="0"/>
                    </a:moveTo>
                    <a:lnTo>
                      <a:pt x="616" y="18"/>
                    </a:lnTo>
                    <a:lnTo>
                      <a:pt x="724" y="60"/>
                    </a:lnTo>
                    <a:lnTo>
                      <a:pt x="765" y="84"/>
                    </a:lnTo>
                    <a:lnTo>
                      <a:pt x="807" y="114"/>
                    </a:lnTo>
                    <a:lnTo>
                      <a:pt x="837" y="144"/>
                    </a:lnTo>
                    <a:lnTo>
                      <a:pt x="861" y="180"/>
                    </a:lnTo>
                    <a:lnTo>
                      <a:pt x="873" y="216"/>
                    </a:lnTo>
                    <a:lnTo>
                      <a:pt x="879" y="258"/>
                    </a:lnTo>
                    <a:lnTo>
                      <a:pt x="873" y="311"/>
                    </a:lnTo>
                    <a:lnTo>
                      <a:pt x="843" y="359"/>
                    </a:lnTo>
                    <a:lnTo>
                      <a:pt x="807" y="401"/>
                    </a:lnTo>
                    <a:lnTo>
                      <a:pt x="753" y="443"/>
                    </a:lnTo>
                    <a:lnTo>
                      <a:pt x="694" y="473"/>
                    </a:lnTo>
                    <a:lnTo>
                      <a:pt x="622" y="497"/>
                    </a:lnTo>
                    <a:lnTo>
                      <a:pt x="538" y="509"/>
                    </a:lnTo>
                    <a:lnTo>
                      <a:pt x="455" y="515"/>
                    </a:lnTo>
                    <a:lnTo>
                      <a:pt x="371" y="509"/>
                    </a:lnTo>
                    <a:lnTo>
                      <a:pt x="287" y="497"/>
                    </a:lnTo>
                    <a:lnTo>
                      <a:pt x="215" y="473"/>
                    </a:lnTo>
                    <a:lnTo>
                      <a:pt x="156" y="443"/>
                    </a:lnTo>
                    <a:lnTo>
                      <a:pt x="102" y="401"/>
                    </a:lnTo>
                    <a:lnTo>
                      <a:pt x="66" y="359"/>
                    </a:lnTo>
                    <a:lnTo>
                      <a:pt x="36" y="311"/>
                    </a:lnTo>
                    <a:lnTo>
                      <a:pt x="30" y="258"/>
                    </a:lnTo>
                    <a:lnTo>
                      <a:pt x="36" y="222"/>
                    </a:lnTo>
                    <a:lnTo>
                      <a:pt x="48" y="186"/>
                    </a:lnTo>
                    <a:lnTo>
                      <a:pt x="66" y="156"/>
                    </a:lnTo>
                    <a:lnTo>
                      <a:pt x="90" y="126"/>
                    </a:lnTo>
                    <a:lnTo>
                      <a:pt x="66" y="114"/>
                    </a:lnTo>
                    <a:lnTo>
                      <a:pt x="36" y="144"/>
                    </a:lnTo>
                    <a:lnTo>
                      <a:pt x="18" y="180"/>
                    </a:lnTo>
                    <a:lnTo>
                      <a:pt x="6" y="216"/>
                    </a:lnTo>
                    <a:lnTo>
                      <a:pt x="0" y="258"/>
                    </a:lnTo>
                    <a:lnTo>
                      <a:pt x="12" y="311"/>
                    </a:lnTo>
                    <a:lnTo>
                      <a:pt x="36" y="365"/>
                    </a:lnTo>
                    <a:lnTo>
                      <a:pt x="78" y="413"/>
                    </a:lnTo>
                    <a:lnTo>
                      <a:pt x="132" y="449"/>
                    </a:lnTo>
                    <a:lnTo>
                      <a:pt x="203" y="485"/>
                    </a:lnTo>
                    <a:lnTo>
                      <a:pt x="275" y="509"/>
                    </a:lnTo>
                    <a:lnTo>
                      <a:pt x="365" y="527"/>
                    </a:lnTo>
                    <a:lnTo>
                      <a:pt x="455" y="533"/>
                    </a:lnTo>
                    <a:lnTo>
                      <a:pt x="544" y="527"/>
                    </a:lnTo>
                    <a:lnTo>
                      <a:pt x="634" y="509"/>
                    </a:lnTo>
                    <a:lnTo>
                      <a:pt x="712" y="485"/>
                    </a:lnTo>
                    <a:lnTo>
                      <a:pt x="777" y="449"/>
                    </a:lnTo>
                    <a:lnTo>
                      <a:pt x="831" y="413"/>
                    </a:lnTo>
                    <a:lnTo>
                      <a:pt x="873" y="365"/>
                    </a:lnTo>
                    <a:lnTo>
                      <a:pt x="897" y="311"/>
                    </a:lnTo>
                    <a:lnTo>
                      <a:pt x="909" y="258"/>
                    </a:lnTo>
                    <a:lnTo>
                      <a:pt x="903" y="216"/>
                    </a:lnTo>
                    <a:lnTo>
                      <a:pt x="885" y="174"/>
                    </a:lnTo>
                    <a:lnTo>
                      <a:pt x="861" y="132"/>
                    </a:lnTo>
                    <a:lnTo>
                      <a:pt x="825" y="102"/>
                    </a:lnTo>
                    <a:lnTo>
                      <a:pt x="783" y="66"/>
                    </a:lnTo>
                    <a:lnTo>
                      <a:pt x="735" y="42"/>
                    </a:lnTo>
                    <a:lnTo>
                      <a:pt x="616" y="0"/>
                    </a:lnTo>
                    <a:lnTo>
                      <a:pt x="616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8" name="Freeform 44"/>
              <p:cNvSpPr/>
              <p:nvPr/>
            </p:nvSpPr>
            <p:spPr bwMode="hidden">
              <a:xfrm>
                <a:off x="4564" y="3492"/>
                <a:ext cx="365" cy="66"/>
              </a:xfrm>
              <a:custGeom>
                <a:avLst/>
                <a:gdLst/>
                <a:ahLst/>
                <a:cxnLst>
                  <a:cxn ang="0">
                    <a:pos x="240" y="18"/>
                  </a:cxn>
                  <a:cxn ang="0">
                    <a:pos x="299" y="24"/>
                  </a:cxn>
                  <a:cxn ang="0">
                    <a:pos x="359" y="30"/>
                  </a:cxn>
                  <a:cxn ang="0">
                    <a:pos x="365" y="12"/>
                  </a:cxn>
                  <a:cxn ang="0">
                    <a:pos x="305" y="6"/>
                  </a:cxn>
                  <a:cxn ang="0">
                    <a:pos x="240" y="0"/>
                  </a:cxn>
                  <a:cxn ang="0">
                    <a:pos x="174" y="6"/>
                  </a:cxn>
                  <a:cxn ang="0">
                    <a:pos x="114" y="12"/>
                  </a:cxn>
                  <a:cxn ang="0">
                    <a:pos x="0" y="42"/>
                  </a:cxn>
                  <a:cxn ang="0">
                    <a:pos x="0" y="66"/>
                  </a:cxn>
                  <a:cxn ang="0">
                    <a:pos x="54" y="48"/>
                  </a:cxn>
                  <a:cxn ang="0">
                    <a:pos x="114" y="30"/>
                  </a:cxn>
                  <a:cxn ang="0">
                    <a:pos x="174" y="24"/>
                  </a:cxn>
                  <a:cxn ang="0">
                    <a:pos x="240" y="18"/>
                  </a:cxn>
                  <a:cxn ang="0">
                    <a:pos x="240" y="18"/>
                  </a:cxn>
                </a:cxnLst>
                <a:rect l="0" t="0" r="r" b="b"/>
                <a:pathLst>
                  <a:path w="365" h="66">
                    <a:moveTo>
                      <a:pt x="240" y="18"/>
                    </a:moveTo>
                    <a:lnTo>
                      <a:pt x="299" y="24"/>
                    </a:lnTo>
                    <a:lnTo>
                      <a:pt x="359" y="30"/>
                    </a:lnTo>
                    <a:lnTo>
                      <a:pt x="365" y="12"/>
                    </a:lnTo>
                    <a:lnTo>
                      <a:pt x="305" y="6"/>
                    </a:lnTo>
                    <a:lnTo>
                      <a:pt x="240" y="0"/>
                    </a:lnTo>
                    <a:lnTo>
                      <a:pt x="174" y="6"/>
                    </a:lnTo>
                    <a:lnTo>
                      <a:pt x="114" y="12"/>
                    </a:lnTo>
                    <a:lnTo>
                      <a:pt x="0" y="42"/>
                    </a:lnTo>
                    <a:lnTo>
                      <a:pt x="0" y="66"/>
                    </a:lnTo>
                    <a:lnTo>
                      <a:pt x="54" y="48"/>
                    </a:lnTo>
                    <a:lnTo>
                      <a:pt x="114" y="30"/>
                    </a:lnTo>
                    <a:lnTo>
                      <a:pt x="174" y="24"/>
                    </a:lnTo>
                    <a:lnTo>
                      <a:pt x="240" y="18"/>
                    </a:lnTo>
                    <a:lnTo>
                      <a:pt x="240" y="1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9" name="Freeform 45"/>
              <p:cNvSpPr/>
              <p:nvPr/>
            </p:nvSpPr>
            <p:spPr bwMode="hidden">
              <a:xfrm>
                <a:off x="4463" y="3558"/>
                <a:ext cx="66" cy="48"/>
              </a:xfrm>
              <a:custGeom>
                <a:avLst/>
                <a:gdLst/>
                <a:ahLst/>
                <a:cxnLst>
                  <a:cxn ang="0">
                    <a:pos x="66" y="18"/>
                  </a:cxn>
                  <a:cxn ang="0">
                    <a:pos x="48" y="0"/>
                  </a:cxn>
                  <a:cxn ang="0">
                    <a:pos x="24" y="12"/>
                  </a:cxn>
                  <a:cxn ang="0">
                    <a:pos x="0" y="30"/>
                  </a:cxn>
                  <a:cxn ang="0">
                    <a:pos x="12" y="48"/>
                  </a:cxn>
                  <a:cxn ang="0">
                    <a:pos x="42" y="30"/>
                  </a:cxn>
                  <a:cxn ang="0">
                    <a:pos x="66" y="18"/>
                  </a:cxn>
                  <a:cxn ang="0">
                    <a:pos x="66" y="18"/>
                  </a:cxn>
                </a:cxnLst>
                <a:rect l="0" t="0" r="r" b="b"/>
                <a:pathLst>
                  <a:path w="66" h="48">
                    <a:moveTo>
                      <a:pt x="66" y="18"/>
                    </a:moveTo>
                    <a:lnTo>
                      <a:pt x="48" y="0"/>
                    </a:lnTo>
                    <a:lnTo>
                      <a:pt x="24" y="12"/>
                    </a:lnTo>
                    <a:lnTo>
                      <a:pt x="0" y="30"/>
                    </a:lnTo>
                    <a:lnTo>
                      <a:pt x="12" y="48"/>
                    </a:lnTo>
                    <a:lnTo>
                      <a:pt x="42" y="30"/>
                    </a:lnTo>
                    <a:lnTo>
                      <a:pt x="66" y="18"/>
                    </a:lnTo>
                    <a:lnTo>
                      <a:pt x="66" y="1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0" name="Freeform 46"/>
              <p:cNvSpPr/>
              <p:nvPr/>
            </p:nvSpPr>
            <p:spPr bwMode="hidden">
              <a:xfrm>
                <a:off x="5280" y="3186"/>
                <a:ext cx="383" cy="96"/>
              </a:xfrm>
              <a:custGeom>
                <a:avLst/>
                <a:gdLst/>
                <a:ahLst/>
                <a:cxnLst>
                  <a:cxn ang="0">
                    <a:pos x="209" y="96"/>
                  </a:cxn>
                  <a:cxn ang="0">
                    <a:pos x="143" y="90"/>
                  </a:cxn>
                  <a:cxn ang="0">
                    <a:pos x="83" y="66"/>
                  </a:cxn>
                  <a:cxn ang="0">
                    <a:pos x="35" y="36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29" y="42"/>
                  </a:cxn>
                  <a:cxn ang="0">
                    <a:pos x="77" y="72"/>
                  </a:cxn>
                  <a:cxn ang="0">
                    <a:pos x="137" y="90"/>
                  </a:cxn>
                  <a:cxn ang="0">
                    <a:pos x="209" y="96"/>
                  </a:cxn>
                  <a:cxn ang="0">
                    <a:pos x="263" y="90"/>
                  </a:cxn>
                  <a:cxn ang="0">
                    <a:pos x="311" y="84"/>
                  </a:cxn>
                  <a:cxn ang="0">
                    <a:pos x="352" y="66"/>
                  </a:cxn>
                  <a:cxn ang="0">
                    <a:pos x="382" y="42"/>
                  </a:cxn>
                  <a:cxn ang="0">
                    <a:pos x="376" y="42"/>
                  </a:cxn>
                  <a:cxn ang="0">
                    <a:pos x="346" y="66"/>
                  </a:cxn>
                  <a:cxn ang="0">
                    <a:pos x="305" y="78"/>
                  </a:cxn>
                  <a:cxn ang="0">
                    <a:pos x="263" y="90"/>
                  </a:cxn>
                  <a:cxn ang="0">
                    <a:pos x="209" y="96"/>
                  </a:cxn>
                  <a:cxn ang="0">
                    <a:pos x="209" y="96"/>
                  </a:cxn>
                </a:cxnLst>
                <a:rect l="0" t="0" r="r" b="b"/>
                <a:pathLst>
                  <a:path w="382" h="96">
                    <a:moveTo>
                      <a:pt x="209" y="96"/>
                    </a:moveTo>
                    <a:lnTo>
                      <a:pt x="143" y="90"/>
                    </a:lnTo>
                    <a:lnTo>
                      <a:pt x="83" y="66"/>
                    </a:lnTo>
                    <a:lnTo>
                      <a:pt x="35" y="36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29" y="42"/>
                    </a:lnTo>
                    <a:lnTo>
                      <a:pt x="77" y="72"/>
                    </a:lnTo>
                    <a:lnTo>
                      <a:pt x="137" y="90"/>
                    </a:lnTo>
                    <a:lnTo>
                      <a:pt x="209" y="96"/>
                    </a:lnTo>
                    <a:lnTo>
                      <a:pt x="263" y="90"/>
                    </a:lnTo>
                    <a:lnTo>
                      <a:pt x="311" y="84"/>
                    </a:lnTo>
                    <a:lnTo>
                      <a:pt x="352" y="66"/>
                    </a:lnTo>
                    <a:lnTo>
                      <a:pt x="382" y="42"/>
                    </a:lnTo>
                    <a:lnTo>
                      <a:pt x="376" y="42"/>
                    </a:lnTo>
                    <a:lnTo>
                      <a:pt x="346" y="66"/>
                    </a:lnTo>
                    <a:lnTo>
                      <a:pt x="305" y="78"/>
                    </a:lnTo>
                    <a:lnTo>
                      <a:pt x="263" y="90"/>
                    </a:lnTo>
                    <a:lnTo>
                      <a:pt x="209" y="96"/>
                    </a:lnTo>
                    <a:lnTo>
                      <a:pt x="209" y="9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1" name="Freeform 47"/>
              <p:cNvSpPr/>
              <p:nvPr/>
            </p:nvSpPr>
            <p:spPr bwMode="hidden">
              <a:xfrm>
                <a:off x="5315" y="3024"/>
                <a:ext cx="258" cy="54"/>
              </a:xfrm>
              <a:custGeom>
                <a:avLst/>
                <a:gdLst/>
                <a:ahLst/>
                <a:cxnLst>
                  <a:cxn ang="0">
                    <a:pos x="174" y="0"/>
                  </a:cxn>
                  <a:cxn ang="0">
                    <a:pos x="216" y="6"/>
                  </a:cxn>
                  <a:cxn ang="0">
                    <a:pos x="258" y="12"/>
                  </a:cxn>
                  <a:cxn ang="0">
                    <a:pos x="252" y="6"/>
                  </a:cxn>
                  <a:cxn ang="0">
                    <a:pos x="216" y="0"/>
                  </a:cxn>
                  <a:cxn ang="0">
                    <a:pos x="174" y="0"/>
                  </a:cxn>
                  <a:cxn ang="0">
                    <a:pos x="120" y="6"/>
                  </a:cxn>
                  <a:cxn ang="0">
                    <a:pos x="78" y="12"/>
                  </a:cxn>
                  <a:cxn ang="0">
                    <a:pos x="36" y="30"/>
                  </a:cxn>
                  <a:cxn ang="0">
                    <a:pos x="0" y="48"/>
                  </a:cxn>
                  <a:cxn ang="0">
                    <a:pos x="6" y="54"/>
                  </a:cxn>
                  <a:cxn ang="0">
                    <a:pos x="36" y="36"/>
                  </a:cxn>
                  <a:cxn ang="0">
                    <a:pos x="78" y="18"/>
                  </a:cxn>
                  <a:cxn ang="0">
                    <a:pos x="120" y="6"/>
                  </a:cxn>
                  <a:cxn ang="0">
                    <a:pos x="174" y="0"/>
                  </a:cxn>
                  <a:cxn ang="0">
                    <a:pos x="174" y="0"/>
                  </a:cxn>
                </a:cxnLst>
                <a:rect l="0" t="0" r="r" b="b"/>
                <a:pathLst>
                  <a:path w="258" h="54">
                    <a:moveTo>
                      <a:pt x="174" y="0"/>
                    </a:moveTo>
                    <a:lnTo>
                      <a:pt x="216" y="6"/>
                    </a:lnTo>
                    <a:lnTo>
                      <a:pt x="258" y="12"/>
                    </a:lnTo>
                    <a:lnTo>
                      <a:pt x="252" y="6"/>
                    </a:lnTo>
                    <a:lnTo>
                      <a:pt x="216" y="0"/>
                    </a:lnTo>
                    <a:lnTo>
                      <a:pt x="174" y="0"/>
                    </a:lnTo>
                    <a:lnTo>
                      <a:pt x="120" y="6"/>
                    </a:lnTo>
                    <a:lnTo>
                      <a:pt x="78" y="12"/>
                    </a:lnTo>
                    <a:lnTo>
                      <a:pt x="36" y="30"/>
                    </a:lnTo>
                    <a:lnTo>
                      <a:pt x="0" y="48"/>
                    </a:lnTo>
                    <a:lnTo>
                      <a:pt x="6" y="54"/>
                    </a:lnTo>
                    <a:lnTo>
                      <a:pt x="36" y="36"/>
                    </a:lnTo>
                    <a:lnTo>
                      <a:pt x="78" y="18"/>
                    </a:lnTo>
                    <a:lnTo>
                      <a:pt x="120" y="6"/>
                    </a:lnTo>
                    <a:lnTo>
                      <a:pt x="174" y="0"/>
                    </a:lnTo>
                    <a:lnTo>
                      <a:pt x="17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2" name="Freeform 48"/>
              <p:cNvSpPr/>
              <p:nvPr/>
            </p:nvSpPr>
            <p:spPr bwMode="hidden">
              <a:xfrm>
                <a:off x="5645" y="3066"/>
                <a:ext cx="60" cy="156"/>
              </a:xfrm>
              <a:custGeom>
                <a:avLst/>
                <a:gdLst/>
                <a:ahLst/>
                <a:cxnLst>
                  <a:cxn ang="0">
                    <a:pos x="54" y="90"/>
                  </a:cxn>
                  <a:cxn ang="0">
                    <a:pos x="48" y="126"/>
                  </a:cxn>
                  <a:cxn ang="0">
                    <a:pos x="24" y="156"/>
                  </a:cxn>
                  <a:cxn ang="0">
                    <a:pos x="30" y="156"/>
                  </a:cxn>
                  <a:cxn ang="0">
                    <a:pos x="54" y="126"/>
                  </a:cxn>
                  <a:cxn ang="0">
                    <a:pos x="60" y="90"/>
                  </a:cxn>
                  <a:cxn ang="0">
                    <a:pos x="54" y="66"/>
                  </a:cxn>
                  <a:cxn ang="0">
                    <a:pos x="48" y="42"/>
                  </a:cxn>
                  <a:cxn ang="0">
                    <a:pos x="30" y="18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24" y="24"/>
                  </a:cxn>
                  <a:cxn ang="0">
                    <a:pos x="42" y="42"/>
                  </a:cxn>
                  <a:cxn ang="0">
                    <a:pos x="48" y="66"/>
                  </a:cxn>
                  <a:cxn ang="0">
                    <a:pos x="54" y="90"/>
                  </a:cxn>
                  <a:cxn ang="0">
                    <a:pos x="54" y="90"/>
                  </a:cxn>
                </a:cxnLst>
                <a:rect l="0" t="0" r="r" b="b"/>
                <a:pathLst>
                  <a:path w="60" h="156">
                    <a:moveTo>
                      <a:pt x="54" y="90"/>
                    </a:moveTo>
                    <a:lnTo>
                      <a:pt x="48" y="126"/>
                    </a:lnTo>
                    <a:lnTo>
                      <a:pt x="24" y="156"/>
                    </a:lnTo>
                    <a:lnTo>
                      <a:pt x="30" y="156"/>
                    </a:lnTo>
                    <a:lnTo>
                      <a:pt x="54" y="126"/>
                    </a:lnTo>
                    <a:lnTo>
                      <a:pt x="60" y="90"/>
                    </a:lnTo>
                    <a:lnTo>
                      <a:pt x="54" y="66"/>
                    </a:lnTo>
                    <a:lnTo>
                      <a:pt x="48" y="42"/>
                    </a:lnTo>
                    <a:lnTo>
                      <a:pt x="30" y="18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24" y="24"/>
                    </a:lnTo>
                    <a:lnTo>
                      <a:pt x="42" y="42"/>
                    </a:lnTo>
                    <a:lnTo>
                      <a:pt x="48" y="66"/>
                    </a:lnTo>
                    <a:lnTo>
                      <a:pt x="54" y="90"/>
                    </a:lnTo>
                    <a:lnTo>
                      <a:pt x="54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3" name="Freeform 49"/>
              <p:cNvSpPr/>
              <p:nvPr/>
            </p:nvSpPr>
            <p:spPr bwMode="hidden">
              <a:xfrm>
                <a:off x="5375" y="3246"/>
                <a:ext cx="192" cy="18"/>
              </a:xfrm>
              <a:custGeom>
                <a:avLst/>
                <a:gdLst/>
                <a:ahLst/>
                <a:cxnLst>
                  <a:cxn ang="0">
                    <a:pos x="114" y="12"/>
                  </a:cxn>
                  <a:cxn ang="0">
                    <a:pos x="72" y="6"/>
                  </a:cxn>
                  <a:cxn ang="0">
                    <a:pos x="30" y="0"/>
                  </a:cxn>
                  <a:cxn ang="0">
                    <a:pos x="0" y="0"/>
                  </a:cxn>
                  <a:cxn ang="0">
                    <a:pos x="54" y="12"/>
                  </a:cxn>
                  <a:cxn ang="0">
                    <a:pos x="114" y="18"/>
                  </a:cxn>
                  <a:cxn ang="0">
                    <a:pos x="156" y="18"/>
                  </a:cxn>
                  <a:cxn ang="0">
                    <a:pos x="192" y="12"/>
                  </a:cxn>
                  <a:cxn ang="0">
                    <a:pos x="186" y="0"/>
                  </a:cxn>
                  <a:cxn ang="0">
                    <a:pos x="150" y="6"/>
                  </a:cxn>
                  <a:cxn ang="0">
                    <a:pos x="114" y="12"/>
                  </a:cxn>
                  <a:cxn ang="0">
                    <a:pos x="114" y="12"/>
                  </a:cxn>
                </a:cxnLst>
                <a:rect l="0" t="0" r="r" b="b"/>
                <a:pathLst>
                  <a:path w="192" h="18">
                    <a:moveTo>
                      <a:pt x="114" y="12"/>
                    </a:moveTo>
                    <a:lnTo>
                      <a:pt x="72" y="6"/>
                    </a:lnTo>
                    <a:lnTo>
                      <a:pt x="30" y="0"/>
                    </a:lnTo>
                    <a:lnTo>
                      <a:pt x="0" y="0"/>
                    </a:lnTo>
                    <a:lnTo>
                      <a:pt x="54" y="12"/>
                    </a:lnTo>
                    <a:lnTo>
                      <a:pt x="114" y="18"/>
                    </a:lnTo>
                    <a:lnTo>
                      <a:pt x="156" y="18"/>
                    </a:lnTo>
                    <a:lnTo>
                      <a:pt x="192" y="12"/>
                    </a:lnTo>
                    <a:lnTo>
                      <a:pt x="186" y="0"/>
                    </a:lnTo>
                    <a:lnTo>
                      <a:pt x="150" y="6"/>
                    </a:lnTo>
                    <a:lnTo>
                      <a:pt x="114" y="12"/>
                    </a:lnTo>
                    <a:lnTo>
                      <a:pt x="114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4" name="Freeform 50"/>
              <p:cNvSpPr/>
              <p:nvPr/>
            </p:nvSpPr>
            <p:spPr bwMode="hidden">
              <a:xfrm>
                <a:off x="5304" y="3042"/>
                <a:ext cx="161" cy="186"/>
              </a:xfrm>
              <a:custGeom>
                <a:avLst/>
                <a:gdLst/>
                <a:ahLst/>
                <a:cxnLst>
                  <a:cxn ang="0">
                    <a:pos x="11" y="114"/>
                  </a:cxn>
                  <a:cxn ang="0">
                    <a:pos x="17" y="96"/>
                  </a:cxn>
                  <a:cxn ang="0">
                    <a:pos x="23" y="78"/>
                  </a:cxn>
                  <a:cxn ang="0">
                    <a:pos x="53" y="42"/>
                  </a:cxn>
                  <a:cxn ang="0">
                    <a:pos x="101" y="18"/>
                  </a:cxn>
                  <a:cxn ang="0">
                    <a:pos x="155" y="6"/>
                  </a:cxn>
                  <a:cxn ang="0">
                    <a:pos x="161" y="0"/>
                  </a:cxn>
                  <a:cxn ang="0">
                    <a:pos x="95" y="12"/>
                  </a:cxn>
                  <a:cxn ang="0">
                    <a:pos x="47" y="36"/>
                  </a:cxn>
                  <a:cxn ang="0">
                    <a:pos x="11" y="72"/>
                  </a:cxn>
                  <a:cxn ang="0">
                    <a:pos x="5" y="90"/>
                  </a:cxn>
                  <a:cxn ang="0">
                    <a:pos x="0" y="114"/>
                  </a:cxn>
                  <a:cxn ang="0">
                    <a:pos x="11" y="150"/>
                  </a:cxn>
                  <a:cxn ang="0">
                    <a:pos x="23" y="168"/>
                  </a:cxn>
                  <a:cxn ang="0">
                    <a:pos x="41" y="186"/>
                  </a:cxn>
                  <a:cxn ang="0">
                    <a:pos x="65" y="186"/>
                  </a:cxn>
                  <a:cxn ang="0">
                    <a:pos x="41" y="168"/>
                  </a:cxn>
                  <a:cxn ang="0">
                    <a:pos x="23" y="150"/>
                  </a:cxn>
                  <a:cxn ang="0">
                    <a:pos x="17" y="132"/>
                  </a:cxn>
                  <a:cxn ang="0">
                    <a:pos x="11" y="114"/>
                  </a:cxn>
                  <a:cxn ang="0">
                    <a:pos x="11" y="114"/>
                  </a:cxn>
                </a:cxnLst>
                <a:rect l="0" t="0" r="r" b="b"/>
                <a:pathLst>
                  <a:path w="161" h="186">
                    <a:moveTo>
                      <a:pt x="11" y="114"/>
                    </a:moveTo>
                    <a:lnTo>
                      <a:pt x="17" y="96"/>
                    </a:lnTo>
                    <a:lnTo>
                      <a:pt x="23" y="78"/>
                    </a:lnTo>
                    <a:lnTo>
                      <a:pt x="53" y="42"/>
                    </a:lnTo>
                    <a:lnTo>
                      <a:pt x="101" y="18"/>
                    </a:lnTo>
                    <a:lnTo>
                      <a:pt x="155" y="6"/>
                    </a:lnTo>
                    <a:lnTo>
                      <a:pt x="161" y="0"/>
                    </a:lnTo>
                    <a:lnTo>
                      <a:pt x="95" y="12"/>
                    </a:lnTo>
                    <a:lnTo>
                      <a:pt x="47" y="36"/>
                    </a:lnTo>
                    <a:lnTo>
                      <a:pt x="11" y="72"/>
                    </a:lnTo>
                    <a:lnTo>
                      <a:pt x="5" y="90"/>
                    </a:lnTo>
                    <a:lnTo>
                      <a:pt x="0" y="114"/>
                    </a:lnTo>
                    <a:lnTo>
                      <a:pt x="11" y="150"/>
                    </a:lnTo>
                    <a:lnTo>
                      <a:pt x="23" y="168"/>
                    </a:lnTo>
                    <a:lnTo>
                      <a:pt x="41" y="186"/>
                    </a:lnTo>
                    <a:lnTo>
                      <a:pt x="65" y="186"/>
                    </a:lnTo>
                    <a:lnTo>
                      <a:pt x="41" y="168"/>
                    </a:lnTo>
                    <a:lnTo>
                      <a:pt x="23" y="150"/>
                    </a:lnTo>
                    <a:lnTo>
                      <a:pt x="17" y="132"/>
                    </a:lnTo>
                    <a:lnTo>
                      <a:pt x="11" y="114"/>
                    </a:lnTo>
                    <a:lnTo>
                      <a:pt x="11" y="1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5" name="Freeform 51"/>
              <p:cNvSpPr/>
              <p:nvPr/>
            </p:nvSpPr>
            <p:spPr bwMode="hidden">
              <a:xfrm>
                <a:off x="5489" y="3042"/>
                <a:ext cx="186" cy="210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66" y="12"/>
                  </a:cxn>
                  <a:cxn ang="0">
                    <a:pos x="119" y="36"/>
                  </a:cxn>
                  <a:cxn ang="0">
                    <a:pos x="155" y="72"/>
                  </a:cxn>
                  <a:cxn ang="0">
                    <a:pos x="161" y="90"/>
                  </a:cxn>
                  <a:cxn ang="0">
                    <a:pos x="167" y="114"/>
                  </a:cxn>
                  <a:cxn ang="0">
                    <a:pos x="161" y="138"/>
                  </a:cxn>
                  <a:cxn ang="0">
                    <a:pos x="149" y="162"/>
                  </a:cxn>
                  <a:cxn ang="0">
                    <a:pos x="119" y="180"/>
                  </a:cxn>
                  <a:cxn ang="0">
                    <a:pos x="90" y="198"/>
                  </a:cxn>
                  <a:cxn ang="0">
                    <a:pos x="96" y="210"/>
                  </a:cxn>
                  <a:cxn ang="0">
                    <a:pos x="131" y="192"/>
                  </a:cxn>
                  <a:cxn ang="0">
                    <a:pos x="161" y="168"/>
                  </a:cxn>
                  <a:cxn ang="0">
                    <a:pos x="179" y="144"/>
                  </a:cxn>
                  <a:cxn ang="0">
                    <a:pos x="185" y="114"/>
                  </a:cxn>
                  <a:cxn ang="0">
                    <a:pos x="179" y="90"/>
                  </a:cxn>
                  <a:cxn ang="0">
                    <a:pos x="173" y="66"/>
                  </a:cxn>
                  <a:cxn ang="0">
                    <a:pos x="155" y="48"/>
                  </a:cxn>
                  <a:cxn ang="0">
                    <a:pos x="131" y="30"/>
                  </a:cxn>
                  <a:cxn ang="0">
                    <a:pos x="72" y="6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0" y="6"/>
                  </a:cxn>
                </a:cxnLst>
                <a:rect l="0" t="0" r="r" b="b"/>
                <a:pathLst>
                  <a:path w="185" h="210">
                    <a:moveTo>
                      <a:pt x="0" y="6"/>
                    </a:moveTo>
                    <a:lnTo>
                      <a:pt x="66" y="12"/>
                    </a:lnTo>
                    <a:lnTo>
                      <a:pt x="119" y="36"/>
                    </a:lnTo>
                    <a:lnTo>
                      <a:pt x="155" y="72"/>
                    </a:lnTo>
                    <a:lnTo>
                      <a:pt x="161" y="90"/>
                    </a:lnTo>
                    <a:lnTo>
                      <a:pt x="167" y="114"/>
                    </a:lnTo>
                    <a:lnTo>
                      <a:pt x="161" y="138"/>
                    </a:lnTo>
                    <a:lnTo>
                      <a:pt x="149" y="162"/>
                    </a:lnTo>
                    <a:lnTo>
                      <a:pt x="119" y="180"/>
                    </a:lnTo>
                    <a:lnTo>
                      <a:pt x="90" y="198"/>
                    </a:lnTo>
                    <a:lnTo>
                      <a:pt x="96" y="210"/>
                    </a:lnTo>
                    <a:lnTo>
                      <a:pt x="131" y="192"/>
                    </a:lnTo>
                    <a:lnTo>
                      <a:pt x="161" y="168"/>
                    </a:lnTo>
                    <a:lnTo>
                      <a:pt x="179" y="144"/>
                    </a:lnTo>
                    <a:lnTo>
                      <a:pt x="185" y="114"/>
                    </a:lnTo>
                    <a:lnTo>
                      <a:pt x="179" y="90"/>
                    </a:lnTo>
                    <a:lnTo>
                      <a:pt x="173" y="66"/>
                    </a:lnTo>
                    <a:lnTo>
                      <a:pt x="155" y="48"/>
                    </a:lnTo>
                    <a:lnTo>
                      <a:pt x="131" y="30"/>
                    </a:lnTo>
                    <a:lnTo>
                      <a:pt x="72" y="6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6" name="Freeform 52"/>
              <p:cNvSpPr>
                <a:spLocks noEditPoints="1"/>
              </p:cNvSpPr>
              <p:nvPr/>
            </p:nvSpPr>
            <p:spPr bwMode="hidden">
              <a:xfrm>
                <a:off x="5345" y="3058"/>
                <a:ext cx="299" cy="186"/>
              </a:xfrm>
              <a:custGeom>
                <a:avLst/>
                <a:gdLst/>
                <a:ahLst/>
                <a:cxnLst>
                  <a:cxn ang="0">
                    <a:pos x="150" y="0"/>
                  </a:cxn>
                  <a:cxn ang="0">
                    <a:pos x="90" y="6"/>
                  </a:cxn>
                  <a:cxn ang="0">
                    <a:pos x="42" y="30"/>
                  </a:cxn>
                  <a:cxn ang="0">
                    <a:pos x="12" y="54"/>
                  </a:cxn>
                  <a:cxn ang="0">
                    <a:pos x="6" y="72"/>
                  </a:cxn>
                  <a:cxn ang="0">
                    <a:pos x="0" y="90"/>
                  </a:cxn>
                  <a:cxn ang="0">
                    <a:pos x="6" y="108"/>
                  </a:cxn>
                  <a:cxn ang="0">
                    <a:pos x="12" y="126"/>
                  </a:cxn>
                  <a:cxn ang="0">
                    <a:pos x="42" y="156"/>
                  </a:cxn>
                  <a:cxn ang="0">
                    <a:pos x="90" y="180"/>
                  </a:cxn>
                  <a:cxn ang="0">
                    <a:pos x="150" y="186"/>
                  </a:cxn>
                  <a:cxn ang="0">
                    <a:pos x="209" y="180"/>
                  </a:cxn>
                  <a:cxn ang="0">
                    <a:pos x="257" y="156"/>
                  </a:cxn>
                  <a:cxn ang="0">
                    <a:pos x="287" y="126"/>
                  </a:cxn>
                  <a:cxn ang="0">
                    <a:pos x="299" y="108"/>
                  </a:cxn>
                  <a:cxn ang="0">
                    <a:pos x="299" y="90"/>
                  </a:cxn>
                  <a:cxn ang="0">
                    <a:pos x="299" y="72"/>
                  </a:cxn>
                  <a:cxn ang="0">
                    <a:pos x="287" y="54"/>
                  </a:cxn>
                  <a:cxn ang="0">
                    <a:pos x="257" y="30"/>
                  </a:cxn>
                  <a:cxn ang="0">
                    <a:pos x="209" y="6"/>
                  </a:cxn>
                  <a:cxn ang="0">
                    <a:pos x="150" y="0"/>
                  </a:cxn>
                  <a:cxn ang="0">
                    <a:pos x="150" y="0"/>
                  </a:cxn>
                  <a:cxn ang="0">
                    <a:pos x="150" y="180"/>
                  </a:cxn>
                  <a:cxn ang="0">
                    <a:pos x="96" y="174"/>
                  </a:cxn>
                  <a:cxn ang="0">
                    <a:pos x="48" y="156"/>
                  </a:cxn>
                  <a:cxn ang="0">
                    <a:pos x="18" y="126"/>
                  </a:cxn>
                  <a:cxn ang="0">
                    <a:pos x="12" y="108"/>
                  </a:cxn>
                  <a:cxn ang="0">
                    <a:pos x="6" y="90"/>
                  </a:cxn>
                  <a:cxn ang="0">
                    <a:pos x="12" y="72"/>
                  </a:cxn>
                  <a:cxn ang="0">
                    <a:pos x="18" y="54"/>
                  </a:cxn>
                  <a:cxn ang="0">
                    <a:pos x="48" y="30"/>
                  </a:cxn>
                  <a:cxn ang="0">
                    <a:pos x="96" y="12"/>
                  </a:cxn>
                  <a:cxn ang="0">
                    <a:pos x="150" y="6"/>
                  </a:cxn>
                  <a:cxn ang="0">
                    <a:pos x="203" y="12"/>
                  </a:cxn>
                  <a:cxn ang="0">
                    <a:pos x="251" y="30"/>
                  </a:cxn>
                  <a:cxn ang="0">
                    <a:pos x="281" y="54"/>
                  </a:cxn>
                  <a:cxn ang="0">
                    <a:pos x="293" y="72"/>
                  </a:cxn>
                  <a:cxn ang="0">
                    <a:pos x="293" y="90"/>
                  </a:cxn>
                  <a:cxn ang="0">
                    <a:pos x="293" y="108"/>
                  </a:cxn>
                  <a:cxn ang="0">
                    <a:pos x="281" y="126"/>
                  </a:cxn>
                  <a:cxn ang="0">
                    <a:pos x="251" y="156"/>
                  </a:cxn>
                  <a:cxn ang="0">
                    <a:pos x="203" y="174"/>
                  </a:cxn>
                  <a:cxn ang="0">
                    <a:pos x="150" y="180"/>
                  </a:cxn>
                  <a:cxn ang="0">
                    <a:pos x="150" y="180"/>
                  </a:cxn>
                </a:cxnLst>
                <a:rect l="0" t="0" r="r" b="b"/>
                <a:pathLst>
                  <a:path w="299" h="186">
                    <a:moveTo>
                      <a:pt x="150" y="0"/>
                    </a:moveTo>
                    <a:lnTo>
                      <a:pt x="90" y="6"/>
                    </a:lnTo>
                    <a:lnTo>
                      <a:pt x="42" y="30"/>
                    </a:lnTo>
                    <a:lnTo>
                      <a:pt x="12" y="54"/>
                    </a:lnTo>
                    <a:lnTo>
                      <a:pt x="6" y="72"/>
                    </a:lnTo>
                    <a:lnTo>
                      <a:pt x="0" y="90"/>
                    </a:lnTo>
                    <a:lnTo>
                      <a:pt x="6" y="108"/>
                    </a:lnTo>
                    <a:lnTo>
                      <a:pt x="12" y="126"/>
                    </a:lnTo>
                    <a:lnTo>
                      <a:pt x="42" y="156"/>
                    </a:lnTo>
                    <a:lnTo>
                      <a:pt x="90" y="180"/>
                    </a:lnTo>
                    <a:lnTo>
                      <a:pt x="150" y="186"/>
                    </a:lnTo>
                    <a:lnTo>
                      <a:pt x="209" y="180"/>
                    </a:lnTo>
                    <a:lnTo>
                      <a:pt x="257" y="156"/>
                    </a:lnTo>
                    <a:lnTo>
                      <a:pt x="287" y="126"/>
                    </a:lnTo>
                    <a:lnTo>
                      <a:pt x="299" y="108"/>
                    </a:lnTo>
                    <a:lnTo>
                      <a:pt x="299" y="90"/>
                    </a:lnTo>
                    <a:lnTo>
                      <a:pt x="299" y="72"/>
                    </a:lnTo>
                    <a:lnTo>
                      <a:pt x="287" y="54"/>
                    </a:lnTo>
                    <a:lnTo>
                      <a:pt x="257" y="30"/>
                    </a:lnTo>
                    <a:lnTo>
                      <a:pt x="209" y="6"/>
                    </a:lnTo>
                    <a:lnTo>
                      <a:pt x="150" y="0"/>
                    </a:lnTo>
                    <a:lnTo>
                      <a:pt x="150" y="0"/>
                    </a:lnTo>
                    <a:close/>
                    <a:moveTo>
                      <a:pt x="150" y="180"/>
                    </a:moveTo>
                    <a:lnTo>
                      <a:pt x="96" y="174"/>
                    </a:lnTo>
                    <a:lnTo>
                      <a:pt x="48" y="156"/>
                    </a:lnTo>
                    <a:lnTo>
                      <a:pt x="18" y="126"/>
                    </a:lnTo>
                    <a:lnTo>
                      <a:pt x="12" y="108"/>
                    </a:lnTo>
                    <a:lnTo>
                      <a:pt x="6" y="90"/>
                    </a:lnTo>
                    <a:lnTo>
                      <a:pt x="12" y="72"/>
                    </a:lnTo>
                    <a:lnTo>
                      <a:pt x="18" y="54"/>
                    </a:lnTo>
                    <a:lnTo>
                      <a:pt x="48" y="30"/>
                    </a:lnTo>
                    <a:lnTo>
                      <a:pt x="96" y="12"/>
                    </a:lnTo>
                    <a:lnTo>
                      <a:pt x="150" y="6"/>
                    </a:lnTo>
                    <a:lnTo>
                      <a:pt x="203" y="12"/>
                    </a:lnTo>
                    <a:lnTo>
                      <a:pt x="251" y="30"/>
                    </a:lnTo>
                    <a:lnTo>
                      <a:pt x="281" y="54"/>
                    </a:lnTo>
                    <a:lnTo>
                      <a:pt x="293" y="72"/>
                    </a:lnTo>
                    <a:lnTo>
                      <a:pt x="293" y="90"/>
                    </a:lnTo>
                    <a:lnTo>
                      <a:pt x="293" y="108"/>
                    </a:lnTo>
                    <a:lnTo>
                      <a:pt x="281" y="126"/>
                    </a:lnTo>
                    <a:lnTo>
                      <a:pt x="251" y="156"/>
                    </a:lnTo>
                    <a:lnTo>
                      <a:pt x="203" y="174"/>
                    </a:lnTo>
                    <a:lnTo>
                      <a:pt x="150" y="180"/>
                    </a:lnTo>
                    <a:lnTo>
                      <a:pt x="150" y="18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7" name="Oval 53"/>
              <p:cNvSpPr>
                <a:spLocks noChangeArrowheads="1"/>
              </p:cNvSpPr>
              <p:nvPr/>
            </p:nvSpPr>
            <p:spPr bwMode="hidden">
              <a:xfrm>
                <a:off x="3910" y="3948"/>
                <a:ext cx="84" cy="53"/>
              </a:xfrm>
              <a:prstGeom prst="ellipse">
                <a:avLst/>
              </a:prstGeom>
              <a:gradFill rotWithShape="0">
                <a:gsLst>
                  <a:gs pos="0">
                    <a:schemeClr val="accent1">
                      <a:gamma/>
                      <a:shade val="94118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>
                  <a:latin typeface="Arial" panose="020B0604020202020204" pitchFamily="34" charset="0"/>
                </a:endParaRPr>
              </a:p>
            </p:txBody>
          </p:sp>
          <p:grpSp>
            <p:nvGrpSpPr>
              <p:cNvPr id="48" name="Group 54"/>
              <p:cNvGrpSpPr/>
              <p:nvPr/>
            </p:nvGrpSpPr>
            <p:grpSpPr bwMode="auto">
              <a:xfrm>
                <a:off x="4546" y="3608"/>
                <a:ext cx="518" cy="319"/>
                <a:chOff x="4546" y="3608"/>
                <a:chExt cx="518" cy="319"/>
              </a:xfrm>
            </p:grpSpPr>
            <p:sp>
              <p:nvSpPr>
                <p:cNvPr id="54" name="Oval 55"/>
                <p:cNvSpPr>
                  <a:spLocks noChangeArrowheads="1"/>
                </p:cNvSpPr>
                <p:nvPr/>
              </p:nvSpPr>
              <p:spPr bwMode="hidden">
                <a:xfrm>
                  <a:off x="4546" y="3608"/>
                  <a:ext cx="518" cy="319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94118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0" scaled="1"/>
                </a:gradFill>
                <a:ln w="9525">
                  <a:noFill/>
                  <a:rou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5" name="Oval 56"/>
                <p:cNvSpPr>
                  <a:spLocks noChangeArrowheads="1"/>
                </p:cNvSpPr>
                <p:nvPr/>
              </p:nvSpPr>
              <p:spPr bwMode="hidden">
                <a:xfrm>
                  <a:off x="4578" y="3630"/>
                  <a:ext cx="446" cy="271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tint val="96863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6" name="Oval 57"/>
                <p:cNvSpPr>
                  <a:spLocks noChangeArrowheads="1"/>
                </p:cNvSpPr>
                <p:nvPr/>
              </p:nvSpPr>
              <p:spPr bwMode="hidden">
                <a:xfrm>
                  <a:off x="4610" y="3650"/>
                  <a:ext cx="386" cy="233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94118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7" name="Oval 58"/>
                <p:cNvSpPr>
                  <a:spLocks noChangeArrowheads="1"/>
                </p:cNvSpPr>
                <p:nvPr/>
              </p:nvSpPr>
              <p:spPr bwMode="hidden">
                <a:xfrm>
                  <a:off x="4654" y="3678"/>
                  <a:ext cx="298" cy="177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94118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8" name="Oval 59"/>
                <p:cNvSpPr>
                  <a:spLocks noChangeArrowheads="1"/>
                </p:cNvSpPr>
                <p:nvPr/>
              </p:nvSpPr>
              <p:spPr bwMode="hidden">
                <a:xfrm>
                  <a:off x="4690" y="3698"/>
                  <a:ext cx="222" cy="139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94118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9" name="Oval 60"/>
                <p:cNvSpPr>
                  <a:spLocks noChangeArrowheads="1"/>
                </p:cNvSpPr>
                <p:nvPr/>
              </p:nvSpPr>
              <p:spPr bwMode="hidden">
                <a:xfrm>
                  <a:off x="4738" y="3728"/>
                  <a:ext cx="126" cy="81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96863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49" name="Group 61"/>
              <p:cNvGrpSpPr/>
              <p:nvPr/>
            </p:nvGrpSpPr>
            <p:grpSpPr bwMode="auto">
              <a:xfrm>
                <a:off x="5381" y="3085"/>
                <a:ext cx="227" cy="132"/>
                <a:chOff x="5381" y="3085"/>
                <a:chExt cx="227" cy="132"/>
              </a:xfrm>
            </p:grpSpPr>
            <p:sp>
              <p:nvSpPr>
                <p:cNvPr id="50" name="Oval 62"/>
                <p:cNvSpPr>
                  <a:spLocks noChangeArrowheads="1"/>
                </p:cNvSpPr>
                <p:nvPr/>
              </p:nvSpPr>
              <p:spPr bwMode="hidden">
                <a:xfrm>
                  <a:off x="5381" y="3085"/>
                  <a:ext cx="227" cy="13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1" name="Oval 63"/>
                <p:cNvSpPr>
                  <a:spLocks noChangeArrowheads="1"/>
                </p:cNvSpPr>
                <p:nvPr/>
              </p:nvSpPr>
              <p:spPr bwMode="hidden">
                <a:xfrm>
                  <a:off x="5403" y="3099"/>
                  <a:ext cx="182" cy="10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rou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2" name="Oval 64"/>
                <p:cNvSpPr>
                  <a:spLocks noChangeArrowheads="1"/>
                </p:cNvSpPr>
                <p:nvPr/>
              </p:nvSpPr>
              <p:spPr bwMode="hidden">
                <a:xfrm>
                  <a:off x="5431" y="3109"/>
                  <a:ext cx="125" cy="8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3" name="Oval 65"/>
                <p:cNvSpPr>
                  <a:spLocks noChangeArrowheads="1"/>
                </p:cNvSpPr>
                <p:nvPr/>
              </p:nvSpPr>
              <p:spPr bwMode="hidden">
                <a:xfrm>
                  <a:off x="5458" y="3125"/>
                  <a:ext cx="73" cy="47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rou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latin typeface="Arial" panose="020B0604020202020204" pitchFamily="34" charset="0"/>
                  </a:endParaRPr>
                </a:p>
              </p:txBody>
            </p:sp>
          </p:grpSp>
        </p:grpSp>
      </p:grpSp>
      <p:sp>
        <p:nvSpPr>
          <p:cNvPr id="76866" name="Rectangle 66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692275"/>
            <a:ext cx="7772400" cy="1736725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76867" name="Rectangle 6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68" name="Rectangle 68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9" name="Rectangle 6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0" name="Rectangle 7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1046D7-E15D-D148-B179-6D60A097384C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  <a:endParaRPr lang="en-AU" smtClean="0"/>
          </a:p>
          <a:p>
            <a:pPr lvl="1"/>
            <a:r>
              <a:rPr lang="en-AU" smtClean="0"/>
              <a:t>Second level</a:t>
            </a:r>
            <a:endParaRPr lang="en-AU" smtClean="0"/>
          </a:p>
          <a:p>
            <a:pPr lvl="2"/>
            <a:r>
              <a:rPr lang="en-AU" smtClean="0"/>
              <a:t>Third level</a:t>
            </a:r>
            <a:endParaRPr lang="en-AU" smtClean="0"/>
          </a:p>
          <a:p>
            <a:pPr lvl="3"/>
            <a:r>
              <a:rPr lang="en-AU" smtClean="0"/>
              <a:t>Fourth level</a:t>
            </a:r>
            <a:endParaRPr lang="en-AU" smtClean="0"/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5DB6E7-A260-3B47-840B-CF26578B0DFE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  <a:endParaRPr lang="en-AU" smtClean="0"/>
          </a:p>
          <a:p>
            <a:pPr lvl="1"/>
            <a:r>
              <a:rPr lang="en-AU" smtClean="0"/>
              <a:t>Second level</a:t>
            </a:r>
            <a:endParaRPr lang="en-AU" smtClean="0"/>
          </a:p>
          <a:p>
            <a:pPr lvl="2"/>
            <a:r>
              <a:rPr lang="en-AU" smtClean="0"/>
              <a:t>Third level</a:t>
            </a:r>
            <a:endParaRPr lang="en-AU" smtClean="0"/>
          </a:p>
          <a:p>
            <a:pPr lvl="3"/>
            <a:r>
              <a:rPr lang="en-AU" smtClean="0"/>
              <a:t>Fourth level</a:t>
            </a:r>
            <a:endParaRPr lang="en-AU" smtClean="0"/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94D2F4-3559-0E4C-8F11-C4654AF82605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5"/>
          <p:cNvGrpSpPr/>
          <p:nvPr/>
        </p:nvGrpSpPr>
        <p:grpSpPr bwMode="auto">
          <a:xfrm>
            <a:off x="0" y="0"/>
            <a:ext cx="1581150" cy="6858000"/>
            <a:chOff x="134471" y="0"/>
            <a:chExt cx="1581220" cy="6858000"/>
          </a:xfrm>
        </p:grpSpPr>
        <p:pic>
          <p:nvPicPr>
            <p:cNvPr id="5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l="1471" r="83676"/>
            <a:stretch>
              <a:fillRect/>
            </a:stretch>
          </p:blipFill>
          <p:spPr bwMode="auto">
            <a:xfrm>
              <a:off x="134471" y="0"/>
              <a:ext cx="1358153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8" descr="Overlay-Vertic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447800" y="0"/>
              <a:ext cx="267891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7" name="Group 16"/>
          <p:cNvGrpSpPr/>
          <p:nvPr/>
        </p:nvGrpSpPr>
        <p:grpSpPr bwMode="auto">
          <a:xfrm>
            <a:off x="7546975" y="0"/>
            <a:ext cx="1597025" cy="6858000"/>
            <a:chOff x="7413812" y="0"/>
            <a:chExt cx="1597734" cy="6858000"/>
          </a:xfrm>
        </p:grpSpPr>
        <p:pic>
          <p:nvPicPr>
            <p:cNvPr id="8" name="Picture 10" descr="Overlay-Blank.jpg"/>
            <p:cNvPicPr>
              <a:picLocks noChangeAspect="1"/>
            </p:cNvPicPr>
            <p:nvPr userDrawn="1"/>
          </p:nvPicPr>
          <p:blipFill>
            <a:blip r:embed="rId2"/>
            <a:srcRect r="85126"/>
            <a:stretch>
              <a:fillRect/>
            </a:stretch>
          </p:blipFill>
          <p:spPr bwMode="auto">
            <a:xfrm>
              <a:off x="7651376" y="0"/>
              <a:ext cx="1360170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Picture 11" descr="Overlay-Vertic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7413812" y="0"/>
              <a:ext cx="267891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0" name="Picture 12" descr="HR-Color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54163" y="4841875"/>
            <a:ext cx="603567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54200" y="3693645"/>
            <a:ext cx="5446713" cy="1470025"/>
          </a:xfrm>
        </p:spPr>
        <p:txBody>
          <a:bodyPr anchor="b"/>
          <a:lstStyle>
            <a:lvl1pPr>
              <a:lnSpc>
                <a:spcPts val="6800"/>
              </a:lnSpc>
              <a:defRPr sz="650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54200" y="5204011"/>
            <a:ext cx="5446713" cy="851647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smtClean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5257800" y="6356350"/>
            <a:ext cx="2133600" cy="365125"/>
          </a:xfrm>
        </p:spPr>
        <p:txBody>
          <a:bodyPr/>
          <a:lstStyle>
            <a:lvl1pPr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2F0F12D2-8220-2949-973A-0CB7FDA6B6EC}" type="datetime1">
              <a:rPr lang="en-US"/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52600" y="6356350"/>
            <a:ext cx="2895600" cy="365125"/>
          </a:xfrm>
        </p:spPr>
        <p:txBody>
          <a:bodyPr/>
          <a:lstStyle>
            <a:lvl1pPr>
              <a:defRPr dirty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/>
          <p:nvPr/>
        </p:nvGrpSpPr>
        <p:grpSpPr bwMode="auto">
          <a:xfrm>
            <a:off x="0" y="1373188"/>
            <a:ext cx="9144000" cy="5484812"/>
            <a:chOff x="0" y="1372650"/>
            <a:chExt cx="9144000" cy="5485350"/>
          </a:xfrm>
        </p:grpSpPr>
        <p:pic>
          <p:nvPicPr>
            <p:cNvPr id="5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t="23334"/>
            <a:stretch>
              <a:fillRect/>
            </a:stretch>
          </p:blipFill>
          <p:spPr bwMode="auto">
            <a:xfrm>
              <a:off x="0" y="1600200"/>
              <a:ext cx="9144000" cy="5257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8" descr="Overlay-Horizont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1372650"/>
              <a:ext cx="9144000" cy="2678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38E293-5757-B443-AD77-BD23F0D77BC9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5"/>
          <p:cNvGrpSpPr/>
          <p:nvPr/>
        </p:nvGrpSpPr>
        <p:grpSpPr bwMode="auto">
          <a:xfrm>
            <a:off x="0" y="0"/>
            <a:ext cx="1581150" cy="6858000"/>
            <a:chOff x="134471" y="0"/>
            <a:chExt cx="1581220" cy="6858000"/>
          </a:xfrm>
        </p:grpSpPr>
        <p:pic>
          <p:nvPicPr>
            <p:cNvPr id="6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l="1471" r="83676"/>
            <a:stretch>
              <a:fillRect/>
            </a:stretch>
          </p:blipFill>
          <p:spPr bwMode="auto">
            <a:xfrm>
              <a:off x="134471" y="0"/>
              <a:ext cx="1358153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8" descr="Overlay-Vertic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447800" y="0"/>
              <a:ext cx="267891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5" name="Group 16"/>
          <p:cNvGrpSpPr/>
          <p:nvPr/>
        </p:nvGrpSpPr>
        <p:grpSpPr bwMode="auto">
          <a:xfrm>
            <a:off x="7546975" y="0"/>
            <a:ext cx="1597025" cy="6858000"/>
            <a:chOff x="7413812" y="0"/>
            <a:chExt cx="1597734" cy="6858000"/>
          </a:xfrm>
        </p:grpSpPr>
        <p:pic>
          <p:nvPicPr>
            <p:cNvPr id="9" name="Picture 10" descr="Overlay-Blank.jpg"/>
            <p:cNvPicPr>
              <a:picLocks noChangeAspect="1"/>
            </p:cNvPicPr>
            <p:nvPr userDrawn="1"/>
          </p:nvPicPr>
          <p:blipFill>
            <a:blip r:embed="rId2"/>
            <a:srcRect r="85126"/>
            <a:stretch>
              <a:fillRect/>
            </a:stretch>
          </p:blipFill>
          <p:spPr bwMode="auto">
            <a:xfrm>
              <a:off x="7651376" y="0"/>
              <a:ext cx="1360170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" name="Picture 11" descr="Overlay-Vertic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7413812" y="0"/>
              <a:ext cx="267891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1" name="Picture 12" descr="HR-Color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54163" y="4841875"/>
            <a:ext cx="603567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54200" y="3693645"/>
            <a:ext cx="5446713" cy="1470025"/>
          </a:xfrm>
        </p:spPr>
        <p:txBody>
          <a:bodyPr anchor="b"/>
          <a:lstStyle>
            <a:lvl1pPr>
              <a:lnSpc>
                <a:spcPts val="6800"/>
              </a:lnSpc>
              <a:defRPr sz="650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54200" y="5204011"/>
            <a:ext cx="5446713" cy="851647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smtClean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3307977" y="950260"/>
            <a:ext cx="2528046" cy="2528046"/>
          </a:xfrm>
          <a:prstGeom prst="ellipse">
            <a:avLst/>
          </a:prstGeom>
          <a:solidFill>
            <a:schemeClr val="bg1">
              <a:lumMod val="85000"/>
            </a:schemeClr>
          </a:solidFill>
          <a:ln w="101600">
            <a:noFill/>
            <a:miter lim="800000"/>
          </a:ln>
          <a:effectLst>
            <a:innerShdw blurRad="762000">
              <a:schemeClr val="accent1">
                <a:alpha val="80000"/>
              </a:schemeClr>
            </a:innerShdw>
            <a:softEdge rad="317500"/>
          </a:effectLst>
        </p:spPr>
        <p:txBody>
          <a:bodyPr rtlCol="0">
            <a:normAutofit/>
          </a:bodyPr>
          <a:lstStyle>
            <a:lvl1pPr marL="0" indent="0" algn="ctr" defTabSz="914400" rtl="0" eaLnBrk="1" latinLnBrk="0" hangingPunct="1">
              <a:spcBef>
                <a:spcPts val="2400"/>
              </a:spcBef>
              <a:buClr>
                <a:schemeClr val="accent1">
                  <a:lumMod val="60000"/>
                  <a:lumOff val="40000"/>
                </a:schemeClr>
              </a:buClr>
              <a:buFont typeface="Candara" pitchFamily="-84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noProof="0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3"/>
          </p:nvPr>
        </p:nvSpPr>
        <p:spPr>
          <a:xfrm>
            <a:off x="5257800" y="6356350"/>
            <a:ext cx="2133600" cy="365125"/>
          </a:xfrm>
        </p:spPr>
        <p:txBody>
          <a:bodyPr/>
          <a:lstStyle>
            <a:lvl1pPr>
              <a:defRPr dirty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1752600" y="6356350"/>
            <a:ext cx="2895600" cy="365125"/>
          </a:xfrm>
        </p:spPr>
        <p:txBody>
          <a:bodyPr/>
          <a:lstStyle>
            <a:lvl1pPr>
              <a:defRPr dirty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"/>
          <p:cNvGrpSpPr/>
          <p:nvPr/>
        </p:nvGrpSpPr>
        <p:grpSpPr bwMode="auto">
          <a:xfrm>
            <a:off x="0" y="0"/>
            <a:ext cx="9144000" cy="1190625"/>
            <a:chOff x="0" y="0"/>
            <a:chExt cx="9144000" cy="1191256"/>
          </a:xfrm>
        </p:grpSpPr>
        <p:pic>
          <p:nvPicPr>
            <p:cNvPr id="5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b="85555"/>
            <a:stretch>
              <a:fillRect/>
            </a:stretch>
          </p:blipFill>
          <p:spPr bwMode="auto">
            <a:xfrm>
              <a:off x="0" y="0"/>
              <a:ext cx="9144000" cy="990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8" descr="Overlay-Horizont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0" y="923365"/>
              <a:ext cx="9144000" cy="2678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7" name="Group 10"/>
          <p:cNvGrpSpPr/>
          <p:nvPr/>
        </p:nvGrpSpPr>
        <p:grpSpPr bwMode="auto">
          <a:xfrm flipV="1">
            <a:off x="0" y="5667375"/>
            <a:ext cx="9144000" cy="1190625"/>
            <a:chOff x="0" y="0"/>
            <a:chExt cx="9144000" cy="1191256"/>
          </a:xfrm>
        </p:grpSpPr>
        <p:pic>
          <p:nvPicPr>
            <p:cNvPr id="8" name="Picture 10" descr="Overlay-Blank.jpg"/>
            <p:cNvPicPr>
              <a:picLocks noChangeAspect="1"/>
            </p:cNvPicPr>
            <p:nvPr userDrawn="1"/>
          </p:nvPicPr>
          <p:blipFill>
            <a:blip r:embed="rId2"/>
            <a:srcRect b="85555"/>
            <a:stretch>
              <a:fillRect/>
            </a:stretch>
          </p:blipFill>
          <p:spPr bwMode="auto">
            <a:xfrm>
              <a:off x="0" y="0"/>
              <a:ext cx="9144000" cy="990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Picture 11" descr="Overlay-Horizont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0" y="923365"/>
              <a:ext cx="9144000" cy="2678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0" name="Picture 12" descr="HR-Color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54163" y="3259138"/>
            <a:ext cx="603567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4200" y="1851212"/>
            <a:ext cx="5446714" cy="1730375"/>
          </a:xfrm>
        </p:spPr>
        <p:txBody>
          <a:bodyPr anchor="b"/>
          <a:lstStyle>
            <a:lvl1pPr algn="ctr">
              <a:lnSpc>
                <a:spcPts val="6800"/>
              </a:lnSpc>
              <a:defRPr sz="6500" b="0" cap="none" baseline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54200" y="3576918"/>
            <a:ext cx="5446714" cy="829982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C29F7B8-A002-4E4D-89A4-464899BD39A5}" type="datetime1">
              <a:rPr lang="en-US"/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38D00E-85F4-444E-87C2-78E53B8874D5}" type="slidenum">
              <a:rPr lang="en-US"/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6"/>
          <p:cNvGrpSpPr/>
          <p:nvPr/>
        </p:nvGrpSpPr>
        <p:grpSpPr bwMode="auto">
          <a:xfrm>
            <a:off x="0" y="1373188"/>
            <a:ext cx="9144000" cy="5484812"/>
            <a:chOff x="0" y="1372650"/>
            <a:chExt cx="9144000" cy="5485350"/>
          </a:xfrm>
        </p:grpSpPr>
        <p:pic>
          <p:nvPicPr>
            <p:cNvPr id="6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t="23334"/>
            <a:stretch>
              <a:fillRect/>
            </a:stretch>
          </p:blipFill>
          <p:spPr bwMode="auto">
            <a:xfrm>
              <a:off x="0" y="1600200"/>
              <a:ext cx="9144000" cy="5257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8" descr="Overlay-Horizont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1372650"/>
              <a:ext cx="9144000" cy="2678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2162" y="1774825"/>
            <a:ext cx="3566160" cy="430371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6534" y="1774825"/>
            <a:ext cx="3566160" cy="430371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EC1D24-2EC1-FF44-89DA-12B55CC0C8DE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 bwMode="auto">
          <a:xfrm>
            <a:off x="0" y="1373188"/>
            <a:ext cx="9144000" cy="5484812"/>
            <a:chOff x="0" y="1372650"/>
            <a:chExt cx="9144000" cy="5485350"/>
          </a:xfrm>
        </p:grpSpPr>
        <p:pic>
          <p:nvPicPr>
            <p:cNvPr id="8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t="23334"/>
            <a:stretch>
              <a:fillRect/>
            </a:stretch>
          </p:blipFill>
          <p:spPr bwMode="auto">
            <a:xfrm>
              <a:off x="0" y="1600200"/>
              <a:ext cx="9144000" cy="5257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Picture 8" descr="Overlay-Horizont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1372650"/>
              <a:ext cx="9144000" cy="2678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0" name="Picture 9" descr="Overlay-HorizontalBridge.jpg"/>
          <p:cNvPicPr>
            <a:picLocks noChangeAspect="1"/>
          </p:cNvPicPr>
          <p:nvPr/>
        </p:nvPicPr>
        <p:blipFill>
          <a:blip r:embed="rId3"/>
          <a:srcRect t="23425" r="61031" b="39764"/>
          <a:stretch>
            <a:fillRect/>
          </a:stretch>
        </p:blipFill>
        <p:spPr>
          <a:xfrm>
            <a:off x="4765675" y="2460625"/>
            <a:ext cx="3563938" cy="9842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</p:pic>
      <p:pic>
        <p:nvPicPr>
          <p:cNvPr id="11" name="Picture 10" descr="Overlay-HorizontalBridge.jpg"/>
          <p:cNvPicPr>
            <a:picLocks noChangeAspect="1"/>
          </p:cNvPicPr>
          <p:nvPr/>
        </p:nvPicPr>
        <p:blipFill>
          <a:blip r:embed="rId3"/>
          <a:srcRect t="23425" r="61031" b="39764"/>
          <a:stretch>
            <a:fillRect/>
          </a:stretch>
        </p:blipFill>
        <p:spPr>
          <a:xfrm>
            <a:off x="779463" y="2460625"/>
            <a:ext cx="3563937" cy="9842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7240" y="1879320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7240" y="2590799"/>
            <a:ext cx="3566160" cy="3487739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66048" y="1879320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66048" y="2590799"/>
            <a:ext cx="3566160" cy="3487739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12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751168-E824-D04D-83FF-C98F1CA65931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6"/>
          <p:cNvGrpSpPr/>
          <p:nvPr/>
        </p:nvGrpSpPr>
        <p:grpSpPr bwMode="auto">
          <a:xfrm>
            <a:off x="0" y="1373188"/>
            <a:ext cx="9144000" cy="5484812"/>
            <a:chOff x="0" y="1372650"/>
            <a:chExt cx="9144000" cy="5485350"/>
          </a:xfrm>
        </p:grpSpPr>
        <p:pic>
          <p:nvPicPr>
            <p:cNvPr id="4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t="23334"/>
            <a:stretch>
              <a:fillRect/>
            </a:stretch>
          </p:blipFill>
          <p:spPr bwMode="auto">
            <a:xfrm>
              <a:off x="0" y="1600200"/>
              <a:ext cx="9144000" cy="5257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" name="Picture 8" descr="Overlay-Horizont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1372650"/>
              <a:ext cx="9144000" cy="2678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30744C-4E5E-B44F-858E-4DFAADC16921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Overlay-Blank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50C4C7-E6BB-984E-935A-7BAFFF217E53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mtClean="0"/>
              <a:t>Click to edit Master text styles</a:t>
            </a:r>
            <a:endParaRPr lang="en-AU" smtClean="0"/>
          </a:p>
          <a:p>
            <a:pPr lvl="1"/>
            <a:r>
              <a:rPr lang="en-AU" smtClean="0"/>
              <a:t>Second level</a:t>
            </a:r>
            <a:endParaRPr lang="en-AU" smtClean="0"/>
          </a:p>
          <a:p>
            <a:pPr lvl="2"/>
            <a:r>
              <a:rPr lang="en-AU" smtClean="0"/>
              <a:t>Third level</a:t>
            </a:r>
            <a:endParaRPr lang="en-AU" smtClean="0"/>
          </a:p>
          <a:p>
            <a:pPr lvl="3"/>
            <a:r>
              <a:rPr lang="en-AU" smtClean="0"/>
              <a:t>Fourth level</a:t>
            </a:r>
            <a:endParaRPr lang="en-AU" smtClean="0"/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DA2E72-9E62-0947-88E9-EFDFB60BE0B4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1"/>
          <p:cNvGrpSpPr/>
          <p:nvPr/>
        </p:nvGrpSpPr>
        <p:grpSpPr bwMode="auto">
          <a:xfrm>
            <a:off x="4267200" y="0"/>
            <a:ext cx="4876800" cy="6858000"/>
            <a:chOff x="4267200" y="0"/>
            <a:chExt cx="4876800" cy="6858000"/>
          </a:xfrm>
        </p:grpSpPr>
        <p:pic>
          <p:nvPicPr>
            <p:cNvPr id="6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l="4301" r="46875"/>
            <a:stretch>
              <a:fillRect/>
            </a:stretch>
          </p:blipFill>
          <p:spPr bwMode="auto">
            <a:xfrm>
              <a:off x="4495800" y="0"/>
              <a:ext cx="4648200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8" descr="Overlay-Vertic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4267200" y="0"/>
              <a:ext cx="267891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3612776" cy="1537447"/>
          </a:xfrm>
        </p:spPr>
        <p:txBody>
          <a:bodyPr anchor="b"/>
          <a:lstStyle>
            <a:lvl1pPr algn="ctr">
              <a:lnSpc>
                <a:spcPct val="100000"/>
              </a:lnSpc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5859" y="381001"/>
            <a:ext cx="3813174" cy="5697537"/>
          </a:xfrm>
        </p:spPr>
        <p:txBody>
          <a:bodyPr>
            <a:normAutofit/>
          </a:bodyPr>
          <a:lstStyle>
            <a:lvl1pPr>
              <a:defRPr sz="2400" b="0"/>
            </a:lvl1pPr>
            <a:lvl2pPr>
              <a:defRPr sz="2200" b="0"/>
            </a:lvl2pPr>
            <a:lvl3pPr>
              <a:defRPr sz="2000" b="0"/>
            </a:lvl3pPr>
            <a:lvl4pPr>
              <a:defRPr sz="1800" b="0"/>
            </a:lvl4pPr>
            <a:lvl5pPr>
              <a:defRPr sz="1800" b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2209801"/>
            <a:ext cx="3612776" cy="3200400"/>
          </a:xfrm>
        </p:spPr>
        <p:txBody>
          <a:bodyPr>
            <a:normAutofit/>
          </a:bodyPr>
          <a:lstStyle>
            <a:lvl1pPr marL="0" indent="0" algn="ctr">
              <a:buNone/>
              <a:defRPr sz="1800" b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 smtClean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pPr>
              <a:defRPr/>
            </a:pPr>
            <a:fld id="{F471B74E-94C9-3A46-BDDD-4A5C29C0C525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Overlay-Blank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3612822" cy="1536192"/>
          </a:xfrm>
        </p:spPr>
        <p:txBody>
          <a:bodyPr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73625" y="381000"/>
            <a:ext cx="3813175" cy="5697538"/>
          </a:xfrm>
          <a:solidFill>
            <a:schemeClr val="bg1">
              <a:lumMod val="85000"/>
            </a:schemeClr>
          </a:solidFill>
          <a:ln w="101600">
            <a:solidFill>
              <a:schemeClr val="accent1">
                <a:lumMod val="40000"/>
                <a:lumOff val="60000"/>
                <a:alpha val="40000"/>
              </a:schemeClr>
            </a:solidFill>
            <a:miter lim="800000"/>
          </a:ln>
          <a:effectLst>
            <a:innerShdw blurRad="457200">
              <a:schemeClr val="accent1">
                <a:alpha val="80000"/>
              </a:schemeClr>
            </a:innerShdw>
            <a:softEdge rad="31750"/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9984" y="2209799"/>
            <a:ext cx="3613792" cy="3222625"/>
          </a:xfrm>
        </p:spPr>
        <p:txBody>
          <a:bodyPr rtlCol="0">
            <a:normAutofit/>
          </a:bodyPr>
          <a:lstStyle>
            <a:lvl1pPr marL="0" indent="0" algn="ctr">
              <a:buNone/>
              <a:defRPr sz="18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EC72D9-0234-0849-A78E-7C9F74E65B53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8"/>
          <p:cNvGrpSpPr/>
          <p:nvPr/>
        </p:nvGrpSpPr>
        <p:grpSpPr bwMode="auto">
          <a:xfrm>
            <a:off x="4267200" y="0"/>
            <a:ext cx="4876800" cy="6858000"/>
            <a:chOff x="4267200" y="0"/>
            <a:chExt cx="4876800" cy="6858000"/>
          </a:xfrm>
        </p:grpSpPr>
        <p:pic>
          <p:nvPicPr>
            <p:cNvPr id="6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l="4301" r="46875"/>
            <a:stretch>
              <a:fillRect/>
            </a:stretch>
          </p:blipFill>
          <p:spPr bwMode="auto">
            <a:xfrm>
              <a:off x="4495800" y="0"/>
              <a:ext cx="4648200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8" descr="Overlay-Vertic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4267200" y="0"/>
              <a:ext cx="267891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3612822" cy="1536192"/>
          </a:xfrm>
        </p:spPr>
        <p:txBody>
          <a:bodyPr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73625" y="381000"/>
            <a:ext cx="3813175" cy="5697538"/>
          </a:xfrm>
          <a:solidFill>
            <a:schemeClr val="bg1">
              <a:lumMod val="85000"/>
            </a:schemeClr>
          </a:solidFill>
          <a:ln w="101600">
            <a:noFill/>
            <a:miter lim="800000"/>
          </a:ln>
          <a:effectLst>
            <a:innerShdw blurRad="457200">
              <a:schemeClr val="tx1">
                <a:lumMod val="50000"/>
                <a:lumOff val="50000"/>
                <a:alpha val="80000"/>
              </a:schemeClr>
            </a:innerShdw>
            <a:softEdge rad="127000"/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9984" y="2209799"/>
            <a:ext cx="3613792" cy="3222625"/>
          </a:xfrm>
        </p:spPr>
        <p:txBody>
          <a:bodyPr rtlCol="0">
            <a:normAutofit/>
          </a:bodyPr>
          <a:lstStyle>
            <a:lvl1pPr marL="0" indent="0" algn="ctr">
              <a:buNone/>
              <a:defRPr sz="18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B14F31-650F-F846-B7A6-35BA09D1AFFB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/>
          <p:nvPr/>
        </p:nvGrpSpPr>
        <p:grpSpPr bwMode="auto">
          <a:xfrm>
            <a:off x="0" y="1373188"/>
            <a:ext cx="9144000" cy="5484812"/>
            <a:chOff x="0" y="1372650"/>
            <a:chExt cx="9144000" cy="5485350"/>
          </a:xfrm>
        </p:grpSpPr>
        <p:pic>
          <p:nvPicPr>
            <p:cNvPr id="5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t="23334"/>
            <a:stretch>
              <a:fillRect/>
            </a:stretch>
          </p:blipFill>
          <p:spPr bwMode="auto">
            <a:xfrm>
              <a:off x="0" y="1600200"/>
              <a:ext cx="9144000" cy="5257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8" descr="Overlay-Horizont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1372650"/>
              <a:ext cx="9144000" cy="2678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86FEB9-CF7A-B848-AF2F-BE9E1FDF15D2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"/>
          <p:cNvGrpSpPr/>
          <p:nvPr/>
        </p:nvGrpSpPr>
        <p:grpSpPr bwMode="auto">
          <a:xfrm>
            <a:off x="0" y="0"/>
            <a:ext cx="7696200" cy="6858000"/>
            <a:chOff x="0" y="0"/>
            <a:chExt cx="7696200" cy="6858000"/>
          </a:xfrm>
        </p:grpSpPr>
        <p:pic>
          <p:nvPicPr>
            <p:cNvPr id="5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l="1471" r="16862"/>
            <a:stretch>
              <a:fillRect/>
            </a:stretch>
          </p:blipFill>
          <p:spPr bwMode="auto">
            <a:xfrm>
              <a:off x="0" y="0"/>
              <a:ext cx="7467600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8" descr="Overlay-Vertic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428309" y="0"/>
              <a:ext cx="267891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0" y="381001"/>
            <a:ext cx="1447800" cy="56975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381001"/>
            <a:ext cx="6705600" cy="56975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8130B2-53C1-C742-BB72-C65A7D6485DA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AU" smtClean="0"/>
              <a:t>Click to edit Master text styles</a:t>
            </a:r>
            <a:endParaRPr lang="en-AU" smtClean="0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9754CC-51C6-4346-B111-E31A41421CD0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0"/>
            <a:ext cx="4038600" cy="44545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  <a:endParaRPr lang="en-AU" smtClean="0"/>
          </a:p>
          <a:p>
            <a:pPr lvl="1"/>
            <a:r>
              <a:rPr lang="en-AU" smtClean="0"/>
              <a:t>Second level</a:t>
            </a:r>
            <a:endParaRPr lang="en-AU" smtClean="0"/>
          </a:p>
          <a:p>
            <a:pPr lvl="2"/>
            <a:r>
              <a:rPr lang="en-AU" smtClean="0"/>
              <a:t>Third level</a:t>
            </a:r>
            <a:endParaRPr lang="en-AU" smtClean="0"/>
          </a:p>
          <a:p>
            <a:pPr lvl="3"/>
            <a:r>
              <a:rPr lang="en-AU" smtClean="0"/>
              <a:t>Fourth level</a:t>
            </a:r>
            <a:endParaRPr lang="en-AU" smtClean="0"/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038600" cy="44545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  <a:endParaRPr lang="en-AU" smtClean="0"/>
          </a:p>
          <a:p>
            <a:pPr lvl="1"/>
            <a:r>
              <a:rPr lang="en-AU" smtClean="0"/>
              <a:t>Second level</a:t>
            </a:r>
            <a:endParaRPr lang="en-AU" smtClean="0"/>
          </a:p>
          <a:p>
            <a:pPr lvl="2"/>
            <a:r>
              <a:rPr lang="en-AU" smtClean="0"/>
              <a:t>Third level</a:t>
            </a:r>
            <a:endParaRPr lang="en-AU" smtClean="0"/>
          </a:p>
          <a:p>
            <a:pPr lvl="3"/>
            <a:r>
              <a:rPr lang="en-AU" smtClean="0"/>
              <a:t>Fourth level</a:t>
            </a:r>
            <a:endParaRPr lang="en-AU" smtClean="0"/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E7A5AE-72B6-AA48-BD33-52E005DBFE7A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  <a:endParaRPr lang="en-AU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  <a:endParaRPr lang="en-AU" smtClean="0"/>
          </a:p>
          <a:p>
            <a:pPr lvl="1"/>
            <a:r>
              <a:rPr lang="en-AU" smtClean="0"/>
              <a:t>Second level</a:t>
            </a:r>
            <a:endParaRPr lang="en-AU" smtClean="0"/>
          </a:p>
          <a:p>
            <a:pPr lvl="2"/>
            <a:r>
              <a:rPr lang="en-AU" smtClean="0"/>
              <a:t>Third level</a:t>
            </a:r>
            <a:endParaRPr lang="en-AU" smtClean="0"/>
          </a:p>
          <a:p>
            <a:pPr lvl="3"/>
            <a:r>
              <a:rPr lang="en-AU" smtClean="0"/>
              <a:t>Fourth level</a:t>
            </a:r>
            <a:endParaRPr lang="en-AU" smtClean="0"/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  <a:endParaRPr lang="en-AU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  <a:endParaRPr lang="en-AU" smtClean="0"/>
          </a:p>
          <a:p>
            <a:pPr lvl="1"/>
            <a:r>
              <a:rPr lang="en-AU" smtClean="0"/>
              <a:t>Second level</a:t>
            </a:r>
            <a:endParaRPr lang="en-AU" smtClean="0"/>
          </a:p>
          <a:p>
            <a:pPr lvl="2"/>
            <a:r>
              <a:rPr lang="en-AU" smtClean="0"/>
              <a:t>Third level</a:t>
            </a:r>
            <a:endParaRPr lang="en-AU" smtClean="0"/>
          </a:p>
          <a:p>
            <a:pPr lvl="3"/>
            <a:r>
              <a:rPr lang="en-AU" smtClean="0"/>
              <a:t>Fourth level</a:t>
            </a:r>
            <a:endParaRPr lang="en-AU" smtClean="0"/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6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6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6A426D-66D3-F54B-9D12-3DAE8A806554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Rectangle 6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28748A-5D6E-1643-BF29-B862978A7F16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6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C0E63A-0DE1-5540-8EF4-3E567DBFD193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  <a:endParaRPr lang="en-AU" smtClean="0"/>
          </a:p>
          <a:p>
            <a:pPr lvl="1"/>
            <a:r>
              <a:rPr lang="en-AU" smtClean="0"/>
              <a:t>Second level</a:t>
            </a:r>
            <a:endParaRPr lang="en-AU" smtClean="0"/>
          </a:p>
          <a:p>
            <a:pPr lvl="2"/>
            <a:r>
              <a:rPr lang="en-AU" smtClean="0"/>
              <a:t>Third level</a:t>
            </a:r>
            <a:endParaRPr lang="en-AU" smtClean="0"/>
          </a:p>
          <a:p>
            <a:pPr lvl="3"/>
            <a:r>
              <a:rPr lang="en-AU" smtClean="0"/>
              <a:t>Fourth level</a:t>
            </a:r>
            <a:endParaRPr lang="en-AU" smtClean="0"/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  <a:endParaRPr lang="en-AU" smtClean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E3B1C6-BD61-B74D-8844-726B3391FF9F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  <a:endParaRPr lang="en-AU" smtClean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D9C7D8-987C-5845-9C98-A1515C33A9E3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4" Type="http://schemas.openxmlformats.org/officeDocument/2006/relationships/theme" Target="../theme/theme2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/>
          <p:nvPr/>
        </p:nvGrpSpPr>
        <p:grpSpPr bwMode="auto">
          <a:xfrm>
            <a:off x="3175" y="4267200"/>
            <a:ext cx="9140825" cy="2590800"/>
            <a:chOff x="2" y="2688"/>
            <a:chExt cx="5758" cy="1632"/>
          </a:xfrm>
        </p:grpSpPr>
        <p:sp>
          <p:nvSpPr>
            <p:cNvPr id="75779" name="Freeform 3"/>
            <p:cNvSpPr/>
            <p:nvPr/>
          </p:nvSpPr>
          <p:spPr bwMode="hidden">
            <a:xfrm>
              <a:off x="2" y="2688"/>
              <a:ext cx="5758" cy="1632"/>
            </a:xfrm>
            <a:custGeom>
              <a:avLst/>
              <a:gdLst/>
              <a:ahLst/>
              <a:cxnLst>
                <a:cxn ang="0">
                  <a:pos x="5740" y="4316"/>
                </a:cxn>
                <a:cxn ang="0">
                  <a:pos x="0" y="4316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4316"/>
                </a:cxn>
                <a:cxn ang="0">
                  <a:pos x="5740" y="4316"/>
                </a:cxn>
              </a:cxnLst>
              <a:rect l="0" t="0" r="r" b="b"/>
              <a:pathLst>
                <a:path w="5740" h="4316">
                  <a:moveTo>
                    <a:pt x="5740" y="4316"/>
                  </a:moveTo>
                  <a:lnTo>
                    <a:pt x="0" y="4316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4316"/>
                  </a:lnTo>
                  <a:lnTo>
                    <a:pt x="5740" y="431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5400000" scaled="1"/>
            </a:gradFill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en-US" dirty="0">
                <a:latin typeface="Arial" panose="020B0604020202020204" pitchFamily="34" charset="0"/>
              </a:endParaRPr>
            </a:p>
          </p:txBody>
        </p:sp>
        <p:grpSp>
          <p:nvGrpSpPr>
            <p:cNvPr id="1033" name="Group 4"/>
            <p:cNvGrpSpPr/>
            <p:nvPr/>
          </p:nvGrpSpPr>
          <p:grpSpPr bwMode="auto">
            <a:xfrm>
              <a:off x="1776" y="3024"/>
              <a:ext cx="3929" cy="1290"/>
              <a:chOff x="1776" y="3024"/>
              <a:chExt cx="3929" cy="1290"/>
            </a:xfrm>
          </p:grpSpPr>
          <p:grpSp>
            <p:nvGrpSpPr>
              <p:cNvPr id="1034" name="Group 5"/>
              <p:cNvGrpSpPr/>
              <p:nvPr userDrawn="1"/>
            </p:nvGrpSpPr>
            <p:grpSpPr bwMode="auto">
              <a:xfrm>
                <a:off x="2268" y="3934"/>
                <a:ext cx="638" cy="377"/>
                <a:chOff x="2268" y="3934"/>
                <a:chExt cx="638" cy="377"/>
              </a:xfrm>
            </p:grpSpPr>
            <p:sp>
              <p:nvSpPr>
                <p:cNvPr id="75782" name="Oval 6"/>
                <p:cNvSpPr>
                  <a:spLocks noChangeArrowheads="1"/>
                </p:cNvSpPr>
                <p:nvPr/>
              </p:nvSpPr>
              <p:spPr bwMode="hidden">
                <a:xfrm>
                  <a:off x="2268" y="3934"/>
                  <a:ext cx="638" cy="377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87843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2700000" scaled="1"/>
                </a:gradFill>
                <a:ln w="9525">
                  <a:noFill/>
                  <a:rou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75783" name="Oval 7"/>
                <p:cNvSpPr>
                  <a:spLocks noChangeArrowheads="1"/>
                </p:cNvSpPr>
                <p:nvPr/>
              </p:nvSpPr>
              <p:spPr bwMode="hidden">
                <a:xfrm>
                  <a:off x="2314" y="3958"/>
                  <a:ext cx="543" cy="33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87843"/>
                        <a:invGamma/>
                      </a:schemeClr>
                    </a:gs>
                  </a:gsLst>
                  <a:lin ang="2700000" scaled="1"/>
                </a:gradFill>
                <a:ln w="9525">
                  <a:noFill/>
                  <a:rou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75784" name="Oval 8"/>
                <p:cNvSpPr>
                  <a:spLocks noChangeArrowheads="1"/>
                </p:cNvSpPr>
                <p:nvPr/>
              </p:nvSpPr>
              <p:spPr bwMode="hidden">
                <a:xfrm>
                  <a:off x="2341" y="3979"/>
                  <a:ext cx="501" cy="299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90980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2700000" scaled="1"/>
                </a:gradFill>
                <a:ln w="9525">
                  <a:noFill/>
                  <a:rou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75785" name="Oval 9"/>
                <p:cNvSpPr>
                  <a:spLocks noChangeArrowheads="1"/>
                </p:cNvSpPr>
                <p:nvPr/>
              </p:nvSpPr>
              <p:spPr bwMode="hidden">
                <a:xfrm>
                  <a:off x="2368" y="3997"/>
                  <a:ext cx="444" cy="258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87843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75786" name="Oval 10"/>
                <p:cNvSpPr>
                  <a:spLocks noChangeArrowheads="1"/>
                </p:cNvSpPr>
                <p:nvPr/>
              </p:nvSpPr>
              <p:spPr bwMode="hidden">
                <a:xfrm>
                  <a:off x="2385" y="4005"/>
                  <a:ext cx="413" cy="240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94118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75787" name="Oval 11"/>
                <p:cNvSpPr>
                  <a:spLocks noChangeArrowheads="1"/>
                </p:cNvSpPr>
                <p:nvPr/>
              </p:nvSpPr>
              <p:spPr bwMode="hidden">
                <a:xfrm>
                  <a:off x="2437" y="4026"/>
                  <a:ext cx="306" cy="19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87843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75788" name="Oval 12"/>
                <p:cNvSpPr>
                  <a:spLocks noChangeArrowheads="1"/>
                </p:cNvSpPr>
                <p:nvPr/>
              </p:nvSpPr>
              <p:spPr bwMode="hidden">
                <a:xfrm>
                  <a:off x="2476" y="4056"/>
                  <a:ext cx="227" cy="135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90980"/>
                        <a:invGamma/>
                      </a:schemeClr>
                    </a:gs>
                  </a:gsLst>
                  <a:lin ang="2700000" scaled="1"/>
                </a:gradFill>
                <a:ln w="9525">
                  <a:noFill/>
                  <a:rou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75789" name="Oval 13"/>
                <p:cNvSpPr>
                  <a:spLocks noChangeArrowheads="1"/>
                </p:cNvSpPr>
                <p:nvPr/>
              </p:nvSpPr>
              <p:spPr bwMode="hidden">
                <a:xfrm>
                  <a:off x="2542" y="4097"/>
                  <a:ext cx="90" cy="60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90980"/>
                        <a:invGamma/>
                      </a:schemeClr>
                    </a:gs>
                  </a:gsLst>
                  <a:lin ang="0" scaled="1"/>
                </a:gradFill>
                <a:ln w="9525">
                  <a:noFill/>
                  <a:rou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75790" name="Oval 14"/>
              <p:cNvSpPr>
                <a:spLocks noChangeArrowheads="1"/>
              </p:cNvSpPr>
              <p:nvPr/>
            </p:nvSpPr>
            <p:spPr bwMode="hidden">
              <a:xfrm>
                <a:off x="3686" y="3810"/>
                <a:ext cx="532" cy="327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0980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75791" name="Oval 15"/>
              <p:cNvSpPr>
                <a:spLocks noChangeArrowheads="1"/>
              </p:cNvSpPr>
              <p:nvPr/>
            </p:nvSpPr>
            <p:spPr bwMode="hidden">
              <a:xfrm>
                <a:off x="3726" y="3840"/>
                <a:ext cx="452" cy="275"/>
              </a:xfrm>
              <a:prstGeom prst="ellipse">
                <a:avLst/>
              </a:prstGeom>
              <a:gradFill rotWithShape="0">
                <a:gsLst>
                  <a:gs pos="0">
                    <a:schemeClr val="accent1">
                      <a:gamma/>
                      <a:shade val="90980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75792" name="Oval 16"/>
              <p:cNvSpPr>
                <a:spLocks noChangeArrowheads="1"/>
              </p:cNvSpPr>
              <p:nvPr/>
            </p:nvSpPr>
            <p:spPr bwMode="hidden">
              <a:xfrm>
                <a:off x="3782" y="3872"/>
                <a:ext cx="344" cy="207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75793" name="Oval 17"/>
              <p:cNvSpPr>
                <a:spLocks noChangeArrowheads="1"/>
              </p:cNvSpPr>
              <p:nvPr/>
            </p:nvSpPr>
            <p:spPr bwMode="hidden">
              <a:xfrm>
                <a:off x="3822" y="3896"/>
                <a:ext cx="262" cy="159"/>
              </a:xfrm>
              <a:prstGeom prst="ellipse">
                <a:avLst/>
              </a:prstGeom>
              <a:gradFill rotWithShape="0">
                <a:gsLst>
                  <a:gs pos="0">
                    <a:schemeClr val="accent1">
                      <a:gamma/>
                      <a:shade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75794" name="Oval 18"/>
              <p:cNvSpPr>
                <a:spLocks noChangeArrowheads="1"/>
              </p:cNvSpPr>
              <p:nvPr/>
            </p:nvSpPr>
            <p:spPr bwMode="hidden">
              <a:xfrm>
                <a:off x="3856" y="3922"/>
                <a:ext cx="192" cy="107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75795" name="Freeform 19"/>
              <p:cNvSpPr/>
              <p:nvPr/>
            </p:nvSpPr>
            <p:spPr bwMode="hidden">
              <a:xfrm>
                <a:off x="3575" y="3715"/>
                <a:ext cx="383" cy="161"/>
              </a:xfrm>
              <a:custGeom>
                <a:avLst/>
                <a:gdLst/>
                <a:ahLst/>
                <a:cxnLst>
                  <a:cxn ang="0">
                    <a:pos x="376" y="12"/>
                  </a:cxn>
                  <a:cxn ang="0">
                    <a:pos x="257" y="24"/>
                  </a:cxn>
                  <a:cxn ang="0">
                    <a:pos x="149" y="54"/>
                  </a:cxn>
                  <a:cxn ang="0">
                    <a:pos x="101" y="77"/>
                  </a:cxn>
                  <a:cxn ang="0">
                    <a:pos x="59" y="101"/>
                  </a:cxn>
                  <a:cxn ang="0">
                    <a:pos x="24" y="131"/>
                  </a:cxn>
                  <a:cxn ang="0">
                    <a:pos x="0" y="161"/>
                  </a:cxn>
                  <a:cxn ang="0">
                    <a:pos x="0" y="137"/>
                  </a:cxn>
                  <a:cxn ang="0">
                    <a:pos x="29" y="107"/>
                  </a:cxn>
                  <a:cxn ang="0">
                    <a:pos x="65" y="83"/>
                  </a:cxn>
                  <a:cxn ang="0">
                    <a:pos x="155" y="36"/>
                  </a:cxn>
                  <a:cxn ang="0">
                    <a:pos x="257" y="12"/>
                  </a:cxn>
                  <a:cxn ang="0">
                    <a:pos x="376" y="0"/>
                  </a:cxn>
                  <a:cxn ang="0">
                    <a:pos x="376" y="0"/>
                  </a:cxn>
                  <a:cxn ang="0">
                    <a:pos x="382" y="0"/>
                  </a:cxn>
                  <a:cxn ang="0">
                    <a:pos x="382" y="12"/>
                  </a:cxn>
                  <a:cxn ang="0">
                    <a:pos x="376" y="12"/>
                  </a:cxn>
                  <a:cxn ang="0">
                    <a:pos x="376" y="12"/>
                  </a:cxn>
                  <a:cxn ang="0">
                    <a:pos x="376" y="12"/>
                  </a:cxn>
                </a:cxnLst>
                <a:rect l="0" t="0" r="r" b="b"/>
                <a:pathLst>
                  <a:path w="382" h="161">
                    <a:moveTo>
                      <a:pt x="376" y="12"/>
                    </a:moveTo>
                    <a:lnTo>
                      <a:pt x="257" y="24"/>
                    </a:lnTo>
                    <a:lnTo>
                      <a:pt x="149" y="54"/>
                    </a:lnTo>
                    <a:lnTo>
                      <a:pt x="101" y="77"/>
                    </a:lnTo>
                    <a:lnTo>
                      <a:pt x="59" y="101"/>
                    </a:lnTo>
                    <a:lnTo>
                      <a:pt x="24" y="131"/>
                    </a:lnTo>
                    <a:lnTo>
                      <a:pt x="0" y="161"/>
                    </a:lnTo>
                    <a:lnTo>
                      <a:pt x="0" y="137"/>
                    </a:lnTo>
                    <a:lnTo>
                      <a:pt x="29" y="107"/>
                    </a:lnTo>
                    <a:lnTo>
                      <a:pt x="65" y="83"/>
                    </a:lnTo>
                    <a:lnTo>
                      <a:pt x="155" y="36"/>
                    </a:lnTo>
                    <a:lnTo>
                      <a:pt x="257" y="12"/>
                    </a:lnTo>
                    <a:lnTo>
                      <a:pt x="376" y="0"/>
                    </a:lnTo>
                    <a:lnTo>
                      <a:pt x="376" y="0"/>
                    </a:lnTo>
                    <a:lnTo>
                      <a:pt x="382" y="0"/>
                    </a:lnTo>
                    <a:lnTo>
                      <a:pt x="382" y="12"/>
                    </a:lnTo>
                    <a:lnTo>
                      <a:pt x="376" y="12"/>
                    </a:lnTo>
                    <a:lnTo>
                      <a:pt x="376" y="12"/>
                    </a:lnTo>
                    <a:lnTo>
                      <a:pt x="376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shade val="94118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75796" name="Freeform 20"/>
              <p:cNvSpPr/>
              <p:nvPr/>
            </p:nvSpPr>
            <p:spPr bwMode="hidden">
              <a:xfrm>
                <a:off x="3695" y="4170"/>
                <a:ext cx="444" cy="66"/>
              </a:xfrm>
              <a:custGeom>
                <a:avLst/>
                <a:gdLst/>
                <a:ahLst/>
                <a:cxnLst>
                  <a:cxn ang="0">
                    <a:pos x="257" y="54"/>
                  </a:cxn>
                  <a:cxn ang="0">
                    <a:pos x="353" y="48"/>
                  </a:cxn>
                  <a:cxn ang="0">
                    <a:pos x="443" y="24"/>
                  </a:cxn>
                  <a:cxn ang="0">
                    <a:pos x="443" y="36"/>
                  </a:cxn>
                  <a:cxn ang="0">
                    <a:pos x="353" y="60"/>
                  </a:cxn>
                  <a:cxn ang="0">
                    <a:pos x="257" y="66"/>
                  </a:cxn>
                  <a:cxn ang="0">
                    <a:pos x="186" y="60"/>
                  </a:cxn>
                  <a:cxn ang="0">
                    <a:pos x="120" y="48"/>
                  </a:cxn>
                  <a:cxn ang="0">
                    <a:pos x="60" y="36"/>
                  </a:cxn>
                  <a:cxn ang="0">
                    <a:pos x="0" y="12"/>
                  </a:cxn>
                  <a:cxn ang="0">
                    <a:pos x="0" y="0"/>
                  </a:cxn>
                  <a:cxn ang="0">
                    <a:pos x="54" y="24"/>
                  </a:cxn>
                  <a:cxn ang="0">
                    <a:pos x="120" y="36"/>
                  </a:cxn>
                  <a:cxn ang="0">
                    <a:pos x="186" y="48"/>
                  </a:cxn>
                  <a:cxn ang="0">
                    <a:pos x="257" y="54"/>
                  </a:cxn>
                  <a:cxn ang="0">
                    <a:pos x="257" y="54"/>
                  </a:cxn>
                </a:cxnLst>
                <a:rect l="0" t="0" r="r" b="b"/>
                <a:pathLst>
                  <a:path w="443" h="66">
                    <a:moveTo>
                      <a:pt x="257" y="54"/>
                    </a:moveTo>
                    <a:lnTo>
                      <a:pt x="353" y="48"/>
                    </a:lnTo>
                    <a:lnTo>
                      <a:pt x="443" y="24"/>
                    </a:lnTo>
                    <a:lnTo>
                      <a:pt x="443" y="36"/>
                    </a:lnTo>
                    <a:lnTo>
                      <a:pt x="353" y="60"/>
                    </a:lnTo>
                    <a:lnTo>
                      <a:pt x="257" y="66"/>
                    </a:lnTo>
                    <a:lnTo>
                      <a:pt x="186" y="60"/>
                    </a:lnTo>
                    <a:lnTo>
                      <a:pt x="120" y="48"/>
                    </a:lnTo>
                    <a:lnTo>
                      <a:pt x="60" y="36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54" y="24"/>
                    </a:lnTo>
                    <a:lnTo>
                      <a:pt x="120" y="36"/>
                    </a:lnTo>
                    <a:lnTo>
                      <a:pt x="186" y="48"/>
                    </a:lnTo>
                    <a:lnTo>
                      <a:pt x="257" y="54"/>
                    </a:lnTo>
                    <a:lnTo>
                      <a:pt x="257" y="5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shade val="84706"/>
                      <a:invGamma/>
                    </a:schemeClr>
                  </a:gs>
                  <a:gs pos="100000">
                    <a:schemeClr val="accent1"/>
                  </a:gs>
                </a:gsLst>
                <a:lin ang="189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75797" name="Freeform 21"/>
              <p:cNvSpPr/>
              <p:nvPr/>
            </p:nvSpPr>
            <p:spPr bwMode="hidden">
              <a:xfrm>
                <a:off x="3527" y="3906"/>
                <a:ext cx="89" cy="216"/>
              </a:xfrm>
              <a:custGeom>
                <a:avLst/>
                <a:gdLst/>
                <a:ahLst/>
                <a:cxnLst>
                  <a:cxn ang="0">
                    <a:pos x="12" y="66"/>
                  </a:cxn>
                  <a:cxn ang="0">
                    <a:pos x="18" y="108"/>
                  </a:cxn>
                  <a:cxn ang="0">
                    <a:pos x="36" y="144"/>
                  </a:cxn>
                  <a:cxn ang="0">
                    <a:pos x="60" y="180"/>
                  </a:cxn>
                  <a:cxn ang="0">
                    <a:pos x="89" y="216"/>
                  </a:cxn>
                  <a:cxn ang="0">
                    <a:pos x="72" y="216"/>
                  </a:cxn>
                  <a:cxn ang="0">
                    <a:pos x="42" y="180"/>
                  </a:cxn>
                  <a:cxn ang="0">
                    <a:pos x="18" y="144"/>
                  </a:cxn>
                  <a:cxn ang="0">
                    <a:pos x="6" y="108"/>
                  </a:cxn>
                  <a:cxn ang="0">
                    <a:pos x="0" y="66"/>
                  </a:cxn>
                  <a:cxn ang="0">
                    <a:pos x="0" y="30"/>
                  </a:cxn>
                  <a:cxn ang="0">
                    <a:pos x="12" y="0"/>
                  </a:cxn>
                  <a:cxn ang="0">
                    <a:pos x="30" y="0"/>
                  </a:cxn>
                  <a:cxn ang="0">
                    <a:pos x="18" y="30"/>
                  </a:cxn>
                  <a:cxn ang="0">
                    <a:pos x="12" y="66"/>
                  </a:cxn>
                  <a:cxn ang="0">
                    <a:pos x="12" y="66"/>
                  </a:cxn>
                </a:cxnLst>
                <a:rect l="0" t="0" r="r" b="b"/>
                <a:pathLst>
                  <a:path w="89" h="216">
                    <a:moveTo>
                      <a:pt x="12" y="66"/>
                    </a:moveTo>
                    <a:lnTo>
                      <a:pt x="18" y="108"/>
                    </a:lnTo>
                    <a:lnTo>
                      <a:pt x="36" y="144"/>
                    </a:lnTo>
                    <a:lnTo>
                      <a:pt x="60" y="180"/>
                    </a:lnTo>
                    <a:lnTo>
                      <a:pt x="89" y="216"/>
                    </a:lnTo>
                    <a:lnTo>
                      <a:pt x="72" y="216"/>
                    </a:lnTo>
                    <a:lnTo>
                      <a:pt x="42" y="180"/>
                    </a:lnTo>
                    <a:lnTo>
                      <a:pt x="18" y="144"/>
                    </a:lnTo>
                    <a:lnTo>
                      <a:pt x="6" y="108"/>
                    </a:lnTo>
                    <a:lnTo>
                      <a:pt x="0" y="66"/>
                    </a:lnTo>
                    <a:lnTo>
                      <a:pt x="0" y="30"/>
                    </a:lnTo>
                    <a:lnTo>
                      <a:pt x="12" y="0"/>
                    </a:lnTo>
                    <a:lnTo>
                      <a:pt x="30" y="0"/>
                    </a:lnTo>
                    <a:lnTo>
                      <a:pt x="18" y="30"/>
                    </a:lnTo>
                    <a:lnTo>
                      <a:pt x="12" y="66"/>
                    </a:lnTo>
                    <a:lnTo>
                      <a:pt x="12" y="6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75798" name="Freeform 22"/>
              <p:cNvSpPr/>
              <p:nvPr/>
            </p:nvSpPr>
            <p:spPr bwMode="hidden">
              <a:xfrm>
                <a:off x="3569" y="3745"/>
                <a:ext cx="750" cy="461"/>
              </a:xfrm>
              <a:custGeom>
                <a:avLst/>
                <a:gdLst/>
                <a:ahLst/>
                <a:cxnLst>
                  <a:cxn ang="0">
                    <a:pos x="382" y="443"/>
                  </a:cxn>
                  <a:cxn ang="0">
                    <a:pos x="311" y="437"/>
                  </a:cxn>
                  <a:cxn ang="0">
                    <a:pos x="245" y="425"/>
                  </a:cxn>
                  <a:cxn ang="0">
                    <a:pos x="185" y="407"/>
                  </a:cxn>
                  <a:cxn ang="0">
                    <a:pos x="131" y="383"/>
                  </a:cxn>
                  <a:cxn ang="0">
                    <a:pos x="83" y="347"/>
                  </a:cxn>
                  <a:cxn ang="0">
                    <a:pos x="53" y="311"/>
                  </a:cxn>
                  <a:cxn ang="0">
                    <a:pos x="30" y="269"/>
                  </a:cxn>
                  <a:cxn ang="0">
                    <a:pos x="24" y="227"/>
                  </a:cxn>
                  <a:cxn ang="0">
                    <a:pos x="30" y="185"/>
                  </a:cxn>
                  <a:cxn ang="0">
                    <a:pos x="53" y="143"/>
                  </a:cxn>
                  <a:cxn ang="0">
                    <a:pos x="83" y="107"/>
                  </a:cxn>
                  <a:cxn ang="0">
                    <a:pos x="131" y="77"/>
                  </a:cxn>
                  <a:cxn ang="0">
                    <a:pos x="185" y="47"/>
                  </a:cxn>
                  <a:cxn ang="0">
                    <a:pos x="245" y="30"/>
                  </a:cxn>
                  <a:cxn ang="0">
                    <a:pos x="311" y="18"/>
                  </a:cxn>
                  <a:cxn ang="0">
                    <a:pos x="382" y="12"/>
                  </a:cxn>
                  <a:cxn ang="0">
                    <a:pos x="478" y="18"/>
                  </a:cxn>
                  <a:cxn ang="0">
                    <a:pos x="562" y="41"/>
                  </a:cxn>
                  <a:cxn ang="0">
                    <a:pos x="562" y="36"/>
                  </a:cxn>
                  <a:cxn ang="0">
                    <a:pos x="562" y="30"/>
                  </a:cxn>
                  <a:cxn ang="0">
                    <a:pos x="478" y="6"/>
                  </a:cxn>
                  <a:cxn ang="0">
                    <a:pos x="382" y="0"/>
                  </a:cxn>
                  <a:cxn ang="0">
                    <a:pos x="305" y="6"/>
                  </a:cxn>
                  <a:cxn ang="0">
                    <a:pos x="233" y="18"/>
                  </a:cxn>
                  <a:cxn ang="0">
                    <a:pos x="167" y="41"/>
                  </a:cxn>
                  <a:cxn ang="0">
                    <a:pos x="113" y="65"/>
                  </a:cxn>
                  <a:cxn ang="0">
                    <a:pos x="65" y="101"/>
                  </a:cxn>
                  <a:cxn ang="0">
                    <a:pos x="30" y="137"/>
                  </a:cxn>
                  <a:cxn ang="0">
                    <a:pos x="6" y="179"/>
                  </a:cxn>
                  <a:cxn ang="0">
                    <a:pos x="0" y="227"/>
                  </a:cxn>
                  <a:cxn ang="0">
                    <a:pos x="6" y="275"/>
                  </a:cxn>
                  <a:cxn ang="0">
                    <a:pos x="30" y="317"/>
                  </a:cxn>
                  <a:cxn ang="0">
                    <a:pos x="65" y="359"/>
                  </a:cxn>
                  <a:cxn ang="0">
                    <a:pos x="113" y="395"/>
                  </a:cxn>
                  <a:cxn ang="0">
                    <a:pos x="167" y="419"/>
                  </a:cxn>
                  <a:cxn ang="0">
                    <a:pos x="233" y="443"/>
                  </a:cxn>
                  <a:cxn ang="0">
                    <a:pos x="305" y="455"/>
                  </a:cxn>
                  <a:cxn ang="0">
                    <a:pos x="382" y="461"/>
                  </a:cxn>
                  <a:cxn ang="0">
                    <a:pos x="448" y="455"/>
                  </a:cxn>
                  <a:cxn ang="0">
                    <a:pos x="508" y="449"/>
                  </a:cxn>
                  <a:cxn ang="0">
                    <a:pos x="609" y="413"/>
                  </a:cxn>
                  <a:cxn ang="0">
                    <a:pos x="657" y="389"/>
                  </a:cxn>
                  <a:cxn ang="0">
                    <a:pos x="693" y="359"/>
                  </a:cxn>
                  <a:cxn ang="0">
                    <a:pos x="723" y="329"/>
                  </a:cxn>
                  <a:cxn ang="0">
                    <a:pos x="747" y="293"/>
                  </a:cxn>
                  <a:cxn ang="0">
                    <a:pos x="741" y="287"/>
                  </a:cxn>
                  <a:cxn ang="0">
                    <a:pos x="729" y="281"/>
                  </a:cxn>
                  <a:cxn ang="0">
                    <a:pos x="711" y="317"/>
                  </a:cxn>
                  <a:cxn ang="0">
                    <a:pos x="681" y="347"/>
                  </a:cxn>
                  <a:cxn ang="0">
                    <a:pos x="645" y="377"/>
                  </a:cxn>
                  <a:cxn ang="0">
                    <a:pos x="604" y="401"/>
                  </a:cxn>
                  <a:cxn ang="0">
                    <a:pos x="502" y="431"/>
                  </a:cxn>
                  <a:cxn ang="0">
                    <a:pos x="442" y="443"/>
                  </a:cxn>
                  <a:cxn ang="0">
                    <a:pos x="382" y="443"/>
                  </a:cxn>
                  <a:cxn ang="0">
                    <a:pos x="382" y="443"/>
                  </a:cxn>
                </a:cxnLst>
                <a:rect l="0" t="0" r="r" b="b"/>
                <a:pathLst>
                  <a:path w="747" h="461">
                    <a:moveTo>
                      <a:pt x="382" y="443"/>
                    </a:moveTo>
                    <a:lnTo>
                      <a:pt x="311" y="437"/>
                    </a:lnTo>
                    <a:lnTo>
                      <a:pt x="245" y="425"/>
                    </a:lnTo>
                    <a:lnTo>
                      <a:pt x="185" y="407"/>
                    </a:lnTo>
                    <a:lnTo>
                      <a:pt x="131" y="383"/>
                    </a:lnTo>
                    <a:lnTo>
                      <a:pt x="83" y="347"/>
                    </a:lnTo>
                    <a:lnTo>
                      <a:pt x="53" y="311"/>
                    </a:lnTo>
                    <a:lnTo>
                      <a:pt x="30" y="269"/>
                    </a:lnTo>
                    <a:lnTo>
                      <a:pt x="24" y="227"/>
                    </a:lnTo>
                    <a:lnTo>
                      <a:pt x="30" y="185"/>
                    </a:lnTo>
                    <a:lnTo>
                      <a:pt x="53" y="143"/>
                    </a:lnTo>
                    <a:lnTo>
                      <a:pt x="83" y="107"/>
                    </a:lnTo>
                    <a:lnTo>
                      <a:pt x="131" y="77"/>
                    </a:lnTo>
                    <a:lnTo>
                      <a:pt x="185" y="47"/>
                    </a:lnTo>
                    <a:lnTo>
                      <a:pt x="245" y="30"/>
                    </a:lnTo>
                    <a:lnTo>
                      <a:pt x="311" y="18"/>
                    </a:lnTo>
                    <a:lnTo>
                      <a:pt x="382" y="12"/>
                    </a:lnTo>
                    <a:lnTo>
                      <a:pt x="478" y="18"/>
                    </a:lnTo>
                    <a:lnTo>
                      <a:pt x="562" y="41"/>
                    </a:lnTo>
                    <a:lnTo>
                      <a:pt x="562" y="36"/>
                    </a:lnTo>
                    <a:lnTo>
                      <a:pt x="562" y="30"/>
                    </a:lnTo>
                    <a:lnTo>
                      <a:pt x="478" y="6"/>
                    </a:lnTo>
                    <a:lnTo>
                      <a:pt x="382" y="0"/>
                    </a:lnTo>
                    <a:lnTo>
                      <a:pt x="305" y="6"/>
                    </a:lnTo>
                    <a:lnTo>
                      <a:pt x="233" y="18"/>
                    </a:lnTo>
                    <a:lnTo>
                      <a:pt x="167" y="41"/>
                    </a:lnTo>
                    <a:lnTo>
                      <a:pt x="113" y="65"/>
                    </a:lnTo>
                    <a:lnTo>
                      <a:pt x="65" y="101"/>
                    </a:lnTo>
                    <a:lnTo>
                      <a:pt x="30" y="137"/>
                    </a:lnTo>
                    <a:lnTo>
                      <a:pt x="6" y="179"/>
                    </a:lnTo>
                    <a:lnTo>
                      <a:pt x="0" y="227"/>
                    </a:lnTo>
                    <a:lnTo>
                      <a:pt x="6" y="275"/>
                    </a:lnTo>
                    <a:lnTo>
                      <a:pt x="30" y="317"/>
                    </a:lnTo>
                    <a:lnTo>
                      <a:pt x="65" y="359"/>
                    </a:lnTo>
                    <a:lnTo>
                      <a:pt x="113" y="395"/>
                    </a:lnTo>
                    <a:lnTo>
                      <a:pt x="167" y="419"/>
                    </a:lnTo>
                    <a:lnTo>
                      <a:pt x="233" y="443"/>
                    </a:lnTo>
                    <a:lnTo>
                      <a:pt x="305" y="455"/>
                    </a:lnTo>
                    <a:lnTo>
                      <a:pt x="382" y="461"/>
                    </a:lnTo>
                    <a:lnTo>
                      <a:pt x="448" y="455"/>
                    </a:lnTo>
                    <a:lnTo>
                      <a:pt x="508" y="449"/>
                    </a:lnTo>
                    <a:lnTo>
                      <a:pt x="609" y="413"/>
                    </a:lnTo>
                    <a:lnTo>
                      <a:pt x="657" y="389"/>
                    </a:lnTo>
                    <a:lnTo>
                      <a:pt x="693" y="359"/>
                    </a:lnTo>
                    <a:lnTo>
                      <a:pt x="723" y="329"/>
                    </a:lnTo>
                    <a:lnTo>
                      <a:pt x="747" y="293"/>
                    </a:lnTo>
                    <a:lnTo>
                      <a:pt x="741" y="287"/>
                    </a:lnTo>
                    <a:lnTo>
                      <a:pt x="729" y="281"/>
                    </a:lnTo>
                    <a:lnTo>
                      <a:pt x="711" y="317"/>
                    </a:lnTo>
                    <a:lnTo>
                      <a:pt x="681" y="347"/>
                    </a:lnTo>
                    <a:lnTo>
                      <a:pt x="645" y="377"/>
                    </a:lnTo>
                    <a:lnTo>
                      <a:pt x="604" y="401"/>
                    </a:lnTo>
                    <a:lnTo>
                      <a:pt x="502" y="431"/>
                    </a:lnTo>
                    <a:lnTo>
                      <a:pt x="442" y="443"/>
                    </a:lnTo>
                    <a:lnTo>
                      <a:pt x="382" y="443"/>
                    </a:lnTo>
                    <a:lnTo>
                      <a:pt x="382" y="443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0980"/>
                      <a:invGamma/>
                    </a:schemeClr>
                  </a:gs>
                </a:gsLst>
                <a:path path="rect">
                  <a:fillToRect l="50000" t="50000" r="50000" b="50000"/>
                </a:path>
              </a:gra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75799" name="Freeform 23"/>
              <p:cNvSpPr/>
              <p:nvPr/>
            </p:nvSpPr>
            <p:spPr bwMode="hidden">
              <a:xfrm>
                <a:off x="4037" y="3721"/>
                <a:ext cx="96" cy="3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2"/>
                  </a:cxn>
                  <a:cxn ang="0">
                    <a:pos x="48" y="18"/>
                  </a:cxn>
                  <a:cxn ang="0">
                    <a:pos x="96" y="30"/>
                  </a:cxn>
                  <a:cxn ang="0">
                    <a:pos x="96" y="24"/>
                  </a:cxn>
                  <a:cxn ang="0">
                    <a:pos x="96" y="18"/>
                  </a:cxn>
                  <a:cxn ang="0">
                    <a:pos x="48" y="12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96" h="30">
                    <a:moveTo>
                      <a:pt x="0" y="0"/>
                    </a:moveTo>
                    <a:lnTo>
                      <a:pt x="0" y="12"/>
                    </a:lnTo>
                    <a:lnTo>
                      <a:pt x="48" y="18"/>
                    </a:lnTo>
                    <a:lnTo>
                      <a:pt x="96" y="30"/>
                    </a:lnTo>
                    <a:lnTo>
                      <a:pt x="96" y="24"/>
                    </a:lnTo>
                    <a:lnTo>
                      <a:pt x="96" y="18"/>
                    </a:lnTo>
                    <a:lnTo>
                      <a:pt x="48" y="1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75800" name="Freeform 24"/>
              <p:cNvSpPr/>
              <p:nvPr/>
            </p:nvSpPr>
            <p:spPr bwMode="hidden">
              <a:xfrm>
                <a:off x="4175" y="4050"/>
                <a:ext cx="180" cy="132"/>
              </a:xfrm>
              <a:custGeom>
                <a:avLst/>
                <a:gdLst/>
                <a:ahLst/>
                <a:cxnLst>
                  <a:cxn ang="0">
                    <a:pos x="0" y="132"/>
                  </a:cxn>
                  <a:cxn ang="0">
                    <a:pos x="29" y="132"/>
                  </a:cxn>
                  <a:cxn ang="0">
                    <a:pos x="77" y="108"/>
                  </a:cxn>
                  <a:cxn ang="0">
                    <a:pos x="119" y="78"/>
                  </a:cxn>
                  <a:cxn ang="0">
                    <a:pos x="155" y="48"/>
                  </a:cxn>
                  <a:cxn ang="0">
                    <a:pos x="179" y="12"/>
                  </a:cxn>
                  <a:cxn ang="0">
                    <a:pos x="173" y="6"/>
                  </a:cxn>
                  <a:cxn ang="0">
                    <a:pos x="167" y="0"/>
                  </a:cxn>
                  <a:cxn ang="0">
                    <a:pos x="137" y="42"/>
                  </a:cxn>
                  <a:cxn ang="0">
                    <a:pos x="101" y="78"/>
                  </a:cxn>
                  <a:cxn ang="0">
                    <a:pos x="53" y="108"/>
                  </a:cxn>
                  <a:cxn ang="0">
                    <a:pos x="0" y="132"/>
                  </a:cxn>
                  <a:cxn ang="0">
                    <a:pos x="0" y="132"/>
                  </a:cxn>
                </a:cxnLst>
                <a:rect l="0" t="0" r="r" b="b"/>
                <a:pathLst>
                  <a:path w="179" h="132">
                    <a:moveTo>
                      <a:pt x="0" y="132"/>
                    </a:moveTo>
                    <a:lnTo>
                      <a:pt x="29" y="132"/>
                    </a:lnTo>
                    <a:lnTo>
                      <a:pt x="77" y="108"/>
                    </a:lnTo>
                    <a:lnTo>
                      <a:pt x="119" y="78"/>
                    </a:lnTo>
                    <a:lnTo>
                      <a:pt x="155" y="48"/>
                    </a:lnTo>
                    <a:lnTo>
                      <a:pt x="179" y="12"/>
                    </a:lnTo>
                    <a:lnTo>
                      <a:pt x="173" y="6"/>
                    </a:lnTo>
                    <a:lnTo>
                      <a:pt x="167" y="0"/>
                    </a:lnTo>
                    <a:lnTo>
                      <a:pt x="137" y="42"/>
                    </a:lnTo>
                    <a:lnTo>
                      <a:pt x="101" y="78"/>
                    </a:lnTo>
                    <a:lnTo>
                      <a:pt x="53" y="108"/>
                    </a:lnTo>
                    <a:lnTo>
                      <a:pt x="0" y="132"/>
                    </a:lnTo>
                    <a:lnTo>
                      <a:pt x="0" y="1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189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75801" name="Freeform 25"/>
              <p:cNvSpPr/>
              <p:nvPr/>
            </p:nvSpPr>
            <p:spPr bwMode="hidden">
              <a:xfrm>
                <a:off x="2585" y="3822"/>
                <a:ext cx="449" cy="18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78" y="12"/>
                  </a:cxn>
                  <a:cxn ang="0">
                    <a:pos x="150" y="18"/>
                  </a:cxn>
                  <a:cxn ang="0">
                    <a:pos x="215" y="36"/>
                  </a:cxn>
                  <a:cxn ang="0">
                    <a:pos x="275" y="60"/>
                  </a:cxn>
                  <a:cxn ang="0">
                    <a:pos x="329" y="84"/>
                  </a:cxn>
                  <a:cxn ang="0">
                    <a:pos x="377" y="114"/>
                  </a:cxn>
                  <a:cxn ang="0">
                    <a:pos x="419" y="150"/>
                  </a:cxn>
                  <a:cxn ang="0">
                    <a:pos x="448" y="186"/>
                  </a:cxn>
                  <a:cxn ang="0">
                    <a:pos x="448" y="162"/>
                  </a:cxn>
                  <a:cxn ang="0">
                    <a:pos x="413" y="126"/>
                  </a:cxn>
                  <a:cxn ang="0">
                    <a:pos x="371" y="96"/>
                  </a:cxn>
                  <a:cxn ang="0">
                    <a:pos x="323" y="66"/>
                  </a:cxn>
                  <a:cxn ang="0">
                    <a:pos x="269" y="48"/>
                  </a:cxn>
                  <a:cxn ang="0">
                    <a:pos x="144" y="12"/>
                  </a:cxn>
                  <a:cxn ang="0">
                    <a:pos x="78" y="6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6" y="6"/>
                  </a:cxn>
                  <a:cxn ang="0">
                    <a:pos x="6" y="6"/>
                  </a:cxn>
                </a:cxnLst>
                <a:rect l="0" t="0" r="r" b="b"/>
                <a:pathLst>
                  <a:path w="448" h="186">
                    <a:moveTo>
                      <a:pt x="6" y="6"/>
                    </a:moveTo>
                    <a:lnTo>
                      <a:pt x="78" y="12"/>
                    </a:lnTo>
                    <a:lnTo>
                      <a:pt x="150" y="18"/>
                    </a:lnTo>
                    <a:lnTo>
                      <a:pt x="215" y="36"/>
                    </a:lnTo>
                    <a:lnTo>
                      <a:pt x="275" y="60"/>
                    </a:lnTo>
                    <a:lnTo>
                      <a:pt x="329" y="84"/>
                    </a:lnTo>
                    <a:lnTo>
                      <a:pt x="377" y="114"/>
                    </a:lnTo>
                    <a:lnTo>
                      <a:pt x="419" y="150"/>
                    </a:lnTo>
                    <a:lnTo>
                      <a:pt x="448" y="186"/>
                    </a:lnTo>
                    <a:lnTo>
                      <a:pt x="448" y="162"/>
                    </a:lnTo>
                    <a:lnTo>
                      <a:pt x="413" y="126"/>
                    </a:lnTo>
                    <a:lnTo>
                      <a:pt x="371" y="96"/>
                    </a:lnTo>
                    <a:lnTo>
                      <a:pt x="323" y="66"/>
                    </a:lnTo>
                    <a:lnTo>
                      <a:pt x="269" y="48"/>
                    </a:lnTo>
                    <a:lnTo>
                      <a:pt x="144" y="12"/>
                    </a:lnTo>
                    <a:lnTo>
                      <a:pt x="78" y="6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6" y="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shade val="90980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75802" name="Freeform 26"/>
              <p:cNvSpPr/>
              <p:nvPr/>
            </p:nvSpPr>
            <p:spPr bwMode="hidden">
              <a:xfrm>
                <a:off x="2142" y="3852"/>
                <a:ext cx="892" cy="462"/>
              </a:xfrm>
              <a:custGeom>
                <a:avLst/>
                <a:gdLst/>
                <a:ahLst/>
                <a:cxnLst>
                  <a:cxn ang="0">
                    <a:pos x="23" y="276"/>
                  </a:cxn>
                  <a:cxn ang="0">
                    <a:pos x="29" y="222"/>
                  </a:cxn>
                  <a:cxn ang="0">
                    <a:pos x="59" y="174"/>
                  </a:cxn>
                  <a:cxn ang="0">
                    <a:pos x="95" y="132"/>
                  </a:cxn>
                  <a:cxn ang="0">
                    <a:pos x="149" y="96"/>
                  </a:cxn>
                  <a:cxn ang="0">
                    <a:pos x="209" y="60"/>
                  </a:cxn>
                  <a:cxn ang="0">
                    <a:pos x="281" y="36"/>
                  </a:cxn>
                  <a:cxn ang="0">
                    <a:pos x="364" y="24"/>
                  </a:cxn>
                  <a:cxn ang="0">
                    <a:pos x="448" y="18"/>
                  </a:cxn>
                  <a:cxn ang="0">
                    <a:pos x="532" y="24"/>
                  </a:cxn>
                  <a:cxn ang="0">
                    <a:pos x="609" y="36"/>
                  </a:cxn>
                  <a:cxn ang="0">
                    <a:pos x="681" y="60"/>
                  </a:cxn>
                  <a:cxn ang="0">
                    <a:pos x="741" y="96"/>
                  </a:cxn>
                  <a:cxn ang="0">
                    <a:pos x="795" y="132"/>
                  </a:cxn>
                  <a:cxn ang="0">
                    <a:pos x="831" y="174"/>
                  </a:cxn>
                  <a:cxn ang="0">
                    <a:pos x="861" y="222"/>
                  </a:cxn>
                  <a:cxn ang="0">
                    <a:pos x="867" y="276"/>
                  </a:cxn>
                  <a:cxn ang="0">
                    <a:pos x="855" y="330"/>
                  </a:cxn>
                  <a:cxn ang="0">
                    <a:pos x="831" y="378"/>
                  </a:cxn>
                  <a:cxn ang="0">
                    <a:pos x="783" y="426"/>
                  </a:cxn>
                  <a:cxn ang="0">
                    <a:pos x="723" y="462"/>
                  </a:cxn>
                  <a:cxn ang="0">
                    <a:pos x="765" y="462"/>
                  </a:cxn>
                  <a:cxn ang="0">
                    <a:pos x="819" y="426"/>
                  </a:cxn>
                  <a:cxn ang="0">
                    <a:pos x="855" y="378"/>
                  </a:cxn>
                  <a:cxn ang="0">
                    <a:pos x="884" y="330"/>
                  </a:cxn>
                  <a:cxn ang="0">
                    <a:pos x="890" y="276"/>
                  </a:cxn>
                  <a:cxn ang="0">
                    <a:pos x="884" y="222"/>
                  </a:cxn>
                  <a:cxn ang="0">
                    <a:pos x="855" y="168"/>
                  </a:cxn>
                  <a:cxn ang="0">
                    <a:pos x="813" y="120"/>
                  </a:cxn>
                  <a:cxn ang="0">
                    <a:pos x="759" y="84"/>
                  </a:cxn>
                  <a:cxn ang="0">
                    <a:pos x="693" y="48"/>
                  </a:cxn>
                  <a:cxn ang="0">
                    <a:pos x="621" y="24"/>
                  </a:cxn>
                  <a:cxn ang="0">
                    <a:pos x="538" y="6"/>
                  </a:cxn>
                  <a:cxn ang="0">
                    <a:pos x="448" y="0"/>
                  </a:cxn>
                  <a:cxn ang="0">
                    <a:pos x="358" y="6"/>
                  </a:cxn>
                  <a:cxn ang="0">
                    <a:pos x="275" y="24"/>
                  </a:cxn>
                  <a:cxn ang="0">
                    <a:pos x="197" y="48"/>
                  </a:cxn>
                  <a:cxn ang="0">
                    <a:pos x="131" y="84"/>
                  </a:cxn>
                  <a:cxn ang="0">
                    <a:pos x="77" y="120"/>
                  </a:cxn>
                  <a:cxn ang="0">
                    <a:pos x="35" y="168"/>
                  </a:cxn>
                  <a:cxn ang="0">
                    <a:pos x="12" y="222"/>
                  </a:cxn>
                  <a:cxn ang="0">
                    <a:pos x="0" y="276"/>
                  </a:cxn>
                  <a:cxn ang="0">
                    <a:pos x="6" y="330"/>
                  </a:cxn>
                  <a:cxn ang="0">
                    <a:pos x="35" y="378"/>
                  </a:cxn>
                  <a:cxn ang="0">
                    <a:pos x="71" y="426"/>
                  </a:cxn>
                  <a:cxn ang="0">
                    <a:pos x="125" y="462"/>
                  </a:cxn>
                  <a:cxn ang="0">
                    <a:pos x="167" y="462"/>
                  </a:cxn>
                  <a:cxn ang="0">
                    <a:pos x="107" y="426"/>
                  </a:cxn>
                  <a:cxn ang="0">
                    <a:pos x="59" y="378"/>
                  </a:cxn>
                  <a:cxn ang="0">
                    <a:pos x="35" y="330"/>
                  </a:cxn>
                  <a:cxn ang="0">
                    <a:pos x="23" y="276"/>
                  </a:cxn>
                  <a:cxn ang="0">
                    <a:pos x="23" y="276"/>
                  </a:cxn>
                </a:cxnLst>
                <a:rect l="0" t="0" r="r" b="b"/>
                <a:pathLst>
                  <a:path w="890" h="462">
                    <a:moveTo>
                      <a:pt x="23" y="276"/>
                    </a:moveTo>
                    <a:lnTo>
                      <a:pt x="29" y="222"/>
                    </a:lnTo>
                    <a:lnTo>
                      <a:pt x="59" y="174"/>
                    </a:lnTo>
                    <a:lnTo>
                      <a:pt x="95" y="132"/>
                    </a:lnTo>
                    <a:lnTo>
                      <a:pt x="149" y="96"/>
                    </a:lnTo>
                    <a:lnTo>
                      <a:pt x="209" y="60"/>
                    </a:lnTo>
                    <a:lnTo>
                      <a:pt x="281" y="36"/>
                    </a:lnTo>
                    <a:lnTo>
                      <a:pt x="364" y="24"/>
                    </a:lnTo>
                    <a:lnTo>
                      <a:pt x="448" y="18"/>
                    </a:lnTo>
                    <a:lnTo>
                      <a:pt x="532" y="24"/>
                    </a:lnTo>
                    <a:lnTo>
                      <a:pt x="609" y="36"/>
                    </a:lnTo>
                    <a:lnTo>
                      <a:pt x="681" y="60"/>
                    </a:lnTo>
                    <a:lnTo>
                      <a:pt x="741" y="96"/>
                    </a:lnTo>
                    <a:lnTo>
                      <a:pt x="795" y="132"/>
                    </a:lnTo>
                    <a:lnTo>
                      <a:pt x="831" y="174"/>
                    </a:lnTo>
                    <a:lnTo>
                      <a:pt x="861" y="222"/>
                    </a:lnTo>
                    <a:lnTo>
                      <a:pt x="867" y="276"/>
                    </a:lnTo>
                    <a:lnTo>
                      <a:pt x="855" y="330"/>
                    </a:lnTo>
                    <a:lnTo>
                      <a:pt x="831" y="378"/>
                    </a:lnTo>
                    <a:lnTo>
                      <a:pt x="783" y="426"/>
                    </a:lnTo>
                    <a:lnTo>
                      <a:pt x="723" y="462"/>
                    </a:lnTo>
                    <a:lnTo>
                      <a:pt x="765" y="462"/>
                    </a:lnTo>
                    <a:lnTo>
                      <a:pt x="819" y="426"/>
                    </a:lnTo>
                    <a:lnTo>
                      <a:pt x="855" y="378"/>
                    </a:lnTo>
                    <a:lnTo>
                      <a:pt x="884" y="330"/>
                    </a:lnTo>
                    <a:lnTo>
                      <a:pt x="890" y="276"/>
                    </a:lnTo>
                    <a:lnTo>
                      <a:pt x="884" y="222"/>
                    </a:lnTo>
                    <a:lnTo>
                      <a:pt x="855" y="168"/>
                    </a:lnTo>
                    <a:lnTo>
                      <a:pt x="813" y="120"/>
                    </a:lnTo>
                    <a:lnTo>
                      <a:pt x="759" y="84"/>
                    </a:lnTo>
                    <a:lnTo>
                      <a:pt x="693" y="48"/>
                    </a:lnTo>
                    <a:lnTo>
                      <a:pt x="621" y="24"/>
                    </a:lnTo>
                    <a:lnTo>
                      <a:pt x="538" y="6"/>
                    </a:lnTo>
                    <a:lnTo>
                      <a:pt x="448" y="0"/>
                    </a:lnTo>
                    <a:lnTo>
                      <a:pt x="358" y="6"/>
                    </a:lnTo>
                    <a:lnTo>
                      <a:pt x="275" y="24"/>
                    </a:lnTo>
                    <a:lnTo>
                      <a:pt x="197" y="48"/>
                    </a:lnTo>
                    <a:lnTo>
                      <a:pt x="131" y="84"/>
                    </a:lnTo>
                    <a:lnTo>
                      <a:pt x="77" y="120"/>
                    </a:lnTo>
                    <a:lnTo>
                      <a:pt x="35" y="168"/>
                    </a:lnTo>
                    <a:lnTo>
                      <a:pt x="12" y="222"/>
                    </a:lnTo>
                    <a:lnTo>
                      <a:pt x="0" y="276"/>
                    </a:lnTo>
                    <a:lnTo>
                      <a:pt x="6" y="330"/>
                    </a:lnTo>
                    <a:lnTo>
                      <a:pt x="35" y="378"/>
                    </a:lnTo>
                    <a:lnTo>
                      <a:pt x="71" y="426"/>
                    </a:lnTo>
                    <a:lnTo>
                      <a:pt x="125" y="462"/>
                    </a:lnTo>
                    <a:lnTo>
                      <a:pt x="167" y="462"/>
                    </a:lnTo>
                    <a:lnTo>
                      <a:pt x="107" y="426"/>
                    </a:lnTo>
                    <a:lnTo>
                      <a:pt x="59" y="378"/>
                    </a:lnTo>
                    <a:lnTo>
                      <a:pt x="35" y="330"/>
                    </a:lnTo>
                    <a:lnTo>
                      <a:pt x="23" y="276"/>
                    </a:lnTo>
                    <a:lnTo>
                      <a:pt x="23" y="27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4706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75803" name="Freeform 27"/>
              <p:cNvSpPr/>
              <p:nvPr/>
            </p:nvSpPr>
            <p:spPr bwMode="hidden">
              <a:xfrm>
                <a:off x="2082" y="3828"/>
                <a:ext cx="407" cy="486"/>
              </a:xfrm>
              <a:custGeom>
                <a:avLst/>
                <a:gdLst/>
                <a:ahLst/>
                <a:cxnLst>
                  <a:cxn ang="0">
                    <a:pos x="18" y="300"/>
                  </a:cxn>
                  <a:cxn ang="0">
                    <a:pos x="24" y="246"/>
                  </a:cxn>
                  <a:cxn ang="0">
                    <a:pos x="48" y="198"/>
                  </a:cxn>
                  <a:cxn ang="0">
                    <a:pos x="83" y="150"/>
                  </a:cxn>
                  <a:cxn ang="0">
                    <a:pos x="131" y="108"/>
                  </a:cxn>
                  <a:cxn ang="0">
                    <a:pos x="185" y="72"/>
                  </a:cxn>
                  <a:cxn ang="0">
                    <a:pos x="251" y="42"/>
                  </a:cxn>
                  <a:cxn ang="0">
                    <a:pos x="329" y="24"/>
                  </a:cxn>
                  <a:cxn ang="0">
                    <a:pos x="406" y="6"/>
                  </a:cxn>
                  <a:cxn ang="0">
                    <a:pos x="406" y="0"/>
                  </a:cxn>
                  <a:cxn ang="0">
                    <a:pos x="323" y="12"/>
                  </a:cxn>
                  <a:cxn ang="0">
                    <a:pos x="245" y="36"/>
                  </a:cxn>
                  <a:cxn ang="0">
                    <a:pos x="179" y="66"/>
                  </a:cxn>
                  <a:cxn ang="0">
                    <a:pos x="119" y="102"/>
                  </a:cxn>
                  <a:cxn ang="0">
                    <a:pos x="72" y="144"/>
                  </a:cxn>
                  <a:cxn ang="0">
                    <a:pos x="30" y="192"/>
                  </a:cxn>
                  <a:cxn ang="0">
                    <a:pos x="6" y="246"/>
                  </a:cxn>
                  <a:cxn ang="0">
                    <a:pos x="0" y="300"/>
                  </a:cxn>
                  <a:cxn ang="0">
                    <a:pos x="6" y="348"/>
                  </a:cxn>
                  <a:cxn ang="0">
                    <a:pos x="30" y="396"/>
                  </a:cxn>
                  <a:cxn ang="0">
                    <a:pos x="66" y="444"/>
                  </a:cxn>
                  <a:cxn ang="0">
                    <a:pos x="107" y="486"/>
                  </a:cxn>
                  <a:cxn ang="0">
                    <a:pos x="131" y="486"/>
                  </a:cxn>
                  <a:cxn ang="0">
                    <a:pos x="83" y="450"/>
                  </a:cxn>
                  <a:cxn ang="0">
                    <a:pos x="48" y="402"/>
                  </a:cxn>
                  <a:cxn ang="0">
                    <a:pos x="24" y="354"/>
                  </a:cxn>
                  <a:cxn ang="0">
                    <a:pos x="18" y="300"/>
                  </a:cxn>
                  <a:cxn ang="0">
                    <a:pos x="18" y="300"/>
                  </a:cxn>
                </a:cxnLst>
                <a:rect l="0" t="0" r="r" b="b"/>
                <a:pathLst>
                  <a:path w="406" h="486">
                    <a:moveTo>
                      <a:pt x="18" y="300"/>
                    </a:moveTo>
                    <a:lnTo>
                      <a:pt x="24" y="246"/>
                    </a:lnTo>
                    <a:lnTo>
                      <a:pt x="48" y="198"/>
                    </a:lnTo>
                    <a:lnTo>
                      <a:pt x="83" y="150"/>
                    </a:lnTo>
                    <a:lnTo>
                      <a:pt x="131" y="108"/>
                    </a:lnTo>
                    <a:lnTo>
                      <a:pt x="185" y="72"/>
                    </a:lnTo>
                    <a:lnTo>
                      <a:pt x="251" y="42"/>
                    </a:lnTo>
                    <a:lnTo>
                      <a:pt x="329" y="24"/>
                    </a:lnTo>
                    <a:lnTo>
                      <a:pt x="406" y="6"/>
                    </a:lnTo>
                    <a:lnTo>
                      <a:pt x="406" y="0"/>
                    </a:lnTo>
                    <a:lnTo>
                      <a:pt x="323" y="12"/>
                    </a:lnTo>
                    <a:lnTo>
                      <a:pt x="245" y="36"/>
                    </a:lnTo>
                    <a:lnTo>
                      <a:pt x="179" y="66"/>
                    </a:lnTo>
                    <a:lnTo>
                      <a:pt x="119" y="102"/>
                    </a:lnTo>
                    <a:lnTo>
                      <a:pt x="72" y="144"/>
                    </a:lnTo>
                    <a:lnTo>
                      <a:pt x="30" y="192"/>
                    </a:lnTo>
                    <a:lnTo>
                      <a:pt x="6" y="246"/>
                    </a:lnTo>
                    <a:lnTo>
                      <a:pt x="0" y="300"/>
                    </a:lnTo>
                    <a:lnTo>
                      <a:pt x="6" y="348"/>
                    </a:lnTo>
                    <a:lnTo>
                      <a:pt x="30" y="396"/>
                    </a:lnTo>
                    <a:lnTo>
                      <a:pt x="66" y="444"/>
                    </a:lnTo>
                    <a:lnTo>
                      <a:pt x="107" y="486"/>
                    </a:lnTo>
                    <a:lnTo>
                      <a:pt x="131" y="486"/>
                    </a:lnTo>
                    <a:lnTo>
                      <a:pt x="83" y="450"/>
                    </a:lnTo>
                    <a:lnTo>
                      <a:pt x="48" y="402"/>
                    </a:lnTo>
                    <a:lnTo>
                      <a:pt x="24" y="354"/>
                    </a:lnTo>
                    <a:lnTo>
                      <a:pt x="18" y="300"/>
                    </a:lnTo>
                    <a:lnTo>
                      <a:pt x="18" y="30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75804" name="Freeform 28"/>
              <p:cNvSpPr/>
              <p:nvPr/>
            </p:nvSpPr>
            <p:spPr bwMode="hidden">
              <a:xfrm>
                <a:off x="2987" y="4044"/>
                <a:ext cx="108" cy="252"/>
              </a:xfrm>
              <a:custGeom>
                <a:avLst/>
                <a:gdLst/>
                <a:ahLst/>
                <a:cxnLst>
                  <a:cxn ang="0">
                    <a:pos x="89" y="84"/>
                  </a:cxn>
                  <a:cxn ang="0">
                    <a:pos x="83" y="132"/>
                  </a:cxn>
                  <a:cxn ang="0">
                    <a:pos x="65" y="174"/>
                  </a:cxn>
                  <a:cxn ang="0">
                    <a:pos x="36" y="216"/>
                  </a:cxn>
                  <a:cxn ang="0">
                    <a:pos x="0" y="252"/>
                  </a:cxn>
                  <a:cxn ang="0">
                    <a:pos x="18" y="252"/>
                  </a:cxn>
                  <a:cxn ang="0">
                    <a:pos x="53" y="216"/>
                  </a:cxn>
                  <a:cxn ang="0">
                    <a:pos x="83" y="174"/>
                  </a:cxn>
                  <a:cxn ang="0">
                    <a:pos x="101" y="132"/>
                  </a:cxn>
                  <a:cxn ang="0">
                    <a:pos x="107" y="84"/>
                  </a:cxn>
                  <a:cxn ang="0">
                    <a:pos x="101" y="42"/>
                  </a:cxn>
                  <a:cxn ang="0">
                    <a:pos x="89" y="0"/>
                  </a:cxn>
                  <a:cxn ang="0">
                    <a:pos x="65" y="0"/>
                  </a:cxn>
                  <a:cxn ang="0">
                    <a:pos x="83" y="42"/>
                  </a:cxn>
                  <a:cxn ang="0">
                    <a:pos x="89" y="84"/>
                  </a:cxn>
                  <a:cxn ang="0">
                    <a:pos x="89" y="84"/>
                  </a:cxn>
                </a:cxnLst>
                <a:rect l="0" t="0" r="r" b="b"/>
                <a:pathLst>
                  <a:path w="107" h="252">
                    <a:moveTo>
                      <a:pt x="89" y="84"/>
                    </a:moveTo>
                    <a:lnTo>
                      <a:pt x="83" y="132"/>
                    </a:lnTo>
                    <a:lnTo>
                      <a:pt x="65" y="174"/>
                    </a:lnTo>
                    <a:lnTo>
                      <a:pt x="36" y="216"/>
                    </a:lnTo>
                    <a:lnTo>
                      <a:pt x="0" y="252"/>
                    </a:lnTo>
                    <a:lnTo>
                      <a:pt x="18" y="252"/>
                    </a:lnTo>
                    <a:lnTo>
                      <a:pt x="53" y="216"/>
                    </a:lnTo>
                    <a:lnTo>
                      <a:pt x="83" y="174"/>
                    </a:lnTo>
                    <a:lnTo>
                      <a:pt x="101" y="132"/>
                    </a:lnTo>
                    <a:lnTo>
                      <a:pt x="107" y="84"/>
                    </a:lnTo>
                    <a:lnTo>
                      <a:pt x="101" y="42"/>
                    </a:lnTo>
                    <a:lnTo>
                      <a:pt x="89" y="0"/>
                    </a:lnTo>
                    <a:lnTo>
                      <a:pt x="65" y="0"/>
                    </a:lnTo>
                    <a:lnTo>
                      <a:pt x="83" y="42"/>
                    </a:lnTo>
                    <a:lnTo>
                      <a:pt x="89" y="84"/>
                    </a:lnTo>
                    <a:lnTo>
                      <a:pt x="89" y="8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1961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75805" name="Freeform 29"/>
              <p:cNvSpPr/>
              <p:nvPr/>
            </p:nvSpPr>
            <p:spPr bwMode="hidden">
              <a:xfrm>
                <a:off x="2068" y="3685"/>
                <a:ext cx="835" cy="150"/>
              </a:xfrm>
              <a:custGeom>
                <a:avLst/>
                <a:gdLst/>
                <a:ahLst/>
                <a:cxnLst>
                  <a:cxn ang="0">
                    <a:pos x="518" y="18"/>
                  </a:cxn>
                  <a:cxn ang="0">
                    <a:pos x="597" y="24"/>
                  </a:cxn>
                  <a:cxn ang="0">
                    <a:pos x="682" y="30"/>
                  </a:cxn>
                  <a:cxn ang="0">
                    <a:pos x="755" y="42"/>
                  </a:cxn>
                  <a:cxn ang="0">
                    <a:pos x="828" y="60"/>
                  </a:cxn>
                  <a:cxn ang="0">
                    <a:pos x="835" y="42"/>
                  </a:cxn>
                  <a:cxn ang="0">
                    <a:pos x="761" y="24"/>
                  </a:cxn>
                  <a:cxn ang="0">
                    <a:pos x="688" y="12"/>
                  </a:cxn>
                  <a:cxn ang="0">
                    <a:pos x="603" y="6"/>
                  </a:cxn>
                  <a:cxn ang="0">
                    <a:pos x="518" y="0"/>
                  </a:cxn>
                  <a:cxn ang="0">
                    <a:pos x="372" y="12"/>
                  </a:cxn>
                  <a:cxn ang="0">
                    <a:pos x="232" y="36"/>
                  </a:cxn>
                  <a:cxn ang="0">
                    <a:pos x="110" y="78"/>
                  </a:cxn>
                  <a:cxn ang="0">
                    <a:pos x="0" y="132"/>
                  </a:cxn>
                  <a:cxn ang="0">
                    <a:pos x="19" y="150"/>
                  </a:cxn>
                  <a:cxn ang="0">
                    <a:pos x="122" y="96"/>
                  </a:cxn>
                  <a:cxn ang="0">
                    <a:pos x="244" y="54"/>
                  </a:cxn>
                  <a:cxn ang="0">
                    <a:pos x="378" y="30"/>
                  </a:cxn>
                  <a:cxn ang="0">
                    <a:pos x="518" y="18"/>
                  </a:cxn>
                  <a:cxn ang="0">
                    <a:pos x="518" y="18"/>
                  </a:cxn>
                </a:cxnLst>
                <a:rect l="0" t="0" r="r" b="b"/>
                <a:pathLst>
                  <a:path w="835" h="150">
                    <a:moveTo>
                      <a:pt x="518" y="18"/>
                    </a:moveTo>
                    <a:lnTo>
                      <a:pt x="597" y="24"/>
                    </a:lnTo>
                    <a:lnTo>
                      <a:pt x="682" y="30"/>
                    </a:lnTo>
                    <a:lnTo>
                      <a:pt x="755" y="42"/>
                    </a:lnTo>
                    <a:lnTo>
                      <a:pt x="828" y="60"/>
                    </a:lnTo>
                    <a:lnTo>
                      <a:pt x="835" y="42"/>
                    </a:lnTo>
                    <a:lnTo>
                      <a:pt x="761" y="24"/>
                    </a:lnTo>
                    <a:lnTo>
                      <a:pt x="688" y="12"/>
                    </a:lnTo>
                    <a:lnTo>
                      <a:pt x="603" y="6"/>
                    </a:lnTo>
                    <a:lnTo>
                      <a:pt x="518" y="0"/>
                    </a:lnTo>
                    <a:lnTo>
                      <a:pt x="372" y="12"/>
                    </a:lnTo>
                    <a:lnTo>
                      <a:pt x="232" y="36"/>
                    </a:lnTo>
                    <a:lnTo>
                      <a:pt x="110" y="78"/>
                    </a:lnTo>
                    <a:lnTo>
                      <a:pt x="0" y="132"/>
                    </a:lnTo>
                    <a:lnTo>
                      <a:pt x="19" y="150"/>
                    </a:lnTo>
                    <a:lnTo>
                      <a:pt x="122" y="96"/>
                    </a:lnTo>
                    <a:lnTo>
                      <a:pt x="244" y="54"/>
                    </a:lnTo>
                    <a:lnTo>
                      <a:pt x="378" y="30"/>
                    </a:lnTo>
                    <a:lnTo>
                      <a:pt x="518" y="18"/>
                    </a:lnTo>
                    <a:lnTo>
                      <a:pt x="518" y="1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75806" name="Freeform 30"/>
              <p:cNvSpPr/>
              <p:nvPr/>
            </p:nvSpPr>
            <p:spPr bwMode="hidden">
              <a:xfrm>
                <a:off x="1867" y="3853"/>
                <a:ext cx="171" cy="461"/>
              </a:xfrm>
              <a:custGeom>
                <a:avLst/>
                <a:gdLst/>
                <a:ahLst/>
                <a:cxnLst>
                  <a:cxn ang="0">
                    <a:pos x="31" y="263"/>
                  </a:cxn>
                  <a:cxn ang="0">
                    <a:pos x="43" y="191"/>
                  </a:cxn>
                  <a:cxn ang="0">
                    <a:pos x="67" y="131"/>
                  </a:cxn>
                  <a:cxn ang="0">
                    <a:pos x="116" y="72"/>
                  </a:cxn>
                  <a:cxn ang="0">
                    <a:pos x="171" y="18"/>
                  </a:cxn>
                  <a:cxn ang="0">
                    <a:pos x="153" y="0"/>
                  </a:cxn>
                  <a:cxn ang="0">
                    <a:pos x="86" y="60"/>
                  </a:cxn>
                  <a:cxn ang="0">
                    <a:pos x="43" y="120"/>
                  </a:cxn>
                  <a:cxn ang="0">
                    <a:pos x="13" y="191"/>
                  </a:cxn>
                  <a:cxn ang="0">
                    <a:pos x="0" y="263"/>
                  </a:cxn>
                  <a:cxn ang="0">
                    <a:pos x="6" y="317"/>
                  </a:cxn>
                  <a:cxn ang="0">
                    <a:pos x="25" y="365"/>
                  </a:cxn>
                  <a:cxn ang="0">
                    <a:pos x="49" y="413"/>
                  </a:cxn>
                  <a:cxn ang="0">
                    <a:pos x="86" y="461"/>
                  </a:cxn>
                  <a:cxn ang="0">
                    <a:pos x="122" y="461"/>
                  </a:cxn>
                  <a:cxn ang="0">
                    <a:pos x="86" y="413"/>
                  </a:cxn>
                  <a:cxn ang="0">
                    <a:pos x="55" y="365"/>
                  </a:cxn>
                  <a:cxn ang="0">
                    <a:pos x="37" y="317"/>
                  </a:cxn>
                  <a:cxn ang="0">
                    <a:pos x="31" y="263"/>
                  </a:cxn>
                  <a:cxn ang="0">
                    <a:pos x="31" y="263"/>
                  </a:cxn>
                </a:cxnLst>
                <a:rect l="0" t="0" r="r" b="b"/>
                <a:pathLst>
                  <a:path w="171" h="461">
                    <a:moveTo>
                      <a:pt x="31" y="263"/>
                    </a:moveTo>
                    <a:lnTo>
                      <a:pt x="43" y="191"/>
                    </a:lnTo>
                    <a:lnTo>
                      <a:pt x="67" y="131"/>
                    </a:lnTo>
                    <a:lnTo>
                      <a:pt x="116" y="72"/>
                    </a:lnTo>
                    <a:lnTo>
                      <a:pt x="171" y="18"/>
                    </a:lnTo>
                    <a:lnTo>
                      <a:pt x="153" y="0"/>
                    </a:lnTo>
                    <a:lnTo>
                      <a:pt x="86" y="60"/>
                    </a:lnTo>
                    <a:lnTo>
                      <a:pt x="43" y="120"/>
                    </a:lnTo>
                    <a:lnTo>
                      <a:pt x="13" y="191"/>
                    </a:lnTo>
                    <a:lnTo>
                      <a:pt x="0" y="263"/>
                    </a:lnTo>
                    <a:lnTo>
                      <a:pt x="6" y="317"/>
                    </a:lnTo>
                    <a:lnTo>
                      <a:pt x="25" y="365"/>
                    </a:lnTo>
                    <a:lnTo>
                      <a:pt x="49" y="413"/>
                    </a:lnTo>
                    <a:lnTo>
                      <a:pt x="86" y="461"/>
                    </a:lnTo>
                    <a:lnTo>
                      <a:pt x="122" y="461"/>
                    </a:lnTo>
                    <a:lnTo>
                      <a:pt x="86" y="413"/>
                    </a:lnTo>
                    <a:lnTo>
                      <a:pt x="55" y="365"/>
                    </a:lnTo>
                    <a:lnTo>
                      <a:pt x="37" y="317"/>
                    </a:lnTo>
                    <a:lnTo>
                      <a:pt x="31" y="263"/>
                    </a:lnTo>
                    <a:lnTo>
                      <a:pt x="31" y="263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75807" name="Freeform 31"/>
              <p:cNvSpPr/>
              <p:nvPr/>
            </p:nvSpPr>
            <p:spPr bwMode="hidden">
              <a:xfrm>
                <a:off x="2951" y="3751"/>
                <a:ext cx="360" cy="563"/>
              </a:xfrm>
              <a:custGeom>
                <a:avLst/>
                <a:gdLst/>
                <a:ahLst/>
                <a:cxnLst>
                  <a:cxn ang="0">
                    <a:pos x="360" y="365"/>
                  </a:cxn>
                  <a:cxn ang="0">
                    <a:pos x="353" y="305"/>
                  </a:cxn>
                  <a:cxn ang="0">
                    <a:pos x="335" y="251"/>
                  </a:cxn>
                  <a:cxn ang="0">
                    <a:pos x="305" y="204"/>
                  </a:cxn>
                  <a:cxn ang="0">
                    <a:pos x="262" y="156"/>
                  </a:cxn>
                  <a:cxn ang="0">
                    <a:pos x="213" y="108"/>
                  </a:cxn>
                  <a:cxn ang="0">
                    <a:pos x="159" y="66"/>
                  </a:cxn>
                  <a:cxn ang="0">
                    <a:pos x="92" y="30"/>
                  </a:cxn>
                  <a:cxn ang="0">
                    <a:pos x="19" y="0"/>
                  </a:cxn>
                  <a:cxn ang="0">
                    <a:pos x="0" y="12"/>
                  </a:cxn>
                  <a:cxn ang="0">
                    <a:pos x="67" y="42"/>
                  </a:cxn>
                  <a:cxn ang="0">
                    <a:pos x="134" y="78"/>
                  </a:cxn>
                  <a:cxn ang="0">
                    <a:pos x="189" y="114"/>
                  </a:cxn>
                  <a:cxn ang="0">
                    <a:pos x="238" y="162"/>
                  </a:cxn>
                  <a:cxn ang="0">
                    <a:pos x="274" y="210"/>
                  </a:cxn>
                  <a:cxn ang="0">
                    <a:pos x="299" y="257"/>
                  </a:cxn>
                  <a:cxn ang="0">
                    <a:pos x="317" y="311"/>
                  </a:cxn>
                  <a:cxn ang="0">
                    <a:pos x="323" y="365"/>
                  </a:cxn>
                  <a:cxn ang="0">
                    <a:pos x="317" y="419"/>
                  </a:cxn>
                  <a:cxn ang="0">
                    <a:pos x="299" y="467"/>
                  </a:cxn>
                  <a:cxn ang="0">
                    <a:pos x="274" y="515"/>
                  </a:cxn>
                  <a:cxn ang="0">
                    <a:pos x="238" y="563"/>
                  </a:cxn>
                  <a:cxn ang="0">
                    <a:pos x="268" y="563"/>
                  </a:cxn>
                  <a:cxn ang="0">
                    <a:pos x="311" y="515"/>
                  </a:cxn>
                  <a:cxn ang="0">
                    <a:pos x="335" y="467"/>
                  </a:cxn>
                  <a:cxn ang="0">
                    <a:pos x="353" y="419"/>
                  </a:cxn>
                  <a:cxn ang="0">
                    <a:pos x="360" y="365"/>
                  </a:cxn>
                  <a:cxn ang="0">
                    <a:pos x="360" y="365"/>
                  </a:cxn>
                </a:cxnLst>
                <a:rect l="0" t="0" r="r" b="b"/>
                <a:pathLst>
                  <a:path w="360" h="563">
                    <a:moveTo>
                      <a:pt x="360" y="365"/>
                    </a:moveTo>
                    <a:lnTo>
                      <a:pt x="353" y="305"/>
                    </a:lnTo>
                    <a:lnTo>
                      <a:pt x="335" y="251"/>
                    </a:lnTo>
                    <a:lnTo>
                      <a:pt x="305" y="204"/>
                    </a:lnTo>
                    <a:lnTo>
                      <a:pt x="262" y="156"/>
                    </a:lnTo>
                    <a:lnTo>
                      <a:pt x="213" y="108"/>
                    </a:lnTo>
                    <a:lnTo>
                      <a:pt x="159" y="66"/>
                    </a:lnTo>
                    <a:lnTo>
                      <a:pt x="92" y="30"/>
                    </a:lnTo>
                    <a:lnTo>
                      <a:pt x="19" y="0"/>
                    </a:lnTo>
                    <a:lnTo>
                      <a:pt x="0" y="12"/>
                    </a:lnTo>
                    <a:lnTo>
                      <a:pt x="67" y="42"/>
                    </a:lnTo>
                    <a:lnTo>
                      <a:pt x="134" y="78"/>
                    </a:lnTo>
                    <a:lnTo>
                      <a:pt x="189" y="114"/>
                    </a:lnTo>
                    <a:lnTo>
                      <a:pt x="238" y="162"/>
                    </a:lnTo>
                    <a:lnTo>
                      <a:pt x="274" y="210"/>
                    </a:lnTo>
                    <a:lnTo>
                      <a:pt x="299" y="257"/>
                    </a:lnTo>
                    <a:lnTo>
                      <a:pt x="317" y="311"/>
                    </a:lnTo>
                    <a:lnTo>
                      <a:pt x="323" y="365"/>
                    </a:lnTo>
                    <a:lnTo>
                      <a:pt x="317" y="419"/>
                    </a:lnTo>
                    <a:lnTo>
                      <a:pt x="299" y="467"/>
                    </a:lnTo>
                    <a:lnTo>
                      <a:pt x="274" y="515"/>
                    </a:lnTo>
                    <a:lnTo>
                      <a:pt x="238" y="563"/>
                    </a:lnTo>
                    <a:lnTo>
                      <a:pt x="268" y="563"/>
                    </a:lnTo>
                    <a:lnTo>
                      <a:pt x="311" y="515"/>
                    </a:lnTo>
                    <a:lnTo>
                      <a:pt x="335" y="467"/>
                    </a:lnTo>
                    <a:lnTo>
                      <a:pt x="353" y="419"/>
                    </a:lnTo>
                    <a:lnTo>
                      <a:pt x="360" y="365"/>
                    </a:lnTo>
                    <a:lnTo>
                      <a:pt x="360" y="3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75808" name="Freeform 32"/>
              <p:cNvSpPr/>
              <p:nvPr/>
            </p:nvSpPr>
            <p:spPr bwMode="hidden">
              <a:xfrm>
                <a:off x="2318" y="3631"/>
                <a:ext cx="1078" cy="425"/>
              </a:xfrm>
              <a:custGeom>
                <a:avLst/>
                <a:gdLst/>
                <a:ahLst/>
                <a:cxnLst>
                  <a:cxn ang="0">
                    <a:pos x="1053" y="425"/>
                  </a:cxn>
                  <a:cxn ang="0">
                    <a:pos x="1078" y="419"/>
                  </a:cxn>
                  <a:cxn ang="0">
                    <a:pos x="1066" y="377"/>
                  </a:cxn>
                  <a:cxn ang="0">
                    <a:pos x="1047" y="336"/>
                  </a:cxn>
                  <a:cxn ang="0">
                    <a:pos x="986" y="252"/>
                  </a:cxn>
                  <a:cxn ang="0">
                    <a:pos x="907" y="180"/>
                  </a:cxn>
                  <a:cxn ang="0">
                    <a:pos x="810" y="120"/>
                  </a:cxn>
                  <a:cxn ang="0">
                    <a:pos x="694" y="72"/>
                  </a:cxn>
                  <a:cxn ang="0">
                    <a:pos x="560" y="30"/>
                  </a:cxn>
                  <a:cxn ang="0">
                    <a:pos x="420" y="6"/>
                  </a:cxn>
                  <a:cxn ang="0">
                    <a:pos x="268" y="0"/>
                  </a:cxn>
                  <a:cxn ang="0">
                    <a:pos x="134" y="6"/>
                  </a:cxn>
                  <a:cxn ang="0">
                    <a:pos x="0" y="24"/>
                  </a:cxn>
                  <a:cxn ang="0">
                    <a:pos x="12" y="36"/>
                  </a:cxn>
                  <a:cxn ang="0">
                    <a:pos x="134" y="18"/>
                  </a:cxn>
                  <a:cxn ang="0">
                    <a:pos x="268" y="12"/>
                  </a:cxn>
                  <a:cxn ang="0">
                    <a:pos x="420" y="18"/>
                  </a:cxn>
                  <a:cxn ang="0">
                    <a:pos x="554" y="42"/>
                  </a:cxn>
                  <a:cxn ang="0">
                    <a:pos x="682" y="84"/>
                  </a:cxn>
                  <a:cxn ang="0">
                    <a:pos x="798" y="132"/>
                  </a:cxn>
                  <a:cxn ang="0">
                    <a:pos x="895" y="192"/>
                  </a:cxn>
                  <a:cxn ang="0">
                    <a:pos x="968" y="264"/>
                  </a:cxn>
                  <a:cxn ang="0">
                    <a:pos x="999" y="300"/>
                  </a:cxn>
                  <a:cxn ang="0">
                    <a:pos x="1023" y="342"/>
                  </a:cxn>
                  <a:cxn ang="0">
                    <a:pos x="1041" y="383"/>
                  </a:cxn>
                  <a:cxn ang="0">
                    <a:pos x="1053" y="425"/>
                  </a:cxn>
                  <a:cxn ang="0">
                    <a:pos x="1053" y="425"/>
                  </a:cxn>
                </a:cxnLst>
                <a:rect l="0" t="0" r="r" b="b"/>
                <a:pathLst>
                  <a:path w="1078" h="425">
                    <a:moveTo>
                      <a:pt x="1053" y="425"/>
                    </a:moveTo>
                    <a:lnTo>
                      <a:pt x="1078" y="419"/>
                    </a:lnTo>
                    <a:lnTo>
                      <a:pt x="1066" y="377"/>
                    </a:lnTo>
                    <a:lnTo>
                      <a:pt x="1047" y="336"/>
                    </a:lnTo>
                    <a:lnTo>
                      <a:pt x="986" y="252"/>
                    </a:lnTo>
                    <a:lnTo>
                      <a:pt x="907" y="180"/>
                    </a:lnTo>
                    <a:lnTo>
                      <a:pt x="810" y="120"/>
                    </a:lnTo>
                    <a:lnTo>
                      <a:pt x="694" y="72"/>
                    </a:lnTo>
                    <a:lnTo>
                      <a:pt x="560" y="30"/>
                    </a:lnTo>
                    <a:lnTo>
                      <a:pt x="420" y="6"/>
                    </a:lnTo>
                    <a:lnTo>
                      <a:pt x="268" y="0"/>
                    </a:lnTo>
                    <a:lnTo>
                      <a:pt x="134" y="6"/>
                    </a:lnTo>
                    <a:lnTo>
                      <a:pt x="0" y="24"/>
                    </a:lnTo>
                    <a:lnTo>
                      <a:pt x="12" y="36"/>
                    </a:lnTo>
                    <a:lnTo>
                      <a:pt x="134" y="18"/>
                    </a:lnTo>
                    <a:lnTo>
                      <a:pt x="268" y="12"/>
                    </a:lnTo>
                    <a:lnTo>
                      <a:pt x="420" y="18"/>
                    </a:lnTo>
                    <a:lnTo>
                      <a:pt x="554" y="42"/>
                    </a:lnTo>
                    <a:lnTo>
                      <a:pt x="682" y="84"/>
                    </a:lnTo>
                    <a:lnTo>
                      <a:pt x="798" y="132"/>
                    </a:lnTo>
                    <a:lnTo>
                      <a:pt x="895" y="192"/>
                    </a:lnTo>
                    <a:lnTo>
                      <a:pt x="968" y="264"/>
                    </a:lnTo>
                    <a:lnTo>
                      <a:pt x="999" y="300"/>
                    </a:lnTo>
                    <a:lnTo>
                      <a:pt x="1023" y="342"/>
                    </a:lnTo>
                    <a:lnTo>
                      <a:pt x="1041" y="383"/>
                    </a:lnTo>
                    <a:lnTo>
                      <a:pt x="1053" y="425"/>
                    </a:lnTo>
                    <a:lnTo>
                      <a:pt x="1053" y="42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75809" name="Freeform 33"/>
              <p:cNvSpPr/>
              <p:nvPr/>
            </p:nvSpPr>
            <p:spPr bwMode="hidden">
              <a:xfrm>
                <a:off x="3304" y="4080"/>
                <a:ext cx="98" cy="234"/>
              </a:xfrm>
              <a:custGeom>
                <a:avLst/>
                <a:gdLst/>
                <a:ahLst/>
                <a:cxnLst>
                  <a:cxn ang="0">
                    <a:pos x="0" y="234"/>
                  </a:cxn>
                  <a:cxn ang="0">
                    <a:pos x="25" y="234"/>
                  </a:cxn>
                  <a:cxn ang="0">
                    <a:pos x="55" y="186"/>
                  </a:cxn>
                  <a:cxn ang="0">
                    <a:pos x="80" y="138"/>
                  </a:cxn>
                  <a:cxn ang="0">
                    <a:pos x="92" y="90"/>
                  </a:cxn>
                  <a:cxn ang="0">
                    <a:pos x="98" y="36"/>
                  </a:cxn>
                  <a:cxn ang="0">
                    <a:pos x="98" y="0"/>
                  </a:cxn>
                  <a:cxn ang="0">
                    <a:pos x="74" y="0"/>
                  </a:cxn>
                  <a:cxn ang="0">
                    <a:pos x="74" y="36"/>
                  </a:cxn>
                  <a:cxn ang="0">
                    <a:pos x="67" y="90"/>
                  </a:cxn>
                  <a:cxn ang="0">
                    <a:pos x="55" y="138"/>
                  </a:cxn>
                  <a:cxn ang="0">
                    <a:pos x="31" y="186"/>
                  </a:cxn>
                  <a:cxn ang="0">
                    <a:pos x="0" y="234"/>
                  </a:cxn>
                  <a:cxn ang="0">
                    <a:pos x="0" y="234"/>
                  </a:cxn>
                </a:cxnLst>
                <a:rect l="0" t="0" r="r" b="b"/>
                <a:pathLst>
                  <a:path w="98" h="234">
                    <a:moveTo>
                      <a:pt x="0" y="234"/>
                    </a:moveTo>
                    <a:lnTo>
                      <a:pt x="25" y="234"/>
                    </a:lnTo>
                    <a:lnTo>
                      <a:pt x="55" y="186"/>
                    </a:lnTo>
                    <a:lnTo>
                      <a:pt x="80" y="138"/>
                    </a:lnTo>
                    <a:lnTo>
                      <a:pt x="92" y="90"/>
                    </a:lnTo>
                    <a:lnTo>
                      <a:pt x="98" y="36"/>
                    </a:lnTo>
                    <a:lnTo>
                      <a:pt x="98" y="0"/>
                    </a:lnTo>
                    <a:lnTo>
                      <a:pt x="74" y="0"/>
                    </a:lnTo>
                    <a:lnTo>
                      <a:pt x="74" y="36"/>
                    </a:lnTo>
                    <a:lnTo>
                      <a:pt x="67" y="90"/>
                    </a:lnTo>
                    <a:lnTo>
                      <a:pt x="55" y="138"/>
                    </a:lnTo>
                    <a:lnTo>
                      <a:pt x="31" y="186"/>
                    </a:lnTo>
                    <a:lnTo>
                      <a:pt x="0" y="234"/>
                    </a:lnTo>
                    <a:lnTo>
                      <a:pt x="0" y="23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75810" name="Freeform 34"/>
              <p:cNvSpPr/>
              <p:nvPr/>
            </p:nvSpPr>
            <p:spPr bwMode="hidden">
              <a:xfrm>
                <a:off x="1776" y="3673"/>
                <a:ext cx="481" cy="641"/>
              </a:xfrm>
              <a:custGeom>
                <a:avLst/>
                <a:gdLst/>
                <a:ahLst/>
                <a:cxnLst>
                  <a:cxn ang="0">
                    <a:pos x="18" y="443"/>
                  </a:cxn>
                  <a:cxn ang="0">
                    <a:pos x="24" y="371"/>
                  </a:cxn>
                  <a:cxn ang="0">
                    <a:pos x="55" y="305"/>
                  </a:cxn>
                  <a:cxn ang="0">
                    <a:pos x="91" y="246"/>
                  </a:cxn>
                  <a:cxn ang="0">
                    <a:pos x="146" y="186"/>
                  </a:cxn>
                  <a:cxn ang="0">
                    <a:pos x="213" y="132"/>
                  </a:cxn>
                  <a:cxn ang="0">
                    <a:pos x="292" y="84"/>
                  </a:cxn>
                  <a:cxn ang="0">
                    <a:pos x="384" y="48"/>
                  </a:cxn>
                  <a:cxn ang="0">
                    <a:pos x="481" y="12"/>
                  </a:cxn>
                  <a:cxn ang="0">
                    <a:pos x="457" y="0"/>
                  </a:cxn>
                  <a:cxn ang="0">
                    <a:pos x="359" y="36"/>
                  </a:cxn>
                  <a:cxn ang="0">
                    <a:pos x="274" y="78"/>
                  </a:cxn>
                  <a:cxn ang="0">
                    <a:pos x="195" y="126"/>
                  </a:cxn>
                  <a:cxn ang="0">
                    <a:pos x="128" y="180"/>
                  </a:cxn>
                  <a:cxn ang="0">
                    <a:pos x="73" y="240"/>
                  </a:cxn>
                  <a:cxn ang="0">
                    <a:pos x="37" y="305"/>
                  </a:cxn>
                  <a:cxn ang="0">
                    <a:pos x="6" y="371"/>
                  </a:cxn>
                  <a:cxn ang="0">
                    <a:pos x="0" y="443"/>
                  </a:cxn>
                  <a:cxn ang="0">
                    <a:pos x="6" y="497"/>
                  </a:cxn>
                  <a:cxn ang="0">
                    <a:pos x="18" y="545"/>
                  </a:cxn>
                  <a:cxn ang="0">
                    <a:pos x="43" y="593"/>
                  </a:cxn>
                  <a:cxn ang="0">
                    <a:pos x="73" y="641"/>
                  </a:cxn>
                  <a:cxn ang="0">
                    <a:pos x="97" y="641"/>
                  </a:cxn>
                  <a:cxn ang="0">
                    <a:pos x="67" y="593"/>
                  </a:cxn>
                  <a:cxn ang="0">
                    <a:pos x="43" y="545"/>
                  </a:cxn>
                  <a:cxn ang="0">
                    <a:pos x="24" y="497"/>
                  </a:cxn>
                  <a:cxn ang="0">
                    <a:pos x="18" y="443"/>
                  </a:cxn>
                  <a:cxn ang="0">
                    <a:pos x="18" y="443"/>
                  </a:cxn>
                </a:cxnLst>
                <a:rect l="0" t="0" r="r" b="b"/>
                <a:pathLst>
                  <a:path w="481" h="641">
                    <a:moveTo>
                      <a:pt x="18" y="443"/>
                    </a:moveTo>
                    <a:lnTo>
                      <a:pt x="24" y="371"/>
                    </a:lnTo>
                    <a:lnTo>
                      <a:pt x="55" y="305"/>
                    </a:lnTo>
                    <a:lnTo>
                      <a:pt x="91" y="246"/>
                    </a:lnTo>
                    <a:lnTo>
                      <a:pt x="146" y="186"/>
                    </a:lnTo>
                    <a:lnTo>
                      <a:pt x="213" y="132"/>
                    </a:lnTo>
                    <a:lnTo>
                      <a:pt x="292" y="84"/>
                    </a:lnTo>
                    <a:lnTo>
                      <a:pt x="384" y="48"/>
                    </a:lnTo>
                    <a:lnTo>
                      <a:pt x="481" y="12"/>
                    </a:lnTo>
                    <a:lnTo>
                      <a:pt x="457" y="0"/>
                    </a:lnTo>
                    <a:lnTo>
                      <a:pt x="359" y="36"/>
                    </a:lnTo>
                    <a:lnTo>
                      <a:pt x="274" y="78"/>
                    </a:lnTo>
                    <a:lnTo>
                      <a:pt x="195" y="126"/>
                    </a:lnTo>
                    <a:lnTo>
                      <a:pt x="128" y="180"/>
                    </a:lnTo>
                    <a:lnTo>
                      <a:pt x="73" y="240"/>
                    </a:lnTo>
                    <a:lnTo>
                      <a:pt x="37" y="305"/>
                    </a:lnTo>
                    <a:lnTo>
                      <a:pt x="6" y="371"/>
                    </a:lnTo>
                    <a:lnTo>
                      <a:pt x="0" y="443"/>
                    </a:lnTo>
                    <a:lnTo>
                      <a:pt x="6" y="497"/>
                    </a:lnTo>
                    <a:lnTo>
                      <a:pt x="18" y="545"/>
                    </a:lnTo>
                    <a:lnTo>
                      <a:pt x="43" y="593"/>
                    </a:lnTo>
                    <a:lnTo>
                      <a:pt x="73" y="641"/>
                    </a:lnTo>
                    <a:lnTo>
                      <a:pt x="97" y="641"/>
                    </a:lnTo>
                    <a:lnTo>
                      <a:pt x="67" y="593"/>
                    </a:lnTo>
                    <a:lnTo>
                      <a:pt x="43" y="545"/>
                    </a:lnTo>
                    <a:lnTo>
                      <a:pt x="24" y="497"/>
                    </a:lnTo>
                    <a:lnTo>
                      <a:pt x="18" y="443"/>
                    </a:lnTo>
                    <a:lnTo>
                      <a:pt x="18" y="443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75811" name="Freeform 35"/>
              <p:cNvSpPr>
                <a:spLocks noEditPoints="1"/>
              </p:cNvSpPr>
              <p:nvPr/>
            </p:nvSpPr>
            <p:spPr bwMode="hidden">
              <a:xfrm>
                <a:off x="4200" y="3402"/>
                <a:ext cx="1201" cy="731"/>
              </a:xfrm>
              <a:custGeom>
                <a:avLst/>
                <a:gdLst/>
                <a:ahLst/>
                <a:cxnLst>
                  <a:cxn ang="0">
                    <a:pos x="484" y="6"/>
                  </a:cxn>
                  <a:cxn ang="0">
                    <a:pos x="263" y="60"/>
                  </a:cxn>
                  <a:cxn ang="0">
                    <a:pos x="101" y="162"/>
                  </a:cxn>
                  <a:cxn ang="0">
                    <a:pos x="12" y="294"/>
                  </a:cxn>
                  <a:cxn ang="0">
                    <a:pos x="0" y="366"/>
                  </a:cxn>
                  <a:cxn ang="0">
                    <a:pos x="12" y="437"/>
                  </a:cxn>
                  <a:cxn ang="0">
                    <a:pos x="101" y="569"/>
                  </a:cxn>
                  <a:cxn ang="0">
                    <a:pos x="263" y="671"/>
                  </a:cxn>
                  <a:cxn ang="0">
                    <a:pos x="484" y="725"/>
                  </a:cxn>
                  <a:cxn ang="0">
                    <a:pos x="723" y="725"/>
                  </a:cxn>
                  <a:cxn ang="0">
                    <a:pos x="938" y="671"/>
                  </a:cxn>
                  <a:cxn ang="0">
                    <a:pos x="1100" y="569"/>
                  </a:cxn>
                  <a:cxn ang="0">
                    <a:pos x="1189" y="437"/>
                  </a:cxn>
                  <a:cxn ang="0">
                    <a:pos x="1201" y="366"/>
                  </a:cxn>
                  <a:cxn ang="0">
                    <a:pos x="1189" y="294"/>
                  </a:cxn>
                  <a:cxn ang="0">
                    <a:pos x="1100" y="162"/>
                  </a:cxn>
                  <a:cxn ang="0">
                    <a:pos x="938" y="60"/>
                  </a:cxn>
                  <a:cxn ang="0">
                    <a:pos x="723" y="6"/>
                  </a:cxn>
                  <a:cxn ang="0">
                    <a:pos x="604" y="0"/>
                  </a:cxn>
                  <a:cxn ang="0">
                    <a:pos x="490" y="701"/>
                  </a:cxn>
                  <a:cxn ang="0">
                    <a:pos x="287" y="647"/>
                  </a:cxn>
                  <a:cxn ang="0">
                    <a:pos x="131" y="557"/>
                  </a:cxn>
                  <a:cxn ang="0">
                    <a:pos x="48" y="437"/>
                  </a:cxn>
                  <a:cxn ang="0">
                    <a:pos x="36" y="366"/>
                  </a:cxn>
                  <a:cxn ang="0">
                    <a:pos x="48" y="300"/>
                  </a:cxn>
                  <a:cxn ang="0">
                    <a:pos x="131" y="174"/>
                  </a:cxn>
                  <a:cxn ang="0">
                    <a:pos x="287" y="84"/>
                  </a:cxn>
                  <a:cxn ang="0">
                    <a:pos x="490" y="30"/>
                  </a:cxn>
                  <a:cxn ang="0">
                    <a:pos x="717" y="30"/>
                  </a:cxn>
                  <a:cxn ang="0">
                    <a:pos x="920" y="84"/>
                  </a:cxn>
                  <a:cxn ang="0">
                    <a:pos x="1070" y="174"/>
                  </a:cxn>
                  <a:cxn ang="0">
                    <a:pos x="1153" y="300"/>
                  </a:cxn>
                  <a:cxn ang="0">
                    <a:pos x="1153" y="437"/>
                  </a:cxn>
                  <a:cxn ang="0">
                    <a:pos x="1070" y="557"/>
                  </a:cxn>
                  <a:cxn ang="0">
                    <a:pos x="920" y="647"/>
                  </a:cxn>
                  <a:cxn ang="0">
                    <a:pos x="717" y="701"/>
                  </a:cxn>
                  <a:cxn ang="0">
                    <a:pos x="604" y="707"/>
                  </a:cxn>
                </a:cxnLst>
                <a:rect l="0" t="0" r="r" b="b"/>
                <a:pathLst>
                  <a:path w="1201" h="731">
                    <a:moveTo>
                      <a:pt x="604" y="0"/>
                    </a:moveTo>
                    <a:lnTo>
                      <a:pt x="484" y="6"/>
                    </a:lnTo>
                    <a:lnTo>
                      <a:pt x="370" y="30"/>
                    </a:lnTo>
                    <a:lnTo>
                      <a:pt x="263" y="60"/>
                    </a:lnTo>
                    <a:lnTo>
                      <a:pt x="179" y="108"/>
                    </a:lnTo>
                    <a:lnTo>
                      <a:pt x="101" y="162"/>
                    </a:lnTo>
                    <a:lnTo>
                      <a:pt x="48" y="222"/>
                    </a:lnTo>
                    <a:lnTo>
                      <a:pt x="12" y="294"/>
                    </a:lnTo>
                    <a:lnTo>
                      <a:pt x="6" y="330"/>
                    </a:lnTo>
                    <a:lnTo>
                      <a:pt x="0" y="366"/>
                    </a:lnTo>
                    <a:lnTo>
                      <a:pt x="6" y="401"/>
                    </a:lnTo>
                    <a:lnTo>
                      <a:pt x="12" y="437"/>
                    </a:lnTo>
                    <a:lnTo>
                      <a:pt x="48" y="509"/>
                    </a:lnTo>
                    <a:lnTo>
                      <a:pt x="101" y="569"/>
                    </a:lnTo>
                    <a:lnTo>
                      <a:pt x="179" y="623"/>
                    </a:lnTo>
                    <a:lnTo>
                      <a:pt x="263" y="671"/>
                    </a:lnTo>
                    <a:lnTo>
                      <a:pt x="370" y="701"/>
                    </a:lnTo>
                    <a:lnTo>
                      <a:pt x="484" y="725"/>
                    </a:lnTo>
                    <a:lnTo>
                      <a:pt x="604" y="731"/>
                    </a:lnTo>
                    <a:lnTo>
                      <a:pt x="723" y="725"/>
                    </a:lnTo>
                    <a:lnTo>
                      <a:pt x="837" y="701"/>
                    </a:lnTo>
                    <a:lnTo>
                      <a:pt x="938" y="671"/>
                    </a:lnTo>
                    <a:lnTo>
                      <a:pt x="1028" y="623"/>
                    </a:lnTo>
                    <a:lnTo>
                      <a:pt x="1100" y="569"/>
                    </a:lnTo>
                    <a:lnTo>
                      <a:pt x="1153" y="509"/>
                    </a:lnTo>
                    <a:lnTo>
                      <a:pt x="1189" y="437"/>
                    </a:lnTo>
                    <a:lnTo>
                      <a:pt x="1201" y="401"/>
                    </a:lnTo>
                    <a:lnTo>
                      <a:pt x="1201" y="366"/>
                    </a:lnTo>
                    <a:lnTo>
                      <a:pt x="1201" y="330"/>
                    </a:lnTo>
                    <a:lnTo>
                      <a:pt x="1189" y="294"/>
                    </a:lnTo>
                    <a:lnTo>
                      <a:pt x="1153" y="222"/>
                    </a:lnTo>
                    <a:lnTo>
                      <a:pt x="1100" y="162"/>
                    </a:lnTo>
                    <a:lnTo>
                      <a:pt x="1028" y="108"/>
                    </a:lnTo>
                    <a:lnTo>
                      <a:pt x="938" y="60"/>
                    </a:lnTo>
                    <a:lnTo>
                      <a:pt x="837" y="30"/>
                    </a:lnTo>
                    <a:lnTo>
                      <a:pt x="723" y="6"/>
                    </a:lnTo>
                    <a:lnTo>
                      <a:pt x="604" y="0"/>
                    </a:lnTo>
                    <a:lnTo>
                      <a:pt x="604" y="0"/>
                    </a:lnTo>
                    <a:close/>
                    <a:moveTo>
                      <a:pt x="604" y="707"/>
                    </a:moveTo>
                    <a:lnTo>
                      <a:pt x="490" y="701"/>
                    </a:lnTo>
                    <a:lnTo>
                      <a:pt x="382" y="683"/>
                    </a:lnTo>
                    <a:lnTo>
                      <a:pt x="287" y="647"/>
                    </a:lnTo>
                    <a:lnTo>
                      <a:pt x="203" y="611"/>
                    </a:lnTo>
                    <a:lnTo>
                      <a:pt x="131" y="557"/>
                    </a:lnTo>
                    <a:lnTo>
                      <a:pt x="83" y="497"/>
                    </a:lnTo>
                    <a:lnTo>
                      <a:pt x="48" y="437"/>
                    </a:lnTo>
                    <a:lnTo>
                      <a:pt x="42" y="401"/>
                    </a:lnTo>
                    <a:lnTo>
                      <a:pt x="36" y="366"/>
                    </a:lnTo>
                    <a:lnTo>
                      <a:pt x="42" y="330"/>
                    </a:lnTo>
                    <a:lnTo>
                      <a:pt x="48" y="300"/>
                    </a:lnTo>
                    <a:lnTo>
                      <a:pt x="83" y="234"/>
                    </a:lnTo>
                    <a:lnTo>
                      <a:pt x="131" y="174"/>
                    </a:lnTo>
                    <a:lnTo>
                      <a:pt x="203" y="126"/>
                    </a:lnTo>
                    <a:lnTo>
                      <a:pt x="287" y="84"/>
                    </a:lnTo>
                    <a:lnTo>
                      <a:pt x="382" y="54"/>
                    </a:lnTo>
                    <a:lnTo>
                      <a:pt x="490" y="30"/>
                    </a:lnTo>
                    <a:lnTo>
                      <a:pt x="604" y="24"/>
                    </a:lnTo>
                    <a:lnTo>
                      <a:pt x="717" y="30"/>
                    </a:lnTo>
                    <a:lnTo>
                      <a:pt x="825" y="54"/>
                    </a:lnTo>
                    <a:lnTo>
                      <a:pt x="920" y="84"/>
                    </a:lnTo>
                    <a:lnTo>
                      <a:pt x="1004" y="126"/>
                    </a:lnTo>
                    <a:lnTo>
                      <a:pt x="1070" y="174"/>
                    </a:lnTo>
                    <a:lnTo>
                      <a:pt x="1124" y="234"/>
                    </a:lnTo>
                    <a:lnTo>
                      <a:pt x="1153" y="300"/>
                    </a:lnTo>
                    <a:lnTo>
                      <a:pt x="1165" y="366"/>
                    </a:lnTo>
                    <a:lnTo>
                      <a:pt x="1153" y="437"/>
                    </a:lnTo>
                    <a:lnTo>
                      <a:pt x="1124" y="497"/>
                    </a:lnTo>
                    <a:lnTo>
                      <a:pt x="1070" y="557"/>
                    </a:lnTo>
                    <a:lnTo>
                      <a:pt x="1004" y="611"/>
                    </a:lnTo>
                    <a:lnTo>
                      <a:pt x="920" y="647"/>
                    </a:lnTo>
                    <a:lnTo>
                      <a:pt x="825" y="683"/>
                    </a:lnTo>
                    <a:lnTo>
                      <a:pt x="717" y="701"/>
                    </a:lnTo>
                    <a:lnTo>
                      <a:pt x="604" y="707"/>
                    </a:lnTo>
                    <a:lnTo>
                      <a:pt x="604" y="70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75812" name="Freeform 36"/>
              <p:cNvSpPr/>
              <p:nvPr/>
            </p:nvSpPr>
            <p:spPr bwMode="hidden">
              <a:xfrm>
                <a:off x="4128" y="3366"/>
                <a:ext cx="544" cy="737"/>
              </a:xfrm>
              <a:custGeom>
                <a:avLst/>
                <a:gdLst/>
                <a:ahLst/>
                <a:cxnLst>
                  <a:cxn ang="0">
                    <a:pos x="24" y="402"/>
                  </a:cxn>
                  <a:cxn ang="0">
                    <a:pos x="36" y="330"/>
                  </a:cxn>
                  <a:cxn ang="0">
                    <a:pos x="66" y="264"/>
                  </a:cxn>
                  <a:cxn ang="0">
                    <a:pos x="108" y="204"/>
                  </a:cxn>
                  <a:cxn ang="0">
                    <a:pos x="173" y="150"/>
                  </a:cxn>
                  <a:cxn ang="0">
                    <a:pos x="251" y="102"/>
                  </a:cxn>
                  <a:cxn ang="0">
                    <a:pos x="335" y="60"/>
                  </a:cxn>
                  <a:cxn ang="0">
                    <a:pos x="436" y="30"/>
                  </a:cxn>
                  <a:cxn ang="0">
                    <a:pos x="544" y="12"/>
                  </a:cxn>
                  <a:cxn ang="0">
                    <a:pos x="544" y="0"/>
                  </a:cxn>
                  <a:cxn ang="0">
                    <a:pos x="430" y="18"/>
                  </a:cxn>
                  <a:cxn ang="0">
                    <a:pos x="329" y="48"/>
                  </a:cxn>
                  <a:cxn ang="0">
                    <a:pos x="233" y="90"/>
                  </a:cxn>
                  <a:cxn ang="0">
                    <a:pos x="155" y="138"/>
                  </a:cxn>
                  <a:cxn ang="0">
                    <a:pos x="90" y="198"/>
                  </a:cxn>
                  <a:cxn ang="0">
                    <a:pos x="42" y="258"/>
                  </a:cxn>
                  <a:cxn ang="0">
                    <a:pos x="12" y="330"/>
                  </a:cxn>
                  <a:cxn ang="0">
                    <a:pos x="0" y="402"/>
                  </a:cxn>
                  <a:cxn ang="0">
                    <a:pos x="6" y="455"/>
                  </a:cxn>
                  <a:cxn ang="0">
                    <a:pos x="18" y="503"/>
                  </a:cxn>
                  <a:cxn ang="0">
                    <a:pos x="42" y="545"/>
                  </a:cxn>
                  <a:cxn ang="0">
                    <a:pos x="78" y="593"/>
                  </a:cxn>
                  <a:cxn ang="0">
                    <a:pos x="114" y="635"/>
                  </a:cxn>
                  <a:cxn ang="0">
                    <a:pos x="161" y="671"/>
                  </a:cxn>
                  <a:cxn ang="0">
                    <a:pos x="221" y="707"/>
                  </a:cxn>
                  <a:cxn ang="0">
                    <a:pos x="281" y="737"/>
                  </a:cxn>
                  <a:cxn ang="0">
                    <a:pos x="323" y="737"/>
                  </a:cxn>
                  <a:cxn ang="0">
                    <a:pos x="257" y="707"/>
                  </a:cxn>
                  <a:cxn ang="0">
                    <a:pos x="203" y="671"/>
                  </a:cxn>
                  <a:cxn ang="0">
                    <a:pos x="149" y="635"/>
                  </a:cxn>
                  <a:cxn ang="0">
                    <a:pos x="108" y="593"/>
                  </a:cxn>
                  <a:cxn ang="0">
                    <a:pos x="72" y="551"/>
                  </a:cxn>
                  <a:cxn ang="0">
                    <a:pos x="48" y="503"/>
                  </a:cxn>
                  <a:cxn ang="0">
                    <a:pos x="30" y="455"/>
                  </a:cxn>
                  <a:cxn ang="0">
                    <a:pos x="24" y="402"/>
                  </a:cxn>
                  <a:cxn ang="0">
                    <a:pos x="24" y="402"/>
                  </a:cxn>
                </a:cxnLst>
                <a:rect l="0" t="0" r="r" b="b"/>
                <a:pathLst>
                  <a:path w="544" h="737">
                    <a:moveTo>
                      <a:pt x="24" y="402"/>
                    </a:moveTo>
                    <a:lnTo>
                      <a:pt x="36" y="330"/>
                    </a:lnTo>
                    <a:lnTo>
                      <a:pt x="66" y="264"/>
                    </a:lnTo>
                    <a:lnTo>
                      <a:pt x="108" y="204"/>
                    </a:lnTo>
                    <a:lnTo>
                      <a:pt x="173" y="150"/>
                    </a:lnTo>
                    <a:lnTo>
                      <a:pt x="251" y="102"/>
                    </a:lnTo>
                    <a:lnTo>
                      <a:pt x="335" y="60"/>
                    </a:lnTo>
                    <a:lnTo>
                      <a:pt x="436" y="30"/>
                    </a:lnTo>
                    <a:lnTo>
                      <a:pt x="544" y="12"/>
                    </a:lnTo>
                    <a:lnTo>
                      <a:pt x="544" y="0"/>
                    </a:lnTo>
                    <a:lnTo>
                      <a:pt x="430" y="18"/>
                    </a:lnTo>
                    <a:lnTo>
                      <a:pt x="329" y="48"/>
                    </a:lnTo>
                    <a:lnTo>
                      <a:pt x="233" y="90"/>
                    </a:lnTo>
                    <a:lnTo>
                      <a:pt x="155" y="138"/>
                    </a:lnTo>
                    <a:lnTo>
                      <a:pt x="90" y="198"/>
                    </a:lnTo>
                    <a:lnTo>
                      <a:pt x="42" y="258"/>
                    </a:lnTo>
                    <a:lnTo>
                      <a:pt x="12" y="330"/>
                    </a:lnTo>
                    <a:lnTo>
                      <a:pt x="0" y="402"/>
                    </a:lnTo>
                    <a:lnTo>
                      <a:pt x="6" y="455"/>
                    </a:lnTo>
                    <a:lnTo>
                      <a:pt x="18" y="503"/>
                    </a:lnTo>
                    <a:lnTo>
                      <a:pt x="42" y="545"/>
                    </a:lnTo>
                    <a:lnTo>
                      <a:pt x="78" y="593"/>
                    </a:lnTo>
                    <a:lnTo>
                      <a:pt x="114" y="635"/>
                    </a:lnTo>
                    <a:lnTo>
                      <a:pt x="161" y="671"/>
                    </a:lnTo>
                    <a:lnTo>
                      <a:pt x="221" y="707"/>
                    </a:lnTo>
                    <a:lnTo>
                      <a:pt x="281" y="737"/>
                    </a:lnTo>
                    <a:lnTo>
                      <a:pt x="323" y="737"/>
                    </a:lnTo>
                    <a:lnTo>
                      <a:pt x="257" y="707"/>
                    </a:lnTo>
                    <a:lnTo>
                      <a:pt x="203" y="671"/>
                    </a:lnTo>
                    <a:lnTo>
                      <a:pt x="149" y="635"/>
                    </a:lnTo>
                    <a:lnTo>
                      <a:pt x="108" y="593"/>
                    </a:lnTo>
                    <a:lnTo>
                      <a:pt x="72" y="551"/>
                    </a:lnTo>
                    <a:lnTo>
                      <a:pt x="48" y="503"/>
                    </a:lnTo>
                    <a:lnTo>
                      <a:pt x="30" y="455"/>
                    </a:lnTo>
                    <a:lnTo>
                      <a:pt x="24" y="402"/>
                    </a:lnTo>
                    <a:lnTo>
                      <a:pt x="24" y="40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75813" name="Freeform 37"/>
              <p:cNvSpPr/>
              <p:nvPr/>
            </p:nvSpPr>
            <p:spPr bwMode="hidden">
              <a:xfrm>
                <a:off x="4792" y="3360"/>
                <a:ext cx="609" cy="252"/>
              </a:xfrm>
              <a:custGeom>
                <a:avLst/>
                <a:gdLst/>
                <a:ahLst/>
                <a:cxnLst>
                  <a:cxn ang="0">
                    <a:pos x="12" y="12"/>
                  </a:cxn>
                  <a:cxn ang="0">
                    <a:pos x="113" y="18"/>
                  </a:cxn>
                  <a:cxn ang="0">
                    <a:pos x="203" y="30"/>
                  </a:cxn>
                  <a:cxn ang="0">
                    <a:pos x="292" y="48"/>
                  </a:cxn>
                  <a:cxn ang="0">
                    <a:pos x="376" y="78"/>
                  </a:cxn>
                  <a:cxn ang="0">
                    <a:pos x="448" y="114"/>
                  </a:cxn>
                  <a:cxn ang="0">
                    <a:pos x="514" y="156"/>
                  </a:cxn>
                  <a:cxn ang="0">
                    <a:pos x="567" y="198"/>
                  </a:cxn>
                  <a:cxn ang="0">
                    <a:pos x="609" y="252"/>
                  </a:cxn>
                  <a:cxn ang="0">
                    <a:pos x="609" y="216"/>
                  </a:cxn>
                  <a:cxn ang="0">
                    <a:pos x="561" y="168"/>
                  </a:cxn>
                  <a:cxn ang="0">
                    <a:pos x="502" y="126"/>
                  </a:cxn>
                  <a:cxn ang="0">
                    <a:pos x="436" y="90"/>
                  </a:cxn>
                  <a:cxn ang="0">
                    <a:pos x="364" y="60"/>
                  </a:cxn>
                  <a:cxn ang="0">
                    <a:pos x="286" y="36"/>
                  </a:cxn>
                  <a:cxn ang="0">
                    <a:pos x="197" y="18"/>
                  </a:cxn>
                  <a:cxn ang="0">
                    <a:pos x="107" y="6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12"/>
                  </a:cxn>
                  <a:cxn ang="0">
                    <a:pos x="6" y="12"/>
                  </a:cxn>
                  <a:cxn ang="0">
                    <a:pos x="12" y="12"/>
                  </a:cxn>
                  <a:cxn ang="0">
                    <a:pos x="12" y="12"/>
                  </a:cxn>
                </a:cxnLst>
                <a:rect l="0" t="0" r="r" b="b"/>
                <a:pathLst>
                  <a:path w="609" h="252">
                    <a:moveTo>
                      <a:pt x="12" y="12"/>
                    </a:moveTo>
                    <a:lnTo>
                      <a:pt x="113" y="18"/>
                    </a:lnTo>
                    <a:lnTo>
                      <a:pt x="203" y="30"/>
                    </a:lnTo>
                    <a:lnTo>
                      <a:pt x="292" y="48"/>
                    </a:lnTo>
                    <a:lnTo>
                      <a:pt x="376" y="78"/>
                    </a:lnTo>
                    <a:lnTo>
                      <a:pt x="448" y="114"/>
                    </a:lnTo>
                    <a:lnTo>
                      <a:pt x="514" y="156"/>
                    </a:lnTo>
                    <a:lnTo>
                      <a:pt x="567" y="198"/>
                    </a:lnTo>
                    <a:lnTo>
                      <a:pt x="609" y="252"/>
                    </a:lnTo>
                    <a:lnTo>
                      <a:pt x="609" y="216"/>
                    </a:lnTo>
                    <a:lnTo>
                      <a:pt x="561" y="168"/>
                    </a:lnTo>
                    <a:lnTo>
                      <a:pt x="502" y="126"/>
                    </a:lnTo>
                    <a:lnTo>
                      <a:pt x="436" y="90"/>
                    </a:lnTo>
                    <a:lnTo>
                      <a:pt x="364" y="60"/>
                    </a:lnTo>
                    <a:lnTo>
                      <a:pt x="286" y="36"/>
                    </a:lnTo>
                    <a:lnTo>
                      <a:pt x="197" y="18"/>
                    </a:lnTo>
                    <a:lnTo>
                      <a:pt x="107" y="6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12"/>
                    </a:lnTo>
                    <a:lnTo>
                      <a:pt x="12" y="12"/>
                    </a:lnTo>
                    <a:lnTo>
                      <a:pt x="12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4118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75814" name="Freeform 38"/>
              <p:cNvSpPr/>
              <p:nvPr/>
            </p:nvSpPr>
            <p:spPr bwMode="hidden">
              <a:xfrm>
                <a:off x="5246" y="4007"/>
                <a:ext cx="72" cy="54"/>
              </a:xfrm>
              <a:custGeom>
                <a:avLst/>
                <a:gdLst/>
                <a:ahLst/>
                <a:cxnLst>
                  <a:cxn ang="0">
                    <a:pos x="72" y="0"/>
                  </a:cxn>
                  <a:cxn ang="0">
                    <a:pos x="36" y="30"/>
                  </a:cxn>
                  <a:cxn ang="0">
                    <a:pos x="0" y="54"/>
                  </a:cxn>
                  <a:cxn ang="0">
                    <a:pos x="36" y="54"/>
                  </a:cxn>
                  <a:cxn ang="0">
                    <a:pos x="54" y="42"/>
                  </a:cxn>
                  <a:cxn ang="0">
                    <a:pos x="72" y="24"/>
                  </a:cxn>
                  <a:cxn ang="0">
                    <a:pos x="72" y="24"/>
                  </a:cxn>
                  <a:cxn ang="0">
                    <a:pos x="72" y="0"/>
                  </a:cxn>
                  <a:cxn ang="0">
                    <a:pos x="72" y="0"/>
                  </a:cxn>
                </a:cxnLst>
                <a:rect l="0" t="0" r="r" b="b"/>
                <a:pathLst>
                  <a:path w="72" h="54">
                    <a:moveTo>
                      <a:pt x="72" y="0"/>
                    </a:moveTo>
                    <a:lnTo>
                      <a:pt x="36" y="30"/>
                    </a:lnTo>
                    <a:lnTo>
                      <a:pt x="0" y="54"/>
                    </a:lnTo>
                    <a:lnTo>
                      <a:pt x="36" y="54"/>
                    </a:lnTo>
                    <a:lnTo>
                      <a:pt x="54" y="42"/>
                    </a:lnTo>
                    <a:lnTo>
                      <a:pt x="72" y="24"/>
                    </a:lnTo>
                    <a:lnTo>
                      <a:pt x="72" y="24"/>
                    </a:lnTo>
                    <a:lnTo>
                      <a:pt x="72" y="0"/>
                    </a:lnTo>
                    <a:lnTo>
                      <a:pt x="7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75815" name="Freeform 39"/>
              <p:cNvSpPr/>
              <p:nvPr/>
            </p:nvSpPr>
            <p:spPr bwMode="hidden">
              <a:xfrm>
                <a:off x="4505" y="4073"/>
                <a:ext cx="705" cy="108"/>
              </a:xfrm>
              <a:custGeom>
                <a:avLst/>
                <a:gdLst/>
                <a:ahLst/>
                <a:cxnLst>
                  <a:cxn ang="0">
                    <a:pos x="299" y="90"/>
                  </a:cxn>
                  <a:cxn ang="0">
                    <a:pos x="221" y="90"/>
                  </a:cxn>
                  <a:cxn ang="0">
                    <a:pos x="143" y="78"/>
                  </a:cxn>
                  <a:cxn ang="0">
                    <a:pos x="0" y="48"/>
                  </a:cxn>
                  <a:cxn ang="0">
                    <a:pos x="0" y="66"/>
                  </a:cxn>
                  <a:cxn ang="0">
                    <a:pos x="143" y="96"/>
                  </a:cxn>
                  <a:cxn ang="0">
                    <a:pos x="221" y="108"/>
                  </a:cxn>
                  <a:cxn ang="0">
                    <a:pos x="299" y="108"/>
                  </a:cxn>
                  <a:cxn ang="0">
                    <a:pos x="412" y="102"/>
                  </a:cxn>
                  <a:cxn ang="0">
                    <a:pos x="520" y="84"/>
                  </a:cxn>
                  <a:cxn ang="0">
                    <a:pos x="615" y="60"/>
                  </a:cxn>
                  <a:cxn ang="0">
                    <a:pos x="705" y="24"/>
                  </a:cxn>
                  <a:cxn ang="0">
                    <a:pos x="705" y="0"/>
                  </a:cxn>
                  <a:cxn ang="0">
                    <a:pos x="615" y="42"/>
                  </a:cxn>
                  <a:cxn ang="0">
                    <a:pos x="520" y="66"/>
                  </a:cxn>
                  <a:cxn ang="0">
                    <a:pos x="412" y="84"/>
                  </a:cxn>
                  <a:cxn ang="0">
                    <a:pos x="299" y="90"/>
                  </a:cxn>
                  <a:cxn ang="0">
                    <a:pos x="299" y="90"/>
                  </a:cxn>
                </a:cxnLst>
                <a:rect l="0" t="0" r="r" b="b"/>
                <a:pathLst>
                  <a:path w="705" h="108">
                    <a:moveTo>
                      <a:pt x="299" y="90"/>
                    </a:moveTo>
                    <a:lnTo>
                      <a:pt x="221" y="90"/>
                    </a:lnTo>
                    <a:lnTo>
                      <a:pt x="143" y="78"/>
                    </a:lnTo>
                    <a:lnTo>
                      <a:pt x="0" y="48"/>
                    </a:lnTo>
                    <a:lnTo>
                      <a:pt x="0" y="66"/>
                    </a:lnTo>
                    <a:lnTo>
                      <a:pt x="143" y="96"/>
                    </a:lnTo>
                    <a:lnTo>
                      <a:pt x="221" y="108"/>
                    </a:lnTo>
                    <a:lnTo>
                      <a:pt x="299" y="108"/>
                    </a:lnTo>
                    <a:lnTo>
                      <a:pt x="412" y="102"/>
                    </a:lnTo>
                    <a:lnTo>
                      <a:pt x="520" y="84"/>
                    </a:lnTo>
                    <a:lnTo>
                      <a:pt x="615" y="60"/>
                    </a:lnTo>
                    <a:lnTo>
                      <a:pt x="705" y="24"/>
                    </a:lnTo>
                    <a:lnTo>
                      <a:pt x="705" y="0"/>
                    </a:lnTo>
                    <a:lnTo>
                      <a:pt x="615" y="42"/>
                    </a:lnTo>
                    <a:lnTo>
                      <a:pt x="520" y="66"/>
                    </a:lnTo>
                    <a:lnTo>
                      <a:pt x="412" y="84"/>
                    </a:lnTo>
                    <a:lnTo>
                      <a:pt x="299" y="90"/>
                    </a:lnTo>
                    <a:lnTo>
                      <a:pt x="299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75816" name="Freeform 40"/>
              <p:cNvSpPr/>
              <p:nvPr/>
            </p:nvSpPr>
            <p:spPr bwMode="hidden">
              <a:xfrm>
                <a:off x="5336" y="3654"/>
                <a:ext cx="143" cy="341"/>
              </a:xfrm>
              <a:custGeom>
                <a:avLst/>
                <a:gdLst/>
                <a:ahLst/>
                <a:cxnLst>
                  <a:cxn ang="0">
                    <a:pos x="119" y="114"/>
                  </a:cxn>
                  <a:cxn ang="0">
                    <a:pos x="113" y="173"/>
                  </a:cxn>
                  <a:cxn ang="0">
                    <a:pos x="89" y="239"/>
                  </a:cxn>
                  <a:cxn ang="0">
                    <a:pos x="47" y="293"/>
                  </a:cxn>
                  <a:cxn ang="0">
                    <a:pos x="0" y="341"/>
                  </a:cxn>
                  <a:cxn ang="0">
                    <a:pos x="29" y="341"/>
                  </a:cxn>
                  <a:cxn ang="0">
                    <a:pos x="77" y="287"/>
                  </a:cxn>
                  <a:cxn ang="0">
                    <a:pos x="113" y="233"/>
                  </a:cxn>
                  <a:cxn ang="0">
                    <a:pos x="137" y="173"/>
                  </a:cxn>
                  <a:cxn ang="0">
                    <a:pos x="143" y="114"/>
                  </a:cxn>
                  <a:cxn ang="0">
                    <a:pos x="137" y="60"/>
                  </a:cxn>
                  <a:cxn ang="0">
                    <a:pos x="119" y="0"/>
                  </a:cxn>
                  <a:cxn ang="0">
                    <a:pos x="89" y="0"/>
                  </a:cxn>
                  <a:cxn ang="0">
                    <a:pos x="113" y="60"/>
                  </a:cxn>
                  <a:cxn ang="0">
                    <a:pos x="119" y="114"/>
                  </a:cxn>
                  <a:cxn ang="0">
                    <a:pos x="119" y="114"/>
                  </a:cxn>
                </a:cxnLst>
                <a:rect l="0" t="0" r="r" b="b"/>
                <a:pathLst>
                  <a:path w="143" h="341">
                    <a:moveTo>
                      <a:pt x="119" y="114"/>
                    </a:moveTo>
                    <a:lnTo>
                      <a:pt x="113" y="173"/>
                    </a:lnTo>
                    <a:lnTo>
                      <a:pt x="89" y="239"/>
                    </a:lnTo>
                    <a:lnTo>
                      <a:pt x="47" y="293"/>
                    </a:lnTo>
                    <a:lnTo>
                      <a:pt x="0" y="341"/>
                    </a:lnTo>
                    <a:lnTo>
                      <a:pt x="29" y="341"/>
                    </a:lnTo>
                    <a:lnTo>
                      <a:pt x="77" y="287"/>
                    </a:lnTo>
                    <a:lnTo>
                      <a:pt x="113" y="233"/>
                    </a:lnTo>
                    <a:lnTo>
                      <a:pt x="137" y="173"/>
                    </a:lnTo>
                    <a:lnTo>
                      <a:pt x="143" y="114"/>
                    </a:lnTo>
                    <a:lnTo>
                      <a:pt x="137" y="60"/>
                    </a:lnTo>
                    <a:lnTo>
                      <a:pt x="119" y="0"/>
                    </a:lnTo>
                    <a:lnTo>
                      <a:pt x="89" y="0"/>
                    </a:lnTo>
                    <a:lnTo>
                      <a:pt x="113" y="60"/>
                    </a:lnTo>
                    <a:lnTo>
                      <a:pt x="119" y="114"/>
                    </a:lnTo>
                    <a:lnTo>
                      <a:pt x="119" y="1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75817" name="Freeform 41"/>
              <p:cNvSpPr/>
              <p:nvPr/>
            </p:nvSpPr>
            <p:spPr bwMode="hidden">
              <a:xfrm>
                <a:off x="5061" y="3624"/>
                <a:ext cx="83" cy="90"/>
              </a:xfrm>
              <a:custGeom>
                <a:avLst/>
                <a:gdLst/>
                <a:ahLst/>
                <a:cxnLst>
                  <a:cxn ang="0">
                    <a:pos x="59" y="90"/>
                  </a:cxn>
                  <a:cxn ang="0">
                    <a:pos x="83" y="84"/>
                  </a:cxn>
                  <a:cxn ang="0">
                    <a:pos x="71" y="60"/>
                  </a:cxn>
                  <a:cxn ang="0">
                    <a:pos x="53" y="42"/>
                  </a:cxn>
                  <a:cxn ang="0">
                    <a:pos x="6" y="0"/>
                  </a:cxn>
                  <a:cxn ang="0">
                    <a:pos x="0" y="18"/>
                  </a:cxn>
                  <a:cxn ang="0">
                    <a:pos x="35" y="48"/>
                  </a:cxn>
                  <a:cxn ang="0">
                    <a:pos x="59" y="90"/>
                  </a:cxn>
                  <a:cxn ang="0">
                    <a:pos x="59" y="90"/>
                  </a:cxn>
                </a:cxnLst>
                <a:rect l="0" t="0" r="r" b="b"/>
                <a:pathLst>
                  <a:path w="83" h="90">
                    <a:moveTo>
                      <a:pt x="59" y="90"/>
                    </a:moveTo>
                    <a:lnTo>
                      <a:pt x="83" y="84"/>
                    </a:lnTo>
                    <a:lnTo>
                      <a:pt x="71" y="60"/>
                    </a:lnTo>
                    <a:lnTo>
                      <a:pt x="53" y="42"/>
                    </a:lnTo>
                    <a:lnTo>
                      <a:pt x="6" y="0"/>
                    </a:lnTo>
                    <a:lnTo>
                      <a:pt x="0" y="18"/>
                    </a:lnTo>
                    <a:lnTo>
                      <a:pt x="35" y="48"/>
                    </a:lnTo>
                    <a:lnTo>
                      <a:pt x="59" y="90"/>
                    </a:lnTo>
                    <a:lnTo>
                      <a:pt x="59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75818" name="Freeform 42"/>
              <p:cNvSpPr/>
              <p:nvPr/>
            </p:nvSpPr>
            <p:spPr bwMode="hidden">
              <a:xfrm>
                <a:off x="4445" y="3552"/>
                <a:ext cx="717" cy="431"/>
              </a:xfrm>
              <a:custGeom>
                <a:avLst/>
                <a:gdLst/>
                <a:ahLst/>
                <a:cxnLst>
                  <a:cxn ang="0">
                    <a:pos x="693" y="216"/>
                  </a:cxn>
                  <a:cxn ang="0">
                    <a:pos x="687" y="257"/>
                  </a:cxn>
                  <a:cxn ang="0">
                    <a:pos x="669" y="293"/>
                  </a:cxn>
                  <a:cxn ang="0">
                    <a:pos x="633" y="329"/>
                  </a:cxn>
                  <a:cxn ang="0">
                    <a:pos x="598" y="359"/>
                  </a:cxn>
                  <a:cxn ang="0">
                    <a:pos x="544" y="383"/>
                  </a:cxn>
                  <a:cxn ang="0">
                    <a:pos x="490" y="401"/>
                  </a:cxn>
                  <a:cxn ang="0">
                    <a:pos x="424" y="413"/>
                  </a:cxn>
                  <a:cxn ang="0">
                    <a:pos x="359" y="419"/>
                  </a:cxn>
                  <a:cxn ang="0">
                    <a:pos x="293" y="413"/>
                  </a:cxn>
                  <a:cxn ang="0">
                    <a:pos x="227" y="401"/>
                  </a:cxn>
                  <a:cxn ang="0">
                    <a:pos x="173" y="383"/>
                  </a:cxn>
                  <a:cxn ang="0">
                    <a:pos x="119" y="359"/>
                  </a:cxn>
                  <a:cxn ang="0">
                    <a:pos x="84" y="329"/>
                  </a:cxn>
                  <a:cxn ang="0">
                    <a:pos x="48" y="293"/>
                  </a:cxn>
                  <a:cxn ang="0">
                    <a:pos x="30" y="257"/>
                  </a:cxn>
                  <a:cxn ang="0">
                    <a:pos x="24" y="216"/>
                  </a:cxn>
                  <a:cxn ang="0">
                    <a:pos x="30" y="174"/>
                  </a:cxn>
                  <a:cxn ang="0">
                    <a:pos x="48" y="138"/>
                  </a:cxn>
                  <a:cxn ang="0">
                    <a:pos x="84" y="102"/>
                  </a:cxn>
                  <a:cxn ang="0">
                    <a:pos x="119" y="72"/>
                  </a:cxn>
                  <a:cxn ang="0">
                    <a:pos x="173" y="48"/>
                  </a:cxn>
                  <a:cxn ang="0">
                    <a:pos x="227" y="30"/>
                  </a:cxn>
                  <a:cxn ang="0">
                    <a:pos x="293" y="18"/>
                  </a:cxn>
                  <a:cxn ang="0">
                    <a:pos x="359" y="12"/>
                  </a:cxn>
                  <a:cxn ang="0">
                    <a:pos x="418" y="18"/>
                  </a:cxn>
                  <a:cxn ang="0">
                    <a:pos x="478" y="30"/>
                  </a:cxn>
                  <a:cxn ang="0">
                    <a:pos x="532" y="48"/>
                  </a:cxn>
                  <a:cxn ang="0">
                    <a:pos x="580" y="66"/>
                  </a:cxn>
                  <a:cxn ang="0">
                    <a:pos x="586" y="48"/>
                  </a:cxn>
                  <a:cxn ang="0">
                    <a:pos x="478" y="12"/>
                  </a:cxn>
                  <a:cxn ang="0">
                    <a:pos x="418" y="6"/>
                  </a:cxn>
                  <a:cxn ang="0">
                    <a:pos x="359" y="0"/>
                  </a:cxn>
                  <a:cxn ang="0">
                    <a:pos x="287" y="6"/>
                  </a:cxn>
                  <a:cxn ang="0">
                    <a:pos x="221" y="18"/>
                  </a:cxn>
                  <a:cxn ang="0">
                    <a:pos x="161" y="36"/>
                  </a:cxn>
                  <a:cxn ang="0">
                    <a:pos x="107" y="66"/>
                  </a:cxn>
                  <a:cxn ang="0">
                    <a:pos x="60" y="96"/>
                  </a:cxn>
                  <a:cxn ang="0">
                    <a:pos x="30" y="132"/>
                  </a:cxn>
                  <a:cxn ang="0">
                    <a:pos x="6" y="174"/>
                  </a:cxn>
                  <a:cxn ang="0">
                    <a:pos x="0" y="216"/>
                  </a:cxn>
                  <a:cxn ang="0">
                    <a:pos x="6" y="257"/>
                  </a:cxn>
                  <a:cxn ang="0">
                    <a:pos x="30" y="299"/>
                  </a:cxn>
                  <a:cxn ang="0">
                    <a:pos x="60" y="335"/>
                  </a:cxn>
                  <a:cxn ang="0">
                    <a:pos x="107" y="371"/>
                  </a:cxn>
                  <a:cxn ang="0">
                    <a:pos x="161" y="395"/>
                  </a:cxn>
                  <a:cxn ang="0">
                    <a:pos x="221" y="413"/>
                  </a:cxn>
                  <a:cxn ang="0">
                    <a:pos x="287" y="425"/>
                  </a:cxn>
                  <a:cxn ang="0">
                    <a:pos x="359" y="431"/>
                  </a:cxn>
                  <a:cxn ang="0">
                    <a:pos x="430" y="425"/>
                  </a:cxn>
                  <a:cxn ang="0">
                    <a:pos x="496" y="413"/>
                  </a:cxn>
                  <a:cxn ang="0">
                    <a:pos x="562" y="395"/>
                  </a:cxn>
                  <a:cxn ang="0">
                    <a:pos x="610" y="371"/>
                  </a:cxn>
                  <a:cxn ang="0">
                    <a:pos x="657" y="335"/>
                  </a:cxn>
                  <a:cxn ang="0">
                    <a:pos x="687" y="299"/>
                  </a:cxn>
                  <a:cxn ang="0">
                    <a:pos x="711" y="257"/>
                  </a:cxn>
                  <a:cxn ang="0">
                    <a:pos x="717" y="216"/>
                  </a:cxn>
                  <a:cxn ang="0">
                    <a:pos x="717" y="204"/>
                  </a:cxn>
                  <a:cxn ang="0">
                    <a:pos x="711" y="192"/>
                  </a:cxn>
                  <a:cxn ang="0">
                    <a:pos x="687" y="198"/>
                  </a:cxn>
                  <a:cxn ang="0">
                    <a:pos x="693" y="210"/>
                  </a:cxn>
                  <a:cxn ang="0">
                    <a:pos x="693" y="216"/>
                  </a:cxn>
                  <a:cxn ang="0">
                    <a:pos x="693" y="216"/>
                  </a:cxn>
                </a:cxnLst>
                <a:rect l="0" t="0" r="r" b="b"/>
                <a:pathLst>
                  <a:path w="717" h="431">
                    <a:moveTo>
                      <a:pt x="693" y="216"/>
                    </a:moveTo>
                    <a:lnTo>
                      <a:pt x="687" y="257"/>
                    </a:lnTo>
                    <a:lnTo>
                      <a:pt x="669" y="293"/>
                    </a:lnTo>
                    <a:lnTo>
                      <a:pt x="633" y="329"/>
                    </a:lnTo>
                    <a:lnTo>
                      <a:pt x="598" y="359"/>
                    </a:lnTo>
                    <a:lnTo>
                      <a:pt x="544" y="383"/>
                    </a:lnTo>
                    <a:lnTo>
                      <a:pt x="490" y="401"/>
                    </a:lnTo>
                    <a:lnTo>
                      <a:pt x="424" y="413"/>
                    </a:lnTo>
                    <a:lnTo>
                      <a:pt x="359" y="419"/>
                    </a:lnTo>
                    <a:lnTo>
                      <a:pt x="293" y="413"/>
                    </a:lnTo>
                    <a:lnTo>
                      <a:pt x="227" y="401"/>
                    </a:lnTo>
                    <a:lnTo>
                      <a:pt x="173" y="383"/>
                    </a:lnTo>
                    <a:lnTo>
                      <a:pt x="119" y="359"/>
                    </a:lnTo>
                    <a:lnTo>
                      <a:pt x="84" y="329"/>
                    </a:lnTo>
                    <a:lnTo>
                      <a:pt x="48" y="293"/>
                    </a:lnTo>
                    <a:lnTo>
                      <a:pt x="30" y="257"/>
                    </a:lnTo>
                    <a:lnTo>
                      <a:pt x="24" y="216"/>
                    </a:lnTo>
                    <a:lnTo>
                      <a:pt x="30" y="174"/>
                    </a:lnTo>
                    <a:lnTo>
                      <a:pt x="48" y="138"/>
                    </a:lnTo>
                    <a:lnTo>
                      <a:pt x="84" y="102"/>
                    </a:lnTo>
                    <a:lnTo>
                      <a:pt x="119" y="72"/>
                    </a:lnTo>
                    <a:lnTo>
                      <a:pt x="173" y="48"/>
                    </a:lnTo>
                    <a:lnTo>
                      <a:pt x="227" y="30"/>
                    </a:lnTo>
                    <a:lnTo>
                      <a:pt x="293" y="18"/>
                    </a:lnTo>
                    <a:lnTo>
                      <a:pt x="359" y="12"/>
                    </a:lnTo>
                    <a:lnTo>
                      <a:pt x="418" y="18"/>
                    </a:lnTo>
                    <a:lnTo>
                      <a:pt x="478" y="30"/>
                    </a:lnTo>
                    <a:lnTo>
                      <a:pt x="532" y="48"/>
                    </a:lnTo>
                    <a:lnTo>
                      <a:pt x="580" y="66"/>
                    </a:lnTo>
                    <a:lnTo>
                      <a:pt x="586" y="48"/>
                    </a:lnTo>
                    <a:lnTo>
                      <a:pt x="478" y="12"/>
                    </a:lnTo>
                    <a:lnTo>
                      <a:pt x="418" y="6"/>
                    </a:lnTo>
                    <a:lnTo>
                      <a:pt x="359" y="0"/>
                    </a:lnTo>
                    <a:lnTo>
                      <a:pt x="287" y="6"/>
                    </a:lnTo>
                    <a:lnTo>
                      <a:pt x="221" y="18"/>
                    </a:lnTo>
                    <a:lnTo>
                      <a:pt x="161" y="36"/>
                    </a:lnTo>
                    <a:lnTo>
                      <a:pt x="107" y="66"/>
                    </a:lnTo>
                    <a:lnTo>
                      <a:pt x="60" y="96"/>
                    </a:lnTo>
                    <a:lnTo>
                      <a:pt x="30" y="132"/>
                    </a:lnTo>
                    <a:lnTo>
                      <a:pt x="6" y="174"/>
                    </a:lnTo>
                    <a:lnTo>
                      <a:pt x="0" y="216"/>
                    </a:lnTo>
                    <a:lnTo>
                      <a:pt x="6" y="257"/>
                    </a:lnTo>
                    <a:lnTo>
                      <a:pt x="30" y="299"/>
                    </a:lnTo>
                    <a:lnTo>
                      <a:pt x="60" y="335"/>
                    </a:lnTo>
                    <a:lnTo>
                      <a:pt x="107" y="371"/>
                    </a:lnTo>
                    <a:lnTo>
                      <a:pt x="161" y="395"/>
                    </a:lnTo>
                    <a:lnTo>
                      <a:pt x="221" y="413"/>
                    </a:lnTo>
                    <a:lnTo>
                      <a:pt x="287" y="425"/>
                    </a:lnTo>
                    <a:lnTo>
                      <a:pt x="359" y="431"/>
                    </a:lnTo>
                    <a:lnTo>
                      <a:pt x="430" y="425"/>
                    </a:lnTo>
                    <a:lnTo>
                      <a:pt x="496" y="413"/>
                    </a:lnTo>
                    <a:lnTo>
                      <a:pt x="562" y="395"/>
                    </a:lnTo>
                    <a:lnTo>
                      <a:pt x="610" y="371"/>
                    </a:lnTo>
                    <a:lnTo>
                      <a:pt x="657" y="335"/>
                    </a:lnTo>
                    <a:lnTo>
                      <a:pt x="687" y="299"/>
                    </a:lnTo>
                    <a:lnTo>
                      <a:pt x="711" y="257"/>
                    </a:lnTo>
                    <a:lnTo>
                      <a:pt x="717" y="216"/>
                    </a:lnTo>
                    <a:lnTo>
                      <a:pt x="717" y="204"/>
                    </a:lnTo>
                    <a:lnTo>
                      <a:pt x="711" y="192"/>
                    </a:lnTo>
                    <a:lnTo>
                      <a:pt x="687" y="198"/>
                    </a:lnTo>
                    <a:lnTo>
                      <a:pt x="693" y="210"/>
                    </a:lnTo>
                    <a:lnTo>
                      <a:pt x="693" y="216"/>
                    </a:lnTo>
                    <a:lnTo>
                      <a:pt x="693" y="21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686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75819" name="Freeform 43"/>
              <p:cNvSpPr/>
              <p:nvPr/>
            </p:nvSpPr>
            <p:spPr bwMode="hidden">
              <a:xfrm>
                <a:off x="4349" y="3510"/>
                <a:ext cx="909" cy="533"/>
              </a:xfrm>
              <a:custGeom>
                <a:avLst/>
                <a:gdLst/>
                <a:ahLst/>
                <a:cxnLst>
                  <a:cxn ang="0">
                    <a:pos x="616" y="0"/>
                  </a:cxn>
                  <a:cxn ang="0">
                    <a:pos x="616" y="18"/>
                  </a:cxn>
                  <a:cxn ang="0">
                    <a:pos x="724" y="60"/>
                  </a:cxn>
                  <a:cxn ang="0">
                    <a:pos x="765" y="84"/>
                  </a:cxn>
                  <a:cxn ang="0">
                    <a:pos x="807" y="114"/>
                  </a:cxn>
                  <a:cxn ang="0">
                    <a:pos x="837" y="144"/>
                  </a:cxn>
                  <a:cxn ang="0">
                    <a:pos x="861" y="180"/>
                  </a:cxn>
                  <a:cxn ang="0">
                    <a:pos x="873" y="216"/>
                  </a:cxn>
                  <a:cxn ang="0">
                    <a:pos x="879" y="258"/>
                  </a:cxn>
                  <a:cxn ang="0">
                    <a:pos x="873" y="311"/>
                  </a:cxn>
                  <a:cxn ang="0">
                    <a:pos x="843" y="359"/>
                  </a:cxn>
                  <a:cxn ang="0">
                    <a:pos x="807" y="401"/>
                  </a:cxn>
                  <a:cxn ang="0">
                    <a:pos x="753" y="443"/>
                  </a:cxn>
                  <a:cxn ang="0">
                    <a:pos x="694" y="473"/>
                  </a:cxn>
                  <a:cxn ang="0">
                    <a:pos x="622" y="497"/>
                  </a:cxn>
                  <a:cxn ang="0">
                    <a:pos x="538" y="509"/>
                  </a:cxn>
                  <a:cxn ang="0">
                    <a:pos x="455" y="515"/>
                  </a:cxn>
                  <a:cxn ang="0">
                    <a:pos x="371" y="509"/>
                  </a:cxn>
                  <a:cxn ang="0">
                    <a:pos x="287" y="497"/>
                  </a:cxn>
                  <a:cxn ang="0">
                    <a:pos x="215" y="473"/>
                  </a:cxn>
                  <a:cxn ang="0">
                    <a:pos x="156" y="443"/>
                  </a:cxn>
                  <a:cxn ang="0">
                    <a:pos x="102" y="401"/>
                  </a:cxn>
                  <a:cxn ang="0">
                    <a:pos x="66" y="359"/>
                  </a:cxn>
                  <a:cxn ang="0">
                    <a:pos x="36" y="311"/>
                  </a:cxn>
                  <a:cxn ang="0">
                    <a:pos x="30" y="258"/>
                  </a:cxn>
                  <a:cxn ang="0">
                    <a:pos x="36" y="222"/>
                  </a:cxn>
                  <a:cxn ang="0">
                    <a:pos x="48" y="186"/>
                  </a:cxn>
                  <a:cxn ang="0">
                    <a:pos x="66" y="156"/>
                  </a:cxn>
                  <a:cxn ang="0">
                    <a:pos x="90" y="126"/>
                  </a:cxn>
                  <a:cxn ang="0">
                    <a:pos x="66" y="114"/>
                  </a:cxn>
                  <a:cxn ang="0">
                    <a:pos x="36" y="144"/>
                  </a:cxn>
                  <a:cxn ang="0">
                    <a:pos x="18" y="180"/>
                  </a:cxn>
                  <a:cxn ang="0">
                    <a:pos x="6" y="216"/>
                  </a:cxn>
                  <a:cxn ang="0">
                    <a:pos x="0" y="258"/>
                  </a:cxn>
                  <a:cxn ang="0">
                    <a:pos x="12" y="311"/>
                  </a:cxn>
                  <a:cxn ang="0">
                    <a:pos x="36" y="365"/>
                  </a:cxn>
                  <a:cxn ang="0">
                    <a:pos x="78" y="413"/>
                  </a:cxn>
                  <a:cxn ang="0">
                    <a:pos x="132" y="449"/>
                  </a:cxn>
                  <a:cxn ang="0">
                    <a:pos x="203" y="485"/>
                  </a:cxn>
                  <a:cxn ang="0">
                    <a:pos x="275" y="509"/>
                  </a:cxn>
                  <a:cxn ang="0">
                    <a:pos x="365" y="527"/>
                  </a:cxn>
                  <a:cxn ang="0">
                    <a:pos x="455" y="533"/>
                  </a:cxn>
                  <a:cxn ang="0">
                    <a:pos x="544" y="527"/>
                  </a:cxn>
                  <a:cxn ang="0">
                    <a:pos x="634" y="509"/>
                  </a:cxn>
                  <a:cxn ang="0">
                    <a:pos x="712" y="485"/>
                  </a:cxn>
                  <a:cxn ang="0">
                    <a:pos x="777" y="449"/>
                  </a:cxn>
                  <a:cxn ang="0">
                    <a:pos x="831" y="413"/>
                  </a:cxn>
                  <a:cxn ang="0">
                    <a:pos x="873" y="365"/>
                  </a:cxn>
                  <a:cxn ang="0">
                    <a:pos x="897" y="311"/>
                  </a:cxn>
                  <a:cxn ang="0">
                    <a:pos x="909" y="258"/>
                  </a:cxn>
                  <a:cxn ang="0">
                    <a:pos x="903" y="216"/>
                  </a:cxn>
                  <a:cxn ang="0">
                    <a:pos x="885" y="174"/>
                  </a:cxn>
                  <a:cxn ang="0">
                    <a:pos x="861" y="132"/>
                  </a:cxn>
                  <a:cxn ang="0">
                    <a:pos x="825" y="102"/>
                  </a:cxn>
                  <a:cxn ang="0">
                    <a:pos x="783" y="66"/>
                  </a:cxn>
                  <a:cxn ang="0">
                    <a:pos x="735" y="42"/>
                  </a:cxn>
                  <a:cxn ang="0">
                    <a:pos x="616" y="0"/>
                  </a:cxn>
                  <a:cxn ang="0">
                    <a:pos x="616" y="0"/>
                  </a:cxn>
                </a:cxnLst>
                <a:rect l="0" t="0" r="r" b="b"/>
                <a:pathLst>
                  <a:path w="909" h="533">
                    <a:moveTo>
                      <a:pt x="616" y="0"/>
                    </a:moveTo>
                    <a:lnTo>
                      <a:pt x="616" y="18"/>
                    </a:lnTo>
                    <a:lnTo>
                      <a:pt x="724" y="60"/>
                    </a:lnTo>
                    <a:lnTo>
                      <a:pt x="765" y="84"/>
                    </a:lnTo>
                    <a:lnTo>
                      <a:pt x="807" y="114"/>
                    </a:lnTo>
                    <a:lnTo>
                      <a:pt x="837" y="144"/>
                    </a:lnTo>
                    <a:lnTo>
                      <a:pt x="861" y="180"/>
                    </a:lnTo>
                    <a:lnTo>
                      <a:pt x="873" y="216"/>
                    </a:lnTo>
                    <a:lnTo>
                      <a:pt x="879" y="258"/>
                    </a:lnTo>
                    <a:lnTo>
                      <a:pt x="873" y="311"/>
                    </a:lnTo>
                    <a:lnTo>
                      <a:pt x="843" y="359"/>
                    </a:lnTo>
                    <a:lnTo>
                      <a:pt x="807" y="401"/>
                    </a:lnTo>
                    <a:lnTo>
                      <a:pt x="753" y="443"/>
                    </a:lnTo>
                    <a:lnTo>
                      <a:pt x="694" y="473"/>
                    </a:lnTo>
                    <a:lnTo>
                      <a:pt x="622" y="497"/>
                    </a:lnTo>
                    <a:lnTo>
                      <a:pt x="538" y="509"/>
                    </a:lnTo>
                    <a:lnTo>
                      <a:pt x="455" y="515"/>
                    </a:lnTo>
                    <a:lnTo>
                      <a:pt x="371" y="509"/>
                    </a:lnTo>
                    <a:lnTo>
                      <a:pt x="287" y="497"/>
                    </a:lnTo>
                    <a:lnTo>
                      <a:pt x="215" y="473"/>
                    </a:lnTo>
                    <a:lnTo>
                      <a:pt x="156" y="443"/>
                    </a:lnTo>
                    <a:lnTo>
                      <a:pt x="102" y="401"/>
                    </a:lnTo>
                    <a:lnTo>
                      <a:pt x="66" y="359"/>
                    </a:lnTo>
                    <a:lnTo>
                      <a:pt x="36" y="311"/>
                    </a:lnTo>
                    <a:lnTo>
                      <a:pt x="30" y="258"/>
                    </a:lnTo>
                    <a:lnTo>
                      <a:pt x="36" y="222"/>
                    </a:lnTo>
                    <a:lnTo>
                      <a:pt x="48" y="186"/>
                    </a:lnTo>
                    <a:lnTo>
                      <a:pt x="66" y="156"/>
                    </a:lnTo>
                    <a:lnTo>
                      <a:pt x="90" y="126"/>
                    </a:lnTo>
                    <a:lnTo>
                      <a:pt x="66" y="114"/>
                    </a:lnTo>
                    <a:lnTo>
                      <a:pt x="36" y="144"/>
                    </a:lnTo>
                    <a:lnTo>
                      <a:pt x="18" y="180"/>
                    </a:lnTo>
                    <a:lnTo>
                      <a:pt x="6" y="216"/>
                    </a:lnTo>
                    <a:lnTo>
                      <a:pt x="0" y="258"/>
                    </a:lnTo>
                    <a:lnTo>
                      <a:pt x="12" y="311"/>
                    </a:lnTo>
                    <a:lnTo>
                      <a:pt x="36" y="365"/>
                    </a:lnTo>
                    <a:lnTo>
                      <a:pt x="78" y="413"/>
                    </a:lnTo>
                    <a:lnTo>
                      <a:pt x="132" y="449"/>
                    </a:lnTo>
                    <a:lnTo>
                      <a:pt x="203" y="485"/>
                    </a:lnTo>
                    <a:lnTo>
                      <a:pt x="275" y="509"/>
                    </a:lnTo>
                    <a:lnTo>
                      <a:pt x="365" y="527"/>
                    </a:lnTo>
                    <a:lnTo>
                      <a:pt x="455" y="533"/>
                    </a:lnTo>
                    <a:lnTo>
                      <a:pt x="544" y="527"/>
                    </a:lnTo>
                    <a:lnTo>
                      <a:pt x="634" y="509"/>
                    </a:lnTo>
                    <a:lnTo>
                      <a:pt x="712" y="485"/>
                    </a:lnTo>
                    <a:lnTo>
                      <a:pt x="777" y="449"/>
                    </a:lnTo>
                    <a:lnTo>
                      <a:pt x="831" y="413"/>
                    </a:lnTo>
                    <a:lnTo>
                      <a:pt x="873" y="365"/>
                    </a:lnTo>
                    <a:lnTo>
                      <a:pt x="897" y="311"/>
                    </a:lnTo>
                    <a:lnTo>
                      <a:pt x="909" y="258"/>
                    </a:lnTo>
                    <a:lnTo>
                      <a:pt x="903" y="216"/>
                    </a:lnTo>
                    <a:lnTo>
                      <a:pt x="885" y="174"/>
                    </a:lnTo>
                    <a:lnTo>
                      <a:pt x="861" y="132"/>
                    </a:lnTo>
                    <a:lnTo>
                      <a:pt x="825" y="102"/>
                    </a:lnTo>
                    <a:lnTo>
                      <a:pt x="783" y="66"/>
                    </a:lnTo>
                    <a:lnTo>
                      <a:pt x="735" y="42"/>
                    </a:lnTo>
                    <a:lnTo>
                      <a:pt x="616" y="0"/>
                    </a:lnTo>
                    <a:lnTo>
                      <a:pt x="616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75820" name="Freeform 44"/>
              <p:cNvSpPr/>
              <p:nvPr/>
            </p:nvSpPr>
            <p:spPr bwMode="hidden">
              <a:xfrm>
                <a:off x="4564" y="3492"/>
                <a:ext cx="365" cy="66"/>
              </a:xfrm>
              <a:custGeom>
                <a:avLst/>
                <a:gdLst/>
                <a:ahLst/>
                <a:cxnLst>
                  <a:cxn ang="0">
                    <a:pos x="240" y="18"/>
                  </a:cxn>
                  <a:cxn ang="0">
                    <a:pos x="299" y="24"/>
                  </a:cxn>
                  <a:cxn ang="0">
                    <a:pos x="359" y="30"/>
                  </a:cxn>
                  <a:cxn ang="0">
                    <a:pos x="365" y="12"/>
                  </a:cxn>
                  <a:cxn ang="0">
                    <a:pos x="305" y="6"/>
                  </a:cxn>
                  <a:cxn ang="0">
                    <a:pos x="240" y="0"/>
                  </a:cxn>
                  <a:cxn ang="0">
                    <a:pos x="174" y="6"/>
                  </a:cxn>
                  <a:cxn ang="0">
                    <a:pos x="114" y="12"/>
                  </a:cxn>
                  <a:cxn ang="0">
                    <a:pos x="0" y="42"/>
                  </a:cxn>
                  <a:cxn ang="0">
                    <a:pos x="0" y="66"/>
                  </a:cxn>
                  <a:cxn ang="0">
                    <a:pos x="54" y="48"/>
                  </a:cxn>
                  <a:cxn ang="0">
                    <a:pos x="114" y="30"/>
                  </a:cxn>
                  <a:cxn ang="0">
                    <a:pos x="174" y="24"/>
                  </a:cxn>
                  <a:cxn ang="0">
                    <a:pos x="240" y="18"/>
                  </a:cxn>
                  <a:cxn ang="0">
                    <a:pos x="240" y="18"/>
                  </a:cxn>
                </a:cxnLst>
                <a:rect l="0" t="0" r="r" b="b"/>
                <a:pathLst>
                  <a:path w="365" h="66">
                    <a:moveTo>
                      <a:pt x="240" y="18"/>
                    </a:moveTo>
                    <a:lnTo>
                      <a:pt x="299" y="24"/>
                    </a:lnTo>
                    <a:lnTo>
                      <a:pt x="359" y="30"/>
                    </a:lnTo>
                    <a:lnTo>
                      <a:pt x="365" y="12"/>
                    </a:lnTo>
                    <a:lnTo>
                      <a:pt x="305" y="6"/>
                    </a:lnTo>
                    <a:lnTo>
                      <a:pt x="240" y="0"/>
                    </a:lnTo>
                    <a:lnTo>
                      <a:pt x="174" y="6"/>
                    </a:lnTo>
                    <a:lnTo>
                      <a:pt x="114" y="12"/>
                    </a:lnTo>
                    <a:lnTo>
                      <a:pt x="0" y="42"/>
                    </a:lnTo>
                    <a:lnTo>
                      <a:pt x="0" y="66"/>
                    </a:lnTo>
                    <a:lnTo>
                      <a:pt x="54" y="48"/>
                    </a:lnTo>
                    <a:lnTo>
                      <a:pt x="114" y="30"/>
                    </a:lnTo>
                    <a:lnTo>
                      <a:pt x="174" y="24"/>
                    </a:lnTo>
                    <a:lnTo>
                      <a:pt x="240" y="18"/>
                    </a:lnTo>
                    <a:lnTo>
                      <a:pt x="240" y="1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75821" name="Freeform 45"/>
              <p:cNvSpPr/>
              <p:nvPr/>
            </p:nvSpPr>
            <p:spPr bwMode="hidden">
              <a:xfrm>
                <a:off x="4463" y="3558"/>
                <a:ext cx="66" cy="48"/>
              </a:xfrm>
              <a:custGeom>
                <a:avLst/>
                <a:gdLst/>
                <a:ahLst/>
                <a:cxnLst>
                  <a:cxn ang="0">
                    <a:pos x="66" y="18"/>
                  </a:cxn>
                  <a:cxn ang="0">
                    <a:pos x="48" y="0"/>
                  </a:cxn>
                  <a:cxn ang="0">
                    <a:pos x="24" y="12"/>
                  </a:cxn>
                  <a:cxn ang="0">
                    <a:pos x="0" y="30"/>
                  </a:cxn>
                  <a:cxn ang="0">
                    <a:pos x="12" y="48"/>
                  </a:cxn>
                  <a:cxn ang="0">
                    <a:pos x="42" y="30"/>
                  </a:cxn>
                  <a:cxn ang="0">
                    <a:pos x="66" y="18"/>
                  </a:cxn>
                  <a:cxn ang="0">
                    <a:pos x="66" y="18"/>
                  </a:cxn>
                </a:cxnLst>
                <a:rect l="0" t="0" r="r" b="b"/>
                <a:pathLst>
                  <a:path w="66" h="48">
                    <a:moveTo>
                      <a:pt x="66" y="18"/>
                    </a:moveTo>
                    <a:lnTo>
                      <a:pt x="48" y="0"/>
                    </a:lnTo>
                    <a:lnTo>
                      <a:pt x="24" y="12"/>
                    </a:lnTo>
                    <a:lnTo>
                      <a:pt x="0" y="30"/>
                    </a:lnTo>
                    <a:lnTo>
                      <a:pt x="12" y="48"/>
                    </a:lnTo>
                    <a:lnTo>
                      <a:pt x="42" y="30"/>
                    </a:lnTo>
                    <a:lnTo>
                      <a:pt x="66" y="18"/>
                    </a:lnTo>
                    <a:lnTo>
                      <a:pt x="66" y="1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75822" name="Freeform 46"/>
              <p:cNvSpPr/>
              <p:nvPr/>
            </p:nvSpPr>
            <p:spPr bwMode="hidden">
              <a:xfrm>
                <a:off x="5280" y="3186"/>
                <a:ext cx="383" cy="96"/>
              </a:xfrm>
              <a:custGeom>
                <a:avLst/>
                <a:gdLst/>
                <a:ahLst/>
                <a:cxnLst>
                  <a:cxn ang="0">
                    <a:pos x="209" y="96"/>
                  </a:cxn>
                  <a:cxn ang="0">
                    <a:pos x="143" y="90"/>
                  </a:cxn>
                  <a:cxn ang="0">
                    <a:pos x="83" y="66"/>
                  </a:cxn>
                  <a:cxn ang="0">
                    <a:pos x="35" y="36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29" y="42"/>
                  </a:cxn>
                  <a:cxn ang="0">
                    <a:pos x="77" y="72"/>
                  </a:cxn>
                  <a:cxn ang="0">
                    <a:pos x="137" y="90"/>
                  </a:cxn>
                  <a:cxn ang="0">
                    <a:pos x="209" y="96"/>
                  </a:cxn>
                  <a:cxn ang="0">
                    <a:pos x="263" y="90"/>
                  </a:cxn>
                  <a:cxn ang="0">
                    <a:pos x="311" y="84"/>
                  </a:cxn>
                  <a:cxn ang="0">
                    <a:pos x="352" y="66"/>
                  </a:cxn>
                  <a:cxn ang="0">
                    <a:pos x="382" y="42"/>
                  </a:cxn>
                  <a:cxn ang="0">
                    <a:pos x="376" y="42"/>
                  </a:cxn>
                  <a:cxn ang="0">
                    <a:pos x="346" y="66"/>
                  </a:cxn>
                  <a:cxn ang="0">
                    <a:pos x="305" y="78"/>
                  </a:cxn>
                  <a:cxn ang="0">
                    <a:pos x="263" y="90"/>
                  </a:cxn>
                  <a:cxn ang="0">
                    <a:pos x="209" y="96"/>
                  </a:cxn>
                  <a:cxn ang="0">
                    <a:pos x="209" y="96"/>
                  </a:cxn>
                </a:cxnLst>
                <a:rect l="0" t="0" r="r" b="b"/>
                <a:pathLst>
                  <a:path w="382" h="96">
                    <a:moveTo>
                      <a:pt x="209" y="96"/>
                    </a:moveTo>
                    <a:lnTo>
                      <a:pt x="143" y="90"/>
                    </a:lnTo>
                    <a:lnTo>
                      <a:pt x="83" y="66"/>
                    </a:lnTo>
                    <a:lnTo>
                      <a:pt x="35" y="36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29" y="42"/>
                    </a:lnTo>
                    <a:lnTo>
                      <a:pt x="77" y="72"/>
                    </a:lnTo>
                    <a:lnTo>
                      <a:pt x="137" y="90"/>
                    </a:lnTo>
                    <a:lnTo>
                      <a:pt x="209" y="96"/>
                    </a:lnTo>
                    <a:lnTo>
                      <a:pt x="263" y="90"/>
                    </a:lnTo>
                    <a:lnTo>
                      <a:pt x="311" y="84"/>
                    </a:lnTo>
                    <a:lnTo>
                      <a:pt x="352" y="66"/>
                    </a:lnTo>
                    <a:lnTo>
                      <a:pt x="382" y="42"/>
                    </a:lnTo>
                    <a:lnTo>
                      <a:pt x="376" y="42"/>
                    </a:lnTo>
                    <a:lnTo>
                      <a:pt x="346" y="66"/>
                    </a:lnTo>
                    <a:lnTo>
                      <a:pt x="305" y="78"/>
                    </a:lnTo>
                    <a:lnTo>
                      <a:pt x="263" y="90"/>
                    </a:lnTo>
                    <a:lnTo>
                      <a:pt x="209" y="96"/>
                    </a:lnTo>
                    <a:lnTo>
                      <a:pt x="209" y="9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75823" name="Freeform 47"/>
              <p:cNvSpPr/>
              <p:nvPr/>
            </p:nvSpPr>
            <p:spPr bwMode="hidden">
              <a:xfrm>
                <a:off x="5315" y="3024"/>
                <a:ext cx="258" cy="54"/>
              </a:xfrm>
              <a:custGeom>
                <a:avLst/>
                <a:gdLst/>
                <a:ahLst/>
                <a:cxnLst>
                  <a:cxn ang="0">
                    <a:pos x="174" y="0"/>
                  </a:cxn>
                  <a:cxn ang="0">
                    <a:pos x="216" y="6"/>
                  </a:cxn>
                  <a:cxn ang="0">
                    <a:pos x="258" y="12"/>
                  </a:cxn>
                  <a:cxn ang="0">
                    <a:pos x="252" y="6"/>
                  </a:cxn>
                  <a:cxn ang="0">
                    <a:pos x="216" y="0"/>
                  </a:cxn>
                  <a:cxn ang="0">
                    <a:pos x="174" y="0"/>
                  </a:cxn>
                  <a:cxn ang="0">
                    <a:pos x="120" y="6"/>
                  </a:cxn>
                  <a:cxn ang="0">
                    <a:pos x="78" y="12"/>
                  </a:cxn>
                  <a:cxn ang="0">
                    <a:pos x="36" y="30"/>
                  </a:cxn>
                  <a:cxn ang="0">
                    <a:pos x="0" y="48"/>
                  </a:cxn>
                  <a:cxn ang="0">
                    <a:pos x="6" y="54"/>
                  </a:cxn>
                  <a:cxn ang="0">
                    <a:pos x="36" y="36"/>
                  </a:cxn>
                  <a:cxn ang="0">
                    <a:pos x="78" y="18"/>
                  </a:cxn>
                  <a:cxn ang="0">
                    <a:pos x="120" y="6"/>
                  </a:cxn>
                  <a:cxn ang="0">
                    <a:pos x="174" y="0"/>
                  </a:cxn>
                  <a:cxn ang="0">
                    <a:pos x="174" y="0"/>
                  </a:cxn>
                </a:cxnLst>
                <a:rect l="0" t="0" r="r" b="b"/>
                <a:pathLst>
                  <a:path w="258" h="54">
                    <a:moveTo>
                      <a:pt x="174" y="0"/>
                    </a:moveTo>
                    <a:lnTo>
                      <a:pt x="216" y="6"/>
                    </a:lnTo>
                    <a:lnTo>
                      <a:pt x="258" y="12"/>
                    </a:lnTo>
                    <a:lnTo>
                      <a:pt x="252" y="6"/>
                    </a:lnTo>
                    <a:lnTo>
                      <a:pt x="216" y="0"/>
                    </a:lnTo>
                    <a:lnTo>
                      <a:pt x="174" y="0"/>
                    </a:lnTo>
                    <a:lnTo>
                      <a:pt x="120" y="6"/>
                    </a:lnTo>
                    <a:lnTo>
                      <a:pt x="78" y="12"/>
                    </a:lnTo>
                    <a:lnTo>
                      <a:pt x="36" y="30"/>
                    </a:lnTo>
                    <a:lnTo>
                      <a:pt x="0" y="48"/>
                    </a:lnTo>
                    <a:lnTo>
                      <a:pt x="6" y="54"/>
                    </a:lnTo>
                    <a:lnTo>
                      <a:pt x="36" y="36"/>
                    </a:lnTo>
                    <a:lnTo>
                      <a:pt x="78" y="18"/>
                    </a:lnTo>
                    <a:lnTo>
                      <a:pt x="120" y="6"/>
                    </a:lnTo>
                    <a:lnTo>
                      <a:pt x="174" y="0"/>
                    </a:lnTo>
                    <a:lnTo>
                      <a:pt x="17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75824" name="Freeform 48"/>
              <p:cNvSpPr/>
              <p:nvPr/>
            </p:nvSpPr>
            <p:spPr bwMode="hidden">
              <a:xfrm>
                <a:off x="5645" y="3066"/>
                <a:ext cx="60" cy="156"/>
              </a:xfrm>
              <a:custGeom>
                <a:avLst/>
                <a:gdLst/>
                <a:ahLst/>
                <a:cxnLst>
                  <a:cxn ang="0">
                    <a:pos x="54" y="90"/>
                  </a:cxn>
                  <a:cxn ang="0">
                    <a:pos x="48" y="126"/>
                  </a:cxn>
                  <a:cxn ang="0">
                    <a:pos x="24" y="156"/>
                  </a:cxn>
                  <a:cxn ang="0">
                    <a:pos x="30" y="156"/>
                  </a:cxn>
                  <a:cxn ang="0">
                    <a:pos x="54" y="126"/>
                  </a:cxn>
                  <a:cxn ang="0">
                    <a:pos x="60" y="90"/>
                  </a:cxn>
                  <a:cxn ang="0">
                    <a:pos x="54" y="66"/>
                  </a:cxn>
                  <a:cxn ang="0">
                    <a:pos x="48" y="42"/>
                  </a:cxn>
                  <a:cxn ang="0">
                    <a:pos x="30" y="18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24" y="24"/>
                  </a:cxn>
                  <a:cxn ang="0">
                    <a:pos x="42" y="42"/>
                  </a:cxn>
                  <a:cxn ang="0">
                    <a:pos x="48" y="66"/>
                  </a:cxn>
                  <a:cxn ang="0">
                    <a:pos x="54" y="90"/>
                  </a:cxn>
                  <a:cxn ang="0">
                    <a:pos x="54" y="90"/>
                  </a:cxn>
                </a:cxnLst>
                <a:rect l="0" t="0" r="r" b="b"/>
                <a:pathLst>
                  <a:path w="60" h="156">
                    <a:moveTo>
                      <a:pt x="54" y="90"/>
                    </a:moveTo>
                    <a:lnTo>
                      <a:pt x="48" y="126"/>
                    </a:lnTo>
                    <a:lnTo>
                      <a:pt x="24" y="156"/>
                    </a:lnTo>
                    <a:lnTo>
                      <a:pt x="30" y="156"/>
                    </a:lnTo>
                    <a:lnTo>
                      <a:pt x="54" y="126"/>
                    </a:lnTo>
                    <a:lnTo>
                      <a:pt x="60" y="90"/>
                    </a:lnTo>
                    <a:lnTo>
                      <a:pt x="54" y="66"/>
                    </a:lnTo>
                    <a:lnTo>
                      <a:pt x="48" y="42"/>
                    </a:lnTo>
                    <a:lnTo>
                      <a:pt x="30" y="18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24" y="24"/>
                    </a:lnTo>
                    <a:lnTo>
                      <a:pt x="42" y="42"/>
                    </a:lnTo>
                    <a:lnTo>
                      <a:pt x="48" y="66"/>
                    </a:lnTo>
                    <a:lnTo>
                      <a:pt x="54" y="90"/>
                    </a:lnTo>
                    <a:lnTo>
                      <a:pt x="54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75825" name="Freeform 49"/>
              <p:cNvSpPr/>
              <p:nvPr/>
            </p:nvSpPr>
            <p:spPr bwMode="hidden">
              <a:xfrm>
                <a:off x="5375" y="3246"/>
                <a:ext cx="192" cy="18"/>
              </a:xfrm>
              <a:custGeom>
                <a:avLst/>
                <a:gdLst/>
                <a:ahLst/>
                <a:cxnLst>
                  <a:cxn ang="0">
                    <a:pos x="114" y="12"/>
                  </a:cxn>
                  <a:cxn ang="0">
                    <a:pos x="72" y="6"/>
                  </a:cxn>
                  <a:cxn ang="0">
                    <a:pos x="30" y="0"/>
                  </a:cxn>
                  <a:cxn ang="0">
                    <a:pos x="0" y="0"/>
                  </a:cxn>
                  <a:cxn ang="0">
                    <a:pos x="54" y="12"/>
                  </a:cxn>
                  <a:cxn ang="0">
                    <a:pos x="114" y="18"/>
                  </a:cxn>
                  <a:cxn ang="0">
                    <a:pos x="156" y="18"/>
                  </a:cxn>
                  <a:cxn ang="0">
                    <a:pos x="192" y="12"/>
                  </a:cxn>
                  <a:cxn ang="0">
                    <a:pos x="186" y="0"/>
                  </a:cxn>
                  <a:cxn ang="0">
                    <a:pos x="150" y="6"/>
                  </a:cxn>
                  <a:cxn ang="0">
                    <a:pos x="114" y="12"/>
                  </a:cxn>
                  <a:cxn ang="0">
                    <a:pos x="114" y="12"/>
                  </a:cxn>
                </a:cxnLst>
                <a:rect l="0" t="0" r="r" b="b"/>
                <a:pathLst>
                  <a:path w="192" h="18">
                    <a:moveTo>
                      <a:pt x="114" y="12"/>
                    </a:moveTo>
                    <a:lnTo>
                      <a:pt x="72" y="6"/>
                    </a:lnTo>
                    <a:lnTo>
                      <a:pt x="30" y="0"/>
                    </a:lnTo>
                    <a:lnTo>
                      <a:pt x="0" y="0"/>
                    </a:lnTo>
                    <a:lnTo>
                      <a:pt x="54" y="12"/>
                    </a:lnTo>
                    <a:lnTo>
                      <a:pt x="114" y="18"/>
                    </a:lnTo>
                    <a:lnTo>
                      <a:pt x="156" y="18"/>
                    </a:lnTo>
                    <a:lnTo>
                      <a:pt x="192" y="12"/>
                    </a:lnTo>
                    <a:lnTo>
                      <a:pt x="186" y="0"/>
                    </a:lnTo>
                    <a:lnTo>
                      <a:pt x="150" y="6"/>
                    </a:lnTo>
                    <a:lnTo>
                      <a:pt x="114" y="12"/>
                    </a:lnTo>
                    <a:lnTo>
                      <a:pt x="114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75826" name="Freeform 50"/>
              <p:cNvSpPr/>
              <p:nvPr/>
            </p:nvSpPr>
            <p:spPr bwMode="hidden">
              <a:xfrm>
                <a:off x="5304" y="3042"/>
                <a:ext cx="161" cy="186"/>
              </a:xfrm>
              <a:custGeom>
                <a:avLst/>
                <a:gdLst/>
                <a:ahLst/>
                <a:cxnLst>
                  <a:cxn ang="0">
                    <a:pos x="11" y="114"/>
                  </a:cxn>
                  <a:cxn ang="0">
                    <a:pos x="17" y="96"/>
                  </a:cxn>
                  <a:cxn ang="0">
                    <a:pos x="23" y="78"/>
                  </a:cxn>
                  <a:cxn ang="0">
                    <a:pos x="53" y="42"/>
                  </a:cxn>
                  <a:cxn ang="0">
                    <a:pos x="101" y="18"/>
                  </a:cxn>
                  <a:cxn ang="0">
                    <a:pos x="155" y="6"/>
                  </a:cxn>
                  <a:cxn ang="0">
                    <a:pos x="161" y="0"/>
                  </a:cxn>
                  <a:cxn ang="0">
                    <a:pos x="95" y="12"/>
                  </a:cxn>
                  <a:cxn ang="0">
                    <a:pos x="47" y="36"/>
                  </a:cxn>
                  <a:cxn ang="0">
                    <a:pos x="11" y="72"/>
                  </a:cxn>
                  <a:cxn ang="0">
                    <a:pos x="5" y="90"/>
                  </a:cxn>
                  <a:cxn ang="0">
                    <a:pos x="0" y="114"/>
                  </a:cxn>
                  <a:cxn ang="0">
                    <a:pos x="11" y="150"/>
                  </a:cxn>
                  <a:cxn ang="0">
                    <a:pos x="23" y="168"/>
                  </a:cxn>
                  <a:cxn ang="0">
                    <a:pos x="41" y="186"/>
                  </a:cxn>
                  <a:cxn ang="0">
                    <a:pos x="65" y="186"/>
                  </a:cxn>
                  <a:cxn ang="0">
                    <a:pos x="41" y="168"/>
                  </a:cxn>
                  <a:cxn ang="0">
                    <a:pos x="23" y="150"/>
                  </a:cxn>
                  <a:cxn ang="0">
                    <a:pos x="17" y="132"/>
                  </a:cxn>
                  <a:cxn ang="0">
                    <a:pos x="11" y="114"/>
                  </a:cxn>
                  <a:cxn ang="0">
                    <a:pos x="11" y="114"/>
                  </a:cxn>
                </a:cxnLst>
                <a:rect l="0" t="0" r="r" b="b"/>
                <a:pathLst>
                  <a:path w="161" h="186">
                    <a:moveTo>
                      <a:pt x="11" y="114"/>
                    </a:moveTo>
                    <a:lnTo>
                      <a:pt x="17" y="96"/>
                    </a:lnTo>
                    <a:lnTo>
                      <a:pt x="23" y="78"/>
                    </a:lnTo>
                    <a:lnTo>
                      <a:pt x="53" y="42"/>
                    </a:lnTo>
                    <a:lnTo>
                      <a:pt x="101" y="18"/>
                    </a:lnTo>
                    <a:lnTo>
                      <a:pt x="155" y="6"/>
                    </a:lnTo>
                    <a:lnTo>
                      <a:pt x="161" y="0"/>
                    </a:lnTo>
                    <a:lnTo>
                      <a:pt x="95" y="12"/>
                    </a:lnTo>
                    <a:lnTo>
                      <a:pt x="47" y="36"/>
                    </a:lnTo>
                    <a:lnTo>
                      <a:pt x="11" y="72"/>
                    </a:lnTo>
                    <a:lnTo>
                      <a:pt x="5" y="90"/>
                    </a:lnTo>
                    <a:lnTo>
                      <a:pt x="0" y="114"/>
                    </a:lnTo>
                    <a:lnTo>
                      <a:pt x="11" y="150"/>
                    </a:lnTo>
                    <a:lnTo>
                      <a:pt x="23" y="168"/>
                    </a:lnTo>
                    <a:lnTo>
                      <a:pt x="41" y="186"/>
                    </a:lnTo>
                    <a:lnTo>
                      <a:pt x="65" y="186"/>
                    </a:lnTo>
                    <a:lnTo>
                      <a:pt x="41" y="168"/>
                    </a:lnTo>
                    <a:lnTo>
                      <a:pt x="23" y="150"/>
                    </a:lnTo>
                    <a:lnTo>
                      <a:pt x="17" y="132"/>
                    </a:lnTo>
                    <a:lnTo>
                      <a:pt x="11" y="114"/>
                    </a:lnTo>
                    <a:lnTo>
                      <a:pt x="11" y="1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75827" name="Freeform 51"/>
              <p:cNvSpPr/>
              <p:nvPr/>
            </p:nvSpPr>
            <p:spPr bwMode="hidden">
              <a:xfrm>
                <a:off x="5489" y="3042"/>
                <a:ext cx="186" cy="210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66" y="12"/>
                  </a:cxn>
                  <a:cxn ang="0">
                    <a:pos x="119" y="36"/>
                  </a:cxn>
                  <a:cxn ang="0">
                    <a:pos x="155" y="72"/>
                  </a:cxn>
                  <a:cxn ang="0">
                    <a:pos x="161" y="90"/>
                  </a:cxn>
                  <a:cxn ang="0">
                    <a:pos x="167" y="114"/>
                  </a:cxn>
                  <a:cxn ang="0">
                    <a:pos x="161" y="138"/>
                  </a:cxn>
                  <a:cxn ang="0">
                    <a:pos x="149" y="162"/>
                  </a:cxn>
                  <a:cxn ang="0">
                    <a:pos x="119" y="180"/>
                  </a:cxn>
                  <a:cxn ang="0">
                    <a:pos x="90" y="198"/>
                  </a:cxn>
                  <a:cxn ang="0">
                    <a:pos x="96" y="210"/>
                  </a:cxn>
                  <a:cxn ang="0">
                    <a:pos x="131" y="192"/>
                  </a:cxn>
                  <a:cxn ang="0">
                    <a:pos x="161" y="168"/>
                  </a:cxn>
                  <a:cxn ang="0">
                    <a:pos x="179" y="144"/>
                  </a:cxn>
                  <a:cxn ang="0">
                    <a:pos x="185" y="114"/>
                  </a:cxn>
                  <a:cxn ang="0">
                    <a:pos x="179" y="90"/>
                  </a:cxn>
                  <a:cxn ang="0">
                    <a:pos x="173" y="66"/>
                  </a:cxn>
                  <a:cxn ang="0">
                    <a:pos x="155" y="48"/>
                  </a:cxn>
                  <a:cxn ang="0">
                    <a:pos x="131" y="30"/>
                  </a:cxn>
                  <a:cxn ang="0">
                    <a:pos x="72" y="6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0" y="6"/>
                  </a:cxn>
                </a:cxnLst>
                <a:rect l="0" t="0" r="r" b="b"/>
                <a:pathLst>
                  <a:path w="185" h="210">
                    <a:moveTo>
                      <a:pt x="0" y="6"/>
                    </a:moveTo>
                    <a:lnTo>
                      <a:pt x="66" y="12"/>
                    </a:lnTo>
                    <a:lnTo>
                      <a:pt x="119" y="36"/>
                    </a:lnTo>
                    <a:lnTo>
                      <a:pt x="155" y="72"/>
                    </a:lnTo>
                    <a:lnTo>
                      <a:pt x="161" y="90"/>
                    </a:lnTo>
                    <a:lnTo>
                      <a:pt x="167" y="114"/>
                    </a:lnTo>
                    <a:lnTo>
                      <a:pt x="161" y="138"/>
                    </a:lnTo>
                    <a:lnTo>
                      <a:pt x="149" y="162"/>
                    </a:lnTo>
                    <a:lnTo>
                      <a:pt x="119" y="180"/>
                    </a:lnTo>
                    <a:lnTo>
                      <a:pt x="90" y="198"/>
                    </a:lnTo>
                    <a:lnTo>
                      <a:pt x="96" y="210"/>
                    </a:lnTo>
                    <a:lnTo>
                      <a:pt x="131" y="192"/>
                    </a:lnTo>
                    <a:lnTo>
                      <a:pt x="161" y="168"/>
                    </a:lnTo>
                    <a:lnTo>
                      <a:pt x="179" y="144"/>
                    </a:lnTo>
                    <a:lnTo>
                      <a:pt x="185" y="114"/>
                    </a:lnTo>
                    <a:lnTo>
                      <a:pt x="179" y="90"/>
                    </a:lnTo>
                    <a:lnTo>
                      <a:pt x="173" y="66"/>
                    </a:lnTo>
                    <a:lnTo>
                      <a:pt x="155" y="48"/>
                    </a:lnTo>
                    <a:lnTo>
                      <a:pt x="131" y="30"/>
                    </a:lnTo>
                    <a:lnTo>
                      <a:pt x="72" y="6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75828" name="Freeform 52"/>
              <p:cNvSpPr>
                <a:spLocks noEditPoints="1"/>
              </p:cNvSpPr>
              <p:nvPr/>
            </p:nvSpPr>
            <p:spPr bwMode="hidden">
              <a:xfrm>
                <a:off x="5345" y="3058"/>
                <a:ext cx="299" cy="186"/>
              </a:xfrm>
              <a:custGeom>
                <a:avLst/>
                <a:gdLst/>
                <a:ahLst/>
                <a:cxnLst>
                  <a:cxn ang="0">
                    <a:pos x="150" y="0"/>
                  </a:cxn>
                  <a:cxn ang="0">
                    <a:pos x="90" y="6"/>
                  </a:cxn>
                  <a:cxn ang="0">
                    <a:pos x="42" y="30"/>
                  </a:cxn>
                  <a:cxn ang="0">
                    <a:pos x="12" y="54"/>
                  </a:cxn>
                  <a:cxn ang="0">
                    <a:pos x="6" y="72"/>
                  </a:cxn>
                  <a:cxn ang="0">
                    <a:pos x="0" y="90"/>
                  </a:cxn>
                  <a:cxn ang="0">
                    <a:pos x="6" y="108"/>
                  </a:cxn>
                  <a:cxn ang="0">
                    <a:pos x="12" y="126"/>
                  </a:cxn>
                  <a:cxn ang="0">
                    <a:pos x="42" y="156"/>
                  </a:cxn>
                  <a:cxn ang="0">
                    <a:pos x="90" y="180"/>
                  </a:cxn>
                  <a:cxn ang="0">
                    <a:pos x="150" y="186"/>
                  </a:cxn>
                  <a:cxn ang="0">
                    <a:pos x="209" y="180"/>
                  </a:cxn>
                  <a:cxn ang="0">
                    <a:pos x="257" y="156"/>
                  </a:cxn>
                  <a:cxn ang="0">
                    <a:pos x="287" y="126"/>
                  </a:cxn>
                  <a:cxn ang="0">
                    <a:pos x="299" y="108"/>
                  </a:cxn>
                  <a:cxn ang="0">
                    <a:pos x="299" y="90"/>
                  </a:cxn>
                  <a:cxn ang="0">
                    <a:pos x="299" y="72"/>
                  </a:cxn>
                  <a:cxn ang="0">
                    <a:pos x="287" y="54"/>
                  </a:cxn>
                  <a:cxn ang="0">
                    <a:pos x="257" y="30"/>
                  </a:cxn>
                  <a:cxn ang="0">
                    <a:pos x="209" y="6"/>
                  </a:cxn>
                  <a:cxn ang="0">
                    <a:pos x="150" y="0"/>
                  </a:cxn>
                  <a:cxn ang="0">
                    <a:pos x="150" y="0"/>
                  </a:cxn>
                  <a:cxn ang="0">
                    <a:pos x="150" y="180"/>
                  </a:cxn>
                  <a:cxn ang="0">
                    <a:pos x="96" y="174"/>
                  </a:cxn>
                  <a:cxn ang="0">
                    <a:pos x="48" y="156"/>
                  </a:cxn>
                  <a:cxn ang="0">
                    <a:pos x="18" y="126"/>
                  </a:cxn>
                  <a:cxn ang="0">
                    <a:pos x="12" y="108"/>
                  </a:cxn>
                  <a:cxn ang="0">
                    <a:pos x="6" y="90"/>
                  </a:cxn>
                  <a:cxn ang="0">
                    <a:pos x="12" y="72"/>
                  </a:cxn>
                  <a:cxn ang="0">
                    <a:pos x="18" y="54"/>
                  </a:cxn>
                  <a:cxn ang="0">
                    <a:pos x="48" y="30"/>
                  </a:cxn>
                  <a:cxn ang="0">
                    <a:pos x="96" y="12"/>
                  </a:cxn>
                  <a:cxn ang="0">
                    <a:pos x="150" y="6"/>
                  </a:cxn>
                  <a:cxn ang="0">
                    <a:pos x="203" y="12"/>
                  </a:cxn>
                  <a:cxn ang="0">
                    <a:pos x="251" y="30"/>
                  </a:cxn>
                  <a:cxn ang="0">
                    <a:pos x="281" y="54"/>
                  </a:cxn>
                  <a:cxn ang="0">
                    <a:pos x="293" y="72"/>
                  </a:cxn>
                  <a:cxn ang="0">
                    <a:pos x="293" y="90"/>
                  </a:cxn>
                  <a:cxn ang="0">
                    <a:pos x="293" y="108"/>
                  </a:cxn>
                  <a:cxn ang="0">
                    <a:pos x="281" y="126"/>
                  </a:cxn>
                  <a:cxn ang="0">
                    <a:pos x="251" y="156"/>
                  </a:cxn>
                  <a:cxn ang="0">
                    <a:pos x="203" y="174"/>
                  </a:cxn>
                  <a:cxn ang="0">
                    <a:pos x="150" y="180"/>
                  </a:cxn>
                  <a:cxn ang="0">
                    <a:pos x="150" y="180"/>
                  </a:cxn>
                </a:cxnLst>
                <a:rect l="0" t="0" r="r" b="b"/>
                <a:pathLst>
                  <a:path w="299" h="186">
                    <a:moveTo>
                      <a:pt x="150" y="0"/>
                    </a:moveTo>
                    <a:lnTo>
                      <a:pt x="90" y="6"/>
                    </a:lnTo>
                    <a:lnTo>
                      <a:pt x="42" y="30"/>
                    </a:lnTo>
                    <a:lnTo>
                      <a:pt x="12" y="54"/>
                    </a:lnTo>
                    <a:lnTo>
                      <a:pt x="6" y="72"/>
                    </a:lnTo>
                    <a:lnTo>
                      <a:pt x="0" y="90"/>
                    </a:lnTo>
                    <a:lnTo>
                      <a:pt x="6" y="108"/>
                    </a:lnTo>
                    <a:lnTo>
                      <a:pt x="12" y="126"/>
                    </a:lnTo>
                    <a:lnTo>
                      <a:pt x="42" y="156"/>
                    </a:lnTo>
                    <a:lnTo>
                      <a:pt x="90" y="180"/>
                    </a:lnTo>
                    <a:lnTo>
                      <a:pt x="150" y="186"/>
                    </a:lnTo>
                    <a:lnTo>
                      <a:pt x="209" y="180"/>
                    </a:lnTo>
                    <a:lnTo>
                      <a:pt x="257" y="156"/>
                    </a:lnTo>
                    <a:lnTo>
                      <a:pt x="287" y="126"/>
                    </a:lnTo>
                    <a:lnTo>
                      <a:pt x="299" y="108"/>
                    </a:lnTo>
                    <a:lnTo>
                      <a:pt x="299" y="90"/>
                    </a:lnTo>
                    <a:lnTo>
                      <a:pt x="299" y="72"/>
                    </a:lnTo>
                    <a:lnTo>
                      <a:pt x="287" y="54"/>
                    </a:lnTo>
                    <a:lnTo>
                      <a:pt x="257" y="30"/>
                    </a:lnTo>
                    <a:lnTo>
                      <a:pt x="209" y="6"/>
                    </a:lnTo>
                    <a:lnTo>
                      <a:pt x="150" y="0"/>
                    </a:lnTo>
                    <a:lnTo>
                      <a:pt x="150" y="0"/>
                    </a:lnTo>
                    <a:close/>
                    <a:moveTo>
                      <a:pt x="150" y="180"/>
                    </a:moveTo>
                    <a:lnTo>
                      <a:pt x="96" y="174"/>
                    </a:lnTo>
                    <a:lnTo>
                      <a:pt x="48" y="156"/>
                    </a:lnTo>
                    <a:lnTo>
                      <a:pt x="18" y="126"/>
                    </a:lnTo>
                    <a:lnTo>
                      <a:pt x="12" y="108"/>
                    </a:lnTo>
                    <a:lnTo>
                      <a:pt x="6" y="90"/>
                    </a:lnTo>
                    <a:lnTo>
                      <a:pt x="12" y="72"/>
                    </a:lnTo>
                    <a:lnTo>
                      <a:pt x="18" y="54"/>
                    </a:lnTo>
                    <a:lnTo>
                      <a:pt x="48" y="30"/>
                    </a:lnTo>
                    <a:lnTo>
                      <a:pt x="96" y="12"/>
                    </a:lnTo>
                    <a:lnTo>
                      <a:pt x="150" y="6"/>
                    </a:lnTo>
                    <a:lnTo>
                      <a:pt x="203" y="12"/>
                    </a:lnTo>
                    <a:lnTo>
                      <a:pt x="251" y="30"/>
                    </a:lnTo>
                    <a:lnTo>
                      <a:pt x="281" y="54"/>
                    </a:lnTo>
                    <a:lnTo>
                      <a:pt x="293" y="72"/>
                    </a:lnTo>
                    <a:lnTo>
                      <a:pt x="293" y="90"/>
                    </a:lnTo>
                    <a:lnTo>
                      <a:pt x="293" y="108"/>
                    </a:lnTo>
                    <a:lnTo>
                      <a:pt x="281" y="126"/>
                    </a:lnTo>
                    <a:lnTo>
                      <a:pt x="251" y="156"/>
                    </a:lnTo>
                    <a:lnTo>
                      <a:pt x="203" y="174"/>
                    </a:lnTo>
                    <a:lnTo>
                      <a:pt x="150" y="180"/>
                    </a:lnTo>
                    <a:lnTo>
                      <a:pt x="150" y="18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75829" name="Oval 53"/>
              <p:cNvSpPr>
                <a:spLocks noChangeArrowheads="1"/>
              </p:cNvSpPr>
              <p:nvPr/>
            </p:nvSpPr>
            <p:spPr bwMode="hidden">
              <a:xfrm>
                <a:off x="3910" y="3948"/>
                <a:ext cx="84" cy="53"/>
              </a:xfrm>
              <a:prstGeom prst="ellipse">
                <a:avLst/>
              </a:prstGeom>
              <a:gradFill rotWithShape="0">
                <a:gsLst>
                  <a:gs pos="0">
                    <a:schemeClr val="accent1">
                      <a:gamma/>
                      <a:shade val="94118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>
                  <a:latin typeface="Arial" panose="020B0604020202020204" pitchFamily="34" charset="0"/>
                </a:endParaRPr>
              </a:p>
            </p:txBody>
          </p:sp>
          <p:grpSp>
            <p:nvGrpSpPr>
              <p:cNvPr id="1075" name="Group 54"/>
              <p:cNvGrpSpPr/>
              <p:nvPr userDrawn="1"/>
            </p:nvGrpSpPr>
            <p:grpSpPr bwMode="auto">
              <a:xfrm>
                <a:off x="4546" y="3608"/>
                <a:ext cx="518" cy="319"/>
                <a:chOff x="4546" y="3608"/>
                <a:chExt cx="518" cy="319"/>
              </a:xfrm>
            </p:grpSpPr>
            <p:sp>
              <p:nvSpPr>
                <p:cNvPr id="75831" name="Oval 55"/>
                <p:cNvSpPr>
                  <a:spLocks noChangeArrowheads="1"/>
                </p:cNvSpPr>
                <p:nvPr/>
              </p:nvSpPr>
              <p:spPr bwMode="hidden">
                <a:xfrm>
                  <a:off x="4546" y="3608"/>
                  <a:ext cx="518" cy="319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94118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0" scaled="1"/>
                </a:gradFill>
                <a:ln w="9525">
                  <a:noFill/>
                  <a:rou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75832" name="Oval 56"/>
                <p:cNvSpPr>
                  <a:spLocks noChangeArrowheads="1"/>
                </p:cNvSpPr>
                <p:nvPr/>
              </p:nvSpPr>
              <p:spPr bwMode="hidden">
                <a:xfrm>
                  <a:off x="4578" y="3630"/>
                  <a:ext cx="446" cy="271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tint val="96863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75833" name="Oval 57"/>
                <p:cNvSpPr>
                  <a:spLocks noChangeArrowheads="1"/>
                </p:cNvSpPr>
                <p:nvPr/>
              </p:nvSpPr>
              <p:spPr bwMode="hidden">
                <a:xfrm>
                  <a:off x="4610" y="3650"/>
                  <a:ext cx="386" cy="233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94118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75834" name="Oval 58"/>
                <p:cNvSpPr>
                  <a:spLocks noChangeArrowheads="1"/>
                </p:cNvSpPr>
                <p:nvPr/>
              </p:nvSpPr>
              <p:spPr bwMode="hidden">
                <a:xfrm>
                  <a:off x="4654" y="3678"/>
                  <a:ext cx="298" cy="177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94118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75835" name="Oval 59"/>
                <p:cNvSpPr>
                  <a:spLocks noChangeArrowheads="1"/>
                </p:cNvSpPr>
                <p:nvPr/>
              </p:nvSpPr>
              <p:spPr bwMode="hidden">
                <a:xfrm>
                  <a:off x="4690" y="3698"/>
                  <a:ext cx="222" cy="139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94118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75836" name="Oval 60"/>
                <p:cNvSpPr>
                  <a:spLocks noChangeArrowheads="1"/>
                </p:cNvSpPr>
                <p:nvPr/>
              </p:nvSpPr>
              <p:spPr bwMode="hidden">
                <a:xfrm>
                  <a:off x="4738" y="3728"/>
                  <a:ext cx="126" cy="81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96863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1076" name="Group 61"/>
              <p:cNvGrpSpPr/>
              <p:nvPr userDrawn="1"/>
            </p:nvGrpSpPr>
            <p:grpSpPr bwMode="auto">
              <a:xfrm>
                <a:off x="5381" y="3085"/>
                <a:ext cx="227" cy="132"/>
                <a:chOff x="5381" y="3085"/>
                <a:chExt cx="227" cy="132"/>
              </a:xfrm>
            </p:grpSpPr>
            <p:sp>
              <p:nvSpPr>
                <p:cNvPr id="75838" name="Oval 62"/>
                <p:cNvSpPr>
                  <a:spLocks noChangeArrowheads="1"/>
                </p:cNvSpPr>
                <p:nvPr/>
              </p:nvSpPr>
              <p:spPr bwMode="hidden">
                <a:xfrm>
                  <a:off x="5381" y="3085"/>
                  <a:ext cx="227" cy="13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75839" name="Oval 63"/>
                <p:cNvSpPr>
                  <a:spLocks noChangeArrowheads="1"/>
                </p:cNvSpPr>
                <p:nvPr/>
              </p:nvSpPr>
              <p:spPr bwMode="hidden">
                <a:xfrm>
                  <a:off x="5403" y="3099"/>
                  <a:ext cx="182" cy="10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rou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75840" name="Oval 64"/>
                <p:cNvSpPr>
                  <a:spLocks noChangeArrowheads="1"/>
                </p:cNvSpPr>
                <p:nvPr/>
              </p:nvSpPr>
              <p:spPr bwMode="hidden">
                <a:xfrm>
                  <a:off x="5431" y="3109"/>
                  <a:ext cx="125" cy="8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75841" name="Oval 65"/>
                <p:cNvSpPr>
                  <a:spLocks noChangeArrowheads="1"/>
                </p:cNvSpPr>
                <p:nvPr/>
              </p:nvSpPr>
              <p:spPr bwMode="hidden">
                <a:xfrm>
                  <a:off x="5458" y="3125"/>
                  <a:ext cx="73" cy="47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rou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latin typeface="Arial" panose="020B0604020202020204" pitchFamily="34" charset="0"/>
                  </a:endParaRPr>
                </a:p>
              </p:txBody>
            </p:sp>
          </p:grpSp>
        </p:grpSp>
      </p:grpSp>
      <p:sp>
        <p:nvSpPr>
          <p:cNvPr id="75842" name="Rectangle 66"/>
          <p:cNvSpPr>
            <a:spLocks noGrp="1" noChangeArrowheads="1"/>
          </p:cNvSpPr>
          <p:nvPr>
            <p:ph type="title"/>
          </p:nvPr>
        </p:nvSpPr>
        <p:spPr bwMode="black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1" compatLnSpc="1"/>
          <a:lstStyle/>
          <a:p>
            <a:pPr lvl="0"/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75843" name="Rectangle 67"/>
          <p:cNvSpPr>
            <a:spLocks noGrp="1" noChangeArrowheads="1"/>
          </p:cNvSpPr>
          <p:nvPr>
            <p:ph type="dt" sz="half" idx="2"/>
          </p:nvPr>
        </p:nvSpPr>
        <p:spPr bwMode="black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00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5844" name="Rectangle 68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00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5845" name="Rectangle 69"/>
          <p:cNvSpPr>
            <a:spLocks noGrp="1" noChangeArrowheads="1"/>
          </p:cNvSpPr>
          <p:nvPr>
            <p:ph type="sldNum" sz="quarter" idx="4"/>
          </p:nvPr>
        </p:nvSpPr>
        <p:spPr bwMode="black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7292791F-0537-4345-ADEE-63B3DE5A120A}" type="slidenum">
              <a:rPr lang="en-US"/>
            </a:fld>
            <a:endParaRPr lang="en-US" dirty="0"/>
          </a:p>
        </p:txBody>
      </p:sp>
      <p:sp>
        <p:nvSpPr>
          <p:cNvPr id="75846" name="Rectangle 70"/>
          <p:cNvSpPr>
            <a:spLocks noGrp="1" noChangeArrowheads="1"/>
          </p:cNvSpPr>
          <p:nvPr>
            <p:ph type="body" idx="1"/>
          </p:nvPr>
        </p:nvSpPr>
        <p:spPr bwMode="black">
          <a:xfrm>
            <a:off x="457200" y="1676400"/>
            <a:ext cx="8229600" cy="44545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MS PGothic" pitchFamily="-107" charset="-128"/>
          <a:cs typeface="MS PGothic" pitchFamily="-107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MS PGothic" pitchFamily="-107" charset="-128"/>
          <a:cs typeface="MS PGothic" pitchFamily="-107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MS PGothic" pitchFamily="-107" charset="-128"/>
          <a:cs typeface="MS PGothic" pitchFamily="-107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MS PGothic" pitchFamily="-107" charset="-128"/>
          <a:cs typeface="MS PGothic" pitchFamily="-107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MS PGothic" pitchFamily="-107" charset="-128"/>
          <a:cs typeface="MS PGothic" pitchFamily="-107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Ø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MS PGothic" pitchFamily="-107" charset="-128"/>
          <a:cs typeface="MS PGothic" pitchFamily="-107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" panose="05000000000000000000" pitchFamily="2" charset="2"/>
        <a:buChar char="l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MS PGothic" pitchFamily="-107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MS PGothic" pitchFamily="-107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MS PGothic" pitchFamily="-107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MS PGothic" pitchFamily="-107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MS PGothic" pitchFamily="-107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MS PGothic" pitchFamily="-107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MS PGothic" pitchFamily="-107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MS PGothic" pitchFamily="-107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Placeholder 1"/>
          <p:cNvSpPr>
            <a:spLocks noGrp="1"/>
          </p:cNvSpPr>
          <p:nvPr>
            <p:ph type="title"/>
          </p:nvPr>
        </p:nvSpPr>
        <p:spPr bwMode="auto">
          <a:xfrm>
            <a:off x="792163" y="39688"/>
            <a:ext cx="7570787" cy="1412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331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92163" y="1762125"/>
            <a:ext cx="7570787" cy="42894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5162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67200" y="6356350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smtClean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03C9D31D-5C05-E248-A7ED-46FCD7F50A99}" type="slidenum">
              <a:rPr lang="en-US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1475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ctr" rtl="0" fontAlgn="base">
        <a:lnSpc>
          <a:spcPts val="6000"/>
        </a:lnSpc>
        <a:spcBef>
          <a:spcPct val="0"/>
        </a:spcBef>
        <a:spcAft>
          <a:spcPct val="0"/>
        </a:spcAft>
        <a:defRPr sz="5400" kern="1200">
          <a:solidFill>
            <a:schemeClr val="tx2"/>
          </a:solidFill>
          <a:latin typeface="+mn-lt"/>
          <a:ea typeface="MS PGothic" pitchFamily="-107" charset="-128"/>
          <a:cs typeface="MS PGothic" pitchFamily="-107" charset="-128"/>
        </a:defRPr>
      </a:lvl1pPr>
      <a:lvl2pPr algn="ctr" rtl="0" fontAlgn="base">
        <a:lnSpc>
          <a:spcPts val="60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Candara" pitchFamily="-84" charset="0"/>
          <a:ea typeface="MS PGothic" pitchFamily="-107" charset="-128"/>
          <a:cs typeface="MS PGothic" pitchFamily="-107" charset="-128"/>
        </a:defRPr>
      </a:lvl2pPr>
      <a:lvl3pPr algn="ctr" rtl="0" fontAlgn="base">
        <a:lnSpc>
          <a:spcPts val="60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Candara" pitchFamily="-84" charset="0"/>
          <a:ea typeface="MS PGothic" pitchFamily="-107" charset="-128"/>
          <a:cs typeface="MS PGothic" pitchFamily="-107" charset="-128"/>
        </a:defRPr>
      </a:lvl3pPr>
      <a:lvl4pPr algn="ctr" rtl="0" fontAlgn="base">
        <a:lnSpc>
          <a:spcPts val="60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Candara" pitchFamily="-84" charset="0"/>
          <a:ea typeface="MS PGothic" pitchFamily="-107" charset="-128"/>
          <a:cs typeface="MS PGothic" pitchFamily="-107" charset="-128"/>
        </a:defRPr>
      </a:lvl4pPr>
      <a:lvl5pPr algn="ctr" rtl="0" fontAlgn="base">
        <a:lnSpc>
          <a:spcPts val="60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Candara" pitchFamily="-84" charset="0"/>
          <a:ea typeface="MS PGothic" pitchFamily="-107" charset="-128"/>
          <a:cs typeface="MS PGothic" pitchFamily="-107" charset="-128"/>
        </a:defRPr>
      </a:lvl5pPr>
      <a:lvl6pPr marL="457200" algn="ctr" rtl="0" fontAlgn="base">
        <a:lnSpc>
          <a:spcPts val="60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Candara" pitchFamily="-84" charset="0"/>
          <a:ea typeface="MS PGothic" pitchFamily="-107" charset="-128"/>
          <a:cs typeface="MS PGothic" pitchFamily="-107" charset="-128"/>
        </a:defRPr>
      </a:lvl6pPr>
      <a:lvl7pPr marL="914400" algn="ctr" rtl="0" fontAlgn="base">
        <a:lnSpc>
          <a:spcPts val="60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Candara" pitchFamily="-84" charset="0"/>
          <a:ea typeface="MS PGothic" pitchFamily="-107" charset="-128"/>
          <a:cs typeface="MS PGothic" pitchFamily="-107" charset="-128"/>
        </a:defRPr>
      </a:lvl7pPr>
      <a:lvl8pPr marL="1371600" algn="ctr" rtl="0" fontAlgn="base">
        <a:lnSpc>
          <a:spcPts val="60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Candara" pitchFamily="-84" charset="0"/>
          <a:ea typeface="MS PGothic" pitchFamily="-107" charset="-128"/>
          <a:cs typeface="MS PGothic" pitchFamily="-107" charset="-128"/>
        </a:defRPr>
      </a:lvl8pPr>
      <a:lvl9pPr marL="1828800" algn="ctr" rtl="0" fontAlgn="base">
        <a:lnSpc>
          <a:spcPts val="60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Candara" pitchFamily="-84" charset="0"/>
          <a:ea typeface="MS PGothic" pitchFamily="-107" charset="-128"/>
          <a:cs typeface="MS PGothic" pitchFamily="-107" charset="-128"/>
        </a:defRPr>
      </a:lvl9pPr>
    </p:titleStyle>
    <p:bodyStyle>
      <a:lvl1pPr marL="342900" indent="-342900" algn="l" rtl="0" fontAlgn="base">
        <a:spcBef>
          <a:spcPts val="2400"/>
        </a:spcBef>
        <a:spcAft>
          <a:spcPct val="0"/>
        </a:spcAft>
        <a:buClr>
          <a:srgbClr val="BAABE3"/>
        </a:buClr>
        <a:buFont typeface="Candara" pitchFamily="-84" charset="0"/>
        <a:buChar char="•"/>
        <a:defRPr sz="2800" kern="1200">
          <a:solidFill>
            <a:schemeClr val="tx2"/>
          </a:solidFill>
          <a:latin typeface="+mn-lt"/>
          <a:ea typeface="MS PGothic" pitchFamily="-107" charset="-128"/>
          <a:cs typeface="MS PGothic" pitchFamily="-107" charset="-128"/>
        </a:defRPr>
      </a:lvl1pPr>
      <a:lvl2pPr marL="685800" indent="-336550" algn="l" rtl="0" fontAlgn="base">
        <a:spcBef>
          <a:spcPts val="600"/>
        </a:spcBef>
        <a:spcAft>
          <a:spcPct val="0"/>
        </a:spcAft>
        <a:buClr>
          <a:schemeClr val="tx2"/>
        </a:buClr>
        <a:buFont typeface="Candara" pitchFamily="-84" charset="0"/>
        <a:buChar char="•"/>
        <a:defRPr sz="2600" kern="1200">
          <a:solidFill>
            <a:schemeClr val="tx2"/>
          </a:solidFill>
          <a:latin typeface="+mn-lt"/>
          <a:ea typeface="MS PGothic" pitchFamily="-107" charset="-128"/>
          <a:cs typeface="+mn-cs"/>
        </a:defRPr>
      </a:lvl2pPr>
      <a:lvl3pPr marL="1035050" indent="-349250" algn="l" rtl="0" fontAlgn="base">
        <a:spcBef>
          <a:spcPts val="600"/>
        </a:spcBef>
        <a:spcAft>
          <a:spcPct val="0"/>
        </a:spcAft>
        <a:buClr>
          <a:srgbClr val="BAABE3"/>
        </a:buClr>
        <a:buFont typeface="Candara" pitchFamily="-84" charset="0"/>
        <a:buChar char="•"/>
        <a:defRPr sz="2400" kern="1200">
          <a:solidFill>
            <a:schemeClr val="tx2"/>
          </a:solidFill>
          <a:latin typeface="+mn-lt"/>
          <a:ea typeface="MS PGothic" pitchFamily="-107" charset="-128"/>
          <a:cs typeface="+mn-cs"/>
        </a:defRPr>
      </a:lvl3pPr>
      <a:lvl4pPr marL="1371600" indent="-336550" algn="l" rtl="0" fontAlgn="base">
        <a:spcBef>
          <a:spcPts val="600"/>
        </a:spcBef>
        <a:spcAft>
          <a:spcPct val="0"/>
        </a:spcAft>
        <a:buClr>
          <a:schemeClr val="tx2"/>
        </a:buClr>
        <a:buFont typeface="Candara" pitchFamily="-84" charset="0"/>
        <a:buChar char="•"/>
        <a:defRPr sz="2200" kern="1200">
          <a:solidFill>
            <a:schemeClr val="tx2"/>
          </a:solidFill>
          <a:latin typeface="+mn-lt"/>
          <a:ea typeface="MS PGothic" pitchFamily="-107" charset="-128"/>
          <a:cs typeface="+mn-cs"/>
        </a:defRPr>
      </a:lvl4pPr>
      <a:lvl5pPr marL="1720850" indent="-349250" algn="l" rtl="0" fontAlgn="base">
        <a:spcBef>
          <a:spcPts val="600"/>
        </a:spcBef>
        <a:spcAft>
          <a:spcPct val="0"/>
        </a:spcAft>
        <a:buClr>
          <a:srgbClr val="BAABE3"/>
        </a:buClr>
        <a:buFont typeface="Candara" pitchFamily="-84" charset="0"/>
        <a:buChar char="•"/>
        <a:defRPr sz="2000" kern="1200">
          <a:solidFill>
            <a:schemeClr val="tx2"/>
          </a:solidFill>
          <a:latin typeface="+mn-lt"/>
          <a:ea typeface="MS PGothic" pitchFamily="-107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0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9.xml"/><Relationship Id="rId2" Type="http://schemas.openxmlformats.org/officeDocument/2006/relationships/image" Target="../media/image21.png"/><Relationship Id="rId1" Type="http://schemas.openxmlformats.org/officeDocument/2006/relationships/image" Target="../media/image20.pd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2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2.xml"/><Relationship Id="rId7" Type="http://schemas.openxmlformats.org/officeDocument/2006/relationships/slideLayout" Target="../slideLayouts/slideLayout13.xml"/><Relationship Id="rId6" Type="http://schemas.openxmlformats.org/officeDocument/2006/relationships/image" Target="../media/image23.wmf"/><Relationship Id="rId5" Type="http://schemas.microsoft.com/office/2007/relationships/diagramDrawing" Target="../diagrams/drawing3.xml"/><Relationship Id="rId4" Type="http://schemas.openxmlformats.org/officeDocument/2006/relationships/diagramColors" Target="../diagrams/colors3.xml"/><Relationship Id="rId3" Type="http://schemas.openxmlformats.org/officeDocument/2006/relationships/diagramQuickStyle" Target="../diagrams/quickStyle3.xml"/><Relationship Id="rId2" Type="http://schemas.openxmlformats.org/officeDocument/2006/relationships/diagramLayout" Target="../diagrams/layout3.xml"/><Relationship Id="rId1" Type="http://schemas.openxmlformats.org/officeDocument/2006/relationships/diagramData" Target="../diagrams/data3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19.xml"/><Relationship Id="rId2" Type="http://schemas.openxmlformats.org/officeDocument/2006/relationships/image" Target="../media/image25.png"/><Relationship Id="rId1" Type="http://schemas.openxmlformats.org/officeDocument/2006/relationships/image" Target="../media/image24.pdf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19.xml"/><Relationship Id="rId2" Type="http://schemas.openxmlformats.org/officeDocument/2006/relationships/image" Target="../media/image27.png"/><Relationship Id="rId1" Type="http://schemas.openxmlformats.org/officeDocument/2006/relationships/image" Target="../media/image26.pdf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20.xml"/><Relationship Id="rId2" Type="http://schemas.openxmlformats.org/officeDocument/2006/relationships/image" Target="../media/image29.png"/><Relationship Id="rId1" Type="http://schemas.openxmlformats.org/officeDocument/2006/relationships/image" Target="../media/image28.pdf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19.xml"/><Relationship Id="rId2" Type="http://schemas.openxmlformats.org/officeDocument/2006/relationships/image" Target="../media/image31.png"/><Relationship Id="rId1" Type="http://schemas.openxmlformats.org/officeDocument/2006/relationships/image" Target="../media/image30.pdf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7.xml"/><Relationship Id="rId6" Type="http://schemas.openxmlformats.org/officeDocument/2006/relationships/slideLayout" Target="../slideLayouts/slideLayout13.xml"/><Relationship Id="rId5" Type="http://schemas.microsoft.com/office/2007/relationships/diagramDrawing" Target="../diagrams/drawing4.xml"/><Relationship Id="rId4" Type="http://schemas.openxmlformats.org/officeDocument/2006/relationships/diagramColors" Target="../diagrams/colors4.xml"/><Relationship Id="rId3" Type="http://schemas.openxmlformats.org/officeDocument/2006/relationships/diagramQuickStyle" Target="../diagrams/quickStyle4.xml"/><Relationship Id="rId2" Type="http://schemas.openxmlformats.org/officeDocument/2006/relationships/diagramLayout" Target="../diagrams/layout4.xml"/><Relationship Id="rId1" Type="http://schemas.openxmlformats.org/officeDocument/2006/relationships/diagramData" Target="../diagrams/data4.xml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8.xml"/><Relationship Id="rId6" Type="http://schemas.openxmlformats.org/officeDocument/2006/relationships/slideLayout" Target="../slideLayouts/slideLayout13.xml"/><Relationship Id="rId5" Type="http://schemas.microsoft.com/office/2007/relationships/diagramDrawing" Target="../diagrams/drawing5.xml"/><Relationship Id="rId4" Type="http://schemas.openxmlformats.org/officeDocument/2006/relationships/diagramColors" Target="../diagrams/colors5.xml"/><Relationship Id="rId3" Type="http://schemas.openxmlformats.org/officeDocument/2006/relationships/diagramQuickStyle" Target="../diagrams/quickStyle5.xml"/><Relationship Id="rId2" Type="http://schemas.openxmlformats.org/officeDocument/2006/relationships/diagramLayout" Target="../diagrams/layout5.xml"/><Relationship Id="rId1" Type="http://schemas.openxmlformats.org/officeDocument/2006/relationships/diagramData" Target="../diagrams/data5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19.xml"/><Relationship Id="rId2" Type="http://schemas.openxmlformats.org/officeDocument/2006/relationships/image" Target="../media/image33.png"/><Relationship Id="rId1" Type="http://schemas.openxmlformats.org/officeDocument/2006/relationships/image" Target="../media/image32.pd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19.xml"/><Relationship Id="rId2" Type="http://schemas.openxmlformats.org/officeDocument/2006/relationships/image" Target="../media/image35.png"/><Relationship Id="rId1" Type="http://schemas.openxmlformats.org/officeDocument/2006/relationships/image" Target="../media/image34.pdf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19.xml"/><Relationship Id="rId2" Type="http://schemas.openxmlformats.org/officeDocument/2006/relationships/image" Target="../media/image37.png"/><Relationship Id="rId1" Type="http://schemas.openxmlformats.org/officeDocument/2006/relationships/image" Target="../media/image36.pdf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19.xml"/><Relationship Id="rId2" Type="http://schemas.openxmlformats.org/officeDocument/2006/relationships/image" Target="../media/image39.png"/><Relationship Id="rId1" Type="http://schemas.openxmlformats.org/officeDocument/2006/relationships/image" Target="../media/image38.pd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4.xml"/><Relationship Id="rId3" Type="http://schemas.openxmlformats.org/officeDocument/2006/relationships/slideLayout" Target="../slideLayouts/slideLayout19.xml"/><Relationship Id="rId2" Type="http://schemas.openxmlformats.org/officeDocument/2006/relationships/image" Target="../media/image41.png"/><Relationship Id="rId1" Type="http://schemas.openxmlformats.org/officeDocument/2006/relationships/image" Target="../media/image40.pd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0.xml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6.xml"/><Relationship Id="rId3" Type="http://schemas.openxmlformats.org/officeDocument/2006/relationships/slideLayout" Target="../slideLayouts/slideLayout19.xml"/><Relationship Id="rId2" Type="http://schemas.openxmlformats.org/officeDocument/2006/relationships/image" Target="../media/image43.png"/><Relationship Id="rId1" Type="http://schemas.openxmlformats.org/officeDocument/2006/relationships/image" Target="../media/image42.pdf"/></Relationships>
</file>

<file path=ppt/slides/_rels/slide2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7.xml"/><Relationship Id="rId6" Type="http://schemas.openxmlformats.org/officeDocument/2006/relationships/slideLayout" Target="../slideLayouts/slideLayout13.xml"/><Relationship Id="rId5" Type="http://schemas.microsoft.com/office/2007/relationships/diagramDrawing" Target="../diagrams/drawing6.xml"/><Relationship Id="rId4" Type="http://schemas.openxmlformats.org/officeDocument/2006/relationships/diagramColors" Target="../diagrams/colors6.xml"/><Relationship Id="rId3" Type="http://schemas.openxmlformats.org/officeDocument/2006/relationships/diagramQuickStyle" Target="../diagrams/quickStyle6.xml"/><Relationship Id="rId2" Type="http://schemas.openxmlformats.org/officeDocument/2006/relationships/diagramLayout" Target="../diagrams/layout6.xml"/><Relationship Id="rId1" Type="http://schemas.openxmlformats.org/officeDocument/2006/relationships/diagramData" Target="../diagrams/data6.xml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8.xml"/><Relationship Id="rId3" Type="http://schemas.openxmlformats.org/officeDocument/2006/relationships/slideLayout" Target="../slideLayouts/slideLayout19.xml"/><Relationship Id="rId2" Type="http://schemas.openxmlformats.org/officeDocument/2006/relationships/image" Target="../media/image45.png"/><Relationship Id="rId1" Type="http://schemas.openxmlformats.org/officeDocument/2006/relationships/image" Target="../media/image44.pd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7" Type="http://schemas.openxmlformats.org/officeDocument/2006/relationships/slideLayout" Target="../slideLayouts/slideLayout13.xml"/><Relationship Id="rId6" Type="http://schemas.openxmlformats.org/officeDocument/2006/relationships/image" Target="../media/image11.wmf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3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0.xml"/><Relationship Id="rId6" Type="http://schemas.openxmlformats.org/officeDocument/2006/relationships/slideLayout" Target="../slideLayouts/slideLayout16.xml"/><Relationship Id="rId5" Type="http://schemas.microsoft.com/office/2007/relationships/diagramDrawing" Target="../diagrams/drawing7.xml"/><Relationship Id="rId4" Type="http://schemas.openxmlformats.org/officeDocument/2006/relationships/diagramColors" Target="../diagrams/colors7.xml"/><Relationship Id="rId3" Type="http://schemas.openxmlformats.org/officeDocument/2006/relationships/diagramQuickStyle" Target="../diagrams/quickStyle7.xml"/><Relationship Id="rId2" Type="http://schemas.openxmlformats.org/officeDocument/2006/relationships/diagramLayout" Target="../diagrams/layout7.xml"/><Relationship Id="rId1" Type="http://schemas.openxmlformats.org/officeDocument/2006/relationships/diagramData" Target="../diagrams/data7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1.xml"/><Relationship Id="rId7" Type="http://schemas.openxmlformats.org/officeDocument/2006/relationships/slideLayout" Target="../slideLayouts/slideLayout13.xml"/><Relationship Id="rId6" Type="http://schemas.openxmlformats.org/officeDocument/2006/relationships/image" Target="../media/image46.wmf"/><Relationship Id="rId5" Type="http://schemas.microsoft.com/office/2007/relationships/diagramDrawing" Target="../diagrams/drawing8.xml"/><Relationship Id="rId4" Type="http://schemas.openxmlformats.org/officeDocument/2006/relationships/diagramColors" Target="../diagrams/colors8.xml"/><Relationship Id="rId3" Type="http://schemas.openxmlformats.org/officeDocument/2006/relationships/diagramQuickStyle" Target="../diagrams/quickStyle8.xml"/><Relationship Id="rId2" Type="http://schemas.openxmlformats.org/officeDocument/2006/relationships/diagramLayout" Target="../diagrams/layout8.xml"/><Relationship Id="rId1" Type="http://schemas.openxmlformats.org/officeDocument/2006/relationships/diagramData" Target="../diagrams/data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4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48.wmf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4.xml"/><Relationship Id="rId3" Type="http://schemas.openxmlformats.org/officeDocument/2006/relationships/slideLayout" Target="../slideLayouts/slideLayout19.xml"/><Relationship Id="rId2" Type="http://schemas.openxmlformats.org/officeDocument/2006/relationships/image" Target="../media/image50.png"/><Relationship Id="rId1" Type="http://schemas.openxmlformats.org/officeDocument/2006/relationships/image" Target="../media/image49.pdf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10.jpe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9.xml"/><Relationship Id="rId2" Type="http://schemas.openxmlformats.org/officeDocument/2006/relationships/image" Target="../media/image13.png"/><Relationship Id="rId1" Type="http://schemas.openxmlformats.org/officeDocument/2006/relationships/image" Target="../media/image12.pd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51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52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53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54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9.xml"/><Relationship Id="rId2" Type="http://schemas.openxmlformats.org/officeDocument/2006/relationships/image" Target="../media/image15.png"/><Relationship Id="rId1" Type="http://schemas.openxmlformats.org/officeDocument/2006/relationships/image" Target="../media/image14.pdf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9.xml"/><Relationship Id="rId2" Type="http://schemas.openxmlformats.org/officeDocument/2006/relationships/image" Target="../media/image17.png"/><Relationship Id="rId1" Type="http://schemas.openxmlformats.org/officeDocument/2006/relationships/image" Target="../media/image16.pd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13.xml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" Type="http://schemas.openxmlformats.org/officeDocument/2006/relationships/diagramData" Target="../diagrams/data2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9.xml"/><Relationship Id="rId2" Type="http://schemas.openxmlformats.org/officeDocument/2006/relationships/image" Target="../media/image19.png"/><Relationship Id="rId1" Type="http://schemas.openxmlformats.org/officeDocument/2006/relationships/image" Target="../media/image18.pd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ctrTitle"/>
          </p:nvPr>
        </p:nvSpPr>
        <p:spPr>
          <a:xfrm>
            <a:off x="1854200" y="3694113"/>
            <a:ext cx="5446713" cy="1470025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ea typeface="+mj-ea"/>
                <a:cs typeface="+mj-cs"/>
              </a:rPr>
              <a:t>Chapter 14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31747" name="Subtitle 13"/>
          <p:cNvSpPr>
            <a:spLocks noGrp="1"/>
          </p:cNvSpPr>
          <p:nvPr>
            <p:ph type="subTitle" idx="1"/>
          </p:nvPr>
        </p:nvSpPr>
        <p:spPr>
          <a:xfrm>
            <a:off x="1524000" y="5203825"/>
            <a:ext cx="6096000" cy="852488"/>
          </a:xfrm>
        </p:spPr>
        <p:txBody>
          <a:bodyPr>
            <a:noAutofit/>
          </a:bodyPr>
          <a:lstStyle/>
          <a:p>
            <a:r>
              <a:rPr lang="en-US" sz="3600" dirty="0" smtClean="0">
                <a:ea typeface="Arial" panose="020B0604020202020204" pitchFamily="34" charset="0"/>
                <a:cs typeface="Arial" panose="020B0604020202020204" pitchFamily="34" charset="0"/>
              </a:rPr>
              <a:t>Key Management and Distribution</a:t>
            </a:r>
            <a:endParaRPr lang="en-US" sz="3600" dirty="0" smtClean="0"/>
          </a:p>
        </p:txBody>
      </p:sp>
      <p:pic>
        <p:nvPicPr>
          <p:cNvPr id="4" name="Picture Placeholder 4" descr="crypto.jpg"/>
          <p:cNvPicPr>
            <a:picLocks noChangeAspect="1"/>
          </p:cNvPicPr>
          <p:nvPr/>
        </p:nvPicPr>
        <p:blipFill>
          <a:blip r:embed="rId1">
            <a:lum bright="28000"/>
          </a:blip>
          <a:srcRect l="-16674" t="-1111" r="-18211" b="44444"/>
          <a:stretch>
            <a:fillRect/>
          </a:stretch>
        </p:blipFill>
        <p:spPr bwMode="auto">
          <a:xfrm>
            <a:off x="3581400" y="1447800"/>
            <a:ext cx="2109547" cy="120902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01600">
            <a:noFill/>
            <a:miter lim="800000"/>
            <a:headEnd/>
            <a:tailEnd/>
          </a:ln>
          <a:effectLst>
            <a:innerShdw blurRad="762000">
              <a:schemeClr val="accent1">
                <a:alpha val="80000"/>
              </a:schemeClr>
            </a:innerShdw>
            <a:softEdge rad="762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5.pdf"/>
          <p:cNvPicPr>
            <a:picLocks noChangeAspect="1"/>
          </p:cNvPicPr>
          <p:nvPr/>
        </p:nvPicPr>
        <mc:AlternateContent xmlns:mc="http://schemas.openxmlformats.org/markup-compatibility/2006">
          <mc:Choice xmlns:mv="urn:schemas-microsoft-com:mac:vml" xmlns:ma="http://schemas.microsoft.com/office/mac/drawingml/2008/main" Requires="ma">
            <p:blipFill>
              <a:blip r:embed="rId1"/>
              <a:srcRect t="30000" b="30909"/>
              <a:stretch>
                <a:fillRect/>
              </a:stretch>
            </p:blipFill>
          </mc:Choice>
          <mc:Fallback>
            <p:blipFill>
              <a:blip r:embed="rId2"/>
              <a:srcRect t="30000" b="30909"/>
              <a:stretch>
                <a:fillRect/>
              </a:stretch>
            </p:blipFill>
          </mc:Fallback>
        </mc:AlternateContent>
        <p:spPr>
          <a:xfrm>
            <a:off x="0" y="1066800"/>
            <a:ext cx="9144000" cy="4625814"/>
          </a:xfrm>
          <a:prstGeom prst="rect">
            <a:avLst/>
          </a:prstGeom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Controlling Key Usage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92163" y="1762125"/>
            <a:ext cx="7570787" cy="463867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concept of a key hierarchy and the use of automated key distribution techniques greatly reduce the number of keys that must be manually managed and distributed</a:t>
            </a:r>
            <a:endParaRPr lang="en-US" dirty="0" smtClean="0"/>
          </a:p>
          <a:p>
            <a:r>
              <a:rPr lang="en-US" dirty="0" smtClean="0"/>
              <a:t>It also may be desirable to impose some control on the way in which automatically distributed keys are used</a:t>
            </a:r>
            <a:endParaRPr lang="en-US" dirty="0" smtClean="0"/>
          </a:p>
          <a:p>
            <a:pPr lvl="1"/>
            <a:r>
              <a:rPr lang="en-US" dirty="0" smtClean="0"/>
              <a:t>For example, in addition to separating            master keys from session keys, we                   may wish to define different types                        of session keys on the basis of use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81800" y="4864100"/>
            <a:ext cx="2197100" cy="1993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Controls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92163" y="1762125"/>
            <a:ext cx="7570787" cy="288607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Associate a tag with each key</a:t>
            </a:r>
            <a:endParaRPr lang="en-US" dirty="0" smtClean="0"/>
          </a:p>
          <a:p>
            <a:pPr lvl="1"/>
            <a:r>
              <a:rPr lang="en-US" dirty="0" smtClean="0"/>
              <a:t>For use with DES and makes use of the extra 8 bits in each 64-bit DES key</a:t>
            </a:r>
            <a:endParaRPr lang="en-US" dirty="0" smtClean="0"/>
          </a:p>
          <a:p>
            <a:pPr lvl="1"/>
            <a:r>
              <a:rPr lang="en-US" dirty="0" smtClean="0"/>
              <a:t>The eight non-key bits ordinarily reserved for parity checking form the key tag</a:t>
            </a:r>
            <a:endParaRPr lang="en-US" dirty="0" smtClean="0"/>
          </a:p>
          <a:p>
            <a:pPr lvl="1"/>
            <a:r>
              <a:rPr lang="en-US" dirty="0" smtClean="0"/>
              <a:t>Because the tag is embedded in the key, it is encrypted along with the key when that key is distributed, thus providing protection</a:t>
            </a:r>
            <a:endParaRPr lang="en-US" dirty="0" smtClean="0"/>
          </a:p>
        </p:txBody>
      </p:sp>
      <p:graphicFrame>
        <p:nvGraphicFramePr>
          <p:cNvPr id="5" name="Diagram 4"/>
          <p:cNvGraphicFramePr/>
          <p:nvPr/>
        </p:nvGraphicFramePr>
        <p:xfrm>
          <a:off x="838200" y="4572000"/>
          <a:ext cx="7620000" cy="210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57400" y="4495800"/>
            <a:ext cx="1249180" cy="1524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6.pdf"/>
          <p:cNvPicPr>
            <a:picLocks noChangeAspect="1"/>
          </p:cNvPicPr>
          <p:nvPr/>
        </p:nvPicPr>
        <mc:AlternateContent xmlns:mc="http://schemas.openxmlformats.org/markup-compatibility/2006">
          <mc:Choice xmlns:mv="urn:schemas-microsoft-com:mac:vml" xmlns:ma="http://schemas.microsoft.com/office/mac/drawingml/2008/main" Requires="ma">
            <p:blipFill>
              <a:blip r:embed="rId1"/>
              <a:stretch>
                <a:fillRect/>
              </a:stretch>
            </p:blipFill>
          </mc:Choice>
          <mc:Fallback>
            <p:blipFill>
              <a:blip r:embed="rId2"/>
              <a:stretch>
                <a:fillRect/>
              </a:stretch>
            </p:blipFill>
          </mc:Fallback>
        </mc:AlternateContent>
        <p:spPr>
          <a:xfrm>
            <a:off x="134470" y="0"/>
            <a:ext cx="8875059" cy="6858000"/>
          </a:xfrm>
          <a:prstGeom prst="rect">
            <a:avLst/>
          </a:prstGeom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152400"/>
            <a:ext cx="9144000" cy="141287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+mj-ea"/>
                <a:cs typeface="+mj-cs"/>
              </a:rPr>
              <a:t>Simple Secret Key Distribution</a:t>
            </a:r>
            <a:endParaRPr lang="en-US" dirty="0" smtClean="0">
              <a:ea typeface="+mj-ea"/>
              <a:cs typeface="+mj-cs"/>
            </a:endParaRPr>
          </a:p>
        </p:txBody>
      </p:sp>
      <p:pic>
        <p:nvPicPr>
          <p:cNvPr id="6" name="Picture 5" descr="f7.pdf"/>
          <p:cNvPicPr>
            <a:picLocks noChangeAspect="1"/>
          </p:cNvPicPr>
          <p:nvPr/>
        </p:nvPicPr>
        <mc:AlternateContent xmlns:mc="http://schemas.openxmlformats.org/markup-compatibility/2006">
          <mc:Choice xmlns:mv="urn:schemas-microsoft-com:mac:vml" xmlns:ma="http://schemas.microsoft.com/office/mac/drawingml/2008/main" Requires="ma">
            <p:blipFill>
              <a:blip r:embed="rId1"/>
              <a:srcRect l="6364" t="24706" r="8182" b="24706"/>
              <a:stretch>
                <a:fillRect/>
              </a:stretch>
            </p:blipFill>
          </mc:Choice>
          <mc:Fallback>
            <p:blipFill>
              <a:blip r:embed="rId2"/>
              <a:srcRect l="6364" t="24706" r="8182" b="24706"/>
              <a:stretch>
                <a:fillRect/>
              </a:stretch>
            </p:blipFill>
          </mc:Fallback>
        </mc:AlternateContent>
        <p:spPr>
          <a:xfrm>
            <a:off x="0" y="2133600"/>
            <a:ext cx="9144001" cy="4182868"/>
          </a:xfrm>
          <a:prstGeom prst="rect">
            <a:avLst/>
          </a:prstGeom>
        </p:spPr>
      </p:pic>
    </p:spTree>
  </p:cSld>
  <p:clrMapOvr>
    <a:masterClrMapping/>
  </p:clrMapOvr>
  <p:transition spd="med">
    <p:wipe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+mj-ea"/>
                <a:cs typeface="+mj-cs"/>
              </a:rPr>
              <a:t>Man-in-the-Middle Attack</a:t>
            </a:r>
            <a:endParaRPr lang="en-US" dirty="0" smtClean="0">
              <a:ea typeface="+mj-ea"/>
              <a:cs typeface="+mj-cs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 descr="f8.pdf"/>
          <p:cNvPicPr>
            <a:picLocks noChangeAspect="1"/>
          </p:cNvPicPr>
          <p:nvPr/>
        </p:nvPicPr>
        <mc:AlternateContent xmlns:mc="http://schemas.openxmlformats.org/markup-compatibility/2006">
          <mc:Choice xmlns:mv="urn:schemas-microsoft-com:mac:vml" xmlns:ma="http://schemas.microsoft.com/office/mac/drawingml/2008/main" Requires="ma">
            <p:blipFill>
              <a:blip r:embed="rId1"/>
              <a:srcRect r="5882"/>
              <a:stretch>
                <a:fillRect/>
              </a:stretch>
            </p:blipFill>
          </mc:Choice>
          <mc:Fallback>
            <p:blipFill>
              <a:blip r:embed="rId2"/>
              <a:srcRect r="5882"/>
              <a:stretch>
                <a:fillRect/>
              </a:stretch>
            </p:blipFill>
          </mc:Fallback>
        </mc:AlternateContent>
        <p:spPr>
          <a:xfrm>
            <a:off x="3844636" y="0"/>
            <a:ext cx="5299364" cy="7286673"/>
          </a:xfrm>
          <a:prstGeom prst="rect">
            <a:avLst/>
          </a:prstGeom>
        </p:spPr>
      </p:pic>
    </p:spTree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152399"/>
            <a:ext cx="9144000" cy="2057401"/>
          </a:xfrm>
        </p:spPr>
        <p:txBody>
          <a:bodyPr tIns="0" bIns="914400"/>
          <a:lstStyle/>
          <a:p>
            <a:pPr eaLnBrk="1" hangingPunct="1">
              <a:defRPr/>
            </a:pPr>
            <a:r>
              <a:rPr lang="en-US" sz="4800" dirty="0" smtClean="0">
                <a:ea typeface="+mj-ea"/>
                <a:cs typeface="+mj-cs"/>
              </a:rPr>
              <a:t>Secret Key Distribution with Confidentiality and Authentication</a:t>
            </a:r>
            <a:endParaRPr lang="en-US" sz="4800" dirty="0" smtClean="0">
              <a:ea typeface="+mj-ea"/>
              <a:cs typeface="+mj-cs"/>
            </a:endParaRPr>
          </a:p>
        </p:txBody>
      </p:sp>
      <p:pic>
        <p:nvPicPr>
          <p:cNvPr id="4" name="Picture 3" descr="f9.pdf"/>
          <p:cNvPicPr>
            <a:picLocks noChangeAspect="1"/>
          </p:cNvPicPr>
          <p:nvPr/>
        </p:nvPicPr>
        <mc:AlternateContent xmlns:mc="http://schemas.openxmlformats.org/markup-compatibility/2006">
          <mc:Choice xmlns:mv="urn:schemas-microsoft-com:mac:vml" xmlns:ma="http://schemas.microsoft.com/office/mac/drawingml/2008/main" Requires="ma">
            <p:blipFill>
              <a:blip r:embed="rId1"/>
              <a:srcRect l="6364" t="20000" r="8182" b="21176"/>
              <a:stretch>
                <a:fillRect/>
              </a:stretch>
            </p:blipFill>
          </mc:Choice>
          <mc:Fallback>
            <p:blipFill>
              <a:blip r:embed="rId2"/>
              <a:srcRect l="6364" t="20000" r="8182" b="21176"/>
              <a:stretch>
                <a:fillRect/>
              </a:stretch>
            </p:blipFill>
          </mc:Fallback>
        </mc:AlternateContent>
        <p:spPr>
          <a:xfrm>
            <a:off x="0" y="1980585"/>
            <a:ext cx="9169167" cy="4877415"/>
          </a:xfrm>
          <a:prstGeom prst="rect">
            <a:avLst/>
          </a:prstGeom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Hybrid Scheme</a:t>
            </a:r>
            <a:endParaRPr lang="en-AU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792163" y="1762125"/>
            <a:ext cx="7570787" cy="3267075"/>
          </a:xfrm>
        </p:spPr>
        <p:txBody>
          <a:bodyPr>
            <a:normAutofit fontScale="92500" lnSpcReduction="10000"/>
          </a:bodyPr>
          <a:lstStyle/>
          <a:p>
            <a:r>
              <a:rPr lang="en-AU" dirty="0" smtClean="0"/>
              <a:t>In use on IBM mainframes</a:t>
            </a:r>
            <a:endParaRPr lang="en-AU" dirty="0" smtClean="0"/>
          </a:p>
          <a:p>
            <a:r>
              <a:rPr lang="en-AU" dirty="0" smtClean="0"/>
              <a:t>Retains the use of a key distribution center (KDC) that shares a secret master key with each user and distributes secret session keys encrypted with the master key</a:t>
            </a:r>
            <a:endParaRPr lang="en-AU" dirty="0" smtClean="0"/>
          </a:p>
          <a:p>
            <a:r>
              <a:rPr lang="en-AU" dirty="0" smtClean="0"/>
              <a:t>A public-key scheme is used to distribute the master keys</a:t>
            </a:r>
            <a:endParaRPr lang="en-AU" dirty="0" smtClean="0"/>
          </a:p>
        </p:txBody>
      </p:sp>
      <p:graphicFrame>
        <p:nvGraphicFramePr>
          <p:cNvPr id="4" name="Diagram 3"/>
          <p:cNvGraphicFramePr/>
          <p:nvPr/>
        </p:nvGraphicFramePr>
        <p:xfrm>
          <a:off x="1600200" y="5105400"/>
          <a:ext cx="6096000" cy="1346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9688"/>
            <a:ext cx="9143999" cy="1412875"/>
          </a:xfrm>
        </p:spPr>
        <p:txBody>
          <a:bodyPr/>
          <a:lstStyle/>
          <a:p>
            <a:r>
              <a:rPr lang="en-US" dirty="0" smtClean="0"/>
              <a:t>Distribution of Public Keys</a:t>
            </a:r>
            <a:endParaRPr lang="en-AU" dirty="0"/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600200"/>
            <a:ext cx="7570787" cy="1514475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ts val="1800"/>
              </a:spcBef>
            </a:pPr>
            <a:r>
              <a:rPr lang="en-US" dirty="0" smtClean="0"/>
              <a:t>Several techniques have been proposed for the distribution of public keys. Virtually all these proposals can be grouped into the following general schemes:</a:t>
            </a:r>
            <a:endParaRPr lang="en-US" dirty="0" smtClean="0"/>
          </a:p>
          <a:p>
            <a:endParaRPr lang="en-AU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1752600" y="2667000"/>
          <a:ext cx="6858000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44000" cy="1139825"/>
          </a:xfrm>
        </p:spPr>
        <p:txBody>
          <a:bodyPr/>
          <a:lstStyle/>
          <a:p>
            <a:pPr eaLnBrk="1" hangingPunct="1">
              <a:defRPr/>
            </a:pPr>
            <a:r>
              <a:rPr lang="en-AU" dirty="0">
                <a:ea typeface="+mj-ea"/>
                <a:cs typeface="+mj-cs"/>
              </a:rPr>
              <a:t>Public Announcement</a:t>
            </a:r>
            <a:endParaRPr lang="en-AU" dirty="0">
              <a:ea typeface="+mj-ea"/>
              <a:cs typeface="+mj-cs"/>
            </a:endParaRPr>
          </a:p>
        </p:txBody>
      </p:sp>
      <p:pic>
        <p:nvPicPr>
          <p:cNvPr id="4" name="Picture 3" descr="f10.pdf"/>
          <p:cNvPicPr>
            <a:picLocks noChangeAspect="1"/>
          </p:cNvPicPr>
          <p:nvPr/>
        </p:nvPicPr>
        <mc:AlternateContent xmlns:mc="http://schemas.openxmlformats.org/markup-compatibility/2006">
          <mc:Choice xmlns:mv="urn:schemas-microsoft-com:mac:vml" xmlns:ma="http://schemas.microsoft.com/office/mac/drawingml/2008/main" Requires="ma">
            <p:blipFill>
              <a:blip r:embed="rId1"/>
              <a:srcRect l="6364" t="17647" r="7273" b="18824"/>
              <a:stretch>
                <a:fillRect/>
              </a:stretch>
            </p:blipFill>
          </mc:Choice>
          <mc:Fallback>
            <p:blipFill>
              <a:blip r:embed="rId2"/>
              <a:srcRect l="6364" t="17647" r="7273" b="18824"/>
              <a:stretch>
                <a:fillRect/>
              </a:stretch>
            </p:blipFill>
          </mc:Fallback>
        </mc:AlternateContent>
        <p:spPr>
          <a:xfrm>
            <a:off x="36848" y="1447800"/>
            <a:ext cx="9107152" cy="5176704"/>
          </a:xfrm>
          <a:prstGeom prst="rect">
            <a:avLst/>
          </a:prstGeom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39688"/>
            <a:ext cx="9144000" cy="1412875"/>
          </a:xfrm>
        </p:spPr>
        <p:txBody>
          <a:bodyPr/>
          <a:lstStyle/>
          <a:p>
            <a:r>
              <a:rPr lang="en-US" dirty="0" smtClean="0"/>
              <a:t>Key Distribution Technique</a:t>
            </a:r>
            <a:endParaRPr lang="en-AU" dirty="0"/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>
          <a:xfrm>
            <a:off x="792163" y="1762125"/>
            <a:ext cx="7570787" cy="4714875"/>
          </a:xfrm>
        </p:spPr>
        <p:txBody>
          <a:bodyPr>
            <a:normAutofit lnSpcReduction="10000"/>
          </a:bodyPr>
          <a:lstStyle/>
          <a:p>
            <a:r>
              <a:rPr lang="en-AU" dirty="0" smtClean="0"/>
              <a:t>Term that refers to the means of delivering a key to two parties who wish to exchange data without allowing others to see the key</a:t>
            </a:r>
            <a:endParaRPr lang="en-AU" dirty="0" smtClean="0"/>
          </a:p>
          <a:p>
            <a:r>
              <a:rPr lang="en-AU" dirty="0" smtClean="0"/>
              <a:t>For symmetric encryption to work, the two parties to an exchange must share the same key, and that key must be protected from access by others</a:t>
            </a:r>
            <a:endParaRPr lang="en-AU" dirty="0" smtClean="0"/>
          </a:p>
          <a:p>
            <a:r>
              <a:rPr lang="en-AU" dirty="0" smtClean="0"/>
              <a:t>Frequent key changes are desirable to limit the amount of data compromised if an attacker learns the key</a:t>
            </a: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144000" cy="1139825"/>
          </a:xfrm>
        </p:spPr>
        <p:txBody>
          <a:bodyPr/>
          <a:lstStyle/>
          <a:p>
            <a:pPr eaLnBrk="1" hangingPunct="1">
              <a:defRPr/>
            </a:pPr>
            <a:r>
              <a:rPr lang="en-AU" dirty="0">
                <a:ea typeface="+mj-ea"/>
                <a:cs typeface="+mj-cs"/>
              </a:rPr>
              <a:t>Publicly Available Directory</a:t>
            </a:r>
            <a:endParaRPr lang="en-AU" dirty="0">
              <a:ea typeface="+mj-ea"/>
              <a:cs typeface="+mj-cs"/>
            </a:endParaRPr>
          </a:p>
        </p:txBody>
      </p:sp>
      <p:pic>
        <p:nvPicPr>
          <p:cNvPr id="4" name="Picture 3" descr="f11.pdf"/>
          <p:cNvPicPr>
            <a:picLocks noChangeAspect="1"/>
          </p:cNvPicPr>
          <p:nvPr/>
        </p:nvPicPr>
        <mc:AlternateContent xmlns:mc="http://schemas.openxmlformats.org/markup-compatibility/2006">
          <mc:Choice xmlns:mv="urn:schemas-microsoft-com:mac:vml" xmlns:ma="http://schemas.microsoft.com/office/mac/drawingml/2008/main" Requires="ma">
            <p:blipFill>
              <a:blip r:embed="rId1"/>
              <a:srcRect l="5455" t="11765" r="7273" b="14118"/>
              <a:stretch>
                <a:fillRect/>
              </a:stretch>
            </p:blipFill>
          </mc:Choice>
          <mc:Fallback>
            <p:blipFill>
              <a:blip r:embed="rId2"/>
              <a:srcRect l="5455" t="11765" r="7273" b="14118"/>
              <a:stretch>
                <a:fillRect/>
              </a:stretch>
            </p:blipFill>
          </mc:Fallback>
        </mc:AlternateContent>
        <p:spPr>
          <a:xfrm>
            <a:off x="-43946" y="806887"/>
            <a:ext cx="9187946" cy="6029561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f12.pdf"/>
          <p:cNvPicPr>
            <a:picLocks noChangeAspect="1"/>
          </p:cNvPicPr>
          <p:nvPr/>
        </p:nvPicPr>
        <mc:AlternateContent xmlns:mc="http://schemas.openxmlformats.org/markup-compatibility/2006">
          <mc:Choice xmlns:mv="urn:schemas-microsoft-com:mac:vml" xmlns:ma="http://schemas.microsoft.com/office/mac/drawingml/2008/main" Requires="ma">
            <p:blipFill>
              <a:blip r:embed="rId1"/>
              <a:srcRect t="4545" b="31818"/>
              <a:stretch>
                <a:fillRect/>
              </a:stretch>
            </p:blipFill>
          </mc:Choice>
          <mc:Fallback>
            <p:blipFill>
              <a:blip r:embed="rId2"/>
              <a:srcRect t="4545" b="31818"/>
              <a:stretch>
                <a:fillRect/>
              </a:stretch>
            </p:blipFill>
          </mc:Fallback>
        </mc:AlternateContent>
        <p:spPr>
          <a:xfrm>
            <a:off x="381000" y="0"/>
            <a:ext cx="8441894" cy="6952086"/>
          </a:xfrm>
          <a:prstGeom prst="rect">
            <a:avLst/>
          </a:prstGeom>
        </p:spPr>
      </p:pic>
    </p:spTree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f13.pdf"/>
          <p:cNvPicPr>
            <a:picLocks noChangeAspect="1"/>
          </p:cNvPicPr>
          <p:nvPr/>
        </p:nvPicPr>
        <mc:AlternateContent xmlns:mc="http://schemas.openxmlformats.org/markup-compatibility/2006">
          <mc:Choice xmlns:mv="urn:schemas-microsoft-com:mac:vml" xmlns:ma="http://schemas.microsoft.com/office/mac/drawingml/2008/main" Requires="ma">
            <p:blipFill>
              <a:blip r:embed="rId1"/>
              <a:srcRect t="13636" b="10909"/>
              <a:stretch>
                <a:fillRect/>
              </a:stretch>
            </p:blipFill>
          </mc:Choice>
          <mc:Fallback>
            <p:blipFill>
              <a:blip r:embed="rId2"/>
              <a:srcRect t="13636" b="10909"/>
              <a:stretch>
                <a:fillRect/>
              </a:stretch>
            </p:blipFill>
          </mc:Fallback>
        </mc:AlternateContent>
        <p:spPr>
          <a:xfrm>
            <a:off x="1156159" y="1"/>
            <a:ext cx="7023267" cy="6858000"/>
          </a:xfrm>
          <a:prstGeom prst="rect">
            <a:avLst/>
          </a:prstGeom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X.509 Certificates</a:t>
            </a:r>
            <a:endParaRPr lang="en-AU" dirty="0"/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>
          <a:xfrm>
            <a:off x="792163" y="1762125"/>
            <a:ext cx="7570787" cy="4562475"/>
          </a:xfrm>
        </p:spPr>
        <p:txBody>
          <a:bodyPr>
            <a:normAutofit fontScale="62500" lnSpcReduction="20000"/>
          </a:bodyPr>
          <a:lstStyle/>
          <a:p>
            <a:r>
              <a:rPr lang="en-AU" dirty="0" smtClean="0"/>
              <a:t>Part of the X.500 series of recommendations that define a directory service</a:t>
            </a:r>
            <a:endParaRPr lang="en-AU" dirty="0" smtClean="0"/>
          </a:p>
          <a:p>
            <a:pPr lvl="1"/>
            <a:r>
              <a:rPr lang="en-AU" dirty="0" smtClean="0"/>
              <a:t>The directory is, in effect, a server or distributed set of servers that maintains a database of information about users</a:t>
            </a:r>
            <a:endParaRPr lang="en-AU" dirty="0" smtClean="0"/>
          </a:p>
          <a:p>
            <a:r>
              <a:rPr lang="en-AU" dirty="0" smtClean="0"/>
              <a:t>X.509 defines a framework for the provision of authentication services by the X.500 directory to its users</a:t>
            </a:r>
            <a:endParaRPr lang="en-AU" dirty="0" smtClean="0"/>
          </a:p>
          <a:p>
            <a:pPr lvl="1"/>
            <a:r>
              <a:rPr lang="en-AU" dirty="0" smtClean="0"/>
              <a:t>Was initially issued in 1988 with the latest revision in 2000</a:t>
            </a:r>
            <a:endParaRPr lang="en-AU" dirty="0" smtClean="0"/>
          </a:p>
          <a:p>
            <a:pPr lvl="1"/>
            <a:r>
              <a:rPr lang="en-AU" dirty="0" smtClean="0"/>
              <a:t>Based on the use of public-key cryptography and digital signatures</a:t>
            </a:r>
            <a:endParaRPr lang="en-AU" dirty="0" smtClean="0"/>
          </a:p>
          <a:p>
            <a:pPr lvl="1"/>
            <a:r>
              <a:rPr lang="en-AU" dirty="0" smtClean="0"/>
              <a:t>Does not dictate the use of a specific algorithm but recommends RSA</a:t>
            </a:r>
            <a:endParaRPr lang="en-AU" dirty="0" smtClean="0"/>
          </a:p>
          <a:p>
            <a:pPr lvl="1"/>
            <a:r>
              <a:rPr lang="en-AU" dirty="0" smtClean="0"/>
              <a:t>Does not dictate a specific hash algorithm</a:t>
            </a:r>
            <a:endParaRPr lang="en-AU" dirty="0" smtClean="0"/>
          </a:p>
          <a:p>
            <a:r>
              <a:rPr lang="en-AU" dirty="0" smtClean="0"/>
              <a:t>Each certificate contains the public key of a user and is signed with the private key of a trusted certification authority</a:t>
            </a:r>
            <a:endParaRPr lang="en-AU" dirty="0" smtClean="0"/>
          </a:p>
          <a:p>
            <a:r>
              <a:rPr lang="en-AU" dirty="0" smtClean="0"/>
              <a:t>X.509 defines alternative authentication protocols based on the use of public-key certificates</a:t>
            </a: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14.pdf"/>
          <p:cNvPicPr>
            <a:picLocks noChangeAspect="1"/>
          </p:cNvPicPr>
          <p:nvPr/>
        </p:nvPicPr>
        <mc:AlternateContent xmlns:mc="http://schemas.openxmlformats.org/markup-compatibility/2006">
          <mc:Choice xmlns:mv="urn:schemas-microsoft-com:mac:vml" xmlns:ma="http://schemas.microsoft.com/office/mac/drawingml/2008/main" Requires="ma">
            <p:blipFill>
              <a:blip r:embed="rId1"/>
              <a:srcRect t="17273" b="8182"/>
              <a:stretch>
                <a:fillRect/>
              </a:stretch>
            </p:blipFill>
          </mc:Choice>
          <mc:Fallback>
            <p:blipFill>
              <a:blip r:embed="rId2"/>
              <a:srcRect t="17273" b="8182"/>
              <a:stretch>
                <a:fillRect/>
              </a:stretch>
            </p:blipFill>
          </mc:Fallback>
        </mc:AlternateContent>
        <p:spPr>
          <a:xfrm>
            <a:off x="1143000" y="-43670"/>
            <a:ext cx="7154212" cy="6901670"/>
          </a:xfrm>
          <a:prstGeom prst="rect">
            <a:avLst/>
          </a:prstGeom>
        </p:spPr>
      </p:pic>
    </p:spTree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3612776" cy="1537447"/>
          </a:xfrm>
        </p:spPr>
        <p:txBody>
          <a:bodyPr/>
          <a:lstStyle/>
          <a:p>
            <a:r>
              <a:rPr lang="en-AU" sz="4800" dirty="0" smtClean="0"/>
              <a:t>Certificates</a:t>
            </a:r>
            <a:endParaRPr lang="en-AU" sz="4800" dirty="0"/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>
          <a:xfrm>
            <a:off x="4885859" y="381001"/>
            <a:ext cx="3813174" cy="6172199"/>
          </a:xfrm>
        </p:spPr>
        <p:txBody>
          <a:bodyPr>
            <a:normAutofit/>
          </a:bodyPr>
          <a:lstStyle/>
          <a:p>
            <a:pPr lvl="1"/>
            <a:r>
              <a:rPr lang="en-AU" sz="2400" dirty="0" smtClean="0"/>
              <a:t>Version</a:t>
            </a:r>
            <a:endParaRPr lang="en-AU" sz="2400" dirty="0" smtClean="0"/>
          </a:p>
          <a:p>
            <a:pPr lvl="1"/>
            <a:r>
              <a:rPr lang="en-AU" sz="2400" dirty="0" smtClean="0"/>
              <a:t>Serial number</a:t>
            </a:r>
            <a:endParaRPr lang="en-AU" sz="2400" dirty="0" smtClean="0"/>
          </a:p>
          <a:p>
            <a:pPr lvl="1"/>
            <a:r>
              <a:rPr lang="en-AU" sz="2400" dirty="0" smtClean="0"/>
              <a:t>Signature algorithm identifier</a:t>
            </a:r>
            <a:endParaRPr lang="en-AU" sz="2400" dirty="0" smtClean="0"/>
          </a:p>
          <a:p>
            <a:pPr lvl="1"/>
            <a:r>
              <a:rPr lang="en-AU" sz="2400" dirty="0" smtClean="0"/>
              <a:t>Issuer name</a:t>
            </a:r>
            <a:endParaRPr lang="en-AU" sz="2400" dirty="0" smtClean="0"/>
          </a:p>
          <a:p>
            <a:pPr lvl="1"/>
            <a:r>
              <a:rPr lang="en-AU" sz="2400" dirty="0" smtClean="0"/>
              <a:t>Period of validity</a:t>
            </a:r>
            <a:endParaRPr lang="en-AU" sz="2400" dirty="0" smtClean="0"/>
          </a:p>
          <a:p>
            <a:pPr lvl="1"/>
            <a:r>
              <a:rPr lang="en-AU" sz="2400" dirty="0" smtClean="0"/>
              <a:t>Subject name</a:t>
            </a:r>
            <a:endParaRPr lang="en-AU" sz="2400" dirty="0" smtClean="0"/>
          </a:p>
          <a:p>
            <a:pPr lvl="1"/>
            <a:r>
              <a:rPr lang="en-AU" sz="2400" dirty="0" smtClean="0"/>
              <a:t>Subject’s public-key information</a:t>
            </a:r>
            <a:endParaRPr lang="en-AU" sz="2400" dirty="0" smtClean="0"/>
          </a:p>
          <a:p>
            <a:pPr lvl="1"/>
            <a:r>
              <a:rPr lang="en-AU" sz="2400" dirty="0" smtClean="0"/>
              <a:t>Issuer unique identifier </a:t>
            </a:r>
            <a:endParaRPr lang="en-AU" sz="2400" dirty="0" smtClean="0"/>
          </a:p>
          <a:p>
            <a:pPr lvl="1"/>
            <a:r>
              <a:rPr lang="en-AU" sz="2400" dirty="0" smtClean="0"/>
              <a:t>Subject unique identifier </a:t>
            </a:r>
            <a:endParaRPr lang="en-AU" sz="2400" dirty="0" smtClean="0"/>
          </a:p>
          <a:p>
            <a:pPr lvl="1"/>
            <a:r>
              <a:rPr lang="en-AU" sz="2400" dirty="0" smtClean="0"/>
              <a:t>Extensions</a:t>
            </a:r>
            <a:endParaRPr lang="en-AU" sz="2400" dirty="0" smtClean="0"/>
          </a:p>
          <a:p>
            <a:pPr lvl="1"/>
            <a:r>
              <a:rPr lang="en-AU" sz="2400" dirty="0" smtClean="0"/>
              <a:t>Signature</a:t>
            </a:r>
            <a:endParaRPr lang="en-AU" sz="2400" dirty="0" smtClean="0"/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>
          <a:xfrm>
            <a:off x="381000" y="2362200"/>
            <a:ext cx="3612776" cy="3200400"/>
          </a:xfrm>
        </p:spPr>
        <p:txBody>
          <a:bodyPr>
            <a:normAutofit fontScale="92500" lnSpcReduction="20000"/>
          </a:bodyPr>
          <a:lstStyle/>
          <a:p>
            <a:r>
              <a:rPr lang="en-AU" sz="3890" dirty="0" smtClean="0"/>
              <a:t>Created by a trusted Certification Authority (CA) and have the following elements: </a:t>
            </a:r>
            <a:endParaRPr lang="en-AU" sz="3890" dirty="0" smtClean="0"/>
          </a:p>
          <a:p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9200" y="1982788"/>
            <a:ext cx="2057400" cy="158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15.pdf"/>
          <p:cNvPicPr>
            <a:picLocks noChangeAspect="1"/>
          </p:cNvPicPr>
          <p:nvPr/>
        </p:nvPicPr>
        <mc:AlternateContent xmlns:mc="http://schemas.openxmlformats.org/markup-compatibility/2006">
          <mc:Choice xmlns:mv="urn:schemas-microsoft-com:mac:vml" xmlns:ma="http://schemas.microsoft.com/office/mac/drawingml/2008/main" Requires="ma">
            <p:blipFill>
              <a:blip r:embed="rId1"/>
              <a:srcRect t="18182" b="14545"/>
              <a:stretch>
                <a:fillRect/>
              </a:stretch>
            </p:blipFill>
          </mc:Choice>
          <mc:Fallback>
            <p:blipFill>
              <a:blip r:embed="rId2"/>
              <a:srcRect t="18182" b="14545"/>
              <a:stretch>
                <a:fillRect/>
              </a:stretch>
            </p:blipFill>
          </mc:Fallback>
        </mc:AlternateContent>
        <p:spPr>
          <a:xfrm>
            <a:off x="685800" y="0"/>
            <a:ext cx="7877524" cy="6858001"/>
          </a:xfrm>
          <a:prstGeom prst="rect">
            <a:avLst/>
          </a:prstGeom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Obtaining a </a:t>
            </a:r>
            <a:r>
              <a:rPr lang="en-AU" dirty="0" smtClean="0"/>
              <a:t>Certificate </a:t>
            </a:r>
            <a:endParaRPr lang="en-AU" dirty="0"/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762125"/>
            <a:ext cx="7772399" cy="4867275"/>
          </a:xfrm>
        </p:spPr>
        <p:txBody>
          <a:bodyPr>
            <a:normAutofit fontScale="70000" lnSpcReduction="20000"/>
          </a:bodyPr>
          <a:lstStyle/>
          <a:p>
            <a:pPr marL="342900" lvl="1" indent="-342900">
              <a:spcBef>
                <a:spcPts val="2400"/>
              </a:spcBef>
              <a:buClr>
                <a:srgbClr val="BAABE3"/>
              </a:buClr>
            </a:pPr>
            <a:endParaRPr lang="en-AU" sz="2800" dirty="0" smtClean="0">
              <a:cs typeface="MS PGothic" pitchFamily="-107" charset="-128"/>
            </a:endParaRPr>
          </a:p>
          <a:p>
            <a:pPr marL="342900" lvl="1" indent="-342900">
              <a:spcBef>
                <a:spcPts val="2400"/>
              </a:spcBef>
              <a:buClr>
                <a:srgbClr val="BAABE3"/>
              </a:buClr>
            </a:pPr>
            <a:endParaRPr lang="en-AU" sz="2800" dirty="0" smtClean="0">
              <a:cs typeface="MS PGothic" pitchFamily="-107" charset="-128"/>
            </a:endParaRPr>
          </a:p>
          <a:p>
            <a:pPr marL="342900" lvl="1" indent="-342900">
              <a:spcBef>
                <a:spcPts val="2400"/>
              </a:spcBef>
              <a:buClr>
                <a:srgbClr val="BAABE3"/>
              </a:buClr>
            </a:pPr>
            <a:endParaRPr lang="en-AU" sz="2800" dirty="0" smtClean="0">
              <a:cs typeface="MS PGothic" pitchFamily="-107" charset="-128"/>
            </a:endParaRPr>
          </a:p>
          <a:p>
            <a:pPr marL="342900" lvl="1" indent="-342900">
              <a:spcBef>
                <a:spcPts val="2400"/>
              </a:spcBef>
              <a:buClr>
                <a:srgbClr val="BAABE3"/>
              </a:buClr>
              <a:buNone/>
            </a:pPr>
            <a:endParaRPr lang="en-AU" sz="2800" dirty="0" smtClean="0">
              <a:cs typeface="MS PGothic" pitchFamily="-107" charset="-128"/>
            </a:endParaRPr>
          </a:p>
          <a:p>
            <a:pPr marL="342900" lvl="1" indent="-342900">
              <a:spcBef>
                <a:spcPts val="2400"/>
              </a:spcBef>
              <a:buClr>
                <a:srgbClr val="BAABE3"/>
              </a:buClr>
            </a:pPr>
            <a:r>
              <a:rPr lang="en-AU" sz="2800" dirty="0" smtClean="0">
                <a:cs typeface="MS PGothic" pitchFamily="-107" charset="-128"/>
              </a:rPr>
              <a:t>Because certificates are unforgeable, they can be placed in a directory without the need for the directory to make special efforts to protect them</a:t>
            </a:r>
            <a:endParaRPr lang="en-AU" sz="2800" dirty="0" smtClean="0">
              <a:cs typeface="MS PGothic" pitchFamily="-107" charset="-128"/>
            </a:endParaRPr>
          </a:p>
          <a:p>
            <a:pPr lvl="1"/>
            <a:r>
              <a:rPr lang="en-AU" sz="2570" dirty="0" smtClean="0"/>
              <a:t>In addition, a user can transmit his or her certificate directly to other users</a:t>
            </a:r>
            <a:endParaRPr lang="en-AU" sz="2570" dirty="0" smtClean="0"/>
          </a:p>
          <a:p>
            <a:pPr marL="342900" lvl="1" indent="-342900">
              <a:spcBef>
                <a:spcPts val="2400"/>
              </a:spcBef>
              <a:buClr>
                <a:srgbClr val="BAABE3"/>
              </a:buClr>
            </a:pPr>
            <a:r>
              <a:rPr lang="en-AU" sz="2800" dirty="0" smtClean="0">
                <a:cs typeface="MS PGothic" pitchFamily="-107" charset="-128"/>
              </a:rPr>
              <a:t>Once B is in possession of A’s certificate, B has confidence that messages it encrypts with A’s public key will be secure from eavesdropping and that messages signed with A’s private key are unforgeable</a:t>
            </a:r>
            <a:endParaRPr lang="en-AU" sz="2800" dirty="0">
              <a:cs typeface="MS PGothic" pitchFamily="-107" charset="-128"/>
            </a:endParaRPr>
          </a:p>
        </p:txBody>
      </p:sp>
      <p:graphicFrame>
        <p:nvGraphicFramePr>
          <p:cNvPr id="4" name="Diagram 3"/>
          <p:cNvGraphicFramePr/>
          <p:nvPr/>
        </p:nvGraphicFramePr>
        <p:xfrm>
          <a:off x="1371600" y="1676400"/>
          <a:ext cx="6096000" cy="2057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16.pdf"/>
          <p:cNvPicPr>
            <a:picLocks noChangeAspect="1"/>
          </p:cNvPicPr>
          <p:nvPr/>
        </p:nvPicPr>
        <mc:AlternateContent xmlns:mc="http://schemas.openxmlformats.org/markup-compatibility/2006">
          <mc:Choice xmlns:mv="urn:schemas-microsoft-com:mac:vml" xmlns:ma="http://schemas.microsoft.com/office/mac/drawingml/2008/main" Requires="ma">
            <p:blipFill>
              <a:blip r:embed="rId1"/>
              <a:srcRect t="7273" b="7273"/>
              <a:stretch>
                <a:fillRect/>
              </a:stretch>
            </p:blipFill>
          </mc:Choice>
          <mc:Fallback>
            <p:blipFill>
              <a:blip r:embed="rId2"/>
              <a:srcRect t="7273" b="7273"/>
              <a:stretch>
                <a:fillRect/>
              </a:stretch>
            </p:blipFill>
          </mc:Fallback>
        </mc:AlternateContent>
        <p:spPr>
          <a:xfrm>
            <a:off x="1471277" y="0"/>
            <a:ext cx="6201445" cy="6858000"/>
          </a:xfrm>
          <a:prstGeom prst="rect">
            <a:avLst/>
          </a:prstGeom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Certificate Revocation</a:t>
            </a:r>
            <a:endParaRPr lang="en-AU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85801" y="1762125"/>
            <a:ext cx="7848600" cy="4289425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Each certificate includes a period of validity</a:t>
            </a:r>
            <a:endParaRPr lang="en-US" dirty="0" smtClean="0"/>
          </a:p>
          <a:p>
            <a:pPr lvl="1"/>
            <a:r>
              <a:rPr lang="en-US" dirty="0" smtClean="0"/>
              <a:t>Typically a new certificate is issued just before the expiration of the old one</a:t>
            </a:r>
            <a:endParaRPr lang="en-US" dirty="0" smtClean="0"/>
          </a:p>
          <a:p>
            <a:r>
              <a:rPr lang="en-US" dirty="0" smtClean="0"/>
              <a:t>It may be desirable on occasion to revoke a certificate before it expires, for one of the following reasons:</a:t>
            </a:r>
            <a:endParaRPr lang="en-US" dirty="0" smtClean="0"/>
          </a:p>
          <a:p>
            <a:pPr lvl="1"/>
            <a:r>
              <a:rPr lang="en-US" dirty="0" smtClean="0"/>
              <a:t>The user’s private key is assumed to be compromised</a:t>
            </a:r>
            <a:endParaRPr lang="en-US" dirty="0" smtClean="0"/>
          </a:p>
          <a:p>
            <a:pPr lvl="1"/>
            <a:r>
              <a:rPr lang="en-US" dirty="0" smtClean="0"/>
              <a:t>The user is no longer certified by this CA</a:t>
            </a:r>
            <a:endParaRPr lang="en-US" dirty="0" smtClean="0"/>
          </a:p>
          <a:p>
            <a:pPr lvl="1"/>
            <a:r>
              <a:rPr lang="en-US" dirty="0" smtClean="0"/>
              <a:t>The CA’s certificate is assumed to be compromised</a:t>
            </a:r>
            <a:endParaRPr lang="en-US" dirty="0" smtClean="0"/>
          </a:p>
          <a:p>
            <a:pPr marL="342900" lvl="1" indent="-342900">
              <a:spcBef>
                <a:spcPts val="2400"/>
              </a:spcBef>
              <a:buClr>
                <a:srgbClr val="BAABE3"/>
              </a:buClr>
            </a:pPr>
            <a:r>
              <a:rPr lang="en-US" sz="2825" dirty="0" smtClean="0">
                <a:cs typeface="MS PGothic" pitchFamily="-107" charset="-128"/>
              </a:rPr>
              <a:t>Each CA must maintain a list consisting of all revoked but not expired certificates issued by that CA</a:t>
            </a:r>
            <a:endParaRPr lang="en-US" sz="2825" dirty="0" smtClean="0">
              <a:cs typeface="MS PGothic" pitchFamily="-107" charset="-128"/>
            </a:endParaRPr>
          </a:p>
          <a:p>
            <a:pPr lvl="1"/>
            <a:r>
              <a:rPr lang="en-US" dirty="0" smtClean="0"/>
              <a:t>These lists should be posted on the directory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9688"/>
            <a:ext cx="9143999" cy="1412875"/>
          </a:xfrm>
        </p:spPr>
        <p:txBody>
          <a:bodyPr/>
          <a:lstStyle/>
          <a:p>
            <a:r>
              <a:rPr lang="en-US" dirty="0" smtClean="0"/>
              <a:t>Symmetric Key Distribution</a:t>
            </a:r>
            <a:endParaRPr lang="en-AU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52400" y="1524000"/>
          <a:ext cx="8839199" cy="51054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4639433">
            <a:off x="7873271" y="3753925"/>
            <a:ext cx="1531312" cy="690958"/>
          </a:xfrm>
          <a:prstGeom prst="rect">
            <a:avLst/>
          </a:prstGeom>
          <a:scene3d>
            <a:camera prst="orthographicFront">
              <a:rot lat="0" lon="1199981" rev="0"/>
            </a:camera>
            <a:lightRig rig="threePt" dir="t"/>
          </a:scene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X.509 Version 3</a:t>
            </a:r>
            <a:endParaRPr lang="en-AU" dirty="0"/>
          </a:p>
        </p:txBody>
      </p:sp>
      <p:sp>
        <p:nvSpPr>
          <p:cNvPr id="73731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762000" y="1600200"/>
            <a:ext cx="3581400" cy="5029200"/>
          </a:xfrm>
        </p:spPr>
        <p:txBody>
          <a:bodyPr>
            <a:normAutofit/>
          </a:bodyPr>
          <a:lstStyle/>
          <a:p>
            <a:r>
              <a:rPr lang="en-AU" sz="1600" dirty="0" smtClean="0"/>
              <a:t>Version 2 format does not convey all of the information that recent design and implementation experience has shown to be needed</a:t>
            </a:r>
            <a:endParaRPr lang="en-AU" sz="1600" dirty="0" smtClean="0"/>
          </a:p>
          <a:p>
            <a:r>
              <a:rPr lang="en-AU" sz="1600" dirty="0" smtClean="0"/>
              <a:t>Rather than continue to add fields to a fixed format, standards developers felt that a more flexible approach was needed</a:t>
            </a:r>
            <a:endParaRPr lang="en-AU" sz="1600" dirty="0" smtClean="0"/>
          </a:p>
          <a:p>
            <a:pPr lvl="1"/>
            <a:r>
              <a:rPr lang="en-AU" sz="1600" dirty="0" smtClean="0"/>
              <a:t>Version 3 includes a number of optional extensions</a:t>
            </a:r>
            <a:endParaRPr lang="en-AU" sz="1600" dirty="0" smtClean="0">
              <a:cs typeface="MS PGothic" pitchFamily="-107" charset="-128"/>
            </a:endParaRPr>
          </a:p>
          <a:p>
            <a:pPr marL="342900" lvl="1" indent="-342900">
              <a:spcBef>
                <a:spcPts val="2400"/>
              </a:spcBef>
              <a:buClr>
                <a:srgbClr val="BAABE3"/>
              </a:buClr>
            </a:pPr>
            <a:r>
              <a:rPr lang="en-AU" sz="1600" dirty="0" smtClean="0">
                <a:cs typeface="MS PGothic" pitchFamily="-107" charset="-128"/>
              </a:rPr>
              <a:t>The certificate extensions fall into three main categories:</a:t>
            </a:r>
            <a:endParaRPr lang="en-AU" sz="1600" dirty="0" smtClean="0">
              <a:cs typeface="MS PGothic" pitchFamily="-107" charset="-128"/>
            </a:endParaRPr>
          </a:p>
          <a:p>
            <a:pPr lvl="1"/>
            <a:r>
              <a:rPr lang="en-AU" sz="1600" dirty="0" smtClean="0"/>
              <a:t>Key and policy information</a:t>
            </a:r>
            <a:endParaRPr lang="en-AU" sz="1600" dirty="0" smtClean="0"/>
          </a:p>
          <a:p>
            <a:pPr lvl="1"/>
            <a:r>
              <a:rPr lang="en-AU" sz="1600" dirty="0" smtClean="0"/>
              <a:t>Subject and issuer attributes</a:t>
            </a:r>
            <a:endParaRPr lang="en-AU" sz="1600" dirty="0" smtClean="0"/>
          </a:p>
          <a:p>
            <a:pPr lvl="1"/>
            <a:r>
              <a:rPr lang="en-AU" sz="1600" dirty="0" smtClean="0"/>
              <a:t>Certification path constraints</a:t>
            </a:r>
            <a:endParaRPr lang="en-AU" sz="1600" dirty="0" smtClean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</p:nvPr>
        </p:nvGraphicFramePr>
        <p:xfrm>
          <a:off x="4876800" y="2057400"/>
          <a:ext cx="39624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334000" y="20574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Each extension consists of:</a:t>
            </a:r>
            <a:endParaRPr lang="en-A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9688"/>
            <a:ext cx="9143999" cy="1412875"/>
          </a:xfrm>
        </p:spPr>
        <p:txBody>
          <a:bodyPr/>
          <a:lstStyle/>
          <a:p>
            <a:r>
              <a:rPr lang="en-AU" dirty="0" smtClean="0"/>
              <a:t>Key and Policy Information</a:t>
            </a:r>
            <a:endParaRPr lang="en-AU" dirty="0"/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>
          <a:xfrm>
            <a:off x="609601" y="1762125"/>
            <a:ext cx="7924800" cy="2352675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These extensions convey additional information about the subject and issuer keys plus indicators of certificate policy</a:t>
            </a:r>
            <a:endParaRPr lang="en-US" dirty="0" smtClean="0"/>
          </a:p>
          <a:p>
            <a:r>
              <a:rPr lang="en-US" dirty="0" smtClean="0"/>
              <a:t>A certificate policy is a named set of rules that indicates the applicability of a certificate to a particular community and/or class of application with common security requirements</a:t>
            </a:r>
            <a:endParaRPr lang="en-US" dirty="0" smtClean="0"/>
          </a:p>
        </p:txBody>
      </p:sp>
      <p:graphicFrame>
        <p:nvGraphicFramePr>
          <p:cNvPr id="4" name="Diagram 3"/>
          <p:cNvGraphicFramePr/>
          <p:nvPr/>
        </p:nvGraphicFramePr>
        <p:xfrm>
          <a:off x="1143000" y="3810000"/>
          <a:ext cx="6019800" cy="2819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58000" y="3548063"/>
            <a:ext cx="1845926" cy="33099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Certificate Subject and Issuer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905000"/>
            <a:ext cx="7570787" cy="463867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These extensions support alternative names, in alternative formats, for a certificate subject or certificate issuer</a:t>
            </a:r>
            <a:endParaRPr lang="en-US" dirty="0" smtClean="0"/>
          </a:p>
          <a:p>
            <a:r>
              <a:rPr lang="en-US" dirty="0" smtClean="0"/>
              <a:t>Can convey additional information about the certificate subject to increase a certificate user’s confidence that the certificate subject is a particular person or entity</a:t>
            </a:r>
            <a:endParaRPr lang="en-US" dirty="0" smtClean="0"/>
          </a:p>
          <a:p>
            <a:r>
              <a:rPr lang="en-US" dirty="0" smtClean="0"/>
              <a:t>The extension fields in this area include:</a:t>
            </a:r>
            <a:endParaRPr lang="en-US" dirty="0" smtClean="0"/>
          </a:p>
          <a:p>
            <a:pPr lvl="1"/>
            <a:r>
              <a:rPr lang="en-US" dirty="0" smtClean="0"/>
              <a:t>Subject alternative name</a:t>
            </a:r>
            <a:endParaRPr lang="en-US" dirty="0" smtClean="0"/>
          </a:p>
          <a:p>
            <a:pPr lvl="1"/>
            <a:r>
              <a:rPr lang="en-US" dirty="0" smtClean="0"/>
              <a:t>Issuer alternative name</a:t>
            </a:r>
            <a:endParaRPr lang="en-US" dirty="0" smtClean="0"/>
          </a:p>
          <a:p>
            <a:pPr lvl="1"/>
            <a:r>
              <a:rPr lang="en-US" dirty="0" smtClean="0"/>
              <a:t>Subject directory attributes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alphaModFix amt="90000"/>
          </a:blip>
          <a:stretch>
            <a:fillRect/>
          </a:stretch>
        </p:blipFill>
        <p:spPr>
          <a:xfrm>
            <a:off x="6705600" y="5029200"/>
            <a:ext cx="2281238" cy="1987367"/>
          </a:xfrm>
          <a:prstGeom prst="rect">
            <a:avLst/>
          </a:prstGeom>
          <a:effectLst>
            <a:softEdge rad="63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39688"/>
            <a:ext cx="9144000" cy="1412875"/>
          </a:xfrm>
        </p:spPr>
        <p:txBody>
          <a:bodyPr/>
          <a:lstStyle/>
          <a:p>
            <a:r>
              <a:rPr lang="en-US" dirty="0" smtClean="0"/>
              <a:t>Certification Path 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2163" y="1762125"/>
            <a:ext cx="7570787" cy="471487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These extensions allow constraint specifications to be included in certificates issued for CAs by other CAs</a:t>
            </a:r>
            <a:endParaRPr lang="en-US" dirty="0" smtClean="0"/>
          </a:p>
          <a:p>
            <a:r>
              <a:rPr lang="en-US" dirty="0" smtClean="0"/>
              <a:t>The constraints may restrict the types of certificates that can be issued by the subject CA or that may occur subsequently in a certification chain</a:t>
            </a:r>
            <a:endParaRPr lang="en-US" dirty="0" smtClean="0"/>
          </a:p>
          <a:p>
            <a:r>
              <a:rPr lang="en-US" dirty="0" smtClean="0"/>
              <a:t>The extension fields in this area include:</a:t>
            </a:r>
            <a:endParaRPr lang="en-US" dirty="0" smtClean="0"/>
          </a:p>
          <a:p>
            <a:pPr lvl="1"/>
            <a:r>
              <a:rPr lang="en-US" dirty="0" smtClean="0"/>
              <a:t>Basic constraints</a:t>
            </a:r>
            <a:endParaRPr lang="en-US" dirty="0" smtClean="0"/>
          </a:p>
          <a:p>
            <a:pPr lvl="1"/>
            <a:r>
              <a:rPr lang="en-US" dirty="0" smtClean="0"/>
              <a:t>Name constraints</a:t>
            </a:r>
            <a:endParaRPr lang="en-US" dirty="0" smtClean="0"/>
          </a:p>
          <a:p>
            <a:pPr lvl="1"/>
            <a:r>
              <a:rPr lang="en-US" dirty="0" smtClean="0"/>
              <a:t>Policy constraints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86600" y="4572000"/>
            <a:ext cx="1615240" cy="2057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17.pdf"/>
          <p:cNvPicPr>
            <a:picLocks noChangeAspect="1"/>
          </p:cNvPicPr>
          <p:nvPr/>
        </p:nvPicPr>
        <mc:AlternateContent xmlns:mc="http://schemas.openxmlformats.org/markup-compatibility/2006">
          <mc:Choice xmlns:mv="urn:schemas-microsoft-com:mac:vml" xmlns:ma="http://schemas.microsoft.com/office/mac/drawingml/2008/main" Requires="ma">
            <p:blipFill>
              <a:blip r:embed="rId1"/>
              <a:srcRect l="8235" t="25455" r="18824" b="14545"/>
              <a:stretch>
                <a:fillRect/>
              </a:stretch>
            </p:blipFill>
          </mc:Choice>
          <mc:Fallback>
            <p:blipFill>
              <a:blip r:embed="rId2"/>
              <a:srcRect l="8235" t="25455" r="18824" b="14545"/>
              <a:stretch>
                <a:fillRect/>
              </a:stretch>
            </p:blipFill>
          </mc:Fallback>
        </mc:AlternateContent>
        <p:spPr>
          <a:xfrm>
            <a:off x="1421649" y="16528"/>
            <a:ext cx="6426951" cy="6841472"/>
          </a:xfrm>
          <a:prstGeom prst="rect">
            <a:avLst/>
          </a:prstGeom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9688"/>
            <a:ext cx="9143999" cy="1412875"/>
          </a:xfrm>
        </p:spPr>
        <p:txBody>
          <a:bodyPr/>
          <a:lstStyle/>
          <a:p>
            <a:r>
              <a:rPr lang="en-US" dirty="0" smtClean="0"/>
              <a:t>PKIX Management</a:t>
            </a:r>
            <a:br>
              <a:rPr lang="en-US" dirty="0" smtClean="0"/>
            </a:br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258051" name="Rectangle 3"/>
          <p:cNvSpPr>
            <a:spLocks noGrp="1" noChangeArrowheads="1"/>
          </p:cNvSpPr>
          <p:nvPr>
            <p:ph idx="1"/>
          </p:nvPr>
        </p:nvSpPr>
        <p:spPr>
          <a:xfrm>
            <a:off x="792163" y="1762125"/>
            <a:ext cx="7570787" cy="4791075"/>
          </a:xfrm>
        </p:spPr>
        <p:txBody>
          <a:bodyPr>
            <a:normAutofit/>
          </a:bodyPr>
          <a:lstStyle/>
          <a:p>
            <a:r>
              <a:rPr lang="en-US" dirty="0" smtClean="0"/>
              <a:t>PKIX identifies a number of management functions that potentially need to be supported by management protocols:</a:t>
            </a:r>
            <a:endParaRPr lang="en-US" dirty="0" smtClean="0"/>
          </a:p>
          <a:p>
            <a:pPr lvl="1"/>
            <a:r>
              <a:rPr lang="en-US" dirty="0" smtClean="0"/>
              <a:t>Registration</a:t>
            </a:r>
            <a:endParaRPr lang="en-US" dirty="0" smtClean="0"/>
          </a:p>
          <a:p>
            <a:pPr lvl="1"/>
            <a:r>
              <a:rPr lang="en-US" dirty="0" smtClean="0"/>
              <a:t>Initialization</a:t>
            </a:r>
            <a:endParaRPr lang="en-US" dirty="0" smtClean="0"/>
          </a:p>
          <a:p>
            <a:pPr lvl="1"/>
            <a:r>
              <a:rPr lang="en-US" dirty="0" smtClean="0"/>
              <a:t>Certification</a:t>
            </a:r>
            <a:endParaRPr lang="en-US" dirty="0" smtClean="0"/>
          </a:p>
          <a:p>
            <a:pPr lvl="1"/>
            <a:r>
              <a:rPr lang="en-US" dirty="0" smtClean="0"/>
              <a:t>Key pair recovery</a:t>
            </a:r>
            <a:endParaRPr lang="en-US" dirty="0" smtClean="0"/>
          </a:p>
          <a:p>
            <a:pPr lvl="1"/>
            <a:r>
              <a:rPr lang="en-US" dirty="0" smtClean="0"/>
              <a:t>Key pair update</a:t>
            </a:r>
            <a:endParaRPr lang="en-US" dirty="0" smtClean="0"/>
          </a:p>
          <a:p>
            <a:pPr lvl="1"/>
            <a:r>
              <a:rPr lang="en-US" dirty="0" smtClean="0"/>
              <a:t>Revocation request</a:t>
            </a:r>
            <a:endParaRPr lang="en-US" dirty="0" smtClean="0"/>
          </a:p>
          <a:p>
            <a:pPr lvl="1"/>
            <a:r>
              <a:rPr lang="en-US" dirty="0" smtClean="0"/>
              <a:t>Cross certification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AU" dirty="0" smtClean="0"/>
          </a:p>
        </p:txBody>
      </p:sp>
      <p:sp>
        <p:nvSpPr>
          <p:cNvPr id="130051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304800" y="1828800"/>
            <a:ext cx="3565525" cy="50292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Symmetric key distribution using symmetric encryption</a:t>
            </a:r>
            <a:endParaRPr lang="en-US" dirty="0" smtClean="0"/>
          </a:p>
          <a:p>
            <a:pPr lvl="1"/>
            <a:r>
              <a:rPr lang="en-US" dirty="0" smtClean="0"/>
              <a:t>Key distribution scenario</a:t>
            </a:r>
            <a:endParaRPr lang="en-US" dirty="0" smtClean="0"/>
          </a:p>
          <a:p>
            <a:pPr lvl="1"/>
            <a:r>
              <a:rPr lang="en-US" dirty="0" smtClean="0"/>
              <a:t>Hierarchical key control</a:t>
            </a:r>
            <a:endParaRPr lang="en-US" dirty="0" smtClean="0"/>
          </a:p>
          <a:p>
            <a:pPr lvl="1"/>
            <a:r>
              <a:rPr lang="en-US" dirty="0" smtClean="0"/>
              <a:t>Session key lifetime</a:t>
            </a:r>
            <a:endParaRPr lang="en-US" dirty="0" smtClean="0"/>
          </a:p>
          <a:p>
            <a:pPr lvl="1"/>
            <a:r>
              <a:rPr lang="en-US" dirty="0" smtClean="0"/>
              <a:t>Transparent key control scheme</a:t>
            </a:r>
            <a:endParaRPr lang="en-US" dirty="0" smtClean="0"/>
          </a:p>
          <a:p>
            <a:pPr lvl="1"/>
            <a:r>
              <a:rPr lang="en-US" dirty="0" smtClean="0"/>
              <a:t>Decentralized key control</a:t>
            </a:r>
            <a:endParaRPr lang="en-US" dirty="0" smtClean="0"/>
          </a:p>
          <a:p>
            <a:pPr lvl="1"/>
            <a:r>
              <a:rPr lang="en-US" dirty="0" smtClean="0"/>
              <a:t>Controlling key usage</a:t>
            </a:r>
            <a:endParaRPr lang="en-US" dirty="0" smtClean="0"/>
          </a:p>
          <a:p>
            <a:pPr marL="342900" lvl="1" indent="-342900">
              <a:spcBef>
                <a:spcPts val="2400"/>
              </a:spcBef>
              <a:buClr>
                <a:srgbClr val="BAABE3"/>
              </a:buClr>
            </a:pPr>
            <a:r>
              <a:rPr lang="en-US" sz="2380" dirty="0" smtClean="0">
                <a:cs typeface="MS PGothic" pitchFamily="-107" charset="-128"/>
              </a:rPr>
              <a:t>Symmetric key distribution using asymmetric encryption</a:t>
            </a:r>
            <a:endParaRPr lang="en-US" sz="2380" dirty="0" smtClean="0">
              <a:cs typeface="MS PGothic" pitchFamily="-107" charset="-128"/>
            </a:endParaRPr>
          </a:p>
          <a:p>
            <a:pPr lvl="1"/>
            <a:r>
              <a:rPr lang="en-US" sz="2145" dirty="0" smtClean="0"/>
              <a:t>Simple secret key distribution</a:t>
            </a:r>
            <a:endParaRPr lang="en-US" sz="2145" dirty="0" smtClean="0"/>
          </a:p>
          <a:p>
            <a:pPr lvl="1"/>
            <a:r>
              <a:rPr lang="en-US" sz="2145" dirty="0" smtClean="0"/>
              <a:t>Secret key distribution with confidentiality and authentication</a:t>
            </a:r>
            <a:endParaRPr lang="en-US" sz="2145" dirty="0" smtClean="0"/>
          </a:p>
          <a:p>
            <a:pPr lvl="1"/>
            <a:r>
              <a:rPr lang="en-US" sz="2145" dirty="0" smtClean="0"/>
              <a:t>Hybrid scheme</a:t>
            </a:r>
            <a:endParaRPr lang="en-AU" sz="2145" dirty="0" smtClean="0"/>
          </a:p>
        </p:txBody>
      </p:sp>
      <p:sp>
        <p:nvSpPr>
          <p:cNvPr id="130052" name="Content Placeholder 11"/>
          <p:cNvSpPr>
            <a:spLocks noGrp="1"/>
          </p:cNvSpPr>
          <p:nvPr>
            <p:ph sz="half" idx="2"/>
          </p:nvPr>
        </p:nvSpPr>
        <p:spPr>
          <a:xfrm>
            <a:off x="5715000" y="1752600"/>
            <a:ext cx="3124200" cy="4778375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Distribution of public keys</a:t>
            </a:r>
            <a:endParaRPr lang="en-US" dirty="0" smtClean="0"/>
          </a:p>
          <a:p>
            <a:pPr lvl="1"/>
            <a:r>
              <a:rPr lang="en-US" dirty="0" smtClean="0"/>
              <a:t>Public announcement of public keys</a:t>
            </a:r>
            <a:endParaRPr lang="en-US" dirty="0" smtClean="0"/>
          </a:p>
          <a:p>
            <a:pPr lvl="1"/>
            <a:r>
              <a:rPr lang="en-US" dirty="0" smtClean="0"/>
              <a:t>Publicly available directory</a:t>
            </a:r>
            <a:endParaRPr lang="en-US" dirty="0" smtClean="0"/>
          </a:p>
          <a:p>
            <a:pPr lvl="1"/>
            <a:r>
              <a:rPr lang="en-US" dirty="0" smtClean="0"/>
              <a:t>Public-key authority</a:t>
            </a:r>
            <a:endParaRPr lang="en-US" dirty="0" smtClean="0"/>
          </a:p>
          <a:p>
            <a:pPr lvl="1"/>
            <a:r>
              <a:rPr lang="en-US" dirty="0" smtClean="0"/>
              <a:t>Public-key certificates</a:t>
            </a:r>
            <a:endParaRPr lang="en-US" dirty="0" smtClean="0"/>
          </a:p>
          <a:p>
            <a:pPr marL="342900" lvl="1" indent="-342900">
              <a:spcBef>
                <a:spcPts val="2400"/>
              </a:spcBef>
              <a:buClr>
                <a:srgbClr val="BAABE3"/>
              </a:buClr>
            </a:pPr>
            <a:r>
              <a:rPr lang="en-US" sz="2450" dirty="0" smtClean="0">
                <a:cs typeface="MS PGothic" pitchFamily="-107" charset="-128"/>
              </a:rPr>
              <a:t>X.509 Certificates</a:t>
            </a:r>
            <a:endParaRPr lang="en-US" sz="2450" dirty="0" smtClean="0">
              <a:cs typeface="MS PGothic" pitchFamily="-107" charset="-128"/>
            </a:endParaRPr>
          </a:p>
          <a:p>
            <a:pPr lvl="1"/>
            <a:r>
              <a:rPr lang="en-US" sz="2145" dirty="0" smtClean="0"/>
              <a:t>X.509 Version 3</a:t>
            </a:r>
            <a:endParaRPr lang="en-US" sz="2145" dirty="0" smtClean="0"/>
          </a:p>
          <a:p>
            <a:pPr marL="342900" lvl="1" indent="-342900">
              <a:spcBef>
                <a:spcPts val="2400"/>
              </a:spcBef>
              <a:buClr>
                <a:srgbClr val="BAABE3"/>
              </a:buClr>
            </a:pPr>
            <a:r>
              <a:rPr lang="en-US" sz="2450" dirty="0" smtClean="0">
                <a:cs typeface="MS PGothic" pitchFamily="-107" charset="-128"/>
              </a:rPr>
              <a:t>Public-key infrastructure</a:t>
            </a:r>
            <a:endParaRPr lang="en-US" sz="2450" dirty="0" smtClean="0">
              <a:cs typeface="MS PGothic" pitchFamily="-107" charset="-128"/>
            </a:endParaRPr>
          </a:p>
          <a:p>
            <a:pPr lvl="1"/>
            <a:r>
              <a:rPr lang="en-US" sz="2145" dirty="0" smtClean="0"/>
              <a:t>PKIX management functions</a:t>
            </a:r>
            <a:endParaRPr lang="en-US" sz="2145" dirty="0" smtClean="0"/>
          </a:p>
          <a:p>
            <a:pPr lvl="1"/>
            <a:r>
              <a:rPr lang="en-US" sz="2145" dirty="0" smtClean="0"/>
              <a:t>PKIX management protocols</a:t>
            </a:r>
            <a:endParaRPr lang="en-US" sz="2145" dirty="0" smtClean="0"/>
          </a:p>
          <a:p>
            <a:pPr lvl="1"/>
            <a:endParaRPr lang="en-US" dirty="0" smtClean="0"/>
          </a:p>
        </p:txBody>
      </p:sp>
      <p:pic>
        <p:nvPicPr>
          <p:cNvPr id="9" name="Picture Placeholder 4" descr="crypto.jpg"/>
          <p:cNvPicPr>
            <a:picLocks noChangeAspect="1"/>
          </p:cNvPicPr>
          <p:nvPr/>
        </p:nvPicPr>
        <p:blipFill>
          <a:blip r:embed="rId1">
            <a:lum bright="28000"/>
          </a:blip>
          <a:srcRect l="-16674" t="-1111" r="-18211" b="44444"/>
          <a:stretch>
            <a:fillRect/>
          </a:stretch>
        </p:blipFill>
        <p:spPr bwMode="auto">
          <a:xfrm>
            <a:off x="3505200" y="2819400"/>
            <a:ext cx="2109547" cy="120902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01600">
            <a:noFill/>
            <a:miter lim="800000"/>
            <a:headEnd/>
            <a:tailEnd/>
          </a:ln>
          <a:effectLst>
            <a:innerShdw blurRad="762000">
              <a:schemeClr val="accent1">
                <a:alpha val="80000"/>
              </a:schemeClr>
            </a:innerShdw>
            <a:softEdge rad="762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标题 28673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zh-CN"/>
              <a:t>“</a:t>
            </a:r>
            <a:r>
              <a:rPr lang="zh-CN" altLang="en-US" dirty="0"/>
              <a:t>公开</a:t>
            </a:r>
            <a:r>
              <a:rPr lang="en-US" altLang="zh-CN"/>
              <a:t>”</a:t>
            </a:r>
            <a:r>
              <a:rPr lang="zh-CN" altLang="en-US" dirty="0"/>
              <a:t>密钥？这太简单了！</a:t>
            </a:r>
            <a:endParaRPr lang="en-US" altLang="zh-CN"/>
          </a:p>
        </p:txBody>
      </p:sp>
      <p:sp>
        <p:nvSpPr>
          <p:cNvPr id="28675" name="文本占位符 28674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8686800" cy="5562600"/>
          </a:xfrm>
        </p:spPr>
        <p:txBody>
          <a:bodyPr/>
          <a:p>
            <a:pPr>
              <a:buNone/>
            </a:pPr>
            <a:r>
              <a:rPr lang="zh-CN" altLang="en-US" b="1" dirty="0"/>
              <a:t>错！</a:t>
            </a:r>
            <a:endParaRPr lang="zh-CN" altLang="en-US" b="1" dirty="0"/>
          </a:p>
          <a:p>
            <a:r>
              <a:rPr lang="zh-CN" altLang="en-US" dirty="0"/>
              <a:t>曾经使用对称密码体制时，一个非常烦人的问题是如何协商会话密钥。</a:t>
            </a:r>
            <a:endParaRPr lang="zh-CN" altLang="en-US" dirty="0"/>
          </a:p>
          <a:p>
            <a:r>
              <a:rPr lang="zh-CN" altLang="en-US" dirty="0"/>
              <a:t>公钥体制中只需公开发布公钥</a:t>
            </a:r>
            <a:r>
              <a:rPr lang="en-US" altLang="zh-CN"/>
              <a:t>(</a:t>
            </a:r>
            <a:r>
              <a:rPr lang="zh-CN" altLang="en-US" dirty="0"/>
              <a:t>切保守私钥</a:t>
            </a:r>
            <a:r>
              <a:rPr lang="en-US" altLang="zh-CN"/>
              <a:t>)</a:t>
            </a:r>
            <a:r>
              <a:rPr lang="zh-CN" altLang="en-US" dirty="0"/>
              <a:t> ，因此通常被认为是减轻了密钥管理的负担。</a:t>
            </a:r>
            <a:endParaRPr lang="zh-CN" altLang="en-US" dirty="0"/>
          </a:p>
          <a:p>
            <a:r>
              <a:rPr lang="zh-CN" altLang="en-US" dirty="0"/>
              <a:t>但当认真考虑如何发布公钥时，你会发现：</a:t>
            </a:r>
            <a:endParaRPr lang="zh-CN" altLang="en-US" dirty="0"/>
          </a:p>
          <a:p>
            <a:pPr>
              <a:buNone/>
            </a:pPr>
            <a:r>
              <a:rPr lang="zh-CN" altLang="en-US" dirty="0"/>
              <a:t>	</a:t>
            </a:r>
            <a:r>
              <a:rPr lang="zh-CN" altLang="en-US" b="1" dirty="0"/>
              <a:t>原来可靠地发布公钥其实也很难</a:t>
            </a:r>
            <a:r>
              <a:rPr lang="zh-CN" altLang="en-US" dirty="0"/>
              <a:t>。</a:t>
            </a:r>
            <a:endParaRPr lang="zh-CN" altLang="en-US" dirty="0"/>
          </a:p>
          <a:p>
            <a:r>
              <a:rPr lang="zh-CN" altLang="en-US" dirty="0"/>
              <a:t>公钥的发布体制</a:t>
            </a:r>
            <a:r>
              <a:rPr lang="en-US" altLang="zh-CN"/>
              <a:t>---</a:t>
            </a:r>
            <a:r>
              <a:rPr lang="zh-CN" altLang="en-US" dirty="0"/>
              <a:t>证书体系</a:t>
            </a:r>
            <a:r>
              <a:rPr lang="en-US" altLang="zh-CN"/>
              <a:t>(CA)</a:t>
            </a:r>
            <a:r>
              <a:rPr lang="zh-CN" altLang="en-US" dirty="0"/>
              <a:t>，是</a:t>
            </a:r>
            <a:r>
              <a:rPr lang="en-US" altLang="zh-CN"/>
              <a:t>PKI</a:t>
            </a:r>
            <a:r>
              <a:rPr lang="zh-CN" altLang="en-US" dirty="0"/>
              <a:t>的核心和基础。事实上，证书体系的过于复杂阻碍了</a:t>
            </a:r>
            <a:r>
              <a:rPr lang="en-US" altLang="zh-CN"/>
              <a:t>PKI</a:t>
            </a:r>
            <a:r>
              <a:rPr lang="zh-CN" altLang="en-US" dirty="0"/>
              <a:t>的普及。</a:t>
            </a:r>
            <a:endParaRPr lang="zh-CN" alt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标题 27649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zh-CN"/>
              <a:t> </a:t>
            </a:r>
            <a:r>
              <a:rPr lang="zh-CN" altLang="en-US" dirty="0"/>
              <a:t>密钥管理</a:t>
            </a:r>
            <a:endParaRPr lang="zh-CN" altLang="en-US" dirty="0"/>
          </a:p>
        </p:txBody>
      </p:sp>
      <p:sp>
        <p:nvSpPr>
          <p:cNvPr id="27651" name="文本占位符 27650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 dirty="0"/>
          </a:p>
          <a:p>
            <a:r>
              <a:rPr lang="zh-CN" altLang="en-US" dirty="0"/>
              <a:t>公钥的分配</a:t>
            </a:r>
            <a:endParaRPr lang="zh-CN" altLang="en-US" dirty="0"/>
          </a:p>
          <a:p>
            <a:r>
              <a:rPr lang="zh-CN" altLang="en-US" dirty="0"/>
              <a:t>公钥体制用于传统密码体制的密钥分配</a:t>
            </a:r>
            <a:endParaRPr lang="en-US" altLang="zh-CN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1.pdf"/>
          <p:cNvPicPr>
            <a:picLocks noChangeAspect="1"/>
          </p:cNvPicPr>
          <p:nvPr/>
        </p:nvPicPr>
        <mc:AlternateContent xmlns:mc="http://schemas.openxmlformats.org/markup-compatibility/2006">
          <mc:Choice xmlns:mv="urn:schemas-microsoft-com:mac:vml" xmlns:ma="http://schemas.microsoft.com/office/mac/drawingml/2008/main" Requires="ma">
            <p:blipFill>
              <a:blip r:embed="rId1"/>
              <a:srcRect t="11818" b="12727"/>
              <a:stretch>
                <a:fillRect/>
              </a:stretch>
            </p:blipFill>
          </mc:Choice>
          <mc:Fallback>
            <p:blipFill>
              <a:blip r:embed="rId2"/>
              <a:srcRect t="11818" b="12727"/>
              <a:stretch>
                <a:fillRect/>
              </a:stretch>
            </p:blipFill>
          </mc:Fallback>
        </mc:AlternateContent>
        <p:spPr>
          <a:xfrm>
            <a:off x="1028442" y="-99221"/>
            <a:ext cx="7124958" cy="6957221"/>
          </a:xfrm>
          <a:prstGeom prst="rect">
            <a:avLst/>
          </a:prstGeom>
        </p:spPr>
      </p:pic>
    </p:spTree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标题 29697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公钥的分配方法</a:t>
            </a:r>
            <a:endParaRPr lang="zh-CN" altLang="en-US" dirty="0"/>
          </a:p>
        </p:txBody>
      </p:sp>
      <p:sp>
        <p:nvSpPr>
          <p:cNvPr id="29699" name="文本占位符 29698"/>
          <p:cNvSpPr>
            <a:spLocks noGrp="1"/>
          </p:cNvSpPr>
          <p:nvPr>
            <p:ph type="body" idx="1"/>
          </p:nvPr>
        </p:nvSpPr>
        <p:spPr/>
        <p:txBody>
          <a:bodyPr/>
          <a:p>
            <a:pPr>
              <a:buNone/>
            </a:pPr>
            <a:r>
              <a:rPr lang="en-US" altLang="zh-CN"/>
              <a:t>1.</a:t>
            </a:r>
            <a:r>
              <a:rPr lang="zh-CN" altLang="en-US" dirty="0"/>
              <a:t> 临时索要公钥</a:t>
            </a:r>
            <a:r>
              <a:rPr lang="en-US" altLang="zh-CN"/>
              <a:t>/</a:t>
            </a:r>
            <a:r>
              <a:rPr lang="zh-CN" altLang="en-US" dirty="0"/>
              <a:t>自由的扩散</a:t>
            </a:r>
            <a:r>
              <a:rPr lang="en-US" altLang="zh-CN"/>
              <a:t>/PGP</a:t>
            </a:r>
            <a:r>
              <a:rPr lang="zh-CN" altLang="en-US" dirty="0"/>
              <a:t>的公钥环</a:t>
            </a:r>
            <a:endParaRPr lang="en-US" altLang="zh-CN"/>
          </a:p>
          <a:p>
            <a:pPr>
              <a:buNone/>
            </a:pPr>
            <a:r>
              <a:rPr lang="en-US" altLang="zh-CN"/>
              <a:t>2. </a:t>
            </a:r>
            <a:r>
              <a:rPr lang="zh-CN" altLang="en-US" dirty="0"/>
              <a:t>公开的目录服务</a:t>
            </a:r>
            <a:r>
              <a:rPr lang="en-US" altLang="zh-CN"/>
              <a:t>(</a:t>
            </a:r>
            <a:r>
              <a:rPr lang="zh-CN" altLang="en-US" dirty="0"/>
              <a:t>在线方式</a:t>
            </a:r>
            <a:r>
              <a:rPr lang="en-US" altLang="zh-CN"/>
              <a:t>)</a:t>
            </a:r>
            <a:endParaRPr lang="en-US" altLang="zh-CN"/>
          </a:p>
          <a:p>
            <a:pPr>
              <a:buNone/>
            </a:pPr>
            <a:r>
              <a:rPr lang="en-US" altLang="zh-CN"/>
              <a:t>3. </a:t>
            </a:r>
            <a:r>
              <a:rPr lang="zh-CN" altLang="en-US" dirty="0"/>
              <a:t>公钥授权</a:t>
            </a:r>
            <a:r>
              <a:rPr lang="en-US" altLang="zh-CN"/>
              <a:t>(</a:t>
            </a:r>
            <a:r>
              <a:rPr lang="zh-CN" altLang="en-US" dirty="0"/>
              <a:t>在线中心方式</a:t>
            </a:r>
            <a:r>
              <a:rPr lang="en-US" altLang="zh-CN"/>
              <a:t>)</a:t>
            </a:r>
            <a:endParaRPr lang="en-US" altLang="zh-CN"/>
          </a:p>
          <a:p>
            <a:pPr>
              <a:buNone/>
            </a:pPr>
            <a:r>
              <a:rPr lang="en-US" altLang="zh-CN"/>
              <a:t>4. </a:t>
            </a:r>
            <a:r>
              <a:rPr lang="zh-CN" altLang="en-US" dirty="0"/>
              <a:t>通过证书中心</a:t>
            </a:r>
            <a:r>
              <a:rPr lang="en-US" altLang="zh-CN"/>
              <a:t>CA(</a:t>
            </a:r>
            <a:r>
              <a:rPr lang="zh-CN" altLang="en-US" dirty="0"/>
              <a:t>离线中心方式</a:t>
            </a:r>
            <a:r>
              <a:rPr lang="en-US" altLang="zh-CN"/>
              <a:t>)</a:t>
            </a:r>
            <a:endParaRPr lang="en-US" altLang="zh-CN"/>
          </a:p>
          <a:p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6" name="标题 31745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zh-CN"/>
              <a:t>1. </a:t>
            </a:r>
            <a:r>
              <a:rPr lang="zh-CN" altLang="en-US" dirty="0"/>
              <a:t>自由方式</a:t>
            </a:r>
            <a:endParaRPr lang="zh-CN" altLang="en-US" dirty="0"/>
          </a:p>
        </p:txBody>
      </p:sp>
      <p:sp>
        <p:nvSpPr>
          <p:cNvPr id="31747" name="文本占位符 31746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zh-CN" altLang="en-US" dirty="0"/>
              <a:t>当要通信时向对方索要其公钥</a:t>
            </a:r>
            <a:endParaRPr lang="zh-CN" altLang="en-US" dirty="0"/>
          </a:p>
          <a:p>
            <a:pPr lvl="1"/>
            <a:r>
              <a:rPr lang="zh-CN" altLang="en-US" dirty="0"/>
              <a:t>没有先验知识，不能确定对方的身份，不能提供鉴别特性</a:t>
            </a:r>
            <a:endParaRPr lang="zh-CN" altLang="en-US" dirty="0"/>
          </a:p>
          <a:p>
            <a:pPr lvl="1"/>
            <a:r>
              <a:rPr lang="zh-CN" altLang="en-US" dirty="0"/>
              <a:t>只能用在不究身份时的加密，如萍水相逢的两人之间的防偷听聊天</a:t>
            </a:r>
            <a:endParaRPr lang="zh-CN" altLang="en-US" dirty="0"/>
          </a:p>
          <a:p>
            <a:r>
              <a:rPr lang="zh-CN" altLang="en-US" dirty="0"/>
              <a:t>扩散</a:t>
            </a:r>
            <a:endParaRPr lang="zh-CN" altLang="en-US" dirty="0"/>
          </a:p>
          <a:p>
            <a:pPr lvl="1"/>
            <a:r>
              <a:rPr lang="zh-CN" altLang="en-US" dirty="0"/>
              <a:t>通过可信的朋友之间的辗转交换</a:t>
            </a:r>
            <a:endParaRPr lang="zh-CN" altLang="en-US" dirty="0"/>
          </a:p>
          <a:p>
            <a:pPr lvl="1"/>
            <a:r>
              <a:rPr lang="en-US" altLang="zh-CN"/>
              <a:t>PGP</a:t>
            </a:r>
            <a:r>
              <a:rPr lang="zh-CN" altLang="en-US" dirty="0"/>
              <a:t>中即有此种公钥交换机制</a:t>
            </a:r>
            <a:endParaRPr lang="zh-CN" altLang="en-US" dirty="0"/>
          </a:p>
          <a:p>
            <a:pPr lvl="1"/>
            <a:r>
              <a:rPr lang="zh-CN" altLang="en-US" dirty="0"/>
              <a:t>朋友并不总可信</a:t>
            </a:r>
            <a:endParaRPr lang="zh-CN" altLang="en-US" dirty="0"/>
          </a:p>
          <a:p>
            <a:pPr lvl="2"/>
            <a:r>
              <a:rPr lang="zh-CN" altLang="en-US" dirty="0">
                <a:solidFill>
                  <a:srgbClr val="666699"/>
                </a:solidFill>
              </a:rPr>
              <a:t>问题：相信阁下的人品，但是不相信阁下的智商</a:t>
            </a:r>
            <a:endParaRPr lang="zh-CN" altLang="en-US" dirty="0">
              <a:solidFill>
                <a:srgbClr val="666699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0" name="标题 32769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zh-CN"/>
              <a:t>2. </a:t>
            </a:r>
            <a:r>
              <a:rPr lang="zh-CN" altLang="en-US" dirty="0"/>
              <a:t>公开目录</a:t>
            </a:r>
            <a:endParaRPr lang="zh-CN" altLang="en-US" dirty="0"/>
          </a:p>
        </p:txBody>
      </p:sp>
      <p:sp>
        <p:nvSpPr>
          <p:cNvPr id="32771" name="文本占位符 32770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zh-CN" altLang="en-US" dirty="0"/>
              <a:t>公开的目录服务</a:t>
            </a:r>
            <a:endParaRPr lang="zh-CN" altLang="en-US" dirty="0"/>
          </a:p>
          <a:p>
            <a:pPr lvl="1"/>
            <a:r>
              <a:rPr lang="zh-CN" altLang="en-US" dirty="0"/>
              <a:t>目录的维护得由信得过的机构执行</a:t>
            </a:r>
            <a:endParaRPr lang="zh-CN" altLang="en-US" dirty="0"/>
          </a:p>
          <a:p>
            <a:pPr lvl="1"/>
            <a:r>
              <a:rPr lang="zh-CN" altLang="en-US" dirty="0"/>
              <a:t>每个用户在目录里有一项 </a:t>
            </a:r>
            <a:r>
              <a:rPr lang="en-US" altLang="zh-CN"/>
              <a:t>{</a:t>
            </a:r>
            <a:r>
              <a:rPr lang="zh-CN" altLang="en-US" dirty="0"/>
              <a:t>身份信息，其公钥</a:t>
            </a:r>
            <a:r>
              <a:rPr lang="en-US" altLang="zh-CN"/>
              <a:t>} </a:t>
            </a:r>
            <a:endParaRPr lang="en-US" altLang="zh-CN"/>
          </a:p>
          <a:p>
            <a:pPr lvl="1"/>
            <a:r>
              <a:rPr lang="zh-CN" altLang="en-US" dirty="0"/>
              <a:t>面对面的审核和注册</a:t>
            </a:r>
            <a:endParaRPr lang="zh-CN" altLang="en-US" dirty="0"/>
          </a:p>
          <a:p>
            <a:pPr lvl="1"/>
            <a:r>
              <a:rPr lang="zh-CN" altLang="en-US" dirty="0"/>
              <a:t>可以更新或废止</a:t>
            </a:r>
            <a:endParaRPr lang="zh-CN" altLang="en-US" dirty="0"/>
          </a:p>
          <a:p>
            <a:pPr lvl="1"/>
            <a:r>
              <a:rPr lang="zh-CN" altLang="en-US" dirty="0"/>
              <a:t>提供网络的访问手段，可公开查询</a:t>
            </a:r>
            <a:endParaRPr lang="zh-CN" altLang="en-US" dirty="0"/>
          </a:p>
          <a:p>
            <a:r>
              <a:rPr lang="zh-CN" altLang="en-US" dirty="0"/>
              <a:t>目录中心的安全负担太重，也是性能瓶颈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4" name="标题 33793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zh-CN"/>
              <a:t>3. </a:t>
            </a:r>
            <a:r>
              <a:rPr lang="zh-CN" altLang="en-US" dirty="0"/>
              <a:t>公钥授权：在线中心</a:t>
            </a:r>
            <a:endParaRPr lang="zh-CN" altLang="en-US" dirty="0"/>
          </a:p>
        </p:txBody>
      </p:sp>
      <p:sp>
        <p:nvSpPr>
          <p:cNvPr id="33795" name="文本占位符 33794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zh-CN" altLang="en-US" dirty="0"/>
              <a:t>有在线中心帮助的公钥交换</a:t>
            </a:r>
            <a:endParaRPr lang="zh-CN" altLang="en-US" dirty="0"/>
          </a:p>
          <a:p>
            <a:pPr lvl="1"/>
            <a:r>
              <a:rPr lang="en-US" altLang="zh-CN"/>
              <a:t>A</a:t>
            </a:r>
            <a:r>
              <a:rPr lang="zh-CN" altLang="en-US" dirty="0"/>
              <a:t>请求中心给</a:t>
            </a:r>
            <a:r>
              <a:rPr lang="en-US" altLang="zh-CN"/>
              <a:t>B</a:t>
            </a:r>
            <a:r>
              <a:rPr lang="zh-CN" altLang="en-US" dirty="0"/>
              <a:t>的公钥，带时间戳</a:t>
            </a:r>
            <a:endParaRPr lang="zh-CN" altLang="en-US" dirty="0"/>
          </a:p>
          <a:p>
            <a:pPr lvl="1"/>
            <a:r>
              <a:rPr lang="zh-CN" altLang="en-US" dirty="0"/>
              <a:t>中心用私钥签署的消息，包括：</a:t>
            </a:r>
            <a:endParaRPr lang="zh-CN" altLang="en-US" dirty="0"/>
          </a:p>
          <a:p>
            <a:pPr lvl="2"/>
            <a:r>
              <a:rPr lang="zh-CN" altLang="en-US" dirty="0"/>
              <a:t>原始请求和时间戳，</a:t>
            </a:r>
            <a:r>
              <a:rPr lang="en-US" altLang="zh-CN"/>
              <a:t>B</a:t>
            </a:r>
            <a:r>
              <a:rPr lang="zh-CN" altLang="en-US" dirty="0"/>
              <a:t>的公钥，</a:t>
            </a:r>
            <a:endParaRPr lang="zh-CN" altLang="en-US" dirty="0"/>
          </a:p>
          <a:p>
            <a:pPr lvl="1"/>
            <a:r>
              <a:rPr lang="en-US" altLang="zh-CN"/>
              <a:t>A</a:t>
            </a:r>
            <a:r>
              <a:rPr lang="zh-CN" altLang="en-US" dirty="0"/>
              <a:t>用</a:t>
            </a:r>
            <a:r>
              <a:rPr lang="en-US" altLang="zh-CN"/>
              <a:t>B</a:t>
            </a:r>
            <a:r>
              <a:rPr lang="zh-CN" altLang="en-US" dirty="0"/>
              <a:t>的公钥加密：自己的身份</a:t>
            </a:r>
            <a:r>
              <a:rPr lang="en-US" altLang="zh-CN" err="1"/>
              <a:t>IDa</a:t>
            </a:r>
            <a:r>
              <a:rPr lang="zh-CN" altLang="en-US" dirty="0"/>
              <a:t>和会话标识号</a:t>
            </a:r>
            <a:r>
              <a:rPr lang="en-US" altLang="zh-CN"/>
              <a:t>N1</a:t>
            </a:r>
            <a:endParaRPr lang="en-US" altLang="zh-CN"/>
          </a:p>
          <a:p>
            <a:pPr lvl="1"/>
            <a:r>
              <a:rPr lang="en-US" altLang="zh-CN"/>
              <a:t>B</a:t>
            </a:r>
            <a:r>
              <a:rPr lang="zh-CN" altLang="en-US" dirty="0"/>
              <a:t>也如法取得</a:t>
            </a:r>
            <a:r>
              <a:rPr lang="en-US" altLang="zh-CN"/>
              <a:t>A</a:t>
            </a:r>
            <a:r>
              <a:rPr lang="zh-CN" altLang="en-US" dirty="0"/>
              <a:t>的公钥</a:t>
            </a:r>
            <a:endParaRPr lang="zh-CN" altLang="en-US" dirty="0"/>
          </a:p>
          <a:p>
            <a:pPr lvl="1"/>
            <a:r>
              <a:rPr lang="en-US" altLang="zh-CN"/>
              <a:t>B</a:t>
            </a:r>
            <a:r>
              <a:rPr lang="zh-CN" altLang="en-US" dirty="0"/>
              <a:t>用</a:t>
            </a:r>
            <a:r>
              <a:rPr lang="en-US" altLang="zh-CN"/>
              <a:t>A</a:t>
            </a:r>
            <a:r>
              <a:rPr lang="zh-CN" altLang="en-US" dirty="0"/>
              <a:t>的公钥加密：</a:t>
            </a:r>
            <a:r>
              <a:rPr lang="en-US" altLang="zh-CN"/>
              <a:t>N1</a:t>
            </a:r>
            <a:r>
              <a:rPr lang="zh-CN" altLang="en-US" dirty="0"/>
              <a:t>和</a:t>
            </a:r>
            <a:r>
              <a:rPr lang="en-US" altLang="zh-CN"/>
              <a:t>N2</a:t>
            </a:r>
            <a:endParaRPr lang="en-US" altLang="zh-CN"/>
          </a:p>
          <a:p>
            <a:pPr lvl="1"/>
            <a:r>
              <a:rPr lang="en-US" altLang="zh-CN"/>
              <a:t>A</a:t>
            </a:r>
            <a:r>
              <a:rPr lang="zh-CN" altLang="en-US" dirty="0"/>
              <a:t>用</a:t>
            </a:r>
            <a:r>
              <a:rPr lang="en-US" altLang="zh-CN"/>
              <a:t>B</a:t>
            </a:r>
            <a:r>
              <a:rPr lang="zh-CN" altLang="en-US" dirty="0"/>
              <a:t>的公钥加密</a:t>
            </a:r>
            <a:r>
              <a:rPr lang="en-US" altLang="zh-CN"/>
              <a:t>N2</a:t>
            </a:r>
            <a:r>
              <a:rPr lang="zh-CN" altLang="en-US" dirty="0"/>
              <a:t>，以最后确认会话</a:t>
            </a:r>
            <a:endParaRPr lang="zh-CN" altLang="en-US" dirty="0"/>
          </a:p>
          <a:p>
            <a:r>
              <a:rPr lang="zh-CN" altLang="en-US" dirty="0"/>
              <a:t>在线中心容易成为单点故障和性能瓶颈</a:t>
            </a:r>
            <a:endParaRPr lang="zh-CN" alt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8" name="标题 34817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公钥授权：在线中心</a:t>
            </a:r>
            <a:endParaRPr lang="zh-CN" altLang="en-US" dirty="0"/>
          </a:p>
        </p:txBody>
      </p:sp>
      <p:sp>
        <p:nvSpPr>
          <p:cNvPr id="34819" name="文本占位符 34818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zh-CN" altLang="en-US" dirty="0"/>
              <a:t> </a:t>
            </a:r>
            <a:endParaRPr lang="zh-CN" altLang="en-US" dirty="0"/>
          </a:p>
        </p:txBody>
      </p:sp>
      <p:pic>
        <p:nvPicPr>
          <p:cNvPr id="34820" name="图片 34819" descr="无标题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497013"/>
            <a:ext cx="9144000" cy="536098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2" name="标题 3584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zh-CN"/>
              <a:t>4. </a:t>
            </a:r>
            <a:r>
              <a:rPr lang="zh-CN" altLang="en-US" dirty="0"/>
              <a:t>证书：离线中心</a:t>
            </a:r>
            <a:endParaRPr lang="zh-CN" altLang="en-US" dirty="0"/>
          </a:p>
        </p:txBody>
      </p:sp>
      <p:sp>
        <p:nvSpPr>
          <p:cNvPr id="35843" name="文本占位符 3584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686800" cy="5486400"/>
          </a:xfrm>
        </p:spPr>
        <p:txBody>
          <a:bodyPr/>
          <a:p>
            <a:pPr>
              <a:buNone/>
            </a:pPr>
            <a:r>
              <a:rPr lang="en-US" altLang="zh-CN"/>
              <a:t>Certificate Authentication </a:t>
            </a:r>
            <a:endParaRPr lang="en-US" altLang="zh-CN"/>
          </a:p>
          <a:p>
            <a:r>
              <a:rPr lang="en-US" altLang="zh-CN" sz="2800"/>
              <a:t>CA</a:t>
            </a:r>
            <a:r>
              <a:rPr lang="zh-CN" altLang="en-US" sz="2800" dirty="0"/>
              <a:t>是受信任的权威机构，有一对公钥私钥。</a:t>
            </a:r>
            <a:endParaRPr lang="zh-CN" altLang="en-US" sz="2800" dirty="0"/>
          </a:p>
          <a:p>
            <a:r>
              <a:rPr lang="zh-CN" altLang="en-US" sz="2800" dirty="0"/>
              <a:t>每个用户自己产生一对公钥和私钥，并把公钥提交给</a:t>
            </a:r>
            <a:r>
              <a:rPr lang="en-US" altLang="zh-CN" sz="2800"/>
              <a:t>CA</a:t>
            </a:r>
            <a:r>
              <a:rPr lang="zh-CN" altLang="en-US" sz="2800" dirty="0"/>
              <a:t>申请证书。</a:t>
            </a:r>
            <a:endParaRPr lang="zh-CN" altLang="en-US" sz="2800" dirty="0"/>
          </a:p>
          <a:p>
            <a:r>
              <a:rPr lang="en-US" altLang="zh-CN" sz="2800"/>
              <a:t>CA</a:t>
            </a:r>
            <a:r>
              <a:rPr lang="zh-CN" altLang="en-US" sz="2800" dirty="0"/>
              <a:t>以某种可靠的方式核对申请人的身份及其公钥，并用自己的私钥“签发”证书。</a:t>
            </a:r>
            <a:endParaRPr lang="zh-CN" altLang="en-US" sz="2800" dirty="0"/>
          </a:p>
          <a:p>
            <a:r>
              <a:rPr lang="zh-CN" altLang="en-US" sz="2800" dirty="0"/>
              <a:t>证书主要内容：用户公钥，持有人和签发人的信息，用途，有效期间，签名等。</a:t>
            </a:r>
            <a:endParaRPr lang="zh-CN" altLang="en-US" sz="2800" dirty="0"/>
          </a:p>
          <a:p>
            <a:r>
              <a:rPr lang="zh-CN" altLang="en-US" sz="2800" dirty="0"/>
              <a:t>证书在需要通信时临时交换，并用</a:t>
            </a:r>
            <a:r>
              <a:rPr lang="en-US" altLang="zh-CN" sz="2800"/>
              <a:t>CA</a:t>
            </a:r>
            <a:r>
              <a:rPr lang="zh-CN" altLang="en-US" sz="2800" dirty="0"/>
              <a:t>的公钥验证。</a:t>
            </a:r>
            <a:endParaRPr lang="zh-CN" altLang="en-US" sz="2800" dirty="0"/>
          </a:p>
          <a:p>
            <a:r>
              <a:rPr lang="zh-CN" altLang="en-US" sz="2800" dirty="0"/>
              <a:t>有了经</a:t>
            </a:r>
            <a:r>
              <a:rPr lang="en-US" altLang="zh-CN" sz="2800"/>
              <a:t>CA</a:t>
            </a:r>
            <a:r>
              <a:rPr lang="zh-CN" altLang="en-US" sz="2800" dirty="0"/>
              <a:t>签名保证的用户公钥，则可进行下一步的身份验证和交换会话密钥等。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6" name="标题 36865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zh-CN"/>
              <a:t>CA</a:t>
            </a:r>
            <a:endParaRPr lang="en-US" altLang="zh-CN"/>
          </a:p>
        </p:txBody>
      </p:sp>
      <p:sp>
        <p:nvSpPr>
          <p:cNvPr id="36867" name="文本占位符 36866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zh-CN" altLang="en-US" dirty="0"/>
              <a:t> </a:t>
            </a:r>
            <a:endParaRPr lang="zh-CN" altLang="en-US" dirty="0"/>
          </a:p>
        </p:txBody>
      </p:sp>
      <p:pic>
        <p:nvPicPr>
          <p:cNvPr id="36868" name="图片 36867" descr="无标题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447800"/>
            <a:ext cx="9144000" cy="508793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4" name="标题 38913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使用公钥传递会话密钥 </a:t>
            </a:r>
            <a:endParaRPr lang="zh-CN" altLang="en-US" dirty="0"/>
          </a:p>
        </p:txBody>
      </p:sp>
      <p:sp>
        <p:nvSpPr>
          <p:cNvPr id="38915" name="文本占位符 38914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zh-CN" altLang="en-US" dirty="0"/>
              <a:t>公钥算法太慢</a:t>
            </a:r>
            <a:endParaRPr lang="zh-CN" altLang="en-US" dirty="0"/>
          </a:p>
          <a:p>
            <a:pPr lvl="1"/>
            <a:r>
              <a:rPr lang="zh-CN" altLang="en-US" dirty="0"/>
              <a:t>对称算法一般几十兆字节</a:t>
            </a:r>
            <a:r>
              <a:rPr lang="en-US" altLang="zh-CN"/>
              <a:t>/</a:t>
            </a:r>
            <a:r>
              <a:rPr lang="zh-CN" altLang="en-US" dirty="0"/>
              <a:t>秒</a:t>
            </a:r>
            <a:endParaRPr lang="zh-CN" altLang="en-US" dirty="0"/>
          </a:p>
          <a:p>
            <a:pPr lvl="1"/>
            <a:r>
              <a:rPr lang="en-US" altLang="zh-CN"/>
              <a:t>1024</a:t>
            </a:r>
            <a:r>
              <a:rPr lang="zh-CN" altLang="en-US" dirty="0"/>
              <a:t>位</a:t>
            </a:r>
            <a:r>
              <a:rPr lang="en-US" altLang="zh-CN"/>
              <a:t>RSA</a:t>
            </a:r>
            <a:r>
              <a:rPr lang="zh-CN" altLang="en-US" dirty="0"/>
              <a:t>解密约</a:t>
            </a:r>
            <a:r>
              <a:rPr lang="en-US" altLang="zh-CN"/>
              <a:t>100</a:t>
            </a:r>
            <a:r>
              <a:rPr lang="zh-CN" altLang="en-US" dirty="0"/>
              <a:t>多次</a:t>
            </a:r>
            <a:r>
              <a:rPr lang="en-US" altLang="zh-CN"/>
              <a:t>/</a:t>
            </a:r>
            <a:r>
              <a:rPr lang="zh-CN" altLang="en-US" dirty="0"/>
              <a:t>秒</a:t>
            </a:r>
            <a:r>
              <a:rPr lang="en-US" altLang="zh-CN"/>
              <a:t>(</a:t>
            </a:r>
            <a:r>
              <a:rPr lang="zh-CN" altLang="en-US" dirty="0"/>
              <a:t>加密快</a:t>
            </a:r>
            <a:r>
              <a:rPr lang="en-US" altLang="zh-CN"/>
              <a:t>10</a:t>
            </a:r>
            <a:r>
              <a:rPr lang="zh-CN" altLang="en-US" dirty="0"/>
              <a:t>倍以上</a:t>
            </a:r>
            <a:r>
              <a:rPr lang="en-US" altLang="zh-CN"/>
              <a:t>)</a:t>
            </a:r>
            <a:endParaRPr lang="en-US" altLang="zh-CN"/>
          </a:p>
          <a:p>
            <a:pPr lvl="2"/>
            <a:r>
              <a:rPr lang="en-US" altLang="zh-CN"/>
              <a:t>100*128B = 10KB/s</a:t>
            </a:r>
            <a:endParaRPr lang="en-US" altLang="zh-CN"/>
          </a:p>
          <a:p>
            <a:r>
              <a:rPr lang="zh-CN" altLang="en-US" dirty="0"/>
              <a:t>只用来传递会话密钥</a:t>
            </a:r>
            <a:endParaRPr lang="zh-CN" altLang="en-US" dirty="0"/>
          </a:p>
          <a:p>
            <a:pPr lvl="1"/>
            <a:r>
              <a:rPr lang="en-US" altLang="zh-CN"/>
              <a:t>(</a:t>
            </a:r>
            <a:r>
              <a:rPr lang="zh-CN" altLang="en-US" dirty="0"/>
              <a:t>假设</a:t>
            </a:r>
            <a:r>
              <a:rPr lang="en-US" altLang="zh-CN"/>
              <a:t>B</a:t>
            </a:r>
            <a:r>
              <a:rPr lang="zh-CN" altLang="en-US" dirty="0"/>
              <a:t>已经有</a:t>
            </a:r>
            <a:r>
              <a:rPr lang="en-US" altLang="zh-CN"/>
              <a:t>A</a:t>
            </a:r>
            <a:r>
              <a:rPr lang="zh-CN" altLang="en-US" dirty="0"/>
              <a:t>的公钥</a:t>
            </a:r>
            <a:r>
              <a:rPr lang="en-US" altLang="zh-CN" err="1"/>
              <a:t>K</a:t>
            </a:r>
            <a:r>
              <a:rPr lang="en-US" altLang="zh-CN" baseline="-25000" err="1"/>
              <a:t>eA</a:t>
            </a:r>
            <a:r>
              <a:rPr lang="en-US" altLang="zh-CN"/>
              <a:t>)</a:t>
            </a:r>
            <a:endParaRPr lang="en-US" altLang="zh-CN"/>
          </a:p>
          <a:p>
            <a:pPr lvl="1"/>
            <a:r>
              <a:rPr lang="en-US" altLang="zh-CN"/>
              <a:t>A</a:t>
            </a:r>
            <a:r>
              <a:rPr lang="zh-CN" altLang="en-US" dirty="0"/>
              <a:t>发起和</a:t>
            </a:r>
            <a:r>
              <a:rPr lang="en-US" altLang="zh-CN"/>
              <a:t>B</a:t>
            </a:r>
            <a:r>
              <a:rPr lang="zh-CN" altLang="en-US" dirty="0"/>
              <a:t>的通信</a:t>
            </a:r>
            <a:endParaRPr lang="zh-CN" altLang="en-US" dirty="0"/>
          </a:p>
          <a:p>
            <a:pPr lvl="1"/>
            <a:r>
              <a:rPr lang="en-US" altLang="zh-CN"/>
              <a:t>B</a:t>
            </a:r>
            <a:r>
              <a:rPr lang="zh-CN" altLang="en-US" dirty="0"/>
              <a:t>产生会话密钥</a:t>
            </a:r>
            <a:r>
              <a:rPr lang="en-US" altLang="zh-CN"/>
              <a:t>K</a:t>
            </a:r>
            <a:r>
              <a:rPr lang="en-US" altLang="zh-CN" baseline="-25000"/>
              <a:t>s</a:t>
            </a:r>
            <a:r>
              <a:rPr lang="zh-CN" altLang="en-US" dirty="0"/>
              <a:t>，并用</a:t>
            </a:r>
            <a:r>
              <a:rPr lang="en-US" altLang="zh-CN" err="1"/>
              <a:t>K</a:t>
            </a:r>
            <a:r>
              <a:rPr lang="en-US" altLang="zh-CN" baseline="-25000" err="1"/>
              <a:t>eA</a:t>
            </a:r>
            <a:r>
              <a:rPr lang="zh-CN" altLang="en-US" dirty="0"/>
              <a:t>加密后传给</a:t>
            </a:r>
            <a:r>
              <a:rPr lang="en-US" altLang="zh-CN"/>
              <a:t>A</a:t>
            </a:r>
            <a:endParaRPr lang="en-US" altLang="zh-CN"/>
          </a:p>
          <a:p>
            <a:pPr lvl="1"/>
            <a:r>
              <a:rPr lang="en-US" altLang="zh-CN"/>
              <a:t>A</a:t>
            </a:r>
            <a:r>
              <a:rPr lang="zh-CN" altLang="en-US" dirty="0"/>
              <a:t>能用自己的私钥</a:t>
            </a:r>
            <a:r>
              <a:rPr lang="en-US" altLang="zh-CN" err="1"/>
              <a:t>K</a:t>
            </a:r>
            <a:r>
              <a:rPr lang="en-US" altLang="zh-CN" baseline="-25000" err="1"/>
              <a:t>dA</a:t>
            </a:r>
            <a:r>
              <a:rPr lang="zh-CN" altLang="en-US" dirty="0"/>
              <a:t>解开</a:t>
            </a:r>
            <a:endParaRPr lang="zh-CN" altLang="en-US" dirty="0"/>
          </a:p>
          <a:p>
            <a:pPr lvl="1"/>
            <a:r>
              <a:rPr lang="zh-CN" altLang="en-US" dirty="0"/>
              <a:t>他人不会知道</a:t>
            </a:r>
            <a:r>
              <a:rPr lang="en-US" altLang="zh-CN"/>
              <a:t>K</a:t>
            </a:r>
            <a:r>
              <a:rPr lang="en-US" altLang="zh-CN" baseline="-25000"/>
              <a:t>s</a:t>
            </a:r>
            <a:endParaRPr lang="zh-CN" alt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8" name="标题 39937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zh-CN"/>
              <a:t>Merkle</a:t>
            </a:r>
            <a:r>
              <a:rPr lang="zh-CN" altLang="en-US" dirty="0"/>
              <a:t>方案 </a:t>
            </a:r>
            <a:endParaRPr lang="zh-CN" altLang="en-US" dirty="0"/>
          </a:p>
        </p:txBody>
      </p:sp>
      <p:pic>
        <p:nvPicPr>
          <p:cNvPr id="39940" name="文本占位符 39939" descr="无标题"/>
          <p:cNvPicPr>
            <a:picLocks noChangeAspect="1"/>
          </p:cNvPicPr>
          <p:nvPr>
            <p:ph type="body" idx="1"/>
          </p:nvPr>
        </p:nvPicPr>
        <p:blipFill>
          <a:blip r:embed="rId1"/>
          <a:stretch>
            <a:fillRect/>
          </a:stretch>
        </p:blipFill>
        <p:spPr>
          <a:xfrm>
            <a:off x="533400" y="2057400"/>
            <a:ext cx="8181975" cy="2262188"/>
          </a:xfrm>
        </p:spPr>
      </p:pic>
      <p:sp>
        <p:nvSpPr>
          <p:cNvPr id="39941" name="矩形 39940"/>
          <p:cNvSpPr/>
          <p:nvPr/>
        </p:nvSpPr>
        <p:spPr>
          <a:xfrm>
            <a:off x="533400" y="4343400"/>
            <a:ext cx="8305800" cy="25146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FFFFFF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FFFFFF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FFFFFF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FF"/>
                </a:solidFill>
                <a:latin typeface="+mn-lt"/>
                <a:ea typeface="+mn-ea"/>
              </a:defRPr>
            </a:lvl5pPr>
          </a:lstStyle>
          <a:p>
            <a:pPr lvl="0"/>
            <a:endParaRPr lang="zh-CN" altLang="en-US" dirty="0"/>
          </a:p>
          <a:p>
            <a:pPr lvl="0"/>
            <a:r>
              <a:rPr lang="zh-CN" altLang="en-US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因为</a:t>
            </a:r>
            <a:r>
              <a:rPr lang="en-US" altLang="zh-CN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</a:t>
            </a:r>
            <a:r>
              <a:rPr lang="zh-CN" altLang="en-US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临时获取</a:t>
            </a:r>
            <a:r>
              <a:rPr lang="en-US" altLang="zh-CN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</a:t>
            </a:r>
            <a:r>
              <a:rPr lang="zh-CN" altLang="en-US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的公钥，所以存在“中间人攻击”的问题</a:t>
            </a:r>
            <a:endParaRPr lang="zh-CN" altLang="en-US" dirty="0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2" name="标题 4096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zh-CN"/>
              <a:t>NEED78</a:t>
            </a:r>
            <a:r>
              <a:rPr lang="zh-CN" altLang="en-US" dirty="0"/>
              <a:t>方案</a:t>
            </a:r>
            <a:endParaRPr lang="zh-CN" altLang="en-US" dirty="0"/>
          </a:p>
        </p:txBody>
      </p:sp>
      <p:sp>
        <p:nvSpPr>
          <p:cNvPr id="40963" name="文本占位符 40962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686800" cy="2438400"/>
          </a:xfrm>
        </p:spPr>
        <p:txBody>
          <a:bodyPr/>
          <a:p>
            <a:r>
              <a:rPr lang="zh-CN" altLang="en-US" dirty="0"/>
              <a:t>（事先拥有对方公钥）</a:t>
            </a:r>
            <a:endParaRPr lang="zh-CN" altLang="en-US" dirty="0"/>
          </a:p>
        </p:txBody>
      </p:sp>
      <p:pic>
        <p:nvPicPr>
          <p:cNvPr id="40964" name="图片 40963" descr="无标题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2209800"/>
            <a:ext cx="9144000" cy="39163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2.pdf"/>
          <p:cNvPicPr>
            <a:picLocks noChangeAspect="1"/>
          </p:cNvPicPr>
          <p:nvPr/>
        </p:nvPicPr>
        <mc:AlternateContent xmlns:mc="http://schemas.openxmlformats.org/markup-compatibility/2006">
          <mc:Choice xmlns:mv="urn:schemas-microsoft-com:mac:vml" xmlns:ma="http://schemas.microsoft.com/office/mac/drawingml/2008/main" Requires="ma">
            <p:blipFill>
              <a:blip r:embed="rId1"/>
              <a:srcRect l="2353" t="10000" r="4706" b="10909"/>
              <a:stretch>
                <a:fillRect/>
              </a:stretch>
            </p:blipFill>
          </mc:Choice>
          <mc:Fallback>
            <p:blipFill>
              <a:blip r:embed="rId2"/>
              <a:srcRect l="2353" t="10000" r="4706" b="10909"/>
              <a:stretch>
                <a:fillRect/>
              </a:stretch>
            </p:blipFill>
          </mc:Fallback>
        </mc:AlternateContent>
        <p:spPr>
          <a:xfrm>
            <a:off x="1524000" y="0"/>
            <a:ext cx="6252299" cy="6885554"/>
          </a:xfrm>
          <a:prstGeom prst="rect">
            <a:avLst/>
          </a:prstGeom>
        </p:spPr>
      </p:pic>
    </p:spTree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f14-3.pdf"/>
          <p:cNvPicPr>
            <a:picLocks noChangeAspect="1"/>
          </p:cNvPicPr>
          <p:nvPr/>
        </p:nvPicPr>
        <mc:AlternateContent xmlns:mc="http://schemas.openxmlformats.org/markup-compatibility/2006">
          <mc:Choice xmlns:mv="urn:schemas-microsoft-com:mac:vml" xmlns:ma="http://schemas.microsoft.com/office/mac/drawingml/2008/main" Requires="ma">
            <p:blipFill>
              <a:blip r:embed="rId1"/>
              <a:srcRect l="3529" t="6364" r="5882" b="36364"/>
              <a:stretch>
                <a:fillRect/>
              </a:stretch>
            </p:blipFill>
          </mc:Choice>
          <mc:Fallback>
            <p:blipFill>
              <a:blip r:embed="rId2"/>
              <a:srcRect l="3529" t="6364" r="5882" b="36364"/>
              <a:stretch>
                <a:fillRect/>
              </a:stretch>
            </p:blipFill>
          </mc:Fallback>
        </mc:AlternateContent>
        <p:spPr>
          <a:xfrm>
            <a:off x="381000" y="0"/>
            <a:ext cx="8382097" cy="6858000"/>
          </a:xfrm>
          <a:prstGeom prst="rect">
            <a:avLst/>
          </a:prstGeom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Hierarchical Key Control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92163" y="1762125"/>
            <a:ext cx="7570787" cy="4638675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For communication among entities within the same local domain, the local KDC is responsible for key distribution</a:t>
            </a:r>
            <a:endParaRPr lang="en-US" dirty="0" smtClean="0"/>
          </a:p>
          <a:p>
            <a:pPr lvl="1"/>
            <a:r>
              <a:rPr lang="en-US" dirty="0" smtClean="0"/>
              <a:t>If two entities in different domains desire a shared key, then the corresponding local KDC’s can communicate through a global KDC</a:t>
            </a:r>
            <a:endParaRPr lang="en-US" dirty="0" smtClean="0"/>
          </a:p>
          <a:p>
            <a:r>
              <a:rPr lang="en-US" dirty="0" smtClean="0"/>
              <a:t>The hierarchical concept can be extended to three or more layers</a:t>
            </a:r>
            <a:endParaRPr lang="en-US" dirty="0" smtClean="0"/>
          </a:p>
          <a:p>
            <a:r>
              <a:rPr lang="en-US" dirty="0" smtClean="0"/>
              <a:t>Scheme minimizes the effort involved in master key distribution because most master keys are those shared by a local KDC with its local entities</a:t>
            </a:r>
            <a:endParaRPr lang="en-US" dirty="0" smtClean="0"/>
          </a:p>
          <a:p>
            <a:pPr lvl="1"/>
            <a:r>
              <a:rPr lang="en-US" dirty="0" smtClean="0"/>
              <a:t>Limits the range of a faulty or subverted KDC to its local area only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Key Lifetime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</p:nvPr>
        </p:nvGraphicFramePr>
        <p:xfrm>
          <a:off x="381001" y="1762125"/>
          <a:ext cx="8382000" cy="4791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4.pdf"/>
          <p:cNvPicPr>
            <a:picLocks noChangeAspect="1"/>
          </p:cNvPicPr>
          <p:nvPr/>
        </p:nvPicPr>
        <mc:AlternateContent xmlns:mc="http://schemas.openxmlformats.org/markup-compatibility/2006">
          <mc:Choice xmlns:mv="urn:schemas-microsoft-com:mac:vml" xmlns:ma="http://schemas.microsoft.com/office/mac/drawingml/2008/main" Requires="ma">
            <p:blipFill>
              <a:blip r:embed="rId1"/>
              <a:srcRect l="3529" t="3636" b="11818"/>
              <a:stretch>
                <a:fillRect/>
              </a:stretch>
            </p:blipFill>
          </mc:Choice>
          <mc:Fallback>
            <p:blipFill>
              <a:blip r:embed="rId2"/>
              <a:srcRect l="3529" t="3636" b="11818"/>
              <a:stretch>
                <a:fillRect/>
              </a:stretch>
            </p:blipFill>
          </mc:Fallback>
        </mc:AlternateContent>
        <p:spPr>
          <a:xfrm>
            <a:off x="1600200" y="-29494"/>
            <a:ext cx="6072779" cy="6887494"/>
          </a:xfrm>
          <a:prstGeom prst="rect">
            <a:avLst/>
          </a:prstGeom>
        </p:spPr>
      </p:pic>
    </p:spTree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5" Type="http://schemas.openxmlformats.org/officeDocument/2006/relationships/image" Target="../media/image9.jpeg"/><Relationship Id="rId4" Type="http://schemas.openxmlformats.org/officeDocument/2006/relationships/image" Target="../media/image8.jpeg"/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ch01">
  <a:themeElements>
    <a:clrScheme name="ch01 4">
      <a:dk1>
        <a:srgbClr val="9B69FF"/>
      </a:dk1>
      <a:lt1>
        <a:srgbClr val="FFFFFF"/>
      </a:lt1>
      <a:dk2>
        <a:srgbClr val="666699"/>
      </a:dk2>
      <a:lt2>
        <a:srgbClr val="D9D9FF"/>
      </a:lt2>
      <a:accent1>
        <a:srgbClr val="9966FF"/>
      </a:accent1>
      <a:accent2>
        <a:srgbClr val="00FFFF"/>
      </a:accent2>
      <a:accent3>
        <a:srgbClr val="B8B8CA"/>
      </a:accent3>
      <a:accent4>
        <a:srgbClr val="DADADA"/>
      </a:accent4>
      <a:accent5>
        <a:srgbClr val="CAB8FF"/>
      </a:accent5>
      <a:accent6>
        <a:srgbClr val="00E7E7"/>
      </a:accent6>
      <a:hlink>
        <a:srgbClr val="5FAFFF"/>
      </a:hlink>
      <a:folHlink>
        <a:srgbClr val="003399"/>
      </a:folHlink>
    </a:clrScheme>
    <a:fontScheme name="ch0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h01 1">
        <a:dk1>
          <a:srgbClr val="2B2B85"/>
        </a:dk1>
        <a:lt1>
          <a:srgbClr val="FFFFFF"/>
        </a:lt1>
        <a:dk2>
          <a:srgbClr val="00254A"/>
        </a:dk2>
        <a:lt2>
          <a:srgbClr val="C0C0C0"/>
        </a:lt2>
        <a:accent1>
          <a:srgbClr val="2E2E8E"/>
        </a:accent1>
        <a:accent2>
          <a:srgbClr val="0066CC"/>
        </a:accent2>
        <a:accent3>
          <a:srgbClr val="AAACB1"/>
        </a:accent3>
        <a:accent4>
          <a:srgbClr val="DADADA"/>
        </a:accent4>
        <a:accent5>
          <a:srgbClr val="ADADC6"/>
        </a:accent5>
        <a:accent6>
          <a:srgbClr val="005CB9"/>
        </a:accent6>
        <a:hlink>
          <a:srgbClr val="99CCFF"/>
        </a:hlink>
        <a:folHlink>
          <a:srgbClr val="8F8FB5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 2">
        <a:dk1>
          <a:srgbClr val="3B4B5D"/>
        </a:dk1>
        <a:lt1>
          <a:srgbClr val="FFFFFF"/>
        </a:lt1>
        <a:dk2>
          <a:srgbClr val="466886"/>
        </a:dk2>
        <a:lt2>
          <a:srgbClr val="CCECFF"/>
        </a:lt2>
        <a:accent1>
          <a:srgbClr val="58718C"/>
        </a:accent1>
        <a:accent2>
          <a:srgbClr val="6D9D97"/>
        </a:accent2>
        <a:accent3>
          <a:srgbClr val="B0B9C3"/>
        </a:accent3>
        <a:accent4>
          <a:srgbClr val="DADADA"/>
        </a:accent4>
        <a:accent5>
          <a:srgbClr val="B4BBC5"/>
        </a:accent5>
        <a:accent6>
          <a:srgbClr val="628E88"/>
        </a:accent6>
        <a:hlink>
          <a:srgbClr val="99CCFF"/>
        </a:hlink>
        <a:folHlink>
          <a:srgbClr val="A97CF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 3">
        <a:dk1>
          <a:srgbClr val="008AE8"/>
        </a:dk1>
        <a:lt1>
          <a:srgbClr val="FFFFFF"/>
        </a:lt1>
        <a:dk2>
          <a:srgbClr val="0068AE"/>
        </a:dk2>
        <a:lt2>
          <a:srgbClr val="CCECFF"/>
        </a:lt2>
        <a:accent1>
          <a:srgbClr val="0088E4"/>
        </a:accent1>
        <a:accent2>
          <a:srgbClr val="009999"/>
        </a:accent2>
        <a:accent3>
          <a:srgbClr val="AAB9D3"/>
        </a:accent3>
        <a:accent4>
          <a:srgbClr val="DADADA"/>
        </a:accent4>
        <a:accent5>
          <a:srgbClr val="AAC3EF"/>
        </a:accent5>
        <a:accent6>
          <a:srgbClr val="008A8A"/>
        </a:accent6>
        <a:hlink>
          <a:srgbClr val="99FF99"/>
        </a:hlink>
        <a:folHlink>
          <a:srgbClr val="AFE1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 4">
        <a:dk1>
          <a:srgbClr val="9B69FF"/>
        </a:dk1>
        <a:lt1>
          <a:srgbClr val="FFFFFF"/>
        </a:lt1>
        <a:dk2>
          <a:srgbClr val="666699"/>
        </a:dk2>
        <a:lt2>
          <a:srgbClr val="D9D9FF"/>
        </a:lt2>
        <a:accent1>
          <a:srgbClr val="9966FF"/>
        </a:accent1>
        <a:accent2>
          <a:srgbClr val="00FFFF"/>
        </a:accent2>
        <a:accent3>
          <a:srgbClr val="B8B8CA"/>
        </a:accent3>
        <a:accent4>
          <a:srgbClr val="DADADA"/>
        </a:accent4>
        <a:accent5>
          <a:srgbClr val="CAB8FF"/>
        </a:accent5>
        <a:accent6>
          <a:srgbClr val="00E7E7"/>
        </a:accent6>
        <a:hlink>
          <a:srgbClr val="5FAFFF"/>
        </a:hlink>
        <a:folHlink>
          <a:srgbClr val="0033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 5">
        <a:dk1>
          <a:srgbClr val="008080"/>
        </a:dk1>
        <a:lt1>
          <a:srgbClr val="FFFFFF"/>
        </a:lt1>
        <a:dk2>
          <a:srgbClr val="006666"/>
        </a:dk2>
        <a:lt2>
          <a:srgbClr val="FFFFCC"/>
        </a:lt2>
        <a:accent1>
          <a:srgbClr val="008080"/>
        </a:accent1>
        <a:accent2>
          <a:srgbClr val="0099FF"/>
        </a:accent2>
        <a:accent3>
          <a:srgbClr val="AAB8B8"/>
        </a:accent3>
        <a:accent4>
          <a:srgbClr val="DADADA"/>
        </a:accent4>
        <a:accent5>
          <a:srgbClr val="AAC0C0"/>
        </a:accent5>
        <a:accent6>
          <a:srgbClr val="008AE7"/>
        </a:accent6>
        <a:hlink>
          <a:srgbClr val="1ACE9F"/>
        </a:hlink>
        <a:folHlink>
          <a:srgbClr val="A5B5C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 6">
        <a:dk1>
          <a:srgbClr val="CDD9D1"/>
        </a:dk1>
        <a:lt1>
          <a:srgbClr val="FFFFFF"/>
        </a:lt1>
        <a:dk2>
          <a:srgbClr val="A3BBA9"/>
        </a:dk2>
        <a:lt2>
          <a:srgbClr val="007D80"/>
        </a:lt2>
        <a:accent1>
          <a:srgbClr val="CBD7CE"/>
        </a:accent1>
        <a:accent2>
          <a:srgbClr val="9CA8A4"/>
        </a:accent2>
        <a:accent3>
          <a:srgbClr val="CEDAD1"/>
        </a:accent3>
        <a:accent4>
          <a:srgbClr val="DADADA"/>
        </a:accent4>
        <a:accent5>
          <a:srgbClr val="E2E8E3"/>
        </a:accent5>
        <a:accent6>
          <a:srgbClr val="8D9894"/>
        </a:accent6>
        <a:hlink>
          <a:srgbClr val="009900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 7">
        <a:dk1>
          <a:srgbClr val="686B5D"/>
        </a:dk1>
        <a:lt1>
          <a:srgbClr val="DCDAD0"/>
        </a:lt1>
        <a:dk2>
          <a:srgbClr val="525040"/>
        </a:dk2>
        <a:lt2>
          <a:srgbClr val="D3D2A6"/>
        </a:lt2>
        <a:accent1>
          <a:srgbClr val="686B5D"/>
        </a:accent1>
        <a:accent2>
          <a:srgbClr val="5D8770"/>
        </a:accent2>
        <a:accent3>
          <a:srgbClr val="B3B3AF"/>
        </a:accent3>
        <a:accent4>
          <a:srgbClr val="BCBAB1"/>
        </a:accent4>
        <a:accent5>
          <a:srgbClr val="B9BAB6"/>
        </a:accent5>
        <a:accent6>
          <a:srgbClr val="537A65"/>
        </a:accent6>
        <a:hlink>
          <a:srgbClr val="85B7A9"/>
        </a:hlink>
        <a:folHlink>
          <a:srgbClr val="B8936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 8">
        <a:dk1>
          <a:srgbClr val="000000"/>
        </a:dk1>
        <a:lt1>
          <a:srgbClr val="EAEAEA"/>
        </a:lt1>
        <a:dk2>
          <a:srgbClr val="000000"/>
        </a:dk2>
        <a:lt2>
          <a:srgbClr val="B2B2B2"/>
        </a:lt2>
        <a:accent1>
          <a:srgbClr val="FFFFFF"/>
        </a:accent1>
        <a:accent2>
          <a:srgbClr val="A4BCC4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94AAB1"/>
        </a:accent6>
        <a:hlink>
          <a:srgbClr val="0066FF"/>
        </a:hlink>
        <a:folHlink>
          <a:srgbClr val="00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 9">
        <a:dk1>
          <a:srgbClr val="000000"/>
        </a:dk1>
        <a:lt1>
          <a:srgbClr val="D7D1B9"/>
        </a:lt1>
        <a:dk2>
          <a:srgbClr val="B39257"/>
        </a:dk2>
        <a:lt2>
          <a:srgbClr val="B1A887"/>
        </a:lt2>
        <a:accent1>
          <a:srgbClr val="E6E3D4"/>
        </a:accent1>
        <a:accent2>
          <a:srgbClr val="A2A4AC"/>
        </a:accent2>
        <a:accent3>
          <a:srgbClr val="E8E5D9"/>
        </a:accent3>
        <a:accent4>
          <a:srgbClr val="000000"/>
        </a:accent4>
        <a:accent5>
          <a:srgbClr val="F0EFE6"/>
        </a:accent5>
        <a:accent6>
          <a:srgbClr val="92949B"/>
        </a:accent6>
        <a:hlink>
          <a:srgbClr val="666633"/>
        </a:hlink>
        <a:folHlink>
          <a:srgbClr val="9C98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Infusion">
  <a:themeElements>
    <a:clrScheme name="Infusion">
      <a:dk1>
        <a:sysClr val="windowText" lastClr="000000"/>
      </a:dk1>
      <a:lt1>
        <a:sysClr val="window" lastClr="FFFFFF"/>
      </a:lt1>
      <a:dk2>
        <a:srgbClr val="2F1F58"/>
      </a:dk2>
      <a:lt2>
        <a:srgbClr val="B7A9E0"/>
      </a:lt2>
      <a:accent1>
        <a:srgbClr val="8C73D0"/>
      </a:accent1>
      <a:accent2>
        <a:srgbClr val="C2E8C4"/>
      </a:accent2>
      <a:accent3>
        <a:srgbClr val="C5A6E8"/>
      </a:accent3>
      <a:accent4>
        <a:srgbClr val="B45EC7"/>
      </a:accent4>
      <a:accent5>
        <a:srgbClr val="9FDAFB"/>
      </a:accent5>
      <a:accent6>
        <a:srgbClr val="95C5B0"/>
      </a:accent6>
      <a:hlink>
        <a:srgbClr val="744AE0"/>
      </a:hlink>
      <a:folHlink>
        <a:srgbClr val="8D8AD1"/>
      </a:folHlink>
    </a:clrScheme>
    <a:fontScheme name="Infusion">
      <a:majorFont>
        <a:latin typeface="Mistral"/>
        <a:ea typeface=""/>
        <a:cs typeface=""/>
        <a:font script="Jpan" typeface="ＭＳ Ｐ明朝"/>
      </a:majorFont>
      <a:minorFont>
        <a:latin typeface="Candara"/>
        <a:ea typeface=""/>
        <a:cs typeface=""/>
        <a:font script="Jpan" typeface="メイリオ"/>
      </a:minorFont>
    </a:fontScheme>
    <a:fmtScheme name="Infusion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70000"/>
                <a:satMod val="120000"/>
              </a:schemeClr>
              <a:schemeClr val="phClr">
                <a:tint val="70000"/>
                <a:satMod val="300000"/>
                <a:lumMod val="125000"/>
              </a:schemeClr>
            </a:duotone>
          </a:blip>
          <a:tile tx="0" ty="0" sx="50000" sy="5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70000"/>
                <a:satMod val="120000"/>
              </a:schemeClr>
              <a:schemeClr val="phClr">
                <a:tint val="70000"/>
                <a:satMod val="135000"/>
              </a:schemeClr>
            </a:duotone>
          </a:blip>
          <a:tile tx="0" ty="0" sx="40000" sy="40000" flip="none" algn="tl"/>
        </a:blipFill>
      </a:fillStyleLst>
      <a:lnStyleLst>
        <a:ln w="38100" cap="flat" cmpd="sng" algn="ctr">
          <a:solidFill>
            <a:schemeClr val="phClr">
              <a:alpha val="70000"/>
              <a:satMod val="105000"/>
            </a:schemeClr>
          </a:solidFill>
          <a:prstDash val="solid"/>
          <a:miter/>
        </a:ln>
        <a:ln w="50800" cap="flat" cmpd="sng" algn="ctr">
          <a:solidFill>
            <a:schemeClr val="phClr">
              <a:alpha val="50000"/>
            </a:schemeClr>
          </a:solidFill>
          <a:prstDash val="solid"/>
          <a:miter/>
        </a:ln>
        <a:ln w="88900" cap="flat" cmpd="sng" algn="ctr">
          <a:solidFill>
            <a:schemeClr val="phClr">
              <a:alpha val="40000"/>
            </a:schemeClr>
          </a:solidFill>
          <a:prstDash val="solid"/>
          <a:miter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innerShdw blurRad="190500" dir="13500000">
              <a:srgbClr val="000000">
                <a:alpha val="50000"/>
              </a:srgbClr>
            </a:innerShdw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blipFill rotWithShape="1">
          <a:blip xmlns:r="http://schemas.openxmlformats.org/officeDocument/2006/relationships" r:embed="rId3">
            <a:duotone>
              <a:schemeClr val="phClr">
                <a:shade val="70000"/>
                <a:satMod val="500000"/>
                <a:lumMod val="50000"/>
              </a:schemeClr>
              <a:schemeClr val="phClr">
                <a:satMod val="800000"/>
                <a:lumMod val="250000"/>
              </a:schemeClr>
            </a:duotone>
          </a:blip>
          <a:stretch>
            <a:fillRect/>
          </a:stretch>
        </a:blipFill>
        <a:blipFill rotWithShape="1">
          <a:blip xmlns:r="http://schemas.openxmlformats.org/officeDocument/2006/relationships" r:embed="rId4">
            <a:duotone>
              <a:schemeClr val="phClr">
                <a:shade val="70000"/>
                <a:satMod val="500000"/>
                <a:lumMod val="50000"/>
              </a:schemeClr>
              <a:schemeClr val="phClr">
                <a:satMod val="800000"/>
                <a:lumMod val="250000"/>
              </a:schemeClr>
            </a:duotone>
          </a:blip>
          <a:stretch>
            <a:fillRect/>
          </a:stretch>
        </a:blipFill>
        <a:blipFill rotWithShape="1">
          <a:blip xmlns:r="http://schemas.openxmlformats.org/officeDocument/2006/relationships" r:embed="rId5">
            <a:duotone>
              <a:schemeClr val="phClr">
                <a:shade val="70000"/>
                <a:satMod val="500000"/>
                <a:lumMod val="50000"/>
              </a:schemeClr>
              <a:schemeClr val="phClr">
                <a:satMod val="800000"/>
                <a:lumMod val="250000"/>
              </a:schemeClr>
            </a:duotone>
          </a:blip>
          <a:stretch>
            <a:fillRect/>
          </a:stretch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 Mnementh:Users:lpb:admin:consult:Prentice-Hall:Slides:ch01.ppt</Template>
  <TotalTime>0</TotalTime>
  <Words>8075</Words>
  <Application>WPS 演示</Application>
  <PresentationFormat>On-screen Show (4:3)</PresentationFormat>
  <Paragraphs>276</Paragraphs>
  <Slides>49</Slides>
  <Notes>39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49</vt:i4>
      </vt:variant>
    </vt:vector>
  </HeadingPairs>
  <TitlesOfParts>
    <vt:vector size="60" baseType="lpstr">
      <vt:lpstr>Arial</vt:lpstr>
      <vt:lpstr>宋体</vt:lpstr>
      <vt:lpstr>Wingdings</vt:lpstr>
      <vt:lpstr>MS PGothic</vt:lpstr>
      <vt:lpstr>Candara</vt:lpstr>
      <vt:lpstr>Mistral</vt:lpstr>
      <vt:lpstr>Times New Roman</vt:lpstr>
      <vt:lpstr>微软雅黑</vt:lpstr>
      <vt:lpstr>Arial Unicode MS</vt:lpstr>
      <vt:lpstr>ch01</vt:lpstr>
      <vt:lpstr>Infusion</vt:lpstr>
      <vt:lpstr>Chapter 14</vt:lpstr>
      <vt:lpstr>Key Distribution Technique</vt:lpstr>
      <vt:lpstr>Symmetric Key Distribution</vt:lpstr>
      <vt:lpstr>PowerPoint 演示文稿</vt:lpstr>
      <vt:lpstr>PowerPoint 演示文稿</vt:lpstr>
      <vt:lpstr>PowerPoint 演示文稿</vt:lpstr>
      <vt:lpstr>Hierarchical Key Control</vt:lpstr>
      <vt:lpstr>Session Key Lifetime</vt:lpstr>
      <vt:lpstr>PowerPoint 演示文稿</vt:lpstr>
      <vt:lpstr>PowerPoint 演示文稿</vt:lpstr>
      <vt:lpstr>Controlling Key Usage</vt:lpstr>
      <vt:lpstr>Key Controls</vt:lpstr>
      <vt:lpstr>PowerPoint 演示文稿</vt:lpstr>
      <vt:lpstr>Simple Secret Key Distribution</vt:lpstr>
      <vt:lpstr>Man-in-the-Middle Attack</vt:lpstr>
      <vt:lpstr>Secret Key Distribution with Confidentiality and Authentication</vt:lpstr>
      <vt:lpstr>A Hybrid Scheme</vt:lpstr>
      <vt:lpstr>Distribution of Public Keys</vt:lpstr>
      <vt:lpstr>Public Announcement</vt:lpstr>
      <vt:lpstr>Publicly Available Directory</vt:lpstr>
      <vt:lpstr>PowerPoint 演示文稿</vt:lpstr>
      <vt:lpstr>PowerPoint 演示文稿</vt:lpstr>
      <vt:lpstr>X.509 Certificates</vt:lpstr>
      <vt:lpstr>PowerPoint 演示文稿</vt:lpstr>
      <vt:lpstr>Certificates</vt:lpstr>
      <vt:lpstr>PowerPoint 演示文稿</vt:lpstr>
      <vt:lpstr>Obtaining a Certificate </vt:lpstr>
      <vt:lpstr>PowerPoint 演示文稿</vt:lpstr>
      <vt:lpstr>Certificate Revocation</vt:lpstr>
      <vt:lpstr>X.509 Version 3</vt:lpstr>
      <vt:lpstr>Key and Policy Information</vt:lpstr>
      <vt:lpstr>Certificate Subject and Issuer Attributes</vt:lpstr>
      <vt:lpstr>Certification Path Constraints</vt:lpstr>
      <vt:lpstr>PowerPoint 演示文稿</vt:lpstr>
      <vt:lpstr>PKIX Management Functions</vt:lpstr>
      <vt:lpstr>Summary</vt:lpstr>
      <vt:lpstr>PowerPoint 演示文稿</vt:lpstr>
      <vt:lpstr>“公开”密钥？这太简单了！</vt:lpstr>
      <vt:lpstr> 密钥管理</vt:lpstr>
      <vt:lpstr>公钥的分配方法</vt:lpstr>
      <vt:lpstr>1. 自由方式</vt:lpstr>
      <vt:lpstr>2. 公开目录</vt:lpstr>
      <vt:lpstr>3. 公钥授权：在线中心</vt:lpstr>
      <vt:lpstr>公钥授权：在线中心</vt:lpstr>
      <vt:lpstr>4. 证书：离线中心</vt:lpstr>
      <vt:lpstr>CA</vt:lpstr>
      <vt:lpstr>使用公钥传递会话密钥 </vt:lpstr>
      <vt:lpstr>Merkle方案 </vt:lpstr>
      <vt:lpstr>NEED78方案</vt:lpstr>
    </vt:vector>
  </TitlesOfParts>
  <Company>School of Eng &amp; IT, UNSW@ADFA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William Stallings, Cryptography and Network Security 5/e</dc:title>
  <dc:creator>Dr Lawrie Brown</dc:creator>
  <dc:subject>Lecture Overheads - Ch 14</dc:subject>
  <cp:lastModifiedBy>阳光</cp:lastModifiedBy>
  <cp:revision>47</cp:revision>
  <cp:lastPrinted>2009-09-21T05:30:00Z</cp:lastPrinted>
  <dcterms:created xsi:type="dcterms:W3CDTF">2013-03-10T20:50:00Z</dcterms:created>
  <dcterms:modified xsi:type="dcterms:W3CDTF">2018-11-05T02:16:19Z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2052-11.1.0.7932</vt:lpwstr>
  </property>
</Properties>
</file>