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69" r:id="rId5"/>
    <p:sldId id="370" r:id="rId6"/>
    <p:sldId id="259" r:id="rId7"/>
    <p:sldId id="260" r:id="rId8"/>
    <p:sldId id="261" r:id="rId9"/>
    <p:sldId id="262" r:id="rId10"/>
    <p:sldId id="263" r:id="rId11"/>
    <p:sldId id="264" r:id="rId12"/>
    <p:sldId id="265" r:id="rId13"/>
    <p:sldId id="266" r:id="rId14"/>
    <p:sldId id="267" r:id="rId15"/>
    <p:sldId id="268" r:id="rId16"/>
    <p:sldId id="278" r:id="rId17"/>
    <p:sldId id="481" r:id="rId18"/>
    <p:sldId id="495" r:id="rId19"/>
    <p:sldId id="488" r:id="rId20"/>
    <p:sldId id="489" r:id="rId21"/>
    <p:sldId id="490" r:id="rId22"/>
    <p:sldId id="491" r:id="rId23"/>
    <p:sldId id="492" r:id="rId24"/>
    <p:sldId id="493" r:id="rId25"/>
    <p:sldId id="839" r:id="rId26"/>
    <p:sldId id="499" r:id="rId27"/>
    <p:sldId id="762" r:id="rId28"/>
    <p:sldId id="763" r:id="rId29"/>
    <p:sldId id="764" r:id="rId30"/>
    <p:sldId id="765" r:id="rId31"/>
    <p:sldId id="766" r:id="rId32"/>
    <p:sldId id="767" r:id="rId33"/>
    <p:sldId id="768" r:id="rId3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008000"/>
    <a:srgbClr val="009900"/>
    <a:srgbClr val="A50021"/>
    <a:srgbClr val="CC0000"/>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51"/>
  </p:normalViewPr>
  <p:slideViewPr>
    <p:cSldViewPr showGuides="1">
      <p:cViewPr varScale="1">
        <p:scale>
          <a:sx n="40" d="100"/>
          <a:sy n="40" d="100"/>
        </p:scale>
        <p:origin x="1204" y="30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37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37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EB8F36FE-61C8-4829-B18B-CC2DBBD596C9}"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49" name="矩形 266248"/>
          <p:cNvSpPr/>
          <p:nvPr/>
        </p:nvSpPr>
        <p:spPr>
          <a:xfrm>
            <a:off x="2060575" y="1852613"/>
            <a:ext cx="2559050" cy="542925"/>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标题</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66250" name="文本框 266249"/>
          <p:cNvSpPr txBox="1"/>
          <p:nvPr/>
        </p:nvSpPr>
        <p:spPr>
          <a:xfrm>
            <a:off x="1916113" y="2476500"/>
            <a:ext cx="2952750" cy="366713"/>
          </a:xfrm>
          <a:prstGeom prst="rect">
            <a:avLst/>
          </a:prstGeom>
          <a:noFill/>
          <a:ln w="9525">
            <a:noFill/>
          </a:ln>
        </p:spPr>
        <p:txBody>
          <a:bodyPr lIns="91423" tIns="45711" rIns="91423" bIns="45711">
            <a:spAutoFit/>
          </a:bodyPr>
          <a:p>
            <a:pPr lvl="0" algn="ctr" defTabSz="913130">
              <a:buClrTx/>
            </a:pPr>
            <a:r>
              <a:rPr lang="en-US" altLang="zh-CN" sz="1800"/>
              <a:t>Title</a:t>
            </a:r>
            <a:endParaRPr lang="en-US" altLang="zh-CN" sz="1800"/>
          </a:p>
        </p:txBody>
      </p:sp>
      <p:sp>
        <p:nvSpPr>
          <p:cNvPr id="266251" name="直接连接符 266250"/>
          <p:cNvSpPr/>
          <p:nvPr/>
        </p:nvSpPr>
        <p:spPr>
          <a:xfrm>
            <a:off x="2098675" y="2470150"/>
            <a:ext cx="2443163" cy="0"/>
          </a:xfrm>
          <a:prstGeom prst="line">
            <a:avLst/>
          </a:prstGeom>
          <a:ln w="28575" cap="flat" cmpd="sng">
            <a:solidFill>
              <a:schemeClr val="tx1"/>
            </a:solidFill>
            <a:prstDash val="solid"/>
            <a:headEnd type="none" w="med" len="med"/>
            <a:tailEnd type="none" w="med" len="med"/>
          </a:ln>
        </p:spPr>
      </p:sp>
      <p:sp>
        <p:nvSpPr>
          <p:cNvPr id="266252" name="矩形 266251"/>
          <p:cNvSpPr/>
          <p:nvPr/>
        </p:nvSpPr>
        <p:spPr>
          <a:xfrm>
            <a:off x="981075" y="6227763"/>
            <a:ext cx="4968875" cy="915987"/>
          </a:xfrm>
          <a:prstGeom prst="rect">
            <a:avLst/>
          </a:prstGeom>
          <a:noFill/>
          <a:ln w="9525">
            <a:noFill/>
          </a:ln>
        </p:spPr>
        <p:txBody>
          <a:bodyPr lIns="91423" tIns="45711" rIns="91423" bIns="45711">
            <a:spAutoFit/>
          </a:bodyPr>
          <a:p>
            <a:pPr lvl="0" algn="ctr" defTabSz="913130">
              <a:buClrTx/>
            </a:pPr>
            <a:r>
              <a:rPr lang="zh-CN" altLang="en-US" sz="1800" dirty="0"/>
              <a:t>版本：</a:t>
            </a:r>
            <a:endParaRPr lang="en-US" altLang="zh-CN" sz="1800"/>
          </a:p>
          <a:p>
            <a:pPr lvl="0" algn="ctr" defTabSz="913130">
              <a:buClrTx/>
            </a:pPr>
            <a:r>
              <a:rPr lang="zh-CN" altLang="en-US" sz="1800" dirty="0"/>
              <a:t>编号：</a:t>
            </a:r>
            <a:endParaRPr lang="zh-CN" altLang="en-US" sz="1800" dirty="0"/>
          </a:p>
          <a:p>
            <a:pPr lvl="0" algn="ctr" defTabSz="913130">
              <a:buClrTx/>
            </a:pPr>
            <a:r>
              <a:rPr lang="zh-CN" altLang="en-US" sz="1800" dirty="0"/>
              <a:t>日期：</a:t>
            </a:r>
            <a:r>
              <a:rPr lang="en-US" altLang="zh-CN" sz="1800"/>
              <a:t>2003</a:t>
            </a:r>
            <a:r>
              <a:rPr lang="zh-CN" altLang="en-US" sz="1800" dirty="0"/>
              <a:t>年</a:t>
            </a:r>
            <a:endParaRPr lang="zh-CN" altLang="en-US" sz="1800" dirty="0"/>
          </a:p>
        </p:txBody>
      </p:sp>
      <p:pic>
        <p:nvPicPr>
          <p:cNvPr id="266254" name="图片 266253" descr="中心图标(新）"/>
          <p:cNvPicPr>
            <a:picLocks noChangeAspect="1"/>
          </p:cNvPicPr>
          <p:nvPr/>
        </p:nvPicPr>
        <p:blipFill>
          <a:blip r:embed="rId3"/>
          <a:stretch>
            <a:fillRect/>
          </a:stretch>
        </p:blipFill>
        <p:spPr>
          <a:xfrm>
            <a:off x="2347913" y="3522663"/>
            <a:ext cx="2089150" cy="1912937"/>
          </a:xfrm>
          <a:prstGeom prst="rect">
            <a:avLst/>
          </a:prstGeom>
          <a:noFill/>
          <a:ln w="9525">
            <a:noFill/>
          </a:ln>
        </p:spPr>
      </p:pic>
      <p:grpSp>
        <p:nvGrpSpPr>
          <p:cNvPr id="266258" name="组合 266257"/>
          <p:cNvGrpSpPr/>
          <p:nvPr/>
        </p:nvGrpSpPr>
        <p:grpSpPr>
          <a:xfrm>
            <a:off x="692150" y="919163"/>
            <a:ext cx="5759450" cy="71437"/>
            <a:chOff x="482" y="703"/>
            <a:chExt cx="3493" cy="45"/>
          </a:xfrm>
        </p:grpSpPr>
        <p:sp>
          <p:nvSpPr>
            <p:cNvPr id="266255" name="直接连接符 266254"/>
            <p:cNvSpPr/>
            <p:nvPr/>
          </p:nvSpPr>
          <p:spPr>
            <a:xfrm>
              <a:off x="482" y="703"/>
              <a:ext cx="3493" cy="0"/>
            </a:xfrm>
            <a:prstGeom prst="line">
              <a:avLst/>
            </a:prstGeom>
            <a:ln w="57150" cap="flat" cmpd="sng">
              <a:solidFill>
                <a:schemeClr val="tx1"/>
              </a:solidFill>
              <a:prstDash val="solid"/>
              <a:headEnd type="none" w="med" len="med"/>
              <a:tailEnd type="none" w="med" len="med"/>
            </a:ln>
          </p:spPr>
        </p:sp>
        <p:sp>
          <p:nvSpPr>
            <p:cNvPr id="266256" name="直接连接符 266255"/>
            <p:cNvSpPr/>
            <p:nvPr/>
          </p:nvSpPr>
          <p:spPr>
            <a:xfrm>
              <a:off x="482" y="748"/>
              <a:ext cx="3493" cy="0"/>
            </a:xfrm>
            <a:prstGeom prst="line">
              <a:avLst/>
            </a:prstGeom>
            <a:ln w="12700" cap="flat" cmpd="sng">
              <a:solidFill>
                <a:schemeClr val="tx1"/>
              </a:solidFill>
              <a:prstDash val="solid"/>
              <a:headEnd type="none" w="med" len="med"/>
              <a:tailEnd type="none" w="med" len="med"/>
            </a:ln>
          </p:spPr>
        </p:sp>
      </p:grpSp>
      <p:sp>
        <p:nvSpPr>
          <p:cNvPr id="266257" name="文本框 266256"/>
          <p:cNvSpPr txBox="1"/>
          <p:nvPr/>
        </p:nvSpPr>
        <p:spPr>
          <a:xfrm>
            <a:off x="538163" y="179388"/>
            <a:ext cx="6164262" cy="731837"/>
          </a:xfrm>
          <a:prstGeom prst="rect">
            <a:avLst/>
          </a:prstGeom>
          <a:noFill/>
          <a:ln w="9525">
            <a:noFill/>
          </a:ln>
        </p:spPr>
        <p:txBody>
          <a:bodyPr wrap="none" anchor="t">
            <a:spAutoFit/>
          </a:bodyPr>
          <a:p>
            <a:pPr lvl="0" algn="ctr">
              <a:buClrTx/>
            </a:pPr>
            <a:r>
              <a:rPr lang="zh-CN" altLang="en-US" b="1" dirty="0">
                <a:latin typeface="隶书" pitchFamily="49" charset="-122"/>
                <a:ea typeface="隶书" pitchFamily="49" charset="-122"/>
              </a:rPr>
              <a:t>中国信息安全产品测评认证中心（</a:t>
            </a:r>
            <a:r>
              <a:rPr lang="en-US" altLang="zh-CN" b="1">
                <a:latin typeface="隶书" pitchFamily="49" charset="-122"/>
                <a:ea typeface="隶书" pitchFamily="49" charset="-122"/>
              </a:rPr>
              <a:t>CNITSEC</a:t>
            </a:r>
            <a:r>
              <a:rPr lang="zh-CN" altLang="en-US" b="1" dirty="0">
                <a:latin typeface="隶书" pitchFamily="49" charset="-122"/>
                <a:ea typeface="隶书" pitchFamily="49" charset="-122"/>
              </a:rPr>
              <a:t>）</a:t>
            </a:r>
            <a:endParaRPr lang="zh-CN" altLang="en-US" b="1" dirty="0">
              <a:latin typeface="隶书" pitchFamily="49" charset="-122"/>
              <a:ea typeface="隶书" pitchFamily="49" charset="-122"/>
            </a:endParaRPr>
          </a:p>
          <a:p>
            <a:pPr lvl="0" algn="ctr">
              <a:buClrTx/>
            </a:pPr>
            <a:r>
              <a:rPr lang="en-US" altLang="zh-CN" sz="1800" b="1" dirty="0" err="1">
                <a:latin typeface="隶书" pitchFamily="49" charset="-122"/>
                <a:ea typeface="隶书" pitchFamily="49" charset="-122"/>
              </a:rPr>
              <a:t>www.itsec.gov.cn</a:t>
            </a:r>
            <a:endParaRPr lang="en-US" altLang="zh-CN" sz="1800" b="1">
              <a:latin typeface="隶书" pitchFamily="49" charset="-122"/>
              <a:ea typeface="隶书"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幻灯片图像占位符 293889"/>
          <p:cNvSpPr>
            <a:spLocks noRot="1" noTextEdit="1"/>
          </p:cNvSpPr>
          <p:nvPr>
            <p:ph type="sldImg"/>
          </p:nvPr>
        </p:nvSpPr>
        <p:spPr>
          <a:xfrm>
            <a:off x="1143000" y="685800"/>
            <a:ext cx="4572000" cy="3429000"/>
          </a:xfrm>
        </p:spPr>
      </p:sp>
      <p:sp>
        <p:nvSpPr>
          <p:cNvPr id="293891" name="文本占位符 293890"/>
          <p:cNvSpPr>
            <a:spLocks noGrp="1"/>
          </p:cNvSpPr>
          <p:nvPr>
            <p:ph type="body" idx="1"/>
          </p:nvPr>
        </p:nvSpPr>
        <p:spPr>
          <a:xfrm>
            <a:off x="914400" y="4343400"/>
            <a:ext cx="5029200" cy="4114800"/>
          </a:xfrm>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幻灯片图像占位符 297985"/>
          <p:cNvSpPr>
            <a:spLocks noRot="1" noTextEdit="1"/>
          </p:cNvSpPr>
          <p:nvPr>
            <p:ph type="sldImg"/>
          </p:nvPr>
        </p:nvSpPr>
        <p:spPr>
          <a:xfrm>
            <a:off x="1143000" y="685800"/>
            <a:ext cx="4572000" cy="3429000"/>
          </a:xfrm>
        </p:spPr>
      </p:sp>
      <p:sp>
        <p:nvSpPr>
          <p:cNvPr id="297987" name="文本占位符 297986"/>
          <p:cNvSpPr>
            <a:spLocks noGrp="1"/>
          </p:cNvSpPr>
          <p:nvPr>
            <p:ph type="body" idx="1"/>
          </p:nvPr>
        </p:nvSpPr>
        <p:spPr>
          <a:xfrm>
            <a:off x="914400" y="4343400"/>
            <a:ext cx="5029200" cy="4114800"/>
          </a:xfrm>
        </p:spPr>
        <p:txBody>
          <a:bodyPr/>
          <a:p>
            <a:pPr lvl="0"/>
            <a:endParaRPr lang="zh-CN" altLang="en-US"/>
          </a:p>
          <a:p>
            <a:pPr lvl="0"/>
            <a:endParaRPr lang="zh-CN" altLang="en-US"/>
          </a:p>
          <a:p>
            <a:pPr lvl="0"/>
            <a:r>
              <a:rPr lang="en-US" altLang="zh-CN"/>
              <a:t>To implement effective security, this approach first considers the entire network structure, and then separates that structure into discrete security entities so that security exposure can be determined and security implemented on each entity. These entities form the basis for the Security Entities Building Block Architecture.</a:t>
            </a:r>
            <a:endParaRPr lang="en-US" altLang="zh-CN"/>
          </a:p>
          <a:p>
            <a:pPr lvl="0"/>
            <a:r>
              <a:rPr lang="en-US" altLang="zh-CN"/>
              <a:t>The Security Entities Building Block Architecture divides the security structure of an enterprise into the following entities: </a:t>
            </a:r>
            <a:endParaRPr lang="en-US" altLang="zh-CN"/>
          </a:p>
          <a:p>
            <a:pPr lvl="0"/>
            <a:r>
              <a:rPr lang="en-US" altLang="zh-CN"/>
              <a:t>End systems (computer hardware devices with an operating system)</a:t>
            </a:r>
            <a:endParaRPr lang="en-US" altLang="zh-CN"/>
          </a:p>
          <a:p>
            <a:pPr lvl="0"/>
            <a:r>
              <a:rPr lang="en-US" altLang="zh-CN"/>
              <a:t>Local communication systems (network functionality)</a:t>
            </a:r>
            <a:endParaRPr lang="en-US" altLang="zh-CN"/>
          </a:p>
          <a:p>
            <a:pPr lvl="0"/>
            <a:r>
              <a:rPr lang="en-US" altLang="zh-CN"/>
              <a:t>Administrative authority (centralized security management)</a:t>
            </a:r>
            <a:endParaRPr lang="en-US" altLang="zh-CN"/>
          </a:p>
          <a:p>
            <a:pPr lvl="0"/>
            <a:r>
              <a:rPr lang="en-US" altLang="zh-CN"/>
              <a:t>Private networks (network sharing between companies)</a:t>
            </a:r>
            <a:endParaRPr lang="en-US" altLang="zh-CN"/>
          </a:p>
          <a:p>
            <a:pPr lvl="0"/>
            <a:r>
              <a:rPr lang="en-US" altLang="zh-CN"/>
              <a:t>The Internet</a:t>
            </a:r>
            <a:endParaRPr lang="en-US"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幻灯片图像占位符 300033"/>
          <p:cNvSpPr>
            <a:spLocks noRot="1" noTextEdit="1"/>
          </p:cNvSpPr>
          <p:nvPr>
            <p:ph type="sldImg"/>
          </p:nvPr>
        </p:nvSpPr>
        <p:spPr>
          <a:xfrm>
            <a:off x="1143000" y="685800"/>
            <a:ext cx="4572000" cy="3429000"/>
          </a:xfrm>
        </p:spPr>
      </p:sp>
      <p:sp>
        <p:nvSpPr>
          <p:cNvPr id="300035" name="文本占位符 300034"/>
          <p:cNvSpPr>
            <a:spLocks noGrp="1"/>
          </p:cNvSpPr>
          <p:nvPr>
            <p:ph type="body" idx="1"/>
          </p:nvPr>
        </p:nvSpPr>
        <p:spPr>
          <a:xfrm>
            <a:off x="914400" y="4343400"/>
            <a:ext cx="5029200" cy="4114800"/>
          </a:xfrm>
        </p:spPr>
        <p:txBody>
          <a:bodyPr/>
          <a:p>
            <a:pPr lvl="0"/>
            <a:r>
              <a:rPr lang="zh-CN" altLang="en-US" dirty="0"/>
              <a:t>保密和完整是针对数据</a:t>
            </a:r>
            <a:r>
              <a:rPr lang="en-US" altLang="zh-CN"/>
              <a:t>, </a:t>
            </a:r>
            <a:r>
              <a:rPr lang="zh-CN" altLang="en-US" dirty="0"/>
              <a:t>可用和可控是针对服务</a:t>
            </a:r>
            <a:r>
              <a:rPr lang="en-US" altLang="zh-CN"/>
              <a:t>.      </a:t>
            </a:r>
            <a:endParaRPr lang="en-US" altLang="zh-CN"/>
          </a:p>
          <a:p>
            <a:pPr lvl="0"/>
            <a:endParaRPr lang="en-US" altLang="zh-CN" dirty="0"/>
          </a:p>
          <a:p>
            <a:pPr lvl="0"/>
            <a:r>
              <a:rPr lang="zh-CN" altLang="en-US" dirty="0"/>
              <a:t>保密性：信息不泄露给非授权用户、实体或过程，或供其利用的特性。</a:t>
            </a:r>
            <a:br>
              <a:rPr lang="zh-CN" altLang="en-US" dirty="0"/>
            </a:br>
            <a:br>
              <a:rPr lang="zh-CN" altLang="en-US" dirty="0"/>
            </a:br>
            <a:r>
              <a:rPr lang="zh-CN" altLang="en-US" dirty="0"/>
              <a:t>　　完整性：数据未经授权不能进行改变的特性。即信息在存储或传输过程中保持不被修改、不被破坏和丢失的特性。</a:t>
            </a:r>
            <a:br>
              <a:rPr lang="zh-CN" altLang="en-US" dirty="0"/>
            </a:br>
            <a:br>
              <a:rPr lang="zh-CN" altLang="en-US" dirty="0"/>
            </a:br>
            <a:r>
              <a:rPr lang="zh-CN" altLang="en-US" dirty="0"/>
              <a:t>　　可用性：可被授权实体访问并按需求使用的特性。即当需要时能否存取所需的信息。例如网络环境下拒绝服务、破坏网络和有关系统的正常运行等都属于对可用性的攻击；</a:t>
            </a:r>
            <a:br>
              <a:rPr lang="zh-CN" altLang="en-US" dirty="0"/>
            </a:br>
            <a:br>
              <a:rPr lang="zh-CN" altLang="en-US" dirty="0"/>
            </a:br>
            <a:r>
              <a:rPr lang="zh-CN" altLang="en-US" dirty="0"/>
              <a:t>　　可控性：对信息的传播及内容具有控制能力 </a:t>
            </a:r>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4" name="Rectangle 2"/>
          <p:cNvSpPr>
            <a:spLocks noGrp="1" noRot="1" noChangeArrowheads="1"/>
          </p:cNvSpPr>
          <p:nvPr>
            <p:ph type="ctrTitle"/>
          </p:nvPr>
        </p:nvSpPr>
        <p:spPr>
          <a:xfrm>
            <a:off x="685800" y="1981200"/>
            <a:ext cx="7772400" cy="1143000"/>
          </a:xfrm>
        </p:spPr>
        <p:txBody>
          <a:bodyPr/>
          <a:lstStyle>
            <a:lvl1pPr>
              <a:defRPr/>
            </a:lvl1pPr>
          </a:lstStyle>
          <a:p>
            <a:r>
              <a:rPr lang="zh-CN" altLang="en-US"/>
              <a:t>单击此处编辑母版标题样式</a:t>
            </a:r>
            <a:endParaRPr lang="zh-CN" altLang="en-US"/>
          </a:p>
        </p:txBody>
      </p:sp>
      <p:sp>
        <p:nvSpPr>
          <p:cNvPr id="13315" name="Rectangle 3"/>
          <p:cNvSpPr>
            <a:spLocks noGrp="1" noRot="1" noChangeArrowheads="1"/>
          </p:cNvSpPr>
          <p:nvPr>
            <p:ph type="subTitle" idx="1"/>
          </p:nvPr>
        </p:nvSpPr>
        <p:spPr>
          <a:xfrm>
            <a:off x="1371600" y="3581400"/>
            <a:ext cx="6400800" cy="1752600"/>
          </a:xfrm>
        </p:spPr>
        <p:txBody>
          <a:bodyPr/>
          <a:lstStyle>
            <a:lvl1pPr marL="0" indent="0" algn="ctr">
              <a:buFont typeface="Wingdings 2" pitchFamily="18" charset="2"/>
              <a:buNone/>
              <a:defRPr/>
            </a:lvl1pPr>
          </a:lstStyle>
          <a:p>
            <a:r>
              <a:rPr lang="zh-CN" altLang="en-US"/>
              <a:t>单击此处编辑母版副标题样式</a:t>
            </a:r>
            <a:endParaRPr lang="zh-CN" altLang="en-US"/>
          </a:p>
        </p:txBody>
      </p:sp>
      <p:sp>
        <p:nvSpPr>
          <p:cNvPr id="7" name="Rectangle 4"/>
          <p:cNvSpPr>
            <a:spLocks noGrp="1" noChangeArrowheads="1"/>
          </p:cNvSpPr>
          <p:nvPr>
            <p:ph type="dt" sz="half" idx="2"/>
          </p:nvPr>
        </p:nvSpPr>
        <p:spPr bwMode="auto">
          <a:xfrm>
            <a:off x="301625" y="61722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67143E1-A739-4999-94BE-23960F431A30}"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269E092B-29FD-4A1E-80D5-EB0A5697319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页脚占位符 6"/>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eaLnBrk="0" hangingPunct="0"/>
            <a:endParaRPr lang="zh-CN" altLang="en-US"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Arial" panose="020B0604020202020204" pitchFamily="34" charset="0"/>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noRot="1"/>
          </p:cNvSpPr>
          <p:nvPr>
            <p:ph type="body" idx="1"/>
          </p:nvPr>
        </p:nvSpPr>
        <p:spPr>
          <a:xfrm>
            <a:off x="301625" y="1600200"/>
            <a:ext cx="854075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292"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4"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4EF7AA3-B4B1-4947-B02C-CED0874AA60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8" name="标题 262147"/>
          <p:cNvSpPr>
            <a:spLocks noGrp="1"/>
          </p:cNvSpPr>
          <p:nvPr>
            <p:ph type="ctrTitle"/>
          </p:nvPr>
        </p:nvSpPr>
        <p:spPr/>
        <p:txBody>
          <a:bodyPr lIns="92075" tIns="46038" rIns="92075" bIns="46038" anchor="ctr" anchorCtr="1"/>
          <a:p>
            <a:pPr defTabSz="914400">
              <a:buSzPct val="100000"/>
            </a:pPr>
            <a:r>
              <a:rPr lang="zh-CN" altLang="en-US" kern="1200" baseline="0" dirty="0">
                <a:latin typeface="Times New Roman" panose="02020603050405020304" pitchFamily="18" charset="0"/>
                <a:ea typeface="隶书" pitchFamily="49" charset="-122"/>
              </a:rPr>
              <a:t>网络安全</a:t>
            </a:r>
            <a:r>
              <a:rPr lang="zh-CN" altLang="en-US" dirty="0">
                <a:latin typeface="微软雅黑" panose="020B0503020204020204" charset="-122"/>
                <a:ea typeface="微软雅黑" panose="020B0503020204020204" charset="-122"/>
                <a:cs typeface="微软雅黑" panose="020B0503020204020204" charset="-122"/>
                <a:sym typeface="+mn-ea"/>
              </a:rPr>
              <a:t>概述</a:t>
            </a:r>
            <a:endParaRPr lang="zh-CN" altLang="en-US" kern="1200" baseline="0" dirty="0">
              <a:latin typeface="Times New Roman" panose="02020603050405020304" pitchFamily="18" charset="0"/>
              <a:ea typeface="隶书"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常见黑客攻击方式</a:t>
            </a:r>
            <a:endParaRPr lang="zh-CN" altLang="en-US" dirty="0">
              <a:latin typeface="微软雅黑" panose="020B0503020204020204" charset="-122"/>
              <a:ea typeface="微软雅黑" panose="020B0503020204020204" charset="-122"/>
            </a:endParaRPr>
          </a:p>
        </p:txBody>
      </p:sp>
      <p:sp>
        <p:nvSpPr>
          <p:cNvPr id="294915" name="文本占位符 294914"/>
          <p:cNvSpPr>
            <a:spLocks noGrp="1"/>
          </p:cNvSpPr>
          <p:nvPr>
            <p:ph type="body" idx="1"/>
          </p:nvPr>
        </p:nvSpPr>
        <p:spPr>
          <a:xfrm>
            <a:off x="1187450" y="1844675"/>
            <a:ext cx="7772400" cy="4114800"/>
          </a:xfrm>
        </p:spPr>
        <p:txBody>
          <a:bodyPr lIns="92075" tIns="46038" rIns="92075" bIns="46038"/>
          <a:p>
            <a:r>
              <a:rPr lang="zh-CN" altLang="en-US" sz="2800" dirty="0">
                <a:solidFill>
                  <a:srgbClr val="000066"/>
                </a:solidFill>
                <a:latin typeface="微软雅黑" panose="020B0503020204020204" charset="-122"/>
                <a:ea typeface="微软雅黑" panose="020B0503020204020204" charset="-122"/>
              </a:rPr>
              <a:t>应用层：应用程序和操作系统的攻击与破坏</a:t>
            </a:r>
            <a:endParaRPr lang="zh-CN" altLang="en-US" sz="2800" dirty="0">
              <a:solidFill>
                <a:srgbClr val="000066"/>
              </a:solidFill>
              <a:latin typeface="微软雅黑" panose="020B0503020204020204" charset="-122"/>
              <a:ea typeface="微软雅黑" panose="020B0503020204020204" charset="-122"/>
            </a:endParaRPr>
          </a:p>
          <a:p>
            <a:r>
              <a:rPr lang="zh-CN" altLang="en-US" sz="2800" dirty="0">
                <a:solidFill>
                  <a:srgbClr val="000066"/>
                </a:solidFill>
                <a:latin typeface="微软雅黑" panose="020B0503020204020204" charset="-122"/>
                <a:ea typeface="微软雅黑" panose="020B0503020204020204" charset="-122"/>
              </a:rPr>
              <a:t>网络层：拒绝服务攻击和数据窃听风险</a:t>
            </a:r>
            <a:endParaRPr lang="zh-CN" altLang="en-US" sz="2800" dirty="0">
              <a:solidFill>
                <a:srgbClr val="000066"/>
              </a:solidFill>
              <a:latin typeface="微软雅黑" panose="020B0503020204020204" charset="-122"/>
              <a:ea typeface="微软雅黑" panose="020B0503020204020204" charset="-122"/>
            </a:endParaRPr>
          </a:p>
          <a:p>
            <a:r>
              <a:rPr lang="zh-CN" altLang="en-US" sz="2800" dirty="0">
                <a:solidFill>
                  <a:srgbClr val="000066"/>
                </a:solidFill>
                <a:latin typeface="微软雅黑" panose="020B0503020204020204" charset="-122"/>
                <a:ea typeface="微软雅黑" panose="020B0503020204020204" charset="-122"/>
              </a:rPr>
              <a:t>传输层：拒绝服务攻击</a:t>
            </a:r>
            <a:endParaRPr lang="zh-CN" altLang="en-US" sz="2800" dirty="0">
              <a:solidFill>
                <a:srgbClr val="000066"/>
              </a:solidFill>
              <a:latin typeface="微软雅黑" panose="020B0503020204020204" charset="-122"/>
              <a:ea typeface="微软雅黑" panose="020B0503020204020204" charset="-122"/>
            </a:endParaRPr>
          </a:p>
          <a:p>
            <a:r>
              <a:rPr lang="zh-CN" altLang="en-US" sz="2800" dirty="0">
                <a:solidFill>
                  <a:srgbClr val="000066"/>
                </a:solidFill>
                <a:latin typeface="微软雅黑" panose="020B0503020204020204" charset="-122"/>
                <a:ea typeface="微软雅黑" panose="020B0503020204020204" charset="-122"/>
              </a:rPr>
              <a:t>硬件设备与数据链路：物理窃听与破坏</a:t>
            </a:r>
            <a:endParaRPr lang="zh-CN" altLang="en-US" sz="2800" dirty="0">
              <a:solidFill>
                <a:srgbClr val="000066"/>
              </a:solidFill>
              <a:latin typeface="微软雅黑" panose="020B0503020204020204" charset="-122"/>
              <a:ea typeface="微软雅黑" panose="020B0503020204020204"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标题 295937"/>
          <p:cNvSpPr>
            <a:spLocks noGrp="1"/>
          </p:cNvSpPr>
          <p:nvPr>
            <p:ph type="title"/>
          </p:nvPr>
        </p:nvSpPr>
        <p:spPr/>
        <p:txBody>
          <a:bodyPr lIns="92075" tIns="46038" rIns="92075" bIns="46038" anchor="b"/>
          <a:p>
            <a:r>
              <a:rPr lang="en-US" altLang="zh-CN">
                <a:latin typeface="微软雅黑" panose="020B0503020204020204" charset="-122"/>
                <a:ea typeface="微软雅黑" panose="020B0503020204020204" charset="-122"/>
                <a:cs typeface="微软雅黑" panose="020B0503020204020204" charset="-122"/>
              </a:rPr>
              <a:t>Internet </a:t>
            </a:r>
            <a:r>
              <a:rPr lang="zh-CN" altLang="en-US" dirty="0">
                <a:latin typeface="微软雅黑" panose="020B0503020204020204" charset="-122"/>
                <a:ea typeface="微软雅黑" panose="020B0503020204020204" charset="-122"/>
                <a:cs typeface="微软雅黑" panose="020B0503020204020204" charset="-122"/>
              </a:rPr>
              <a:t>的安全问题的产生</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95939" name="文本占位符 295938"/>
          <p:cNvSpPr>
            <a:spLocks noGrp="1"/>
          </p:cNvSpPr>
          <p:nvPr>
            <p:ph type="body" idx="1"/>
          </p:nvPr>
        </p:nvSpPr>
        <p:spPr>
          <a:xfrm>
            <a:off x="1187450" y="1844675"/>
            <a:ext cx="7461250" cy="4121150"/>
          </a:xfrm>
        </p:spPr>
        <p:txBody>
          <a:bodyPr lIns="92075" tIns="46038" rIns="92075" bIns="46038"/>
          <a:p>
            <a:pPr algn="just"/>
            <a:r>
              <a:rPr lang="en-US" altLang="zh-CN" sz="2400">
                <a:solidFill>
                  <a:srgbClr val="000066"/>
                </a:solidFill>
                <a:latin typeface="微软雅黑" panose="020B0503020204020204" charset="-122"/>
                <a:ea typeface="微软雅黑" panose="020B0503020204020204" charset="-122"/>
                <a:cs typeface="微软雅黑" panose="020B0503020204020204" charset="-122"/>
              </a:rPr>
              <a:t>Internet</a:t>
            </a:r>
            <a:r>
              <a:rPr lang="zh-CN" altLang="en-US" sz="2400" dirty="0">
                <a:solidFill>
                  <a:srgbClr val="000066"/>
                </a:solidFill>
                <a:latin typeface="微软雅黑" panose="020B0503020204020204" charset="-122"/>
                <a:ea typeface="微软雅黑" panose="020B0503020204020204" charset="-122"/>
                <a:cs typeface="微软雅黑" panose="020B0503020204020204" charset="-122"/>
              </a:rPr>
              <a:t>起于研究项目</a:t>
            </a:r>
            <a:r>
              <a:rPr lang="en-US" altLang="zh-CN" sz="2400">
                <a:solidFill>
                  <a:srgbClr val="000066"/>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66"/>
                </a:solidFill>
                <a:latin typeface="微软雅黑" panose="020B0503020204020204" charset="-122"/>
                <a:ea typeface="微软雅黑" panose="020B0503020204020204" charset="-122"/>
                <a:cs typeface="微软雅黑" panose="020B0503020204020204" charset="-122"/>
              </a:rPr>
              <a:t>安全不是主要的考虑</a:t>
            </a:r>
            <a:endParaRPr lang="zh-CN" altLang="en-US" sz="2400" dirty="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少量的用户，多是研究人员</a:t>
            </a:r>
            <a:r>
              <a:rPr lang="en-US" altLang="zh-CN" sz="1800">
                <a:solidFill>
                  <a:srgbClr val="00006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可信的用户群体</a:t>
            </a:r>
            <a:endParaRPr lang="zh-CN" altLang="en-US" sz="1800" dirty="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可靠性</a:t>
            </a:r>
            <a:r>
              <a:rPr lang="en-US" altLang="zh-CN" sz="1800">
                <a:solidFill>
                  <a:srgbClr val="00006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可用性</a:t>
            </a:r>
            <a:r>
              <a:rPr lang="en-US" altLang="zh-CN" sz="1800">
                <a:solidFill>
                  <a:srgbClr val="00006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、计费、性能 、配置、安全</a:t>
            </a:r>
            <a:endParaRPr lang="zh-CN" altLang="en-US" sz="180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a:solidFill>
                  <a:srgbClr val="000066"/>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66"/>
                </a:solidFill>
                <a:latin typeface="微软雅黑" panose="020B0503020204020204" charset="-122"/>
                <a:ea typeface="微软雅黑" panose="020B0503020204020204" charset="-122"/>
                <a:cs typeface="微软雅黑" panose="020B0503020204020204" charset="-122"/>
              </a:rPr>
              <a:t>Security issues are not discussed in this memo</a:t>
            </a:r>
            <a:r>
              <a:rPr lang="en-US" altLang="zh-CN" sz="2400">
                <a:solidFill>
                  <a:srgbClr val="000066"/>
                </a:solidFill>
                <a:latin typeface="微软雅黑" panose="020B0503020204020204" charset="-122"/>
                <a:ea typeface="微软雅黑" panose="020B0503020204020204" charset="-122"/>
                <a:cs typeface="微软雅黑" panose="020B0503020204020204" charset="-122"/>
              </a:rPr>
              <a:t>”</a:t>
            </a:r>
            <a:endParaRPr lang="en-US" altLang="zh-CN" sz="2400">
              <a:solidFill>
                <a:srgbClr val="000066"/>
              </a:solidFill>
              <a:latin typeface="微软雅黑" panose="020B0503020204020204" charset="-122"/>
              <a:ea typeface="微软雅黑" panose="020B0503020204020204" charset="-122"/>
              <a:cs typeface="微软雅黑" panose="020B0503020204020204" charset="-122"/>
            </a:endParaRPr>
          </a:p>
          <a:p>
            <a:pPr algn="just"/>
            <a:r>
              <a:rPr lang="zh-CN" altLang="en-US" sz="2400" dirty="0">
                <a:solidFill>
                  <a:srgbClr val="000066"/>
                </a:solidFill>
                <a:latin typeface="微软雅黑" panose="020B0503020204020204" charset="-122"/>
                <a:ea typeface="微软雅黑" panose="020B0503020204020204" charset="-122"/>
                <a:cs typeface="微软雅黑" panose="020B0503020204020204" charset="-122"/>
              </a:rPr>
              <a:t>网络协议的开放性与系统的通用性</a:t>
            </a:r>
            <a:endParaRPr lang="zh-CN" altLang="en-US" sz="2400" dirty="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目标可访问性，行为可知性</a:t>
            </a:r>
            <a:endParaRPr lang="zh-CN" altLang="en-US" sz="1800" dirty="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攻击工具易用性</a:t>
            </a:r>
            <a:endParaRPr lang="zh-CN" altLang="en-US" sz="1800" dirty="0">
              <a:solidFill>
                <a:srgbClr val="000066"/>
              </a:solidFill>
              <a:latin typeface="微软雅黑" panose="020B0503020204020204" charset="-122"/>
              <a:ea typeface="微软雅黑" panose="020B0503020204020204" charset="-122"/>
              <a:cs typeface="微软雅黑" panose="020B0503020204020204" charset="-122"/>
            </a:endParaRPr>
          </a:p>
          <a:p>
            <a:pPr algn="just"/>
            <a:r>
              <a:rPr lang="en-US" altLang="zh-CN" sz="2400">
                <a:solidFill>
                  <a:srgbClr val="000066"/>
                </a:solidFill>
                <a:latin typeface="微软雅黑" panose="020B0503020204020204" charset="-122"/>
                <a:ea typeface="微软雅黑" panose="020B0503020204020204" charset="-122"/>
                <a:cs typeface="微软雅黑" panose="020B0503020204020204" charset="-122"/>
              </a:rPr>
              <a:t>Internet </a:t>
            </a:r>
            <a:r>
              <a:rPr lang="zh-CN" altLang="en-US" sz="2400" dirty="0">
                <a:solidFill>
                  <a:srgbClr val="000066"/>
                </a:solidFill>
                <a:latin typeface="微软雅黑" panose="020B0503020204020204" charset="-122"/>
                <a:ea typeface="微软雅黑" panose="020B0503020204020204" charset="-122"/>
                <a:cs typeface="微软雅黑" panose="020B0503020204020204" charset="-122"/>
              </a:rPr>
              <a:t>没有集中的管理权威和统一的政策</a:t>
            </a:r>
            <a:endParaRPr lang="zh-CN" altLang="en-US" sz="2400" dirty="0">
              <a:solidFill>
                <a:srgbClr val="000066"/>
              </a:solidFill>
              <a:latin typeface="微软雅黑" panose="020B0503020204020204" charset="-122"/>
              <a:ea typeface="微软雅黑" panose="020B0503020204020204" charset="-122"/>
              <a:cs typeface="微软雅黑" panose="020B0503020204020204" charset="-122"/>
            </a:endParaRPr>
          </a:p>
          <a:p>
            <a:pPr lvl="1" algn="just"/>
            <a:r>
              <a:rPr lang="zh-CN" altLang="en-US" sz="1800" dirty="0">
                <a:solidFill>
                  <a:srgbClr val="000066"/>
                </a:solidFill>
                <a:latin typeface="微软雅黑" panose="020B0503020204020204" charset="-122"/>
                <a:ea typeface="微软雅黑" panose="020B0503020204020204" charset="-122"/>
                <a:cs typeface="微软雅黑" panose="020B0503020204020204" charset="-122"/>
              </a:rPr>
              <a:t>安全政策、计费政策、路由政策</a:t>
            </a:r>
            <a:endParaRPr lang="zh-CN" altLang="en-US" sz="18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标题 296961"/>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网络安全的物理范围</a:t>
            </a:r>
            <a:endParaRPr lang="zh-CN" altLang="en-US" dirty="0">
              <a:latin typeface="微软雅黑" panose="020B0503020204020204" charset="-122"/>
              <a:ea typeface="微软雅黑" panose="020B0503020204020204" charset="-122"/>
            </a:endParaRPr>
          </a:p>
        </p:txBody>
      </p:sp>
      <p:pic>
        <p:nvPicPr>
          <p:cNvPr id="296963" name="内容占位符 296962"/>
          <p:cNvPicPr>
            <a:picLocks noChangeAspect="1"/>
          </p:cNvPicPr>
          <p:nvPr>
            <p:ph idx="1"/>
          </p:nvPr>
        </p:nvPicPr>
        <p:blipFill>
          <a:blip r:embed="rId1"/>
          <a:stretch>
            <a:fillRect/>
          </a:stretch>
        </p:blipFill>
        <p:spPr>
          <a:xfrm>
            <a:off x="1258888" y="1628775"/>
            <a:ext cx="6769100" cy="4638675"/>
          </a:xfr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标题 299009"/>
          <p:cNvSpPr>
            <a:spLocks noGrp="1"/>
          </p:cNvSpPr>
          <p:nvPr>
            <p:ph type="title"/>
          </p:nvPr>
        </p:nvSpPr>
        <p:spPr>
          <a:xfrm>
            <a:off x="900113" y="476250"/>
            <a:ext cx="8458200" cy="1409700"/>
          </a:xfrm>
        </p:spPr>
        <p:txBody>
          <a:bodyPr lIns="92075" tIns="46038" rIns="92075" bIns="46038" anchor="b"/>
          <a:p>
            <a:r>
              <a:rPr lang="zh-CN" altLang="en-US" dirty="0">
                <a:latin typeface="微软雅黑" panose="020B0503020204020204" charset="-122"/>
                <a:ea typeface="微软雅黑" panose="020B0503020204020204" charset="-122"/>
                <a:cs typeface="微软雅黑" panose="020B0503020204020204" charset="-122"/>
              </a:rPr>
              <a:t>网络安全的语义范围</a:t>
            </a:r>
            <a:br>
              <a:rPr lang="zh-CN" altLang="en-US" dirty="0">
                <a:latin typeface="微软雅黑" panose="020B0503020204020204" charset="-122"/>
                <a:ea typeface="微软雅黑" panose="020B0503020204020204" charset="-122"/>
                <a:cs typeface="微软雅黑" panose="020B0503020204020204" charset="-122"/>
              </a:rPr>
            </a:br>
            <a:endParaRPr lang="zh-CN" altLang="en-US">
              <a:latin typeface="微软雅黑" panose="020B0503020204020204" charset="-122"/>
              <a:ea typeface="微软雅黑" panose="020B0503020204020204" charset="-122"/>
              <a:cs typeface="微软雅黑" panose="020B0503020204020204" charset="-122"/>
            </a:endParaRPr>
          </a:p>
        </p:txBody>
      </p:sp>
      <p:sp>
        <p:nvSpPr>
          <p:cNvPr id="299011" name="文本占位符 299010"/>
          <p:cNvSpPr>
            <a:spLocks noGrp="1"/>
          </p:cNvSpPr>
          <p:nvPr>
            <p:ph type="body" idx="1"/>
          </p:nvPr>
        </p:nvSpPr>
        <p:spPr>
          <a:xfrm>
            <a:off x="1143000" y="1417638"/>
            <a:ext cx="7104063" cy="4008437"/>
          </a:xfrm>
        </p:spPr>
        <p:txBody>
          <a:bodyPr lIns="92075" tIns="46038" rIns="92075" bIns="46038"/>
          <a:p>
            <a:pPr marL="279400" indent="-279400"/>
            <a:r>
              <a:rPr lang="zh-CN" altLang="en-US" dirty="0">
                <a:solidFill>
                  <a:srgbClr val="000066"/>
                </a:solidFill>
                <a:latin typeface="微软雅黑" panose="020B0503020204020204" charset="-122"/>
                <a:ea typeface="微软雅黑" panose="020B0503020204020204" charset="-122"/>
                <a:cs typeface="微软雅黑" panose="020B0503020204020204" charset="-122"/>
              </a:rPr>
              <a:t>保密性</a:t>
            </a:r>
            <a:r>
              <a:rPr lang="zh-CN" altLang="en-US">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pPr marL="279400" indent="-279400"/>
            <a:r>
              <a:rPr lang="zh-CN" altLang="en-US" dirty="0">
                <a:solidFill>
                  <a:srgbClr val="000066"/>
                </a:solidFill>
                <a:latin typeface="微软雅黑" panose="020B0503020204020204" charset="-122"/>
                <a:ea typeface="微软雅黑" panose="020B0503020204020204" charset="-122"/>
                <a:cs typeface="微软雅黑" panose="020B0503020204020204" charset="-122"/>
              </a:rPr>
              <a:t>完整性</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marL="279400" indent="-279400"/>
            <a:r>
              <a:rPr lang="zh-CN" altLang="en-US" dirty="0">
                <a:solidFill>
                  <a:srgbClr val="000066"/>
                </a:solidFill>
                <a:latin typeface="微软雅黑" panose="020B0503020204020204" charset="-122"/>
                <a:ea typeface="微软雅黑" panose="020B0503020204020204" charset="-122"/>
                <a:cs typeface="微软雅黑" panose="020B0503020204020204" charset="-122"/>
              </a:rPr>
              <a:t>可用性</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marL="279400" indent="-279400"/>
            <a:r>
              <a:rPr lang="zh-CN" altLang="en-US" dirty="0">
                <a:solidFill>
                  <a:srgbClr val="000066"/>
                </a:solidFill>
                <a:latin typeface="微软雅黑" panose="020B0503020204020204" charset="-122"/>
                <a:ea typeface="微软雅黑" panose="020B0503020204020204" charset="-122"/>
                <a:cs typeface="微软雅黑" panose="020B0503020204020204" charset="-122"/>
              </a:rPr>
              <a:t>真实性（认证）</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marL="279400" indent="-279400"/>
            <a:r>
              <a:rPr lang="zh-CN" altLang="en-US" dirty="0">
                <a:solidFill>
                  <a:srgbClr val="000066"/>
                </a:solidFill>
                <a:latin typeface="微软雅黑" panose="020B0503020204020204" charset="-122"/>
                <a:ea typeface="微软雅黑" panose="020B0503020204020204" charset="-122"/>
                <a:cs typeface="微软雅黑" panose="020B0503020204020204" charset="-122"/>
              </a:rPr>
              <a:t>可控性</a:t>
            </a:r>
            <a:r>
              <a:rPr lang="zh-CN" altLang="en-US">
                <a:solidFill>
                  <a:srgbClr val="000066"/>
                </a:solidFill>
                <a:latin typeface="微软雅黑" panose="020B0503020204020204" charset="-122"/>
                <a:ea typeface="微软雅黑" panose="020B0503020204020204" charset="-122"/>
                <a:cs typeface="微软雅黑" panose="020B0503020204020204" charset="-122"/>
              </a:rPr>
              <a:t> </a:t>
            </a:r>
            <a:r>
              <a:rPr lang="en-US" altLang="zh-CN">
                <a:solidFill>
                  <a:srgbClr val="000066"/>
                </a:solidFill>
                <a:latin typeface="微软雅黑" panose="020B0503020204020204" charset="-122"/>
                <a:ea typeface="微软雅黑" panose="020B0503020204020204" charset="-122"/>
                <a:cs typeface="微软雅黑" panose="020B0503020204020204" charset="-122"/>
              </a:rPr>
              <a:t>(</a:t>
            </a:r>
            <a:r>
              <a:rPr lang="zh-CN" altLang="en-US">
                <a:solidFill>
                  <a:srgbClr val="000066"/>
                </a:solidFill>
                <a:latin typeface="微软雅黑" panose="020B0503020204020204" charset="-122"/>
                <a:ea typeface="微软雅黑" panose="020B0503020204020204" charset="-122"/>
                <a:cs typeface="微软雅黑" panose="020B0503020204020204" charset="-122"/>
              </a:rPr>
              <a:t>访问控制）</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pPr marL="279400" indent="-279400"/>
            <a:r>
              <a:rPr lang="zh-CN" altLang="en-US">
                <a:solidFill>
                  <a:srgbClr val="000066"/>
                </a:solidFill>
                <a:latin typeface="微软雅黑" panose="020B0503020204020204" charset="-122"/>
                <a:ea typeface="微软雅黑" panose="020B0503020204020204" charset="-122"/>
                <a:cs typeface="微软雅黑" panose="020B0503020204020204" charset="-122"/>
              </a:rPr>
              <a:t>抗抵赖性（不可否认）</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标题 311297"/>
          <p:cNvSpPr>
            <a:spLocks noGrp="1"/>
          </p:cNvSpPr>
          <p:nvPr>
            <p:ph type="title"/>
          </p:nvPr>
        </p:nvSpPr>
        <p:spPr/>
        <p:txBody>
          <a:bodyPr lIns="92075" tIns="46038" rIns="92075" bIns="46038" anchor="b"/>
          <a:p>
            <a:r>
              <a:rPr lang="zh-CN" altLang="en-US" dirty="0">
                <a:solidFill>
                  <a:srgbClr val="FFFF00"/>
                </a:solidFill>
                <a:latin typeface="微软雅黑" panose="020B0503020204020204" charset="-122"/>
                <a:ea typeface="微软雅黑" panose="020B0503020204020204" charset="-122"/>
              </a:rPr>
              <a:t>网络中面临的威胁</a:t>
            </a:r>
            <a:endParaRPr lang="zh-CN" altLang="en-US" dirty="0">
              <a:solidFill>
                <a:srgbClr val="FFFF00"/>
              </a:solidFill>
              <a:latin typeface="微软雅黑" panose="020B0503020204020204" charset="-122"/>
              <a:ea typeface="微软雅黑" panose="020B0503020204020204" charset="-122"/>
            </a:endParaRPr>
          </a:p>
        </p:txBody>
      </p:sp>
      <p:pic>
        <p:nvPicPr>
          <p:cNvPr id="311299" name="内容占位符 311298"/>
          <p:cNvPicPr/>
          <p:nvPr>
            <p:ph sz="half" idx="2"/>
          </p:nvPr>
        </p:nvPicPr>
        <p:blipFill>
          <a:blip r:embed="rId1"/>
          <a:stretch>
            <a:fillRect/>
          </a:stretch>
        </p:blipFill>
        <p:spPr>
          <a:xfrm>
            <a:off x="5708650" y="1412875"/>
            <a:ext cx="2176463" cy="3427413"/>
          </a:xfrm>
          <a:ln w="12700"/>
        </p:spPr>
      </p:pic>
      <p:grpSp>
        <p:nvGrpSpPr>
          <p:cNvPr id="311300" name="组合 311299"/>
          <p:cNvGrpSpPr/>
          <p:nvPr/>
        </p:nvGrpSpPr>
        <p:grpSpPr>
          <a:xfrm>
            <a:off x="1547813" y="4076700"/>
            <a:ext cx="2303462" cy="2578100"/>
            <a:chOff x="0" y="1968"/>
            <a:chExt cx="1296" cy="1984"/>
          </a:xfrm>
        </p:grpSpPr>
        <p:pic>
          <p:nvPicPr>
            <p:cNvPr id="311301" name="图片 311300"/>
            <p:cNvPicPr>
              <a:picLocks noChangeAspect="1"/>
            </p:cNvPicPr>
            <p:nvPr/>
          </p:nvPicPr>
          <p:blipFill>
            <a:blip r:embed="rId2"/>
            <a:stretch>
              <a:fillRect/>
            </a:stretch>
          </p:blipFill>
          <p:spPr>
            <a:xfrm>
              <a:off x="0" y="1968"/>
              <a:ext cx="1296" cy="1501"/>
            </a:xfrm>
            <a:prstGeom prst="rect">
              <a:avLst/>
            </a:prstGeom>
            <a:noFill/>
            <a:ln w="9525">
              <a:noFill/>
            </a:ln>
          </p:spPr>
        </p:pic>
        <p:sp>
          <p:nvSpPr>
            <p:cNvPr id="311302" name="文本框 311301"/>
            <p:cNvSpPr txBox="1"/>
            <p:nvPr/>
          </p:nvSpPr>
          <p:spPr>
            <a:xfrm>
              <a:off x="240" y="3600"/>
              <a:ext cx="768" cy="352"/>
            </a:xfrm>
            <a:prstGeom prst="rect">
              <a:avLst/>
            </a:prstGeom>
            <a:noFill/>
            <a:ln w="9525">
              <a:noFill/>
            </a:ln>
          </p:spPr>
          <p:txBody>
            <a:bodyPr>
              <a:spAutoFit/>
            </a:bodyPr>
            <a:p>
              <a:pPr algn="ctr">
                <a:spcBef>
                  <a:spcPct val="50000"/>
                </a:spcBef>
              </a:pPr>
              <a:endParaRPr lang="zh-CN" altLang="en-US" sz="2400" b="1" dirty="0">
                <a:solidFill>
                  <a:srgbClr val="FFFF00"/>
                </a:solidFill>
                <a:latin typeface="Times New Roman" panose="02020603050405020304" pitchFamily="18" charset="0"/>
              </a:endParaRPr>
            </a:p>
          </p:txBody>
        </p:sp>
      </p:grpSp>
      <p:pic>
        <p:nvPicPr>
          <p:cNvPr id="311303" name="内容占位符 311302"/>
          <p:cNvPicPr/>
          <p:nvPr>
            <p:ph sz="half" idx="1"/>
          </p:nvPr>
        </p:nvPicPr>
        <p:blipFill>
          <a:blip r:embed="rId3"/>
          <a:stretch>
            <a:fillRect/>
          </a:stretch>
        </p:blipFill>
        <p:spPr>
          <a:xfrm>
            <a:off x="3132138" y="1430338"/>
            <a:ext cx="1727200" cy="2379662"/>
          </a:xfrm>
          <a:ln w="12700"/>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标题 311297"/>
          <p:cNvSpPr>
            <a:spLocks noGrp="1"/>
          </p:cNvSpPr>
          <p:nvPr>
            <p:ph type="title"/>
          </p:nvPr>
        </p:nvSpPr>
        <p:spPr/>
        <p:txBody>
          <a:bodyPr lIns="92075" tIns="46038" rIns="92075" bIns="46038" anchor="b"/>
          <a:p>
            <a:r>
              <a:rPr lang="zh-CN" altLang="en-US" dirty="0">
                <a:solidFill>
                  <a:srgbClr val="FFFF00"/>
                </a:solidFill>
                <a:latin typeface="微软雅黑" panose="020B0503020204020204" charset="-122"/>
                <a:ea typeface="微软雅黑" panose="020B0503020204020204" charset="-122"/>
              </a:rPr>
              <a:t>网络中面临的威胁</a:t>
            </a:r>
            <a:endParaRPr lang="zh-CN" altLang="en-US" dirty="0">
              <a:solidFill>
                <a:srgbClr val="FFFF00"/>
              </a:solidFill>
              <a:latin typeface="微软雅黑" panose="020B0503020204020204" charset="-122"/>
              <a:ea typeface="微软雅黑" panose="020B0503020204020204" charset="-122"/>
            </a:endParaRPr>
          </a:p>
        </p:txBody>
      </p:sp>
      <p:sp>
        <p:nvSpPr>
          <p:cNvPr id="2" name="内容占位符 1"/>
          <p:cNvSpPr/>
          <p:nvPr>
            <p:ph sz="half" idx="1"/>
          </p:nvPr>
        </p:nvSpPr>
        <p:spPr>
          <a:xfrm>
            <a:off x="898525" y="1600200"/>
            <a:ext cx="7000875" cy="2785110"/>
          </a:xfrm>
        </p:spPr>
        <p:txBody>
          <a:bodyPr/>
          <a:p>
            <a:r>
              <a:rPr lang="en-US" altLang="zh-CN">
                <a:solidFill>
                  <a:srgbClr val="000066"/>
                </a:solidFill>
                <a:latin typeface="微软雅黑" panose="020B0503020204020204" charset="-122"/>
                <a:ea typeface="微软雅黑" panose="020B0503020204020204" charset="-122"/>
                <a:cs typeface="微软雅黑" panose="020B0503020204020204" charset="-122"/>
              </a:rPr>
              <a:t>1</a:t>
            </a:r>
            <a:r>
              <a:rPr lang="zh-CN" altLang="en-US">
                <a:solidFill>
                  <a:srgbClr val="000066"/>
                </a:solidFill>
                <a:latin typeface="微软雅黑" panose="020B0503020204020204" charset="-122"/>
                <a:ea typeface="微软雅黑" panose="020B0503020204020204" charset="-122"/>
                <a:cs typeface="微软雅黑" panose="020B0503020204020204" charset="-122"/>
              </a:rPr>
              <a:t>）网络通信协议的弱点（漏洞）</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2</a:t>
            </a:r>
            <a:r>
              <a:rPr lang="zh-CN" altLang="en-US">
                <a:solidFill>
                  <a:srgbClr val="000066"/>
                </a:solidFill>
                <a:latin typeface="微软雅黑" panose="020B0503020204020204" charset="-122"/>
                <a:ea typeface="微软雅黑" panose="020B0503020204020204" charset="-122"/>
                <a:cs typeface="微软雅黑" panose="020B0503020204020204" charset="-122"/>
              </a:rPr>
              <a:t>）操作系统的漏洞</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3</a:t>
            </a:r>
            <a:r>
              <a:rPr lang="zh-CN" altLang="en-US">
                <a:solidFill>
                  <a:srgbClr val="000066"/>
                </a:solidFill>
                <a:latin typeface="微软雅黑" panose="020B0503020204020204" charset="-122"/>
                <a:ea typeface="微软雅黑" panose="020B0503020204020204" charset="-122"/>
                <a:cs typeface="微软雅黑" panose="020B0503020204020204" charset="-122"/>
              </a:rPr>
              <a:t>）应用系统设计的漏洞</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4</a:t>
            </a:r>
            <a:r>
              <a:rPr lang="zh-CN" altLang="en-US">
                <a:solidFill>
                  <a:srgbClr val="000066"/>
                </a:solidFill>
                <a:latin typeface="微软雅黑" panose="020B0503020204020204" charset="-122"/>
                <a:ea typeface="微软雅黑" panose="020B0503020204020204" charset="-122"/>
                <a:cs typeface="微软雅黑" panose="020B0503020204020204" charset="-122"/>
              </a:rPr>
              <a:t>）网络系统设计的缺陷</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5</a:t>
            </a:r>
            <a:r>
              <a:rPr lang="zh-CN" altLang="en-US">
                <a:solidFill>
                  <a:srgbClr val="000066"/>
                </a:solidFill>
                <a:latin typeface="微软雅黑" panose="020B0503020204020204" charset="-122"/>
                <a:ea typeface="微软雅黑" panose="020B0503020204020204" charset="-122"/>
                <a:cs typeface="微软雅黑" panose="020B0503020204020204" charset="-122"/>
              </a:rPr>
              <a:t>）恶意攻击</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6</a:t>
            </a:r>
            <a:r>
              <a:rPr lang="zh-CN" altLang="en-US">
                <a:solidFill>
                  <a:srgbClr val="000066"/>
                </a:solidFill>
                <a:latin typeface="微软雅黑" panose="020B0503020204020204" charset="-122"/>
                <a:ea typeface="微软雅黑" panose="020B0503020204020204" charset="-122"/>
                <a:cs typeface="微软雅黑" panose="020B0503020204020204" charset="-122"/>
              </a:rPr>
              <a:t>）网络物理设备</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7</a:t>
            </a:r>
            <a:r>
              <a:rPr lang="zh-CN" altLang="en-US">
                <a:solidFill>
                  <a:srgbClr val="000066"/>
                </a:solidFill>
                <a:latin typeface="微软雅黑" panose="020B0503020204020204" charset="-122"/>
                <a:ea typeface="微软雅黑" panose="020B0503020204020204" charset="-122"/>
                <a:cs typeface="微软雅黑" panose="020B0503020204020204" charset="-122"/>
              </a:rPr>
              <a:t>）管理不当</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rPr>
              <a:t>网络信息安全常用技术</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sz="half" idx="1"/>
          </p:nvPr>
        </p:nvSpPr>
        <p:spPr>
          <a:xfrm>
            <a:off x="1075690" y="1600200"/>
            <a:ext cx="6784975" cy="4498975"/>
          </a:xfrm>
        </p:spPr>
        <p:txBody>
          <a:bodyPr/>
          <a:p>
            <a:r>
              <a:rPr lang="en-US" altLang="zh-CN">
                <a:solidFill>
                  <a:srgbClr val="000066"/>
                </a:solidFill>
                <a:latin typeface="微软雅黑" panose="020B0503020204020204" charset="-122"/>
                <a:ea typeface="微软雅黑" panose="020B0503020204020204" charset="-122"/>
                <a:cs typeface="微软雅黑" panose="020B0503020204020204" charset="-122"/>
              </a:rPr>
              <a:t>1</a:t>
            </a:r>
            <a:r>
              <a:rPr lang="zh-CN" altLang="en-US">
                <a:solidFill>
                  <a:srgbClr val="000066"/>
                </a:solidFill>
                <a:latin typeface="微软雅黑" panose="020B0503020204020204" charset="-122"/>
                <a:ea typeface="微软雅黑" panose="020B0503020204020204" charset="-122"/>
                <a:cs typeface="微软雅黑" panose="020B0503020204020204" charset="-122"/>
              </a:rPr>
              <a:t>）防火墙技术</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2</a:t>
            </a:r>
            <a:r>
              <a:rPr lang="zh-CN" altLang="en-US">
                <a:solidFill>
                  <a:srgbClr val="000066"/>
                </a:solidFill>
                <a:latin typeface="微软雅黑" panose="020B0503020204020204" charset="-122"/>
                <a:ea typeface="微软雅黑" panose="020B0503020204020204" charset="-122"/>
                <a:cs typeface="微软雅黑" panose="020B0503020204020204" charset="-122"/>
              </a:rPr>
              <a:t>）虚拟专用网（</a:t>
            </a:r>
            <a:r>
              <a:rPr lang="en-US" altLang="zh-CN">
                <a:solidFill>
                  <a:srgbClr val="000066"/>
                </a:solidFill>
                <a:latin typeface="微软雅黑" panose="020B0503020204020204" charset="-122"/>
                <a:ea typeface="微软雅黑" panose="020B0503020204020204" charset="-122"/>
                <a:cs typeface="微软雅黑" panose="020B0503020204020204" charset="-122"/>
              </a:rPr>
              <a:t>VPN</a:t>
            </a:r>
            <a:r>
              <a:rPr lang="zh-CN" altLang="en-US">
                <a:solidFill>
                  <a:srgbClr val="000066"/>
                </a:solidFill>
                <a:latin typeface="微软雅黑" panose="020B0503020204020204" charset="-122"/>
                <a:ea typeface="微软雅黑" panose="020B0503020204020204" charset="-122"/>
                <a:cs typeface="微软雅黑" panose="020B0503020204020204" charset="-122"/>
              </a:rPr>
              <a:t>）</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r>
              <a:rPr lang="en-US" altLang="zh-CN">
                <a:solidFill>
                  <a:srgbClr val="000066"/>
                </a:solidFill>
                <a:latin typeface="微软雅黑" panose="020B0503020204020204" charset="-122"/>
                <a:ea typeface="微软雅黑" panose="020B0503020204020204" charset="-122"/>
                <a:cs typeface="微软雅黑" panose="020B0503020204020204" charset="-122"/>
              </a:rPr>
              <a:t>3</a:t>
            </a:r>
            <a:r>
              <a:rPr lang="zh-CN" altLang="en-US">
                <a:solidFill>
                  <a:srgbClr val="000066"/>
                </a:solidFill>
                <a:latin typeface="微软雅黑" panose="020B0503020204020204" charset="-122"/>
                <a:ea typeface="微软雅黑" panose="020B0503020204020204" charset="-122"/>
                <a:cs typeface="微软雅黑" panose="020B0503020204020204" charset="-122"/>
              </a:rPr>
              <a:t>）检测、扫描技术（</a:t>
            </a:r>
            <a:r>
              <a:rPr lang="en-US" altLang="zh-CN">
                <a:solidFill>
                  <a:srgbClr val="000066"/>
                </a:solidFill>
                <a:latin typeface="微软雅黑" panose="020B0503020204020204" charset="-122"/>
                <a:ea typeface="微软雅黑" panose="020B0503020204020204" charset="-122"/>
                <a:cs typeface="微软雅黑" panose="020B0503020204020204" charset="-122"/>
              </a:rPr>
              <a:t>IDS</a:t>
            </a:r>
            <a:r>
              <a:rPr lang="zh-CN" altLang="en-US">
                <a:solidFill>
                  <a:srgbClr val="000066"/>
                </a:solidFill>
                <a:latin typeface="微软雅黑" panose="020B0503020204020204" charset="-122"/>
                <a:ea typeface="微软雅黑" panose="020B0503020204020204" charset="-122"/>
                <a:cs typeface="微软雅黑" panose="020B0503020204020204" charset="-122"/>
              </a:rPr>
              <a:t>、。。。）</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785813" y="228600"/>
            <a:ext cx="8056563" cy="1143000"/>
          </a:xfrm>
        </p:spPr>
        <p:txBody>
          <a:bodyPr vert="horz" wrap="square" lIns="91440" tIns="45720" rIns="91440" bIns="45720" numCol="1" anchor="ctr" anchorCtr="0" compatLnSpc="1"/>
          <a:lstStyle/>
          <a:p>
            <a:pPr marL="571500" marR="0" lvl="0" indent="-571500" algn="l" defTabSz="914400" rtl="0" eaLnBrk="0" fontAlgn="base" latinLnBrk="0" hangingPunct="0">
              <a:lnSpc>
                <a:spcPct val="100000"/>
              </a:lnSpc>
              <a:spcBef>
                <a:spcPct val="0"/>
              </a:spcBef>
              <a:spcAft>
                <a:spcPct val="0"/>
              </a:spcAft>
              <a:buClrTx/>
              <a:buSzTx/>
              <a:buFont typeface="Wingdings" panose="05000000000000000000" charset="0"/>
              <a:buChar char="ü"/>
              <a:defRPr/>
            </a:pPr>
            <a:r>
              <a:rPr kumimoji="0" lang="zh-CN" sz="5400" b="0" i="0" u="none" strike="noStrike" kern="0" cap="none" spc="0" normalizeH="0" baseline="0" noProof="0" dirty="0" smtClean="0">
                <a:ln>
                  <a:noFill/>
                </a:ln>
                <a:solidFill>
                  <a:schemeClr val="tx2">
                    <a:lumMod val="75000"/>
                  </a:schemeClr>
                </a:solidFill>
                <a:effectLst/>
                <a:uLnTx/>
                <a:uFillTx/>
                <a:latin typeface="隶书" pitchFamily="49" charset="-122"/>
                <a:ea typeface="隶书" pitchFamily="49" charset="-122"/>
                <a:cs typeface="+mj-cs"/>
              </a:rPr>
              <a:t>信息安全技术体系</a:t>
            </a:r>
            <a:br>
              <a:rPr kumimoji="0" lang="zh-CN" sz="4400" b="0" i="0" u="none" strike="noStrike" kern="0" cap="none" spc="0" normalizeH="0" baseline="0" noProof="0" dirty="0" smtClean="0">
                <a:ln>
                  <a:noFill/>
                </a:ln>
                <a:solidFill>
                  <a:schemeClr val="tx2">
                    <a:lumMod val="75000"/>
                  </a:schemeClr>
                </a:solidFill>
                <a:effectLst/>
                <a:uLnTx/>
                <a:uFillTx/>
                <a:latin typeface="黑体" pitchFamily="2" charset="-122"/>
                <a:ea typeface="黑体" pitchFamily="2" charset="-122"/>
                <a:cs typeface="+mj-cs"/>
              </a:rPr>
            </a:br>
            <a:endParaRPr kumimoji="0" lang="zh-CN" altLang="en-US" sz="4400" b="0" i="0" u="none" strike="noStrike" kern="0" cap="none" spc="0" normalizeH="0" baseline="0" noProof="0" dirty="0" smtClean="0">
              <a:ln>
                <a:noFill/>
              </a:ln>
              <a:solidFill>
                <a:schemeClr val="tx2">
                  <a:lumMod val="75000"/>
                </a:schemeClr>
              </a:solidFill>
              <a:effectLst/>
              <a:uLnTx/>
              <a:uFillTx/>
              <a:latin typeface="黑体" pitchFamily="2" charset="-122"/>
              <a:ea typeface="黑体" pitchFamily="2" charset="-122"/>
              <a:cs typeface="+mj-cs"/>
            </a:endParaRPr>
          </a:p>
        </p:txBody>
      </p:sp>
      <p:sp>
        <p:nvSpPr>
          <p:cNvPr id="44034" name="内容占位符 2"/>
          <p:cNvSpPr>
            <a:spLocks noGrp="1" noRot="1"/>
          </p:cNvSpPr>
          <p:nvPr>
            <p:ph idx="1"/>
          </p:nvPr>
        </p:nvSpPr>
        <p:spPr>
          <a:xfrm>
            <a:off x="714375" y="1600200"/>
            <a:ext cx="8128000" cy="4498975"/>
          </a:xfrm>
        </p:spPr>
        <p:txBody>
          <a:bodyPr wrap="square" lIns="91440" tIns="45720" rIns="91440" bIns="45720" anchor="t"/>
          <a:p>
            <a:pPr>
              <a:buFont typeface="Wingdings" panose="05000000000000000000" pitchFamily="2" charset="2"/>
              <a:buChar char="Ø"/>
            </a:pPr>
            <a:r>
              <a:rPr lang="en-US" altLang="zh-CN" dirty="0"/>
              <a:t> </a:t>
            </a:r>
            <a:r>
              <a:rPr lang="zh-CN" altLang="en-US" sz="4000" dirty="0">
                <a:solidFill>
                  <a:srgbClr val="000000"/>
                </a:solidFill>
                <a:latin typeface="微软雅黑" panose="020B0503020204020204" charset="-122"/>
                <a:ea typeface="微软雅黑" panose="020B0503020204020204" charset="-122"/>
                <a:cs typeface="微软雅黑" panose="020B0503020204020204" charset="-122"/>
              </a:rPr>
              <a:t>基础支撑技术</a:t>
            </a:r>
            <a:endParaRPr lang="zh-CN" altLang="en-US" sz="4000" dirty="0">
              <a:solidFill>
                <a:srgbClr val="0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4000" dirty="0">
                <a:solidFill>
                  <a:srgbClr val="000000"/>
                </a:solidFill>
                <a:latin typeface="微软雅黑" panose="020B0503020204020204" charset="-122"/>
                <a:ea typeface="微软雅黑" panose="020B0503020204020204" charset="-122"/>
                <a:cs typeface="微软雅黑" panose="020B0503020204020204" charset="-122"/>
              </a:rPr>
              <a:t>主动防御技术</a:t>
            </a:r>
            <a:endParaRPr lang="zh-CN" altLang="en-US" sz="4000" dirty="0">
              <a:solidFill>
                <a:srgbClr val="0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en-US" altLang="zh-CN" sz="4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4000" dirty="0">
                <a:solidFill>
                  <a:srgbClr val="000000"/>
                </a:solidFill>
                <a:latin typeface="微软雅黑" panose="020B0503020204020204" charset="-122"/>
                <a:ea typeface="微软雅黑" panose="020B0503020204020204" charset="-122"/>
                <a:cs typeface="微软雅黑" panose="020B0503020204020204" charset="-122"/>
              </a:rPr>
              <a:t>被动防御技术</a:t>
            </a:r>
            <a:endParaRPr lang="zh-CN" altLang="en-US" sz="4000" dirty="0">
              <a:solidFill>
                <a:srgbClr val="0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4000" dirty="0">
                <a:solidFill>
                  <a:srgbClr val="000000"/>
                </a:solidFill>
                <a:latin typeface="微软雅黑" panose="020B0503020204020204" charset="-122"/>
                <a:ea typeface="微软雅黑" panose="020B0503020204020204" charset="-122"/>
                <a:cs typeface="微软雅黑" panose="020B0503020204020204" charset="-122"/>
              </a:rPr>
              <a:t>面向管理的技术</a:t>
            </a:r>
            <a:endParaRPr lang="zh-CN" altLang="en-US" sz="4000" dirty="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403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4036"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内容占位符 2"/>
          <p:cNvSpPr>
            <a:spLocks noGrp="1" noRot="1"/>
          </p:cNvSpPr>
          <p:nvPr>
            <p:ph idx="1"/>
          </p:nvPr>
        </p:nvSpPr>
        <p:spPr>
          <a:xfrm>
            <a:off x="714375" y="1600200"/>
            <a:ext cx="8128000" cy="4498975"/>
          </a:xfrm>
        </p:spPr>
        <p:txBody>
          <a:bodyPr wrap="square" lIns="91440" tIns="45720" rIns="91440" bIns="45720" anchor="t"/>
          <a:p>
            <a:pPr fontAlgn="base">
              <a:buFont typeface="Wingdings" panose="05000000000000000000" pitchFamily="2" charset="2"/>
              <a:buChar char="Ø"/>
            </a:pPr>
            <a:r>
              <a:rPr lang="zh-CN" altLang="en-US" sz="4000" strike="noStrike" noProof="1" dirty="0">
                <a:solidFill>
                  <a:srgbClr val="FFFF00"/>
                </a:solidFill>
                <a:latin typeface="微软雅黑" panose="020B0503020204020204" charset="-122"/>
                <a:ea typeface="微软雅黑" panose="020B0503020204020204" charset="-122"/>
              </a:rPr>
              <a:t>基础支撑技术</a:t>
            </a:r>
            <a:endParaRPr lang="zh-CN" altLang="en-US" sz="4000" strike="noStrike" noProof="1" dirty="0">
              <a:solidFill>
                <a:srgbClr val="FFFF00"/>
              </a:solidFill>
              <a:latin typeface="微软雅黑" panose="020B0503020204020204" charset="-122"/>
              <a:ea typeface="微软雅黑" panose="020B0503020204020204" charset="-122"/>
            </a:endParaRPr>
          </a:p>
          <a:p>
            <a:pPr marL="0" indent="0" fontAlgn="base">
              <a:buFont typeface="Wingdings" panose="05000000000000000000" pitchFamily="2" charset="2"/>
              <a:buNone/>
            </a:pPr>
            <a:r>
              <a:rPr lang="zh-CN" altLang="en-US" sz="4000" strike="noStrike" noProof="1" dirty="0">
                <a:solidFill>
                  <a:srgbClr val="000000"/>
                </a:solidFill>
                <a:latin typeface="微软雅黑" panose="020B0503020204020204" charset="-122"/>
                <a:ea typeface="微软雅黑" panose="020B0503020204020204" charset="-122"/>
              </a:rPr>
              <a:t>提供包括保密性、完整性和抗抵赖性等内在的最基本的信息安全服务，同时为信息安全攻防技术提供支撑。</a:t>
            </a:r>
            <a:r>
              <a:rPr lang="zh-CN" altLang="en-US" sz="4000" strike="noStrike" noProof="1" dirty="0">
                <a:solidFill>
                  <a:srgbClr val="FFFF00"/>
                </a:solidFill>
                <a:latin typeface="微软雅黑" panose="020B0503020204020204" charset="-122"/>
                <a:ea typeface="微软雅黑" panose="020B0503020204020204" charset="-122"/>
              </a:rPr>
              <a:t>密码技术</a:t>
            </a:r>
            <a:r>
              <a:rPr lang="zh-CN" altLang="en-US" sz="4000" strike="noStrike" noProof="1" dirty="0">
                <a:solidFill>
                  <a:srgbClr val="000000"/>
                </a:solidFill>
                <a:latin typeface="微软雅黑" panose="020B0503020204020204" charset="-122"/>
                <a:ea typeface="微软雅黑" panose="020B0503020204020204" charset="-122"/>
              </a:rPr>
              <a:t>、</a:t>
            </a:r>
            <a:r>
              <a:rPr lang="zh-CN" altLang="en-US" sz="4000" strike="noStrike" noProof="1" dirty="0">
                <a:solidFill>
                  <a:srgbClr val="FFFF00"/>
                </a:solidFill>
                <a:latin typeface="微软雅黑" panose="020B0503020204020204" charset="-122"/>
                <a:ea typeface="微软雅黑" panose="020B0503020204020204" charset="-122"/>
              </a:rPr>
              <a:t>认证技术</a:t>
            </a:r>
            <a:r>
              <a:rPr lang="zh-CN" altLang="en-US" sz="4000" strike="noStrike" noProof="1" dirty="0">
                <a:solidFill>
                  <a:srgbClr val="000000"/>
                </a:solidFill>
                <a:latin typeface="微软雅黑" panose="020B0503020204020204" charset="-122"/>
                <a:ea typeface="微软雅黑" panose="020B0503020204020204" charset="-122"/>
              </a:rPr>
              <a:t>是信息安全基础支撑技术的核心，也是信息安全技术的核心</a:t>
            </a:r>
            <a:endParaRPr lang="zh-CN" altLang="en-US" sz="4000" strike="noStrike" noProof="1" dirty="0">
              <a:solidFill>
                <a:srgbClr val="000000"/>
              </a:solidFill>
              <a:latin typeface="微软雅黑" panose="020B0503020204020204" charset="-122"/>
              <a:ea typeface="微软雅黑" panose="020B0503020204020204" charset="-122"/>
            </a:endParaRPr>
          </a:p>
          <a:p>
            <a:pPr fontAlgn="base"/>
            <a:endParaRPr lang="zh-CN" altLang="en-US" strike="noStrike" noProof="1" dirty="0">
              <a:latin typeface="微软雅黑" panose="020B0503020204020204" charset="-122"/>
              <a:ea typeface="微软雅黑" panose="020B0503020204020204" charset="-122"/>
            </a:endParaRPr>
          </a:p>
        </p:txBody>
      </p:sp>
      <p:sp>
        <p:nvSpPr>
          <p:cNvPr id="4505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5060"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r>
              <a:rPr kumimoji="0" lang="zh-CN" altLang="en-US"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微软雅黑" panose="020B0503020204020204" charset="-122"/>
              </a:rPr>
              <a:t>基础支撑技术</a:t>
            </a:r>
            <a:endParaRPr kumimoji="0" lang="en-US" altLang="zh-CN"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endParaRPr kumimoji="0" lang="en-US" altLang="zh-CN"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panose="05000000000000000000" pitchFamily="2" charset="2"/>
              <a:buChar char="Ø"/>
              <a:defRPr/>
            </a:pPr>
            <a:r>
              <a:rPr kumimoji="0" lang="zh-CN" altLang="en-US"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密码技术、认证技术、</a:t>
            </a:r>
            <a:r>
              <a:rPr kumimoji="0" lang="en-US" altLang="zh-CN"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PKI</a:t>
            </a:r>
            <a:r>
              <a:rPr kumimoji="0" lang="zh-CN" altLang="en-US"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系统、访问控制理论、。。。。。。</a:t>
            </a:r>
            <a:endParaRPr kumimoji="0" lang="zh-CN" altLang="en-US"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6082"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6083"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标题 286721"/>
          <p:cNvSpPr>
            <a:spLocks noGrp="1"/>
          </p:cNvSpPr>
          <p:nvPr>
            <p:ph type="title"/>
          </p:nvPr>
        </p:nvSpPr>
        <p:spPr/>
        <p:txBody>
          <a:bodyPr lIns="92075" tIns="46038" rIns="92075" bIns="46038" anchor="b"/>
          <a:p>
            <a:r>
              <a:rPr lang="zh-CN" altLang="zh-CN" dirty="0">
                <a:latin typeface="微软雅黑" panose="020B0503020204020204" charset="-122"/>
                <a:ea typeface="微软雅黑" panose="020B0503020204020204" charset="-122"/>
              </a:rPr>
              <a:t>主要内容</a:t>
            </a:r>
            <a:endParaRPr lang="zh-CN" altLang="zh-CN" dirty="0">
              <a:latin typeface="微软雅黑" panose="020B0503020204020204" charset="-122"/>
              <a:ea typeface="微软雅黑" panose="020B0503020204020204" charset="-122"/>
            </a:endParaRPr>
          </a:p>
        </p:txBody>
      </p:sp>
      <p:sp>
        <p:nvSpPr>
          <p:cNvPr id="286723" name="文本占位符 286722"/>
          <p:cNvSpPr>
            <a:spLocks noGrp="1"/>
          </p:cNvSpPr>
          <p:nvPr>
            <p:ph type="body" idx="1"/>
          </p:nvPr>
        </p:nvSpPr>
        <p:spPr>
          <a:xfrm>
            <a:off x="1713230" y="1773555"/>
            <a:ext cx="7246620" cy="4114800"/>
          </a:xfrm>
        </p:spPr>
        <p:txBody>
          <a:bodyPr lIns="92075" tIns="46038" rIns="92075" bIns="46038"/>
          <a:p>
            <a:pPr marL="0" indent="0">
              <a:lnSpc>
                <a:spcPct val="90000"/>
              </a:lnSpc>
              <a:buNone/>
            </a:pP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第</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16</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章 网络访问控制和云安全</a:t>
            </a:r>
            <a:endParaRPr lang="zh-CN" altLang="en-US" sz="3600" dirty="0">
              <a:solidFill>
                <a:srgbClr val="000066"/>
              </a:solidFill>
              <a:latin typeface="微软雅黑" panose="020B0503020204020204" charset="-122"/>
              <a:ea typeface="微软雅黑" panose="020B0503020204020204" charset="-122"/>
              <a:cs typeface="微软雅黑" panose="020B0503020204020204" charset="-122"/>
            </a:endParaRPr>
          </a:p>
          <a:p>
            <a:pPr marL="0" indent="0">
              <a:lnSpc>
                <a:spcPct val="90000"/>
              </a:lnSpc>
              <a:buNone/>
            </a:pP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第</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17</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章 传输层安全</a:t>
            </a:r>
            <a:endParaRPr lang="zh-CN" altLang="en-US" sz="3600" dirty="0">
              <a:solidFill>
                <a:srgbClr val="000066"/>
              </a:solidFill>
              <a:latin typeface="微软雅黑" panose="020B0503020204020204" charset="-122"/>
              <a:ea typeface="微软雅黑" panose="020B0503020204020204" charset="-122"/>
              <a:cs typeface="微软雅黑" panose="020B0503020204020204" charset="-122"/>
            </a:endParaRPr>
          </a:p>
          <a:p>
            <a:pPr marL="0" indent="0">
              <a:lnSpc>
                <a:spcPct val="90000"/>
              </a:lnSpc>
              <a:buNone/>
            </a:pP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第</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18</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章 无线网络安全</a:t>
            </a:r>
            <a:endParaRPr lang="zh-CN" altLang="en-US" sz="3600" dirty="0">
              <a:solidFill>
                <a:srgbClr val="000066"/>
              </a:solidFill>
              <a:latin typeface="微软雅黑" panose="020B0503020204020204" charset="-122"/>
              <a:ea typeface="微软雅黑" panose="020B0503020204020204" charset="-122"/>
              <a:cs typeface="微软雅黑" panose="020B0503020204020204" charset="-122"/>
            </a:endParaRPr>
          </a:p>
          <a:p>
            <a:pPr marL="0" indent="0">
              <a:lnSpc>
                <a:spcPct val="90000"/>
              </a:lnSpc>
              <a:buNone/>
            </a:pP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第</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19</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章 电子邮件安全</a:t>
            </a:r>
            <a:endParaRPr lang="zh-CN" altLang="en-US" sz="3600" dirty="0">
              <a:solidFill>
                <a:srgbClr val="000066"/>
              </a:solidFill>
              <a:latin typeface="微软雅黑" panose="020B0503020204020204" charset="-122"/>
              <a:ea typeface="微软雅黑" panose="020B0503020204020204" charset="-122"/>
              <a:cs typeface="微软雅黑" panose="020B0503020204020204" charset="-122"/>
            </a:endParaRPr>
          </a:p>
          <a:p>
            <a:pPr marL="0" indent="0">
              <a:lnSpc>
                <a:spcPct val="90000"/>
              </a:lnSpc>
              <a:buNone/>
            </a:pP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第</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20</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章 </a:t>
            </a:r>
            <a:r>
              <a:rPr lang="en-US" altLang="zh-CN" sz="3600" dirty="0">
                <a:solidFill>
                  <a:srgbClr val="000066"/>
                </a:solidFill>
                <a:latin typeface="微软雅黑" panose="020B0503020204020204" charset="-122"/>
                <a:ea typeface="微软雅黑" panose="020B0503020204020204" charset="-122"/>
                <a:cs typeface="微软雅黑" panose="020B0503020204020204" charset="-122"/>
              </a:rPr>
              <a:t>IP</a:t>
            </a:r>
            <a:r>
              <a:rPr lang="zh-CN" altLang="en-US" sz="3600" dirty="0">
                <a:solidFill>
                  <a:srgbClr val="000066"/>
                </a:solidFill>
                <a:latin typeface="微软雅黑" panose="020B0503020204020204" charset="-122"/>
                <a:ea typeface="微软雅黑" panose="020B0503020204020204" charset="-122"/>
                <a:cs typeface="微软雅黑" panose="020B0503020204020204" charset="-122"/>
              </a:rPr>
              <a:t>安全</a:t>
            </a:r>
            <a:endParaRPr lang="zh-CN" altLang="en-US" sz="36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noRot="1"/>
          </p:cNvSpPr>
          <p:nvPr>
            <p:ph idx="1"/>
          </p:nvPr>
        </p:nvSpPr>
        <p:spPr>
          <a:xfrm>
            <a:off x="714375" y="104775"/>
            <a:ext cx="8128000" cy="5994400"/>
          </a:xfrm>
        </p:spPr>
        <p:txBody>
          <a:bodyPr wrap="square" lIns="91440" tIns="45720" rIns="91440" bIns="45720" anchor="t"/>
          <a:p>
            <a:pPr marL="0" indent="0">
              <a:buFont typeface="Wingdings" panose="05000000000000000000" pitchFamily="2" charset="2"/>
              <a:buNone/>
            </a:pPr>
            <a:r>
              <a:rPr lang="zh-CN" altLang="en-US" sz="4000" dirty="0">
                <a:solidFill>
                  <a:srgbClr val="FFFF00"/>
                </a:solidFill>
                <a:latin typeface="微软雅黑" panose="020B0503020204020204" charset="-122"/>
                <a:ea typeface="微软雅黑" panose="020B0503020204020204" charset="-122"/>
              </a:rPr>
              <a:t>主动防御技术和被动防御技术</a:t>
            </a:r>
            <a:endParaRPr lang="zh-CN" altLang="en-US" sz="4000" dirty="0">
              <a:solidFill>
                <a:srgbClr val="FFFF00"/>
              </a:solidFill>
              <a:latin typeface="微软雅黑" panose="020B0503020204020204" charset="-122"/>
              <a:ea typeface="微软雅黑" panose="020B0503020204020204" charset="-122"/>
            </a:endParaRPr>
          </a:p>
          <a:p>
            <a:pPr marL="0" indent="0">
              <a:buFont typeface="Wingdings" panose="05000000000000000000" pitchFamily="2" charset="2"/>
              <a:buNone/>
            </a:pPr>
            <a:r>
              <a:rPr lang="zh-CN" altLang="en-US" sz="4000" dirty="0">
                <a:solidFill>
                  <a:srgbClr val="000000"/>
                </a:solidFill>
                <a:latin typeface="微软雅黑" panose="020B0503020204020204" charset="-122"/>
                <a:ea typeface="微软雅黑" panose="020B0503020204020204" charset="-122"/>
              </a:rPr>
              <a:t>两类基本的信息安全防范思路</a:t>
            </a:r>
            <a:endParaRPr lang="zh-CN" altLang="en-US" sz="4000" dirty="0">
              <a:solidFill>
                <a:srgbClr val="000000"/>
              </a:solidFill>
              <a:latin typeface="微软雅黑" panose="020B0503020204020204" charset="-122"/>
              <a:ea typeface="微软雅黑" panose="020B0503020204020204" charset="-122"/>
            </a:endParaRPr>
          </a:p>
          <a:p>
            <a:pPr marL="0" indent="0">
              <a:buFont typeface="Wingdings" panose="05000000000000000000" pitchFamily="2" charset="2"/>
              <a:buNone/>
            </a:pPr>
            <a:r>
              <a:rPr lang="zh-CN" altLang="en-US" sz="4000" dirty="0">
                <a:solidFill>
                  <a:srgbClr val="FFFF00"/>
                </a:solidFill>
                <a:latin typeface="微软雅黑" panose="020B0503020204020204" charset="-122"/>
                <a:ea typeface="微软雅黑" panose="020B0503020204020204" charset="-122"/>
              </a:rPr>
              <a:t>主动防御技术</a:t>
            </a:r>
            <a:r>
              <a:rPr lang="zh-CN" altLang="en-US" sz="4000" dirty="0">
                <a:solidFill>
                  <a:srgbClr val="000000"/>
                </a:solidFill>
                <a:latin typeface="微软雅黑" panose="020B0503020204020204" charset="-122"/>
                <a:ea typeface="微软雅黑" panose="020B0503020204020204" charset="-122"/>
              </a:rPr>
              <a:t>提供阻断、控制信息安全威胁的能力</a:t>
            </a:r>
            <a:endParaRPr lang="zh-CN" altLang="en-US" sz="4000" dirty="0">
              <a:solidFill>
                <a:srgbClr val="000000"/>
              </a:solidFill>
              <a:latin typeface="微软雅黑" panose="020B0503020204020204" charset="-122"/>
              <a:ea typeface="微软雅黑" panose="020B0503020204020204" charset="-122"/>
            </a:endParaRPr>
          </a:p>
          <a:p>
            <a:pPr marL="0" indent="0">
              <a:buFont typeface="Wingdings" panose="05000000000000000000" pitchFamily="2" charset="2"/>
              <a:buNone/>
            </a:pPr>
            <a:r>
              <a:rPr lang="zh-CN" altLang="en-US" sz="4000" dirty="0">
                <a:solidFill>
                  <a:srgbClr val="FFFF00"/>
                </a:solidFill>
                <a:latin typeface="微软雅黑" panose="020B0503020204020204" charset="-122"/>
                <a:ea typeface="微软雅黑" panose="020B0503020204020204" charset="-122"/>
              </a:rPr>
              <a:t>被动防御技术</a:t>
            </a:r>
            <a:r>
              <a:rPr lang="zh-CN" altLang="en-US" sz="4000" dirty="0">
                <a:solidFill>
                  <a:srgbClr val="000000"/>
                </a:solidFill>
                <a:latin typeface="微软雅黑" panose="020B0503020204020204" charset="-122"/>
                <a:ea typeface="微软雅黑" panose="020B0503020204020204" charset="-122"/>
              </a:rPr>
              <a:t>则着眼信息安全威胁的发现和如何在信息安全威胁发生后将损失降到最低。</a:t>
            </a:r>
            <a:endParaRPr lang="zh-CN" altLang="en-US" sz="4000" dirty="0">
              <a:solidFill>
                <a:srgbClr val="000000"/>
              </a:solidFill>
              <a:latin typeface="微软雅黑" panose="020B0503020204020204" charset="-122"/>
              <a:ea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endParaRPr>
          </a:p>
        </p:txBody>
      </p:sp>
      <p:sp>
        <p:nvSpPr>
          <p:cNvPr id="47106"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7107"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内容占位符 2"/>
          <p:cNvSpPr>
            <a:spLocks noGrp="1"/>
          </p:cNvSpPr>
          <p:nvPr>
            <p:ph idx="1"/>
          </p:nvPr>
        </p:nvSpPr>
        <p:spPr>
          <a:xfrm>
            <a:off x="714375" y="1600200"/>
            <a:ext cx="8128000" cy="4498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r>
              <a:rPr kumimoji="0" lang="zh-CN" altLang="en-US"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微软雅黑" panose="020B0503020204020204" charset="-122"/>
              </a:rPr>
              <a:t>主动、被动防御技术：</a:t>
            </a:r>
            <a:endParaRPr kumimoji="0" lang="en-US" altLang="zh-CN"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endPar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panose="05000000000000000000" pitchFamily="2" charset="2"/>
              <a:buChar char="Ø"/>
              <a:defRPr/>
            </a:pPr>
            <a:r>
              <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防火墙、</a:t>
            </a:r>
            <a:r>
              <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VPN</a:t>
            </a:r>
            <a:r>
              <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SSL</a:t>
            </a:r>
            <a:r>
              <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、计算机病毒查杀、。。。。。</a:t>
            </a:r>
            <a:endPar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endPar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panose="05000000000000000000" pitchFamily="2" charset="2"/>
              <a:buChar char="Ø"/>
              <a:defRPr/>
            </a:pPr>
            <a:r>
              <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IDS</a:t>
            </a:r>
            <a:r>
              <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、蜜罐、扫描、数据备份、安全审计、。。。。。</a:t>
            </a:r>
            <a:endPar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8130"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8131"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r>
              <a:rPr kumimoji="0" lang="zh-CN" altLang="en-US"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mn-cs"/>
              </a:rPr>
              <a:t>面向管理的技术</a:t>
            </a:r>
            <a:endParaRPr kumimoji="0" lang="zh-CN" altLang="en-US"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r>
              <a:rPr kumimoji="0" lang="zh-CN" altLang="en-US" sz="4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以如何提高信息安全技术效率和集成使用信息安全技术为基本出发点，并在信息安全技术的基础上引入了管理的思想，是一种综合的技术手段。</a:t>
            </a:r>
            <a:endPar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9154"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49155"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r>
              <a:rPr kumimoji="0" lang="zh-CN" altLang="en-US"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mn-cs"/>
              </a:rPr>
              <a:t>面向管理的技术：</a:t>
            </a:r>
            <a:endParaRPr kumimoji="0" lang="en-US" altLang="zh-CN" sz="4000" b="0" i="0" u="none" strike="noStrike" kern="0" cap="none" spc="0" normalizeH="0" baseline="0" noProof="0" dirty="0" smtClean="0">
              <a:ln>
                <a:noFill/>
              </a:ln>
              <a:solidFill>
                <a:schemeClr val="tx2">
                  <a:lumMod val="75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itchFamily="18" charset="2"/>
              <a:buChar char="¡"/>
              <a:defRPr/>
            </a:pPr>
            <a:endParaRPr kumimoji="0" lang="en-US" altLang="zh-CN"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panose="05000000000000000000" pitchFamily="2" charset="2"/>
              <a:buChar char="Ø"/>
              <a:defRPr/>
            </a:pPr>
            <a:r>
              <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安全网管系统、网络监控、资产管理、威胁管理、。。。。</a:t>
            </a:r>
            <a:endParaRPr kumimoji="0" lang="zh-CN" altLang="en-US" sz="32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0178"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50179"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panose="020B0503020204020204" charset="-122"/>
                <a:ea typeface="微软雅黑" panose="020B0503020204020204" charset="-122"/>
                <a:cs typeface="微软雅黑" panose="020B0503020204020204" charset="-122"/>
              </a:rPr>
              <a:t>TCP/IP </a:t>
            </a:r>
            <a:r>
              <a:rPr lang="zh-CN" altLang="zh-CN">
                <a:latin typeface="微软雅黑" panose="020B0503020204020204" charset="-122"/>
                <a:ea typeface="微软雅黑" panose="020B0503020204020204" charset="-122"/>
                <a:cs typeface="微软雅黑" panose="020B0503020204020204" charset="-122"/>
              </a:rPr>
              <a:t>安全</a:t>
            </a:r>
            <a:endParaRPr lang="zh-CN" altLang="zh-CN">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430" y="1600200"/>
            <a:ext cx="9142730" cy="4498975"/>
          </a:xfrm>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C2D4557-AB70-42DD-86BA-265AA63BE298}"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90819" name="组合 290818"/>
          <p:cNvGrpSpPr/>
          <p:nvPr/>
        </p:nvGrpSpPr>
        <p:grpSpPr>
          <a:xfrm>
            <a:off x="190500" y="1341755"/>
            <a:ext cx="8763000" cy="5227638"/>
            <a:chOff x="432" y="912"/>
            <a:chExt cx="5520" cy="3293"/>
          </a:xfrm>
        </p:grpSpPr>
        <p:sp>
          <p:nvSpPr>
            <p:cNvPr id="290820" name="矩形 290819"/>
            <p:cNvSpPr/>
            <p:nvPr/>
          </p:nvSpPr>
          <p:spPr>
            <a:xfrm>
              <a:off x="432" y="912"/>
              <a:ext cx="5520" cy="3287"/>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0821" name="任意多边形 290820"/>
            <p:cNvSpPr/>
            <p:nvPr/>
          </p:nvSpPr>
          <p:spPr>
            <a:xfrm>
              <a:off x="1193" y="1175"/>
              <a:ext cx="4659" cy="2485"/>
            </a:xfrm>
            <a:custGeom>
              <a:avLst/>
              <a:gdLst/>
              <a:ahLst/>
              <a:cxnLst/>
              <a:pathLst>
                <a:path w="4659" h="2485">
                  <a:moveTo>
                    <a:pt x="0" y="0"/>
                  </a:moveTo>
                  <a:lnTo>
                    <a:pt x="0" y="2485"/>
                  </a:lnTo>
                  <a:lnTo>
                    <a:pt x="4659" y="2485"/>
                  </a:lnTo>
                </a:path>
              </a:pathLst>
            </a:custGeom>
            <a:solidFill>
              <a:schemeClr val="bg1"/>
            </a:solidFill>
            <a:ln w="12700" cap="flat" cmpd="sng">
              <a:solidFill>
                <a:schemeClr val="tx1"/>
              </a:solidFill>
              <a:prstDash val="solid"/>
              <a:headEnd type="none" w="med" len="med"/>
              <a:tailEnd type="none" w="med" len="med"/>
            </a:ln>
          </p:spPr>
          <p:txBody>
            <a:bodyPr/>
            <a:p>
              <a:endParaRPr lang="zh-CN" altLang="en-US"/>
            </a:p>
          </p:txBody>
        </p:sp>
        <p:sp>
          <p:nvSpPr>
            <p:cNvPr id="290822" name="任意多边形 290821"/>
            <p:cNvSpPr/>
            <p:nvPr/>
          </p:nvSpPr>
          <p:spPr>
            <a:xfrm>
              <a:off x="1159" y="1127"/>
              <a:ext cx="68" cy="64"/>
            </a:xfrm>
            <a:custGeom>
              <a:avLst/>
              <a:gdLst/>
              <a:ahLst/>
              <a:cxnLst/>
              <a:pathLst>
                <a:path w="68" h="64">
                  <a:moveTo>
                    <a:pt x="34" y="0"/>
                  </a:moveTo>
                  <a:lnTo>
                    <a:pt x="68" y="64"/>
                  </a:lnTo>
                  <a:lnTo>
                    <a:pt x="51" y="58"/>
                  </a:lnTo>
                  <a:lnTo>
                    <a:pt x="34" y="57"/>
                  </a:lnTo>
                  <a:lnTo>
                    <a:pt x="16" y="58"/>
                  </a:lnTo>
                  <a:lnTo>
                    <a:pt x="0" y="64"/>
                  </a:lnTo>
                  <a:lnTo>
                    <a:pt x="34" y="0"/>
                  </a:lnTo>
                  <a:close/>
                </a:path>
              </a:pathLst>
            </a:custGeom>
            <a:solidFill>
              <a:schemeClr val="bg1"/>
            </a:solidFill>
            <a:ln w="9525">
              <a:noFill/>
            </a:ln>
          </p:spPr>
          <p:txBody>
            <a:bodyPr/>
            <a:p>
              <a:endParaRPr lang="zh-CN" altLang="en-US"/>
            </a:p>
          </p:txBody>
        </p:sp>
        <p:sp>
          <p:nvSpPr>
            <p:cNvPr id="290823" name="任意多边形 290822"/>
            <p:cNvSpPr/>
            <p:nvPr/>
          </p:nvSpPr>
          <p:spPr>
            <a:xfrm>
              <a:off x="5836" y="3628"/>
              <a:ext cx="68" cy="64"/>
            </a:xfrm>
            <a:custGeom>
              <a:avLst/>
              <a:gdLst/>
              <a:ahLst/>
              <a:cxnLst/>
              <a:pathLst>
                <a:path w="68" h="64">
                  <a:moveTo>
                    <a:pt x="68" y="32"/>
                  </a:moveTo>
                  <a:lnTo>
                    <a:pt x="0" y="64"/>
                  </a:lnTo>
                  <a:lnTo>
                    <a:pt x="6" y="49"/>
                  </a:lnTo>
                  <a:lnTo>
                    <a:pt x="7" y="32"/>
                  </a:lnTo>
                  <a:lnTo>
                    <a:pt x="6" y="16"/>
                  </a:lnTo>
                  <a:lnTo>
                    <a:pt x="0" y="0"/>
                  </a:lnTo>
                  <a:lnTo>
                    <a:pt x="68" y="32"/>
                  </a:lnTo>
                  <a:close/>
                </a:path>
              </a:pathLst>
            </a:custGeom>
            <a:solidFill>
              <a:schemeClr val="bg1"/>
            </a:solidFill>
            <a:ln w="9525">
              <a:noFill/>
            </a:ln>
          </p:spPr>
          <p:txBody>
            <a:bodyPr/>
            <a:p>
              <a:endParaRPr lang="zh-CN" altLang="en-US"/>
            </a:p>
          </p:txBody>
        </p:sp>
        <p:sp>
          <p:nvSpPr>
            <p:cNvPr id="290824" name="矩形 290823"/>
            <p:cNvSpPr/>
            <p:nvPr/>
          </p:nvSpPr>
          <p:spPr>
            <a:xfrm>
              <a:off x="744" y="1455"/>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应用层</a:t>
              </a:r>
              <a:endParaRPr lang="zh-CN" altLang="en-US" sz="2400" dirty="0">
                <a:latin typeface="Times New Roman" panose="02020603050405020304" pitchFamily="18" charset="0"/>
              </a:endParaRPr>
            </a:p>
          </p:txBody>
        </p:sp>
        <p:sp>
          <p:nvSpPr>
            <p:cNvPr id="290825" name="矩形 290824"/>
            <p:cNvSpPr/>
            <p:nvPr/>
          </p:nvSpPr>
          <p:spPr>
            <a:xfrm>
              <a:off x="744" y="2046"/>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传输层</a:t>
              </a:r>
              <a:endParaRPr lang="zh-CN" altLang="en-US" sz="2400" dirty="0">
                <a:latin typeface="Times New Roman" panose="02020603050405020304" pitchFamily="18" charset="0"/>
              </a:endParaRPr>
            </a:p>
          </p:txBody>
        </p:sp>
        <p:sp>
          <p:nvSpPr>
            <p:cNvPr id="290826" name="矩形 290825"/>
            <p:cNvSpPr/>
            <p:nvPr/>
          </p:nvSpPr>
          <p:spPr>
            <a:xfrm>
              <a:off x="744" y="2608"/>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网络层</a:t>
              </a:r>
              <a:endParaRPr lang="zh-CN" altLang="en-US" sz="2400" dirty="0">
                <a:latin typeface="Times New Roman" panose="02020603050405020304" pitchFamily="18" charset="0"/>
              </a:endParaRPr>
            </a:p>
          </p:txBody>
        </p:sp>
        <p:sp>
          <p:nvSpPr>
            <p:cNvPr id="290827" name="矩形 290826"/>
            <p:cNvSpPr/>
            <p:nvPr/>
          </p:nvSpPr>
          <p:spPr>
            <a:xfrm>
              <a:off x="548" y="3241"/>
              <a:ext cx="60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数据链路层</a:t>
              </a:r>
              <a:endParaRPr lang="zh-CN" altLang="en-US" sz="2400" dirty="0">
                <a:latin typeface="Times New Roman" panose="02020603050405020304" pitchFamily="18" charset="0"/>
              </a:endParaRPr>
            </a:p>
          </p:txBody>
        </p:sp>
        <p:sp>
          <p:nvSpPr>
            <p:cNvPr id="290828" name="矩形 290827"/>
            <p:cNvSpPr/>
            <p:nvPr/>
          </p:nvSpPr>
          <p:spPr>
            <a:xfrm>
              <a:off x="608" y="3384"/>
              <a:ext cx="48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与物理层</a:t>
              </a:r>
              <a:endParaRPr lang="zh-CN" altLang="en-US" sz="2400" dirty="0">
                <a:latin typeface="Times New Roman" panose="02020603050405020304" pitchFamily="18" charset="0"/>
              </a:endParaRPr>
            </a:p>
          </p:txBody>
        </p:sp>
        <p:sp>
          <p:nvSpPr>
            <p:cNvPr id="290829" name="矩形 290828"/>
            <p:cNvSpPr/>
            <p:nvPr/>
          </p:nvSpPr>
          <p:spPr>
            <a:xfrm>
              <a:off x="1430" y="3775"/>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认证</a:t>
              </a:r>
              <a:endParaRPr lang="zh-CN" altLang="en-US" sz="2400" dirty="0">
                <a:latin typeface="Times New Roman" panose="02020603050405020304" pitchFamily="18" charset="0"/>
              </a:endParaRPr>
            </a:p>
          </p:txBody>
        </p:sp>
        <p:sp>
          <p:nvSpPr>
            <p:cNvPr id="290830" name="矩形 290829"/>
            <p:cNvSpPr/>
            <p:nvPr/>
          </p:nvSpPr>
          <p:spPr>
            <a:xfrm>
              <a:off x="2041" y="3775"/>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访问</a:t>
              </a:r>
              <a:endParaRPr lang="zh-CN" altLang="en-US" sz="2400" dirty="0">
                <a:latin typeface="Times New Roman" panose="02020603050405020304" pitchFamily="18" charset="0"/>
              </a:endParaRPr>
            </a:p>
          </p:txBody>
        </p:sp>
        <p:sp>
          <p:nvSpPr>
            <p:cNvPr id="290831" name="矩形 290830"/>
            <p:cNvSpPr/>
            <p:nvPr/>
          </p:nvSpPr>
          <p:spPr>
            <a:xfrm>
              <a:off x="2041" y="3918"/>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控制</a:t>
              </a:r>
              <a:endParaRPr lang="zh-CN" altLang="en-US" sz="2400" dirty="0">
                <a:latin typeface="Times New Roman" panose="02020603050405020304" pitchFamily="18" charset="0"/>
              </a:endParaRPr>
            </a:p>
          </p:txBody>
        </p:sp>
        <p:sp>
          <p:nvSpPr>
            <p:cNvPr id="290832" name="矩形 290831"/>
            <p:cNvSpPr/>
            <p:nvPr/>
          </p:nvSpPr>
          <p:spPr>
            <a:xfrm>
              <a:off x="2668" y="3775"/>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a:t>
              </a:r>
              <a:endParaRPr lang="zh-CN" altLang="en-US" sz="2400" dirty="0">
                <a:latin typeface="Times New Roman" panose="02020603050405020304" pitchFamily="18" charset="0"/>
              </a:endParaRPr>
            </a:p>
          </p:txBody>
        </p:sp>
        <p:sp>
          <p:nvSpPr>
            <p:cNvPr id="290833" name="矩形 290832"/>
            <p:cNvSpPr/>
            <p:nvPr/>
          </p:nvSpPr>
          <p:spPr>
            <a:xfrm>
              <a:off x="2668" y="3918"/>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的完</a:t>
              </a:r>
              <a:endParaRPr lang="zh-CN" altLang="en-US" sz="2400" dirty="0">
                <a:latin typeface="Times New Roman" panose="02020603050405020304" pitchFamily="18" charset="0"/>
              </a:endParaRPr>
            </a:p>
          </p:txBody>
        </p:sp>
        <p:sp>
          <p:nvSpPr>
            <p:cNvPr id="290834" name="矩形 290833"/>
            <p:cNvSpPr/>
            <p:nvPr/>
          </p:nvSpPr>
          <p:spPr>
            <a:xfrm>
              <a:off x="2668" y="4061"/>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整性</a:t>
              </a:r>
              <a:endParaRPr lang="zh-CN" altLang="en-US" sz="2400" dirty="0">
                <a:latin typeface="Times New Roman" panose="02020603050405020304" pitchFamily="18" charset="0"/>
              </a:endParaRPr>
            </a:p>
          </p:txBody>
        </p:sp>
        <p:sp>
          <p:nvSpPr>
            <p:cNvPr id="290835" name="矩形 290834"/>
            <p:cNvSpPr/>
            <p:nvPr/>
          </p:nvSpPr>
          <p:spPr>
            <a:xfrm>
              <a:off x="3264" y="3775"/>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数据</a:t>
              </a:r>
              <a:endParaRPr lang="zh-CN" altLang="en-US" sz="2400" dirty="0">
                <a:latin typeface="Times New Roman" panose="02020603050405020304" pitchFamily="18" charset="0"/>
              </a:endParaRPr>
            </a:p>
          </p:txBody>
        </p:sp>
        <p:sp>
          <p:nvSpPr>
            <p:cNvPr id="290836" name="矩形 290835"/>
            <p:cNvSpPr/>
            <p:nvPr/>
          </p:nvSpPr>
          <p:spPr>
            <a:xfrm>
              <a:off x="3264" y="3918"/>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的保</a:t>
              </a:r>
              <a:endParaRPr lang="zh-CN" altLang="en-US" sz="2400" dirty="0">
                <a:latin typeface="Times New Roman" panose="02020603050405020304" pitchFamily="18" charset="0"/>
              </a:endParaRPr>
            </a:p>
          </p:txBody>
        </p:sp>
        <p:sp>
          <p:nvSpPr>
            <p:cNvPr id="290837" name="矩形 290836"/>
            <p:cNvSpPr/>
            <p:nvPr/>
          </p:nvSpPr>
          <p:spPr>
            <a:xfrm>
              <a:off x="3264" y="4061"/>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密性</a:t>
              </a:r>
              <a:endParaRPr lang="zh-CN" altLang="en-US" sz="2400" dirty="0">
                <a:latin typeface="Times New Roman" panose="02020603050405020304" pitchFamily="18" charset="0"/>
              </a:endParaRPr>
            </a:p>
          </p:txBody>
        </p:sp>
        <p:sp>
          <p:nvSpPr>
            <p:cNvPr id="290838" name="矩形 290837"/>
            <p:cNvSpPr/>
            <p:nvPr/>
          </p:nvSpPr>
          <p:spPr>
            <a:xfrm>
              <a:off x="3725" y="3775"/>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抗抵赖</a:t>
              </a:r>
              <a:endParaRPr lang="zh-CN" altLang="en-US" sz="2400" dirty="0">
                <a:latin typeface="Times New Roman" panose="02020603050405020304" pitchFamily="18" charset="0"/>
              </a:endParaRPr>
            </a:p>
          </p:txBody>
        </p:sp>
        <p:sp>
          <p:nvSpPr>
            <p:cNvPr id="290839" name="矩形 290838"/>
            <p:cNvSpPr/>
            <p:nvPr/>
          </p:nvSpPr>
          <p:spPr>
            <a:xfrm>
              <a:off x="4457" y="3775"/>
              <a:ext cx="24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审计</a:t>
              </a:r>
              <a:endParaRPr lang="zh-CN" altLang="en-US" sz="2400" dirty="0">
                <a:latin typeface="Times New Roman" panose="02020603050405020304" pitchFamily="18" charset="0"/>
              </a:endParaRPr>
            </a:p>
          </p:txBody>
        </p:sp>
        <p:sp>
          <p:nvSpPr>
            <p:cNvPr id="290840" name="矩形 290839"/>
            <p:cNvSpPr/>
            <p:nvPr/>
          </p:nvSpPr>
          <p:spPr>
            <a:xfrm>
              <a:off x="5216" y="3775"/>
              <a:ext cx="360" cy="144"/>
            </a:xfrm>
            <a:prstGeom prst="rect">
              <a:avLst/>
            </a:prstGeom>
            <a:solidFill>
              <a:schemeClr val="bg1"/>
            </a:solidFill>
            <a:ln w="9525">
              <a:noFill/>
            </a:ln>
          </p:spPr>
          <p:txBody>
            <a:bodyPr wrap="none" lIns="0" tIns="0" rIns="0" bIns="0">
              <a:spAutoFit/>
            </a:bodyPr>
            <a:p>
              <a:pPr algn="ctr"/>
              <a:r>
                <a:rPr lang="zh-CN" altLang="en-US" sz="1500" dirty="0">
                  <a:latin typeface="宋体" panose="02010600030101010101" pitchFamily="2" charset="-122"/>
                </a:rPr>
                <a:t>可用性</a:t>
              </a:r>
              <a:endParaRPr lang="zh-CN" altLang="en-US" sz="2400" dirty="0">
                <a:latin typeface="Times New Roman" panose="02020603050405020304" pitchFamily="18" charset="0"/>
              </a:endParaRPr>
            </a:p>
          </p:txBody>
        </p:sp>
        <p:sp>
          <p:nvSpPr>
            <p:cNvPr id="290841" name="矩形 290840"/>
            <p:cNvSpPr/>
            <p:nvPr/>
          </p:nvSpPr>
          <p:spPr>
            <a:xfrm>
              <a:off x="1352" y="1452"/>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身份及权</a:t>
              </a:r>
              <a:endParaRPr lang="zh-CN" altLang="en-US" sz="2400" dirty="0">
                <a:latin typeface="Times New Roman" panose="02020603050405020304" pitchFamily="18" charset="0"/>
              </a:endParaRPr>
            </a:p>
          </p:txBody>
        </p:sp>
        <p:sp>
          <p:nvSpPr>
            <p:cNvPr id="290842" name="矩形 290841"/>
            <p:cNvSpPr/>
            <p:nvPr/>
          </p:nvSpPr>
          <p:spPr>
            <a:xfrm>
              <a:off x="1402" y="1571"/>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限认证</a:t>
              </a:r>
              <a:endParaRPr lang="zh-CN" altLang="en-US" sz="2400" dirty="0">
                <a:latin typeface="Times New Roman" panose="02020603050405020304" pitchFamily="18" charset="0"/>
              </a:endParaRPr>
            </a:p>
          </p:txBody>
        </p:sp>
        <p:sp>
          <p:nvSpPr>
            <p:cNvPr id="290843" name="矩形 290842"/>
            <p:cNvSpPr/>
            <p:nvPr/>
          </p:nvSpPr>
          <p:spPr>
            <a:xfrm>
              <a:off x="1367" y="2648"/>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主机、路</a:t>
              </a:r>
              <a:endParaRPr lang="zh-CN" altLang="en-US" sz="2400" dirty="0">
                <a:latin typeface="Times New Roman" panose="02020603050405020304" pitchFamily="18" charset="0"/>
              </a:endParaRPr>
            </a:p>
          </p:txBody>
        </p:sp>
        <p:sp>
          <p:nvSpPr>
            <p:cNvPr id="290844" name="矩形 290843"/>
            <p:cNvSpPr/>
            <p:nvPr/>
          </p:nvSpPr>
          <p:spPr>
            <a:xfrm>
              <a:off x="1367" y="2767"/>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由器等源</a:t>
              </a:r>
              <a:endParaRPr lang="zh-CN" altLang="en-US" sz="2400" dirty="0">
                <a:latin typeface="Times New Roman" panose="02020603050405020304" pitchFamily="18" charset="0"/>
              </a:endParaRPr>
            </a:p>
          </p:txBody>
        </p:sp>
        <p:sp>
          <p:nvSpPr>
            <p:cNvPr id="290845" name="矩形 290844"/>
            <p:cNvSpPr/>
            <p:nvPr/>
          </p:nvSpPr>
          <p:spPr>
            <a:xfrm>
              <a:off x="1417" y="2886"/>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发认证</a:t>
              </a:r>
              <a:endParaRPr lang="zh-CN" altLang="en-US" sz="2400" dirty="0">
                <a:latin typeface="Times New Roman" panose="02020603050405020304" pitchFamily="18" charset="0"/>
              </a:endParaRPr>
            </a:p>
          </p:txBody>
        </p:sp>
        <p:sp>
          <p:nvSpPr>
            <p:cNvPr id="290846" name="矩形 290845"/>
            <p:cNvSpPr/>
            <p:nvPr/>
          </p:nvSpPr>
          <p:spPr>
            <a:xfrm>
              <a:off x="1367" y="3282"/>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相邻节点</a:t>
              </a:r>
              <a:endParaRPr lang="zh-CN" altLang="en-US" sz="2400" dirty="0">
                <a:latin typeface="Times New Roman" panose="02020603050405020304" pitchFamily="18" charset="0"/>
              </a:endParaRPr>
            </a:p>
          </p:txBody>
        </p:sp>
        <p:sp>
          <p:nvSpPr>
            <p:cNvPr id="290847" name="矩形 290846"/>
            <p:cNvSpPr/>
            <p:nvPr/>
          </p:nvSpPr>
          <p:spPr>
            <a:xfrm>
              <a:off x="1367" y="3401"/>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间的认证</a:t>
              </a:r>
              <a:endParaRPr lang="zh-CN" altLang="en-US" sz="2400" dirty="0">
                <a:latin typeface="Times New Roman" panose="02020603050405020304" pitchFamily="18" charset="0"/>
              </a:endParaRPr>
            </a:p>
          </p:txBody>
        </p:sp>
        <p:sp>
          <p:nvSpPr>
            <p:cNvPr id="290848" name="矩形 290847"/>
            <p:cNvSpPr/>
            <p:nvPr/>
          </p:nvSpPr>
          <p:spPr>
            <a:xfrm>
              <a:off x="1974" y="1428"/>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用户授权与</a:t>
              </a:r>
              <a:endParaRPr lang="zh-CN" altLang="en-US" sz="2400" dirty="0">
                <a:latin typeface="Times New Roman" panose="02020603050405020304" pitchFamily="18" charset="0"/>
              </a:endParaRPr>
            </a:p>
          </p:txBody>
        </p:sp>
        <p:sp>
          <p:nvSpPr>
            <p:cNvPr id="290849" name="矩形 290848"/>
            <p:cNvSpPr/>
            <p:nvPr/>
          </p:nvSpPr>
          <p:spPr>
            <a:xfrm>
              <a:off x="2023" y="1547"/>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访问控制</a:t>
              </a:r>
              <a:endParaRPr lang="zh-CN" altLang="en-US" sz="2400" dirty="0">
                <a:latin typeface="Times New Roman" panose="02020603050405020304" pitchFamily="18" charset="0"/>
              </a:endParaRPr>
            </a:p>
          </p:txBody>
        </p:sp>
        <p:sp>
          <p:nvSpPr>
            <p:cNvPr id="290850" name="矩形 290849"/>
            <p:cNvSpPr/>
            <p:nvPr/>
          </p:nvSpPr>
          <p:spPr>
            <a:xfrm>
              <a:off x="2671" y="1452"/>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应用层安全通</a:t>
              </a:r>
              <a:endParaRPr lang="zh-CN" altLang="en-US" sz="2400" dirty="0">
                <a:latin typeface="Times New Roman" panose="02020603050405020304" pitchFamily="18" charset="0"/>
              </a:endParaRPr>
            </a:p>
          </p:txBody>
        </p:sp>
        <p:sp>
          <p:nvSpPr>
            <p:cNvPr id="290851" name="矩形 290850"/>
            <p:cNvSpPr/>
            <p:nvPr/>
          </p:nvSpPr>
          <p:spPr>
            <a:xfrm>
              <a:off x="2647" y="1571"/>
              <a:ext cx="62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信协议，如</a:t>
              </a:r>
              <a:r>
                <a:rPr lang="en-US" altLang="zh-CN" sz="1200">
                  <a:latin typeface="宋体" panose="02010600030101010101" pitchFamily="2" charset="-122"/>
                </a:rPr>
                <a:t>SSL</a:t>
              </a:r>
              <a:endParaRPr lang="en-US" altLang="zh-CN" sz="2400">
                <a:latin typeface="Times New Roman" panose="02020603050405020304" pitchFamily="18" charset="0"/>
              </a:endParaRPr>
            </a:p>
          </p:txBody>
        </p:sp>
        <p:sp>
          <p:nvSpPr>
            <p:cNvPr id="290852" name="矩形 290851"/>
            <p:cNvSpPr/>
            <p:nvPr/>
          </p:nvSpPr>
          <p:spPr>
            <a:xfrm>
              <a:off x="3588" y="1452"/>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数字签名</a:t>
              </a:r>
              <a:endParaRPr lang="zh-CN" altLang="en-US" sz="2400" dirty="0">
                <a:latin typeface="Times New Roman" panose="02020603050405020304" pitchFamily="18" charset="0"/>
              </a:endParaRPr>
            </a:p>
          </p:txBody>
        </p:sp>
        <p:sp>
          <p:nvSpPr>
            <p:cNvPr id="290853" name="矩形 290852"/>
            <p:cNvSpPr/>
            <p:nvPr/>
          </p:nvSpPr>
          <p:spPr>
            <a:xfrm>
              <a:off x="3539" y="1571"/>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第三方公证</a:t>
              </a:r>
              <a:endParaRPr lang="zh-CN" altLang="en-US" sz="2400" dirty="0">
                <a:latin typeface="Times New Roman" panose="02020603050405020304" pitchFamily="18" charset="0"/>
              </a:endParaRPr>
            </a:p>
          </p:txBody>
        </p:sp>
        <p:sp>
          <p:nvSpPr>
            <p:cNvPr id="290854" name="矩形 290853"/>
            <p:cNvSpPr/>
            <p:nvPr/>
          </p:nvSpPr>
          <p:spPr>
            <a:xfrm>
              <a:off x="1970" y="2030"/>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应用层代</a:t>
              </a:r>
              <a:endParaRPr lang="zh-CN" altLang="en-US" sz="2400" dirty="0">
                <a:latin typeface="Times New Roman" panose="02020603050405020304" pitchFamily="18" charset="0"/>
              </a:endParaRPr>
            </a:p>
          </p:txBody>
        </p:sp>
        <p:sp>
          <p:nvSpPr>
            <p:cNvPr id="290855" name="矩形 290854"/>
            <p:cNvSpPr/>
            <p:nvPr/>
          </p:nvSpPr>
          <p:spPr>
            <a:xfrm>
              <a:off x="1970" y="2149"/>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理或网关</a:t>
              </a:r>
              <a:endParaRPr lang="zh-CN" altLang="en-US" sz="2400" dirty="0">
                <a:latin typeface="Times New Roman" panose="02020603050405020304" pitchFamily="18" charset="0"/>
              </a:endParaRPr>
            </a:p>
          </p:txBody>
        </p:sp>
        <p:sp>
          <p:nvSpPr>
            <p:cNvPr id="290856" name="矩形 290855"/>
            <p:cNvSpPr/>
            <p:nvPr/>
          </p:nvSpPr>
          <p:spPr>
            <a:xfrm>
              <a:off x="1304" y="1991"/>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电路层防火</a:t>
              </a:r>
              <a:endParaRPr lang="zh-CN" altLang="en-US" sz="2400" dirty="0">
                <a:latin typeface="Times New Roman" panose="02020603050405020304" pitchFamily="18" charset="0"/>
              </a:endParaRPr>
            </a:p>
          </p:txBody>
        </p:sp>
        <p:sp>
          <p:nvSpPr>
            <p:cNvPr id="290857" name="矩形 290856"/>
            <p:cNvSpPr/>
            <p:nvPr/>
          </p:nvSpPr>
          <p:spPr>
            <a:xfrm>
              <a:off x="1498" y="2111"/>
              <a:ext cx="9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墙</a:t>
              </a:r>
              <a:endParaRPr lang="zh-CN" altLang="en-US" sz="2400" dirty="0">
                <a:latin typeface="Times New Roman" panose="02020603050405020304" pitchFamily="18" charset="0"/>
              </a:endParaRPr>
            </a:p>
          </p:txBody>
        </p:sp>
        <p:sp>
          <p:nvSpPr>
            <p:cNvPr id="290858" name="矩形 290857"/>
            <p:cNvSpPr/>
            <p:nvPr/>
          </p:nvSpPr>
          <p:spPr>
            <a:xfrm>
              <a:off x="1278" y="2230"/>
              <a:ext cx="52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（如</a:t>
              </a:r>
              <a:r>
                <a:rPr lang="en-US" altLang="zh-CN" sz="1200" err="1">
                  <a:latin typeface="宋体" panose="02010600030101010101" pitchFamily="2" charset="-122"/>
                </a:rPr>
                <a:t>SOCKs</a:t>
              </a:r>
              <a:r>
                <a:rPr lang="zh-CN" altLang="en-US" sz="1200">
                  <a:latin typeface="宋体" panose="02010600030101010101" pitchFamily="2" charset="-122"/>
                </a:rPr>
                <a:t>）</a:t>
              </a:r>
              <a:endParaRPr lang="zh-CN" altLang="en-US" sz="2400">
                <a:latin typeface="Times New Roman" panose="02020603050405020304" pitchFamily="18" charset="0"/>
              </a:endParaRPr>
            </a:p>
          </p:txBody>
        </p:sp>
        <p:sp>
          <p:nvSpPr>
            <p:cNvPr id="290859" name="矩形 290858"/>
            <p:cNvSpPr/>
            <p:nvPr/>
          </p:nvSpPr>
          <p:spPr>
            <a:xfrm>
              <a:off x="2029" y="2681"/>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防火墙和</a:t>
              </a:r>
              <a:endParaRPr lang="zh-CN" altLang="en-US" sz="2400" dirty="0">
                <a:latin typeface="Times New Roman" panose="02020603050405020304" pitchFamily="18" charset="0"/>
              </a:endParaRPr>
            </a:p>
          </p:txBody>
        </p:sp>
        <p:sp>
          <p:nvSpPr>
            <p:cNvPr id="290860" name="矩形 290859"/>
            <p:cNvSpPr/>
            <p:nvPr/>
          </p:nvSpPr>
          <p:spPr>
            <a:xfrm>
              <a:off x="2029" y="2801"/>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入侵检测</a:t>
              </a:r>
              <a:endParaRPr lang="zh-CN" altLang="en-US" sz="2400" dirty="0">
                <a:latin typeface="Times New Roman" panose="02020603050405020304" pitchFamily="18" charset="0"/>
              </a:endParaRPr>
            </a:p>
          </p:txBody>
        </p:sp>
        <p:sp>
          <p:nvSpPr>
            <p:cNvPr id="290861" name="矩形 290860"/>
            <p:cNvSpPr/>
            <p:nvPr/>
          </p:nvSpPr>
          <p:spPr>
            <a:xfrm>
              <a:off x="2720" y="2047"/>
              <a:ext cx="48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传输层安全</a:t>
              </a:r>
              <a:endParaRPr lang="zh-CN" altLang="en-US" sz="2400" dirty="0">
                <a:latin typeface="Times New Roman" panose="02020603050405020304" pitchFamily="18" charset="0"/>
              </a:endParaRPr>
            </a:p>
          </p:txBody>
        </p:sp>
        <p:sp>
          <p:nvSpPr>
            <p:cNvPr id="290862" name="矩形 290861"/>
            <p:cNvSpPr/>
            <p:nvPr/>
          </p:nvSpPr>
          <p:spPr>
            <a:xfrm>
              <a:off x="2768" y="2167"/>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通信协议</a:t>
              </a:r>
              <a:endParaRPr lang="zh-CN" altLang="en-US" sz="2400" dirty="0">
                <a:latin typeface="Times New Roman" panose="02020603050405020304" pitchFamily="18" charset="0"/>
              </a:endParaRPr>
            </a:p>
          </p:txBody>
        </p:sp>
        <p:sp>
          <p:nvSpPr>
            <p:cNvPr id="290863" name="矩形 290862"/>
            <p:cNvSpPr/>
            <p:nvPr/>
          </p:nvSpPr>
          <p:spPr>
            <a:xfrm>
              <a:off x="2701" y="2695"/>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主机或路由器</a:t>
              </a:r>
              <a:endParaRPr lang="zh-CN" altLang="en-US" sz="2400" dirty="0">
                <a:latin typeface="Times New Roman" panose="02020603050405020304" pitchFamily="18" charset="0"/>
              </a:endParaRPr>
            </a:p>
          </p:txBody>
        </p:sp>
        <p:sp>
          <p:nvSpPr>
            <p:cNvPr id="290864" name="矩形 290863"/>
            <p:cNvSpPr/>
            <p:nvPr/>
          </p:nvSpPr>
          <p:spPr>
            <a:xfrm>
              <a:off x="2676" y="2814"/>
              <a:ext cx="624" cy="115"/>
            </a:xfrm>
            <a:prstGeom prst="rect">
              <a:avLst/>
            </a:prstGeom>
            <a:solidFill>
              <a:schemeClr val="bg1"/>
            </a:solidFill>
            <a:ln w="9525">
              <a:noFill/>
            </a:ln>
          </p:spPr>
          <p:txBody>
            <a:bodyPr wrap="none" lIns="0" tIns="0" rIns="0" bIns="0">
              <a:spAutoFit/>
            </a:bodyPr>
            <a:p>
              <a:pPr algn="ctr"/>
              <a:r>
                <a:rPr lang="zh-CN" altLang="en-US" sz="1200">
                  <a:latin typeface="宋体" panose="02010600030101010101" pitchFamily="2" charset="-122"/>
                </a:rPr>
                <a:t>间</a:t>
              </a:r>
              <a:r>
                <a:rPr lang="en-US" altLang="zh-CN" sz="1200" err="1">
                  <a:latin typeface="宋体" panose="02010600030101010101" pitchFamily="2" charset="-122"/>
                </a:rPr>
                <a:t>IPSec</a:t>
              </a:r>
              <a:r>
                <a:rPr lang="zh-CN" altLang="en-US" sz="1200" dirty="0">
                  <a:latin typeface="宋体" panose="02010600030101010101" pitchFamily="2" charset="-122"/>
                </a:rPr>
                <a:t>等协议</a:t>
              </a:r>
              <a:endParaRPr lang="zh-CN" altLang="en-US" sz="2400" dirty="0">
                <a:latin typeface="Times New Roman" panose="02020603050405020304" pitchFamily="18" charset="0"/>
              </a:endParaRPr>
            </a:p>
          </p:txBody>
        </p:sp>
        <p:sp>
          <p:nvSpPr>
            <p:cNvPr id="290865" name="矩形 290864"/>
            <p:cNvSpPr/>
            <p:nvPr/>
          </p:nvSpPr>
          <p:spPr>
            <a:xfrm>
              <a:off x="2564" y="3282"/>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点到点</a:t>
              </a:r>
              <a:endParaRPr lang="zh-CN" altLang="en-US" sz="2400" dirty="0">
                <a:latin typeface="Times New Roman" panose="02020603050405020304" pitchFamily="18" charset="0"/>
              </a:endParaRPr>
            </a:p>
          </p:txBody>
        </p:sp>
        <p:sp>
          <p:nvSpPr>
            <p:cNvPr id="290866" name="矩形 290865"/>
            <p:cNvSpPr/>
            <p:nvPr/>
          </p:nvSpPr>
          <p:spPr>
            <a:xfrm>
              <a:off x="2564" y="3401"/>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加密机</a:t>
              </a:r>
              <a:endParaRPr lang="zh-CN" altLang="en-US" sz="2400" dirty="0">
                <a:latin typeface="Times New Roman" panose="02020603050405020304" pitchFamily="18" charset="0"/>
              </a:endParaRPr>
            </a:p>
          </p:txBody>
        </p:sp>
        <p:sp>
          <p:nvSpPr>
            <p:cNvPr id="290867" name="矩形 290866"/>
            <p:cNvSpPr/>
            <p:nvPr/>
          </p:nvSpPr>
          <p:spPr>
            <a:xfrm>
              <a:off x="3234" y="3282"/>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点到点</a:t>
              </a:r>
              <a:endParaRPr lang="zh-CN" altLang="en-US" sz="2400" dirty="0">
                <a:latin typeface="Times New Roman" panose="02020603050405020304" pitchFamily="18" charset="0"/>
              </a:endParaRPr>
            </a:p>
          </p:txBody>
        </p:sp>
        <p:sp>
          <p:nvSpPr>
            <p:cNvPr id="290868" name="矩形 290867"/>
            <p:cNvSpPr/>
            <p:nvPr/>
          </p:nvSpPr>
          <p:spPr>
            <a:xfrm>
              <a:off x="3234" y="3401"/>
              <a:ext cx="288"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加密机</a:t>
              </a:r>
              <a:endParaRPr lang="zh-CN" altLang="en-US" sz="2400" dirty="0">
                <a:latin typeface="Times New Roman" panose="02020603050405020304" pitchFamily="18" charset="0"/>
              </a:endParaRPr>
            </a:p>
          </p:txBody>
        </p:sp>
        <p:sp>
          <p:nvSpPr>
            <p:cNvPr id="290869" name="矩形 290868"/>
            <p:cNvSpPr/>
            <p:nvPr/>
          </p:nvSpPr>
          <p:spPr>
            <a:xfrm>
              <a:off x="4380" y="1452"/>
              <a:ext cx="38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主机和服</a:t>
              </a:r>
              <a:endParaRPr lang="zh-CN" altLang="en-US" sz="2400" dirty="0">
                <a:latin typeface="Times New Roman" panose="02020603050405020304" pitchFamily="18" charset="0"/>
              </a:endParaRPr>
            </a:p>
          </p:txBody>
        </p:sp>
        <p:sp>
          <p:nvSpPr>
            <p:cNvPr id="290870" name="矩形 290869"/>
            <p:cNvSpPr/>
            <p:nvPr/>
          </p:nvSpPr>
          <p:spPr>
            <a:xfrm>
              <a:off x="4379" y="1571"/>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务的审计</a:t>
              </a:r>
              <a:endParaRPr lang="zh-CN" altLang="en-US" sz="2400" dirty="0">
                <a:latin typeface="Times New Roman" panose="02020603050405020304" pitchFamily="18" charset="0"/>
              </a:endParaRPr>
            </a:p>
          </p:txBody>
        </p:sp>
        <p:sp>
          <p:nvSpPr>
            <p:cNvPr id="290871" name="矩形 290870"/>
            <p:cNvSpPr/>
            <p:nvPr/>
          </p:nvSpPr>
          <p:spPr>
            <a:xfrm>
              <a:off x="4379" y="1690"/>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记录分析</a:t>
              </a:r>
              <a:endParaRPr lang="zh-CN" altLang="en-US" sz="2400" dirty="0">
                <a:latin typeface="Times New Roman" panose="02020603050405020304" pitchFamily="18" charset="0"/>
              </a:endParaRPr>
            </a:p>
          </p:txBody>
        </p:sp>
        <p:sp>
          <p:nvSpPr>
            <p:cNvPr id="290872" name="矩形 290871"/>
            <p:cNvSpPr/>
            <p:nvPr/>
          </p:nvSpPr>
          <p:spPr>
            <a:xfrm>
              <a:off x="4289" y="2695"/>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流量分析</a:t>
              </a:r>
              <a:endParaRPr lang="zh-CN" altLang="en-US" sz="2400" dirty="0">
                <a:latin typeface="Times New Roman" panose="02020603050405020304" pitchFamily="18" charset="0"/>
              </a:endParaRPr>
            </a:p>
          </p:txBody>
        </p:sp>
        <p:sp>
          <p:nvSpPr>
            <p:cNvPr id="290873" name="矩形 290872"/>
            <p:cNvSpPr/>
            <p:nvPr/>
          </p:nvSpPr>
          <p:spPr>
            <a:xfrm>
              <a:off x="4289" y="2814"/>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入侵记录</a:t>
              </a:r>
              <a:endParaRPr lang="zh-CN" altLang="en-US" sz="2400" dirty="0">
                <a:latin typeface="Times New Roman" panose="02020603050405020304" pitchFamily="18" charset="0"/>
              </a:endParaRPr>
            </a:p>
          </p:txBody>
        </p:sp>
        <p:sp>
          <p:nvSpPr>
            <p:cNvPr id="290874" name="矩形 290873"/>
            <p:cNvSpPr/>
            <p:nvPr/>
          </p:nvSpPr>
          <p:spPr>
            <a:xfrm>
              <a:off x="5061" y="2916"/>
              <a:ext cx="67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网络结构设计，</a:t>
              </a:r>
              <a:endParaRPr lang="zh-CN" altLang="en-US" sz="2400" dirty="0">
                <a:latin typeface="Times New Roman" panose="02020603050405020304" pitchFamily="18" charset="0"/>
              </a:endParaRPr>
            </a:p>
          </p:txBody>
        </p:sp>
        <p:sp>
          <p:nvSpPr>
            <p:cNvPr id="290875" name="矩形 290874"/>
            <p:cNvSpPr/>
            <p:nvPr/>
          </p:nvSpPr>
          <p:spPr>
            <a:xfrm>
              <a:off x="5061" y="3035"/>
              <a:ext cx="67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路由系统安全，</a:t>
              </a:r>
              <a:endParaRPr lang="zh-CN" altLang="en-US" sz="2400" dirty="0">
                <a:latin typeface="Times New Roman" panose="02020603050405020304" pitchFamily="18" charset="0"/>
              </a:endParaRPr>
            </a:p>
          </p:txBody>
        </p:sp>
        <p:sp>
          <p:nvSpPr>
            <p:cNvPr id="290876" name="矩形 290875"/>
            <p:cNvSpPr/>
            <p:nvPr/>
          </p:nvSpPr>
          <p:spPr>
            <a:xfrm>
              <a:off x="5062" y="3155"/>
              <a:ext cx="670"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基础服务安全，</a:t>
              </a:r>
              <a:endParaRPr lang="zh-CN" altLang="en-US" sz="2400" dirty="0">
                <a:latin typeface="Times New Roman" panose="02020603050405020304" pitchFamily="18" charset="0"/>
              </a:endParaRPr>
            </a:p>
          </p:txBody>
        </p:sp>
        <p:sp>
          <p:nvSpPr>
            <p:cNvPr id="290877" name="矩形 290876"/>
            <p:cNvSpPr/>
            <p:nvPr/>
          </p:nvSpPr>
          <p:spPr>
            <a:xfrm>
              <a:off x="5205" y="3274"/>
              <a:ext cx="38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网络管理</a:t>
              </a:r>
              <a:endParaRPr lang="zh-CN" altLang="en-US" sz="2400" dirty="0">
                <a:latin typeface="Times New Roman" panose="02020603050405020304" pitchFamily="18" charset="0"/>
              </a:endParaRPr>
            </a:p>
          </p:txBody>
        </p:sp>
        <p:sp>
          <p:nvSpPr>
            <p:cNvPr id="290878" name="矩形 290877"/>
            <p:cNvSpPr/>
            <p:nvPr/>
          </p:nvSpPr>
          <p:spPr>
            <a:xfrm>
              <a:off x="5101" y="1452"/>
              <a:ext cx="576"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应用系统的容</a:t>
              </a:r>
              <a:endParaRPr lang="zh-CN" altLang="en-US" sz="2400" dirty="0">
                <a:latin typeface="Times New Roman" panose="02020603050405020304" pitchFamily="18" charset="0"/>
              </a:endParaRPr>
            </a:p>
          </p:txBody>
        </p:sp>
        <p:sp>
          <p:nvSpPr>
            <p:cNvPr id="290879" name="矩形 290878"/>
            <p:cNvSpPr/>
            <p:nvPr/>
          </p:nvSpPr>
          <p:spPr>
            <a:xfrm>
              <a:off x="5102" y="1571"/>
              <a:ext cx="574"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错容灾、服务</a:t>
              </a:r>
              <a:endParaRPr lang="zh-CN" altLang="en-US" sz="2400" dirty="0">
                <a:latin typeface="Times New Roman" panose="02020603050405020304" pitchFamily="18" charset="0"/>
              </a:endParaRPr>
            </a:p>
          </p:txBody>
        </p:sp>
        <p:sp>
          <p:nvSpPr>
            <p:cNvPr id="290880" name="矩形 290879"/>
            <p:cNvSpPr/>
            <p:nvPr/>
          </p:nvSpPr>
          <p:spPr>
            <a:xfrm>
              <a:off x="5296" y="1690"/>
              <a:ext cx="192" cy="115"/>
            </a:xfrm>
            <a:prstGeom prst="rect">
              <a:avLst/>
            </a:prstGeom>
            <a:solidFill>
              <a:schemeClr val="bg1"/>
            </a:solidFill>
            <a:ln w="9525">
              <a:noFill/>
            </a:ln>
          </p:spPr>
          <p:txBody>
            <a:bodyPr wrap="none" lIns="0" tIns="0" rIns="0" bIns="0">
              <a:spAutoFit/>
            </a:bodyPr>
            <a:p>
              <a:pPr algn="ctr"/>
              <a:r>
                <a:rPr lang="zh-CN" altLang="en-US" sz="1200" dirty="0">
                  <a:latin typeface="宋体" panose="02010600030101010101" pitchFamily="2" charset="-122"/>
                </a:rPr>
                <a:t>管理</a:t>
              </a:r>
              <a:endParaRPr lang="zh-CN" altLang="en-US" sz="2400" dirty="0">
                <a:latin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标题 304129"/>
          <p:cNvSpPr>
            <a:spLocks noGrp="1"/>
          </p:cNvSpPr>
          <p:nvPr>
            <p:ph type="title"/>
          </p:nvPr>
        </p:nvSpPr>
        <p:spPr>
          <a:xfrm>
            <a:off x="900113" y="333375"/>
            <a:ext cx="7772400" cy="914400"/>
          </a:xfrm>
        </p:spPr>
        <p:txBody>
          <a:bodyPr lIns="92075" tIns="46038" rIns="92075" bIns="46038" anchor="b"/>
          <a:p>
            <a:r>
              <a:rPr lang="zh-CN" altLang="en-US" sz="3600" dirty="0">
                <a:latin typeface="微软雅黑" panose="020B0503020204020204" charset="-122"/>
                <a:ea typeface="微软雅黑" panose="020B0503020204020204" charset="-122"/>
              </a:rPr>
              <a:t>局域网的特性</a:t>
            </a:r>
            <a:endParaRPr lang="zh-CN" altLang="en-US" sz="3600" dirty="0">
              <a:latin typeface="微软雅黑" panose="020B0503020204020204" charset="-122"/>
              <a:ea typeface="微软雅黑" panose="020B0503020204020204" charset="-122"/>
            </a:endParaRPr>
          </a:p>
        </p:txBody>
      </p:sp>
      <p:sp>
        <p:nvSpPr>
          <p:cNvPr id="304131" name="文本占位符 304130"/>
          <p:cNvSpPr>
            <a:spLocks noGrp="1"/>
          </p:cNvSpPr>
          <p:nvPr>
            <p:ph type="body" idx="1"/>
          </p:nvPr>
        </p:nvSpPr>
        <p:spPr>
          <a:xfrm>
            <a:off x="1187450" y="1700213"/>
            <a:ext cx="7772400" cy="4392612"/>
          </a:xfrm>
        </p:spPr>
        <p:txBody>
          <a:bodyPr lIns="92075" tIns="46038" rIns="92075" bIns="46038"/>
          <a:p>
            <a:r>
              <a:rPr lang="zh-CN" altLang="en-US" dirty="0"/>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局域网典型特性</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高数据传输率</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短距离</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低误码率</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常用的局域网介质访问控制技术</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载波监听多路访问</a:t>
            </a:r>
            <a:r>
              <a:rPr lang="en-US" altLang="zh-CN" sz="24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冲突检测</a:t>
            </a:r>
            <a:r>
              <a:rPr lang="en-US" altLang="zh-CN" sz="2400" b="0">
                <a:solidFill>
                  <a:srgbClr val="000000"/>
                </a:solidFill>
                <a:latin typeface="微软雅黑" panose="020B0503020204020204" charset="-122"/>
                <a:ea typeface="微软雅黑" panose="020B0503020204020204" charset="-122"/>
                <a:cs typeface="微软雅黑" panose="020B0503020204020204" charset="-122"/>
              </a:rPr>
              <a:t>(CSMA/CD)</a:t>
            </a:r>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技术</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令牌控制技术</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令牌总线控制技术</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光纤分布数据接口</a:t>
            </a:r>
            <a:r>
              <a:rPr lang="en-US" altLang="zh-CN" sz="2400" b="0">
                <a:solidFill>
                  <a:srgbClr val="000000"/>
                </a:solidFill>
                <a:latin typeface="微软雅黑" panose="020B0503020204020204" charset="-122"/>
                <a:ea typeface="微软雅黑" panose="020B0503020204020204" charset="-122"/>
                <a:cs typeface="微软雅黑" panose="020B0503020204020204" charset="-122"/>
              </a:rPr>
              <a:t>(FDDI)</a:t>
            </a:r>
            <a:r>
              <a:rPr lang="zh-CN" altLang="en-US" sz="2400" b="0" dirty="0">
                <a:solidFill>
                  <a:srgbClr val="000000"/>
                </a:solidFill>
                <a:latin typeface="微软雅黑" panose="020B0503020204020204" charset="-122"/>
                <a:ea typeface="微软雅黑" panose="020B0503020204020204" charset="-122"/>
                <a:cs typeface="微软雅黑" panose="020B0503020204020204" charset="-122"/>
              </a:rPr>
              <a:t>技术</a:t>
            </a:r>
            <a:endParaRPr lang="zh-CN" altLang="en-US" sz="2400"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标题 305153"/>
          <p:cNvSpPr>
            <a:spLocks noGrp="1"/>
          </p:cNvSpPr>
          <p:nvPr>
            <p:ph type="title"/>
          </p:nvPr>
        </p:nvSpPr>
        <p:spPr>
          <a:xfrm>
            <a:off x="677863" y="457200"/>
            <a:ext cx="5389562" cy="595313"/>
          </a:xfrm>
        </p:spPr>
        <p:txBody>
          <a:bodyPr lIns="92075" tIns="46038" rIns="92075" bIns="46038" anchor="b"/>
          <a:p>
            <a:r>
              <a:rPr lang="zh-CN" altLang="en-US" dirty="0">
                <a:latin typeface="微软雅黑" panose="020B0503020204020204" charset="-122"/>
                <a:ea typeface="微软雅黑" panose="020B0503020204020204" charset="-122"/>
              </a:rPr>
              <a:t>局域网安全管理</a:t>
            </a:r>
            <a:endParaRPr lang="zh-CN" altLang="en-US" dirty="0">
              <a:latin typeface="微软雅黑" panose="020B0503020204020204" charset="-122"/>
              <a:ea typeface="微软雅黑" panose="020B0503020204020204" charset="-122"/>
            </a:endParaRPr>
          </a:p>
        </p:txBody>
      </p:sp>
      <p:sp>
        <p:nvSpPr>
          <p:cNvPr id="305155" name="文本占位符 305154"/>
          <p:cNvSpPr>
            <a:spLocks noGrp="1"/>
          </p:cNvSpPr>
          <p:nvPr>
            <p:ph type="body" idx="1"/>
          </p:nvPr>
        </p:nvSpPr>
        <p:spPr/>
        <p:txBody>
          <a:bodyPr lIns="92075" tIns="46038" rIns="92075" bIns="46038"/>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良好的网络拓扑规划</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对网络设备进行基本安全配置</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合理的划分</a:t>
            </a:r>
            <a:r>
              <a:rPr lang="en-US" altLang="zh-CN" b="0">
                <a:solidFill>
                  <a:srgbClr val="000000"/>
                </a:solidFill>
                <a:latin typeface="微软雅黑" panose="020B0503020204020204" charset="-122"/>
                <a:ea typeface="微软雅黑" panose="020B0503020204020204" charset="-122"/>
                <a:cs typeface="微软雅黑" panose="020B0503020204020204" charset="-122"/>
              </a:rPr>
              <a:t>VLAN</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分离数据广播域</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绑定</a:t>
            </a:r>
            <a:r>
              <a:rPr lang="en-US" altLang="zh-CN" b="0">
                <a:solidFill>
                  <a:srgbClr val="000000"/>
                </a:solidFill>
                <a:latin typeface="微软雅黑" panose="020B0503020204020204" charset="-122"/>
                <a:ea typeface="微软雅黑" panose="020B0503020204020204" charset="-122"/>
                <a:cs typeface="微软雅黑" panose="020B0503020204020204" charset="-122"/>
              </a:rPr>
              <a:t>IP</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地址与</a:t>
            </a:r>
            <a:r>
              <a:rPr lang="en-US" altLang="zh-CN" b="0">
                <a:solidFill>
                  <a:srgbClr val="000000"/>
                </a:solidFill>
                <a:latin typeface="微软雅黑" panose="020B0503020204020204" charset="-122"/>
                <a:ea typeface="微软雅黑" panose="020B0503020204020204" charset="-122"/>
                <a:cs typeface="微软雅黑" panose="020B0503020204020204" charset="-122"/>
              </a:rPr>
              <a:t>Mac</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地址</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配置防火墙和</a:t>
            </a:r>
            <a:r>
              <a:rPr lang="en-US" altLang="zh-CN" b="0">
                <a:solidFill>
                  <a:srgbClr val="000000"/>
                </a:solidFill>
                <a:latin typeface="微软雅黑" panose="020B0503020204020204" charset="-122"/>
                <a:ea typeface="微软雅黑" panose="020B0503020204020204" charset="-122"/>
                <a:cs typeface="微软雅黑" panose="020B0503020204020204" charset="-122"/>
              </a:rPr>
              <a:t>IDS</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设备</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使用内容监控与病毒过滤</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标题 306177"/>
          <p:cNvSpPr>
            <a:spLocks noGrp="1"/>
          </p:cNvSpPr>
          <p:nvPr>
            <p:ph type="title"/>
          </p:nvPr>
        </p:nvSpPr>
        <p:spPr>
          <a:xfrm>
            <a:off x="677863" y="395288"/>
            <a:ext cx="5605462" cy="595312"/>
          </a:xfrm>
        </p:spPr>
        <p:txBody>
          <a:bodyPr lIns="92075" tIns="46038" rIns="92075" bIns="46038" anchor="b"/>
          <a:p>
            <a:r>
              <a:rPr lang="zh-CN" altLang="en-US" dirty="0">
                <a:latin typeface="微软雅黑" panose="020B0503020204020204" charset="-122"/>
                <a:ea typeface="微软雅黑" panose="020B0503020204020204" charset="-122"/>
              </a:rPr>
              <a:t>良好的网络规划</a:t>
            </a:r>
            <a:endParaRPr lang="zh-CN" altLang="en-US" dirty="0">
              <a:latin typeface="微软雅黑" panose="020B0503020204020204" charset="-122"/>
              <a:ea typeface="微软雅黑" panose="020B0503020204020204" charset="-122"/>
            </a:endParaRPr>
          </a:p>
        </p:txBody>
      </p:sp>
      <p:sp>
        <p:nvSpPr>
          <p:cNvPr id="306179" name="文本占位符 306178"/>
          <p:cNvSpPr>
            <a:spLocks noGrp="1"/>
          </p:cNvSpPr>
          <p:nvPr>
            <p:ph type="body" idx="1"/>
          </p:nvPr>
        </p:nvSpPr>
        <p:spPr/>
        <p:txBody>
          <a:bodyPr lIns="92075" tIns="46038" rIns="92075" bIns="46038"/>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网络安全规划原则</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合理的分配地址</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合理的网络逻辑结构</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b="0">
                <a:solidFill>
                  <a:srgbClr val="000000"/>
                </a:solidFill>
                <a:latin typeface="微软雅黑" panose="020B0503020204020204" charset="-122"/>
                <a:ea typeface="微软雅黑" panose="020B0503020204020204" charset="-122"/>
                <a:cs typeface="微软雅黑" panose="020B0503020204020204" charset="-122"/>
              </a:rPr>
              <a:t>VLAN</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分隔逻辑网络</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通过域或工作组确定用户权限</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建立良好的网络安全制度</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标题 307201"/>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网络设备安全配置</a:t>
            </a:r>
            <a:endParaRPr lang="zh-CN" altLang="en-US" dirty="0">
              <a:latin typeface="微软雅黑" panose="020B0503020204020204" charset="-122"/>
              <a:ea typeface="微软雅黑" panose="020B0503020204020204" charset="-122"/>
            </a:endParaRPr>
          </a:p>
        </p:txBody>
      </p:sp>
      <p:sp>
        <p:nvSpPr>
          <p:cNvPr id="307203" name="文本占位符 307202"/>
          <p:cNvSpPr>
            <a:spLocks noGrp="1"/>
          </p:cNvSpPr>
          <p:nvPr>
            <p:ph type="body" idx="1"/>
          </p:nvPr>
        </p:nvSpPr>
        <p:spPr/>
        <p:txBody>
          <a:bodyPr lIns="92075" tIns="46038" rIns="92075" bIns="46038"/>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关闭不必要的设备服务</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使用强口令或密码</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加强设备访问的认证与授权</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升级设备固件或</a:t>
            </a:r>
            <a:r>
              <a:rPr lang="en-US" altLang="zh-CN" b="0">
                <a:solidFill>
                  <a:srgbClr val="000000"/>
                </a:solidFill>
                <a:latin typeface="微软雅黑" panose="020B0503020204020204" charset="-122"/>
                <a:ea typeface="微软雅黑" panose="020B0503020204020204" charset="-122"/>
                <a:cs typeface="微软雅黑" panose="020B0503020204020204" charset="-122"/>
              </a:rPr>
              <a:t>OS</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使用访问控制列表限制访问</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使用访问控制表限制数据包类型</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buNone/>
            </a:pP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标题 308225"/>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广域网的概念和特性</a:t>
            </a:r>
            <a:endParaRPr lang="zh-CN" altLang="en-US" dirty="0">
              <a:latin typeface="微软雅黑" panose="020B0503020204020204" charset="-122"/>
              <a:ea typeface="微软雅黑" panose="020B0503020204020204" charset="-122"/>
            </a:endParaRPr>
          </a:p>
        </p:txBody>
      </p:sp>
      <p:sp>
        <p:nvSpPr>
          <p:cNvPr id="308227" name="文本占位符 308226"/>
          <p:cNvSpPr>
            <a:spLocks noGrp="1"/>
          </p:cNvSpPr>
          <p:nvPr>
            <p:ph type="body" idx="1"/>
          </p:nvPr>
        </p:nvSpPr>
        <p:spPr>
          <a:xfrm>
            <a:off x="1187450" y="1700213"/>
            <a:ext cx="7772400" cy="4752975"/>
          </a:xfrm>
        </p:spPr>
        <p:txBody>
          <a:bodyPr lIns="92075" tIns="46038" rIns="92075" bIns="46038"/>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广域网是覆盖地理范围相对较广的数据通信网络。</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网络的规模和分类：</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局域网</a:t>
            </a:r>
            <a:r>
              <a:rPr lang="en-US" altLang="zh-CN" b="0">
                <a:solidFill>
                  <a:srgbClr val="000000"/>
                </a:solidFill>
                <a:latin typeface="微软雅黑" panose="020B0503020204020204" charset="-122"/>
                <a:ea typeface="微软雅黑" panose="020B0503020204020204" charset="-122"/>
                <a:cs typeface="微软雅黑" panose="020B0503020204020204" charset="-122"/>
              </a:rPr>
              <a:t>(LAN</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b="0">
                <a:solidFill>
                  <a:srgbClr val="000000"/>
                </a:solidFill>
                <a:latin typeface="微软雅黑" panose="020B0503020204020204" charset="-122"/>
                <a:ea typeface="微软雅黑" panose="020B0503020204020204" charset="-122"/>
                <a:cs typeface="微软雅黑" panose="020B0503020204020204" charset="-122"/>
              </a:rPr>
              <a:t>local area network)</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可覆盖一个建筑物或一所学校</a:t>
            </a:r>
            <a:r>
              <a:rPr lang="en-US" altLang="zh-CN" b="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城域网</a:t>
            </a:r>
            <a:r>
              <a:rPr lang="en-US" altLang="zh-CN" b="0">
                <a:solidFill>
                  <a:srgbClr val="000000"/>
                </a:solidFill>
                <a:latin typeface="微软雅黑" panose="020B0503020204020204" charset="-122"/>
                <a:ea typeface="微软雅黑" panose="020B0503020204020204" charset="-122"/>
                <a:cs typeface="微软雅黑" panose="020B0503020204020204" charset="-122"/>
              </a:rPr>
              <a:t>(MAN</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b="0">
                <a:solidFill>
                  <a:srgbClr val="000000"/>
                </a:solidFill>
                <a:latin typeface="微软雅黑" panose="020B0503020204020204" charset="-122"/>
                <a:ea typeface="微软雅黑" panose="020B0503020204020204" charset="-122"/>
                <a:cs typeface="微软雅黑" panose="020B0503020204020204" charset="-122"/>
              </a:rPr>
              <a:t>metropolitan area network)</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可覆盖一座城市</a:t>
            </a:r>
            <a:r>
              <a:rPr lang="en-US" altLang="zh-CN" b="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a:p>
            <a:pPr lvl="1"/>
            <a:r>
              <a:rPr lang="en-US" altLang="zh-CN" b="0">
                <a:solidFill>
                  <a:srgbClr val="000000"/>
                </a:solidFill>
                <a:latin typeface="微软雅黑" panose="020B0503020204020204" charset="-122"/>
                <a:ea typeface="微软雅黑" panose="020B0503020204020204" charset="-122"/>
                <a:cs typeface="微软雅黑" panose="020B0503020204020204" charset="-122"/>
              </a:rPr>
              <a:t>(WAN</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b="0">
                <a:solidFill>
                  <a:srgbClr val="000000"/>
                </a:solidFill>
                <a:latin typeface="微软雅黑" panose="020B0503020204020204" charset="-122"/>
                <a:ea typeface="微软雅黑" panose="020B0503020204020204" charset="-122"/>
                <a:cs typeface="微软雅黑" panose="020B0503020204020204" charset="-122"/>
              </a:rPr>
              <a:t>wide area network)</a:t>
            </a:r>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可覆盖多座城市、多个国家或洲。</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标题 286721"/>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cs typeface="微软雅黑" panose="020B0503020204020204" charset="-122"/>
                <a:sym typeface="+mn-ea"/>
              </a:rPr>
              <a:t>概述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50" name="标题 309249"/>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广域网的构成和种类</a:t>
            </a:r>
            <a:endParaRPr lang="zh-CN" altLang="en-US" dirty="0">
              <a:latin typeface="微软雅黑" panose="020B0503020204020204" charset="-122"/>
              <a:ea typeface="微软雅黑" panose="020B0503020204020204" charset="-122"/>
            </a:endParaRPr>
          </a:p>
        </p:txBody>
      </p:sp>
      <p:sp>
        <p:nvSpPr>
          <p:cNvPr id="309251" name="文本占位符 309250"/>
          <p:cNvSpPr>
            <a:spLocks noGrp="1"/>
          </p:cNvSpPr>
          <p:nvPr>
            <p:ph type="body" idx="1"/>
          </p:nvPr>
        </p:nvSpPr>
        <p:spPr/>
        <p:txBody>
          <a:bodyPr lIns="92075" tIns="46038" rIns="92075" bIns="46038"/>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广域网的参考模型</a:t>
            </a:r>
            <a:endParaRPr lang="zh-CN" altLang="en-US" b="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广域网的构成</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广域网的种类</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2"/>
            <a:r>
              <a:rPr lang="en-US" altLang="zh-CN" b="0">
                <a:solidFill>
                  <a:srgbClr val="000000"/>
                </a:solidFill>
                <a:latin typeface="微软雅黑" panose="020B0503020204020204" charset="-122"/>
                <a:ea typeface="微软雅黑" panose="020B0503020204020204" charset="-122"/>
                <a:cs typeface="微软雅黑" panose="020B0503020204020204" charset="-122"/>
              </a:rPr>
              <a:t>X.25 </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a:p>
            <a:pPr lvl="2"/>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帧中继 </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pPr lvl="2"/>
            <a:r>
              <a:rPr lang="en-US" altLang="zh-CN" b="0">
                <a:solidFill>
                  <a:srgbClr val="000000"/>
                </a:solidFill>
                <a:latin typeface="微软雅黑" panose="020B0503020204020204" charset="-122"/>
                <a:ea typeface="微软雅黑" panose="020B0503020204020204" charset="-122"/>
                <a:cs typeface="微软雅黑" panose="020B0503020204020204" charset="-122"/>
              </a:rPr>
              <a:t>ATM</a:t>
            </a:r>
            <a:endParaRPr lang="en-US" altLang="zh-CN" b="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4" name="标题 310273"/>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广域网安全管理</a:t>
            </a:r>
            <a:endParaRPr lang="zh-CN" altLang="en-US" dirty="0">
              <a:latin typeface="微软雅黑" panose="020B0503020204020204" charset="-122"/>
              <a:ea typeface="微软雅黑" panose="020B0503020204020204" charset="-122"/>
            </a:endParaRPr>
          </a:p>
        </p:txBody>
      </p:sp>
      <p:sp>
        <p:nvSpPr>
          <p:cNvPr id="310275" name="文本占位符 310274"/>
          <p:cNvSpPr>
            <a:spLocks noGrp="1"/>
          </p:cNvSpPr>
          <p:nvPr>
            <p:ph type="body" idx="1"/>
          </p:nvPr>
        </p:nvSpPr>
        <p:spPr/>
        <p:txBody>
          <a:bodyPr lIns="92075" tIns="46038" rIns="92075" bIns="46038"/>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良好的网络拓扑规划</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b="0" dirty="0">
                <a:solidFill>
                  <a:srgbClr val="000000"/>
                </a:solidFill>
                <a:latin typeface="微软雅黑" panose="020B0503020204020204" charset="-122"/>
                <a:ea typeface="微软雅黑" panose="020B0503020204020204" charset="-122"/>
                <a:cs typeface="微软雅黑" panose="020B0503020204020204" charset="-122"/>
              </a:rPr>
              <a:t>对网络设备进行基本安全配置</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zh-CN" b="0" dirty="0">
                <a:solidFill>
                  <a:srgbClr val="000000"/>
                </a:solidFill>
                <a:latin typeface="微软雅黑" panose="020B0503020204020204" charset="-122"/>
                <a:ea typeface="微软雅黑" panose="020B0503020204020204" charset="-122"/>
                <a:cs typeface="微软雅黑" panose="020B0503020204020204" charset="-122"/>
              </a:rPr>
              <a:t>确保路由协议安全</a:t>
            </a:r>
            <a:endParaRPr lang="zh-CN" altLang="zh-CN"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zh-CN" b="0" dirty="0">
                <a:solidFill>
                  <a:srgbClr val="000000"/>
                </a:solidFill>
                <a:latin typeface="微软雅黑" panose="020B0503020204020204" charset="-122"/>
                <a:ea typeface="微软雅黑" panose="020B0503020204020204" charset="-122"/>
                <a:cs typeface="微软雅黑" panose="020B0503020204020204" charset="-122"/>
              </a:rPr>
              <a:t>使用ACL进行数据过滤</a:t>
            </a:r>
            <a:endParaRPr lang="zh-CN" altLang="zh-CN" b="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zh-CN" b="0" dirty="0">
                <a:solidFill>
                  <a:srgbClr val="000000"/>
                </a:solidFill>
                <a:latin typeface="微软雅黑" panose="020B0503020204020204" charset="-122"/>
                <a:ea typeface="微软雅黑" panose="020B0503020204020204" charset="-122"/>
                <a:cs typeface="微软雅黑" panose="020B0503020204020204" charset="-122"/>
              </a:rPr>
              <a:t>使用AAA加强访问控制和认证</a:t>
            </a:r>
            <a:endParaRPr lang="zh-CN" altLang="zh-CN" b="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文本占位符 287745"/>
          <p:cNvSpPr>
            <a:spLocks noGrp="1"/>
          </p:cNvSpPr>
          <p:nvPr>
            <p:ph type="body" idx="1"/>
          </p:nvPr>
        </p:nvSpPr>
        <p:spPr/>
        <p:txBody>
          <a:bodyPr lIns="92075" tIns="46038" rIns="92075" bIns="46038"/>
          <a:p>
            <a:pPr algn="ctr">
              <a:buNone/>
            </a:pPr>
            <a:r>
              <a:rPr lang="en-US" altLang="zh-CN" sz="4000">
                <a:solidFill>
                  <a:srgbClr val="000066"/>
                </a:solidFill>
                <a:latin typeface="微软雅黑" panose="020B0503020204020204" charset="-122"/>
                <a:ea typeface="微软雅黑" panose="020B0503020204020204" charset="-122"/>
                <a:cs typeface="微软雅黑" panose="020B0503020204020204" charset="-122"/>
              </a:rPr>
              <a:t>INTERNET</a:t>
            </a: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的美妙之处</a:t>
            </a:r>
            <a:endParaRPr lang="zh-CN" altLang="en-US" sz="4000" dirty="0">
              <a:solidFill>
                <a:srgbClr val="000066"/>
              </a:solidFill>
              <a:latin typeface="微软雅黑" panose="020B0503020204020204" charset="-122"/>
              <a:ea typeface="微软雅黑" panose="020B0503020204020204" charset="-122"/>
              <a:cs typeface="微软雅黑" panose="020B0503020204020204" charset="-122"/>
            </a:endParaRPr>
          </a:p>
          <a:p>
            <a:pPr algn="ctr">
              <a:buNone/>
            </a:pP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在于</a:t>
            </a:r>
            <a:r>
              <a:rPr lang="zh-CN" altLang="en-US" sz="4000" i="1" u="sng" dirty="0">
                <a:solidFill>
                  <a:srgbClr val="000066"/>
                </a:solidFill>
                <a:latin typeface="微软雅黑" panose="020B0503020204020204" charset="-122"/>
                <a:ea typeface="微软雅黑" panose="020B0503020204020204" charset="-122"/>
                <a:cs typeface="微软雅黑" panose="020B0503020204020204" charset="-122"/>
              </a:rPr>
              <a:t>你和每个人</a:t>
            </a: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都能互相连接</a:t>
            </a:r>
            <a:endParaRPr lang="zh-CN" altLang="en-US" sz="4000" dirty="0">
              <a:solidFill>
                <a:srgbClr val="000066"/>
              </a:solidFill>
              <a:latin typeface="微软雅黑" panose="020B0503020204020204" charset="-122"/>
              <a:ea typeface="微软雅黑" panose="020B0503020204020204" charset="-122"/>
              <a:cs typeface="微软雅黑" panose="020B0503020204020204" charset="-122"/>
            </a:endParaRPr>
          </a:p>
          <a:p>
            <a:pPr algn="ctr">
              <a:buNone/>
            </a:pPr>
            <a:r>
              <a:rPr lang="en-US" altLang="zh-CN" sz="4000">
                <a:solidFill>
                  <a:srgbClr val="000066"/>
                </a:solidFill>
                <a:latin typeface="微软雅黑" panose="020B0503020204020204" charset="-122"/>
                <a:ea typeface="微软雅黑" panose="020B0503020204020204" charset="-122"/>
                <a:cs typeface="微软雅黑" panose="020B0503020204020204" charset="-122"/>
              </a:rPr>
              <a:t>INTERNET</a:t>
            </a: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的可怕之处</a:t>
            </a:r>
            <a:endParaRPr lang="zh-CN" altLang="en-US" sz="4000" dirty="0">
              <a:solidFill>
                <a:srgbClr val="000066"/>
              </a:solidFill>
              <a:latin typeface="微软雅黑" panose="020B0503020204020204" charset="-122"/>
              <a:ea typeface="微软雅黑" panose="020B0503020204020204" charset="-122"/>
              <a:cs typeface="微软雅黑" panose="020B0503020204020204" charset="-122"/>
            </a:endParaRPr>
          </a:p>
          <a:p>
            <a:pPr algn="ctr">
              <a:buNone/>
            </a:pP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在于</a:t>
            </a:r>
            <a:r>
              <a:rPr lang="zh-CN" altLang="en-US" sz="4000" i="1" u="sng" dirty="0">
                <a:solidFill>
                  <a:srgbClr val="000066"/>
                </a:solidFill>
                <a:latin typeface="微软雅黑" panose="020B0503020204020204" charset="-122"/>
                <a:ea typeface="微软雅黑" panose="020B0503020204020204" charset="-122"/>
                <a:cs typeface="微软雅黑" panose="020B0503020204020204" charset="-122"/>
              </a:rPr>
              <a:t>每个人都能和你</a:t>
            </a:r>
            <a:r>
              <a:rPr lang="zh-CN" altLang="en-US" sz="4000" dirty="0">
                <a:solidFill>
                  <a:srgbClr val="000066"/>
                </a:solidFill>
                <a:latin typeface="微软雅黑" panose="020B0503020204020204" charset="-122"/>
                <a:ea typeface="微软雅黑" panose="020B0503020204020204" charset="-122"/>
                <a:cs typeface="微软雅黑" panose="020B0503020204020204" charset="-122"/>
              </a:rPr>
              <a:t>互相连接</a:t>
            </a:r>
            <a:endParaRPr lang="zh-CN" altLang="en-US" sz="40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0" name="标题 288769"/>
          <p:cNvSpPr>
            <a:spLocks noGrp="1"/>
          </p:cNvSpPr>
          <p:nvPr>
            <p:ph type="title"/>
          </p:nvPr>
        </p:nvSpPr>
        <p:spPr/>
        <p:txBody>
          <a:bodyPr lIns="92075" tIns="46038" rIns="92075" bIns="46038" anchor="b"/>
          <a:p>
            <a:r>
              <a:rPr lang="zh-CN" altLang="en-US" dirty="0">
                <a:latin typeface="微软雅黑" panose="020B0503020204020204" charset="-122"/>
                <a:ea typeface="微软雅黑" panose="020B0503020204020204" charset="-122"/>
              </a:rPr>
              <a:t>网络基础</a:t>
            </a:r>
            <a:endParaRPr lang="zh-CN" altLang="en-US" dirty="0">
              <a:latin typeface="微软雅黑" panose="020B0503020204020204" charset="-122"/>
              <a:ea typeface="微软雅黑" panose="020B0503020204020204" charset="-122"/>
            </a:endParaRPr>
          </a:p>
        </p:txBody>
      </p:sp>
      <p:pic>
        <p:nvPicPr>
          <p:cNvPr id="288771" name="内容占位符 288770"/>
          <p:cNvPicPr/>
          <p:nvPr>
            <p:ph sz="half" idx="1"/>
          </p:nvPr>
        </p:nvPicPr>
        <p:blipFill>
          <a:blip r:embed="rId1"/>
          <a:stretch>
            <a:fillRect/>
          </a:stretch>
        </p:blipFill>
        <p:spPr>
          <a:xfrm>
            <a:off x="1116013" y="3860800"/>
            <a:ext cx="3025775" cy="2305050"/>
          </a:xfrm>
          <a:ln w="12700"/>
        </p:spPr>
      </p:pic>
      <p:pic>
        <p:nvPicPr>
          <p:cNvPr id="288772" name="内容占位符 288771"/>
          <p:cNvPicPr/>
          <p:nvPr>
            <p:ph sz="quarter" idx="2"/>
          </p:nvPr>
        </p:nvPicPr>
        <p:blipFill>
          <a:blip r:embed="rId2"/>
          <a:stretch>
            <a:fillRect/>
          </a:stretch>
        </p:blipFill>
        <p:spPr>
          <a:xfrm>
            <a:off x="6361113" y="1412875"/>
            <a:ext cx="1739900" cy="2871788"/>
          </a:xfrm>
          <a:ln w="12700"/>
        </p:spPr>
      </p:pic>
      <p:pic>
        <p:nvPicPr>
          <p:cNvPr id="288773" name="内容占位符 288772"/>
          <p:cNvPicPr/>
          <p:nvPr>
            <p:ph sz="quarter" idx="3"/>
          </p:nvPr>
        </p:nvPicPr>
        <p:blipFill>
          <a:blip r:embed="rId3"/>
          <a:stretch>
            <a:fillRect/>
          </a:stretch>
        </p:blipFill>
        <p:spPr>
          <a:xfrm>
            <a:off x="2771775" y="1589088"/>
            <a:ext cx="2952750" cy="1901825"/>
          </a:xfrm>
          <a:ln w="12700"/>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4" name="标题 289793"/>
          <p:cNvSpPr>
            <a:spLocks noGrp="1"/>
          </p:cNvSpPr>
          <p:nvPr>
            <p:ph type="title"/>
          </p:nvPr>
        </p:nvSpPr>
        <p:spPr/>
        <p:txBody>
          <a:bodyPr lIns="92075" tIns="46038" rIns="92075" bIns="46038" anchor="b"/>
          <a:p>
            <a:r>
              <a:rPr lang="en-US" altLang="zh-CN" sz="3600">
                <a:latin typeface="微软雅黑" panose="020B0503020204020204" charset="-122"/>
                <a:ea typeface="微软雅黑" panose="020B0503020204020204" charset="-122"/>
                <a:cs typeface="微软雅黑" panose="020B0503020204020204" charset="-122"/>
              </a:rPr>
              <a:t>OSI</a:t>
            </a:r>
            <a:r>
              <a:rPr lang="zh-CN" altLang="en-US" sz="3600" dirty="0">
                <a:latin typeface="微软雅黑" panose="020B0503020204020204" charset="-122"/>
                <a:ea typeface="微软雅黑" panose="020B0503020204020204" charset="-122"/>
                <a:cs typeface="微软雅黑" panose="020B0503020204020204" charset="-122"/>
              </a:rPr>
              <a:t>参考模型</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289795" name="文本占位符 289794"/>
          <p:cNvSpPr>
            <a:spLocks noGrp="1"/>
          </p:cNvSpPr>
          <p:nvPr>
            <p:ph type="body" idx="1"/>
          </p:nvPr>
        </p:nvSpPr>
        <p:spPr>
          <a:xfrm>
            <a:off x="1187450" y="1125538"/>
            <a:ext cx="7772400" cy="4249737"/>
          </a:xfrm>
        </p:spPr>
        <p:txBody>
          <a:bodyPr lIns="92075" tIns="46038" rIns="92075" bIns="46038"/>
          <a:p>
            <a:pPr>
              <a:lnSpc>
                <a:spcPct val="90000"/>
              </a:lnSpc>
              <a:buNone/>
            </a:pPr>
            <a:endParaRPr lang="zh-CN" altLang="en-US" sz="2800" dirty="0"/>
          </a:p>
          <a:p>
            <a:pPr>
              <a:lnSpc>
                <a:spcPct val="90000"/>
              </a:lnSpc>
            </a:pPr>
            <a:r>
              <a:rPr lang="en-US" altLang="zh-CN" sz="2800" b="0">
                <a:solidFill>
                  <a:srgbClr val="000066"/>
                </a:solidFill>
                <a:latin typeface="微软雅黑" panose="020B0503020204020204" charset="-122"/>
                <a:ea typeface="微软雅黑" panose="020B0503020204020204" charset="-122"/>
                <a:cs typeface="微软雅黑" panose="020B0503020204020204" charset="-122"/>
              </a:rPr>
              <a:t>ISO</a:t>
            </a:r>
            <a:r>
              <a:rPr lang="zh-CN" altLang="en-US" sz="2800" b="0" dirty="0">
                <a:solidFill>
                  <a:srgbClr val="000066"/>
                </a:solidFill>
                <a:latin typeface="微软雅黑" panose="020B0503020204020204" charset="-122"/>
                <a:ea typeface="微软雅黑" panose="020B0503020204020204" charset="-122"/>
                <a:cs typeface="微软雅黑" panose="020B0503020204020204" charset="-122"/>
              </a:rPr>
              <a:t>／</a:t>
            </a:r>
            <a:r>
              <a:rPr lang="en-US" altLang="zh-CN" sz="2800" b="0">
                <a:solidFill>
                  <a:srgbClr val="000066"/>
                </a:solidFill>
                <a:latin typeface="微软雅黑" panose="020B0503020204020204" charset="-122"/>
                <a:ea typeface="微软雅黑" panose="020B0503020204020204" charset="-122"/>
                <a:cs typeface="微软雅黑" panose="020B0503020204020204" charset="-122"/>
              </a:rPr>
              <a:t>OSI</a:t>
            </a:r>
            <a:r>
              <a:rPr lang="zh-CN" altLang="en-US" sz="2800" b="0" dirty="0">
                <a:solidFill>
                  <a:srgbClr val="000066"/>
                </a:solidFill>
                <a:latin typeface="微软雅黑" panose="020B0503020204020204" charset="-122"/>
                <a:ea typeface="微软雅黑" panose="020B0503020204020204" charset="-122"/>
                <a:cs typeface="微软雅黑" panose="020B0503020204020204" charset="-122"/>
              </a:rPr>
              <a:t>网络体系结构</a:t>
            </a:r>
            <a:r>
              <a:rPr lang="zh-CN" altLang="en-US" sz="2800"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000066"/>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sz="2800" b="0" dirty="0">
                <a:solidFill>
                  <a:srgbClr val="000066"/>
                </a:solidFill>
                <a:latin typeface="微软雅黑" panose="020B0503020204020204" charset="-122"/>
                <a:ea typeface="微软雅黑" panose="020B0503020204020204" charset="-122"/>
                <a:cs typeface="微软雅黑" panose="020B0503020204020204" charset="-122"/>
              </a:rPr>
              <a:t>网络体系结构分层的目的</a:t>
            </a:r>
            <a:r>
              <a:rPr lang="zh-CN" altLang="en-US" sz="2800"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000066"/>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2800" b="0">
                <a:solidFill>
                  <a:srgbClr val="000066"/>
                </a:solidFill>
                <a:latin typeface="微软雅黑" panose="020B0503020204020204" charset="-122"/>
                <a:ea typeface="微软雅黑" panose="020B0503020204020204" charset="-122"/>
                <a:cs typeface="微软雅黑" panose="020B0503020204020204" charset="-122"/>
              </a:rPr>
              <a:t>OSI</a:t>
            </a:r>
            <a:r>
              <a:rPr lang="zh-CN" altLang="en-US" sz="2800" b="0" dirty="0">
                <a:solidFill>
                  <a:srgbClr val="000066"/>
                </a:solidFill>
                <a:latin typeface="微软雅黑" panose="020B0503020204020204" charset="-122"/>
                <a:ea typeface="微软雅黑" panose="020B0503020204020204" charset="-122"/>
                <a:cs typeface="微软雅黑" panose="020B0503020204020204" charset="-122"/>
              </a:rPr>
              <a:t>参考模型的层次划分</a:t>
            </a:r>
            <a:r>
              <a:rPr lang="zh-CN" altLang="en-US" sz="2800"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应用层</a:t>
            </a:r>
            <a:endParaRPr lang="zh-CN" altLang="en-US" b="0"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表示层</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会话层</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传输层</a:t>
            </a:r>
            <a:endParaRPr lang="zh-CN" altLang="en-US" b="0"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网络层</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sz="2700" b="0" dirty="0">
                <a:solidFill>
                  <a:srgbClr val="000066"/>
                </a:solidFill>
                <a:latin typeface="微软雅黑" panose="020B0503020204020204" charset="-122"/>
                <a:ea typeface="微软雅黑" panose="020B0503020204020204" charset="-122"/>
                <a:cs typeface="微软雅黑" panose="020B0503020204020204" charset="-122"/>
              </a:rPr>
              <a:t>数据链路层</a:t>
            </a:r>
            <a:endParaRPr lang="zh-CN" altLang="en-US" sz="2700" b="0"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b="0" dirty="0">
                <a:solidFill>
                  <a:srgbClr val="000066"/>
                </a:solidFill>
                <a:latin typeface="微软雅黑" panose="020B0503020204020204" charset="-122"/>
                <a:ea typeface="微软雅黑" panose="020B0503020204020204" charset="-122"/>
                <a:cs typeface="微软雅黑" panose="020B0503020204020204" charset="-122"/>
              </a:rPr>
              <a:t>物理层</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标题 290817"/>
          <p:cNvSpPr>
            <a:spLocks noGrp="1"/>
          </p:cNvSpPr>
          <p:nvPr>
            <p:ph type="title"/>
          </p:nvPr>
        </p:nvSpPr>
        <p:spPr/>
        <p:txBody>
          <a:bodyPr lIns="92075" tIns="46038" rIns="92075" bIns="46038" anchor="b"/>
          <a:p>
            <a:r>
              <a:rPr lang="en-US" altLang="zh-CN">
                <a:latin typeface="微软雅黑" panose="020B0503020204020204" charset="-122"/>
                <a:ea typeface="微软雅黑" panose="020B0503020204020204" charset="-122"/>
                <a:cs typeface="微软雅黑" panose="020B0503020204020204" charset="-122"/>
              </a:rPr>
              <a:t>OSI</a:t>
            </a:r>
            <a:r>
              <a:rPr lang="zh-CN" altLang="en-US" dirty="0">
                <a:latin typeface="微软雅黑" panose="020B0503020204020204" charset="-122"/>
                <a:ea typeface="微软雅黑" panose="020B0503020204020204" charset="-122"/>
                <a:cs typeface="微软雅黑" panose="020B0503020204020204" charset="-122"/>
              </a:rPr>
              <a:t>层次划分原则</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90819" name="文本占位符 290818"/>
          <p:cNvSpPr>
            <a:spLocks noGrp="1"/>
          </p:cNvSpPr>
          <p:nvPr>
            <p:ph type="body" idx="1"/>
          </p:nvPr>
        </p:nvSpPr>
        <p:spPr/>
        <p:txBody>
          <a:bodyPr lIns="92075" tIns="46038" rIns="92075" bIns="46038"/>
          <a:p>
            <a:r>
              <a:rPr lang="zh-CN" altLang="en-US" sz="2000" b="0" dirty="0">
                <a:solidFill>
                  <a:srgbClr val="000066"/>
                </a:solidFill>
                <a:latin typeface="微软雅黑" panose="020B0503020204020204" charset="-122"/>
                <a:ea typeface="微软雅黑" panose="020B0503020204020204" charset="-122"/>
              </a:rPr>
              <a:t>应该把层次分成理论上需要的不同等级，减少过多的层次；</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每一层都应该较好地履行其特定的功能；</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每一层的功能选定都基于已有成功经验的国际标准协议；</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每一层的界面都应该选在服务描述最少、通过接口的信息流量最少的地方；</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把类似的功能集中在同一层内，使之易于局部化；</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当在数据处理过程中需要不同级别抽象时，则设立一个层次；</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一个层次内的功能或协议更改时不影响其它各层；</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只为每一层建立与其相邻的上一层和下一层的接口；</a:t>
            </a:r>
            <a:endParaRPr lang="zh-CN" altLang="en-US" sz="2000" b="0" dirty="0">
              <a:solidFill>
                <a:srgbClr val="000066"/>
              </a:solidFill>
              <a:latin typeface="微软雅黑" panose="020B0503020204020204" charset="-122"/>
              <a:ea typeface="微软雅黑" panose="020B0503020204020204" charset="-122"/>
            </a:endParaRPr>
          </a:p>
          <a:p>
            <a:r>
              <a:rPr lang="zh-CN" altLang="en-US" sz="2000" b="0" dirty="0">
                <a:solidFill>
                  <a:srgbClr val="000066"/>
                </a:solidFill>
                <a:latin typeface="微软雅黑" panose="020B0503020204020204" charset="-122"/>
                <a:ea typeface="微软雅黑" panose="020B0503020204020204" charset="-122"/>
              </a:rPr>
              <a:t>在需要不同的通信服务时，可在同一层内再形成子层次，不需要时也可绕过该子层次。</a:t>
            </a:r>
            <a:endParaRPr lang="zh-CN" altLang="en-US" sz="2000" b="0" dirty="0">
              <a:solidFill>
                <a:srgbClr val="000066"/>
              </a:solidFill>
              <a:latin typeface="微软雅黑" panose="020B0503020204020204" charset="-122"/>
              <a:ea typeface="微软雅黑" panose="020B050302020402020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2" name="标题 291841"/>
          <p:cNvSpPr>
            <a:spLocks noGrp="1"/>
          </p:cNvSpPr>
          <p:nvPr>
            <p:ph type="title"/>
          </p:nvPr>
        </p:nvSpPr>
        <p:spPr/>
        <p:txBody>
          <a:bodyPr lIns="92075" tIns="46038" rIns="92075" bIns="46038" anchor="b"/>
          <a:p>
            <a:r>
              <a:rPr lang="en-US" altLang="zh-CN" sz="3600">
                <a:latin typeface="微软雅黑" panose="020B0503020204020204" charset="-122"/>
                <a:ea typeface="微软雅黑" panose="020B0503020204020204" charset="-122"/>
                <a:cs typeface="微软雅黑" panose="020B0503020204020204" charset="-122"/>
              </a:rPr>
              <a:t>TCP/IP</a:t>
            </a:r>
            <a:r>
              <a:rPr lang="zh-CN" altLang="en-US" sz="3600" dirty="0">
                <a:latin typeface="微软雅黑" panose="020B0503020204020204" charset="-122"/>
                <a:ea typeface="微软雅黑" panose="020B0503020204020204" charset="-122"/>
                <a:cs typeface="微软雅黑" panose="020B0503020204020204" charset="-122"/>
              </a:rPr>
              <a:t>协议层次模型</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291843" name="文本占位符 291842"/>
          <p:cNvSpPr>
            <a:spLocks noGrp="1"/>
          </p:cNvSpPr>
          <p:nvPr>
            <p:ph type="body" idx="1"/>
          </p:nvPr>
        </p:nvSpPr>
        <p:spPr>
          <a:xfrm>
            <a:off x="1187450" y="1773238"/>
            <a:ext cx="7772400" cy="4319587"/>
          </a:xfrm>
        </p:spPr>
        <p:txBody>
          <a:bodyPr lIns="92075" tIns="46038" rIns="92075" bIns="46038"/>
          <a:p>
            <a:pPr>
              <a:lnSpc>
                <a:spcPct val="90000"/>
              </a:lnSpc>
            </a:pPr>
            <a:r>
              <a:rPr lang="en-US" altLang="zh-CN">
                <a:solidFill>
                  <a:srgbClr val="000066"/>
                </a:solidFill>
                <a:latin typeface="微软雅黑" panose="020B0503020204020204" charset="-122"/>
                <a:ea typeface="微软雅黑" panose="020B0503020204020204" charset="-122"/>
                <a:cs typeface="微软雅黑" panose="020B0503020204020204" charset="-122"/>
              </a:rPr>
              <a:t>TCP/IP</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协议分层并不完全对应</a:t>
            </a:r>
            <a:r>
              <a:rPr lang="en-US" altLang="zh-CN">
                <a:solidFill>
                  <a:srgbClr val="000066"/>
                </a:solidFill>
                <a:latin typeface="微软雅黑" panose="020B0503020204020204" charset="-122"/>
                <a:ea typeface="微软雅黑" panose="020B0503020204020204" charset="-122"/>
                <a:cs typeface="微软雅黑" panose="020B0503020204020204" charset="-122"/>
              </a:rPr>
              <a:t>OSI</a:t>
            </a:r>
            <a:r>
              <a:rPr lang="zh-CN" altLang="en-US" dirty="0">
                <a:solidFill>
                  <a:srgbClr val="000066"/>
                </a:solidFill>
                <a:latin typeface="微软雅黑" panose="020B0503020204020204" charset="-122"/>
                <a:ea typeface="微软雅黑" panose="020B0503020204020204" charset="-122"/>
                <a:cs typeface="微软雅黑" panose="020B0503020204020204" charset="-122"/>
              </a:rPr>
              <a:t>模型</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66"/>
                </a:solidFill>
                <a:latin typeface="微软雅黑" panose="020B0503020204020204" charset="-122"/>
                <a:ea typeface="微软雅黑" panose="020B0503020204020204" charset="-122"/>
                <a:cs typeface="微软雅黑" panose="020B0503020204020204" charset="-122"/>
              </a:rPr>
              <a:t>应用层  </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zh-CN">
                <a:solidFill>
                  <a:srgbClr val="000066"/>
                </a:solidFill>
                <a:latin typeface="微软雅黑" panose="020B0503020204020204" charset="-122"/>
                <a:ea typeface="微软雅黑" panose="020B0503020204020204" charset="-122"/>
                <a:cs typeface="微软雅黑" panose="020B0503020204020204" charset="-122"/>
              </a:rPr>
              <a:t>Telnet FTP DNS SMTP</a:t>
            </a:r>
            <a:endParaRPr lang="en-US" altLang="zh-CN">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66"/>
                </a:solidFill>
                <a:latin typeface="微软雅黑" panose="020B0503020204020204" charset="-122"/>
                <a:ea typeface="微软雅黑" panose="020B0503020204020204" charset="-122"/>
                <a:cs typeface="微软雅黑" panose="020B0503020204020204" charset="-122"/>
              </a:rPr>
              <a:t>传输层</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zh-CN">
                <a:solidFill>
                  <a:srgbClr val="000066"/>
                </a:solidFill>
                <a:latin typeface="微软雅黑" panose="020B0503020204020204" charset="-122"/>
                <a:ea typeface="微软雅黑" panose="020B0503020204020204" charset="-122"/>
                <a:cs typeface="微软雅黑" panose="020B0503020204020204" charset="-122"/>
              </a:rPr>
              <a:t>TCP  UDP  </a:t>
            </a:r>
            <a:endParaRPr lang="en-US" altLang="zh-CN">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66"/>
                </a:solidFill>
                <a:latin typeface="微软雅黑" panose="020B0503020204020204" charset="-122"/>
                <a:ea typeface="微软雅黑" panose="020B0503020204020204" charset="-122"/>
                <a:cs typeface="微软雅黑" panose="020B0503020204020204" charset="-122"/>
              </a:rPr>
              <a:t>网络层</a:t>
            </a:r>
            <a:endParaRPr lang="zh-CN" altLang="en-US" dirty="0">
              <a:solidFill>
                <a:srgbClr val="000066"/>
              </a:solidFill>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zh-CN">
                <a:solidFill>
                  <a:srgbClr val="000066"/>
                </a:solidFill>
                <a:latin typeface="微软雅黑" panose="020B0503020204020204" charset="-122"/>
                <a:ea typeface="微软雅黑" panose="020B0503020204020204" charset="-122"/>
                <a:cs typeface="微软雅黑" panose="020B0503020204020204" charset="-122"/>
              </a:rPr>
              <a:t>IP ICMP ARP  RARP</a:t>
            </a:r>
            <a:endParaRPr lang="en-US" altLang="zh-CN">
              <a:solidFill>
                <a:srgbClr val="000066"/>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66"/>
                </a:solidFill>
                <a:latin typeface="微软雅黑" panose="020B0503020204020204" charset="-122"/>
                <a:ea typeface="微软雅黑" panose="020B0503020204020204" charset="-122"/>
                <a:cs typeface="微软雅黑" panose="020B0503020204020204" charset="-122"/>
              </a:rPr>
              <a:t>网络接口层</a:t>
            </a:r>
            <a:endParaRPr lang="zh-CN" altLang="en-US">
              <a:solidFill>
                <a:srgbClr val="000066"/>
              </a:solidFill>
              <a:latin typeface="微软雅黑" panose="020B0503020204020204" charset="-122"/>
              <a:ea typeface="微软雅黑" panose="020B0503020204020204" charset="-122"/>
              <a:cs typeface="微软雅黑" panose="020B0503020204020204" charset="-122"/>
            </a:endParaRPr>
          </a:p>
          <a:p>
            <a:pPr lvl="2">
              <a:lnSpc>
                <a:spcPct val="90000"/>
              </a:lnSpc>
            </a:pPr>
            <a:r>
              <a:rPr lang="en-US" altLang="zh-CN">
                <a:solidFill>
                  <a:srgbClr val="000066"/>
                </a:solidFill>
                <a:latin typeface="微软雅黑" panose="020B0503020204020204" charset="-122"/>
                <a:ea typeface="微软雅黑" panose="020B0503020204020204" charset="-122"/>
                <a:cs typeface="微软雅黑" panose="020B0503020204020204" charset="-122"/>
              </a:rPr>
              <a:t>X.25  </a:t>
            </a:r>
            <a:r>
              <a:rPr lang="en-US" altLang="zh-CN" err="1">
                <a:solidFill>
                  <a:srgbClr val="000066"/>
                </a:solidFill>
                <a:latin typeface="微软雅黑" panose="020B0503020204020204" charset="-122"/>
                <a:ea typeface="微软雅黑" panose="020B0503020204020204" charset="-122"/>
                <a:cs typeface="微软雅黑" panose="020B0503020204020204" charset="-122"/>
              </a:rPr>
              <a:t>ARPnet</a:t>
            </a:r>
            <a:endParaRPr lang="en-US" altLang="zh-CN" err="1">
              <a:solidFill>
                <a:srgbClr val="000066"/>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2866" name="组合 292865"/>
          <p:cNvGrpSpPr/>
          <p:nvPr/>
        </p:nvGrpSpPr>
        <p:grpSpPr>
          <a:xfrm>
            <a:off x="611188" y="2060575"/>
            <a:ext cx="5472112" cy="3168650"/>
            <a:chOff x="476" y="1162"/>
            <a:chExt cx="3447" cy="1996"/>
          </a:xfrm>
        </p:grpSpPr>
        <p:sp>
          <p:nvSpPr>
            <p:cNvPr id="292867" name="矩形 292866"/>
            <p:cNvSpPr/>
            <p:nvPr/>
          </p:nvSpPr>
          <p:spPr>
            <a:xfrm>
              <a:off x="476" y="1162"/>
              <a:ext cx="3402" cy="1996"/>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92868" name="矩形 292867"/>
            <p:cNvSpPr/>
            <p:nvPr/>
          </p:nvSpPr>
          <p:spPr>
            <a:xfrm>
              <a:off x="793" y="1298"/>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Telnet</a:t>
              </a:r>
              <a:endParaRPr lang="en-US" altLang="zh-CN">
                <a:solidFill>
                  <a:srgbClr val="000066"/>
                </a:solidFill>
                <a:latin typeface="Arial" panose="020B0604020202020204" pitchFamily="34" charset="0"/>
              </a:endParaRPr>
            </a:p>
          </p:txBody>
        </p:sp>
        <p:sp>
          <p:nvSpPr>
            <p:cNvPr id="292869" name="矩形 292868"/>
            <p:cNvSpPr/>
            <p:nvPr/>
          </p:nvSpPr>
          <p:spPr>
            <a:xfrm>
              <a:off x="3015" y="1298"/>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SMTP</a:t>
              </a:r>
              <a:endParaRPr lang="en-US" altLang="zh-CN">
                <a:solidFill>
                  <a:srgbClr val="000066"/>
                </a:solidFill>
                <a:latin typeface="Arial" panose="020B0604020202020204" pitchFamily="34" charset="0"/>
              </a:endParaRPr>
            </a:p>
          </p:txBody>
        </p:sp>
        <p:sp>
          <p:nvSpPr>
            <p:cNvPr id="292870" name="矩形 292869"/>
            <p:cNvSpPr/>
            <p:nvPr/>
          </p:nvSpPr>
          <p:spPr>
            <a:xfrm>
              <a:off x="2251" y="1298"/>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DNS</a:t>
              </a:r>
              <a:endParaRPr lang="en-US" altLang="zh-CN">
                <a:solidFill>
                  <a:srgbClr val="000066"/>
                </a:solidFill>
                <a:latin typeface="Arial" panose="020B0604020202020204" pitchFamily="34" charset="0"/>
              </a:endParaRPr>
            </a:p>
          </p:txBody>
        </p:sp>
        <p:sp>
          <p:nvSpPr>
            <p:cNvPr id="292871" name="矩形 292870"/>
            <p:cNvSpPr/>
            <p:nvPr/>
          </p:nvSpPr>
          <p:spPr>
            <a:xfrm>
              <a:off x="1519" y="1298"/>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FTP</a:t>
              </a:r>
              <a:endParaRPr lang="en-US" altLang="zh-CN">
                <a:solidFill>
                  <a:srgbClr val="000066"/>
                </a:solidFill>
                <a:latin typeface="Arial" panose="020B0604020202020204" pitchFamily="34" charset="0"/>
              </a:endParaRPr>
            </a:p>
          </p:txBody>
        </p:sp>
        <p:sp>
          <p:nvSpPr>
            <p:cNvPr id="292872" name="直接连接符 292871"/>
            <p:cNvSpPr/>
            <p:nvPr/>
          </p:nvSpPr>
          <p:spPr>
            <a:xfrm>
              <a:off x="476" y="1661"/>
              <a:ext cx="3402" cy="0"/>
            </a:xfrm>
            <a:prstGeom prst="line">
              <a:avLst/>
            </a:prstGeom>
            <a:ln w="9525" cap="flat" cmpd="sng">
              <a:solidFill>
                <a:schemeClr val="tx1"/>
              </a:solidFill>
              <a:prstDash val="solid"/>
              <a:headEnd type="none" w="med" len="med"/>
              <a:tailEnd type="none" w="med" len="med"/>
            </a:ln>
          </p:spPr>
        </p:sp>
        <p:sp>
          <p:nvSpPr>
            <p:cNvPr id="292873" name="直接连接符 292872"/>
            <p:cNvSpPr/>
            <p:nvPr/>
          </p:nvSpPr>
          <p:spPr>
            <a:xfrm>
              <a:off x="476" y="2115"/>
              <a:ext cx="3447" cy="0"/>
            </a:xfrm>
            <a:prstGeom prst="line">
              <a:avLst/>
            </a:prstGeom>
            <a:ln w="9525" cap="flat" cmpd="sng">
              <a:solidFill>
                <a:schemeClr val="tx1"/>
              </a:solidFill>
              <a:prstDash val="solid"/>
              <a:headEnd type="none" w="med" len="med"/>
              <a:tailEnd type="none" w="med" len="med"/>
            </a:ln>
          </p:spPr>
        </p:sp>
        <p:sp>
          <p:nvSpPr>
            <p:cNvPr id="292874" name="直接连接符 292873"/>
            <p:cNvSpPr/>
            <p:nvPr/>
          </p:nvSpPr>
          <p:spPr>
            <a:xfrm>
              <a:off x="476" y="2614"/>
              <a:ext cx="3402" cy="0"/>
            </a:xfrm>
            <a:prstGeom prst="line">
              <a:avLst/>
            </a:prstGeom>
            <a:ln w="9525" cap="flat" cmpd="sng">
              <a:solidFill>
                <a:schemeClr val="tx1"/>
              </a:solidFill>
              <a:prstDash val="solid"/>
              <a:headEnd type="none" w="med" len="med"/>
              <a:tailEnd type="none" w="med" len="med"/>
            </a:ln>
          </p:spPr>
        </p:sp>
        <p:sp>
          <p:nvSpPr>
            <p:cNvPr id="292875" name="矩形 292874"/>
            <p:cNvSpPr/>
            <p:nvPr/>
          </p:nvSpPr>
          <p:spPr>
            <a:xfrm>
              <a:off x="2381" y="1752"/>
              <a:ext cx="63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UDP</a:t>
              </a:r>
              <a:endParaRPr lang="en-US" altLang="zh-CN">
                <a:solidFill>
                  <a:srgbClr val="000066"/>
                </a:solidFill>
                <a:latin typeface="Arial" panose="020B0604020202020204" pitchFamily="34" charset="0"/>
              </a:endParaRPr>
            </a:p>
          </p:txBody>
        </p:sp>
        <p:sp>
          <p:nvSpPr>
            <p:cNvPr id="292876" name="矩形 292875"/>
            <p:cNvSpPr/>
            <p:nvPr/>
          </p:nvSpPr>
          <p:spPr>
            <a:xfrm>
              <a:off x="1156" y="1752"/>
              <a:ext cx="63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TCP</a:t>
              </a:r>
              <a:endParaRPr lang="en-US" altLang="zh-CN">
                <a:solidFill>
                  <a:srgbClr val="000066"/>
                </a:solidFill>
                <a:latin typeface="Arial" panose="020B0604020202020204" pitchFamily="34" charset="0"/>
              </a:endParaRPr>
            </a:p>
          </p:txBody>
        </p:sp>
        <p:sp>
          <p:nvSpPr>
            <p:cNvPr id="292877" name="矩形 292876"/>
            <p:cNvSpPr/>
            <p:nvPr/>
          </p:nvSpPr>
          <p:spPr>
            <a:xfrm>
              <a:off x="1616" y="2255"/>
              <a:ext cx="86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IP</a:t>
              </a:r>
              <a:endParaRPr lang="en-US" altLang="zh-CN">
                <a:solidFill>
                  <a:srgbClr val="000066"/>
                </a:solidFill>
                <a:latin typeface="Arial" panose="020B0604020202020204" pitchFamily="34" charset="0"/>
              </a:endParaRPr>
            </a:p>
          </p:txBody>
        </p:sp>
        <p:sp>
          <p:nvSpPr>
            <p:cNvPr id="292878" name="矩形 292877"/>
            <p:cNvSpPr/>
            <p:nvPr/>
          </p:nvSpPr>
          <p:spPr>
            <a:xfrm>
              <a:off x="3061" y="2750"/>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zh-CN" altLang="en-US" b="1" dirty="0">
                  <a:solidFill>
                    <a:srgbClr val="000066"/>
                  </a:solidFill>
                  <a:latin typeface="Arial" panose="020B0604020202020204" pitchFamily="34" charset="0"/>
                </a:rPr>
                <a:t>以太网</a:t>
              </a:r>
              <a:endParaRPr lang="zh-CN" altLang="en-US" b="1" dirty="0">
                <a:solidFill>
                  <a:srgbClr val="000066"/>
                </a:solidFill>
                <a:latin typeface="Arial" panose="020B0604020202020204" pitchFamily="34" charset="0"/>
              </a:endParaRPr>
            </a:p>
          </p:txBody>
        </p:sp>
        <p:sp>
          <p:nvSpPr>
            <p:cNvPr id="292879" name="矩形 292878"/>
            <p:cNvSpPr/>
            <p:nvPr/>
          </p:nvSpPr>
          <p:spPr>
            <a:xfrm>
              <a:off x="2290" y="2750"/>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zh-CN" altLang="en-US" b="1" dirty="0">
                  <a:solidFill>
                    <a:srgbClr val="000066"/>
                  </a:solidFill>
                  <a:latin typeface="Arial" panose="020B0604020202020204" pitchFamily="34" charset="0"/>
                </a:rPr>
                <a:t>无线网络</a:t>
              </a:r>
              <a:endParaRPr lang="zh-CN" altLang="en-US" b="1" dirty="0">
                <a:solidFill>
                  <a:srgbClr val="000066"/>
                </a:solidFill>
                <a:latin typeface="Arial" panose="020B0604020202020204" pitchFamily="34" charset="0"/>
              </a:endParaRPr>
            </a:p>
          </p:txBody>
        </p:sp>
        <p:sp>
          <p:nvSpPr>
            <p:cNvPr id="292880" name="矩形 292879"/>
            <p:cNvSpPr/>
            <p:nvPr/>
          </p:nvSpPr>
          <p:spPr>
            <a:xfrm>
              <a:off x="1565" y="2750"/>
              <a:ext cx="545"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latin typeface="Arial" panose="020B0604020202020204" pitchFamily="34" charset="0"/>
                </a:rPr>
                <a:t>S</a:t>
              </a:r>
              <a:r>
                <a:rPr lang="en-US" altLang="zh-CN">
                  <a:solidFill>
                    <a:srgbClr val="000066"/>
                  </a:solidFill>
                  <a:latin typeface="Arial" panose="020B0604020202020204" pitchFamily="34" charset="0"/>
                </a:rPr>
                <a:t>ATNET</a:t>
              </a:r>
              <a:endParaRPr lang="en-US" altLang="zh-CN">
                <a:solidFill>
                  <a:srgbClr val="000066"/>
                </a:solidFill>
                <a:latin typeface="Arial" panose="020B0604020202020204" pitchFamily="34" charset="0"/>
              </a:endParaRPr>
            </a:p>
          </p:txBody>
        </p:sp>
        <p:sp>
          <p:nvSpPr>
            <p:cNvPr id="292881" name="矩形 292880"/>
            <p:cNvSpPr/>
            <p:nvPr/>
          </p:nvSpPr>
          <p:spPr>
            <a:xfrm>
              <a:off x="793" y="2750"/>
              <a:ext cx="591"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Tx/>
              </a:pPr>
              <a:r>
                <a:rPr lang="en-US" altLang="zh-CN">
                  <a:solidFill>
                    <a:srgbClr val="000066"/>
                  </a:solidFill>
                  <a:latin typeface="Arial" panose="020B0604020202020204" pitchFamily="34" charset="0"/>
                </a:rPr>
                <a:t>ARPNET</a:t>
              </a:r>
              <a:endParaRPr lang="en-US" altLang="zh-CN">
                <a:solidFill>
                  <a:srgbClr val="000066"/>
                </a:solidFill>
                <a:latin typeface="Arial" panose="020B0604020202020204" pitchFamily="34" charset="0"/>
              </a:endParaRPr>
            </a:p>
          </p:txBody>
        </p:sp>
      </p:grpSp>
      <p:sp>
        <p:nvSpPr>
          <p:cNvPr id="292882" name="矩形 292881"/>
          <p:cNvSpPr/>
          <p:nvPr/>
        </p:nvSpPr>
        <p:spPr>
          <a:xfrm>
            <a:off x="457200" y="274638"/>
            <a:ext cx="8229600" cy="1143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000" u="none" kern="1200" baseline="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defRPr>
            </a:lvl1pPr>
          </a:lstStyle>
          <a:p>
            <a:pPr lvl="0"/>
            <a:r>
              <a:rPr lang="en-US" altLang="zh-CN">
                <a:latin typeface="微软雅黑" panose="020B0503020204020204" charset="-122"/>
                <a:ea typeface="微软雅黑" panose="020B0503020204020204" charset="-122"/>
                <a:cs typeface="微软雅黑" panose="020B0503020204020204" charset="-122"/>
              </a:rPr>
              <a:t>TCP/IP</a:t>
            </a:r>
            <a:r>
              <a:rPr lang="zh-CN" altLang="en-US" dirty="0">
                <a:latin typeface="微软雅黑" panose="020B0503020204020204" charset="-122"/>
                <a:ea typeface="微软雅黑" panose="020B0503020204020204" charset="-122"/>
                <a:cs typeface="微软雅黑" panose="020B0503020204020204" charset="-122"/>
              </a:rPr>
              <a:t>模型与潜在风险</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92883" name="任意多边形 292882"/>
          <p:cNvSpPr/>
          <p:nvPr/>
        </p:nvSpPr>
        <p:spPr>
          <a:xfrm rot="10800000">
            <a:off x="5651500" y="2276475"/>
            <a:ext cx="1081088" cy="360363"/>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cap="flat" cmpd="sng">
            <a:solidFill>
              <a:srgbClr val="FF0000"/>
            </a:solidFill>
            <a:prstDash val="solid"/>
            <a:miter/>
            <a:headEnd type="none" w="med" len="med"/>
            <a:tailEnd type="none" w="med" len="med"/>
          </a:ln>
        </p:spPr>
        <p:txBody>
          <a:bodyPr/>
          <a:p>
            <a:endParaRPr lang="zh-CN" altLang="en-US"/>
          </a:p>
        </p:txBody>
      </p:sp>
      <p:sp>
        <p:nvSpPr>
          <p:cNvPr id="292884" name="任意多边形 292883"/>
          <p:cNvSpPr/>
          <p:nvPr/>
        </p:nvSpPr>
        <p:spPr>
          <a:xfrm rot="10800000">
            <a:off x="5651500" y="4581525"/>
            <a:ext cx="1081088" cy="360363"/>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cap="flat" cmpd="sng">
            <a:solidFill>
              <a:srgbClr val="FF0000"/>
            </a:solidFill>
            <a:prstDash val="solid"/>
            <a:miter/>
            <a:headEnd type="none" w="med" len="med"/>
            <a:tailEnd type="none" w="med" len="med"/>
          </a:ln>
        </p:spPr>
        <p:txBody>
          <a:bodyPr/>
          <a:p>
            <a:endParaRPr lang="zh-CN" altLang="en-US"/>
          </a:p>
        </p:txBody>
      </p:sp>
      <p:sp>
        <p:nvSpPr>
          <p:cNvPr id="292885" name="任意多边形 292884"/>
          <p:cNvSpPr/>
          <p:nvPr/>
        </p:nvSpPr>
        <p:spPr>
          <a:xfrm rot="10800000">
            <a:off x="5651500" y="2997200"/>
            <a:ext cx="1081088" cy="360363"/>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cap="flat" cmpd="sng">
            <a:solidFill>
              <a:srgbClr val="FF0000"/>
            </a:solidFill>
            <a:prstDash val="solid"/>
            <a:miter/>
            <a:headEnd type="none" w="med" len="med"/>
            <a:tailEnd type="none" w="med" len="med"/>
          </a:ln>
        </p:spPr>
        <p:txBody>
          <a:bodyPr/>
          <a:p>
            <a:endParaRPr lang="zh-CN" altLang="en-US"/>
          </a:p>
        </p:txBody>
      </p:sp>
      <p:sp>
        <p:nvSpPr>
          <p:cNvPr id="292886" name="任意多边形 292885"/>
          <p:cNvSpPr/>
          <p:nvPr/>
        </p:nvSpPr>
        <p:spPr>
          <a:xfrm rot="10800000">
            <a:off x="5651500" y="3789363"/>
            <a:ext cx="1081088" cy="360362"/>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cap="flat" cmpd="sng">
            <a:solidFill>
              <a:srgbClr val="FF0000"/>
            </a:solidFill>
            <a:prstDash val="solid"/>
            <a:miter/>
            <a:headEnd type="none" w="med" len="med"/>
            <a:tailEnd type="none" w="med" len="med"/>
          </a:ln>
        </p:spPr>
        <p:txBody>
          <a:bodyPr/>
          <a:p>
            <a:endParaRPr lang="zh-CN" altLang="en-US"/>
          </a:p>
        </p:txBody>
      </p:sp>
      <p:grpSp>
        <p:nvGrpSpPr>
          <p:cNvPr id="292887" name="组合 292886"/>
          <p:cNvGrpSpPr/>
          <p:nvPr/>
        </p:nvGrpSpPr>
        <p:grpSpPr>
          <a:xfrm>
            <a:off x="6877050" y="2270125"/>
            <a:ext cx="1895475" cy="366713"/>
            <a:chOff x="4332" y="1430"/>
            <a:chExt cx="1194" cy="231"/>
          </a:xfrm>
        </p:grpSpPr>
        <p:sp>
          <p:nvSpPr>
            <p:cNvPr id="292888" name="笑脸 292887"/>
            <p:cNvSpPr/>
            <p:nvPr/>
          </p:nvSpPr>
          <p:spPr>
            <a:xfrm>
              <a:off x="4332" y="1434"/>
              <a:ext cx="136" cy="227"/>
            </a:xfrm>
            <a:prstGeom prst="smileyFace">
              <a:avLst>
                <a:gd name="adj" fmla="val 4653"/>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92889" name="文本框 292888"/>
            <p:cNvSpPr txBox="1"/>
            <p:nvPr/>
          </p:nvSpPr>
          <p:spPr>
            <a:xfrm>
              <a:off x="4546" y="1430"/>
              <a:ext cx="980" cy="231"/>
            </a:xfrm>
            <a:prstGeom prst="rect">
              <a:avLst/>
            </a:prstGeom>
            <a:noFill/>
            <a:ln w="9525">
              <a:noFill/>
            </a:ln>
          </p:spPr>
          <p:txBody>
            <a:bodyPr wrap="none" anchor="t">
              <a:spAutoFit/>
            </a:bodyPr>
            <a:p>
              <a:pPr>
                <a:buClrTx/>
              </a:pPr>
              <a:r>
                <a:rPr lang="zh-CN" altLang="en-US" dirty="0">
                  <a:solidFill>
                    <a:srgbClr val="000066"/>
                  </a:solidFill>
                  <a:latin typeface="Arial" panose="020B0604020202020204" pitchFamily="34" charset="0"/>
                </a:rPr>
                <a:t>应用程序攻击</a:t>
              </a:r>
              <a:endParaRPr lang="zh-CN" altLang="en-US" dirty="0">
                <a:solidFill>
                  <a:srgbClr val="000066"/>
                </a:solidFill>
                <a:latin typeface="Arial" panose="020B0604020202020204" pitchFamily="34" charset="0"/>
              </a:endParaRPr>
            </a:p>
          </p:txBody>
        </p:sp>
      </p:grpSp>
      <p:grpSp>
        <p:nvGrpSpPr>
          <p:cNvPr id="292890" name="组合 292889"/>
          <p:cNvGrpSpPr/>
          <p:nvPr/>
        </p:nvGrpSpPr>
        <p:grpSpPr>
          <a:xfrm>
            <a:off x="6877050" y="3789363"/>
            <a:ext cx="1895475" cy="366712"/>
            <a:chOff x="4332" y="1430"/>
            <a:chExt cx="1194" cy="231"/>
          </a:xfrm>
        </p:grpSpPr>
        <p:sp>
          <p:nvSpPr>
            <p:cNvPr id="292891" name="笑脸 292890"/>
            <p:cNvSpPr/>
            <p:nvPr/>
          </p:nvSpPr>
          <p:spPr>
            <a:xfrm>
              <a:off x="4332" y="1434"/>
              <a:ext cx="136" cy="227"/>
            </a:xfrm>
            <a:prstGeom prst="smileyFace">
              <a:avLst>
                <a:gd name="adj" fmla="val 4653"/>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92892" name="文本框 292891"/>
            <p:cNvSpPr txBox="1"/>
            <p:nvPr/>
          </p:nvSpPr>
          <p:spPr>
            <a:xfrm>
              <a:off x="4546" y="1430"/>
              <a:ext cx="980" cy="231"/>
            </a:xfrm>
            <a:prstGeom prst="rect">
              <a:avLst/>
            </a:prstGeom>
            <a:noFill/>
            <a:ln w="9525">
              <a:noFill/>
            </a:ln>
          </p:spPr>
          <p:txBody>
            <a:bodyPr wrap="none" anchor="t">
              <a:spAutoFit/>
            </a:bodyPr>
            <a:p>
              <a:pPr>
                <a:buClrTx/>
              </a:pPr>
              <a:r>
                <a:rPr lang="zh-CN" altLang="en-US" dirty="0">
                  <a:solidFill>
                    <a:srgbClr val="000066"/>
                  </a:solidFill>
                  <a:latin typeface="Arial" panose="020B0604020202020204" pitchFamily="34" charset="0"/>
                </a:rPr>
                <a:t>拒绝服务攻击</a:t>
              </a:r>
              <a:endParaRPr lang="zh-CN" altLang="en-US" dirty="0">
                <a:solidFill>
                  <a:srgbClr val="000066"/>
                </a:solidFill>
                <a:latin typeface="Arial" panose="020B0604020202020204" pitchFamily="34" charset="0"/>
              </a:endParaRPr>
            </a:p>
          </p:txBody>
        </p:sp>
      </p:grpSp>
      <p:grpSp>
        <p:nvGrpSpPr>
          <p:cNvPr id="292893" name="组合 292892"/>
          <p:cNvGrpSpPr/>
          <p:nvPr/>
        </p:nvGrpSpPr>
        <p:grpSpPr>
          <a:xfrm>
            <a:off x="6877050" y="2997200"/>
            <a:ext cx="2124075" cy="366713"/>
            <a:chOff x="4332" y="1430"/>
            <a:chExt cx="1338" cy="231"/>
          </a:xfrm>
        </p:grpSpPr>
        <p:sp>
          <p:nvSpPr>
            <p:cNvPr id="292894" name="笑脸 292893"/>
            <p:cNvSpPr/>
            <p:nvPr/>
          </p:nvSpPr>
          <p:spPr>
            <a:xfrm>
              <a:off x="4332" y="1434"/>
              <a:ext cx="136" cy="227"/>
            </a:xfrm>
            <a:prstGeom prst="smileyFace">
              <a:avLst>
                <a:gd name="adj" fmla="val 4653"/>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92895" name="文本框 292894"/>
            <p:cNvSpPr txBox="1"/>
            <p:nvPr/>
          </p:nvSpPr>
          <p:spPr>
            <a:xfrm>
              <a:off x="4546" y="1430"/>
              <a:ext cx="1124" cy="231"/>
            </a:xfrm>
            <a:prstGeom prst="rect">
              <a:avLst/>
            </a:prstGeom>
            <a:noFill/>
            <a:ln w="9525">
              <a:noFill/>
            </a:ln>
          </p:spPr>
          <p:txBody>
            <a:bodyPr wrap="none" anchor="t">
              <a:spAutoFit/>
            </a:bodyPr>
            <a:p>
              <a:pPr>
                <a:buClrTx/>
              </a:pPr>
              <a:r>
                <a:rPr lang="zh-CN" altLang="en-US" dirty="0">
                  <a:solidFill>
                    <a:srgbClr val="000066"/>
                  </a:solidFill>
                  <a:latin typeface="Arial" panose="020B0604020202020204" pitchFamily="34" charset="0"/>
                </a:rPr>
                <a:t>数据监听和窃取</a:t>
              </a:r>
              <a:endParaRPr lang="zh-CN" altLang="en-US" dirty="0">
                <a:solidFill>
                  <a:srgbClr val="000066"/>
                </a:solidFill>
                <a:latin typeface="Arial" panose="020B0604020202020204" pitchFamily="34" charset="0"/>
              </a:endParaRPr>
            </a:p>
          </p:txBody>
        </p:sp>
      </p:grpSp>
      <p:grpSp>
        <p:nvGrpSpPr>
          <p:cNvPr id="292896" name="组合 292895"/>
          <p:cNvGrpSpPr/>
          <p:nvPr/>
        </p:nvGrpSpPr>
        <p:grpSpPr>
          <a:xfrm>
            <a:off x="6877050" y="4581525"/>
            <a:ext cx="1895475" cy="366713"/>
            <a:chOff x="4332" y="1430"/>
            <a:chExt cx="1194" cy="231"/>
          </a:xfrm>
        </p:grpSpPr>
        <p:sp>
          <p:nvSpPr>
            <p:cNvPr id="292897" name="笑脸 292896"/>
            <p:cNvSpPr/>
            <p:nvPr/>
          </p:nvSpPr>
          <p:spPr>
            <a:xfrm>
              <a:off x="4332" y="1434"/>
              <a:ext cx="136" cy="227"/>
            </a:xfrm>
            <a:prstGeom prst="smileyFace">
              <a:avLst>
                <a:gd name="adj" fmla="val 4653"/>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92898" name="文本框 292897"/>
            <p:cNvSpPr txBox="1"/>
            <p:nvPr/>
          </p:nvSpPr>
          <p:spPr>
            <a:xfrm>
              <a:off x="4546" y="1430"/>
              <a:ext cx="980" cy="231"/>
            </a:xfrm>
            <a:prstGeom prst="rect">
              <a:avLst/>
            </a:prstGeom>
            <a:noFill/>
            <a:ln w="9525">
              <a:noFill/>
            </a:ln>
          </p:spPr>
          <p:txBody>
            <a:bodyPr wrap="none" anchor="t">
              <a:spAutoFit/>
            </a:bodyPr>
            <a:p>
              <a:pPr>
                <a:buClrTx/>
              </a:pPr>
              <a:r>
                <a:rPr lang="zh-CN" altLang="en-US" dirty="0">
                  <a:solidFill>
                    <a:srgbClr val="000066"/>
                  </a:solidFill>
                  <a:latin typeface="Arial" panose="020B0604020202020204" pitchFamily="34" charset="0"/>
                </a:rPr>
                <a:t>硬件设备破坏</a:t>
              </a:r>
              <a:endParaRPr lang="zh-CN" altLang="en-US" dirty="0">
                <a:solidFill>
                  <a:srgbClr val="000066"/>
                </a:solidFill>
                <a:latin typeface="Arial" panose="020B060402020202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8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292883"/>
                                        </p:tgtEl>
                                        <p:attrNameLst>
                                          <p:attrName>style.visibility</p:attrName>
                                        </p:attrNameLst>
                                      </p:cBhvr>
                                      <p:to>
                                        <p:strVal val="visible"/>
                                      </p:to>
                                    </p:set>
                                    <p:animEffect transition="in" filter="strips(downLeft)">
                                      <p:cBhvr>
                                        <p:cTn id="10" dur="500"/>
                                        <p:tgtEl>
                                          <p:spTgt spid="29288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893"/>
                                        </p:tgtEl>
                                        <p:attrNameLst>
                                          <p:attrName>style.visibility</p:attrName>
                                        </p:attrNameLst>
                                      </p:cBhvr>
                                      <p:to>
                                        <p:strVal val="visible"/>
                                      </p:to>
                                    </p:set>
                                  </p:childTnLst>
                                </p:cTn>
                              </p:par>
                            </p:childTnLst>
                          </p:cTn>
                        </p:par>
                        <p:par>
                          <p:cTn id="15" fill="hold">
                            <p:stCondLst>
                              <p:cond delay="0"/>
                            </p:stCondLst>
                            <p:childTnLst>
                              <p:par>
                                <p:cTn id="16" presetID="18" presetClass="entr" presetSubtype="12" fill="hold" nodeType="afterEffect">
                                  <p:stCondLst>
                                    <p:cond delay="0"/>
                                  </p:stCondLst>
                                  <p:childTnLst>
                                    <p:set>
                                      <p:cBhvr>
                                        <p:cTn id="17" dur="1" fill="hold">
                                          <p:stCondLst>
                                            <p:cond delay="0"/>
                                          </p:stCondLst>
                                        </p:cTn>
                                        <p:tgtEl>
                                          <p:spTgt spid="292885"/>
                                        </p:tgtEl>
                                        <p:attrNameLst>
                                          <p:attrName>style.visibility</p:attrName>
                                        </p:attrNameLst>
                                      </p:cBhvr>
                                      <p:to>
                                        <p:strVal val="visible"/>
                                      </p:to>
                                    </p:set>
                                    <p:animEffect transition="in" filter="strips(downLeft)">
                                      <p:cBhvr>
                                        <p:cTn id="18" dur="500"/>
                                        <p:tgtEl>
                                          <p:spTgt spid="29288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890"/>
                                        </p:tgtEl>
                                        <p:attrNameLst>
                                          <p:attrName>style.visibility</p:attrName>
                                        </p:attrNameLst>
                                      </p:cBhvr>
                                      <p:to>
                                        <p:strVal val="visible"/>
                                      </p:to>
                                    </p:set>
                                  </p:childTnLst>
                                </p:cTn>
                              </p:par>
                            </p:childTnLst>
                          </p:cTn>
                        </p:par>
                        <p:par>
                          <p:cTn id="23" fill="hold">
                            <p:stCondLst>
                              <p:cond delay="0"/>
                            </p:stCondLst>
                            <p:childTnLst>
                              <p:par>
                                <p:cTn id="24" presetID="18" presetClass="entr" presetSubtype="12" fill="hold" nodeType="afterEffect">
                                  <p:stCondLst>
                                    <p:cond delay="0"/>
                                  </p:stCondLst>
                                  <p:childTnLst>
                                    <p:set>
                                      <p:cBhvr>
                                        <p:cTn id="25" dur="1" fill="hold">
                                          <p:stCondLst>
                                            <p:cond delay="0"/>
                                          </p:stCondLst>
                                        </p:cTn>
                                        <p:tgtEl>
                                          <p:spTgt spid="292886"/>
                                        </p:tgtEl>
                                        <p:attrNameLst>
                                          <p:attrName>style.visibility</p:attrName>
                                        </p:attrNameLst>
                                      </p:cBhvr>
                                      <p:to>
                                        <p:strVal val="visible"/>
                                      </p:to>
                                    </p:set>
                                    <p:animEffect transition="in" filter="strips(downLeft)">
                                      <p:cBhvr>
                                        <p:cTn id="26" dur="500"/>
                                        <p:tgtEl>
                                          <p:spTgt spid="2928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896"/>
                                        </p:tgtEl>
                                        <p:attrNameLst>
                                          <p:attrName>style.visibility</p:attrName>
                                        </p:attrNameLst>
                                      </p:cBhvr>
                                      <p:to>
                                        <p:strVal val="visible"/>
                                      </p:to>
                                    </p:set>
                                  </p:childTnLst>
                                </p:cTn>
                              </p:par>
                            </p:childTnLst>
                          </p:cTn>
                        </p:par>
                        <p:par>
                          <p:cTn id="31" fill="hold">
                            <p:stCondLst>
                              <p:cond delay="0"/>
                            </p:stCondLst>
                            <p:childTnLst>
                              <p:par>
                                <p:cTn id="32" presetID="18" presetClass="entr" presetSubtype="12" fill="hold" nodeType="afterEffect">
                                  <p:stCondLst>
                                    <p:cond delay="0"/>
                                  </p:stCondLst>
                                  <p:childTnLst>
                                    <p:set>
                                      <p:cBhvr>
                                        <p:cTn id="33" dur="1" fill="hold">
                                          <p:stCondLst>
                                            <p:cond delay="0"/>
                                          </p:stCondLst>
                                        </p:cTn>
                                        <p:tgtEl>
                                          <p:spTgt spid="292884"/>
                                        </p:tgtEl>
                                        <p:attrNameLst>
                                          <p:attrName>style.visibility</p:attrName>
                                        </p:attrNameLst>
                                      </p:cBhvr>
                                      <p:to>
                                        <p:strVal val="visible"/>
                                      </p:to>
                                    </p:set>
                                    <p:animEffect transition="in" filter="strips(downLeft)">
                                      <p:cBhvr>
                                        <p:cTn id="34" dur="500"/>
                                        <p:tgtEl>
                                          <p:spTgt spid="29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2328</Words>
  <Application>WPS 演示</Application>
  <PresentationFormat>全屏显示(4:3)</PresentationFormat>
  <Paragraphs>386</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宋体</vt:lpstr>
      <vt:lpstr>Wingdings</vt:lpstr>
      <vt:lpstr>Wingdings 2</vt:lpstr>
      <vt:lpstr>Times New Roman</vt:lpstr>
      <vt:lpstr>隶书</vt:lpstr>
      <vt:lpstr>微软雅黑</vt:lpstr>
      <vt:lpstr>Arial Unicode MS</vt:lpstr>
      <vt:lpstr>Wingdings</vt:lpstr>
      <vt:lpstr>黑体</vt:lpstr>
      <vt:lpstr>Monotype Sorts</vt:lpstr>
      <vt:lpstr>方正姚体</vt:lpstr>
      <vt:lpstr>华文细黑</vt:lpstr>
      <vt:lpstr>楷体_GB2312</vt:lpstr>
      <vt:lpstr>Symbol</vt:lpstr>
      <vt:lpstr>Bradley Hand ITC</vt:lpstr>
      <vt:lpstr>Arial Unicode MS</vt:lpstr>
      <vt:lpstr>新宋体</vt:lpstr>
      <vt:lpstr>天坛月色</vt:lpstr>
      <vt:lpstr>第3章 系统与网络安全</vt:lpstr>
      <vt:lpstr>主要内容</vt:lpstr>
      <vt:lpstr>3.1概述</vt:lpstr>
      <vt:lpstr>PowerPoint 演示文稿</vt:lpstr>
      <vt:lpstr>网络基础</vt:lpstr>
      <vt:lpstr>OSI参考模型</vt:lpstr>
      <vt:lpstr>OSI层次划分原则</vt:lpstr>
      <vt:lpstr>TCP/IP协议层次模型</vt:lpstr>
      <vt:lpstr>PowerPoint 演示文稿</vt:lpstr>
      <vt:lpstr>常见黑客攻击方式</vt:lpstr>
      <vt:lpstr>Internet 的安全问题的产生</vt:lpstr>
      <vt:lpstr>网络安全的物理范围</vt:lpstr>
      <vt:lpstr>网络安全的语义范围 </vt:lpstr>
      <vt:lpstr>网络中面临的威胁</vt:lpstr>
      <vt:lpstr>网络中面临的威胁</vt:lpstr>
      <vt:lpstr>网络信息安全常用技术</vt:lpstr>
      <vt:lpstr>信息安全技术体系 </vt:lpstr>
      <vt:lpstr>PowerPoint 演示文稿</vt:lpstr>
      <vt:lpstr>PowerPoint 演示文稿</vt:lpstr>
      <vt:lpstr>PowerPoint 演示文稿</vt:lpstr>
      <vt:lpstr>PowerPoint 演示文稿</vt:lpstr>
      <vt:lpstr>PowerPoint 演示文稿</vt:lpstr>
      <vt:lpstr>PowerPoint 演示文稿</vt:lpstr>
      <vt:lpstr>TCP/IP 安全</vt:lpstr>
      <vt:lpstr>局域网的特性</vt:lpstr>
      <vt:lpstr>局域网安全管理</vt:lpstr>
      <vt:lpstr>良好的网络规划</vt:lpstr>
      <vt:lpstr>网络设备安全配置</vt:lpstr>
      <vt:lpstr>广域网的概念和特性</vt:lpstr>
      <vt:lpstr>广域网的构成和种类</vt:lpstr>
      <vt:lpstr>广域网安全管理</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personal</dc:creator>
  <cp:lastModifiedBy>阳光</cp:lastModifiedBy>
  <cp:revision>154</cp:revision>
  <dcterms:created xsi:type="dcterms:W3CDTF">2005-09-17T10:22:00Z</dcterms:created>
  <dcterms:modified xsi:type="dcterms:W3CDTF">2018-10-29T03:34:37Z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