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59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0" r:id="rId23"/>
    <p:sldId id="261" r:id="rId2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lIns="45720" rIns="45720" rtlCol="0" anchor="ctr"/>
          <a:p>
            <a:pPr algn="ctr" fontAlgn="base"/>
            <a:fld id="{9A0DB2DC-4C9A-4742-B13C-FB6460FD3503}" type="slidenum">
              <a:rPr lang="zh-CN" altLang="en-US" strike="noStrike" noProof="1" dirty="0">
                <a:latin typeface="Franklin Gothic Book" pitchFamily="34" charset="0"/>
                <a:ea typeface="黑体" pitchFamily="49" charset="-122"/>
                <a:cs typeface="+mn-cs"/>
              </a:rPr>
            </a:fld>
            <a:endParaRPr lang="zh-CN" altLang="en-US" strike="noStrike" noProof="1" dirty="0">
              <a:latin typeface="Franklin Gothic Book" pitchFamily="34" charset="0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lIns="45720" rIns="45720" rtlCol="0" anchor="ctr"/>
          <a:p>
            <a:pPr algn="ctr" fontAlgn="base"/>
            <a:fld id="{9A0DB2DC-4C9A-4742-B13C-FB6460FD3503}" type="slidenum">
              <a:rPr lang="zh-CN" altLang="en-US" strike="noStrike" noProof="1" dirty="0">
                <a:latin typeface="Franklin Gothic Book" pitchFamily="34" charset="0"/>
                <a:ea typeface="黑体" pitchFamily="49" charset="-122"/>
                <a:cs typeface="+mn-cs"/>
              </a:rPr>
            </a:fld>
            <a:endParaRPr lang="zh-CN" altLang="en-US" strike="noStrike" noProof="1" dirty="0">
              <a:latin typeface="Franklin Gothic Book" pitchFamily="34" charset="0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Franklin Gothic Book" pitchFamily="34" charset="0"/>
                <a:ea typeface="黑体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3025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0825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lIns="45720" rIns="45720" rtlCol="0" anchor="ctr"/>
          <a:p>
            <a:pPr algn="ctr" fontAlgn="base"/>
            <a:fld id="{9A0DB2DC-4C9A-4742-B13C-FB6460FD3503}" type="slidenum">
              <a:rPr lang="zh-CN" altLang="en-US" strike="noStrike" noProof="1" dirty="0">
                <a:latin typeface="Franklin Gothic Book" pitchFamily="34" charset="0"/>
                <a:ea typeface="黑体" pitchFamily="49" charset="-122"/>
                <a:cs typeface="+mn-cs"/>
              </a:rPr>
            </a:fld>
            <a:endParaRPr lang="zh-CN" altLang="en-US" strike="noStrike" noProof="1" dirty="0">
              <a:latin typeface="Franklin Gothic Book" pitchFamily="34" charset="0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lIns="45720" rIns="45720" rtlCol="0" anchor="ctr"/>
          <a:p>
            <a:pPr algn="ctr" fontAlgn="base"/>
            <a:fld id="{9A0DB2DC-4C9A-4742-B13C-FB6460FD3503}" type="slidenum">
              <a:rPr lang="zh-CN" altLang="en-US" strike="noStrike" noProof="1" dirty="0">
                <a:latin typeface="Franklin Gothic Book" pitchFamily="34" charset="0"/>
                <a:ea typeface="黑体" pitchFamily="49" charset="-122"/>
                <a:cs typeface="+mn-cs"/>
              </a:rPr>
            </a:fld>
            <a:endParaRPr lang="zh-CN" altLang="en-US" strike="noStrike" noProof="1" dirty="0">
              <a:latin typeface="Franklin Gothic Book" pitchFamily="34" charset="0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lIns="45720" rIns="45720" rtlCol="0" anchor="ctr"/>
          <a:p>
            <a:pPr algn="ctr" fontAlgn="base"/>
            <a:fld id="{9A0DB2DC-4C9A-4742-B13C-FB6460FD3503}" type="slidenum">
              <a:rPr lang="zh-CN" altLang="en-US" strike="noStrike" noProof="1" dirty="0">
                <a:latin typeface="Franklin Gothic Book" pitchFamily="34" charset="0"/>
                <a:ea typeface="黑体" pitchFamily="49" charset="-122"/>
                <a:cs typeface="+mn-cs"/>
              </a:rPr>
            </a:fld>
            <a:endParaRPr lang="zh-CN" altLang="en-US" strike="noStrike" noProof="1" dirty="0">
              <a:latin typeface="Franklin Gothic Book" pitchFamily="34" charset="0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lIns="45720" rIns="45720" rtlCol="0" anchor="ctr"/>
          <a:p>
            <a:pPr algn="ctr" fontAlgn="base"/>
            <a:fld id="{9A0DB2DC-4C9A-4742-B13C-FB6460FD3503}" type="slidenum">
              <a:rPr lang="zh-CN" altLang="en-US" strike="noStrike" noProof="1" dirty="0">
                <a:latin typeface="Franklin Gothic Book" pitchFamily="34" charset="0"/>
                <a:ea typeface="黑体" pitchFamily="49" charset="-122"/>
                <a:cs typeface="+mn-cs"/>
              </a:rPr>
            </a:fld>
            <a:endParaRPr lang="zh-CN" altLang="en-US" strike="noStrike" noProof="1" dirty="0">
              <a:latin typeface="Franklin Gothic Book" pitchFamily="34" charset="0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lIns="45720" rIns="45720" rtlCol="0" anchor="ctr"/>
          <a:p>
            <a:pPr algn="ctr" fontAlgn="base"/>
            <a:fld id="{9A0DB2DC-4C9A-4742-B13C-FB6460FD3503}" type="slidenum">
              <a:rPr lang="zh-CN" altLang="en-US" strike="noStrike" noProof="1" dirty="0">
                <a:latin typeface="Franklin Gothic Book" pitchFamily="34" charset="0"/>
                <a:ea typeface="黑体" pitchFamily="49" charset="-122"/>
                <a:cs typeface="+mn-cs"/>
              </a:rPr>
            </a:fld>
            <a:endParaRPr lang="zh-CN" altLang="en-US" strike="noStrike" noProof="1" dirty="0">
              <a:latin typeface="Franklin Gothic Book" pitchFamily="34" charset="0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lIns="45720" rIns="45720" rtlCol="0" anchor="ctr"/>
          <a:p>
            <a:pPr algn="ctr" fontAlgn="base"/>
            <a:fld id="{9A0DB2DC-4C9A-4742-B13C-FB6460FD3503}" type="slidenum">
              <a:rPr lang="zh-CN" altLang="en-US" strike="noStrike" noProof="1" dirty="0">
                <a:latin typeface="Franklin Gothic Book" pitchFamily="34" charset="0"/>
                <a:ea typeface="黑体" pitchFamily="49" charset="-122"/>
                <a:cs typeface="+mn-cs"/>
              </a:rPr>
            </a:fld>
            <a:endParaRPr lang="zh-CN" altLang="en-US" strike="noStrike" noProof="1" dirty="0">
              <a:latin typeface="Franklin Gothic Book" pitchFamily="34" charset="0"/>
              <a:ea typeface="黑体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86063" y="1054100"/>
            <a:ext cx="5903913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lIns="45720" rIns="45720" rtlCol="0" anchor="ctr"/>
          <a:p>
            <a:pPr algn="ctr" fontAlgn="base"/>
            <a:fld id="{9A0DB2DC-4C9A-4742-B13C-FB6460FD3503}" type="slidenum">
              <a:rPr lang="zh-CN" altLang="en-US" strike="noStrike" noProof="1" dirty="0">
                <a:latin typeface="Franklin Gothic Book" pitchFamily="34" charset="0"/>
                <a:ea typeface="黑体" pitchFamily="49" charset="-122"/>
                <a:cs typeface="+mn-cs"/>
              </a:rPr>
            </a:fld>
            <a:endParaRPr lang="zh-CN" altLang="en-US" strike="noStrike" noProof="1" dirty="0">
              <a:latin typeface="Franklin Gothic Book" pitchFamily="34" charset="0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lIns="45720" rIns="45720" rtlCol="0" anchor="ctr"/>
          <a:p>
            <a:pPr algn="ctr" fontAlgn="base"/>
            <a:fld id="{9A0DB2DC-4C9A-4742-B13C-FB6460FD3503}" type="slidenum">
              <a:rPr lang="zh-CN" altLang="en-US" strike="noStrike" noProof="1" dirty="0">
                <a:latin typeface="Franklin Gothic Book" pitchFamily="34" charset="0"/>
                <a:ea typeface="黑体" pitchFamily="49" charset="-122"/>
                <a:cs typeface="+mn-cs"/>
              </a:rPr>
            </a:fld>
            <a:endParaRPr lang="zh-CN" altLang="en-US" strike="noStrike" noProof="1" dirty="0">
              <a:latin typeface="Franklin Gothic Book" pitchFamily="34" charset="0"/>
              <a:ea typeface="黑体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0" y="6678613"/>
            <a:ext cx="9144000" cy="179388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8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6863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>
              <a:defRPr sz="1100">
                <a:solidFill>
                  <a:srgbClr val="636363"/>
                </a:solidFill>
                <a:latin typeface="Franklin Gothic Book" pitchFamily="34" charset="0"/>
                <a:ea typeface="黑体" pitchFamily="49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Franklin Gothic Book" pitchFamily="34" charset="0"/>
                <a:ea typeface="黑体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anose="020B0503020204020204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anose="020B0503020204020204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anose="020B0503020204020204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anose="020B0503020204020204" pitchFamily="34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538288"/>
          </a:xfrm>
        </p:spPr>
        <p:txBody>
          <a:bodyPr wrap="square" lIns="91440" tIns="45720" rIns="91440" bIns="45720" anchor="b"/>
          <a:p>
            <a:pPr eaLnBrk="1" hangingPunct="1"/>
            <a:r>
              <a:rPr lang="en-US" altLang="zh-CN" dirty="0"/>
              <a:t>PGP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8"/>
            <a:ext cx="6400800" cy="17526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endParaRPr lang="zh-CN" altLang="en-US" dirty="0"/>
          </a:p>
        </p:txBody>
      </p:sp>
      <p:sp>
        <p:nvSpPr>
          <p:cNvPr id="2150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eaLnBrk="1" hangingPunct="1"/>
            <a:endParaRPr lang="zh-CN" altLang="en-US" dirty="0"/>
          </a:p>
        </p:txBody>
      </p:sp>
      <p:pic>
        <p:nvPicPr>
          <p:cNvPr id="2150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628775"/>
            <a:ext cx="8250238" cy="43322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endParaRPr lang="zh-CN" altLang="en-US" dirty="0"/>
          </a:p>
        </p:txBody>
      </p:sp>
      <p:sp>
        <p:nvSpPr>
          <p:cNvPr id="2253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eaLnBrk="1" hangingPunct="1"/>
            <a:endParaRPr lang="zh-CN" altLang="en-US" dirty="0"/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2133600"/>
            <a:ext cx="6943725" cy="2247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endParaRPr lang="zh-CN" altLang="en-US" dirty="0"/>
          </a:p>
        </p:txBody>
      </p:sp>
      <p:sp>
        <p:nvSpPr>
          <p:cNvPr id="2355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eaLnBrk="1" hangingPunct="1"/>
            <a:endParaRPr lang="zh-CN" altLang="en-US" dirty="0"/>
          </a:p>
        </p:txBody>
      </p:sp>
      <p:pic>
        <p:nvPicPr>
          <p:cNvPr id="2355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476250"/>
            <a:ext cx="847725" cy="904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765175"/>
            <a:ext cx="6715125" cy="5829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endParaRPr lang="zh-CN" altLang="en-US" dirty="0"/>
          </a:p>
        </p:txBody>
      </p:sp>
      <p:sp>
        <p:nvSpPr>
          <p:cNvPr id="2457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eaLnBrk="1" hangingPunct="1"/>
            <a:endParaRPr lang="zh-CN" altLang="en-US" dirty="0"/>
          </a:p>
        </p:txBody>
      </p:sp>
      <p:pic>
        <p:nvPicPr>
          <p:cNvPr id="2457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588" y="438150"/>
            <a:ext cx="6600825" cy="5981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endParaRPr lang="zh-CN" altLang="en-US" dirty="0"/>
          </a:p>
        </p:txBody>
      </p:sp>
      <p:sp>
        <p:nvSpPr>
          <p:cNvPr id="2560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eaLnBrk="1" hangingPunct="1"/>
            <a:endParaRPr lang="zh-CN" altLang="en-US" dirty="0"/>
          </a:p>
        </p:txBody>
      </p:sp>
      <p:pic>
        <p:nvPicPr>
          <p:cNvPr id="2560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588" y="552450"/>
            <a:ext cx="6600825" cy="5753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endParaRPr lang="zh-CN" altLang="en-US" dirty="0"/>
          </a:p>
        </p:txBody>
      </p:sp>
      <p:sp>
        <p:nvSpPr>
          <p:cNvPr id="2662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eaLnBrk="1" hangingPunct="1"/>
            <a:endParaRPr lang="zh-CN" altLang="en-US" dirty="0"/>
          </a:p>
        </p:txBody>
      </p:sp>
      <p:pic>
        <p:nvPicPr>
          <p:cNvPr id="2662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1341438"/>
            <a:ext cx="8469312" cy="46847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endParaRPr lang="zh-CN" altLang="en-US" dirty="0"/>
          </a:p>
        </p:txBody>
      </p:sp>
      <p:sp>
        <p:nvSpPr>
          <p:cNvPr id="2765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eaLnBrk="1" hangingPunct="1"/>
            <a:endParaRPr lang="zh-CN" altLang="en-US" dirty="0"/>
          </a:p>
        </p:txBody>
      </p:sp>
      <p:pic>
        <p:nvPicPr>
          <p:cNvPr id="2765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8825" y="1671638"/>
            <a:ext cx="5086350" cy="3514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endParaRPr lang="zh-CN" altLang="en-US" dirty="0"/>
          </a:p>
        </p:txBody>
      </p:sp>
      <p:sp>
        <p:nvSpPr>
          <p:cNvPr id="2867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eaLnBrk="1" hangingPunct="1"/>
            <a:endParaRPr lang="zh-CN" altLang="en-US" dirty="0"/>
          </a:p>
        </p:txBody>
      </p:sp>
      <p:pic>
        <p:nvPicPr>
          <p:cNvPr id="2867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488" y="1157288"/>
            <a:ext cx="6677025" cy="4543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endParaRPr lang="zh-CN" altLang="en-US" dirty="0"/>
          </a:p>
        </p:txBody>
      </p:sp>
      <p:sp>
        <p:nvSpPr>
          <p:cNvPr id="2969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eaLnBrk="1" hangingPunct="1"/>
            <a:endParaRPr lang="zh-CN" altLang="en-US" dirty="0"/>
          </a:p>
        </p:txBody>
      </p:sp>
      <p:pic>
        <p:nvPicPr>
          <p:cNvPr id="2969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4475" y="1076325"/>
            <a:ext cx="6115050" cy="4705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endParaRPr lang="en-US" altLang="zh-CN" dirty="0"/>
          </a:p>
        </p:txBody>
      </p:sp>
      <p:sp>
        <p:nvSpPr>
          <p:cNvPr id="3072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eaLnBrk="1" hangingPunct="1"/>
            <a:endParaRPr lang="zh-CN" altLang="en-US" dirty="0"/>
          </a:p>
        </p:txBody>
      </p:sp>
      <p:pic>
        <p:nvPicPr>
          <p:cNvPr id="3072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347788"/>
            <a:ext cx="5181600" cy="4162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电子邮件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的加密 </a:t>
            </a:r>
            <a:b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PGP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(Pretty Good Privacy)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66627" name="Rectangle 3"/>
          <p:cNvSpPr>
            <a:spLocks noGrp="1"/>
          </p:cNvSpPr>
          <p:nvPr>
            <p:ph idx="1"/>
          </p:nvPr>
        </p:nvSpPr>
        <p:spPr>
          <a:xfrm>
            <a:off x="1042988" y="1906588"/>
            <a:ext cx="7772400" cy="4114800"/>
          </a:xfrm>
        </p:spPr>
        <p:txBody>
          <a:bodyPr wrap="square" lIns="91440" tIns="45720" rIns="91440" bIns="45720" anchor="t"/>
          <a:p>
            <a:pPr eaLnBrk="1" hangingPunct="1"/>
            <a:r>
              <a:rPr lang="en-US" altLang="zh-CN" sz="2800" dirty="0"/>
              <a:t>PGP </a:t>
            </a:r>
            <a:r>
              <a:rPr lang="zh-CN" altLang="en-US" sz="2800" dirty="0"/>
              <a:t>是一个完整的电子邮件安全软件包，包括加密、鉴别、电子签名和压缩等技术。</a:t>
            </a:r>
            <a:endParaRPr lang="zh-CN" altLang="en-US" sz="2800" dirty="0"/>
          </a:p>
          <a:p>
            <a:pPr eaLnBrk="1" hangingPunct="1"/>
            <a:r>
              <a:rPr lang="en-US" altLang="zh-CN" sz="2800" dirty="0"/>
              <a:t>PGP </a:t>
            </a:r>
            <a:r>
              <a:rPr lang="zh-CN" altLang="en-US" sz="2800" dirty="0"/>
              <a:t>并没有使用什么新的概念，它只是将现有的一些算法如 </a:t>
            </a:r>
            <a:r>
              <a:rPr lang="en-US" altLang="zh-CN" sz="2800" dirty="0"/>
              <a:t>MD5</a:t>
            </a:r>
            <a:r>
              <a:rPr lang="zh-CN" altLang="en-US" sz="2800" dirty="0"/>
              <a:t>，</a:t>
            </a:r>
            <a:r>
              <a:rPr lang="en-US" altLang="zh-CN" sz="2800" dirty="0"/>
              <a:t>RSA</a:t>
            </a:r>
            <a:r>
              <a:rPr lang="zh-CN" altLang="en-US" sz="2800" dirty="0"/>
              <a:t>，以及 </a:t>
            </a:r>
            <a:r>
              <a:rPr lang="en-US" altLang="zh-CN" sz="2800" dirty="0"/>
              <a:t>IDEA </a:t>
            </a:r>
            <a:r>
              <a:rPr lang="zh-CN" altLang="en-US" sz="2800" dirty="0"/>
              <a:t>等综合在一起而已。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虽然 </a:t>
            </a:r>
            <a:r>
              <a:rPr lang="en-US" altLang="zh-CN" sz="2800" dirty="0"/>
              <a:t>PGP </a:t>
            </a:r>
            <a:r>
              <a:rPr lang="zh-CN" altLang="en-US" sz="2800" dirty="0"/>
              <a:t>已被广泛使用，但 </a:t>
            </a:r>
            <a:r>
              <a:rPr lang="en-US" altLang="zh-CN" sz="2800" dirty="0"/>
              <a:t>PGP </a:t>
            </a:r>
            <a:r>
              <a:rPr lang="zh-CN" altLang="en-US" sz="2800" dirty="0"/>
              <a:t>并不是因特网的正式标准。</a:t>
            </a:r>
            <a:r>
              <a:rPr lang="zh-CN" altLang="en-US" dirty="0"/>
              <a:t> </a:t>
            </a:r>
            <a:r>
              <a:rPr lang="zh-CN" altLang="en-US" sz="2800" dirty="0"/>
              <a:t>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charRg st="4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charRg st="95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endParaRPr lang="zh-CN" altLang="en-US" dirty="0"/>
          </a:p>
        </p:txBody>
      </p:sp>
      <p:sp>
        <p:nvSpPr>
          <p:cNvPr id="3174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eaLnBrk="1" hangingPunct="1"/>
            <a:endParaRPr lang="zh-CN" altLang="en-US" dirty="0"/>
          </a:p>
        </p:txBody>
      </p:sp>
      <p:pic>
        <p:nvPicPr>
          <p:cNvPr id="3174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113" y="1916113"/>
            <a:ext cx="7561262" cy="3495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PEM</a:t>
            </a:r>
            <a:b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(Privacy Enhanced Mail)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0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eaLnBrk="1" hangingPunct="1"/>
            <a:r>
              <a:rPr lang="en-US" altLang="zh-CN" dirty="0"/>
              <a:t>PEM </a:t>
            </a:r>
            <a:r>
              <a:rPr lang="zh-CN" altLang="en-US" dirty="0"/>
              <a:t>是因特网的邮件加密建议标准，由四个 </a:t>
            </a:r>
            <a:r>
              <a:rPr lang="en-US" altLang="zh-CN" dirty="0"/>
              <a:t>RFC </a:t>
            </a:r>
            <a:r>
              <a:rPr lang="zh-CN" altLang="en-US" dirty="0"/>
              <a:t>文档来描述：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(1) RFC 1421</a:t>
            </a:r>
            <a:r>
              <a:rPr lang="zh-CN" altLang="en-US" dirty="0"/>
              <a:t>：报文加密与鉴别过程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(2) RFC 1422</a:t>
            </a:r>
            <a:r>
              <a:rPr lang="zh-CN" altLang="en-US" dirty="0"/>
              <a:t>：基于证书的密钥管理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(3) RFC 1423</a:t>
            </a:r>
            <a:r>
              <a:rPr lang="zh-CN" altLang="en-US" dirty="0"/>
              <a:t>：</a:t>
            </a:r>
            <a:r>
              <a:rPr lang="en-US" altLang="zh-CN" dirty="0"/>
              <a:t>PEM </a:t>
            </a:r>
            <a:r>
              <a:rPr lang="zh-CN" altLang="en-US" dirty="0"/>
              <a:t>的算法、工作方式和 标识符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(4) RFC 1424</a:t>
            </a:r>
            <a:r>
              <a:rPr lang="zh-CN" altLang="en-US" dirty="0"/>
              <a:t>：密钥证书和相关的服务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en-US" altLang="zh-CN" dirty="0"/>
              <a:t>PEM </a:t>
            </a:r>
            <a:r>
              <a:rPr lang="zh-CN" altLang="en-US" dirty="0"/>
              <a:t>的主要特点</a:t>
            </a:r>
            <a:endParaRPr lang="zh-CN" altLang="en-US" dirty="0"/>
          </a:p>
        </p:txBody>
      </p:sp>
      <p:sp>
        <p:nvSpPr>
          <p:cNvPr id="669699" name="Rectangle 3"/>
          <p:cNvSpPr>
            <a:spLocks noGrp="1"/>
          </p:cNvSpPr>
          <p:nvPr>
            <p:ph idx="1"/>
          </p:nvPr>
        </p:nvSpPr>
        <p:spPr>
          <a:xfrm>
            <a:off x="1042988" y="1773238"/>
            <a:ext cx="7772400" cy="4392612"/>
          </a:xfrm>
        </p:spPr>
        <p:txBody>
          <a:bodyPr wrap="square" lIns="91440" tIns="45720" rIns="91440" bIns="45720" anchor="t"/>
          <a:p>
            <a:pPr eaLnBrk="1" hangingPunct="1"/>
            <a:r>
              <a:rPr lang="en-US" altLang="zh-CN" sz="2800" dirty="0"/>
              <a:t>PEM </a:t>
            </a:r>
            <a:r>
              <a:rPr lang="zh-CN" altLang="en-US" sz="2800" dirty="0"/>
              <a:t>的功能和 </a:t>
            </a:r>
            <a:r>
              <a:rPr lang="en-US" altLang="zh-CN" sz="2800" dirty="0"/>
              <a:t>PGP </a:t>
            </a:r>
            <a:r>
              <a:rPr lang="zh-CN" altLang="en-US" sz="2800" dirty="0"/>
              <a:t>的差不多，都是对基于</a:t>
            </a:r>
            <a:r>
              <a:rPr lang="en-US" altLang="zh-CN" sz="2800" dirty="0"/>
              <a:t>[RFC 822]</a:t>
            </a:r>
            <a:r>
              <a:rPr lang="zh-CN" altLang="en-US" sz="2800" dirty="0"/>
              <a:t>的电子邮件进行加密和鉴别。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每个报文都是使用一次一密的方法进行加密，并且密钥也是放在报文中一起在网络上传送。对密钥还必须加密。可以使用 </a:t>
            </a:r>
            <a:r>
              <a:rPr lang="en-US" altLang="zh-CN" sz="2800" dirty="0"/>
              <a:t>RSA </a:t>
            </a:r>
            <a:r>
              <a:rPr lang="zh-CN" altLang="en-US" sz="2800" dirty="0"/>
              <a:t>或三重 </a:t>
            </a:r>
            <a:r>
              <a:rPr lang="en-US" altLang="zh-CN" sz="2800" dirty="0"/>
              <a:t>DES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eaLnBrk="1" hangingPunct="1"/>
            <a:r>
              <a:rPr lang="en-US" altLang="zh-CN" sz="2800" dirty="0"/>
              <a:t>PEM </a:t>
            </a:r>
            <a:r>
              <a:rPr lang="zh-CN" altLang="en-US" sz="2800" dirty="0"/>
              <a:t>有比 </a:t>
            </a:r>
            <a:r>
              <a:rPr lang="en-US" altLang="zh-CN" sz="2800" dirty="0"/>
              <a:t>PGP </a:t>
            </a:r>
            <a:r>
              <a:rPr lang="zh-CN" altLang="en-US" sz="2800" dirty="0"/>
              <a:t>更完善的密钥管理机制。由证书管理机构</a:t>
            </a:r>
            <a:r>
              <a:rPr lang="en-US" altLang="zh-CN" sz="2800" dirty="0"/>
              <a:t>(Certificate Authority)</a:t>
            </a:r>
            <a:r>
              <a:rPr lang="zh-CN" altLang="en-US" sz="2800" dirty="0"/>
              <a:t>发布证书。  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charRg st="46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charRg st="113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en-US" altLang="zh-CN" dirty="0"/>
              <a:t>PGP</a:t>
            </a:r>
            <a:r>
              <a:rPr lang="zh-CN" altLang="en-US" dirty="0"/>
              <a:t>机制</a:t>
            </a:r>
            <a:endParaRPr lang="zh-CN" altLang="en-US" dirty="0"/>
          </a:p>
        </p:txBody>
      </p:sp>
      <p:graphicFrame>
        <p:nvGraphicFramePr>
          <p:cNvPr id="14338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900113" y="1412875"/>
          <a:ext cx="7400925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9867900" imgH="6248400" progId="Photoshop.Image.11">
                  <p:embed/>
                </p:oleObj>
              </mc:Choice>
              <mc:Fallback>
                <p:oleObj name="" r:id="rId1" imgW="9867900" imgH="6248400" progId="Photoshop.Image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1412875"/>
                        <a:ext cx="7400925" cy="46863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en-US" altLang="zh-CN" dirty="0"/>
              <a:t>PGP </a:t>
            </a:r>
            <a:r>
              <a:rPr lang="zh-CN" altLang="en-US" dirty="0"/>
              <a:t>的加密过程 </a:t>
            </a:r>
            <a:endParaRPr lang="zh-CN" altLang="en-US" dirty="0"/>
          </a:p>
        </p:txBody>
      </p:sp>
      <p:sp>
        <p:nvSpPr>
          <p:cNvPr id="15362" name="Line 4"/>
          <p:cNvSpPr/>
          <p:nvPr/>
        </p:nvSpPr>
        <p:spPr>
          <a:xfrm>
            <a:off x="4749800" y="4486275"/>
            <a:ext cx="714375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15363" name="Rectangle 5"/>
          <p:cNvSpPr/>
          <p:nvPr/>
        </p:nvSpPr>
        <p:spPr>
          <a:xfrm>
            <a:off x="303213" y="2022475"/>
            <a:ext cx="4252912" cy="936625"/>
          </a:xfrm>
          <a:prstGeom prst="rect">
            <a:avLst/>
          </a:prstGeom>
          <a:solidFill>
            <a:srgbClr val="FFFF99"/>
          </a:solidFill>
          <a:ln w="38100" cap="flat" cmpd="dbl">
            <a:solidFill>
              <a:srgbClr val="33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15364" name="Rectangle 6"/>
          <p:cNvSpPr/>
          <p:nvPr/>
        </p:nvSpPr>
        <p:spPr>
          <a:xfrm>
            <a:off x="982663" y="4213225"/>
            <a:ext cx="617537" cy="596900"/>
          </a:xfrm>
          <a:prstGeom prst="rect">
            <a:avLst/>
          </a:prstGeom>
          <a:solidFill>
            <a:srgbClr val="CCECFF"/>
          </a:solidFill>
          <a:ln w="19050" cap="flat" cmpd="sng">
            <a:solidFill>
              <a:srgbClr val="333399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tx1"/>
            </a:outerShdw>
          </a:effectLst>
        </p:spPr>
        <p:txBody>
          <a:bodyPr wrap="none" anchor="ctr"/>
          <a:p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MD5</a:t>
            </a:r>
            <a:endParaRPr lang="en-US" altLang="zh-CN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5365" name="Rectangle 7"/>
          <p:cNvSpPr/>
          <p:nvPr/>
        </p:nvSpPr>
        <p:spPr>
          <a:xfrm>
            <a:off x="2141538" y="4213225"/>
            <a:ext cx="617537" cy="596900"/>
          </a:xfrm>
          <a:prstGeom prst="rect">
            <a:avLst/>
          </a:prstGeom>
          <a:solidFill>
            <a:srgbClr val="CCECFF"/>
          </a:solidFill>
          <a:ln w="19050" cap="flat" cmpd="sng">
            <a:solidFill>
              <a:srgbClr val="333399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tx1"/>
            </a:outerShdw>
          </a:effectLst>
        </p:spPr>
        <p:txBody>
          <a:bodyPr wrap="none" anchor="ctr"/>
          <a:p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RSA</a:t>
            </a:r>
            <a:endParaRPr lang="en-US" altLang="zh-CN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5366" name="Text Box 8"/>
          <p:cNvSpPr txBox="1"/>
          <p:nvPr/>
        </p:nvSpPr>
        <p:spPr>
          <a:xfrm>
            <a:off x="3252788" y="4160838"/>
            <a:ext cx="534987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6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  <a:sym typeface="Symbol" panose="05050102010706020507" pitchFamily="18" charset="2"/>
              </a:rPr>
              <a:t></a:t>
            </a:r>
            <a:endParaRPr lang="en-US" altLang="zh-CN" sz="36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5367" name="Text Box 9"/>
          <p:cNvSpPr txBox="1"/>
          <p:nvPr/>
        </p:nvSpPr>
        <p:spPr>
          <a:xfrm>
            <a:off x="6410325" y="4171950"/>
            <a:ext cx="53657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6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  <a:sym typeface="Symbol" panose="05050102010706020507" pitchFamily="18" charset="2"/>
              </a:rPr>
              <a:t></a:t>
            </a:r>
            <a:endParaRPr lang="en-US" altLang="zh-CN" sz="36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5368" name="Rectangle 10"/>
          <p:cNvSpPr/>
          <p:nvPr/>
        </p:nvSpPr>
        <p:spPr>
          <a:xfrm>
            <a:off x="4151313" y="4213225"/>
            <a:ext cx="617537" cy="596900"/>
          </a:xfrm>
          <a:prstGeom prst="rect">
            <a:avLst/>
          </a:prstGeom>
          <a:solidFill>
            <a:srgbClr val="CCECFF"/>
          </a:solidFill>
          <a:ln w="19050" cap="flat" cmpd="sng">
            <a:solidFill>
              <a:srgbClr val="333399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tx1"/>
            </a:outerShdw>
          </a:effectLst>
        </p:spPr>
        <p:txBody>
          <a:bodyPr wrap="none" anchor="ctr"/>
          <a:p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ZIP</a:t>
            </a:r>
            <a:endParaRPr lang="en-US" altLang="zh-CN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5369" name="Rectangle 11"/>
          <p:cNvSpPr/>
          <p:nvPr/>
        </p:nvSpPr>
        <p:spPr>
          <a:xfrm>
            <a:off x="5464175" y="4213225"/>
            <a:ext cx="696913" cy="596900"/>
          </a:xfrm>
          <a:prstGeom prst="rect">
            <a:avLst/>
          </a:prstGeom>
          <a:solidFill>
            <a:srgbClr val="CCECFF"/>
          </a:solidFill>
          <a:ln w="19050" cap="flat" cmpd="sng">
            <a:solidFill>
              <a:srgbClr val="333399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tx1"/>
            </a:outerShdw>
          </a:effectLst>
        </p:spPr>
        <p:txBody>
          <a:bodyPr wrap="none" anchor="ctr"/>
          <a:p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IDEA</a:t>
            </a:r>
            <a:endParaRPr lang="en-US" altLang="zh-CN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5370" name="Rectangle 12"/>
          <p:cNvSpPr/>
          <p:nvPr/>
        </p:nvSpPr>
        <p:spPr>
          <a:xfrm>
            <a:off x="7242175" y="4213225"/>
            <a:ext cx="617538" cy="596900"/>
          </a:xfrm>
          <a:prstGeom prst="rect">
            <a:avLst/>
          </a:prstGeom>
          <a:solidFill>
            <a:srgbClr val="CCECFF"/>
          </a:solidFill>
          <a:ln w="19050" cap="flat" cmpd="sng">
            <a:solidFill>
              <a:srgbClr val="333399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tx1"/>
            </a:outerShdw>
          </a:effectLst>
        </p:spPr>
        <p:txBody>
          <a:bodyPr wrap="none" anchor="ctr"/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base</a:t>
            </a:r>
            <a:endParaRPr lang="en-US" altLang="zh-CN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64</a:t>
            </a:r>
            <a:endParaRPr lang="en-US" altLang="zh-CN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5371" name="Rectangle 13"/>
          <p:cNvSpPr/>
          <p:nvPr/>
        </p:nvSpPr>
        <p:spPr>
          <a:xfrm>
            <a:off x="6392863" y="3362325"/>
            <a:ext cx="617537" cy="596900"/>
          </a:xfrm>
          <a:prstGeom prst="rect">
            <a:avLst/>
          </a:prstGeom>
          <a:solidFill>
            <a:srgbClr val="CCECFF"/>
          </a:solidFill>
          <a:ln w="19050" cap="flat" cmpd="sng">
            <a:solidFill>
              <a:srgbClr val="333399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tx1"/>
            </a:outerShdw>
          </a:effectLst>
        </p:spPr>
        <p:txBody>
          <a:bodyPr wrap="none" anchor="ctr"/>
          <a:p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RSA</a:t>
            </a:r>
            <a:endParaRPr lang="en-US" altLang="zh-CN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5372" name="Line 14"/>
          <p:cNvSpPr/>
          <p:nvPr/>
        </p:nvSpPr>
        <p:spPr>
          <a:xfrm>
            <a:off x="149225" y="4486275"/>
            <a:ext cx="850900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15373" name="Line 15"/>
          <p:cNvSpPr/>
          <p:nvPr/>
        </p:nvSpPr>
        <p:spPr>
          <a:xfrm>
            <a:off x="1600200" y="4486275"/>
            <a:ext cx="542925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15374" name="Freeform 16"/>
          <p:cNvSpPr/>
          <p:nvPr/>
        </p:nvSpPr>
        <p:spPr>
          <a:xfrm>
            <a:off x="2759075" y="4486275"/>
            <a:ext cx="633413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33413" y="0"/>
              </a:cxn>
            </a:cxnLst>
            <a:pathLst>
              <a:path w="355" h="1">
                <a:moveTo>
                  <a:pt x="0" y="0"/>
                </a:moveTo>
                <a:lnTo>
                  <a:pt x="355" y="0"/>
                </a:lnTo>
              </a:path>
            </a:pathLst>
          </a:custGeom>
          <a:noFill/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lg"/>
          </a:ln>
        </p:spPr>
        <p:txBody>
          <a:bodyPr/>
          <a:p>
            <a:endParaRPr lang="zh-CN" altLang="en-US"/>
          </a:p>
        </p:txBody>
      </p:sp>
      <p:sp>
        <p:nvSpPr>
          <p:cNvPr id="15375" name="Line 17"/>
          <p:cNvSpPr/>
          <p:nvPr/>
        </p:nvSpPr>
        <p:spPr>
          <a:xfrm>
            <a:off x="3686175" y="4486275"/>
            <a:ext cx="474663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15376" name="Line 18"/>
          <p:cNvSpPr/>
          <p:nvPr/>
        </p:nvSpPr>
        <p:spPr>
          <a:xfrm>
            <a:off x="6161088" y="4486275"/>
            <a:ext cx="376237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15377" name="Line 19"/>
          <p:cNvSpPr/>
          <p:nvPr/>
        </p:nvSpPr>
        <p:spPr>
          <a:xfrm>
            <a:off x="6856413" y="4486275"/>
            <a:ext cx="392112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15378" name="Line 20"/>
          <p:cNvSpPr/>
          <p:nvPr/>
        </p:nvSpPr>
        <p:spPr>
          <a:xfrm>
            <a:off x="7859713" y="4468813"/>
            <a:ext cx="1008062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15379" name="Line 21"/>
          <p:cNvSpPr/>
          <p:nvPr/>
        </p:nvSpPr>
        <p:spPr>
          <a:xfrm>
            <a:off x="5981700" y="3651250"/>
            <a:ext cx="411163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15380" name="Line 22"/>
          <p:cNvSpPr/>
          <p:nvPr/>
        </p:nvSpPr>
        <p:spPr>
          <a:xfrm rot="5400000">
            <a:off x="5589588" y="4021138"/>
            <a:ext cx="436562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15381" name="Freeform 23"/>
          <p:cNvSpPr/>
          <p:nvPr/>
        </p:nvSpPr>
        <p:spPr>
          <a:xfrm>
            <a:off x="6684963" y="3933825"/>
            <a:ext cx="3175" cy="425450"/>
          </a:xfrm>
          <a:custGeom>
            <a:avLst/>
            <a:gdLst/>
            <a:ahLst/>
            <a:cxnLst>
              <a:cxn ang="0">
                <a:pos x="3175" y="0"/>
              </a:cxn>
              <a:cxn ang="0">
                <a:pos x="0" y="425450"/>
              </a:cxn>
            </a:cxnLst>
            <a:pathLst>
              <a:path w="2" h="196">
                <a:moveTo>
                  <a:pt x="2" y="0"/>
                </a:moveTo>
                <a:lnTo>
                  <a:pt x="0" y="196"/>
                </a:lnTo>
              </a:path>
            </a:pathLst>
          </a:custGeom>
          <a:noFill/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lg"/>
          </a:ln>
        </p:spPr>
        <p:txBody>
          <a:bodyPr/>
          <a:p>
            <a:endParaRPr lang="zh-CN" altLang="en-US"/>
          </a:p>
        </p:txBody>
      </p:sp>
      <p:sp>
        <p:nvSpPr>
          <p:cNvPr id="15382" name="Freeform 24"/>
          <p:cNvSpPr/>
          <p:nvPr/>
        </p:nvSpPr>
        <p:spPr>
          <a:xfrm>
            <a:off x="603250" y="4500563"/>
            <a:ext cx="2919413" cy="733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33425"/>
              </a:cxn>
              <a:cxn ang="0">
                <a:pos x="2919413" y="733425"/>
              </a:cxn>
              <a:cxn ang="0">
                <a:pos x="2917631" y="143213"/>
              </a:cxn>
            </a:cxnLst>
            <a:pathLst>
              <a:path w="1638" h="338">
                <a:moveTo>
                  <a:pt x="0" y="0"/>
                </a:moveTo>
                <a:lnTo>
                  <a:pt x="0" y="338"/>
                </a:lnTo>
                <a:lnTo>
                  <a:pt x="1638" y="338"/>
                </a:lnTo>
                <a:lnTo>
                  <a:pt x="1637" y="66"/>
                </a:lnTo>
              </a:path>
            </a:pathLst>
          </a:custGeom>
          <a:noFill/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lg"/>
          </a:ln>
        </p:spPr>
        <p:txBody>
          <a:bodyPr/>
          <a:p>
            <a:endParaRPr lang="zh-CN" altLang="en-US"/>
          </a:p>
        </p:txBody>
      </p:sp>
      <p:sp>
        <p:nvSpPr>
          <p:cNvPr id="15383" name="Line 25"/>
          <p:cNvSpPr/>
          <p:nvPr/>
        </p:nvSpPr>
        <p:spPr>
          <a:xfrm rot="5400000">
            <a:off x="6475413" y="3151188"/>
            <a:ext cx="417512" cy="0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15384" name="Text Box 26"/>
          <p:cNvSpPr txBox="1"/>
          <p:nvPr/>
        </p:nvSpPr>
        <p:spPr>
          <a:xfrm>
            <a:off x="114300" y="3867150"/>
            <a:ext cx="931863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  A 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的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明文 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P</a:t>
            </a:r>
            <a:endParaRPr lang="en-US" altLang="zh-CN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5385" name="Text Box 27"/>
          <p:cNvSpPr txBox="1"/>
          <p:nvPr/>
        </p:nvSpPr>
        <p:spPr>
          <a:xfrm>
            <a:off x="3138488" y="4832350"/>
            <a:ext cx="354012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P</a:t>
            </a:r>
            <a:endParaRPr lang="en-US" altLang="zh-CN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5386" name="Text Box 28"/>
          <p:cNvSpPr txBox="1"/>
          <p:nvPr/>
        </p:nvSpPr>
        <p:spPr>
          <a:xfrm>
            <a:off x="3686175" y="4111625"/>
            <a:ext cx="495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P1</a:t>
            </a:r>
            <a:endParaRPr lang="en-US" altLang="zh-CN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5387" name="Text Box 29"/>
          <p:cNvSpPr txBox="1"/>
          <p:nvPr/>
        </p:nvSpPr>
        <p:spPr>
          <a:xfrm>
            <a:off x="4768850" y="4013200"/>
            <a:ext cx="7493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P1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.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Z</a:t>
            </a:r>
            <a:endParaRPr lang="en-US" altLang="zh-CN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5388" name="Line 30"/>
          <p:cNvSpPr/>
          <p:nvPr/>
        </p:nvSpPr>
        <p:spPr>
          <a:xfrm rot="5400000">
            <a:off x="2211388" y="3995738"/>
            <a:ext cx="479425" cy="3175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15389" name="Text Box 32"/>
          <p:cNvSpPr txBox="1"/>
          <p:nvPr/>
        </p:nvSpPr>
        <p:spPr>
          <a:xfrm>
            <a:off x="5592763" y="3463925"/>
            <a:ext cx="4921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K</a:t>
            </a:r>
            <a:r>
              <a:rPr lang="en-US" altLang="zh-CN" sz="2000" baseline="-25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M</a:t>
            </a:r>
            <a:endParaRPr lang="en-US" altLang="zh-CN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5390" name="Text Box 34"/>
          <p:cNvSpPr txBox="1"/>
          <p:nvPr/>
        </p:nvSpPr>
        <p:spPr>
          <a:xfrm>
            <a:off x="7858125" y="4464050"/>
            <a:ext cx="1200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至因特网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5391" name="Text Box 35"/>
          <p:cNvSpPr txBox="1"/>
          <p:nvPr/>
        </p:nvSpPr>
        <p:spPr>
          <a:xfrm>
            <a:off x="7889875" y="3735388"/>
            <a:ext cx="847725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ASCII</a:t>
            </a:r>
            <a:endParaRPr lang="en-US" altLang="zh-CN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文本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5392" name="Text Box 37"/>
          <p:cNvSpPr txBox="1"/>
          <p:nvPr/>
        </p:nvSpPr>
        <p:spPr>
          <a:xfrm>
            <a:off x="5940425" y="2276475"/>
            <a:ext cx="154940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 B 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的 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RSA</a:t>
            </a:r>
            <a:endParaRPr lang="en-US" altLang="zh-CN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公开密钥 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E</a:t>
            </a:r>
            <a:r>
              <a:rPr lang="en-US" altLang="zh-CN" sz="2000" baseline="-25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B</a:t>
            </a:r>
            <a:endParaRPr lang="en-US" altLang="zh-CN" sz="2000" baseline="-25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5393" name="Text Box 38"/>
          <p:cNvSpPr txBox="1"/>
          <p:nvPr/>
        </p:nvSpPr>
        <p:spPr>
          <a:xfrm>
            <a:off x="382588" y="2095500"/>
            <a:ext cx="4202112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K</a:t>
            </a:r>
            <a:r>
              <a:rPr lang="en-US" altLang="zh-CN" sz="2000" baseline="-25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M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：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IDEA 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的加密密钥（一次一密）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5394" name="Text Box 39"/>
          <p:cNvSpPr txBox="1"/>
          <p:nvPr/>
        </p:nvSpPr>
        <p:spPr>
          <a:xfrm>
            <a:off x="339725" y="2355850"/>
            <a:ext cx="534988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6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  <a:sym typeface="Symbol" panose="05050102010706020507" pitchFamily="18" charset="2"/>
              </a:rPr>
              <a:t></a:t>
            </a:r>
            <a:endParaRPr lang="en-US" altLang="zh-CN" sz="36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5395" name="Text Box 40"/>
          <p:cNvSpPr txBox="1"/>
          <p:nvPr/>
        </p:nvSpPr>
        <p:spPr>
          <a:xfrm>
            <a:off x="735013" y="2455863"/>
            <a:ext cx="946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：拼接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5396" name="Freeform 41"/>
          <p:cNvSpPr/>
          <p:nvPr/>
        </p:nvSpPr>
        <p:spPr>
          <a:xfrm>
            <a:off x="3549650" y="4486275"/>
            <a:ext cx="385763" cy="1001713"/>
          </a:xfrm>
          <a:custGeom>
            <a:avLst/>
            <a:gdLst/>
            <a:ahLst/>
            <a:cxnLst>
              <a:cxn ang="0">
                <a:pos x="0" y="1001713"/>
              </a:cxn>
              <a:cxn ang="0">
                <a:pos x="385763" y="0"/>
              </a:cxn>
            </a:cxnLst>
            <a:pathLst>
              <a:path w="215" h="461">
                <a:moveTo>
                  <a:pt x="0" y="461"/>
                </a:moveTo>
                <a:lnTo>
                  <a:pt x="215" y="0"/>
                </a:lnTo>
              </a:path>
            </a:pathLst>
          </a:custGeom>
          <a:noFill/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lg"/>
          </a:ln>
        </p:spPr>
        <p:txBody>
          <a:bodyPr/>
          <a:p>
            <a:endParaRPr lang="zh-CN" altLang="en-US"/>
          </a:p>
        </p:txBody>
      </p:sp>
      <p:sp>
        <p:nvSpPr>
          <p:cNvPr id="15397" name="Text Box 42"/>
          <p:cNvSpPr txBox="1"/>
          <p:nvPr/>
        </p:nvSpPr>
        <p:spPr>
          <a:xfrm>
            <a:off x="2800350" y="5408613"/>
            <a:ext cx="15097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P 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与 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H 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拼接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5398" name="Text Box 43"/>
          <p:cNvSpPr txBox="1"/>
          <p:nvPr/>
        </p:nvSpPr>
        <p:spPr>
          <a:xfrm>
            <a:off x="2855913" y="4111625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H</a:t>
            </a:r>
            <a:endParaRPr lang="en-US" altLang="zh-CN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5399" name="Line 44"/>
          <p:cNvSpPr/>
          <p:nvPr/>
        </p:nvSpPr>
        <p:spPr>
          <a:xfrm flipV="1">
            <a:off x="4941888" y="4505325"/>
            <a:ext cx="176212" cy="471488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15400" name="Text Box 45"/>
          <p:cNvSpPr txBox="1"/>
          <p:nvPr/>
        </p:nvSpPr>
        <p:spPr>
          <a:xfrm>
            <a:off x="4170363" y="4957763"/>
            <a:ext cx="158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压缩后的 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P1</a:t>
            </a:r>
            <a:endParaRPr lang="en-US" altLang="zh-CN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5401" name="Freeform 46"/>
          <p:cNvSpPr/>
          <p:nvPr/>
        </p:nvSpPr>
        <p:spPr>
          <a:xfrm>
            <a:off x="6600825" y="4486275"/>
            <a:ext cx="384175" cy="1001713"/>
          </a:xfrm>
          <a:custGeom>
            <a:avLst/>
            <a:gdLst/>
            <a:ahLst/>
            <a:cxnLst>
              <a:cxn ang="0">
                <a:pos x="0" y="1001713"/>
              </a:cxn>
              <a:cxn ang="0">
                <a:pos x="384175" y="0"/>
              </a:cxn>
            </a:cxnLst>
            <a:pathLst>
              <a:path w="216" h="461">
                <a:moveTo>
                  <a:pt x="0" y="461"/>
                </a:moveTo>
                <a:lnTo>
                  <a:pt x="216" y="0"/>
                </a:lnTo>
              </a:path>
            </a:pathLst>
          </a:custGeom>
          <a:noFill/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lg"/>
          </a:ln>
        </p:spPr>
        <p:txBody>
          <a:bodyPr/>
          <a:p>
            <a:endParaRPr lang="zh-CN" altLang="en-US"/>
          </a:p>
        </p:txBody>
      </p:sp>
      <p:sp>
        <p:nvSpPr>
          <p:cNvPr id="15402" name="Text Box 47"/>
          <p:cNvSpPr txBox="1"/>
          <p:nvPr/>
        </p:nvSpPr>
        <p:spPr>
          <a:xfrm>
            <a:off x="5019675" y="5454650"/>
            <a:ext cx="3432175" cy="8239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用密钥 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K</a:t>
            </a:r>
            <a:r>
              <a:rPr lang="en-US" altLang="zh-CN" sz="2000" baseline="-25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M 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加密后的 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P1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.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Z 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与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用密钥 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E</a:t>
            </a:r>
            <a:r>
              <a:rPr lang="en-US" altLang="zh-CN" sz="2000" baseline="-25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B 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加密后的 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K</a:t>
            </a:r>
            <a:r>
              <a:rPr lang="en-US" altLang="zh-CN" sz="2000" baseline="-25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M 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拼接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5403" name="Text Box 50"/>
          <p:cNvSpPr txBox="1"/>
          <p:nvPr/>
        </p:nvSpPr>
        <p:spPr>
          <a:xfrm>
            <a:off x="1743075" y="3149600"/>
            <a:ext cx="1563688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 A 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的 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RSA</a:t>
            </a:r>
            <a:endParaRPr lang="en-US" altLang="zh-CN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秘密密钥 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D</a:t>
            </a:r>
            <a:r>
              <a:rPr lang="en-US" altLang="zh-CN" sz="2000" baseline="-25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A</a:t>
            </a:r>
            <a:endParaRPr lang="en-US" altLang="zh-CN" sz="2000" baseline="-25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1150938" y="692150"/>
            <a:ext cx="6805612" cy="984250"/>
          </a:xfrm>
        </p:spPr>
        <p:txBody>
          <a:bodyPr wrap="square" lIns="91440" tIns="45720" rIns="91440" bIns="45720" anchor="ctr"/>
          <a:p>
            <a:pPr eaLnBrk="1" hangingPunct="1"/>
            <a:r>
              <a:rPr lang="en-US" altLang="zh-CN" dirty="0"/>
              <a:t>PGP </a:t>
            </a:r>
            <a:r>
              <a:rPr lang="zh-CN" altLang="en-US" dirty="0"/>
              <a:t>的报文格式 </a:t>
            </a:r>
            <a:endParaRPr lang="zh-CN" altLang="en-US" dirty="0"/>
          </a:p>
        </p:txBody>
      </p:sp>
      <p:sp>
        <p:nvSpPr>
          <p:cNvPr id="16386" name="Line 4"/>
          <p:cNvSpPr/>
          <p:nvPr/>
        </p:nvSpPr>
        <p:spPr>
          <a:xfrm>
            <a:off x="685800" y="2565400"/>
            <a:ext cx="8134350" cy="0"/>
          </a:xfrm>
          <a:prstGeom prst="line">
            <a:avLst/>
          </a:prstGeom>
          <a:ln w="19050" cap="flat" cmpd="sng">
            <a:solidFill>
              <a:srgbClr val="333399"/>
            </a:solidFill>
            <a:prstDash val="solid"/>
            <a:round/>
            <a:headEnd type="triangle" w="sm" len="lg"/>
            <a:tailEnd type="triangle" w="sm" len="lg"/>
          </a:ln>
        </p:spPr>
      </p:sp>
      <p:sp>
        <p:nvSpPr>
          <p:cNvPr id="671749" name="Rectangle 5"/>
          <p:cNvSpPr>
            <a:spLocks noChangeArrowheads="1"/>
          </p:cNvSpPr>
          <p:nvPr/>
        </p:nvSpPr>
        <p:spPr bwMode="auto">
          <a:xfrm>
            <a:off x="685800" y="3960813"/>
            <a:ext cx="8134350" cy="1512888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99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8" name="Line 6"/>
          <p:cNvSpPr/>
          <p:nvPr/>
        </p:nvSpPr>
        <p:spPr>
          <a:xfrm>
            <a:off x="1138238" y="3960813"/>
            <a:ext cx="0" cy="15128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89" name="Text Box 7"/>
          <p:cNvSpPr txBox="1"/>
          <p:nvPr/>
        </p:nvSpPr>
        <p:spPr>
          <a:xfrm>
            <a:off x="700088" y="4011613"/>
            <a:ext cx="463550" cy="14335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85000"/>
              </a:lnSpc>
            </a:pP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E</a:t>
            </a:r>
            <a:r>
              <a:rPr lang="en-US" altLang="zh-CN" sz="2000" baseline="-25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B</a:t>
            </a:r>
            <a:endParaRPr lang="en-US" altLang="zh-CN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的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pPr>
              <a:lnSpc>
                <a:spcPct val="85000"/>
              </a:lnSpc>
            </a:pP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标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pPr>
              <a:lnSpc>
                <a:spcPct val="85000"/>
              </a:lnSpc>
            </a:pP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识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pPr>
              <a:lnSpc>
                <a:spcPct val="85000"/>
              </a:lnSpc>
            </a:pP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符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6390" name="Text Box 8"/>
          <p:cNvSpPr txBox="1"/>
          <p:nvPr/>
        </p:nvSpPr>
        <p:spPr>
          <a:xfrm>
            <a:off x="3709988" y="4151313"/>
            <a:ext cx="720725" cy="1006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MD5</a:t>
            </a:r>
            <a:endParaRPr lang="en-US" altLang="zh-CN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散列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函数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6391" name="Text Box 9"/>
          <p:cNvSpPr txBox="1"/>
          <p:nvPr/>
        </p:nvSpPr>
        <p:spPr>
          <a:xfrm>
            <a:off x="1228725" y="4471988"/>
            <a:ext cx="4921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K</a:t>
            </a:r>
            <a:r>
              <a:rPr lang="en-US" altLang="zh-CN" sz="2000" baseline="-25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M</a:t>
            </a:r>
            <a:endParaRPr lang="en-US" altLang="zh-CN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6392" name="Text Box 10"/>
          <p:cNvSpPr txBox="1"/>
          <p:nvPr/>
        </p:nvSpPr>
        <p:spPr>
          <a:xfrm>
            <a:off x="2752725" y="4011613"/>
            <a:ext cx="463550" cy="14335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85000"/>
              </a:lnSpc>
            </a:pP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E</a:t>
            </a:r>
            <a:r>
              <a:rPr lang="en-US" altLang="zh-CN" sz="2000" baseline="-25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A</a:t>
            </a:r>
            <a:endParaRPr lang="en-US" altLang="zh-CN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的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pPr>
              <a:lnSpc>
                <a:spcPct val="85000"/>
              </a:lnSpc>
            </a:pP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标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pPr>
              <a:lnSpc>
                <a:spcPct val="85000"/>
              </a:lnSpc>
            </a:pP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识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pPr>
              <a:lnSpc>
                <a:spcPct val="85000"/>
              </a:lnSpc>
            </a:pP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符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grpSp>
        <p:nvGrpSpPr>
          <p:cNvPr id="16393" name="Group 11"/>
          <p:cNvGrpSpPr/>
          <p:nvPr/>
        </p:nvGrpSpPr>
        <p:grpSpPr>
          <a:xfrm>
            <a:off x="1860550" y="3960813"/>
            <a:ext cx="3976688" cy="1512887"/>
            <a:chOff x="1056" y="1632"/>
            <a:chExt cx="2112" cy="912"/>
          </a:xfrm>
        </p:grpSpPr>
        <p:sp>
          <p:nvSpPr>
            <p:cNvPr id="16394" name="Line 12"/>
            <p:cNvSpPr/>
            <p:nvPr/>
          </p:nvSpPr>
          <p:spPr>
            <a:xfrm>
              <a:off x="1056" y="1632"/>
              <a:ext cx="0" cy="91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5" name="Line 13"/>
            <p:cNvSpPr/>
            <p:nvPr/>
          </p:nvSpPr>
          <p:spPr>
            <a:xfrm>
              <a:off x="1296" y="1632"/>
              <a:ext cx="0" cy="9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6" name="Line 14"/>
            <p:cNvSpPr/>
            <p:nvPr/>
          </p:nvSpPr>
          <p:spPr>
            <a:xfrm>
              <a:off x="1536" y="1632"/>
              <a:ext cx="0" cy="9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7" name="Line 15"/>
            <p:cNvSpPr/>
            <p:nvPr/>
          </p:nvSpPr>
          <p:spPr>
            <a:xfrm>
              <a:off x="1776" y="1632"/>
              <a:ext cx="0" cy="9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8" name="Line 16"/>
            <p:cNvSpPr/>
            <p:nvPr/>
          </p:nvSpPr>
          <p:spPr>
            <a:xfrm>
              <a:off x="2016" y="1632"/>
              <a:ext cx="0" cy="9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9" name="Line 17"/>
            <p:cNvSpPr/>
            <p:nvPr/>
          </p:nvSpPr>
          <p:spPr>
            <a:xfrm>
              <a:off x="2448" y="1632"/>
              <a:ext cx="0" cy="91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0" name="Line 18"/>
            <p:cNvSpPr/>
            <p:nvPr/>
          </p:nvSpPr>
          <p:spPr>
            <a:xfrm>
              <a:off x="2688" y="1632"/>
              <a:ext cx="0" cy="9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1" name="Line 19"/>
            <p:cNvSpPr/>
            <p:nvPr/>
          </p:nvSpPr>
          <p:spPr>
            <a:xfrm>
              <a:off x="2928" y="1632"/>
              <a:ext cx="0" cy="9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2" name="Line 20"/>
            <p:cNvSpPr/>
            <p:nvPr/>
          </p:nvSpPr>
          <p:spPr>
            <a:xfrm>
              <a:off x="3168" y="1632"/>
              <a:ext cx="0" cy="9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6403" name="Text Box 22"/>
          <p:cNvSpPr txBox="1"/>
          <p:nvPr/>
        </p:nvSpPr>
        <p:spPr>
          <a:xfrm>
            <a:off x="1866900" y="3987800"/>
            <a:ext cx="438150" cy="13128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签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字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首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部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6404" name="Text Box 23"/>
          <p:cNvSpPr txBox="1"/>
          <p:nvPr/>
        </p:nvSpPr>
        <p:spPr>
          <a:xfrm>
            <a:off x="2303463" y="3987800"/>
            <a:ext cx="438150" cy="13128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时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间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6405" name="Text Box 24"/>
          <p:cNvSpPr txBox="1"/>
          <p:nvPr/>
        </p:nvSpPr>
        <p:spPr>
          <a:xfrm>
            <a:off x="3201988" y="4062413"/>
            <a:ext cx="438150" cy="13112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类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型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6406" name="Text Box 25"/>
          <p:cNvSpPr txBox="1"/>
          <p:nvPr/>
        </p:nvSpPr>
        <p:spPr>
          <a:xfrm>
            <a:off x="4473575" y="3990975"/>
            <a:ext cx="438150" cy="13096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报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文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首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部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6407" name="Text Box 26"/>
          <p:cNvSpPr txBox="1"/>
          <p:nvPr/>
        </p:nvSpPr>
        <p:spPr>
          <a:xfrm>
            <a:off x="4903788" y="3836988"/>
            <a:ext cx="438150" cy="1463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文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件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名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6408" name="Text Box 27"/>
          <p:cNvSpPr txBox="1"/>
          <p:nvPr/>
        </p:nvSpPr>
        <p:spPr>
          <a:xfrm>
            <a:off x="5378450" y="4062413"/>
            <a:ext cx="438150" cy="13112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时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间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6409" name="Text Box 28"/>
          <p:cNvSpPr txBox="1"/>
          <p:nvPr/>
        </p:nvSpPr>
        <p:spPr>
          <a:xfrm>
            <a:off x="6734175" y="4449763"/>
            <a:ext cx="11795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报       文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6410" name="AutoShape 30"/>
          <p:cNvSpPr/>
          <p:nvPr/>
        </p:nvSpPr>
        <p:spPr>
          <a:xfrm rot="5400000">
            <a:off x="7170738" y="3875088"/>
            <a:ext cx="292100" cy="177800"/>
          </a:xfrm>
          <a:prstGeom prst="wave">
            <a:avLst>
              <a:gd name="adj1" fmla="val 20644"/>
              <a:gd name="adj2" fmla="val -519"/>
            </a:avLst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16411" name="Rectangle 31"/>
          <p:cNvSpPr/>
          <p:nvPr/>
        </p:nvSpPr>
        <p:spPr>
          <a:xfrm>
            <a:off x="7216775" y="3716338"/>
            <a:ext cx="247650" cy="12223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anchor="ctr"/>
          <a:p>
            <a:endParaRPr lang="zh-CN" altLang="en-US" dirty="0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16412" name="Rectangle 32"/>
          <p:cNvSpPr/>
          <p:nvPr/>
        </p:nvSpPr>
        <p:spPr>
          <a:xfrm>
            <a:off x="7159625" y="4086225"/>
            <a:ext cx="247650" cy="122238"/>
          </a:xfrm>
          <a:prstGeom prst="rect">
            <a:avLst/>
          </a:prstGeom>
          <a:solidFill>
            <a:srgbClr val="CCECFF"/>
          </a:solidFill>
          <a:ln w="19050">
            <a:noFill/>
          </a:ln>
        </p:spPr>
        <p:txBody>
          <a:bodyPr wrap="none" anchor="ctr"/>
          <a:p>
            <a:endParaRPr lang="zh-CN" altLang="en-US" dirty="0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16413" name="AutoShape 34"/>
          <p:cNvSpPr/>
          <p:nvPr/>
        </p:nvSpPr>
        <p:spPr>
          <a:xfrm rot="5400000">
            <a:off x="7186613" y="5422900"/>
            <a:ext cx="292100" cy="179388"/>
          </a:xfrm>
          <a:prstGeom prst="wave">
            <a:avLst>
              <a:gd name="adj1" fmla="val 20644"/>
              <a:gd name="adj2" fmla="val -519"/>
            </a:avLst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16414" name="Rectangle 35"/>
          <p:cNvSpPr/>
          <p:nvPr/>
        </p:nvSpPr>
        <p:spPr>
          <a:xfrm>
            <a:off x="7234238" y="5284788"/>
            <a:ext cx="247650" cy="122237"/>
          </a:xfrm>
          <a:prstGeom prst="rect">
            <a:avLst/>
          </a:prstGeom>
          <a:solidFill>
            <a:srgbClr val="CCECFF"/>
          </a:solidFill>
          <a:ln w="19050">
            <a:noFill/>
          </a:ln>
        </p:spPr>
        <p:txBody>
          <a:bodyPr wrap="none" anchor="ctr"/>
          <a:p>
            <a:endParaRPr lang="zh-CN" altLang="en-US" dirty="0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16415" name="Rectangle 36"/>
          <p:cNvSpPr/>
          <p:nvPr/>
        </p:nvSpPr>
        <p:spPr>
          <a:xfrm>
            <a:off x="7177088" y="5635625"/>
            <a:ext cx="247650" cy="12223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anchor="ctr"/>
          <a:p>
            <a:endParaRPr lang="zh-CN" altLang="en-US" dirty="0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16416" name="AutoShape 37"/>
          <p:cNvSpPr/>
          <p:nvPr/>
        </p:nvSpPr>
        <p:spPr>
          <a:xfrm rot="5400000">
            <a:off x="3033713" y="2519363"/>
            <a:ext cx="171450" cy="2519362"/>
          </a:xfrm>
          <a:prstGeom prst="leftBrace">
            <a:avLst>
              <a:gd name="adj1" fmla="val 122385"/>
              <a:gd name="adj2" fmla="val 50000"/>
            </a:avLst>
          </a:prstGeom>
          <a:noFill/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16417" name="AutoShape 38"/>
          <p:cNvSpPr/>
          <p:nvPr/>
        </p:nvSpPr>
        <p:spPr>
          <a:xfrm rot="5400000">
            <a:off x="6548438" y="1593850"/>
            <a:ext cx="188912" cy="4354513"/>
          </a:xfrm>
          <a:prstGeom prst="leftBrace">
            <a:avLst>
              <a:gd name="adj1" fmla="val 191980"/>
              <a:gd name="adj2" fmla="val 50000"/>
            </a:avLst>
          </a:prstGeom>
          <a:noFill/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16418" name="Text Box 39"/>
          <p:cNvSpPr txBox="1"/>
          <p:nvPr/>
        </p:nvSpPr>
        <p:spPr>
          <a:xfrm>
            <a:off x="6100763" y="3319463"/>
            <a:ext cx="1200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报文部分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6419" name="Text Box 40"/>
          <p:cNvSpPr txBox="1"/>
          <p:nvPr/>
        </p:nvSpPr>
        <p:spPr>
          <a:xfrm>
            <a:off x="2598738" y="3319463"/>
            <a:ext cx="1200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签字部分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6420" name="AutoShape 41"/>
          <p:cNvSpPr/>
          <p:nvPr/>
        </p:nvSpPr>
        <p:spPr>
          <a:xfrm rot="5400000">
            <a:off x="1133475" y="3228975"/>
            <a:ext cx="188913" cy="1084263"/>
          </a:xfrm>
          <a:prstGeom prst="leftBrace">
            <a:avLst>
              <a:gd name="adj1" fmla="val 47802"/>
              <a:gd name="adj2" fmla="val 50000"/>
            </a:avLst>
          </a:prstGeom>
          <a:noFill/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Franklin Gothic Book" pitchFamily="34" charset="0"/>
              <a:ea typeface="黑体" pitchFamily="49" charset="-122"/>
            </a:endParaRPr>
          </a:p>
        </p:txBody>
      </p:sp>
      <p:sp>
        <p:nvSpPr>
          <p:cNvPr id="16421" name="Text Box 42"/>
          <p:cNvSpPr txBox="1"/>
          <p:nvPr/>
        </p:nvSpPr>
        <p:spPr>
          <a:xfrm>
            <a:off x="947738" y="3014663"/>
            <a:ext cx="69215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密钥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部分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6422" name="Line 43"/>
          <p:cNvSpPr/>
          <p:nvPr/>
        </p:nvSpPr>
        <p:spPr>
          <a:xfrm>
            <a:off x="1860550" y="2730500"/>
            <a:ext cx="0" cy="1041400"/>
          </a:xfrm>
          <a:prstGeom prst="line">
            <a:avLst/>
          </a:prstGeom>
          <a:ln w="952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23" name="Line 44"/>
          <p:cNvSpPr/>
          <p:nvPr/>
        </p:nvSpPr>
        <p:spPr>
          <a:xfrm>
            <a:off x="8820150" y="2259013"/>
            <a:ext cx="0" cy="1512887"/>
          </a:xfrm>
          <a:prstGeom prst="line">
            <a:avLst/>
          </a:prstGeom>
          <a:ln w="952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24" name="Line 45"/>
          <p:cNvSpPr/>
          <p:nvPr/>
        </p:nvSpPr>
        <p:spPr>
          <a:xfrm>
            <a:off x="1860550" y="2997200"/>
            <a:ext cx="6959600" cy="0"/>
          </a:xfrm>
          <a:prstGeom prst="line">
            <a:avLst/>
          </a:prstGeom>
          <a:ln w="19050" cap="flat" cmpd="sng">
            <a:solidFill>
              <a:srgbClr val="333399"/>
            </a:solidFill>
            <a:prstDash val="solid"/>
            <a:round/>
            <a:headEnd type="triangle" w="sm" len="lg"/>
            <a:tailEnd type="triangle" w="sm" len="lg"/>
          </a:ln>
        </p:spPr>
      </p:sp>
      <p:sp>
        <p:nvSpPr>
          <p:cNvPr id="16425" name="Text Box 46"/>
          <p:cNvSpPr txBox="1"/>
          <p:nvPr/>
        </p:nvSpPr>
        <p:spPr>
          <a:xfrm>
            <a:off x="4200525" y="2817813"/>
            <a:ext cx="2117725" cy="395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IDEA 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加密，压缩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6426" name="Text Box 47"/>
          <p:cNvSpPr txBox="1"/>
          <p:nvPr/>
        </p:nvSpPr>
        <p:spPr>
          <a:xfrm>
            <a:off x="3263900" y="2386013"/>
            <a:ext cx="3063875" cy="395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Base64 </a:t>
            </a:r>
            <a:r>
              <a:rPr lang="zh-CN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编码的 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PGP </a:t>
            </a:r>
            <a:r>
              <a:rPr lang="zh-CN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报文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6427" name="Line 48"/>
          <p:cNvSpPr/>
          <p:nvPr/>
        </p:nvSpPr>
        <p:spPr>
          <a:xfrm>
            <a:off x="685800" y="2259013"/>
            <a:ext cx="0" cy="1512887"/>
          </a:xfrm>
          <a:prstGeom prst="line">
            <a:avLst/>
          </a:prstGeom>
          <a:ln w="952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28" name="Line 49"/>
          <p:cNvSpPr/>
          <p:nvPr/>
        </p:nvSpPr>
        <p:spPr>
          <a:xfrm flipV="1">
            <a:off x="4119563" y="5095875"/>
            <a:ext cx="0" cy="566738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16429" name="Text Box 50"/>
          <p:cNvSpPr txBox="1"/>
          <p:nvPr/>
        </p:nvSpPr>
        <p:spPr>
          <a:xfrm>
            <a:off x="3578225" y="5694363"/>
            <a:ext cx="1355725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用 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D</a:t>
            </a:r>
            <a:r>
              <a:rPr lang="en-US" altLang="zh-CN" sz="2000" baseline="-25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A 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加密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6430" name="Line 51"/>
          <p:cNvSpPr/>
          <p:nvPr/>
        </p:nvSpPr>
        <p:spPr>
          <a:xfrm flipV="1">
            <a:off x="1498600" y="4905375"/>
            <a:ext cx="0" cy="757238"/>
          </a:xfrm>
          <a:prstGeom prst="line">
            <a:avLst/>
          </a:prstGeom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16431" name="Text Box 52"/>
          <p:cNvSpPr txBox="1"/>
          <p:nvPr/>
        </p:nvSpPr>
        <p:spPr>
          <a:xfrm>
            <a:off x="931863" y="5694363"/>
            <a:ext cx="1341437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用 </a:t>
            </a:r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E</a:t>
            </a:r>
            <a:r>
              <a:rPr lang="en-US" altLang="zh-CN" sz="2000" baseline="-25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B 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黑体" pitchFamily="49" charset="-122"/>
              </a:rPr>
              <a:t>加密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en-US" altLang="zh-CN" dirty="0"/>
              <a:t>PGP</a:t>
            </a:r>
            <a:r>
              <a:rPr lang="zh-CN" altLang="en-US" dirty="0"/>
              <a:t>商业软件</a:t>
            </a:r>
            <a:endParaRPr lang="zh-CN" altLang="en-US" dirty="0"/>
          </a:p>
        </p:txBody>
      </p:sp>
      <p:sp>
        <p:nvSpPr>
          <p:cNvPr id="1741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eaLnBrk="1" hangingPunct="1"/>
            <a:endParaRPr lang="zh-CN" altLang="en-US" dirty="0"/>
          </a:p>
        </p:txBody>
      </p:sp>
      <p:pic>
        <p:nvPicPr>
          <p:cNvPr id="1741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1557338"/>
            <a:ext cx="8070850" cy="48402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en-US" altLang="zh-CN" b="1" dirty="0"/>
              <a:t>GnuPG</a:t>
            </a:r>
            <a:endParaRPr lang="zh-CN" altLang="en-US" b="1" dirty="0"/>
          </a:p>
        </p:txBody>
      </p:sp>
      <p:sp>
        <p:nvSpPr>
          <p:cNvPr id="1843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eaLnBrk="1" hangingPunct="1"/>
            <a:r>
              <a:rPr lang="en-US" altLang="zh-CN" dirty="0"/>
              <a:t>GnuPG</a:t>
            </a:r>
            <a:r>
              <a:rPr lang="zh-CN" altLang="en-US" dirty="0"/>
              <a:t>（</a:t>
            </a:r>
            <a:r>
              <a:rPr lang="en-US" altLang="zh-CN" dirty="0"/>
              <a:t>GNU Privacy Guard</a:t>
            </a:r>
            <a:r>
              <a:rPr lang="zh-CN" altLang="en-US" dirty="0"/>
              <a:t>或</a:t>
            </a:r>
            <a:r>
              <a:rPr lang="en-US" altLang="zh-CN" dirty="0"/>
              <a:t>GPG</a:t>
            </a:r>
            <a:r>
              <a:rPr lang="zh-CN" altLang="en-US" dirty="0"/>
              <a:t>）是一个以</a:t>
            </a:r>
            <a:r>
              <a:rPr lang="en-US" altLang="zh-CN" dirty="0"/>
              <a:t>GNU</a:t>
            </a:r>
            <a:r>
              <a:rPr lang="zh-CN" altLang="en-US" dirty="0"/>
              <a:t>通用公共许可证释出的开放源码用于加密或签名的软件，可用来取代</a:t>
            </a:r>
            <a:r>
              <a:rPr lang="en-US" altLang="zh-CN" dirty="0"/>
              <a:t>PGP</a:t>
            </a:r>
            <a:r>
              <a:rPr lang="zh-CN" altLang="en-US" dirty="0"/>
              <a:t>。大多数 </a:t>
            </a:r>
            <a:r>
              <a:rPr lang="en-US" altLang="zh-CN" dirty="0"/>
              <a:t>gpg</a:t>
            </a:r>
            <a:r>
              <a:rPr lang="zh-CN" altLang="en-US" dirty="0"/>
              <a:t>软件仅支持命令行方式，一般人较难掌握。由于</a:t>
            </a:r>
            <a:r>
              <a:rPr lang="en-US" altLang="zh-CN" dirty="0"/>
              <a:t>gpg</a:t>
            </a:r>
            <a:r>
              <a:rPr lang="zh-CN" altLang="en-US" dirty="0"/>
              <a:t>软件开放源代码，很难隐藏后门，因此比</a:t>
            </a:r>
            <a:r>
              <a:rPr lang="en-US" altLang="zh-CN" dirty="0"/>
              <a:t>pgp</a:t>
            </a:r>
            <a:r>
              <a:rPr lang="zh-CN" altLang="en-US" dirty="0"/>
              <a:t>等商业软件安全。</a:t>
            </a:r>
            <a:endParaRPr lang="zh-CN" altLang="en-US" dirty="0"/>
          </a:p>
        </p:txBody>
      </p:sp>
      <p:pic>
        <p:nvPicPr>
          <p:cNvPr id="1843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260350"/>
            <a:ext cx="1209675" cy="1190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en-US" altLang="zh-CN" dirty="0"/>
              <a:t>GnuPG</a:t>
            </a:r>
            <a:endParaRPr lang="en-US" altLang="zh-CN" dirty="0"/>
          </a:p>
        </p:txBody>
      </p:sp>
      <p:sp>
        <p:nvSpPr>
          <p:cNvPr id="1945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eaLnBrk="1" hangingPunct="1"/>
            <a:r>
              <a:rPr lang="zh-CN" altLang="en-US" sz="2800" dirty="0"/>
              <a:t>支持的算法：</a:t>
            </a:r>
            <a:br>
              <a:rPr lang="zh-CN" altLang="en-US" sz="2800" dirty="0"/>
            </a:b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公钥：</a:t>
            </a:r>
            <a:r>
              <a:rPr lang="en-US" altLang="zh-CN" sz="2400" dirty="0"/>
              <a:t>RSA, RSA-E, RSA-S, ELG-E, DSA</a:t>
            </a:r>
            <a:br>
              <a:rPr lang="en-US" altLang="zh-CN" sz="2400" dirty="0"/>
            </a:b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对称加密：</a:t>
            </a:r>
            <a:r>
              <a:rPr lang="en-US" altLang="zh-CN" sz="2400" dirty="0"/>
              <a:t>3DES, CAST5, BLOWFISH, AES, AES192, AES256, TWOFISH</a:t>
            </a:r>
            <a:br>
              <a:rPr lang="en-US" altLang="zh-CN" sz="2400" dirty="0"/>
            </a:b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散列：</a:t>
            </a:r>
            <a:r>
              <a:rPr lang="en-US" altLang="zh-CN" sz="2400" dirty="0"/>
              <a:t>MD5, SHA1, RIPEMD160, SHA256, SHA384, SHA512</a:t>
            </a:r>
            <a:br>
              <a:rPr lang="en-US" altLang="zh-CN" sz="2400" dirty="0"/>
            </a:b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压缩：不压缩</a:t>
            </a:r>
            <a:r>
              <a:rPr lang="en-US" altLang="zh-CN" sz="2400" dirty="0"/>
              <a:t>, ZIP, ZLIB, BZIP2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endParaRPr lang="zh-CN" altLang="en-US" dirty="0"/>
          </a:p>
        </p:txBody>
      </p:sp>
      <p:sp>
        <p:nvSpPr>
          <p:cNvPr id="2048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eaLnBrk="1" hangingPunct="1"/>
            <a:endParaRPr lang="zh-CN" altLang="en-US" dirty="0"/>
          </a:p>
        </p:txBody>
      </p:sp>
      <p:pic>
        <p:nvPicPr>
          <p:cNvPr id="2048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125538"/>
            <a:ext cx="8448675" cy="46339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1105</Words>
  <Application>WPS 演示</Application>
  <PresentationFormat>全屏显示(4:3)</PresentationFormat>
  <Paragraphs>162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0" baseType="lpstr">
      <vt:lpstr>Arial</vt:lpstr>
      <vt:lpstr>宋体</vt:lpstr>
      <vt:lpstr>Wingdings</vt:lpstr>
      <vt:lpstr>Franklin Gothic Book</vt:lpstr>
      <vt:lpstr>黑体</vt:lpstr>
      <vt:lpstr>Franklin Gothic Medium</vt:lpstr>
      <vt:lpstr>微软雅黑</vt:lpstr>
      <vt:lpstr>Wingdings 2</vt:lpstr>
      <vt:lpstr>Arial</vt:lpstr>
      <vt:lpstr>Wingdings 2</vt:lpstr>
      <vt:lpstr>Symbol</vt:lpstr>
      <vt:lpstr>Times New Roman</vt:lpstr>
      <vt:lpstr>Arial Unicode MS</vt:lpstr>
      <vt:lpstr>Wingdings</vt:lpstr>
      <vt:lpstr>Calibri</vt:lpstr>
      <vt:lpstr>Segoe UI</vt:lpstr>
      <vt:lpstr>暗香扑面</vt:lpstr>
      <vt:lpstr>Photoshop.Image.11</vt:lpstr>
      <vt:lpstr>PGP</vt:lpstr>
      <vt:lpstr>电子邮件的加密  PGP (Pretty Good Privacy) </vt:lpstr>
      <vt:lpstr>PGP机制</vt:lpstr>
      <vt:lpstr>PGP 的加密过程 </vt:lpstr>
      <vt:lpstr>PGP 的报文格式 </vt:lpstr>
      <vt:lpstr>PGP商业软件</vt:lpstr>
      <vt:lpstr>GnuPG</vt:lpstr>
      <vt:lpstr>GnuPG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PEM (Privacy Enhanced Mail) </vt:lpstr>
      <vt:lpstr>PEM 的主要特点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PGP</dc:title>
  <dc:creator>acer</dc:creator>
  <cp:lastModifiedBy>阳光</cp:lastModifiedBy>
  <cp:revision>29</cp:revision>
  <dcterms:created xsi:type="dcterms:W3CDTF">2010-01-15T07:25:00Z</dcterms:created>
  <dcterms:modified xsi:type="dcterms:W3CDTF">2018-10-29T08:18:01Z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