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8" r:id="rId3"/>
    <p:sldId id="337" r:id="rId4"/>
    <p:sldId id="329" r:id="rId5"/>
    <p:sldId id="330" r:id="rId6"/>
    <p:sldId id="331" r:id="rId8"/>
    <p:sldId id="332" r:id="rId9"/>
    <p:sldId id="333" r:id="rId10"/>
    <p:sldId id="334" r:id="rId11"/>
    <p:sldId id="310" r:id="rId12"/>
    <p:sldId id="265" r:id="rId1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99"/>
    <a:srgbClr val="6600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3"/>
    <p:restoredTop sz="84651"/>
  </p:normalViewPr>
  <p:slideViewPr>
    <p:cSldViewPr showGuides="1"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幻灯片图像占位符 1433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63" name="文本占位符 14336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39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70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70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9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7" descr="图片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9525" y="4254500"/>
            <a:ext cx="9153525" cy="260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6868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686800" y="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666699"/>
                </a:solidFill>
                <a:latin typeface="Arial" panose="020B0604020202020204" pitchFamily="34" charset="0"/>
              </a:rPr>
              <a:t>B</a:t>
            </a:r>
            <a:endParaRPr lang="en-US" altLang="zh-CN" sz="2000">
              <a:solidFill>
                <a:srgbClr val="666699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jtc.com/Security/stegtool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jjtc.com/Steganography/" TargetMode="External"/><Relationship Id="rId5" Type="http://schemas.openxmlformats.org/officeDocument/2006/relationships/hyperlink" Target="http://www.jjtc.com/stegdoc/steg1995.html" TargetMode="External"/><Relationship Id="rId4" Type="http://schemas.openxmlformats.org/officeDocument/2006/relationships/hyperlink" Target="http://www.quadibloc.com/crypto/jscrypt.htm" TargetMode="External"/><Relationship Id="rId3" Type="http://schemas.openxmlformats.org/officeDocument/2006/relationships/hyperlink" Target="http://www.nsa.gov/memorial/" TargetMode="External"/><Relationship Id="rId2" Type="http://schemas.openxmlformats.org/officeDocument/2006/relationships/hyperlink" Target="http://www.nsa.gov/cch/" TargetMode="External"/><Relationship Id="rId1" Type="http://schemas.openxmlformats.org/officeDocument/2006/relationships/hyperlink" Target="http://www.nsa.gov/museu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标题 140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800" b="1"/>
              <a:t>2.5 </a:t>
            </a:r>
            <a:r>
              <a:rPr lang="zh-CN" altLang="en-US" sz="4800" b="1" dirty="0"/>
              <a:t>隐写术 </a:t>
            </a:r>
            <a:r>
              <a:rPr lang="en-US" altLang="zh-CN" sz="4800" b="1" err="1"/>
              <a:t>Steganography</a:t>
            </a:r>
            <a:endParaRPr lang="zh-CN" altLang="en-US" sz="4800" b="1" dirty="0"/>
          </a:p>
        </p:txBody>
      </p:sp>
      <p:sp>
        <p:nvSpPr>
          <p:cNvPr id="140291" name="文本占位符 1402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藏匿</a:t>
            </a:r>
            <a:endParaRPr lang="zh-CN" altLang="en-US" b="1" dirty="0"/>
          </a:p>
          <a:p>
            <a:pPr lvl="4"/>
            <a:r>
              <a:rPr lang="zh-CN" altLang="en-US" b="1" dirty="0"/>
              <a:t> </a:t>
            </a:r>
            <a:endParaRPr lang="zh-CN" altLang="en-US" b="1" dirty="0"/>
          </a:p>
          <a:p>
            <a:r>
              <a:rPr lang="zh-CN" altLang="en-US" b="1" dirty="0"/>
              <a:t>暗语、暗喻、暗号</a:t>
            </a:r>
            <a:endParaRPr lang="zh-CN" altLang="en-US" b="1" dirty="0"/>
          </a:p>
          <a:p>
            <a:pPr lvl="4"/>
            <a:r>
              <a:rPr lang="zh-CN" altLang="en-US" b="1" dirty="0"/>
              <a:t> </a:t>
            </a:r>
            <a:endParaRPr lang="zh-CN" altLang="en-US" b="1" dirty="0"/>
          </a:p>
          <a:p>
            <a:r>
              <a:rPr lang="zh-CN" altLang="en-US" b="1" dirty="0"/>
              <a:t>藏头诗</a:t>
            </a:r>
            <a:endParaRPr lang="zh-CN" altLang="en-US" b="1" dirty="0"/>
          </a:p>
          <a:p>
            <a:pPr lvl="4"/>
            <a:r>
              <a:rPr lang="zh-CN" altLang="en-US" b="1" dirty="0"/>
              <a:t> </a:t>
            </a:r>
            <a:endParaRPr lang="zh-CN" altLang="en-US" b="1" dirty="0"/>
          </a:p>
          <a:p>
            <a:r>
              <a:rPr lang="zh-CN" altLang="en-US" b="1" dirty="0"/>
              <a:t>特殊墨水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3276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/>
              <a:t>Q &amp; 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标题 141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1315" name="文本占位符 141314"/>
          <p:cNvSpPr>
            <a:spLocks noGrp="1"/>
          </p:cNvSpPr>
          <p:nvPr>
            <p:ph type="body" idx="1"/>
          </p:nvPr>
        </p:nvSpPr>
        <p:spPr>
          <a:xfrm>
            <a:off x="304800" y="393700"/>
            <a:ext cx="8686800" cy="64643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dirty="0"/>
              <a:t>	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世界上有两种密码：一种是防止你的小妹妹看你的文件；另一种是防止当局者阅读你的文件资料。这本书写的是后一种情况。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如果把一封信锁在保险柜中，把保险柜藏在纽约的某个地方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，然后告诉你去看这封信。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这并不是安全，而是隐藏。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相反，如果把一封信锁在保险柜中，然后把保险柜及其设计规范和许多同样的保险柜给你，以便你和世界上最好的开保险柜的专家能够研究锁的装置。而你还是无法打开保险柜去读这封信，这样才是安全的。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lnSpc>
                <a:spcPct val="90000"/>
              </a:lnSpc>
              <a:buNone/>
            </a:pPr>
            <a:r>
              <a:rPr lang="zh-CN" altLang="en-US" dirty="0"/>
              <a:t>－ </a:t>
            </a:r>
            <a:r>
              <a:rPr lang="en-US" altLang="zh-CN" err="1"/>
              <a:t>Schneier</a:t>
            </a:r>
            <a:r>
              <a:rPr lang="zh-CN" altLang="en-US" dirty="0"/>
              <a:t>  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标题 142337"/>
          <p:cNvSpPr>
            <a:spLocks noGrp="1"/>
          </p:cNvSpPr>
          <p:nvPr>
            <p:ph type="title"/>
          </p:nvPr>
        </p:nvSpPr>
        <p:spPr>
          <a:xfrm>
            <a:off x="1619250" y="3657600"/>
            <a:ext cx="6337300" cy="1716088"/>
          </a:xfrm>
        </p:spPr>
        <p:txBody>
          <a:bodyPr vert="horz" wrap="square" lIns="91440" tIns="45720" rIns="91440" bIns="45720" anchor="t"/>
          <a:p>
            <a:pPr marL="342900" indent="-342900" algn="l">
              <a:spcBef>
                <a:spcPct val="20000"/>
              </a:spcBef>
            </a:pPr>
            <a:br>
              <a:rPr lang="zh-CN" altLang="en-US" sz="3200" dirty="0">
                <a:solidFill>
                  <a:srgbClr val="666699"/>
                </a:solidFill>
              </a:rPr>
            </a:br>
            <a:r>
              <a:rPr lang="zh-CN" altLang="en-US" sz="3200" dirty="0">
                <a:solidFill>
                  <a:srgbClr val="666699"/>
                </a:solidFill>
              </a:rPr>
              <a:t>－施耐庵</a:t>
            </a:r>
            <a:r>
              <a:rPr lang="en-US" altLang="zh-CN" sz="3200">
                <a:solidFill>
                  <a:srgbClr val="666699"/>
                </a:solidFill>
              </a:rPr>
              <a:t>/</a:t>
            </a:r>
            <a:r>
              <a:rPr lang="zh-CN" altLang="en-US" sz="3200" dirty="0">
                <a:solidFill>
                  <a:srgbClr val="666699"/>
                </a:solidFill>
              </a:rPr>
              <a:t>吴用</a:t>
            </a:r>
            <a:endParaRPr lang="zh-CN" altLang="en-US" sz="3200" dirty="0">
              <a:solidFill>
                <a:srgbClr val="666699"/>
              </a:solidFill>
            </a:endParaRPr>
          </a:p>
        </p:txBody>
      </p:sp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>
          <a:xfrm>
            <a:off x="2195513" y="1341438"/>
            <a:ext cx="4321175" cy="2592387"/>
          </a:xfrm>
        </p:spPr>
        <p:txBody>
          <a:bodyPr/>
          <a:p>
            <a:r>
              <a:rPr lang="zh-CN" altLang="en-US" dirty="0">
                <a:solidFill>
                  <a:srgbClr val="666699"/>
                </a:solidFill>
              </a:rPr>
              <a:t>芦花滩上有扁舟</a:t>
            </a:r>
            <a:endParaRPr lang="zh-CN" altLang="en-US" dirty="0">
              <a:solidFill>
                <a:srgbClr val="666699"/>
              </a:solidFill>
            </a:endParaRPr>
          </a:p>
          <a:p>
            <a:r>
              <a:rPr lang="zh-CN" altLang="en-US" dirty="0">
                <a:solidFill>
                  <a:srgbClr val="666699"/>
                </a:solidFill>
              </a:rPr>
              <a:t>俊杰黄昏独自游</a:t>
            </a:r>
            <a:endParaRPr lang="zh-CN" altLang="en-US" dirty="0">
              <a:solidFill>
                <a:srgbClr val="666699"/>
              </a:solidFill>
            </a:endParaRPr>
          </a:p>
          <a:p>
            <a:r>
              <a:rPr lang="zh-CN" altLang="en-US" dirty="0">
                <a:solidFill>
                  <a:srgbClr val="666699"/>
                </a:solidFill>
              </a:rPr>
              <a:t>义到尽头原是命</a:t>
            </a:r>
            <a:endParaRPr lang="zh-CN" altLang="en-US" dirty="0">
              <a:solidFill>
                <a:srgbClr val="666699"/>
              </a:solidFill>
            </a:endParaRPr>
          </a:p>
          <a:p>
            <a:r>
              <a:rPr lang="zh-CN" altLang="en-US" dirty="0">
                <a:solidFill>
                  <a:srgbClr val="666699"/>
                </a:solidFill>
              </a:rPr>
              <a:t>反躬逃难必无忧</a:t>
            </a:r>
            <a:endParaRPr lang="zh-CN" altLang="en-US" dirty="0">
              <a:solidFill>
                <a:srgbClr val="666699"/>
              </a:solidFill>
            </a:endParaRPr>
          </a:p>
        </p:txBody>
      </p:sp>
      <p:sp>
        <p:nvSpPr>
          <p:cNvPr id="142340" name="文本框 142339"/>
          <p:cNvSpPr txBox="1"/>
          <p:nvPr/>
        </p:nvSpPr>
        <p:spPr>
          <a:xfrm>
            <a:off x="1692275" y="5734050"/>
            <a:ext cx="59753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i="1" dirty="0">
                <a:latin typeface="Times New Roman" panose="02020603050405020304" pitchFamily="18" charset="0"/>
              </a:rPr>
              <a:t>这是一个信息隐藏（不引起注意）的例子</a:t>
            </a:r>
            <a:endParaRPr lang="zh-CN" altLang="en-US" sz="2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标题 144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图形中隐藏信息</a:t>
            </a:r>
            <a:endParaRPr lang="zh-CN" altLang="en-US" dirty="0"/>
          </a:p>
        </p:txBody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3600" dirty="0"/>
              <a:t>解压缩，得</a:t>
            </a:r>
            <a:r>
              <a:rPr lang="en-US" altLang="zh-CN" sz="3600"/>
              <a:t>jpeg</a:t>
            </a:r>
            <a:r>
              <a:rPr lang="zh-CN" altLang="en-US" sz="3600" dirty="0"/>
              <a:t>文件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/>
              <a:t>	用</a:t>
            </a:r>
            <a:r>
              <a:rPr lang="en-US" altLang="zh-CN" sz="3600"/>
              <a:t>IE</a:t>
            </a:r>
            <a:r>
              <a:rPr lang="zh-CN" altLang="en-US" sz="3600" dirty="0"/>
              <a:t>查看（自然大小不放缩）</a:t>
            </a:r>
            <a:endParaRPr lang="zh-CN" altLang="en-US" sz="3600" dirty="0"/>
          </a:p>
          <a:p>
            <a:endParaRPr lang="zh-CN" altLang="en-US" sz="3600" dirty="0"/>
          </a:p>
          <a:p>
            <a:pPr>
              <a:buNone/>
            </a:pPr>
            <a:r>
              <a:rPr lang="en-US" altLang="zh-CN"/>
              <a:t>	\addon02\</a:t>
            </a:r>
            <a:r>
              <a:rPr lang="zh-CN" altLang="en-US" dirty="0"/>
              <a:t>信息隐藏的例子</a:t>
            </a:r>
            <a:r>
              <a:rPr lang="en-US" altLang="zh-CN"/>
              <a:t>.jpg</a:t>
            </a:r>
            <a:endParaRPr lang="en-US" altLang="zh-CN"/>
          </a:p>
          <a:p>
            <a:endParaRPr lang="zh-CN" altLang="en-US" sz="3600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44388" name="图片 144387" descr="h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4191000"/>
            <a:ext cx="2209800" cy="208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试验：一个工具</a:t>
            </a:r>
            <a:endParaRPr lang="zh-CN" altLang="en-US" dirty="0"/>
          </a:p>
        </p:txBody>
      </p:sp>
      <p:sp>
        <p:nvSpPr>
          <p:cNvPr id="145411" name="文本占位符 1454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把任意一个文件藏到到一个图像文件中</a:t>
            </a:r>
            <a:endParaRPr lang="zh-CN" altLang="en-US" dirty="0"/>
          </a:p>
          <a:p>
            <a:pPr lvl="1"/>
            <a:r>
              <a:rPr lang="en-US" altLang="zh-CN" err="1"/>
              <a:t>inthepicture</a:t>
            </a:r>
            <a:endParaRPr lang="zh-CN" altLang="en-US" dirty="0"/>
          </a:p>
          <a:p>
            <a:r>
              <a:rPr lang="zh-CN" altLang="en-US" dirty="0"/>
              <a:t>另一个</a:t>
            </a:r>
            <a:endParaRPr lang="zh-CN" altLang="en-US" dirty="0"/>
          </a:p>
          <a:p>
            <a:pPr lvl="1"/>
            <a:r>
              <a:rPr lang="zh-CN" altLang="en-US" dirty="0"/>
              <a:t>能把一个文件藏到声音、图像、可执行文件中</a:t>
            </a:r>
            <a:endParaRPr lang="zh-CN" altLang="en-US" dirty="0"/>
          </a:p>
          <a:p>
            <a:pPr lvl="2"/>
            <a:r>
              <a:rPr lang="en-US" altLang="zh-CN"/>
              <a:t>JPEG,BMP, TXT, MP3 ,EXE and DLL </a:t>
            </a:r>
            <a:endParaRPr lang="en-US" altLang="zh-CN"/>
          </a:p>
          <a:p>
            <a:pPr>
              <a:buNone/>
            </a:pPr>
            <a:r>
              <a:rPr lang="en-US" altLang="zh-CN"/>
              <a:t>	\addon02\Dstego.zip</a:t>
            </a:r>
            <a:endParaRPr lang="en-US" altLang="zh-CN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hlinkClick r:id="rId1"/>
              </a:rPr>
              <a:t>http://</a:t>
            </a:r>
            <a:r>
              <a:rPr lang="en-US" altLang="zh-CN" err="1">
                <a:hlinkClick r:id="rId1"/>
              </a:rPr>
              <a:t>www.jjtc.com/Security/stegtools.htm</a:t>
            </a:r>
            <a:r>
              <a:rPr lang="en-US" altLang="zh-CN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标题 146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数字水印 </a:t>
            </a:r>
            <a:r>
              <a:rPr lang="en-US" altLang="zh-CN"/>
              <a:t>Digital Watermark</a:t>
            </a:r>
            <a:endParaRPr lang="zh-CN" altLang="en-US" dirty="0"/>
          </a:p>
        </p:txBody>
      </p:sp>
      <p:sp>
        <p:nvSpPr>
          <p:cNvPr id="146435" name="文本占位符 146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 pattern of bits inserted into a digital image, audio or video file that identifies the file's copyright information (author, rights, etc.). </a:t>
            </a:r>
            <a:endParaRPr lang="en-US" altLang="zh-CN"/>
          </a:p>
          <a:p>
            <a:r>
              <a:rPr lang="zh-CN" altLang="en-US" sz="2800" dirty="0"/>
              <a:t>对一般文件里的签名</a:t>
            </a:r>
            <a:endParaRPr lang="zh-CN" altLang="en-US" sz="2800" dirty="0"/>
          </a:p>
          <a:p>
            <a:pPr lvl="1"/>
            <a:r>
              <a:rPr lang="zh-CN" altLang="en-US" dirty="0"/>
              <a:t> 数字签名</a:t>
            </a:r>
            <a:endParaRPr lang="zh-CN" altLang="en-US" dirty="0"/>
          </a:p>
          <a:p>
            <a:pPr lvl="1"/>
            <a:r>
              <a:rPr lang="zh-CN" altLang="en-US" dirty="0"/>
              <a:t> 敏感性（察觉哪怕一个比特的改变）</a:t>
            </a:r>
            <a:endParaRPr lang="zh-CN" altLang="en-US" dirty="0"/>
          </a:p>
          <a:p>
            <a:r>
              <a:rPr lang="zh-CN" altLang="en-US" sz="2800" dirty="0"/>
              <a:t>保护版权	</a:t>
            </a:r>
            <a:endParaRPr lang="zh-CN" altLang="en-US" sz="2800" dirty="0"/>
          </a:p>
          <a:p>
            <a:pPr lvl="1"/>
            <a:r>
              <a:rPr lang="zh-CN" altLang="en-US" dirty="0"/>
              <a:t>用于图像、声音、视频资料等</a:t>
            </a:r>
            <a:endParaRPr lang="zh-CN" altLang="en-US" dirty="0"/>
          </a:p>
          <a:p>
            <a:pPr lvl="1"/>
            <a:r>
              <a:rPr lang="zh-CN" altLang="en-US" dirty="0"/>
              <a:t>抗噪性能，即抗有损压缩、分割、刻意的变换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标题 147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This is NOT digital watermark.</a:t>
            </a:r>
            <a:endParaRPr lang="zh-CN" altLang="en-US" dirty="0"/>
          </a:p>
        </p:txBody>
      </p:sp>
      <p:sp>
        <p:nvSpPr>
          <p:cNvPr id="147459" name="文本占位符 147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蓝天图片社 </a:t>
            </a:r>
            <a:endParaRPr lang="zh-CN" altLang="en-US" dirty="0"/>
          </a:p>
        </p:txBody>
      </p:sp>
      <p:pic>
        <p:nvPicPr>
          <p:cNvPr id="147460" name="图片 147459" descr="transfile++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323975"/>
            <a:ext cx="7175500" cy="538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阅读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 vert="horz" wrap="square" lIns="91440" tIns="45720" rIns="91440" bIns="45720" anchor="t"/>
          <a:p>
            <a:r>
              <a:rPr lang="en-US" altLang="zh-CN" sz="2800" err="1"/>
              <a:t>Engima</a:t>
            </a:r>
            <a:r>
              <a:rPr lang="zh-CN" altLang="en-US" sz="2800" dirty="0"/>
              <a:t>兴亡</a:t>
            </a:r>
            <a:endParaRPr lang="zh-CN" altLang="en-US" sz="2800" dirty="0"/>
          </a:p>
          <a:p>
            <a:pPr lvl="1"/>
            <a:r>
              <a:rPr lang="en-US" altLang="zh-CN" sz="2400"/>
              <a:t>Google($)</a:t>
            </a:r>
            <a:endParaRPr lang="en-US" altLang="zh-CN" sz="2400"/>
          </a:p>
          <a:p>
            <a:r>
              <a:rPr lang="en-US" altLang="zh-CN" sz="2800"/>
              <a:t>National </a:t>
            </a:r>
            <a:r>
              <a:rPr lang="en-US" altLang="zh-CN" sz="2800" err="1"/>
              <a:t>Cryptologic</a:t>
            </a:r>
            <a:r>
              <a:rPr lang="en-US" altLang="zh-CN" sz="2800"/>
              <a:t> Museum</a:t>
            </a:r>
            <a:endParaRPr lang="en-US" altLang="zh-CN" sz="2800"/>
          </a:p>
          <a:p>
            <a:pPr lvl="1"/>
            <a:r>
              <a:rPr lang="en-US" altLang="zh-CN" sz="2400">
                <a:hlinkClick r:id="rId1"/>
              </a:rPr>
              <a:t>http://www.nsa.gov/museum/</a:t>
            </a:r>
            <a:endParaRPr lang="en-US" altLang="zh-CN" sz="2400"/>
          </a:p>
          <a:p>
            <a:pPr lvl="1"/>
            <a:r>
              <a:rPr lang="en-US" altLang="zh-CN" sz="2400">
                <a:hlinkClick r:id="rId2"/>
              </a:rPr>
              <a:t>http://www.nsa.gov/cch/</a:t>
            </a:r>
            <a:r>
              <a:rPr lang="en-US" altLang="zh-CN" sz="2400"/>
              <a:t> , </a:t>
            </a:r>
            <a:r>
              <a:rPr lang="en-US" altLang="zh-CN" sz="2400">
                <a:hlinkClick r:id="rId3"/>
              </a:rPr>
              <a:t>http://www.nsa.gov/memorial/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800"/>
              <a:t>A Cryptographic Compendium, John </a:t>
            </a:r>
            <a:r>
              <a:rPr lang="en-US" altLang="zh-CN" sz="2800" err="1"/>
              <a:t>Savard</a:t>
            </a:r>
            <a:endParaRPr lang="en-US" altLang="zh-CN" sz="2800"/>
          </a:p>
          <a:p>
            <a:pPr lvl="1"/>
            <a:r>
              <a:rPr lang="en-US" altLang="zh-CN" sz="2400">
                <a:hlinkClick r:id="rId4"/>
              </a:rPr>
              <a:t>http://</a:t>
            </a:r>
            <a:r>
              <a:rPr lang="en-US" altLang="zh-CN" sz="2400" err="1">
                <a:hlinkClick r:id="rId4"/>
              </a:rPr>
              <a:t>www.quadibloc.com/crypto/jscrypt.htm</a:t>
            </a:r>
            <a:endParaRPr lang="en-US" altLang="zh-CN" sz="2400"/>
          </a:p>
          <a:p>
            <a:r>
              <a:rPr lang="en-US" altLang="zh-CN" sz="2400" err="1"/>
              <a:t>Steganography</a:t>
            </a:r>
            <a:endParaRPr lang="en-US" altLang="zh-CN" sz="2400"/>
          </a:p>
          <a:p>
            <a:pPr lvl="1"/>
            <a:r>
              <a:rPr lang="en-US" altLang="zh-CN" sz="2400">
                <a:hlinkClick r:id="rId5"/>
              </a:rPr>
              <a:t>http://www.jjtc.com/stegdoc/steg1995.html</a:t>
            </a:r>
            <a:endParaRPr lang="en-US" altLang="zh-CN" sz="2400"/>
          </a:p>
          <a:p>
            <a:r>
              <a:rPr lang="en-US" altLang="zh-CN" sz="2400"/>
              <a:t>Digital </a:t>
            </a:r>
            <a:r>
              <a:rPr lang="en-US" altLang="zh-CN" sz="2400" err="1"/>
              <a:t>Wateramrking</a:t>
            </a:r>
            <a:endParaRPr lang="en-US" altLang="zh-CN" sz="2400"/>
          </a:p>
          <a:p>
            <a:pPr lvl="1"/>
            <a:r>
              <a:rPr lang="en-US" altLang="zh-CN" sz="2400">
                <a:hlinkClick r:id="rId6"/>
              </a:rPr>
              <a:t>http://</a:t>
            </a:r>
            <a:r>
              <a:rPr lang="en-US" altLang="zh-CN" sz="2400" err="1">
                <a:hlinkClick r:id="rId6"/>
              </a:rPr>
              <a:t>www.jjtc.com/Steganography</a:t>
            </a:r>
            <a:r>
              <a:rPr lang="en-US" altLang="zh-CN" sz="2400">
                <a:hlinkClick r:id="rId6"/>
              </a:rPr>
              <a:t>/</a:t>
            </a:r>
            <a:r>
              <a:rPr lang="en-US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演示</Application>
  <PresentationFormat/>
  <Paragraphs>78</Paragraphs>
  <Slides>10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Arial Unicode MS</vt:lpstr>
      <vt:lpstr>默认设计模板</vt:lpstr>
      <vt:lpstr>2.5 隐写术 Steganography</vt:lpstr>
      <vt:lpstr>PowerPoint 演示文稿</vt:lpstr>
      <vt:lpstr> </vt:lpstr>
      <vt:lpstr> －施耐庵/吴用</vt:lpstr>
      <vt:lpstr>图形中隐藏信息</vt:lpstr>
      <vt:lpstr>试验：一个工具</vt:lpstr>
      <vt:lpstr>数字水印 Digital Watermark</vt:lpstr>
      <vt:lpstr>This is NOT digital watermark.</vt:lpstr>
      <vt:lpstr>阅读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阳光</cp:lastModifiedBy>
  <cp:revision>111</cp:revision>
  <dcterms:created xsi:type="dcterms:W3CDTF">2018-09-12T03:20:00Z</dcterms:created>
  <dcterms:modified xsi:type="dcterms:W3CDTF">2018-09-20T00:59:20Z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2052-10.1.0.7400</vt:lpwstr>
  </property>
</Properties>
</file>