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656" r:id="rId5"/>
    <p:sldId id="892" r:id="rId6"/>
    <p:sldId id="962" r:id="rId8"/>
    <p:sldId id="963" r:id="rId9"/>
    <p:sldId id="964" r:id="rId10"/>
    <p:sldId id="893" r:id="rId11"/>
    <p:sldId id="961" r:id="rId12"/>
    <p:sldId id="894" r:id="rId13"/>
    <p:sldId id="895" r:id="rId14"/>
    <p:sldId id="896" r:id="rId15"/>
    <p:sldId id="897" r:id="rId16"/>
    <p:sldId id="898" r:id="rId17"/>
    <p:sldId id="899" r:id="rId18"/>
    <p:sldId id="900" r:id="rId19"/>
    <p:sldId id="901" r:id="rId20"/>
    <p:sldId id="902" r:id="rId21"/>
    <p:sldId id="903" r:id="rId22"/>
    <p:sldId id="904" r:id="rId23"/>
    <p:sldId id="967" r:id="rId24"/>
    <p:sldId id="968" r:id="rId25"/>
    <p:sldId id="969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3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924" r:id="rId45"/>
    <p:sldId id="925" r:id="rId46"/>
    <p:sldId id="926" r:id="rId47"/>
    <p:sldId id="1156" r:id="rId48"/>
    <p:sldId id="1157" r:id="rId49"/>
    <p:sldId id="1155" r:id="rId50"/>
    <p:sldId id="973" r:id="rId51"/>
    <p:sldId id="974" r:id="rId52"/>
    <p:sldId id="975" r:id="rId53"/>
    <p:sldId id="976" r:id="rId54"/>
    <p:sldId id="977" r:id="rId55"/>
    <p:sldId id="978" r:id="rId56"/>
    <p:sldId id="927" r:id="rId57"/>
    <p:sldId id="928" r:id="rId58"/>
    <p:sldId id="929" r:id="rId59"/>
    <p:sldId id="930" r:id="rId60"/>
    <p:sldId id="1158" r:id="rId61"/>
    <p:sldId id="1121" r:id="rId62"/>
    <p:sldId id="1122" r:id="rId63"/>
    <p:sldId id="1117" r:id="rId64"/>
    <p:sldId id="1118" r:id="rId65"/>
    <p:sldId id="932" r:id="rId66"/>
    <p:sldId id="934" r:id="rId67"/>
    <p:sldId id="935" r:id="rId68"/>
    <p:sldId id="936" r:id="rId69"/>
    <p:sldId id="937" r:id="rId70"/>
    <p:sldId id="938" r:id="rId71"/>
    <p:sldId id="939" r:id="rId72"/>
    <p:sldId id="940" r:id="rId73"/>
    <p:sldId id="941" r:id="rId74"/>
    <p:sldId id="942" r:id="rId75"/>
    <p:sldId id="943" r:id="rId76"/>
    <p:sldId id="1159" r:id="rId77"/>
    <p:sldId id="1160" r:id="rId78"/>
    <p:sldId id="1161" r:id="rId79"/>
    <p:sldId id="1162" r:id="rId80"/>
    <p:sldId id="948" r:id="rId81"/>
    <p:sldId id="950" r:id="rId82"/>
    <p:sldId id="951" r:id="rId83"/>
    <p:sldId id="952" r:id="rId84"/>
    <p:sldId id="953" r:id="rId85"/>
    <p:sldId id="954" r:id="rId86"/>
    <p:sldId id="955" r:id="rId87"/>
    <p:sldId id="956" r:id="rId88"/>
    <p:sldId id="958" r:id="rId89"/>
    <p:sldId id="959" r:id="rId90"/>
    <p:sldId id="960" r:id="rId91"/>
    <p:sldId id="752" r:id="rId9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9900"/>
    <a:srgbClr val="A50021"/>
    <a:srgbClr val="FF0000"/>
    <a:srgbClr val="008000"/>
    <a:srgbClr val="0000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8B2827-2306-4B77-ACB5-74A18A29C9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en-US" altLang="en-US" dirty="0"/>
              <a:t>http://en.wikipedia.org/wiki/Kerckhoffs_law</a:t>
            </a:r>
            <a:endParaRPr lang="en-US" altLang="en-US" dirty="0"/>
          </a:p>
          <a:p>
            <a:pPr lvl="0" eaLnBrk="1" hangingPunct="1"/>
            <a:r>
              <a:rPr lang="en-US" altLang="zh-CN" dirty="0"/>
              <a:t>http://en.wikipedia.org/wiki/Auguste_Kerckhoffs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唯密文攻击是最容易防范的（相应的，对于攻击者来说是最难于进行的），依次论推。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即 移位密码 </a:t>
            </a:r>
            <a:r>
              <a:rPr lang="en-US" altLang="zh-CN" dirty="0"/>
              <a:t>Shift Cipher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幻灯片图像占位符 152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2579" name="文本占位符 152578"/>
          <p:cNvSpPr/>
          <p:nvPr>
            <p:ph type="body" idx="1"/>
          </p:nvPr>
        </p:nvSpPr>
        <p:spPr/>
        <p:txBody>
          <a:bodyPr/>
          <a:p>
            <a:pPr lvl="0"/>
            <a:r>
              <a:rPr lang="en-US" altLang="zh-CN"/>
              <a:t>1948 A Mathematical Theory of Communication   &amp; </a:t>
            </a:r>
            <a:endParaRPr lang="en-US" altLang="zh-CN"/>
          </a:p>
          <a:p>
            <a:pPr lvl="0"/>
            <a:r>
              <a:rPr lang="en-US" altLang="zh-CN"/>
              <a:t>1949 Communication Theory of Secrecy Systems</a:t>
            </a:r>
            <a:endParaRPr lang="en-US" altLang="zh-CN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幻灯片图像占位符 152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2579" name="文本占位符 152578"/>
          <p:cNvSpPr/>
          <p:nvPr>
            <p:ph type="body" idx="1"/>
          </p:nvPr>
        </p:nvSpPr>
        <p:spPr/>
        <p:txBody>
          <a:bodyPr/>
          <a:p>
            <a:pPr lvl="0"/>
            <a:r>
              <a:rPr lang="en-US" altLang="zh-CN"/>
              <a:t>1948 A Mathematical Theory of Communication   &amp; </a:t>
            </a:r>
            <a:endParaRPr lang="en-US" altLang="zh-CN"/>
          </a:p>
          <a:p>
            <a:pPr lvl="0"/>
            <a:r>
              <a:rPr lang="en-US" altLang="zh-CN"/>
              <a:t>1949 Communication Theory of Secrecy Systems</a:t>
            </a:r>
            <a:endParaRPr lang="en-US" altLang="zh-CN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52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zh-CN" dirty="0"/>
              <a:t>Monarchy</a:t>
            </a:r>
            <a:r>
              <a:rPr lang="zh-CN" altLang="en-US" dirty="0"/>
              <a:t> </a:t>
            </a:r>
            <a:r>
              <a:rPr lang="zh-CN" altLang="zh-CN" dirty="0"/>
              <a:t>君主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72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93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13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44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4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05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16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幻灯片图像占位符 1433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63" name="文本占位符 14336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一个较为形式化的定义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4968A8-9916-4F26-A85D-A1B27E7173B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532640-C34B-48D8-80FA-9C7A82A966C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9C4A69-B83B-41A6-93E8-7F8B72A6FD9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826A32-A082-4D89-A7D9-856CE7BFD9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distributed.net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3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jtc.com/Security/stegtools.htm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3.jpe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jjtc.com/Steganography/" TargetMode="External"/><Relationship Id="rId5" Type="http://schemas.openxmlformats.org/officeDocument/2006/relationships/hyperlink" Target="http://www.jjtc.com/stegdoc/steg1995.html" TargetMode="External"/><Relationship Id="rId4" Type="http://schemas.openxmlformats.org/officeDocument/2006/relationships/hyperlink" Target="http://www.quadibloc.com/crypto/jscrypt.htm" TargetMode="External"/><Relationship Id="rId3" Type="http://schemas.openxmlformats.org/officeDocument/2006/relationships/hyperlink" Target="http://www.nsa.gov/memorial/" TargetMode="External"/><Relationship Id="rId2" Type="http://schemas.openxmlformats.org/officeDocument/2006/relationships/hyperlink" Target="http://www.nsa.gov/cch/" TargetMode="External"/><Relationship Id="rId1" Type="http://schemas.openxmlformats.org/officeDocument/2006/relationships/hyperlink" Target="http://www.nsa.gov/museum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 txBox="1">
            <a:spLocks noGrp="1"/>
          </p:cNvSpPr>
          <p:nvPr/>
        </p:nvSpPr>
        <p:spPr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6"/>
          <p:cNvSpPr txBox="1">
            <a:spLocks noGrp="1"/>
          </p:cNvSpPr>
          <p:nvPr/>
        </p:nvSpPr>
        <p:spPr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Rot="1"/>
          </p:cNvSpPr>
          <p:nvPr>
            <p:ph type="ctrTitle"/>
          </p:nvPr>
        </p:nvSpPr>
        <p:spPr>
          <a:xfrm>
            <a:off x="684213" y="333375"/>
            <a:ext cx="7772400" cy="4238625"/>
          </a:xfrm>
        </p:spPr>
        <p:txBody>
          <a:bodyPr wrap="square" lIns="91440" tIns="45720" rIns="91440" bIns="45720" anchor="ctr"/>
          <a:lstStyle>
            <a:lvl1pPr lvl="0">
              <a:defRPr/>
            </a:lvl1pPr>
          </a:lstStyle>
          <a:p>
            <a:pPr lvl="0" algn="l" eaLnBrk="1" hangingPunct="1"/>
            <a:r>
              <a:rPr lang="en-US" altLang="zh-CN" sz="8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第2章 </a:t>
            </a:r>
            <a:r>
              <a:rPr lang="en-US" altLang="zh-CN" sz="8000" b="1" dirty="0">
                <a:solidFill>
                  <a:srgbClr val="009900"/>
                </a:solidFill>
                <a:latin typeface="黑体" pitchFamily="49" charset="-122"/>
                <a:ea typeface="黑体" pitchFamily="49" charset="-122"/>
              </a:rPr>
              <a:t>对称密码</a:t>
            </a:r>
            <a:br>
              <a:rPr lang="en-US" altLang="zh-CN" sz="8000" b="1" dirty="0">
                <a:solidFill>
                  <a:srgbClr val="0099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8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传统加密技术</a:t>
            </a:r>
            <a:endParaRPr lang="zh-CN" altLang="en-US" sz="8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标题 154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加密技术的开拓者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627" name="文本占位符 154626"/>
          <p:cNvSpPr>
            <a:spLocks noGrp="1"/>
          </p:cNvSpPr>
          <p:nvPr>
            <p:ph type="body" idx="1"/>
          </p:nvPr>
        </p:nvSpPr>
        <p:spPr>
          <a:xfrm>
            <a:off x="681355" y="1253490"/>
            <a:ext cx="8161020" cy="4845685"/>
          </a:xfrm>
        </p:spPr>
        <p:txBody>
          <a:bodyPr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智力字谜游戏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军事、外交、谍报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对称密码、非对称密码、签名算法、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PRNG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密码学家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∈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数学家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标准化和产品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NIST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NSA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ISO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PGP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IBM,  RSA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Entrust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标题 155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解密一句话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Alice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E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 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Bob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＝ </a:t>
            </a:r>
            <a:r>
              <a:rPr lang="en-US" altLang="zh-CN" sz="36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endParaRPr lang="en-US" altLang="zh-CN" sz="36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en-US" altLang="zh-CN" sz="360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、函数公开，且一般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lang="zh-CN" altLang="en-US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知道</a:t>
            </a:r>
            <a:endParaRPr lang="zh-CN" altLang="en-US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5652" name="矩形 155651"/>
          <p:cNvSpPr/>
          <p:nvPr/>
        </p:nvSpPr>
        <p:spPr>
          <a:xfrm>
            <a:off x="685800" y="1295400"/>
            <a:ext cx="6045200" cy="32131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标题 156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一个简单却安全的算法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One-time Pad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en-US" altLang="zh-CN" sz="2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是真随机的，且和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等长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这个算法也是理论上安全的唯一的算法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56676" name="矩形 156675"/>
          <p:cNvSpPr/>
          <p:nvPr/>
        </p:nvSpPr>
        <p:spPr>
          <a:xfrm>
            <a:off x="679450" y="2353945"/>
            <a:ext cx="5611495" cy="1905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标题 158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Communication Theory of Secrecy Systems</a:t>
            </a:r>
            <a:endParaRPr lang="en-US" altLang="zh-CN" sz="36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723" name="文本占位符 158722"/>
          <p:cNvSpPr>
            <a:spLocks noGrp="1"/>
          </p:cNvSpPr>
          <p:nvPr>
            <p:ph type="body" idx="1"/>
          </p:nvPr>
        </p:nvSpPr>
        <p:spPr>
          <a:xfrm>
            <a:off x="301625" y="1271270"/>
            <a:ext cx="8540750" cy="4827905"/>
          </a:xfrm>
        </p:spPr>
        <p:txBody>
          <a:bodyPr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只有当密钥和明文一样长时才能完全保密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即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time pad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II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理论上并不完美，但在实践中难以攻破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Diffusion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扩散  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Transposition 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置换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把明文重新排列分散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Confusion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混乱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Substitution 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以掩盖明文和密文的关系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New Directions in Cryptography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Directions in Cryptography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Whitfield </a:t>
            </a:r>
            <a:r>
              <a:rPr lang="en-US" altLang="en-US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Diffie</a:t>
            </a:r>
            <a:r>
              <a:rPr lang="en-US" altLang="en-US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and Martin E. Hellman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1976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提出了公钥密码算法的概念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背包体制、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1977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年的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提出了鉴别和签名问题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讨论了一些数学问题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Diffie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-Hellman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密钥协商协议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4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4000" baseline="30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mod  p </a:t>
            </a: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 sz="4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endParaRPr lang="en-US" altLang="zh-CN" sz="4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术语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plaintext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ciphertext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encipher (encrypt)</a:t>
            </a:r>
            <a:r>
              <a:rPr lang="en-AU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decipher (decrypt)</a:t>
            </a:r>
            <a:r>
              <a:rPr lang="en-AU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密码体制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cryptographic 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system(cipher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密码学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cryptology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密码编码学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cryptography</a:t>
            </a:r>
            <a:r>
              <a:rPr lang="en-AU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密码分析学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cryptanalysis (</a:t>
            </a:r>
            <a:r>
              <a:rPr lang="en-AU" altLang="zh-CN" b="1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codebreaking</a:t>
            </a:r>
            <a:r>
              <a:rPr lang="en-AU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endParaRPr lang="en-AU" altLang="zh-CN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对称密码模型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个基本要素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plaintext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ciphertext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key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加密算法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encryption algorithm 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解密算法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decryption algorithm 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简化的传统加密模型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27990" y="1600200"/>
            <a:ext cx="8414385" cy="4498975"/>
          </a:xfrm>
        </p:spPr>
        <p:txBody>
          <a:bodyPr vert="horz" wrap="square" lIns="91440" tIns="45720" rIns="91440" bIns="45720" anchor="t"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4" eaLnBrk="1" hangingPunct="1"/>
            <a:endParaRPr lang="en-US" altLang="zh-CN"/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加密算法必须够强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什么算强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必须安全地协商密钥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天知地知你知我知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148" name="Picture 9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524000"/>
            <a:ext cx="8642350" cy="369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6150" descr="Sn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82688"/>
            <a:ext cx="8763000" cy="4108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传统加密模型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E</a:t>
            </a:r>
            <a:r>
              <a:rPr lang="en-US" altLang="zh-CN" i="1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    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 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E(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	</a:t>
            </a:r>
            <a:endParaRPr lang="en-US" altLang="zh-CN" i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i="1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		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D(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i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172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115" y="2865755"/>
            <a:ext cx="6447790" cy="381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7174" descr="Sn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2740025"/>
            <a:ext cx="6536690" cy="398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密码体制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五元组（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明文空间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：可能的明文的有限集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密文空间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：可能的密文的有限集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：可能的密钥的有限集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k∈K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决定一个加密规则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∈E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P→ C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和解密规则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8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∈D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P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，满足对明文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x∈P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4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en-US" altLang="zh-CN" sz="44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44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4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44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en-US" altLang="zh-CN" sz="4400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sz="4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4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4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））＝</a:t>
            </a:r>
            <a:r>
              <a:rPr lang="en-US" altLang="zh-CN" sz="4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endParaRPr lang="zh-CN" altLang="en-US" sz="4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sz="4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内容占位符 2"/>
          <p:cNvSpPr>
            <a:spLocks noGrp="1" noRot="1"/>
          </p:cNvSpPr>
          <p:nvPr>
            <p:ph idx="4294967295"/>
          </p:nvPr>
        </p:nvSpPr>
        <p:spPr>
          <a:xfrm>
            <a:off x="357188" y="1571625"/>
            <a:ext cx="8540750" cy="4498975"/>
          </a:xfrm>
        </p:spPr>
        <p:txBody>
          <a:bodyPr wrap="square" lIns="91440" tIns="45720" rIns="91440" bIns="45720" anchor="t"/>
          <a:p>
            <a:pPr>
              <a:buFont typeface="Wingdings" panose="05000000000000000000" charset="0"/>
              <a:buChar char=""/>
            </a:pP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什么是对称密钥密码？</a:t>
            </a:r>
            <a:endParaRPr lang="zh-CN" altLang="en-US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代换密码与</a:t>
            </a:r>
            <a:r>
              <a:rPr lang="zh-CN" altLang="en-US" sz="40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置换</a:t>
            </a: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endParaRPr lang="zh-CN" altLang="en-US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几种破译对称密码的密码分析类型</a:t>
            </a:r>
            <a:endParaRPr lang="zh-CN" altLang="en-US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几种传统（或</a:t>
            </a:r>
            <a:r>
              <a:rPr lang="zh-CN" altLang="en-US" sz="40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古典</a:t>
            </a:r>
            <a:r>
              <a:rPr lang="zh-CN" altLang="en-US" sz="4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）对称密码</a:t>
            </a:r>
            <a:endParaRPr lang="zh-CN" altLang="en-US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 sz="4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 noRot="1"/>
          </p:cNvSpPr>
          <p:nvPr>
            <p:ph idx="4294967295"/>
          </p:nvPr>
        </p:nvSpPr>
        <p:spPr>
          <a:xfrm>
            <a:off x="0" y="0"/>
            <a:ext cx="9144000" cy="6099175"/>
          </a:xfrm>
        </p:spPr>
        <p:txBody>
          <a:bodyPr wrap="square" lIns="91440" tIns="45720" rIns="91440" bIns="45720" anchor="t"/>
          <a:p>
            <a:pPr marL="609600" indent="-609600" algn="just"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一个满足下面条件的</a:t>
            </a:r>
            <a:endParaRPr lang="en-US" altLang="zh-CN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sz="4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五元组</a:t>
            </a:r>
            <a:r>
              <a:rPr lang="en-US" altLang="zh-CN" sz="4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(P,C,K,E,D)</a:t>
            </a:r>
            <a:r>
              <a:rPr lang="zh-CN" altLang="en-US" sz="4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为一个</a:t>
            </a:r>
            <a:r>
              <a:rPr lang="zh-CN" altLang="en-US" sz="44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密码体制</a:t>
            </a:r>
            <a:endParaRPr lang="en-US" altLang="zh-CN" sz="4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endParaRPr lang="en-US" altLang="zh-CN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(1) P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是一个非空有限集合，表示所有的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        明文空间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(2) C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是一个非空有限集合，表示所有的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        密文空间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(3) K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是一个非空有限集合，表示所有的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        密钥空间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2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 noRot="1"/>
          </p:cNvSpPr>
          <p:nvPr>
            <p:ph idx="4294967295"/>
          </p:nvPr>
        </p:nvSpPr>
        <p:spPr>
          <a:xfrm>
            <a:off x="301625" y="136525"/>
            <a:ext cx="8540750" cy="5962650"/>
          </a:xfrm>
        </p:spPr>
        <p:txBody>
          <a:bodyPr wrap="square" lIns="91440" tIns="45720" rIns="91440" bIns="45720" anchor="t"/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对任意的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K,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都存在一个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加密函数：</a:t>
            </a:r>
            <a:endParaRPr lang="zh-CN" altLang="en-US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E):P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和相应的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解密函数：</a:t>
            </a:r>
            <a:endParaRPr lang="zh-CN" altLang="en-US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D):C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对任意的明文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均有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(E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(m))=m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。其中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都必须是单射函数。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 noRot="1"/>
          </p:cNvSpPr>
          <p:nvPr>
            <p:ph idx="4294967295"/>
          </p:nvPr>
        </p:nvSpPr>
        <p:spPr>
          <a:xfrm>
            <a:off x="301625" y="211138"/>
            <a:ext cx="8540750" cy="5888037"/>
          </a:xfrm>
        </p:spPr>
        <p:txBody>
          <a:bodyPr wrap="square" lIns="91440" tIns="45720" rIns="91440" bIns="45720" anchor="t"/>
          <a:p>
            <a:pPr marL="609600" indent="-609600" algn="just">
              <a:buNone/>
            </a:pPr>
            <a:r>
              <a:rPr lang="zh-CN" altLang="en-US" sz="4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通信过程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通信双方通过协商选择并共享一个密钥 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发送方使用加密函数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Ek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对明文串进行加密得到密文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 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 algn="just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Bob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接到密文串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时，他使用解密函数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Dk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对其进行解密，就可以得到原始明文串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/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0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密码编码学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运算类型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代换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substitution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明文元素映射为密文元素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置换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transposition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把明文元素重排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对称密钥 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非对称密钥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密钥空间的大小（随机性程序）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处理明文的方法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分组算法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流算法（序列密码算法）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基本原则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算法公开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Kerckhoff‘s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Principle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假设使用的算法和体制是公开的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标准化：商用领域的互通性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商用密码体制的安全依赖于密钥，而非算法保密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密钥的随机性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字典攻击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dictionary attack 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要没有规律，不好猜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蛮力攻击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brute force attack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密钥空间要大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存储、传输、使用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软件、硬件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2.1.2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密码分析学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9530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目标：恢复密钥或明文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唯密文攻击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只有一些密文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已知明文攻击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知道一些过去的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明文及其密文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作参考和启发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选择密文攻击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有一台解密机（能解密选择的密文）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选择明文攻击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缴获有一台加密机（还能加密选择的明文）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/>
              <a:t>Types of Attacks on Encrypted Messages</a:t>
            </a:r>
            <a:endParaRPr lang="zh-CN" altLang="en-US" sz="360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 </a:t>
            </a:r>
            <a:endParaRPr lang="en-US" altLang="zh-CN"/>
          </a:p>
        </p:txBody>
      </p:sp>
      <p:pic>
        <p:nvPicPr>
          <p:cNvPr id="12292" name="Picture 4" descr="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062038"/>
            <a:ext cx="8001000" cy="5795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安全强度依赖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函数的好坏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异或（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N0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除非在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0ne time pad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AES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RC4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算法（即函数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）公开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的好坏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私密性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安全基于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Alice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Bob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所知，而他人不知晓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空间的大小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太小易受穷举搜索攻击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太大则不方便（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time pad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安全性分类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one-time pad	[P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b="1" baseline="30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NP]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 ⊆ NP ⊆ PSPACE ⊆ EXPTIME ⊆ EXPSPACE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成本大于解密所得利益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机时和耗电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周期长于所需保密时间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可证明安全性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比如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DH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安全性等价于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DL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的难度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RSA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算法的安全性等价于大数分解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(?)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计算安全性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15413" name="表格 15412"/>
          <p:cNvGraphicFramePr/>
          <p:nvPr/>
        </p:nvGraphicFramePr>
        <p:xfrm>
          <a:off x="228600" y="2362200"/>
          <a:ext cx="8686800" cy="3554413"/>
        </p:xfrm>
        <a:graphic>
          <a:graphicData uri="http://schemas.openxmlformats.org/drawingml/2006/table">
            <a:tbl>
              <a:tblPr/>
              <a:tblGrid>
                <a:gridCol w="1631950"/>
                <a:gridCol w="2101850"/>
                <a:gridCol w="2819400"/>
                <a:gridCol w="2133600"/>
              </a:tblGrid>
              <a:tr h="100488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Key Size (bits)</a:t>
                      </a:r>
                      <a:endParaRPr lang="en-US" altLang="zh-CN" sz="2000" b="1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Number of Alternative Keys</a:t>
                      </a:r>
                      <a:endParaRPr lang="en-US" altLang="zh-CN" sz="2000" b="1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Time required at 1 decryption/µs</a:t>
                      </a:r>
                      <a:endParaRPr lang="en-US" altLang="zh-CN" sz="2000" b="1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Time required at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decryptions/µs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32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= 4.3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µs	= 35.8 minutes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2.15 milliseconds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= 7.2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µs	= 1142 years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10.01 hours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128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= 3.4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38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127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µs	= 5.4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years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168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168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= 3.7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167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µs	= 5.9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36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5.9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years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 characters (permutation)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26! = 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26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26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µs= 6.4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rgbClr val="FFFFFF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6.4 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10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years</a:t>
                      </a:r>
                      <a:endParaRPr lang="en-US" altLang="zh-CN" sz="200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75055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849630" y="1303655"/>
            <a:ext cx="7992745" cy="479552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对称密码模型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代换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置换技术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转轮机 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Rotor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隐写术 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Steganography</a:t>
            </a:r>
            <a:endParaRPr lang="en-US" altLang="zh-CN" sz="2800" err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古典密码技术其技术、思想以及破译方法虽然很简单，但是反映了密码设计和破译的思想，是学习密码学的基本入口。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古典算法中使用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个字母组成的明文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现代计算机使用二进制比特序列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为了方便，一般使用小写字母表书明文，使用大写表书密文。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S</a:t>
            </a:r>
            <a:r>
              <a:rPr lang="zh-CN" altLang="en-US" dirty="0"/>
              <a:t> </a:t>
            </a:r>
            <a:r>
              <a:rPr lang="en-US" altLang="zh-CN"/>
              <a:t>&amp; P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替代和置换是古典及现代密码算法的共同、基本思想。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substitution			</a:t>
            </a:r>
            <a:endParaRPr lang="en-US" altLang="zh-CN" sz="24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把明文的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模式替换成密文的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比特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置换 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permutation (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transposition)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打乱明文的顺序排列方式，即置乱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2895600"/>
            <a:ext cx="7696200" cy="25146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恺撒密码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Caesar/Shift Cipher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每个字母使用其后第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代替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明文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  me  after  class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PHHW  PH  DIWHU  FODVV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解密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其前第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个，或其后第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4274185"/>
            <a:ext cx="6019800" cy="158178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1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776432">
            <a:off x="6229350" y="1616075"/>
            <a:ext cx="2386013" cy="178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移位密码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Shift Cipher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K=Z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k∈K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0≤k≤25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en-US" altLang="zh-CN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p+k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mod 26 = c,   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p∈P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c∈C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baseline="-250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c-k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mod 26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endParaRPr lang="en-US" altLang="zh-CN" sz="20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一种变化：仿射密码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Affine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cipher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aseline="-25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/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P×K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mod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baseline="30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mod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要求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baseline="-25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互素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(8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0(’a’)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13(‘m’)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C2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 (‘F’)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Caesar/Shift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Affine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Caesar/Shift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Affine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22532" name="Picture 2" descr="C:\Users\Administrator\Desktop\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1371600"/>
            <a:ext cx="3581400" cy="56451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4926013" y="1931988"/>
            <a:ext cx="2438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dministrator\Desktop\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10" y="1186180"/>
            <a:ext cx="3581400" cy="564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单表替代密码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/>
              <a:t>	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Monoalphabetic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Cipher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Substitution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查对照表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3600" b="1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abcdefghijklmnopqrstuvwxyz</a:t>
            </a:r>
            <a:endParaRPr lang="en-US" altLang="zh-CN" sz="3600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3600" b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RFAPCBZDQVJHKMWGSYUIXELNTO</a:t>
            </a:r>
            <a:endParaRPr lang="en-US" altLang="zh-CN" sz="3600" b="1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meet  me  after  class </a:t>
            </a:r>
            <a:endParaRPr lang="en-US" altLang="zh-CN" sz="32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32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KCCI  KC  RBUCY  AHRUU 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密钥空间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26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10^25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2305" y="2667000"/>
            <a:ext cx="7988300" cy="1201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662305" y="3326765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单表例子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</a:rPr>
              <a:t>加密</a:t>
            </a:r>
            <a:endParaRPr lang="zh-CN" altLang="en-US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Plain:      </a:t>
            </a:r>
            <a:r>
              <a:rPr lang="en-US" altLang="zh-CN" b="1" err="1">
                <a:solidFill>
                  <a:srgbClr val="000066"/>
                </a:solidFill>
                <a:latin typeface="宋体" panose="02010600030101010101" pitchFamily="2" charset="-122"/>
              </a:rPr>
              <a:t>abcdefghijklmnopqrstuvwxyz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Cipher:     DKVQFIBJWPESCXHTMYAUOLRGZN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Plaintext:  if we wish to replace letters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err="1">
                <a:solidFill>
                  <a:srgbClr val="000066"/>
                </a:solidFill>
                <a:latin typeface="宋体" panose="02010600030101010101" pitchFamily="2" charset="-122"/>
              </a:rPr>
              <a:t>Ciphertext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: WI RF RWAJ UH YFTSDVF SFUUFYA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</a:rPr>
              <a:t>解密</a:t>
            </a:r>
            <a:endParaRPr lang="zh-CN" altLang="en-US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err="1">
                <a:solidFill>
                  <a:srgbClr val="000066"/>
                </a:solidFill>
                <a:latin typeface="宋体" panose="02010600030101010101" pitchFamily="2" charset="-122"/>
              </a:rPr>
              <a:t>Ciphertext</a:t>
            </a: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: WI RF RWAJ UH YFTSDVF SFUUFYA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Plaintext:  if we wish to replace letters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Cipher:     ABCDEFGHIJKLMNOPQRSTUVWXYZ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Plain:      </a:t>
            </a:r>
            <a:r>
              <a:rPr lang="en-US" altLang="zh-CN" b="1" err="1">
                <a:solidFill>
                  <a:srgbClr val="000066"/>
                </a:solidFill>
                <a:latin typeface="宋体" panose="02010600030101010101" pitchFamily="2" charset="-122"/>
              </a:rPr>
              <a:t>sgmakexofhbvqzujdwlptcinry</a:t>
            </a:r>
            <a:endParaRPr lang="en-US" altLang="zh-CN" b="1" err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9400" y="1447800"/>
            <a:ext cx="5715000" cy="10668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8613" y="5526088"/>
            <a:ext cx="5715000" cy="10668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Monoalphabetic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Caesar, Shift, Affine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Monoalphabetic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Monoalphabetic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替代没有去除统计规律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普通英文中各个字母出现的统计概率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 </a:t>
            </a:r>
            <a:endParaRPr lang="en-US" altLang="zh-CN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03400"/>
            <a:ext cx="8229600" cy="445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 noRot="1"/>
          </p:cNvSpPr>
          <p:nvPr>
            <p:ph idx="4294967295"/>
          </p:nvPr>
        </p:nvSpPr>
        <p:spPr/>
        <p:txBody>
          <a:bodyPr wrap="square" lIns="91440" tIns="45720" rIns="91440" bIns="45720" anchor="t"/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密码学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是通过把消息编码使其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不可读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从而获得安全性的艺术和科学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密码学的最基本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对通信或者存储的信息进行某种编码变换使得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非法者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无法了解通信或者存储的真正内容。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1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另一个统计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 </a:t>
            </a:r>
            <a:endParaRPr lang="en-US" altLang="zh-CN"/>
          </a:p>
        </p:txBody>
      </p:sp>
      <p:pic>
        <p:nvPicPr>
          <p:cNvPr id="27652" name="Picture 5" descr="a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557338"/>
            <a:ext cx="8532813" cy="460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5" descr="a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1684655"/>
            <a:ext cx="8128000" cy="460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字母组合概率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双字母组合：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三字母组合：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ing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单词出现概率组合：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676" name="Picture 4" descr="a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573463"/>
            <a:ext cx="8574088" cy="266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4" descr="a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3700463"/>
            <a:ext cx="8574088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单表攻击步骤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（已经知道算法）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先得有足够多的密文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几十个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明文得有明确的意义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古典算法时通常是这样的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统计密文中各个字母的出现概率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结合明文的统计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猜测出现得最多密文字母对应明文字母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a)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，最少的是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z(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j)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猜测出现得最多密文字母双组是</a:t>
            </a:r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观察所谓的明文，并重试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攻击单表示例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密文频率统计 （基于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P24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密文）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13.33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11.67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S , U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8.33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7.50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M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6.67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5.83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猜测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P, Z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可能是 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e, t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S, U, O, M, H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大约是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r, n, i, o, a, s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明文在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P26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 noRot="1"/>
          </p:cNvSpPr>
          <p:nvPr>
            <p:ph type="title"/>
          </p:nvPr>
        </p:nvSpPr>
        <p:spPr>
          <a:xfrm>
            <a:off x="285750" y="214313"/>
            <a:ext cx="8540750" cy="1143000"/>
          </a:xfrm>
        </p:spPr>
        <p:txBody>
          <a:bodyPr wrap="square" anchor="ctr"/>
          <a:p>
            <a:pPr algn="ctr"/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2.2.3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</a:t>
            </a:r>
            <a:endParaRPr lang="zh-CN" altLang="x-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0" name="内容占位符 2"/>
          <p:cNvSpPr>
            <a:spLocks noGrp="1" noRot="1"/>
          </p:cNvSpPr>
          <p:nvPr>
            <p:ph idx="4294967295"/>
          </p:nvPr>
        </p:nvSpPr>
        <p:spPr>
          <a:xfrm>
            <a:off x="301625" y="1600200"/>
            <a:ext cx="8540750" cy="5043488"/>
          </a:xfrm>
        </p:spPr>
        <p:txBody>
          <a:bodyPr wrap="square" anchor="t"/>
          <a:p>
            <a:r>
              <a:rPr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假设关键字是</a:t>
            </a:r>
            <a:r>
              <a:rPr lang="en-US" altLang="zh-CN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PLAYFAIR EXAMPLE</a:t>
            </a:r>
            <a:r>
              <a:rPr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，要加密的明文是 </a:t>
            </a:r>
            <a:r>
              <a:rPr lang="en-US" altLang="zh-CN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MY Name IS ATUL</a:t>
            </a:r>
            <a:endParaRPr lang="en-US" altLang="zh-CN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STEP 1 </a:t>
            </a: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创建矩阵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3011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66" name="表格 40965"/>
          <p:cNvGraphicFramePr/>
          <p:nvPr/>
        </p:nvGraphicFramePr>
        <p:xfrm>
          <a:off x="3203575" y="3500438"/>
          <a:ext cx="3529013" cy="2881313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P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A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Y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F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I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E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X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M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B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C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D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G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H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K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N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O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Q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S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T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U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V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W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Z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1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pic>
        <p:nvPicPr>
          <p:cNvPr id="4305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214438"/>
            <a:ext cx="9112250" cy="559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325" y="-46037"/>
            <a:ext cx="9017000" cy="1878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25" y="1831975"/>
            <a:ext cx="9017000" cy="451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 noRot="1"/>
          </p:cNvSpPr>
          <p:nvPr>
            <p:ph type="title"/>
          </p:nvPr>
        </p:nvSpPr>
        <p:spPr>
          <a:xfrm>
            <a:off x="285750" y="214313"/>
            <a:ext cx="8540750" cy="1143000"/>
          </a:xfrm>
        </p:spPr>
        <p:txBody>
          <a:bodyPr wrap="square" anchor="ctr"/>
          <a:p>
            <a:pPr algn="l"/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2.2.3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   </a:t>
            </a:r>
            <a:r>
              <a:rPr lang="zh-CN" altLang="x-none" dirty="0">
                <a:latin typeface="微软雅黑" panose="020B0503020204020204" charset="-122"/>
                <a:ea typeface="微软雅黑" panose="020B0503020204020204" charset="-122"/>
              </a:rPr>
              <a:t>一例</a:t>
            </a:r>
            <a:endParaRPr lang="zh-CN" altLang="x-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58" name="内容占位符 2"/>
          <p:cNvSpPr>
            <a:spLocks noGrp="1" noRot="1"/>
          </p:cNvSpPr>
          <p:nvPr>
            <p:ph idx="4294967295"/>
          </p:nvPr>
        </p:nvSpPr>
        <p:spPr>
          <a:xfrm>
            <a:off x="301625" y="1600200"/>
            <a:ext cx="8540750" cy="5043488"/>
          </a:xfrm>
        </p:spPr>
        <p:txBody>
          <a:bodyPr wrap="square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假设关键字是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PLAYFAIR EXAMPLE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，要加密的明文是 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MY Name IS ATUL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STEP 1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创建矩阵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5059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66" name="表格 40965"/>
          <p:cNvGraphicFramePr/>
          <p:nvPr/>
        </p:nvGraphicFramePr>
        <p:xfrm>
          <a:off x="3203575" y="3500438"/>
          <a:ext cx="3529013" cy="2881313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P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A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Y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F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I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E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X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M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B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C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D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G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H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K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N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O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Q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S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T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U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V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W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Z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9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dirty="0"/>
              <a:t>SEPT 2</a:t>
            </a:r>
            <a:endParaRPr lang="en-US" altLang="zh-CN" dirty="0"/>
          </a:p>
        </p:txBody>
      </p:sp>
      <p:sp>
        <p:nvSpPr>
          <p:cNvPr id="46082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600200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(1) MY NA ME IS AT       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lvl="0" indent="-342900"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         UL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(2) MY--------</a:t>
            </a:r>
            <a:r>
              <a:rPr lang="en-US" altLang="zh-CN" sz="2800" b="1" dirty="0">
                <a:solidFill>
                  <a:srgbClr val="FF0000"/>
                </a:solidFill>
              </a:rPr>
              <a:t>XF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-342900"/>
            <a:endParaRPr lang="en-US" altLang="zh-CN" sz="2800" b="1" dirty="0"/>
          </a:p>
        </p:txBody>
      </p:sp>
      <p:graphicFrame>
        <p:nvGraphicFramePr>
          <p:cNvPr id="41988" name="内容占位符 41987"/>
          <p:cNvGraphicFramePr/>
          <p:nvPr>
            <p:ph sz="half" idx="1"/>
          </p:nvPr>
        </p:nvGraphicFramePr>
        <p:xfrm>
          <a:off x="5508625" y="2997200"/>
          <a:ext cx="3333750" cy="3101975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</a:tblGrid>
              <a:tr h="6207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P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L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A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altLang="x-none" sz="2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I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R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E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en-US" altLang="x-none" sz="2800" dirty="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K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N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O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S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U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V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1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dirty="0"/>
              <a:t>SEPT 2</a:t>
            </a:r>
            <a:endParaRPr lang="en-US" altLang="zh-CN" dirty="0"/>
          </a:p>
        </p:txBody>
      </p:sp>
      <p:sp>
        <p:nvSpPr>
          <p:cNvPr id="47106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600200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(3) NA--------</a:t>
            </a:r>
            <a:r>
              <a:rPr lang="en-US" altLang="zh-CN" sz="2800" b="1" dirty="0">
                <a:solidFill>
                  <a:srgbClr val="FF0000"/>
                </a:solidFill>
              </a:rPr>
              <a:t>OL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-342900"/>
            <a:endParaRPr lang="en-US" altLang="zh-CN" sz="2800" b="1" dirty="0"/>
          </a:p>
        </p:txBody>
      </p:sp>
      <p:graphicFrame>
        <p:nvGraphicFramePr>
          <p:cNvPr id="43012" name="内容占位符 43011"/>
          <p:cNvGraphicFramePr/>
          <p:nvPr>
            <p:ph sz="half" idx="1"/>
          </p:nvPr>
        </p:nvGraphicFramePr>
        <p:xfrm>
          <a:off x="5364163" y="2636838"/>
          <a:ext cx="3478213" cy="3462338"/>
        </p:xfrm>
        <a:graphic>
          <a:graphicData uri="http://schemas.openxmlformats.org/drawingml/2006/table">
            <a:tbl>
              <a:tblPr/>
              <a:tblGrid>
                <a:gridCol w="695325"/>
                <a:gridCol w="695325"/>
                <a:gridCol w="696913"/>
                <a:gridCol w="695325"/>
                <a:gridCol w="695325"/>
              </a:tblGrid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P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A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Y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F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I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R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E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X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M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K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N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S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U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V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5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dirty="0"/>
              <a:t>SEPT 2</a:t>
            </a:r>
            <a:endParaRPr lang="en-US" altLang="zh-CN" dirty="0"/>
          </a:p>
        </p:txBody>
      </p:sp>
      <p:sp>
        <p:nvSpPr>
          <p:cNvPr id="48130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600200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endParaRPr lang="en-US" altLang="zh-CN" sz="2800" dirty="0"/>
          </a:p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(4) ME--------</a:t>
            </a:r>
            <a:r>
              <a:rPr lang="en-US" altLang="zh-CN" sz="2800" b="1" dirty="0">
                <a:solidFill>
                  <a:srgbClr val="FF0000"/>
                </a:solidFill>
              </a:rPr>
              <a:t>IX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-342900"/>
            <a:endParaRPr lang="en-US" altLang="zh-CN" sz="2800" b="1" dirty="0"/>
          </a:p>
        </p:txBody>
      </p:sp>
      <p:graphicFrame>
        <p:nvGraphicFramePr>
          <p:cNvPr id="44036" name="内容占位符 44035"/>
          <p:cNvGraphicFramePr/>
          <p:nvPr>
            <p:ph sz="half" idx="1"/>
          </p:nvPr>
        </p:nvGraphicFramePr>
        <p:xfrm>
          <a:off x="5292725" y="2708275"/>
          <a:ext cx="3549650" cy="3390900"/>
        </p:xfrm>
        <a:graphic>
          <a:graphicData uri="http://schemas.openxmlformats.org/drawingml/2006/table">
            <a:tbl>
              <a:tblPr/>
              <a:tblGrid>
                <a:gridCol w="709613"/>
                <a:gridCol w="709612"/>
                <a:gridCol w="711200"/>
                <a:gridCol w="709613"/>
                <a:gridCol w="709612"/>
              </a:tblGrid>
              <a:tr h="6778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P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L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A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Y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F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R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E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M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K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N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O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S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U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V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9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2"/>
          <p:cNvSpPr>
            <a:spLocks noGrp="1" noRot="1"/>
          </p:cNvSpPr>
          <p:nvPr>
            <p:ph idx="4294967295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密码分析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是在不知道消息原先是如何从可读格式转化为不可读格式的情况下，把它从不可读格式转化为可读格式的技术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密码技术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是加密与密码分析的组合（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对称密码、非对称密码、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函数、数字签名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dirty="0"/>
              <a:t>SEPT 2</a:t>
            </a:r>
            <a:endParaRPr lang="en-US" altLang="zh-CN" dirty="0"/>
          </a:p>
        </p:txBody>
      </p:sp>
      <p:sp>
        <p:nvSpPr>
          <p:cNvPr id="49154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600200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endParaRPr lang="en-US" altLang="zh-CN" sz="2800" dirty="0"/>
          </a:p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(5) IS-------</a:t>
            </a:r>
            <a:r>
              <a:rPr lang="en-US" altLang="zh-CN" sz="2800" b="1" dirty="0">
                <a:solidFill>
                  <a:srgbClr val="FF0000"/>
                </a:solidFill>
              </a:rPr>
              <a:t>MK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-342900"/>
            <a:endParaRPr lang="en-US" altLang="zh-CN" sz="2800" b="1" dirty="0"/>
          </a:p>
        </p:txBody>
      </p:sp>
      <p:graphicFrame>
        <p:nvGraphicFramePr>
          <p:cNvPr id="45060" name="内容占位符 45059"/>
          <p:cNvGraphicFramePr/>
          <p:nvPr>
            <p:ph sz="half" idx="1"/>
          </p:nvPr>
        </p:nvGraphicFramePr>
        <p:xfrm>
          <a:off x="5219700" y="2636838"/>
          <a:ext cx="3622675" cy="346233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7075"/>
                <a:gridCol w="723900"/>
                <a:gridCol w="723900"/>
              </a:tblGrid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P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L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A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Y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F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I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R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E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X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N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O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S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U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V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3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dirty="0"/>
              <a:t>SEPT 2</a:t>
            </a:r>
            <a:endParaRPr lang="en-US" altLang="zh-CN" dirty="0"/>
          </a:p>
        </p:txBody>
      </p:sp>
      <p:sp>
        <p:nvSpPr>
          <p:cNvPr id="50178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600200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r>
              <a:rPr lang="en-US" altLang="zh-CN" sz="2800" b="1" dirty="0">
                <a:solidFill>
                  <a:srgbClr val="000066"/>
                </a:solidFill>
              </a:rPr>
              <a:t>(6)AT--------</a:t>
            </a:r>
            <a:r>
              <a:rPr lang="en-US" altLang="zh-CN" sz="2800" b="1" dirty="0">
                <a:solidFill>
                  <a:srgbClr val="FF0000"/>
                </a:solidFill>
              </a:rPr>
              <a:t>PV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 indent="-342900"/>
            <a:endParaRPr lang="en-US" altLang="zh-CN" sz="2800" b="1" dirty="0"/>
          </a:p>
        </p:txBody>
      </p:sp>
      <p:graphicFrame>
        <p:nvGraphicFramePr>
          <p:cNvPr id="46084" name="内容占位符 46083"/>
          <p:cNvGraphicFramePr/>
          <p:nvPr>
            <p:ph sz="half" idx="1"/>
          </p:nvPr>
        </p:nvGraphicFramePr>
        <p:xfrm>
          <a:off x="5219700" y="2636838"/>
          <a:ext cx="3622675" cy="3462338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7075"/>
                <a:gridCol w="723900"/>
                <a:gridCol w="723900"/>
              </a:tblGrid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L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A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Y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F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I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R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E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X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M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K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N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O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S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U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7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 noRot="1"/>
          </p:cNvSpPr>
          <p:nvPr>
            <p:ph type="title"/>
          </p:nvPr>
        </p:nvSpPr>
        <p:spPr/>
        <p:txBody>
          <a:bodyPr wrap="square" anchor="ctr"/>
          <a:p>
            <a:pPr algn="l"/>
            <a:r>
              <a:rPr lang="en-US" altLang="zh-CN" b="1" dirty="0"/>
              <a:t>SEPT 2</a:t>
            </a:r>
            <a:endParaRPr lang="en-US" altLang="zh-CN" b="1" dirty="0"/>
          </a:p>
        </p:txBody>
      </p:sp>
      <p:sp>
        <p:nvSpPr>
          <p:cNvPr id="51202" name="Rectangle 3"/>
          <p:cNvSpPr>
            <a:spLocks noGrp="1" noRot="1"/>
          </p:cNvSpPr>
          <p:nvPr>
            <p:ph type="body" sz="half"/>
          </p:nvPr>
        </p:nvSpPr>
        <p:spPr>
          <a:xfrm>
            <a:off x="301625" y="1558925"/>
            <a:ext cx="4194175" cy="4498975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/>
            <a:r>
              <a:rPr lang="en-US" altLang="zh-CN" sz="36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(7) UL------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LR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/>
            <a:endParaRPr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/>
            <a:endParaRPr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/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/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MY NA ME IS AT UL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XF OL  IX MK PV LR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-342900"/>
            <a:endParaRPr lang="en-US" altLang="zh-CN" sz="2800" dirty="0"/>
          </a:p>
        </p:txBody>
      </p:sp>
      <p:graphicFrame>
        <p:nvGraphicFramePr>
          <p:cNvPr id="47108" name="内容占位符 47107"/>
          <p:cNvGraphicFramePr/>
          <p:nvPr>
            <p:ph sz="half" idx="1"/>
          </p:nvPr>
        </p:nvGraphicFramePr>
        <p:xfrm>
          <a:off x="5435600" y="2636838"/>
          <a:ext cx="3478213" cy="3244850"/>
        </p:xfrm>
        <a:graphic>
          <a:graphicData uri="http://schemas.openxmlformats.org/drawingml/2006/table">
            <a:tbl>
              <a:tblPr/>
              <a:tblGrid>
                <a:gridCol w="695325"/>
                <a:gridCol w="695325"/>
                <a:gridCol w="696913"/>
                <a:gridCol w="695325"/>
                <a:gridCol w="695325"/>
              </a:tblGrid>
              <a:tr h="64928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P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A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Y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F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7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I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altLang="x-none" sz="2800" dirty="0">
                        <a:solidFill>
                          <a:srgbClr val="FF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E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X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M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B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C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D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G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H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K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N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O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Q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S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7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T</a:t>
                      </a:r>
                      <a:endParaRPr lang="en-US" altLang="x-none" sz="2800" dirty="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>
                          <a:solidFill>
                            <a:srgbClr val="000066"/>
                          </a:solidFill>
                        </a:rPr>
                        <a:t>U</a:t>
                      </a:r>
                      <a:endParaRPr lang="en-US" altLang="x-none" sz="2800" dirty="0">
                        <a:solidFill>
                          <a:srgbClr val="000066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V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W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Char char="¡"/>
                        <a:defRPr sz="2800" b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 2" pitchFamily="18" charset="2"/>
                        <a:buChar char="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 2" pitchFamily="18" charset="2"/>
                        <a:buChar char="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 2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</a:pPr>
                      <a:r>
                        <a:rPr lang="en-US" altLang="x-none" sz="2800" b="1" dirty="0"/>
                        <a:t>Z</a:t>
                      </a:r>
                      <a:endParaRPr lang="en-US" altLang="x-none" sz="2800" dirty="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1" name="日期占位符 1"/>
          <p:cNvSpPr/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</a:rPr>
              <a:t>每两个明文字母替换为另外两个密文字母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		</a:t>
            </a:r>
            <a:r>
              <a:rPr lang="en-US" altLang="zh-CN" err="1">
                <a:solidFill>
                  <a:srgbClr val="000066"/>
                </a:solidFill>
              </a:rPr>
              <a:t>aa</a:t>
            </a:r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en-US" altLang="zh-CN" err="1">
                <a:solidFill>
                  <a:srgbClr val="000066"/>
                </a:solidFill>
              </a:rPr>
              <a:t>ab</a:t>
            </a:r>
            <a:r>
              <a:rPr lang="en-US" altLang="zh-CN">
                <a:solidFill>
                  <a:srgbClr val="000066"/>
                </a:solidFill>
              </a:rPr>
              <a:t> ac ad </a:t>
            </a:r>
            <a:r>
              <a:rPr lang="en-US" altLang="zh-CN" err="1">
                <a:solidFill>
                  <a:srgbClr val="000066"/>
                </a:solidFill>
              </a:rPr>
              <a:t>ae</a:t>
            </a:r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en-US" altLang="zh-CN" err="1">
                <a:solidFill>
                  <a:srgbClr val="000066"/>
                </a:solidFill>
              </a:rPr>
              <a:t>af</a:t>
            </a:r>
            <a:r>
              <a:rPr lang="en-US" altLang="zh-CN">
                <a:solidFill>
                  <a:srgbClr val="000066"/>
                </a:solidFill>
              </a:rPr>
              <a:t> …… </a:t>
            </a:r>
            <a:r>
              <a:rPr lang="en-US" altLang="zh-CN" err="1">
                <a:solidFill>
                  <a:srgbClr val="000066"/>
                </a:solidFill>
              </a:rPr>
              <a:t>az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		</a:t>
            </a:r>
            <a:r>
              <a:rPr lang="en-US" altLang="zh-CN" err="1">
                <a:solidFill>
                  <a:srgbClr val="000066"/>
                </a:solidFill>
              </a:rPr>
              <a:t>si</a:t>
            </a:r>
            <a:r>
              <a:rPr lang="en-US" altLang="zh-CN">
                <a:solidFill>
                  <a:srgbClr val="000066"/>
                </a:solidFill>
              </a:rPr>
              <a:t>  id  </a:t>
            </a:r>
            <a:r>
              <a:rPr lang="en-US" altLang="zh-CN" err="1">
                <a:solidFill>
                  <a:srgbClr val="000066"/>
                </a:solidFill>
              </a:rPr>
              <a:t>ui</a:t>
            </a:r>
            <a:r>
              <a:rPr lang="en-US" altLang="zh-CN">
                <a:solidFill>
                  <a:srgbClr val="000066"/>
                </a:solidFill>
              </a:rPr>
              <a:t> we ii op …… </a:t>
            </a:r>
            <a:r>
              <a:rPr lang="en-US" altLang="zh-CN" err="1">
                <a:solidFill>
                  <a:srgbClr val="000066"/>
                </a:solidFill>
              </a:rPr>
              <a:t>kl</a:t>
            </a:r>
            <a:endParaRPr lang="en-US" altLang="zh-CN">
              <a:solidFill>
                <a:srgbClr val="00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000066"/>
                </a:solidFill>
              </a:rPr>
              <a:t>		</a:t>
            </a:r>
            <a:r>
              <a:rPr lang="en-US" altLang="zh-CN" err="1">
                <a:solidFill>
                  <a:srgbClr val="000066"/>
                </a:solidFill>
              </a:rPr>
              <a:t>ba</a:t>
            </a:r>
            <a:r>
              <a:rPr lang="en-US" altLang="zh-CN">
                <a:solidFill>
                  <a:srgbClr val="000066"/>
                </a:solidFill>
              </a:rPr>
              <a:t>  bb  </a:t>
            </a:r>
            <a:r>
              <a:rPr lang="en-US" altLang="zh-CN" err="1">
                <a:solidFill>
                  <a:srgbClr val="000066"/>
                </a:solidFill>
              </a:rPr>
              <a:t>bc</a:t>
            </a:r>
            <a:r>
              <a:rPr lang="en-US" altLang="zh-CN">
                <a:solidFill>
                  <a:srgbClr val="000066"/>
                </a:solidFill>
              </a:rPr>
              <a:t>  </a:t>
            </a:r>
            <a:r>
              <a:rPr lang="en-US" altLang="zh-CN" err="1">
                <a:solidFill>
                  <a:srgbClr val="000066"/>
                </a:solidFill>
              </a:rPr>
              <a:t>bd</a:t>
            </a:r>
            <a:r>
              <a:rPr lang="en-US" altLang="zh-CN">
                <a:solidFill>
                  <a:srgbClr val="000066"/>
                </a:solidFill>
              </a:rPr>
              <a:t>   be  bf   ……    </a:t>
            </a:r>
            <a:r>
              <a:rPr lang="en-US" altLang="zh-CN" err="1">
                <a:solidFill>
                  <a:srgbClr val="000066"/>
                </a:solidFill>
              </a:rPr>
              <a:t>bz</a:t>
            </a:r>
            <a:endParaRPr lang="en-US" altLang="zh-CN">
              <a:solidFill>
                <a:srgbClr val="000066"/>
              </a:solidFill>
            </a:endParaRPr>
          </a:p>
          <a:p>
            <a:pPr lvl="2">
              <a:buNone/>
            </a:pPr>
            <a:r>
              <a:rPr lang="en-US" altLang="zh-CN">
                <a:solidFill>
                  <a:srgbClr val="000066"/>
                </a:solidFill>
              </a:rPr>
              <a:t>		</a:t>
            </a:r>
            <a:r>
              <a:rPr lang="en-US" altLang="zh-CN" err="1">
                <a:solidFill>
                  <a:srgbClr val="000066"/>
                </a:solidFill>
              </a:rPr>
              <a:t>yu</a:t>
            </a:r>
            <a:r>
              <a:rPr lang="en-US" altLang="zh-CN">
                <a:solidFill>
                  <a:srgbClr val="000066"/>
                </a:solidFill>
              </a:rPr>
              <a:t>  </a:t>
            </a:r>
            <a:r>
              <a:rPr lang="en-US" altLang="zh-CN" err="1">
                <a:solidFill>
                  <a:srgbClr val="000066"/>
                </a:solidFill>
              </a:rPr>
              <a:t>qw</a:t>
            </a:r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en-US" altLang="zh-CN" err="1">
                <a:solidFill>
                  <a:srgbClr val="000066"/>
                </a:solidFill>
              </a:rPr>
              <a:t>sa</a:t>
            </a:r>
            <a:r>
              <a:rPr lang="en-US" altLang="zh-CN">
                <a:solidFill>
                  <a:srgbClr val="000066"/>
                </a:solidFill>
              </a:rPr>
              <a:t>  </a:t>
            </a:r>
            <a:r>
              <a:rPr lang="en-US" altLang="zh-CN" err="1">
                <a:solidFill>
                  <a:srgbClr val="000066"/>
                </a:solidFill>
              </a:rPr>
              <a:t>po</a:t>
            </a:r>
            <a:r>
              <a:rPr lang="en-US" altLang="zh-CN">
                <a:solidFill>
                  <a:srgbClr val="000066"/>
                </a:solidFill>
              </a:rPr>
              <a:t>   </a:t>
            </a:r>
            <a:r>
              <a:rPr lang="en-US" altLang="zh-CN" err="1">
                <a:solidFill>
                  <a:srgbClr val="000066"/>
                </a:solidFill>
              </a:rPr>
              <a:t>ee</a:t>
            </a:r>
            <a:r>
              <a:rPr lang="en-US" altLang="zh-CN">
                <a:solidFill>
                  <a:srgbClr val="000066"/>
                </a:solidFill>
              </a:rPr>
              <a:t>   </a:t>
            </a:r>
            <a:r>
              <a:rPr lang="en-US" altLang="zh-CN" err="1">
                <a:solidFill>
                  <a:srgbClr val="000066"/>
                </a:solidFill>
              </a:rPr>
              <a:t>eq</a:t>
            </a:r>
            <a:r>
              <a:rPr lang="en-US" altLang="zh-CN">
                <a:solidFill>
                  <a:srgbClr val="000066"/>
                </a:solidFill>
              </a:rPr>
              <a:t>  ……    </a:t>
            </a:r>
            <a:r>
              <a:rPr lang="en-US" altLang="zh-CN" err="1">
                <a:solidFill>
                  <a:srgbClr val="000066"/>
                </a:solidFill>
              </a:rPr>
              <a:t>kk</a:t>
            </a:r>
            <a:endParaRPr lang="en-US" altLang="zh-CN">
              <a:solidFill>
                <a:srgbClr val="000066"/>
              </a:solidFill>
            </a:endParaRPr>
          </a:p>
          <a:p>
            <a:pPr lvl="2">
              <a:buNone/>
            </a:pPr>
            <a:r>
              <a:rPr lang="en-US" altLang="zh-CN">
                <a:solidFill>
                  <a:srgbClr val="000066"/>
                </a:solidFill>
              </a:rPr>
              <a:t>		 …… 	 …… </a:t>
            </a:r>
            <a:endParaRPr lang="en-US" altLang="zh-CN">
              <a:solidFill>
                <a:srgbClr val="000066"/>
              </a:solidFill>
            </a:endParaRPr>
          </a:p>
          <a:p>
            <a:pPr lvl="2">
              <a:buNone/>
            </a:pPr>
            <a:r>
              <a:rPr lang="en-US" altLang="zh-CN">
                <a:solidFill>
                  <a:srgbClr val="000066"/>
                </a:solidFill>
              </a:rPr>
              <a:t>		 …… 	 …… 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</a:rPr>
              <a:t>该表共有</a:t>
            </a:r>
            <a:r>
              <a:rPr lang="en-US" altLang="zh-CN">
                <a:solidFill>
                  <a:srgbClr val="000066"/>
                </a:solidFill>
              </a:rPr>
              <a:t>26×26</a:t>
            </a:r>
            <a:r>
              <a:rPr lang="zh-CN" altLang="en-US" dirty="0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676</a:t>
            </a:r>
            <a:r>
              <a:rPr lang="zh-CN" altLang="en-US" dirty="0">
                <a:solidFill>
                  <a:srgbClr val="000066"/>
                </a:solidFill>
              </a:rPr>
              <a:t>项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</a:rPr>
              <a:t>密钥空间达</a:t>
            </a:r>
            <a:r>
              <a:rPr lang="en-US" altLang="zh-CN">
                <a:solidFill>
                  <a:srgbClr val="000066"/>
                </a:solidFill>
              </a:rPr>
              <a:t>676!</a:t>
            </a:r>
            <a:endParaRPr lang="en-US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缩小对照表的规模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简化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676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 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→5×5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字母行列（</a:t>
            </a:r>
            <a:r>
              <a:rPr lang="en-AU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Matrix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None/>
            </a:pP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明文双字母</a:t>
            </a:r>
            <a:r>
              <a:rPr lang="el-GR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αβ</a:t>
            </a: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其对称对角线上的双字母</a:t>
            </a:r>
            <a:endParaRPr lang="zh-CN" altLang="el-GR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hs→BP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tm→LR</a:t>
            </a:r>
            <a:endParaRPr lang="en-US" altLang="zh-CN" sz="2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规定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（或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</a:t>
            </a:r>
            <a:r>
              <a:rPr lang="en-US" altLang="zh-CN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同行者取右，同列者取下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/>
            <a:r>
              <a:rPr lang="en-US" altLang="zh-CN" sz="1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ar→RM</a:t>
            </a:r>
            <a:r>
              <a:rPr lang="zh-CN" altLang="en-US" sz="1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mu→CM</a:t>
            </a:r>
            <a:endParaRPr lang="en-US" altLang="zh-CN" sz="180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简化带来便利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也导致密钥空间缩小（</a:t>
            </a: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25!&gt;2^56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），安全性降低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主要是算法本身的缺陷，而不是</a:t>
            </a:r>
            <a:r>
              <a:rPr lang="en-US" altLang="zh-CN" sz="20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25!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不够大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/>
            <a:r>
              <a:rPr lang="zh-CN" altLang="en-US" sz="1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而且单词记忆法又导致密钥空间进一步缩小</a:t>
            </a:r>
            <a:endParaRPr lang="zh-CN" altLang="en-US" sz="16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772" name="矩形 3"/>
          <p:cNvSpPr/>
          <p:nvPr/>
        </p:nvSpPr>
        <p:spPr>
          <a:xfrm>
            <a:off x="6096000" y="2895600"/>
            <a:ext cx="23622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>
                <a:latin typeface="宋体" panose="02010600030101010101" pitchFamily="2" charset="-122"/>
              </a:rPr>
              <a:t>M  O  N  A  R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algn="l"/>
            <a:r>
              <a:rPr lang="en-US" altLang="zh-CN" sz="2400" b="1">
                <a:latin typeface="宋体" panose="02010600030101010101" pitchFamily="2" charset="-122"/>
              </a:rPr>
              <a:t>C  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2400" b="1">
                <a:latin typeface="宋体" panose="02010600030101010101" pitchFamily="2" charset="-122"/>
              </a:rPr>
              <a:t>  Y  </a:t>
            </a:r>
            <a:r>
              <a:rPr lang="en-US" altLang="zh-CN" sz="2400">
                <a:solidFill>
                  <a:srgbClr val="FF505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  D</a:t>
            </a:r>
            <a:endParaRPr lang="en-US" altLang="zh-CN" sz="2400">
              <a:latin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</a:rPr>
              <a:t>E  F  G  J  K</a:t>
            </a:r>
            <a:endParaRPr lang="en-US" altLang="zh-CN" sz="2400">
              <a:latin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</a:rPr>
              <a:t>L  </a:t>
            </a:r>
            <a:r>
              <a:rPr lang="en-US" altLang="zh-CN" sz="2400">
                <a:solidFill>
                  <a:srgbClr val="FF505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  Q 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400">
                <a:latin typeface="宋体" panose="02010600030101010101" pitchFamily="2" charset="-122"/>
              </a:rPr>
              <a:t>  T</a:t>
            </a:r>
            <a:endParaRPr lang="en-US" altLang="zh-CN" sz="2400">
              <a:latin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</a:rPr>
              <a:t>U  V  W  X  Z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715000" y="28956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5030788" y="3810000"/>
            <a:ext cx="1979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“this is not so good”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th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is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is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no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ts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og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ox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od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XR OD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OD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ZI VF ZW ZV IS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5943600" y="1981200"/>
            <a:ext cx="25908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T X V H R</a:t>
            </a:r>
            <a:endParaRPr lang="en-US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L K M U P</a:t>
            </a:r>
            <a:endParaRPr lang="en-US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N Z O I</a:t>
            </a:r>
            <a:r>
              <a:rPr lang="en-US" altLang="zh-CN" sz="3200" b="1" baseline="30000">
                <a:solidFill>
                  <a:srgbClr val="000066"/>
                </a:solidFill>
                <a:latin typeface="宋体" panose="02010600030101010101" pitchFamily="2" charset="-122"/>
              </a:rPr>
              <a:t>J</a:t>
            </a:r>
            <a:r>
              <a:rPr lang="en-US" altLang="zh-CN" sz="3200" b="1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E</a:t>
            </a:r>
            <a:endParaRPr lang="en-US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C G W Y A</a:t>
            </a:r>
            <a:endParaRPr lang="en-US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F B S D Q</a:t>
            </a:r>
            <a:endParaRPr lang="en-US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38800" y="19812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649788" y="3200400"/>
            <a:ext cx="25892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Playfair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比单字母代换安全性好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需要更多的密文（几百个字母）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双字母的统计规律仍没有被打破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几种密文的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相对频率对比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822" name="图片 34821" descr="Sn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3311208"/>
            <a:ext cx="5410200" cy="3538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Sna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319463"/>
            <a:ext cx="5410200" cy="3538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222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" y="228600"/>
            <a:ext cx="8540115" cy="5636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2.2.4 Hill</a:t>
            </a:r>
            <a:r>
              <a:rPr lang="zh-CN" altLang="en-US" dirty="0"/>
              <a:t>密码</a:t>
            </a:r>
            <a:endParaRPr lang="zh-CN" altLang="en-US" dirty="0"/>
          </a:p>
        </p:txBody>
      </p:sp>
      <p:sp>
        <p:nvSpPr>
          <p:cNvPr id="35844" name="AutoShape 4"/>
          <p:cNvSpPr/>
          <p:nvPr/>
        </p:nvSpPr>
        <p:spPr>
          <a:xfrm>
            <a:off x="1328738" y="2362200"/>
            <a:ext cx="71437" cy="1368425"/>
          </a:xfrm>
          <a:prstGeom prst="leftBracket">
            <a:avLst>
              <a:gd name="adj" fmla="val 15963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5" name="AutoShape 5"/>
          <p:cNvSpPr/>
          <p:nvPr/>
        </p:nvSpPr>
        <p:spPr>
          <a:xfrm>
            <a:off x="1905000" y="2362200"/>
            <a:ext cx="71438" cy="1368425"/>
          </a:xfrm>
          <a:prstGeom prst="righ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AutoShape 6"/>
          <p:cNvSpPr/>
          <p:nvPr/>
        </p:nvSpPr>
        <p:spPr>
          <a:xfrm>
            <a:off x="3057525" y="2362200"/>
            <a:ext cx="71438" cy="1368425"/>
          </a:xfrm>
          <a:prstGeom prst="lef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7" name="AutoShape 7"/>
          <p:cNvSpPr/>
          <p:nvPr/>
        </p:nvSpPr>
        <p:spPr>
          <a:xfrm>
            <a:off x="5000625" y="2362200"/>
            <a:ext cx="71438" cy="1368425"/>
          </a:xfrm>
          <a:prstGeom prst="righ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8" name="AutoShape 9"/>
          <p:cNvSpPr/>
          <p:nvPr/>
        </p:nvSpPr>
        <p:spPr>
          <a:xfrm>
            <a:off x="5289550" y="2362200"/>
            <a:ext cx="71438" cy="1368425"/>
          </a:xfrm>
          <a:prstGeom prst="lef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9" name="AutoShape 10"/>
          <p:cNvSpPr/>
          <p:nvPr/>
        </p:nvSpPr>
        <p:spPr>
          <a:xfrm flipH="1">
            <a:off x="5937250" y="2362200"/>
            <a:ext cx="71438" cy="1368425"/>
          </a:xfrm>
          <a:prstGeom prst="leftBracket">
            <a:avLst>
              <a:gd name="adj" fmla="val 233323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3249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25" y="1162685"/>
            <a:ext cx="8681720" cy="5125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1170940"/>
            <a:ext cx="8681720" cy="5125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2.2.4 Hill</a:t>
            </a:r>
            <a:r>
              <a:rPr lang="zh-CN" altLang="en-US" dirty="0"/>
              <a:t>密码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01625" y="1295400"/>
            <a:ext cx="8540750" cy="480377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C</a:t>
            </a:r>
            <a:r>
              <a:rPr lang="zh-CN" altLang="en-US" dirty="0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KP</a:t>
            </a:r>
            <a:r>
              <a:rPr lang="zh-CN" altLang="en-US" dirty="0">
                <a:solidFill>
                  <a:srgbClr val="000066"/>
                </a:solidFill>
              </a:rPr>
              <a:t>：			</a:t>
            </a:r>
            <a:r>
              <a:rPr lang="en-US" altLang="zh-CN" sz="2800">
                <a:solidFill>
                  <a:srgbClr val="000066"/>
                </a:solidFill>
              </a:rPr>
              <a:t>{0,1,2,…25}=Z</a:t>
            </a:r>
            <a:r>
              <a:rPr lang="en-US" altLang="zh-CN" sz="2800" baseline="-25000">
                <a:solidFill>
                  <a:srgbClr val="000066"/>
                </a:solidFill>
              </a:rPr>
              <a:t>26</a:t>
            </a:r>
            <a:endParaRPr lang="en-US" altLang="zh-CN" sz="2800" baseline="-2500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	c1		k</a:t>
            </a:r>
            <a:r>
              <a:rPr lang="en-US" altLang="zh-CN" baseline="-25000">
                <a:solidFill>
                  <a:srgbClr val="000066"/>
                </a:solidFill>
              </a:rPr>
              <a:t>11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12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13</a:t>
            </a:r>
            <a:r>
              <a:rPr lang="en-US" altLang="zh-CN">
                <a:solidFill>
                  <a:srgbClr val="000066"/>
                </a:solidFill>
              </a:rPr>
              <a:t>	   p1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	c2	</a:t>
            </a:r>
            <a:r>
              <a:rPr lang="zh-CN" altLang="en-US" dirty="0">
                <a:solidFill>
                  <a:srgbClr val="000066"/>
                </a:solidFill>
              </a:rPr>
              <a:t>＝	</a:t>
            </a:r>
            <a:r>
              <a:rPr lang="en-US" altLang="zh-CN">
                <a:solidFill>
                  <a:srgbClr val="000066"/>
                </a:solidFill>
              </a:rPr>
              <a:t>k</a:t>
            </a:r>
            <a:r>
              <a:rPr lang="en-US" altLang="zh-CN" baseline="-25000">
                <a:solidFill>
                  <a:srgbClr val="000066"/>
                </a:solidFill>
              </a:rPr>
              <a:t>21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22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32</a:t>
            </a:r>
            <a:r>
              <a:rPr lang="en-US" altLang="zh-CN">
                <a:solidFill>
                  <a:srgbClr val="000066"/>
                </a:solidFill>
              </a:rPr>
              <a:t>	   p2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	c3		k</a:t>
            </a:r>
            <a:r>
              <a:rPr lang="en-US" altLang="zh-CN" baseline="-25000">
                <a:solidFill>
                  <a:srgbClr val="000066"/>
                </a:solidFill>
              </a:rPr>
              <a:t>31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32</a:t>
            </a:r>
            <a:r>
              <a:rPr lang="en-US" altLang="zh-CN">
                <a:solidFill>
                  <a:srgbClr val="000066"/>
                </a:solidFill>
              </a:rPr>
              <a:t> k</a:t>
            </a:r>
            <a:r>
              <a:rPr lang="en-US" altLang="zh-CN" baseline="-25000">
                <a:solidFill>
                  <a:srgbClr val="000066"/>
                </a:solidFill>
              </a:rPr>
              <a:t>33</a:t>
            </a:r>
            <a:r>
              <a:rPr lang="en-US" altLang="zh-CN">
                <a:solidFill>
                  <a:srgbClr val="000066"/>
                </a:solidFill>
              </a:rPr>
              <a:t>	   p3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即：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	</a:t>
            </a:r>
            <a:r>
              <a:rPr lang="en-US" altLang="zh-CN">
                <a:solidFill>
                  <a:srgbClr val="000066"/>
                </a:solidFill>
              </a:rPr>
              <a:t>c1 = k11*p1 + k12*p2 + k13*p3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c2 = k21*p1 + k32*p2 + k23*p3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c3 = k31*p1 + k32*p2 + k33*p3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000066"/>
                </a:solidFill>
              </a:rPr>
              <a:t>* 矩阵</a:t>
            </a:r>
            <a:r>
              <a:rPr lang="en-US" altLang="zh-CN" sz="2400">
                <a:solidFill>
                  <a:srgbClr val="000066"/>
                </a:solidFill>
              </a:rPr>
              <a:t>K</a:t>
            </a:r>
            <a:r>
              <a:rPr lang="zh-CN" altLang="en-US" sz="2400" dirty="0">
                <a:solidFill>
                  <a:srgbClr val="000066"/>
                </a:solidFill>
              </a:rPr>
              <a:t>得有逆</a:t>
            </a:r>
            <a:r>
              <a:rPr lang="en-US" altLang="zh-CN" sz="2400">
                <a:solidFill>
                  <a:srgbClr val="000066"/>
                </a:solidFill>
              </a:rPr>
              <a:t>KK</a:t>
            </a:r>
            <a:r>
              <a:rPr lang="en-US" altLang="zh-CN" sz="2400" baseline="30000">
                <a:solidFill>
                  <a:srgbClr val="000066"/>
                </a:solidFill>
              </a:rPr>
              <a:t>-1</a:t>
            </a:r>
            <a:r>
              <a:rPr lang="en-US" altLang="zh-CN" sz="2400">
                <a:solidFill>
                  <a:srgbClr val="000066"/>
                </a:solidFill>
              </a:rPr>
              <a:t>=K</a:t>
            </a:r>
            <a:r>
              <a:rPr lang="en-US" altLang="zh-CN" sz="2400" baseline="30000">
                <a:solidFill>
                  <a:srgbClr val="000066"/>
                </a:solidFill>
              </a:rPr>
              <a:t>-1</a:t>
            </a:r>
            <a:r>
              <a:rPr lang="en-US" altLang="zh-CN" sz="2400">
                <a:solidFill>
                  <a:srgbClr val="000066"/>
                </a:solidFill>
              </a:rPr>
              <a:t>K=I</a:t>
            </a:r>
            <a:r>
              <a:rPr lang="zh-CN" altLang="en-US" sz="2400" dirty="0">
                <a:solidFill>
                  <a:srgbClr val="000066"/>
                </a:solidFill>
              </a:rPr>
              <a:t>，即</a:t>
            </a:r>
            <a:r>
              <a:rPr lang="en-US" altLang="zh-CN" sz="2400">
                <a:solidFill>
                  <a:srgbClr val="000066"/>
                </a:solidFill>
              </a:rPr>
              <a:t>K</a:t>
            </a:r>
            <a:r>
              <a:rPr lang="zh-CN" altLang="en-US" sz="2400" dirty="0">
                <a:solidFill>
                  <a:srgbClr val="000066"/>
                </a:solidFill>
              </a:rPr>
              <a:t>的行列式得非零</a:t>
            </a:r>
            <a:endParaRPr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35844" name="AutoShape 4"/>
          <p:cNvSpPr/>
          <p:nvPr/>
        </p:nvSpPr>
        <p:spPr>
          <a:xfrm>
            <a:off x="1328738" y="2362200"/>
            <a:ext cx="71437" cy="1368425"/>
          </a:xfrm>
          <a:prstGeom prst="leftBracket">
            <a:avLst>
              <a:gd name="adj" fmla="val 15963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5" name="AutoShape 5"/>
          <p:cNvSpPr/>
          <p:nvPr/>
        </p:nvSpPr>
        <p:spPr>
          <a:xfrm>
            <a:off x="1905000" y="2362200"/>
            <a:ext cx="71438" cy="1368425"/>
          </a:xfrm>
          <a:prstGeom prst="righ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AutoShape 6"/>
          <p:cNvSpPr/>
          <p:nvPr/>
        </p:nvSpPr>
        <p:spPr>
          <a:xfrm>
            <a:off x="3057525" y="2362200"/>
            <a:ext cx="71438" cy="1368425"/>
          </a:xfrm>
          <a:prstGeom prst="lef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7" name="AutoShape 7"/>
          <p:cNvSpPr/>
          <p:nvPr/>
        </p:nvSpPr>
        <p:spPr>
          <a:xfrm>
            <a:off x="5000625" y="2362200"/>
            <a:ext cx="71438" cy="1368425"/>
          </a:xfrm>
          <a:prstGeom prst="righ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8" name="AutoShape 9"/>
          <p:cNvSpPr/>
          <p:nvPr/>
        </p:nvSpPr>
        <p:spPr>
          <a:xfrm>
            <a:off x="5289550" y="2362200"/>
            <a:ext cx="71438" cy="1368425"/>
          </a:xfrm>
          <a:prstGeom prst="lef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9" name="AutoShape 10"/>
          <p:cNvSpPr/>
          <p:nvPr/>
        </p:nvSpPr>
        <p:spPr>
          <a:xfrm flipH="1">
            <a:off x="5937250" y="2362200"/>
            <a:ext cx="71438" cy="1368425"/>
          </a:xfrm>
          <a:prstGeom prst="leftBracket">
            <a:avLst>
              <a:gd name="adj" fmla="val 233323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 noRot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思考题？？？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8" name="内容占位符 2"/>
          <p:cNvSpPr>
            <a:spLocks noGrp="1" noRot="1"/>
          </p:cNvSpPr>
          <p:nvPr>
            <p:ph idx="4294967295"/>
          </p:nvPr>
        </p:nvSpPr>
        <p:spPr/>
        <p:txBody>
          <a:bodyPr wrap="square" lIns="91440" tIns="45720" rIns="91440" bIns="45720" anchor="t"/>
          <a:p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一般说来，编码理论应用的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第一个目标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就是研究编码的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纠错性质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Error Detection and/or Correction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）。应用编码的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第二个目标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就是所谓编码的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有效性质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，也称为数据压缩（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Data Compression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）。编码的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第三个目标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就是编码的</a:t>
            </a:r>
            <a:r>
              <a:rPr lang="zh-CN" altLang="en-US" sz="3600" dirty="0">
                <a:solidFill>
                  <a:srgbClr val="FFFF0D"/>
                </a:solidFill>
                <a:latin typeface="微软雅黑" panose="020B0503020204020204" charset="-122"/>
                <a:ea typeface="微软雅黑" panose="020B0503020204020204" charset="-122"/>
              </a:rPr>
              <a:t>保密性质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Secrecy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），即现代密码实际上也是一种编码。</a:t>
            </a:r>
            <a:endParaRPr lang="zh-CN" altLang="en-US" sz="36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9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 noRot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HILL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（希尔）加密法一例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4" name="内容占位符 2"/>
          <p:cNvSpPr>
            <a:spLocks noGrp="1" noRot="1"/>
          </p:cNvSpPr>
          <p:nvPr>
            <p:ph idx="4294967295"/>
          </p:nvPr>
        </p:nvSpPr>
        <p:spPr>
          <a:xfrm>
            <a:off x="0" y="1143000"/>
            <a:ext cx="9144000" cy="5572125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假设明文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CAT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,C=2,A=0,T=19,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明文矩阵：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(2,0,19)</a:t>
            </a:r>
            <a:r>
              <a:rPr lang="en-US" altLang="zh-CN" baseline="300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密钥矩阵</a:t>
            </a:r>
            <a:r>
              <a:rPr lang="en-US" altLang="zh-CN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[(6,13,20)</a:t>
            </a:r>
            <a:r>
              <a:rPr lang="en-US" altLang="zh-CN" baseline="30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 (24,16,17)</a:t>
            </a:r>
            <a:r>
              <a:rPr lang="en-US" altLang="zh-CN" baseline="30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 (1,10,15)</a:t>
            </a:r>
            <a:r>
              <a:rPr lang="en-US" altLang="zh-CN" baseline="30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 ]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密文矩阵：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[(6,13,20)</a:t>
            </a:r>
            <a:r>
              <a:rPr lang="en-US" altLang="zh-CN" baseline="30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 (24,16,17)</a:t>
            </a:r>
            <a:r>
              <a:rPr lang="en-US" altLang="zh-CN" baseline="30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 (1,10,15)</a:t>
            </a:r>
            <a:r>
              <a:rPr lang="en-US" altLang="zh-CN" baseline="30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 ]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(2,0,19)</a:t>
            </a:r>
            <a:r>
              <a:rPr lang="en-US" altLang="zh-CN" baseline="300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= (31,216,325)</a:t>
            </a:r>
            <a:r>
              <a:rPr lang="en-US" altLang="zh-CN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(5,8,13)</a:t>
            </a:r>
            <a:r>
              <a:rPr lang="en-US" altLang="zh-CN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(mod 26)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密文：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5=F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8=I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13=N----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FIN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密钥矩阵的逆矩阵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[(8,21,21)</a:t>
            </a:r>
            <a:r>
              <a:rPr lang="en-US" altLang="zh-CN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(5,8,12)</a:t>
            </a:r>
            <a:r>
              <a:rPr lang="en-US" altLang="zh-CN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(10,21,8)</a:t>
            </a:r>
            <a:r>
              <a:rPr lang="en-US" altLang="zh-CN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] </a:t>
            </a:r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54275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2"/>
          <p:cNvSpPr>
            <a:spLocks noGrp="1" noRot="1"/>
          </p:cNvSpPr>
          <p:nvPr>
            <p:ph idx="4294967295"/>
          </p:nvPr>
        </p:nvSpPr>
        <p:spPr>
          <a:xfrm>
            <a:off x="142875" y="1600200"/>
            <a:ext cx="9001125" cy="4498975"/>
          </a:xfrm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[(8,21,21)</a:t>
            </a:r>
            <a:r>
              <a:rPr lang="en-US" altLang="zh-CN" sz="3600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(5,8,12)</a:t>
            </a:r>
            <a:r>
              <a:rPr lang="en-US" altLang="zh-CN" sz="3600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(10,21,8)</a:t>
            </a:r>
            <a:r>
              <a:rPr lang="en-US" altLang="zh-CN" sz="3600" baseline="30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]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(5,8,13)</a:t>
            </a:r>
            <a:r>
              <a:rPr lang="en-US" altLang="zh-CN" sz="3600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</a:rPr>
              <a:t>        =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(2,0,19)</a:t>
            </a:r>
            <a:r>
              <a:rPr lang="en-US" altLang="zh-CN" sz="3600" baseline="300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36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K,X,Y,   Y = KX,  X = K</a:t>
            </a:r>
            <a:r>
              <a:rPr lang="en-US" altLang="zh-CN" sz="3600" baseline="300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Y</a:t>
            </a:r>
            <a:endParaRPr lang="zh-CN" altLang="en-US" sz="3600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8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Hill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不能抵抗已知明文攻击</a:t>
            </a:r>
            <a:endParaRPr lang="zh-CN" altLang="en-US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/>
              <a:t>	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5050"/>
                </a:solidFill>
              </a:rPr>
              <a:t>c1</a:t>
            </a:r>
            <a:r>
              <a:rPr lang="en-US" altLang="zh-CN"/>
              <a:t>	</a:t>
            </a:r>
            <a:r>
              <a:rPr lang="en-US" altLang="zh-CN" err="1">
                <a:solidFill>
                  <a:srgbClr val="0066FF"/>
                </a:solidFill>
              </a:rPr>
              <a:t>c1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c1</a:t>
            </a:r>
            <a:r>
              <a:rPr lang="zh-CN" altLang="en-US" dirty="0"/>
              <a:t>		</a:t>
            </a:r>
            <a:r>
              <a:rPr lang="en-US" altLang="zh-CN"/>
              <a:t>k11 k12 k13    </a:t>
            </a:r>
            <a:r>
              <a:rPr lang="en-US" altLang="zh-CN">
                <a:solidFill>
                  <a:srgbClr val="FF5050"/>
                </a:solidFill>
              </a:rPr>
              <a:t>p1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0066FF"/>
                </a:solidFill>
              </a:rPr>
              <a:t>p1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p1</a:t>
            </a:r>
            <a:endParaRPr lang="en-US" altLang="zh-CN">
              <a:solidFill>
                <a:srgbClr val="66FF33"/>
              </a:solidFill>
            </a:endParaRPr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5050"/>
                </a:solidFill>
              </a:rPr>
              <a:t>c2</a:t>
            </a:r>
            <a:r>
              <a:rPr lang="en-US" altLang="zh-CN"/>
              <a:t>	</a:t>
            </a:r>
            <a:r>
              <a:rPr lang="en-US" altLang="zh-CN" err="1">
                <a:solidFill>
                  <a:srgbClr val="0066FF"/>
                </a:solidFill>
              </a:rPr>
              <a:t>c2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c2</a:t>
            </a:r>
            <a:r>
              <a:rPr lang="en-US" altLang="zh-CN"/>
              <a:t>	  </a:t>
            </a:r>
            <a:r>
              <a:rPr lang="zh-CN" altLang="en-US" dirty="0"/>
              <a:t>＝	</a:t>
            </a:r>
            <a:r>
              <a:rPr lang="en-US" altLang="zh-CN"/>
              <a:t>k21 k22 k32    </a:t>
            </a:r>
            <a:r>
              <a:rPr lang="en-US" altLang="zh-CN">
                <a:solidFill>
                  <a:srgbClr val="FF5050"/>
                </a:solidFill>
              </a:rPr>
              <a:t>p2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0066FF"/>
                </a:solidFill>
              </a:rPr>
              <a:t>p2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p2</a:t>
            </a:r>
            <a:endParaRPr lang="en-US" altLang="zh-CN">
              <a:solidFill>
                <a:srgbClr val="66FF33"/>
              </a:solidFill>
            </a:endParaRPr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5050"/>
                </a:solidFill>
              </a:rPr>
              <a:t>c3</a:t>
            </a:r>
            <a:r>
              <a:rPr lang="en-US" altLang="zh-CN"/>
              <a:t>	</a:t>
            </a:r>
            <a:r>
              <a:rPr lang="en-US" altLang="zh-CN" err="1">
                <a:solidFill>
                  <a:srgbClr val="0066FF"/>
                </a:solidFill>
              </a:rPr>
              <a:t>c3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c3</a:t>
            </a:r>
            <a:r>
              <a:rPr lang="en-US" altLang="zh-CN">
                <a:solidFill>
                  <a:srgbClr val="66FF33"/>
                </a:solidFill>
              </a:rPr>
              <a:t>	</a:t>
            </a:r>
            <a:r>
              <a:rPr lang="en-US" altLang="zh-CN"/>
              <a:t>	k31 k32 k33    </a:t>
            </a:r>
            <a:r>
              <a:rPr lang="en-US" altLang="zh-CN">
                <a:solidFill>
                  <a:srgbClr val="FF5050"/>
                </a:solidFill>
              </a:rPr>
              <a:t>p3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0066FF"/>
                </a:solidFill>
              </a:rPr>
              <a:t>p3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66FF33"/>
                </a:solidFill>
              </a:rPr>
              <a:t>p3</a:t>
            </a:r>
            <a:endParaRPr lang="en-US" altLang="zh-CN">
              <a:solidFill>
                <a:srgbClr val="66FF33"/>
              </a:solidFill>
            </a:endParaRP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	* </a:t>
            </a:r>
            <a:r>
              <a:rPr lang="zh-CN" altLang="en-US" b="1" dirty="0">
                <a:solidFill>
                  <a:srgbClr val="000066"/>
                </a:solidFill>
              </a:rPr>
              <a:t>已知三个</a:t>
            </a:r>
            <a:r>
              <a:rPr lang="en-US" altLang="zh-CN" b="1">
                <a:solidFill>
                  <a:srgbClr val="000066"/>
                </a:solidFill>
              </a:rPr>
              <a:t>(</a:t>
            </a:r>
            <a:r>
              <a:rPr lang="zh-CN" altLang="en-US" b="1" dirty="0">
                <a:solidFill>
                  <a:srgbClr val="000066"/>
                </a:solidFill>
              </a:rPr>
              <a:t>明文、密文</a:t>
            </a:r>
            <a:r>
              <a:rPr lang="en-US" altLang="zh-CN" b="1">
                <a:solidFill>
                  <a:srgbClr val="000066"/>
                </a:solidFill>
              </a:rPr>
              <a:t>)</a:t>
            </a:r>
            <a:r>
              <a:rPr lang="zh-CN" altLang="en-US" b="1" dirty="0">
                <a:solidFill>
                  <a:srgbClr val="000066"/>
                </a:solidFill>
              </a:rPr>
              <a:t>对，求</a:t>
            </a:r>
            <a:r>
              <a:rPr lang="en-US" altLang="zh-CN" b="1">
                <a:solidFill>
                  <a:srgbClr val="000066"/>
                </a:solidFill>
              </a:rPr>
              <a:t>K</a:t>
            </a:r>
            <a:endParaRPr lang="en-US" altLang="zh-CN" b="1">
              <a:solidFill>
                <a:srgbClr val="000066"/>
              </a:solidFill>
            </a:endParaRPr>
          </a:p>
        </p:txBody>
      </p:sp>
      <p:sp>
        <p:nvSpPr>
          <p:cNvPr id="36868" name="AutoShape 4"/>
          <p:cNvSpPr/>
          <p:nvPr/>
        </p:nvSpPr>
        <p:spPr>
          <a:xfrm>
            <a:off x="762000" y="2819400"/>
            <a:ext cx="71438" cy="1368425"/>
          </a:xfrm>
          <a:prstGeom prst="lef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9" name="AutoShape 5"/>
          <p:cNvSpPr/>
          <p:nvPr/>
        </p:nvSpPr>
        <p:spPr>
          <a:xfrm>
            <a:off x="2555875" y="2819400"/>
            <a:ext cx="73025" cy="1439863"/>
          </a:xfrm>
          <a:prstGeom prst="rightBracket">
            <a:avLst>
              <a:gd name="adj" fmla="val 164311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0" name="AutoShape 6"/>
          <p:cNvSpPr/>
          <p:nvPr/>
        </p:nvSpPr>
        <p:spPr>
          <a:xfrm>
            <a:off x="4038600" y="2819400"/>
            <a:ext cx="71438" cy="1439863"/>
          </a:xfrm>
          <a:prstGeom prst="leftBracket">
            <a:avLst>
              <a:gd name="adj" fmla="val 167961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1" name="AutoShape 7"/>
          <p:cNvSpPr/>
          <p:nvPr/>
        </p:nvSpPr>
        <p:spPr>
          <a:xfrm>
            <a:off x="6400800" y="2819400"/>
            <a:ext cx="71438" cy="1368425"/>
          </a:xfrm>
          <a:prstGeom prst="rightBracket">
            <a:avLst>
              <a:gd name="adj" fmla="val 159628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2" name="AutoShape 8"/>
          <p:cNvSpPr/>
          <p:nvPr/>
        </p:nvSpPr>
        <p:spPr>
          <a:xfrm>
            <a:off x="6629400" y="2819400"/>
            <a:ext cx="71438" cy="1439863"/>
          </a:xfrm>
          <a:prstGeom prst="leftBracket">
            <a:avLst>
              <a:gd name="adj" fmla="val 167961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3" name="AutoShape 9"/>
          <p:cNvSpPr/>
          <p:nvPr/>
        </p:nvSpPr>
        <p:spPr>
          <a:xfrm>
            <a:off x="8534400" y="2895600"/>
            <a:ext cx="73025" cy="1296988"/>
          </a:xfrm>
          <a:prstGeom prst="rightBracket">
            <a:avLst>
              <a:gd name="adj" fmla="val 14800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b="1">
                <a:solidFill>
                  <a:schemeClr val="tx2">
                    <a:lumMod val="75000"/>
                  </a:schemeClr>
                </a:solidFill>
              </a:rPr>
              <a:t>2.2.5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多表密码 </a:t>
            </a:r>
            <a:r>
              <a:rPr lang="en-US" altLang="zh-CN" b="1" err="1">
                <a:solidFill>
                  <a:schemeClr val="tx2">
                    <a:lumMod val="75000"/>
                  </a:schemeClr>
                </a:solidFill>
              </a:rPr>
              <a:t>Polyalphabetic</a:t>
            </a:r>
            <a:r>
              <a:rPr lang="en-US" altLang="zh-CN" b="1">
                <a:solidFill>
                  <a:schemeClr val="tx2">
                    <a:lumMod val="75000"/>
                  </a:schemeClr>
                </a:solidFill>
              </a:rPr>
              <a:t> Cipher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 vert="horz" wrap="square" lIns="91440" tIns="45720" rIns="91440" bIns="45720" anchor="t"/>
          <a:p>
            <a:pPr lvl="1">
              <a:buNone/>
            </a:pPr>
            <a:r>
              <a:rPr lang="zh-CN" altLang="en-AU" sz="3600" b="1" dirty="0">
                <a:solidFill>
                  <a:srgbClr val="000066"/>
                </a:solidFill>
              </a:rPr>
              <a:t>使用多个</a:t>
            </a:r>
            <a:r>
              <a:rPr lang="en-AU" altLang="zh-CN" sz="3600" b="1">
                <a:solidFill>
                  <a:srgbClr val="000066"/>
                </a:solidFill>
              </a:rPr>
              <a:t>(</a:t>
            </a:r>
            <a:r>
              <a:rPr lang="zh-CN" altLang="en-AU" sz="3600" b="1" dirty="0">
                <a:solidFill>
                  <a:srgbClr val="000066"/>
                </a:solidFill>
              </a:rPr>
              <a:t>单</a:t>
            </a:r>
            <a:r>
              <a:rPr lang="en-AU" altLang="zh-CN" sz="3600" b="1">
                <a:solidFill>
                  <a:srgbClr val="000066"/>
                </a:solidFill>
              </a:rPr>
              <a:t>)</a:t>
            </a:r>
            <a:r>
              <a:rPr lang="zh-CN" altLang="en-AU" sz="3600" b="1" dirty="0">
                <a:solidFill>
                  <a:srgbClr val="000066"/>
                </a:solidFill>
              </a:rPr>
              <a:t>表</a:t>
            </a:r>
            <a:endParaRPr lang="zh-CN" altLang="en-AU" sz="3600" b="1" dirty="0">
              <a:solidFill>
                <a:srgbClr val="000066"/>
              </a:solidFill>
            </a:endParaRPr>
          </a:p>
          <a:p>
            <a:pPr lvl="1">
              <a:buNone/>
            </a:pPr>
            <a:r>
              <a:rPr lang="zh-CN" altLang="en-AU" sz="3600" b="1" dirty="0">
                <a:solidFill>
                  <a:srgbClr val="000066"/>
                </a:solidFill>
              </a:rPr>
              <a:t>比如</a:t>
            </a:r>
            <a:r>
              <a:rPr lang="en-AU" altLang="zh-CN" sz="3600" b="1" err="1">
                <a:solidFill>
                  <a:srgbClr val="000066"/>
                </a:solidFill>
              </a:rPr>
              <a:t>Vigenère</a:t>
            </a:r>
            <a:r>
              <a:rPr lang="zh-CN" altLang="en-AU" sz="3600" b="1" dirty="0">
                <a:solidFill>
                  <a:srgbClr val="000066"/>
                </a:solidFill>
              </a:rPr>
              <a:t>：</a:t>
            </a:r>
            <a:endParaRPr lang="zh-CN" altLang="en-AU" sz="3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endParaRPr lang="en-AU" altLang="zh-CN" sz="20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key(repeat</a:t>
            </a: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) deceptive </a:t>
            </a: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deceptive</a:t>
            </a: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deceptive</a:t>
            </a:r>
            <a:endParaRPr lang="en-AU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Plaintext   </a:t>
            </a: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wearedisc</a:t>
            </a: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overedsav</a:t>
            </a: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eyourself</a:t>
            </a:r>
            <a:endParaRPr lang="en-AU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AU" altLang="zh-CN" sz="3200" b="1" err="1">
                <a:solidFill>
                  <a:srgbClr val="000066"/>
                </a:solidFill>
                <a:latin typeface="宋体" panose="02010600030101010101" pitchFamily="2" charset="-122"/>
              </a:rPr>
              <a:t>Ciphertext</a:t>
            </a:r>
            <a:r>
              <a:rPr lang="en-AU" altLang="zh-CN" sz="3200" b="1">
                <a:solidFill>
                  <a:srgbClr val="000066"/>
                </a:solidFill>
                <a:latin typeface="宋体" panose="02010600030101010101" pitchFamily="2" charset="-122"/>
              </a:rPr>
              <a:t>  ZICVTWQNG RZGVTWAVZ HCQYGLMGJ</a:t>
            </a:r>
            <a:endParaRPr lang="en-AU" altLang="zh-CN" sz="32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  <a:latin typeface="宋体" panose="02010600030101010101" pitchFamily="2" charset="-122"/>
              </a:rPr>
              <a:t>	            ↑</a:t>
            </a:r>
            <a:endParaRPr lang="en-US" altLang="zh-CN" b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38917" name="直接连接符 38916"/>
          <p:cNvSpPr/>
          <p:nvPr/>
        </p:nvSpPr>
        <p:spPr>
          <a:xfrm>
            <a:off x="381000" y="4191000"/>
            <a:ext cx="8534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8" name="直接连接符 38917"/>
          <p:cNvSpPr/>
          <p:nvPr/>
        </p:nvSpPr>
        <p:spPr>
          <a:xfrm>
            <a:off x="381000" y="4800600"/>
            <a:ext cx="8534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9" name="直接连接符 38918"/>
          <p:cNvSpPr/>
          <p:nvPr/>
        </p:nvSpPr>
        <p:spPr>
          <a:xfrm>
            <a:off x="2819400" y="3657600"/>
            <a:ext cx="0" cy="16764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AU" altLang="zh-CN" sz="3200" err="1"/>
              <a:t>Vigenère</a:t>
            </a:r>
            <a:br>
              <a:rPr lang="en-AU" altLang="zh-CN" sz="3200"/>
            </a:br>
            <a:r>
              <a:rPr lang="zh-CN" altLang="en-AU" sz="3200" dirty="0"/>
              <a:t>解释</a:t>
            </a:r>
            <a:endParaRPr lang="zh-CN" altLang="en-US" sz="3200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9943" name="矩形 39942"/>
          <p:cNvSpPr/>
          <p:nvPr/>
        </p:nvSpPr>
        <p:spPr>
          <a:xfrm>
            <a:off x="250825" y="981075"/>
            <a:ext cx="1690688" cy="328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  <a:ea typeface="+mn-ea"/>
              </a:defRPr>
            </a:lvl5pPr>
          </a:lstStyle>
          <a:p>
            <a:pPr lvl="0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9944" name="文本框 39943"/>
          <p:cNvSpPr txBox="1"/>
          <p:nvPr/>
        </p:nvSpPr>
        <p:spPr>
          <a:xfrm>
            <a:off x="2233613" y="404813"/>
            <a:ext cx="3887787" cy="6184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chemeClr val="bg1"/>
              </a:buClr>
            </a:pPr>
            <a:r>
              <a:rPr lang="en-US" altLang="zh-CN" sz="3200" err="1">
                <a:solidFill>
                  <a:srgbClr val="000066"/>
                </a:solidFill>
                <a:latin typeface="宋体" panose="02010600030101010101" pitchFamily="2" charset="-122"/>
              </a:rPr>
              <a:t>duringthelastyears</a:t>
            </a:r>
            <a:endParaRPr lang="en-US" altLang="zh-CN" sz="3200">
              <a:solidFill>
                <a:srgbClr val="80A8B2"/>
              </a:solidFill>
              <a:latin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1600">
                <a:latin typeface="Times New Roman" panose="02020603050405020304" pitchFamily="18" charset="0"/>
              </a:rPr>
              <a:t>↓↓↓↓↓↓↓↓↓↓↓↓↓↓↓↓↓↓</a:t>
            </a:r>
            <a:endParaRPr lang="en-US" altLang="zh-CN" sz="1600">
              <a:latin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3200" err="1">
                <a:solidFill>
                  <a:srgbClr val="000066"/>
                </a:solidFill>
                <a:latin typeface="宋体" panose="02010600030101010101" pitchFamily="2" charset="-122"/>
              </a:rPr>
              <a:t>therearetwokindsofcryptographyinthisworldcryptographythatwillstopyourkidsisterfromreadingyourfilesandcryptographythatwillstopmajorgovernmentsfromreadingyourfilesthisbookisaboutthelatterzzzzzzzzzzzzz</a:t>
            </a:r>
            <a:endParaRPr lang="en-US" altLang="zh-CN" sz="3200" err="1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39945" name="文本框 39944"/>
          <p:cNvSpPr txBox="1"/>
          <p:nvPr/>
        </p:nvSpPr>
        <p:spPr>
          <a:xfrm>
            <a:off x="6337300" y="1196975"/>
            <a:ext cx="230505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chemeClr val="bg1"/>
              </a:buClr>
            </a:pPr>
            <a:r>
              <a:rPr lang="en-US" altLang="zh-CN" sz="320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</a:rPr>
              <a:t>WBV…</a:t>
            </a:r>
            <a:endParaRPr lang="en-US" altLang="zh-CN" sz="320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320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</a:rPr>
              <a:t>FLP…</a:t>
            </a:r>
            <a:endParaRPr lang="en-US" altLang="zh-CN" sz="320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algn="l">
              <a:buClr>
                <a:schemeClr val="bg1"/>
              </a:buClr>
            </a:pPr>
            <a:r>
              <a:rPr lang="en-US" altLang="zh-CN" sz="320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</a:rPr>
              <a:t>… …</a:t>
            </a:r>
            <a:endParaRPr lang="en-US" altLang="zh-CN" sz="320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9946" name="椭圆形标注 39945"/>
          <p:cNvSpPr/>
          <p:nvPr/>
        </p:nvSpPr>
        <p:spPr>
          <a:xfrm>
            <a:off x="6372225" y="2852738"/>
            <a:ext cx="2270125" cy="1223962"/>
          </a:xfrm>
          <a:prstGeom prst="wedgeEllipseCallout">
            <a:avLst>
              <a:gd name="adj1" fmla="val -15037"/>
              <a:gd name="adj2" fmla="val -8294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66"/>
                </a:solidFill>
                <a:latin typeface="Comic Sans MS" pitchFamily="66" charset="0"/>
              </a:rPr>
              <a:t>cipher</a:t>
            </a:r>
            <a:endParaRPr lang="en-US" altLang="zh-CN" sz="2400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</a:pPr>
            <a:r>
              <a:rPr lang="en-US" altLang="zh-CN">
                <a:solidFill>
                  <a:srgbClr val="000066"/>
                </a:solidFill>
                <a:latin typeface="Comic Sans MS" pitchFamily="66" charset="0"/>
              </a:rPr>
              <a:t>W=</a:t>
            </a:r>
            <a:r>
              <a:rPr lang="en-US" altLang="zh-CN" err="1">
                <a:solidFill>
                  <a:srgbClr val="000066"/>
                </a:solidFill>
                <a:latin typeface="Comic Sans MS" pitchFamily="66" charset="0"/>
              </a:rPr>
              <a:t>t+d</a:t>
            </a:r>
            <a:r>
              <a:rPr lang="en-US" altLang="zh-CN">
                <a:solidFill>
                  <a:srgbClr val="000066"/>
                </a:solidFill>
                <a:latin typeface="Comic Sans MS" pitchFamily="66" charset="0"/>
              </a:rPr>
              <a:t> B=</a:t>
            </a:r>
            <a:r>
              <a:rPr lang="en-US" altLang="zh-CN" err="1">
                <a:solidFill>
                  <a:srgbClr val="000066"/>
                </a:solidFill>
                <a:latin typeface="Comic Sans MS" pitchFamily="66" charset="0"/>
              </a:rPr>
              <a:t>h+u</a:t>
            </a:r>
            <a:r>
              <a:rPr lang="en-US" altLang="zh-CN">
                <a:solidFill>
                  <a:srgbClr val="000066"/>
                </a:solidFill>
                <a:latin typeface="Comic Sans MS" pitchFamily="66" charset="0"/>
              </a:rPr>
              <a:t> </a:t>
            </a:r>
            <a:endParaRPr lang="en-US" altLang="zh-CN">
              <a:solidFill>
                <a:srgbClr val="000066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</a:pPr>
            <a:r>
              <a:rPr lang="en-US" altLang="zh-CN">
                <a:solidFill>
                  <a:srgbClr val="000066"/>
                </a:solidFill>
                <a:latin typeface="Comic Sans MS" pitchFamily="66" charset="0"/>
              </a:rPr>
              <a:t>F=</a:t>
            </a:r>
            <a:r>
              <a:rPr lang="en-US" altLang="zh-CN" err="1">
                <a:solidFill>
                  <a:srgbClr val="000066"/>
                </a:solidFill>
                <a:latin typeface="Comic Sans MS" pitchFamily="66" charset="0"/>
              </a:rPr>
              <a:t>c+d</a:t>
            </a:r>
            <a:r>
              <a:rPr lang="en-US" altLang="zh-CN">
                <a:solidFill>
                  <a:srgbClr val="000066"/>
                </a:solidFill>
                <a:latin typeface="Comic Sans MS" pitchFamily="66" charset="0"/>
              </a:rPr>
              <a:t> L=</a:t>
            </a:r>
            <a:r>
              <a:rPr lang="en-US" altLang="zh-CN" err="1">
                <a:solidFill>
                  <a:srgbClr val="000066"/>
                </a:solidFill>
                <a:latin typeface="Comic Sans MS" pitchFamily="66" charset="0"/>
              </a:rPr>
              <a:t>r+u</a:t>
            </a:r>
            <a:endParaRPr lang="en-US" altLang="zh-CN" sz="2400" err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39947" name="椭圆形标注 39946"/>
          <p:cNvSpPr/>
          <p:nvPr/>
        </p:nvSpPr>
        <p:spPr>
          <a:xfrm>
            <a:off x="6337300" y="5445125"/>
            <a:ext cx="2305050" cy="790575"/>
          </a:xfrm>
          <a:prstGeom prst="wedgeEllipseCallout">
            <a:avLst>
              <a:gd name="adj1" fmla="val -58333"/>
              <a:gd name="adj2" fmla="val -9638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buClr>
                <a:schemeClr val="bg1"/>
              </a:buClr>
            </a:pPr>
            <a:r>
              <a:rPr lang="en-US" altLang="zh-CN" sz="2400">
                <a:solidFill>
                  <a:srgbClr val="000066"/>
                </a:solidFill>
                <a:latin typeface="Comic Sans MS" pitchFamily="66" charset="0"/>
              </a:rPr>
              <a:t>Plain text</a:t>
            </a:r>
            <a:endParaRPr lang="en-US" altLang="zh-CN" sz="240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39948" name="椭圆形标注 39947"/>
          <p:cNvSpPr/>
          <p:nvPr/>
        </p:nvSpPr>
        <p:spPr>
          <a:xfrm>
            <a:off x="6481763" y="331788"/>
            <a:ext cx="2016125" cy="647700"/>
          </a:xfrm>
          <a:prstGeom prst="wedgeEllipseCallout">
            <a:avLst>
              <a:gd name="adj1" fmla="val -61023"/>
              <a:gd name="adj2" fmla="val 833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buClr>
                <a:schemeClr val="bg1"/>
              </a:buClr>
            </a:pPr>
            <a:r>
              <a:rPr lang="en-US" altLang="zh-CN" sz="2000">
                <a:solidFill>
                  <a:srgbClr val="000066"/>
                </a:solidFill>
                <a:latin typeface="Comic Sans MS" pitchFamily="66" charset="0"/>
              </a:rPr>
              <a:t>Key string</a:t>
            </a:r>
            <a:endParaRPr lang="en-US" altLang="zh-CN" sz="200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39949" name="文本框 39948"/>
          <p:cNvSpPr txBox="1"/>
          <p:nvPr/>
        </p:nvSpPr>
        <p:spPr>
          <a:xfrm>
            <a:off x="179388" y="5157788"/>
            <a:ext cx="1871662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i="1">
                <a:latin typeface="Comic Sans MS" pitchFamily="66" charset="0"/>
              </a:rPr>
              <a:t>T</a:t>
            </a:r>
            <a:r>
              <a:rPr lang="en-US" altLang="zh-CN" sz="2000" i="1">
                <a:solidFill>
                  <a:srgbClr val="000066"/>
                </a:solidFill>
                <a:latin typeface="Comic Sans MS" pitchFamily="66" charset="0"/>
              </a:rPr>
              <a:t>here are two kinds of cryptography </a:t>
            </a:r>
            <a:r>
              <a:rPr lang="en-US" altLang="zh-CN" sz="2000" i="1">
                <a:latin typeface="Comic Sans MS" pitchFamily="66" charset="0"/>
              </a:rPr>
              <a:t>…</a:t>
            </a:r>
            <a:endParaRPr lang="zh-CN" altLang="en-US" sz="2000" i="1" dirty="0">
              <a:latin typeface="Comic Sans MS" pitchFamily="66" charset="0"/>
            </a:endParaRPr>
          </a:p>
        </p:txBody>
      </p:sp>
      <p:sp>
        <p:nvSpPr>
          <p:cNvPr id="39950" name="矩形 39949"/>
          <p:cNvSpPr/>
          <p:nvPr/>
        </p:nvSpPr>
        <p:spPr>
          <a:xfrm>
            <a:off x="2133600" y="1219200"/>
            <a:ext cx="3962400" cy="5410200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err="1"/>
              <a:t>Vigenère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P</a:t>
            </a:r>
            <a:r>
              <a:rPr lang="zh-CN" altLang="en-US" dirty="0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C</a:t>
            </a:r>
            <a:r>
              <a:rPr lang="zh-CN" altLang="en-US" dirty="0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K</a:t>
            </a:r>
            <a:r>
              <a:rPr lang="zh-CN" altLang="en-US" dirty="0">
                <a:solidFill>
                  <a:srgbClr val="000066"/>
                </a:solidFill>
              </a:rPr>
              <a:t>＝</a:t>
            </a:r>
            <a:r>
              <a:rPr lang="en-US" altLang="zh-CN">
                <a:solidFill>
                  <a:srgbClr val="000066"/>
                </a:solidFill>
              </a:rPr>
              <a:t>(Z</a:t>
            </a:r>
            <a:r>
              <a:rPr lang="en-US" altLang="zh-CN" baseline="-25000">
                <a:solidFill>
                  <a:srgbClr val="000066"/>
                </a:solidFill>
              </a:rPr>
              <a:t>26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en-US" altLang="zh-CN" baseline="30000">
                <a:solidFill>
                  <a:srgbClr val="000066"/>
                </a:solidFill>
              </a:rPr>
              <a:t>m</a:t>
            </a:r>
            <a:endParaRPr lang="en-US" altLang="zh-CN" baseline="3000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K=(k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,k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,…,k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E: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e</a:t>
            </a:r>
            <a:r>
              <a:rPr lang="en-US" altLang="zh-CN" baseline="-25000">
                <a:solidFill>
                  <a:srgbClr val="000066"/>
                </a:solidFill>
              </a:rPr>
              <a:t>k</a:t>
            </a:r>
            <a:r>
              <a:rPr lang="en-US" altLang="zh-CN">
                <a:solidFill>
                  <a:srgbClr val="000066"/>
                </a:solidFill>
              </a:rPr>
              <a:t>(p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 p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 … p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en-US" altLang="zh-CN">
                <a:solidFill>
                  <a:srgbClr val="000066"/>
                </a:solidFill>
              </a:rPr>
              <a:t>) =</a:t>
            </a:r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p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+k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,p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+k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,…</a:t>
            </a:r>
            <a:r>
              <a:rPr lang="en-US" altLang="zh-CN" err="1">
                <a:solidFill>
                  <a:srgbClr val="000066"/>
                </a:solidFill>
              </a:rPr>
              <a:t>p</a:t>
            </a:r>
            <a:r>
              <a:rPr lang="en-US" altLang="zh-CN" baseline="-25000" err="1">
                <a:solidFill>
                  <a:srgbClr val="000066"/>
                </a:solidFill>
              </a:rPr>
              <a:t>m</a:t>
            </a:r>
            <a:r>
              <a:rPr lang="en-US" altLang="zh-CN" err="1">
                <a:solidFill>
                  <a:srgbClr val="000066"/>
                </a:solidFill>
              </a:rPr>
              <a:t>+k</a:t>
            </a:r>
            <a:r>
              <a:rPr lang="en-US" altLang="zh-CN" baseline="-25000" err="1">
                <a:solidFill>
                  <a:srgbClr val="000066"/>
                </a:solidFill>
              </a:rPr>
              <a:t>m</a:t>
            </a:r>
            <a:r>
              <a:rPr lang="zh-CN" altLang="en-US" dirty="0">
                <a:solidFill>
                  <a:srgbClr val="000066"/>
                </a:solidFill>
              </a:rPr>
              <a:t>）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				  </a:t>
            </a:r>
            <a:r>
              <a:rPr lang="en-US" altLang="zh-CN">
                <a:solidFill>
                  <a:srgbClr val="000066"/>
                </a:solidFill>
              </a:rPr>
              <a:t>= </a:t>
            </a:r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c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 c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 …c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zh-CN" altLang="en-US" dirty="0">
                <a:solidFill>
                  <a:srgbClr val="000066"/>
                </a:solidFill>
              </a:rPr>
              <a:t>）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D:</a:t>
            </a:r>
            <a:endParaRPr lang="en-US" altLang="zh-CN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000066"/>
                </a:solidFill>
              </a:rPr>
              <a:t>	d</a:t>
            </a:r>
            <a:r>
              <a:rPr lang="en-US" altLang="zh-CN" baseline="-25000">
                <a:solidFill>
                  <a:srgbClr val="000066"/>
                </a:solidFill>
              </a:rPr>
              <a:t>k</a:t>
            </a:r>
            <a:r>
              <a:rPr lang="en-US" altLang="zh-CN">
                <a:solidFill>
                  <a:srgbClr val="000066"/>
                </a:solidFill>
              </a:rPr>
              <a:t>(c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 c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 … c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en-US" altLang="zh-CN">
                <a:solidFill>
                  <a:srgbClr val="000066"/>
                </a:solidFill>
              </a:rPr>
              <a:t>) =</a:t>
            </a:r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c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-k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,c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-k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,…c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en-US" altLang="zh-CN">
                <a:solidFill>
                  <a:srgbClr val="000066"/>
                </a:solidFill>
              </a:rPr>
              <a:t>-k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zh-CN" altLang="en-US" dirty="0">
                <a:solidFill>
                  <a:srgbClr val="000066"/>
                </a:solidFill>
              </a:rPr>
              <a:t>）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				  </a:t>
            </a:r>
            <a:r>
              <a:rPr lang="en-US" altLang="zh-CN">
                <a:solidFill>
                  <a:srgbClr val="000066"/>
                </a:solidFill>
              </a:rPr>
              <a:t>= </a:t>
            </a:r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p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  <a:r>
              <a:rPr lang="en-US" altLang="zh-CN">
                <a:solidFill>
                  <a:srgbClr val="000066"/>
                </a:solidFill>
              </a:rPr>
              <a:t>, p</a:t>
            </a:r>
            <a:r>
              <a:rPr lang="en-US" altLang="zh-CN" baseline="-25000">
                <a:solidFill>
                  <a:srgbClr val="000066"/>
                </a:solidFill>
              </a:rPr>
              <a:t>2</a:t>
            </a:r>
            <a:r>
              <a:rPr lang="en-US" altLang="zh-CN">
                <a:solidFill>
                  <a:srgbClr val="000066"/>
                </a:solidFill>
              </a:rPr>
              <a:t>, …p</a:t>
            </a:r>
            <a:r>
              <a:rPr lang="en-US" altLang="zh-CN" baseline="-25000">
                <a:solidFill>
                  <a:srgbClr val="000066"/>
                </a:solidFill>
              </a:rPr>
              <a:t>m</a:t>
            </a:r>
            <a:r>
              <a:rPr lang="zh-CN" altLang="en-US" dirty="0">
                <a:solidFill>
                  <a:srgbClr val="000066"/>
                </a:solidFill>
              </a:rPr>
              <a:t>）</a:t>
            </a:r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err="1"/>
              <a:t>Vigenère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66"/>
                </a:solidFill>
              </a:rPr>
              <a:t>分析列宽</a:t>
            </a:r>
            <a:r>
              <a:rPr lang="en-US" altLang="zh-CN">
                <a:solidFill>
                  <a:srgbClr val="000066"/>
                </a:solidFill>
              </a:rPr>
              <a:t>N</a:t>
            </a:r>
            <a:r>
              <a:rPr lang="zh-CN" altLang="en-US" dirty="0">
                <a:solidFill>
                  <a:srgbClr val="000066"/>
                </a:solidFill>
              </a:rPr>
              <a:t>（步长）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</a:rPr>
              <a:t>洞察：如果猜中步长，则其统计分布符合单表的对应情况</a:t>
            </a:r>
            <a:endParaRPr lang="zh-CN" altLang="en-US" dirty="0">
              <a:solidFill>
                <a:srgbClr val="000066"/>
              </a:solidFill>
            </a:endParaRPr>
          </a:p>
          <a:p>
            <a:r>
              <a:rPr lang="zh-CN" altLang="en-US" dirty="0">
                <a:solidFill>
                  <a:srgbClr val="000066"/>
                </a:solidFill>
              </a:rPr>
              <a:t>分析</a:t>
            </a:r>
            <a:r>
              <a:rPr lang="en-US" altLang="zh-CN">
                <a:solidFill>
                  <a:srgbClr val="000066"/>
                </a:solidFill>
              </a:rPr>
              <a:t>N</a:t>
            </a:r>
            <a:r>
              <a:rPr lang="zh-CN" altLang="en-US" dirty="0">
                <a:solidFill>
                  <a:srgbClr val="000066"/>
                </a:solidFill>
              </a:rPr>
              <a:t>个单表密码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</a:rPr>
              <a:t>结合列间关系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*  建议</a:t>
            </a:r>
            <a:r>
              <a:rPr lang="en-US" altLang="zh-CN">
                <a:solidFill>
                  <a:srgbClr val="000066"/>
                </a:solidFill>
              </a:rPr>
              <a:t>N</a:t>
            </a:r>
            <a:r>
              <a:rPr lang="zh-CN" altLang="en-US" dirty="0">
                <a:solidFill>
                  <a:srgbClr val="000066"/>
                </a:solidFill>
              </a:rPr>
              <a:t>要大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66"/>
                </a:solidFill>
              </a:rPr>
              <a:t>		</a:t>
            </a:r>
            <a:r>
              <a:rPr lang="en-US" altLang="zh-CN">
                <a:solidFill>
                  <a:srgbClr val="000066"/>
                </a:solidFill>
              </a:rPr>
              <a:t>one-time pad</a:t>
            </a:r>
            <a:endParaRPr lang="en-US" altLang="zh-CN">
              <a:solidFill>
                <a:srgbClr val="000066"/>
              </a:solidFill>
            </a:endParaRPr>
          </a:p>
          <a:p>
            <a:pPr eaLnBrk="1" hangingPunct="1"/>
            <a:endParaRPr lang="en-US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/>
              <a:t>2.2.6 </a:t>
            </a:r>
            <a:r>
              <a:rPr lang="zh-CN" altLang="en-US" dirty="0"/>
              <a:t>一次一密 </a:t>
            </a:r>
            <a:r>
              <a:rPr lang="en-US" altLang="zh-CN"/>
              <a:t>one-time pad</a:t>
            </a:r>
            <a:endParaRPr lang="en-US" altLang="zh-CN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思路：密钥和明文一样长（而不是和</a:t>
            </a:r>
            <a:r>
              <a:rPr lang="en-AU" altLang="zh-CN" sz="4000" err="1">
                <a:solidFill>
                  <a:srgbClr val="000066"/>
                </a:solidFill>
              </a:rPr>
              <a:t>Vigenère</a:t>
            </a:r>
            <a:r>
              <a:rPr lang="zh-CN" altLang="en-US" dirty="0">
                <a:solidFill>
                  <a:srgbClr val="000066"/>
                </a:solidFill>
              </a:rPr>
              <a:t> 那样重复使用某个单词）</a:t>
            </a:r>
            <a:endParaRPr lang="zh-CN" altLang="en-US" dirty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哪一个是真正的明文？</a:t>
            </a:r>
            <a:endParaRPr lang="zh-CN" altLang="en-US" dirty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</a:rPr>
              <a:t>	事实上，你可以产生任何你想要的明文。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ANKYODKYUREPFJBYOJDSPLREYIUNOFDOIUERFPLUYTS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err="1">
                <a:solidFill>
                  <a:srgbClr val="000066"/>
                </a:solidFill>
                <a:latin typeface="宋体" panose="02010600030101010101" pitchFamily="2" charset="-122"/>
              </a:rPr>
              <a:t>pxlmvmsydofuyrvzwc</a:t>
            </a: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err="1">
                <a:solidFill>
                  <a:srgbClr val="000066"/>
                </a:solidFill>
                <a:latin typeface="宋体" panose="02010600030101010101" pitchFamily="2" charset="-122"/>
              </a:rPr>
              <a:t>tnlebnecvgdupahfzzlmnyih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err="1">
                <a:solidFill>
                  <a:srgbClr val="000066"/>
                </a:solidFill>
                <a:latin typeface="宋体" panose="02010600030101010101" pitchFamily="2" charset="-122"/>
              </a:rPr>
              <a:t>mr</a:t>
            </a: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 mustard with the candlestick in the hall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z="1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ANKYODKYUREPFJBYOJDSPLREYIUNOFDOIUERFPLUYTS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err="1">
                <a:solidFill>
                  <a:srgbClr val="000066"/>
                </a:solidFill>
                <a:latin typeface="宋体" panose="02010600030101010101" pitchFamily="2" charset="-122"/>
              </a:rPr>
              <a:t>mfugpmiydgaxgoufhklllmhsqdqogtewbqfgyovuhwt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宋体" panose="02010600030101010101" pitchFamily="2" charset="-122"/>
              </a:rPr>
              <a:t>miss scarlet with the knife in the library</a:t>
            </a:r>
            <a:endParaRPr lang="en-US" altLang="zh-CN" sz="28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3013" name="矩形 43012"/>
          <p:cNvSpPr/>
          <p:nvPr/>
        </p:nvSpPr>
        <p:spPr>
          <a:xfrm>
            <a:off x="304800" y="3505200"/>
            <a:ext cx="7924800" cy="14478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4" name="矩形 43013"/>
          <p:cNvSpPr/>
          <p:nvPr/>
        </p:nvSpPr>
        <p:spPr>
          <a:xfrm>
            <a:off x="304800" y="5181600"/>
            <a:ext cx="7924800" cy="13716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标题 138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One-time Pad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再例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243" name="文本占位符 1382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</a:rPr>
              <a:t>举例：哪一个明文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</a:rPr>
              <a:t>密钥是正确的呢？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密文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I P K L P S F H G Q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密钥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U C G S H G B S G N  </a:t>
            </a:r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（猜）</a:t>
            </a:r>
            <a:endParaRPr lang="zh-CN" altLang="en-US" sz="32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明文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o n e t i m e p a d	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2"/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“one time pad”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密文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I P K L P S F H G Q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密钥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D B Q U B Q U T E G </a:t>
            </a:r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（再猜）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solidFill>
                  <a:srgbClr val="000066"/>
                </a:solidFill>
                <a:latin typeface="宋体" panose="02010600030101010101" pitchFamily="2" charset="-122"/>
              </a:rPr>
              <a:t>明文 </a:t>
            </a:r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f o u r o c l o c k		↓</a:t>
            </a:r>
            <a:endParaRPr lang="en-US" altLang="zh-CN" sz="320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2"/>
            <a:r>
              <a:rPr lang="en-US" altLang="zh-CN" sz="3200">
                <a:solidFill>
                  <a:srgbClr val="000066"/>
                </a:solidFill>
                <a:latin typeface="宋体" panose="02010600030101010101" pitchFamily="2" charset="-122"/>
              </a:rPr>
              <a:t>“four o’clock”</a:t>
            </a:r>
            <a:endParaRPr lang="en-US" altLang="zh-CN" sz="32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标题 137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一次一密的安全性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219" name="文本占位符 1372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是唯一具有理论安全性的算法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也可以直接用于二进制（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流算法就是使用密钥为种子产生伪随机序列并和明文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XOR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太不方便使用，密钥太长（和明文等长），难于产生、传输、保存等。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/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在极端场合仍在使用（外交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标题 151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密码学简史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301625" y="1211580"/>
            <a:ext cx="8793480" cy="4887595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在密码学的发展中，有一条原则就是秘而不宣。虽然历史上早就有密码学应用的痕迹，但是是一战刺激了其需求，而在二战中得到了充分发展和应用，并极大的影响了战争进程。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</a:t>
            </a:r>
            <a:r>
              <a:rPr lang="en-US" altLang="en-US" sz="24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zh.wikipedia.org/wiki/珍珠港事件</a:t>
            </a:r>
            <a:endParaRPr lang="zh-CN" altLang="en-US" sz="24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1949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Shannon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关于保密系统通信理论的发表，奠定了密码学在公开领域研究的基础。然后是广泛商业应用的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标准。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置换技术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solidFill>
                  <a:srgbClr val="000066"/>
                </a:solidFill>
              </a:rPr>
              <a:t>Substitution </a:t>
            </a:r>
            <a:r>
              <a:rPr lang="en-US" altLang="zh-CN" b="1">
                <a:solidFill>
                  <a:srgbClr val="000066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>
                <a:solidFill>
                  <a:srgbClr val="000066"/>
                </a:solidFill>
              </a:rPr>
              <a:t> P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ermutation</a:t>
            </a:r>
            <a:endParaRPr lang="en-US" altLang="zh-CN" b="1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b="1">
                <a:solidFill>
                  <a:srgbClr val="000066"/>
                </a:solidFill>
              </a:rPr>
              <a:t>	</a:t>
            </a:r>
            <a:r>
              <a:rPr lang="zh-CN" altLang="en-US" b="1" dirty="0">
                <a:solidFill>
                  <a:srgbClr val="000066"/>
                </a:solidFill>
              </a:rPr>
              <a:t>不是替代，而是重排明文（“洗牌”） 。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比如加密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b="1">
                <a:solidFill>
                  <a:srgbClr val="000066"/>
                </a:solidFill>
              </a:rPr>
              <a:t>		“meet me after the toga party</a:t>
            </a:r>
            <a:r>
              <a:rPr lang="zh-CN" altLang="en-US" b="1" dirty="0">
                <a:solidFill>
                  <a:srgbClr val="000066"/>
                </a:solidFill>
              </a:rPr>
              <a:t>”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r>
              <a:rPr lang="zh-CN" altLang="en-US" b="1" dirty="0">
                <a:solidFill>
                  <a:srgbClr val="000066"/>
                </a:solidFill>
              </a:rPr>
              <a:t>密文：</a:t>
            </a:r>
            <a:endParaRPr lang="en-US" altLang="zh-CN" b="1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</a:rPr>
              <a:t>		“MEMATRHTGPRYETEFETEOAAT”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/>
            <a:endParaRPr lang="zh-CN" altLang="en-US" b="1" dirty="0">
              <a:solidFill>
                <a:srgbClr val="000066"/>
              </a:solidFill>
            </a:endParaRPr>
          </a:p>
        </p:txBody>
      </p:sp>
      <p:pic>
        <p:nvPicPr>
          <p:cNvPr id="44037" name="图片 4403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886200"/>
            <a:ext cx="3086100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95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3200"/>
              <a:t>Substitution</a:t>
            </a:r>
            <a:br>
              <a:rPr lang="en-US" altLang="zh-CN" sz="3200"/>
            </a:br>
            <a:r>
              <a:rPr lang="en-US" altLang="zh-CN" sz="3200">
                <a:sym typeface="Wingdings" panose="05000000000000000000" pitchFamily="2" charset="2"/>
              </a:rPr>
              <a:t></a:t>
            </a:r>
            <a:r>
              <a:rPr lang="en-US" altLang="zh-CN" sz="3200"/>
              <a:t> </a:t>
            </a:r>
            <a:br>
              <a:rPr lang="en-US" altLang="zh-CN" sz="3200"/>
            </a:br>
            <a:r>
              <a:rPr lang="en-US" altLang="zh-CN" sz="3200">
                <a:solidFill>
                  <a:srgbClr val="FFFF00"/>
                </a:solidFill>
                <a:sym typeface="+mn-ea"/>
              </a:rPr>
              <a:t>P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ermutation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5061" name="矩形 45060"/>
          <p:cNvSpPr/>
          <p:nvPr/>
        </p:nvSpPr>
        <p:spPr>
          <a:xfrm>
            <a:off x="2895600" y="188913"/>
            <a:ext cx="3165475" cy="6669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  <a:ea typeface="+mn-ea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7 8 6 1 3 5 4 9 2</a:t>
            </a:r>
            <a:endParaRPr lang="en-US" altLang="zh-CN" sz="2400" b="1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	t h e r e a r e t w o k i n d s o f c r y p t o g r a p h y i n t h i s w o r l d c r y p t o g r a p h y t h a t w i l l s t o p y o u r k i d s i s t e r f r o m r e a d I n g y o u r f i l e s a n d c r y p t o g r a p h y t h a t w I l l s t o p m a j o r g o v e r n m e n t s f r o m r e a d i n g y o u r f i l e s t h I s b o o k I s a b o u t t h e l a t t e r z z z z</a:t>
            </a:r>
            <a:endParaRPr lang="en-US" altLang="zh-CN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5062" name="圆角矩形标注 45061"/>
          <p:cNvSpPr/>
          <p:nvPr/>
        </p:nvSpPr>
        <p:spPr>
          <a:xfrm>
            <a:off x="6227763" y="765175"/>
            <a:ext cx="2305050" cy="935038"/>
          </a:xfrm>
          <a:prstGeom prst="wedgeRoundRectCallout">
            <a:avLst>
              <a:gd name="adj1" fmla="val -58611"/>
              <a:gd name="adj2" fmla="val 9516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buClr>
                <a:schemeClr val="bg1"/>
              </a:buClr>
            </a:pP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按照标注的列顺序读出号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文本框 45062"/>
          <p:cNvSpPr txBox="1"/>
          <p:nvPr/>
        </p:nvSpPr>
        <p:spPr>
          <a:xfrm>
            <a:off x="381000" y="5029200"/>
            <a:ext cx="28082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i="1">
                <a:solidFill>
                  <a:srgbClr val="000066"/>
                </a:solidFill>
                <a:latin typeface="Comic Sans MS" pitchFamily="66" charset="0"/>
              </a:rPr>
              <a:t>There are two kinds of cryptography …</a:t>
            </a:r>
            <a:endParaRPr lang="en-US" altLang="zh-CN" sz="2000" i="1" dirty="0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45064" name="文本框 45063"/>
          <p:cNvSpPr txBox="1"/>
          <p:nvPr/>
        </p:nvSpPr>
        <p:spPr>
          <a:xfrm>
            <a:off x="6443663" y="3276600"/>
            <a:ext cx="2700337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chemeClr val="bg1"/>
              </a:buClr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RIPILRWOTA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l">
              <a:buClr>
                <a:schemeClr val="bg1"/>
              </a:buClr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TFASPTTDOY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l">
              <a:buClr>
                <a:schemeClr val="bg1"/>
              </a:buClr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…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直接连接符 45064"/>
          <p:cNvSpPr/>
          <p:nvPr/>
        </p:nvSpPr>
        <p:spPr>
          <a:xfrm>
            <a:off x="6096000" y="2438400"/>
            <a:ext cx="1066800" cy="7620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转轮机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Rotor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多表算法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动态演化中的表</a:t>
            </a:r>
            <a:endParaRPr lang="zh-CN" altLang="en-US" b="1" dirty="0">
              <a:solidFill>
                <a:srgbClr val="000066"/>
              </a:solidFill>
            </a:endParaRPr>
          </a:p>
          <a:p>
            <a:pPr eaLnBrk="1" hangingPunct="1"/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200"/>
              <a:t>Three-Rotor Machine With Wiring Represented by Numbered Contacts</a:t>
            </a:r>
            <a:endParaRPr lang="zh-CN" altLang="en-US" sz="3200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7109" name="图片 47108" descr="r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641475"/>
            <a:ext cx="6311900" cy="451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0" name="图片 47109" descr="Sna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1738"/>
            <a:ext cx="7391400" cy="554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标题 139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ENIGMA</a:t>
            </a:r>
            <a:endParaRPr lang="zh-CN" altLang="en-US" sz="3600" dirty="0"/>
          </a:p>
        </p:txBody>
      </p:sp>
      <p:sp>
        <p:nvSpPr>
          <p:cNvPr id="139267" name="文本占位符 1392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39268" name="图片 139267" descr="enig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338" y="1916113"/>
            <a:ext cx="4029075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269" name="图片 139268" descr="enigma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341438"/>
            <a:ext cx="3971925" cy="4897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i="1"/>
              <a:t>ENIGMA</a:t>
            </a:r>
            <a:r>
              <a:rPr lang="en-US" altLang="zh-CN" sz="2800"/>
              <a:t> </a:t>
            </a:r>
            <a:r>
              <a:rPr lang="zh-CN" altLang="en-US" sz="2800" dirty="0"/>
              <a:t>示图</a:t>
            </a:r>
            <a:endParaRPr lang="zh-CN" altLang="en-US" sz="2800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8133" name="图片 48132" descr="enig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260350"/>
            <a:ext cx="7024688" cy="634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en-US" altLang="zh-CN"/>
              <a:t>  Light </a:t>
            </a:r>
            <a:endParaRPr lang="en-US" altLang="zh-CN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9157" name="图片 49156" descr="enigma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0"/>
            <a:ext cx="5456238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标题 149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破译实例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olidFill>
                  <a:srgbClr val="000066"/>
                </a:solidFill>
              </a:rPr>
              <a:t>二战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</a:rPr>
              <a:t>Enigma</a:t>
            </a:r>
            <a:endParaRPr lang="en-US" altLang="zh-CN">
              <a:solidFill>
                <a:srgbClr val="000066"/>
              </a:solidFill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</a:rPr>
              <a:t>中途岛 （</a:t>
            </a:r>
            <a:r>
              <a:rPr lang="en-US" altLang="zh-CN">
                <a:solidFill>
                  <a:srgbClr val="000066"/>
                </a:solidFill>
              </a:rPr>
              <a:t>AK</a:t>
            </a:r>
            <a:r>
              <a:rPr lang="zh-CN" altLang="en-US" dirty="0">
                <a:solidFill>
                  <a:srgbClr val="000066"/>
                </a:solidFill>
              </a:rPr>
              <a:t>）“</a:t>
            </a:r>
            <a:r>
              <a:rPr lang="en-US" altLang="zh-CN">
                <a:solidFill>
                  <a:srgbClr val="000066"/>
                </a:solidFill>
              </a:rPr>
              <a:t>AF Is Short of Water </a:t>
            </a:r>
            <a:r>
              <a:rPr lang="zh-CN" altLang="en-US" dirty="0">
                <a:solidFill>
                  <a:srgbClr val="000066"/>
                </a:solidFill>
              </a:rPr>
              <a:t>”</a:t>
            </a:r>
            <a:endParaRPr lang="zh-CN" altLang="en-US" dirty="0">
              <a:solidFill>
                <a:srgbClr val="000066"/>
              </a:solidFill>
            </a:endParaRPr>
          </a:p>
          <a:p>
            <a:r>
              <a:rPr lang="en-US" altLang="zh-CN">
                <a:solidFill>
                  <a:srgbClr val="000066"/>
                </a:solidFill>
              </a:rPr>
              <a:t>RSA challenge  </a:t>
            </a:r>
            <a:endParaRPr lang="en-US" altLang="zh-CN">
              <a:solidFill>
                <a:srgbClr val="000066"/>
              </a:solidFill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</a:rPr>
              <a:t>RSA</a:t>
            </a:r>
            <a:r>
              <a:rPr lang="zh-CN" altLang="en-US" dirty="0">
                <a:solidFill>
                  <a:srgbClr val="000066"/>
                </a:solidFill>
              </a:rPr>
              <a:t>、</a:t>
            </a:r>
            <a:r>
              <a:rPr lang="en-US" altLang="zh-CN">
                <a:solidFill>
                  <a:srgbClr val="000066"/>
                </a:solidFill>
              </a:rPr>
              <a:t>DES</a:t>
            </a:r>
            <a:endParaRPr lang="en-US" altLang="zh-CN">
              <a:solidFill>
                <a:srgbClr val="000066"/>
              </a:solidFill>
            </a:endParaRPr>
          </a:p>
          <a:p>
            <a:pPr lvl="1"/>
            <a:r>
              <a:rPr lang="en-US" altLang="zh-CN">
                <a:solidFill>
                  <a:srgbClr val="009900"/>
                </a:solidFill>
                <a:hlinkClick r:id="rId1"/>
              </a:rPr>
              <a:t>http://</a:t>
            </a:r>
            <a:r>
              <a:rPr lang="en-US" altLang="zh-CN" err="1">
                <a:solidFill>
                  <a:srgbClr val="009900"/>
                </a:solidFill>
                <a:hlinkClick r:id="rId1"/>
              </a:rPr>
              <a:t>www.distributed.net</a:t>
            </a:r>
            <a:r>
              <a:rPr lang="en-US" altLang="zh-CN">
                <a:solidFill>
                  <a:srgbClr val="009900"/>
                </a:solidFill>
                <a:hlinkClick r:id="rId1"/>
              </a:rPr>
              <a:t>/</a:t>
            </a:r>
            <a:r>
              <a:rPr lang="en-US" altLang="zh-CN">
                <a:solidFill>
                  <a:srgbClr val="009900"/>
                </a:solidFill>
              </a:rPr>
              <a:t> </a:t>
            </a:r>
            <a:endParaRPr lang="en-US" altLang="zh-CN">
              <a:solidFill>
                <a:srgbClr val="000066"/>
              </a:solidFill>
            </a:endParaRPr>
          </a:p>
          <a:p>
            <a:r>
              <a:rPr lang="zh-CN" altLang="en-US" dirty="0">
                <a:solidFill>
                  <a:srgbClr val="000066"/>
                </a:solidFill>
              </a:rPr>
              <a:t>超级计算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</a:rPr>
              <a:t>TOP500	ww.top500.org </a:t>
            </a:r>
            <a:endParaRPr lang="en-US" altLang="zh-CN">
              <a:solidFill>
                <a:srgbClr val="000066"/>
              </a:solidFill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</a:rPr>
              <a:t>NSA		</a:t>
            </a:r>
            <a:r>
              <a:rPr lang="en-US" altLang="zh-CN" err="1">
                <a:solidFill>
                  <a:srgbClr val="000066"/>
                </a:solidFill>
              </a:rPr>
              <a:t>www.nsa.gov</a:t>
            </a:r>
            <a:endParaRPr lang="en-US" altLang="zh-CN">
              <a:solidFill>
                <a:srgbClr val="000066"/>
              </a:solidFill>
            </a:endParaRPr>
          </a:p>
          <a:p>
            <a:endParaRPr lang="en-US" altLang="zh-CN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标题 140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隐写术 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Steganography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0291" name="文本占位符 1402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000066"/>
                </a:solidFill>
              </a:rPr>
              <a:t>藏匿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4"/>
            <a:r>
              <a:rPr lang="zh-CN" altLang="en-US" b="1" dirty="0">
                <a:solidFill>
                  <a:srgbClr val="000066"/>
                </a:solidFill>
              </a:rPr>
              <a:t> </a:t>
            </a:r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b="1" dirty="0">
                <a:solidFill>
                  <a:srgbClr val="000066"/>
                </a:solidFill>
              </a:rPr>
              <a:t>暗语、暗喻、暗号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4"/>
            <a:r>
              <a:rPr lang="zh-CN" altLang="en-US" b="1" dirty="0">
                <a:solidFill>
                  <a:srgbClr val="000066"/>
                </a:solidFill>
              </a:rPr>
              <a:t> </a:t>
            </a:r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b="1" dirty="0">
                <a:solidFill>
                  <a:srgbClr val="000066"/>
                </a:solidFill>
              </a:rPr>
              <a:t>藏头诗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4"/>
            <a:r>
              <a:rPr lang="zh-CN" altLang="en-US" b="1" dirty="0">
                <a:solidFill>
                  <a:srgbClr val="000066"/>
                </a:solidFill>
              </a:rPr>
              <a:t> </a:t>
            </a:r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b="1" dirty="0">
                <a:solidFill>
                  <a:srgbClr val="000066"/>
                </a:solidFill>
              </a:rPr>
              <a:t>特殊墨水</a:t>
            </a:r>
            <a:endParaRPr lang="zh-CN" altLang="en-US" b="1" dirty="0">
              <a:solidFill>
                <a:srgbClr val="000066"/>
              </a:solidFill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标题 141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686800" cy="58674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dirty="0"/>
              <a:t>	    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世界上有两种密码：一种是防止你的小妹妹看你的文件；另一种是防止当局者阅读你的文件资料。这本书写的是后一种情况。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如果把一封信锁在保险柜中，把保险柜藏在纽约的某个地方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，然后告诉你去看这封信。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这并不是安全，而是隐藏。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相反，如果把一封信锁在保险柜中，然后把保险柜及其设计规范和许多同样的保险柜给你，以便你和世界上最好的开保险柜的专家能够研究锁的装置。而你还是无法打开保险柜去读这封信，这样才是安全的。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66"/>
                </a:solidFill>
              </a:rPr>
              <a:t>－ </a:t>
            </a:r>
            <a:r>
              <a:rPr lang="en-US" altLang="zh-CN" err="1">
                <a:solidFill>
                  <a:srgbClr val="000066"/>
                </a:solidFill>
              </a:rPr>
              <a:t>Schneier</a:t>
            </a:r>
            <a:r>
              <a:rPr lang="zh-CN" altLang="en-US" dirty="0">
                <a:solidFill>
                  <a:srgbClr val="000066"/>
                </a:solidFill>
              </a:rPr>
              <a:t>  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标题 151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密码学简史</a:t>
            </a:r>
            <a:endParaRPr lang="zh-CN" altLang="en-US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301625" y="1211580"/>
            <a:ext cx="8793480" cy="4887595"/>
          </a:xfrm>
        </p:spPr>
        <p:txBody>
          <a:bodyPr/>
          <a:p>
            <a:pPr>
              <a:lnSpc>
                <a:spcPct val="90000"/>
              </a:lnSpc>
            </a:pP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1975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Hellman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800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Diffie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提出了公密算法方向，这是现代密码学的里程碑。随后响应这一思路而提出的</a:t>
            </a:r>
            <a:r>
              <a:rPr lang="en-US" altLang="zh-CN" sz="280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算法，至今仍是当今网络安全的基石。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此后，随着互联网络的发展，开创了密码学应用的新领域。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标题 142337"/>
          <p:cNvSpPr>
            <a:spLocks noGrp="1"/>
          </p:cNvSpPr>
          <p:nvPr>
            <p:ph type="title"/>
          </p:nvPr>
        </p:nvSpPr>
        <p:spPr>
          <a:xfrm>
            <a:off x="1619250" y="3657600"/>
            <a:ext cx="6337300" cy="1716088"/>
          </a:xfrm>
        </p:spPr>
        <p:txBody>
          <a:bodyPr vert="horz" wrap="square" lIns="91440" tIns="45720" rIns="91440" bIns="45720" anchor="t"/>
          <a:p>
            <a:pPr marL="342900" indent="-342900" algn="l">
              <a:spcBef>
                <a:spcPct val="20000"/>
              </a:spcBef>
            </a:pPr>
            <a:br>
              <a:rPr lang="zh-CN" altLang="en-US" sz="3200" dirty="0">
                <a:solidFill>
                  <a:srgbClr val="666699"/>
                </a:solidFill>
              </a:rPr>
            </a:br>
            <a:r>
              <a:rPr lang="zh-CN" altLang="en-US" sz="3200" dirty="0">
                <a:solidFill>
                  <a:srgbClr val="666699"/>
                </a:solidFill>
              </a:rPr>
              <a:t>－</a:t>
            </a:r>
            <a:r>
              <a:rPr lang="zh-CN" altLang="en-US" sz="3200" b="1" dirty="0">
                <a:solidFill>
                  <a:srgbClr val="666699"/>
                </a:solidFill>
              </a:rPr>
              <a:t>施耐庵</a:t>
            </a:r>
            <a:r>
              <a:rPr lang="en-US" altLang="zh-CN" sz="3200" b="1">
                <a:solidFill>
                  <a:srgbClr val="666699"/>
                </a:solidFill>
              </a:rPr>
              <a:t>/</a:t>
            </a:r>
            <a:r>
              <a:rPr lang="zh-CN" altLang="en-US" sz="3200" b="1" dirty="0">
                <a:solidFill>
                  <a:srgbClr val="666699"/>
                </a:solidFill>
              </a:rPr>
              <a:t>吴用</a:t>
            </a:r>
            <a:endParaRPr lang="zh-CN" altLang="en-US" sz="3200" b="1" dirty="0">
              <a:solidFill>
                <a:srgbClr val="666699"/>
              </a:solidFill>
            </a:endParaRPr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>
          <a:xfrm>
            <a:off x="2195513" y="1341438"/>
            <a:ext cx="4321175" cy="2592387"/>
          </a:xfrm>
        </p:spPr>
        <p:txBody>
          <a:bodyPr/>
          <a:p>
            <a:r>
              <a:rPr lang="zh-CN" altLang="en-US" b="1" dirty="0">
                <a:solidFill>
                  <a:srgbClr val="666699"/>
                </a:solidFill>
              </a:rPr>
              <a:t>芦花滩上有扁舟</a:t>
            </a:r>
            <a:endParaRPr lang="zh-CN" altLang="en-US" b="1" dirty="0">
              <a:solidFill>
                <a:srgbClr val="666699"/>
              </a:solidFill>
            </a:endParaRPr>
          </a:p>
          <a:p>
            <a:r>
              <a:rPr lang="zh-CN" altLang="en-US" b="1" dirty="0">
                <a:solidFill>
                  <a:srgbClr val="666699"/>
                </a:solidFill>
              </a:rPr>
              <a:t>俊杰黄昏独自游</a:t>
            </a:r>
            <a:endParaRPr lang="zh-CN" altLang="en-US" b="1" dirty="0">
              <a:solidFill>
                <a:srgbClr val="666699"/>
              </a:solidFill>
            </a:endParaRPr>
          </a:p>
          <a:p>
            <a:r>
              <a:rPr lang="zh-CN" altLang="en-US" b="1" dirty="0">
                <a:solidFill>
                  <a:srgbClr val="666699"/>
                </a:solidFill>
              </a:rPr>
              <a:t>义到尽头原是命</a:t>
            </a:r>
            <a:endParaRPr lang="zh-CN" altLang="en-US" b="1" dirty="0">
              <a:solidFill>
                <a:srgbClr val="666699"/>
              </a:solidFill>
            </a:endParaRPr>
          </a:p>
          <a:p>
            <a:r>
              <a:rPr lang="zh-CN" altLang="en-US" b="1" dirty="0">
                <a:solidFill>
                  <a:srgbClr val="666699"/>
                </a:solidFill>
              </a:rPr>
              <a:t>反躬逃难必无忧</a:t>
            </a:r>
            <a:endParaRPr lang="zh-CN" altLang="en-US" b="1" dirty="0">
              <a:solidFill>
                <a:srgbClr val="666699"/>
              </a:solidFill>
            </a:endParaRPr>
          </a:p>
        </p:txBody>
      </p:sp>
      <p:sp>
        <p:nvSpPr>
          <p:cNvPr id="142340" name="文本框 142339"/>
          <p:cNvSpPr txBox="1"/>
          <p:nvPr/>
        </p:nvSpPr>
        <p:spPr>
          <a:xfrm>
            <a:off x="1692275" y="5734050"/>
            <a:ext cx="59753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这是一个信息隐藏（不引起注意）的例子</a:t>
            </a:r>
            <a:endParaRPr lang="zh-CN" altLang="en-US" sz="2000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图形中隐藏信息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0066"/>
                </a:solidFill>
              </a:rPr>
              <a:t>解压缩，得</a:t>
            </a:r>
            <a:r>
              <a:rPr lang="en-US" altLang="zh-CN" sz="3600" b="1">
                <a:solidFill>
                  <a:srgbClr val="000066"/>
                </a:solidFill>
              </a:rPr>
              <a:t>jpeg</a:t>
            </a:r>
            <a:r>
              <a:rPr lang="zh-CN" altLang="en-US" sz="3600" b="1" dirty="0">
                <a:solidFill>
                  <a:srgbClr val="000066"/>
                </a:solidFill>
              </a:rPr>
              <a:t>文件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00066"/>
                </a:solidFill>
              </a:rPr>
              <a:t>	用</a:t>
            </a:r>
            <a:r>
              <a:rPr lang="en-US" altLang="zh-CN" sz="3600" b="1">
                <a:solidFill>
                  <a:srgbClr val="000066"/>
                </a:solidFill>
              </a:rPr>
              <a:t>IE</a:t>
            </a:r>
            <a:r>
              <a:rPr lang="zh-CN" altLang="en-US" sz="3600" b="1" dirty="0">
                <a:solidFill>
                  <a:srgbClr val="000066"/>
                </a:solidFill>
              </a:rPr>
              <a:t>查看（自然大小不放缩）</a:t>
            </a:r>
            <a:endParaRPr lang="zh-CN" altLang="en-US" sz="3600" b="1" dirty="0">
              <a:solidFill>
                <a:srgbClr val="000066"/>
              </a:solidFill>
            </a:endParaRPr>
          </a:p>
          <a:p>
            <a:endParaRPr lang="zh-CN" altLang="en-US" sz="36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</a:rPr>
              <a:t>	\addon02\</a:t>
            </a:r>
            <a:r>
              <a:rPr lang="zh-CN" altLang="en-US" b="1" dirty="0">
                <a:solidFill>
                  <a:srgbClr val="000066"/>
                </a:solidFill>
              </a:rPr>
              <a:t>信息隐藏的例子</a:t>
            </a:r>
            <a:r>
              <a:rPr lang="en-US" altLang="zh-CN" b="1">
                <a:solidFill>
                  <a:srgbClr val="000066"/>
                </a:solidFill>
              </a:rPr>
              <a:t>.jpg</a:t>
            </a:r>
            <a:endParaRPr lang="en-US" altLang="zh-CN" b="1">
              <a:solidFill>
                <a:srgbClr val="000066"/>
              </a:solidFill>
            </a:endParaRPr>
          </a:p>
          <a:p>
            <a:endParaRPr lang="zh-CN" altLang="en-US" sz="3600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44388" name="图片 144387" descr="h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4191000"/>
            <a:ext cx="2209800" cy="208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h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4318000"/>
            <a:ext cx="2209800" cy="208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试验：一个工具</a:t>
            </a:r>
            <a:endParaRPr lang="zh-CN" altLang="en-US" dirty="0"/>
          </a:p>
        </p:txBody>
      </p:sp>
      <p:sp>
        <p:nvSpPr>
          <p:cNvPr id="145411" name="文本占位符 145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000066"/>
                </a:solidFill>
              </a:rPr>
              <a:t>把任意一个文件藏到到一个图像文件中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/>
            <a:r>
              <a:rPr lang="en-US" altLang="zh-CN" b="1" err="1">
                <a:solidFill>
                  <a:srgbClr val="000066"/>
                </a:solidFill>
              </a:rPr>
              <a:t>inthepicture</a:t>
            </a:r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b="1" dirty="0">
                <a:solidFill>
                  <a:srgbClr val="000066"/>
                </a:solidFill>
              </a:rPr>
              <a:t>另一个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</a:rPr>
              <a:t>能把一个文件藏到声音、图像、可执行文件中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2"/>
            <a:r>
              <a:rPr lang="en-US" altLang="zh-CN" b="1">
                <a:solidFill>
                  <a:srgbClr val="000066"/>
                </a:solidFill>
              </a:rPr>
              <a:t>JPEG,BMP, TXT, MP3 ,EXE and DLL </a:t>
            </a:r>
            <a:endParaRPr lang="en-US" altLang="zh-CN" b="1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</a:rPr>
              <a:t>	\addon02\Dstego.zip</a:t>
            </a:r>
            <a:endParaRPr lang="en-US" altLang="zh-CN" b="1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b="1">
                <a:solidFill>
                  <a:srgbClr val="000066"/>
                </a:solidFill>
              </a:rPr>
              <a:t>	</a:t>
            </a:r>
            <a:r>
              <a:rPr lang="en-US" altLang="zh-CN" b="1">
                <a:solidFill>
                  <a:srgbClr val="000066"/>
                </a:solidFill>
                <a:hlinkClick r:id="rId1"/>
              </a:rPr>
              <a:t>http://</a:t>
            </a:r>
            <a:r>
              <a:rPr lang="en-US" altLang="zh-CN" b="1" err="1">
                <a:solidFill>
                  <a:srgbClr val="000066"/>
                </a:solidFill>
                <a:hlinkClick r:id="rId1"/>
              </a:rPr>
              <a:t>www.jjtc.com/Security/stegtools.htm</a:t>
            </a:r>
            <a:r>
              <a:rPr lang="en-US" altLang="zh-CN" b="1">
                <a:solidFill>
                  <a:srgbClr val="000066"/>
                </a:solidFill>
              </a:rPr>
              <a:t> </a:t>
            </a:r>
            <a:endParaRPr lang="zh-CN" altLang="en-US" b="1" dirty="0">
              <a:solidFill>
                <a:srgbClr val="000066"/>
              </a:solidFill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数字水印 </a:t>
            </a:r>
            <a:r>
              <a:rPr lang="en-US" altLang="zh-CN"/>
              <a:t>Digital Watermark</a:t>
            </a:r>
            <a:endParaRPr lang="zh-CN" altLang="en-US" dirty="0"/>
          </a:p>
        </p:txBody>
      </p:sp>
      <p:sp>
        <p:nvSpPr>
          <p:cNvPr id="146435" name="文本占位符 146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>
                <a:solidFill>
                  <a:srgbClr val="000066"/>
                </a:solidFill>
              </a:rPr>
              <a:t>A pattern of bits inserted into a digital image, audio or video file that identifies the file's copyright information (author, rights, etc.). </a:t>
            </a:r>
            <a:endParaRPr lang="en-US" altLang="zh-CN" b="1">
              <a:solidFill>
                <a:srgbClr val="000066"/>
              </a:solidFill>
            </a:endParaRPr>
          </a:p>
          <a:p>
            <a:r>
              <a:rPr lang="zh-CN" altLang="en-US" sz="2800" b="1" dirty="0">
                <a:solidFill>
                  <a:srgbClr val="000066"/>
                </a:solidFill>
              </a:rPr>
              <a:t>对一般文件里的签名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</a:rPr>
              <a:t> 数字签名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</a:rPr>
              <a:t> 敏感性（察觉哪怕一个比特的改变）</a:t>
            </a:r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sz="2800" b="1" dirty="0">
                <a:solidFill>
                  <a:srgbClr val="000066"/>
                </a:solidFill>
              </a:rPr>
              <a:t>保护版权	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</a:rPr>
              <a:t>用于图像、声音、视频资料等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/>
            <a:r>
              <a:rPr lang="zh-CN" altLang="en-US" b="1" dirty="0">
                <a:solidFill>
                  <a:srgbClr val="000066"/>
                </a:solidFill>
              </a:rPr>
              <a:t>抗噪性能，即抗有损压缩、分割、刻意的变换</a:t>
            </a:r>
            <a:endParaRPr lang="en-US" altLang="zh-CN" b="1">
              <a:solidFill>
                <a:srgbClr val="000066"/>
              </a:solidFill>
            </a:endParaRPr>
          </a:p>
          <a:p>
            <a:endParaRPr lang="en-US" altLang="zh-CN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This is NOT digital watermark.</a:t>
            </a:r>
            <a:endParaRPr lang="zh-CN" altLang="en-US" dirty="0"/>
          </a:p>
        </p:txBody>
      </p:sp>
      <p:sp>
        <p:nvSpPr>
          <p:cNvPr id="147459" name="文本占位符 147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蓝天图片社 </a:t>
            </a:r>
            <a:endParaRPr lang="zh-CN" altLang="en-US" dirty="0"/>
          </a:p>
        </p:txBody>
      </p:sp>
      <p:pic>
        <p:nvPicPr>
          <p:cNvPr id="147460" name="图片 147459" descr="transfile++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1315085"/>
            <a:ext cx="7175500" cy="538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transfile++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323975"/>
            <a:ext cx="7419975" cy="538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阅读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 vert="horz" wrap="square" lIns="91440" tIns="45720" rIns="91440" bIns="45720" anchor="t"/>
          <a:p>
            <a:r>
              <a:rPr lang="en-US" altLang="zh-CN" sz="2800" err="1">
                <a:solidFill>
                  <a:srgbClr val="000066"/>
                </a:solidFill>
              </a:rPr>
              <a:t>Engima</a:t>
            </a:r>
            <a:r>
              <a:rPr lang="zh-CN" altLang="en-US" sz="2800" dirty="0">
                <a:solidFill>
                  <a:srgbClr val="000066"/>
                </a:solidFill>
              </a:rPr>
              <a:t>兴亡</a:t>
            </a:r>
            <a:endParaRPr lang="zh-CN" altLang="en-US" sz="2800" dirty="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</a:rPr>
              <a:t>Google($)</a:t>
            </a:r>
            <a:endParaRPr lang="en-US" altLang="zh-CN" sz="2400">
              <a:solidFill>
                <a:srgbClr val="000066"/>
              </a:solidFill>
            </a:endParaRPr>
          </a:p>
          <a:p>
            <a:r>
              <a:rPr lang="en-US" altLang="zh-CN" sz="2800">
                <a:solidFill>
                  <a:srgbClr val="000066"/>
                </a:solidFill>
              </a:rPr>
              <a:t>National </a:t>
            </a:r>
            <a:r>
              <a:rPr lang="en-US" altLang="zh-CN" sz="2800" err="1">
                <a:solidFill>
                  <a:srgbClr val="000066"/>
                </a:solidFill>
              </a:rPr>
              <a:t>Cryptologic</a:t>
            </a:r>
            <a:r>
              <a:rPr lang="en-US" altLang="zh-CN" sz="2800">
                <a:solidFill>
                  <a:srgbClr val="000066"/>
                </a:solidFill>
              </a:rPr>
              <a:t> Museum</a:t>
            </a:r>
            <a:endParaRPr lang="en-US" altLang="zh-CN" sz="280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hlinkClick r:id="rId1"/>
              </a:rPr>
              <a:t>http://www.nsa.gov/museum/</a:t>
            </a:r>
            <a:endParaRPr lang="en-US" altLang="zh-CN" sz="240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hlinkClick r:id="rId2"/>
              </a:rPr>
              <a:t>http://www.nsa.gov/cch/</a:t>
            </a:r>
            <a:r>
              <a:rPr lang="en-US" altLang="zh-CN" sz="2400">
                <a:solidFill>
                  <a:srgbClr val="000066"/>
                </a:solidFill>
              </a:rPr>
              <a:t> , </a:t>
            </a:r>
            <a:r>
              <a:rPr lang="en-US" altLang="zh-CN" sz="2400">
                <a:solidFill>
                  <a:srgbClr val="000066"/>
                </a:solidFill>
                <a:hlinkClick r:id="rId3"/>
              </a:rPr>
              <a:t>http://www.nsa.gov/memorial/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endParaRPr lang="en-US" altLang="zh-CN" sz="2400">
              <a:solidFill>
                <a:srgbClr val="000066"/>
              </a:solidFill>
            </a:endParaRPr>
          </a:p>
          <a:p>
            <a:r>
              <a:rPr lang="en-US" altLang="zh-CN" sz="2800">
                <a:solidFill>
                  <a:srgbClr val="000066"/>
                </a:solidFill>
              </a:rPr>
              <a:t>A Cryptographic Compendium, John </a:t>
            </a:r>
            <a:r>
              <a:rPr lang="en-US" altLang="zh-CN" sz="2800" err="1">
                <a:solidFill>
                  <a:srgbClr val="000066"/>
                </a:solidFill>
              </a:rPr>
              <a:t>Savard</a:t>
            </a:r>
            <a:endParaRPr lang="en-US" altLang="zh-CN" sz="280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hlinkClick r:id="rId4"/>
              </a:rPr>
              <a:t>http://</a:t>
            </a:r>
            <a:r>
              <a:rPr lang="en-US" altLang="zh-CN" sz="2400" err="1">
                <a:solidFill>
                  <a:srgbClr val="000066"/>
                </a:solidFill>
                <a:hlinkClick r:id="rId4"/>
              </a:rPr>
              <a:t>www.quadibloc.com/crypto/jscrypt.htm</a:t>
            </a:r>
            <a:endParaRPr lang="en-US" altLang="zh-CN" sz="2400">
              <a:solidFill>
                <a:srgbClr val="000066"/>
              </a:solidFill>
            </a:endParaRPr>
          </a:p>
          <a:p>
            <a:r>
              <a:rPr lang="en-US" altLang="zh-CN" sz="2400" err="1">
                <a:solidFill>
                  <a:srgbClr val="000066"/>
                </a:solidFill>
              </a:rPr>
              <a:t>Steganography</a:t>
            </a:r>
            <a:endParaRPr lang="en-US" altLang="zh-CN" sz="240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hlinkClick r:id="rId5"/>
              </a:rPr>
              <a:t>http://www.jjtc.com/stegdoc/steg1995.html</a:t>
            </a:r>
            <a:endParaRPr lang="en-US" altLang="zh-CN" sz="2400">
              <a:solidFill>
                <a:srgbClr val="000066"/>
              </a:solidFill>
            </a:endParaRPr>
          </a:p>
          <a:p>
            <a:r>
              <a:rPr lang="en-US" altLang="zh-CN" sz="2400">
                <a:solidFill>
                  <a:srgbClr val="000066"/>
                </a:solidFill>
              </a:rPr>
              <a:t>Digital </a:t>
            </a:r>
            <a:r>
              <a:rPr lang="en-US" altLang="zh-CN" sz="2400" err="1">
                <a:solidFill>
                  <a:srgbClr val="000066"/>
                </a:solidFill>
              </a:rPr>
              <a:t>Wateramrking</a:t>
            </a:r>
            <a:endParaRPr lang="en-US" altLang="zh-CN" sz="2400">
              <a:solidFill>
                <a:srgbClr val="000066"/>
              </a:solidFill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hlinkClick r:id="rId6"/>
              </a:rPr>
              <a:t>http://</a:t>
            </a:r>
            <a:r>
              <a:rPr lang="en-US" altLang="zh-CN" sz="2400" err="1">
                <a:solidFill>
                  <a:srgbClr val="000066"/>
                </a:solidFill>
                <a:hlinkClick r:id="rId6"/>
              </a:rPr>
              <a:t>www.jjtc.com/Steganography</a:t>
            </a:r>
            <a:r>
              <a:rPr lang="en-US" altLang="zh-CN" sz="2400">
                <a:solidFill>
                  <a:srgbClr val="000066"/>
                </a:solidFill>
                <a:hlinkClick r:id="rId6"/>
              </a:rPr>
              <a:t>/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endParaRPr lang="en-US" altLang="zh-CN" sz="24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标题 160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关键词 </a:t>
            </a:r>
            <a:r>
              <a:rPr lang="en-US" altLang="zh-CN"/>
              <a:t>Key Terms</a:t>
            </a:r>
            <a:endParaRPr lang="en-US" altLang="zh-CN"/>
          </a:p>
        </p:txBody>
      </p:sp>
      <p:sp>
        <p:nvSpPr>
          <p:cNvPr id="160771" name="文本占位符 160770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block cipher			brute-force attack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Caesar cipher			</a:t>
            </a:r>
            <a:r>
              <a:rPr lang="en-US" altLang="zh-CN" sz="2400" b="1" err="1">
                <a:solidFill>
                  <a:srgbClr val="000066"/>
                </a:solidFill>
              </a:rPr>
              <a:t>cipher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err="1">
                <a:solidFill>
                  <a:srgbClr val="000066"/>
                </a:solidFill>
              </a:rPr>
              <a:t>ciphertext</a:t>
            </a:r>
            <a:r>
              <a:rPr lang="en-US" altLang="zh-CN" sz="2400" b="1">
                <a:solidFill>
                  <a:srgbClr val="000066"/>
                </a:solidFill>
              </a:rPr>
              <a:t>				computationally secure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conventional encryption		cryptanalysis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cryptographic system		cryptography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cryptology				deciphering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decryption				enciphering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encryption				Hill cipher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err="1">
                <a:solidFill>
                  <a:srgbClr val="000066"/>
                </a:solidFill>
              </a:rPr>
              <a:t>monoalphabetic</a:t>
            </a:r>
            <a:r>
              <a:rPr lang="en-US" altLang="zh-CN" sz="2400" b="1">
                <a:solidFill>
                  <a:srgbClr val="000066"/>
                </a:solidFill>
              </a:rPr>
              <a:t> cipher		one-time pad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plaintext				</a:t>
            </a:r>
            <a:r>
              <a:rPr lang="en-US" altLang="zh-CN" sz="2400" b="1" err="1">
                <a:solidFill>
                  <a:srgbClr val="000066"/>
                </a:solidFill>
              </a:rPr>
              <a:t>Playfair</a:t>
            </a:r>
            <a:r>
              <a:rPr lang="en-US" altLang="zh-CN" sz="2400" b="1">
                <a:solidFill>
                  <a:srgbClr val="000066"/>
                </a:solidFill>
              </a:rPr>
              <a:t> cipher		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err="1">
                <a:solidFill>
                  <a:srgbClr val="000066"/>
                </a:solidFill>
              </a:rPr>
              <a:t>polyalphabetic</a:t>
            </a:r>
            <a:r>
              <a:rPr lang="en-US" altLang="zh-CN" sz="2400" b="1">
                <a:solidFill>
                  <a:srgbClr val="000066"/>
                </a:solidFill>
              </a:rPr>
              <a:t> cipher		rail fence cipher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single-key encryption		</a:t>
            </a:r>
            <a:r>
              <a:rPr lang="en-US" altLang="zh-CN" sz="2400" b="1" err="1">
                <a:solidFill>
                  <a:srgbClr val="000066"/>
                </a:solidFill>
              </a:rPr>
              <a:t>steganography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stream cipher			symmetric encryption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66"/>
                </a:solidFill>
              </a:rPr>
              <a:t>transposition cipher		unconditionally secure</a:t>
            </a:r>
            <a:endParaRPr lang="en-US" altLang="zh-CN" sz="2400" b="1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err="1">
                <a:solidFill>
                  <a:srgbClr val="000066"/>
                </a:solidFill>
              </a:rPr>
              <a:t>Vigenère</a:t>
            </a:r>
            <a:r>
              <a:rPr lang="en-US" altLang="zh-CN" sz="2400" b="1">
                <a:solidFill>
                  <a:srgbClr val="000066"/>
                </a:solidFill>
              </a:rPr>
              <a:t> cipher		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标题 159745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90600"/>
          </a:xfrm>
        </p:spPr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747" name="文本占位符 159746"/>
          <p:cNvSpPr>
            <a:spLocks noGrp="1"/>
          </p:cNvSpPr>
          <p:nvPr>
            <p:ph type="body" idx="1"/>
          </p:nvPr>
        </p:nvSpPr>
        <p:spPr>
          <a:xfrm>
            <a:off x="301625" y="1219200"/>
            <a:ext cx="8540750" cy="4879975"/>
          </a:xfrm>
        </p:spPr>
        <p:txBody>
          <a:bodyPr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古典密码算法使用了替代和置换技术，现代对称算法只是以更加复杂的模式运用这些技术。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单表替代算法的破译方法展示了密码分析的基本思路。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一次一密算法在理论分析中，以及在某些极端场合有用，但是不适合大规模商业应用。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信息隐藏学和密码学紧密相关，是新的需求和发展方向。</a:t>
            </a:r>
            <a:endParaRPr lang="zh-CN" altLang="en-US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3"/>
          <p:cNvSpPr>
            <a:spLocks noGrp="1" noRot="1"/>
          </p:cNvSpPr>
          <p:nvPr>
            <p:ph type="body"/>
          </p:nvPr>
        </p:nvSpPr>
        <p:spPr>
          <a:xfrm>
            <a:off x="642938" y="214313"/>
            <a:ext cx="7643812" cy="6105525"/>
          </a:xfrm>
        </p:spPr>
        <p:txBody>
          <a:bodyPr wrap="square" lIns="91440" tIns="45720" rIns="91440" bIns="45720" anchor="t"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60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2.7 </a:t>
            </a:r>
            <a:r>
              <a:rPr lang="zh-CN" altLang="en-US" sz="60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习题</a:t>
            </a:r>
            <a:endParaRPr lang="zh-CN" altLang="en-US" sz="60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zh-CN" altLang="en-US" sz="60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zh-CN" altLang="en-US" sz="2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标题 153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密码学发展阶段和典型事例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791210" y="1600200"/>
            <a:ext cx="8051165" cy="4498975"/>
          </a:xfrm>
        </p:spPr>
        <p:txBody>
          <a:bodyPr/>
          <a:p>
            <a:pPr lvl="1">
              <a:buNone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大体分三个阶段</a:t>
            </a:r>
            <a:endParaRPr lang="zh-CN" altLang="en-US" sz="32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历史时期的古典密码学加密手段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恺撒密码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二战尤其是计算机出现以来的现代阶段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Shannon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公钥体系阶段</a:t>
            </a:r>
            <a:endParaRPr lang="zh-CN" altLang="en-US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err="1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Diffie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/Hellman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RSA</a:t>
            </a:r>
            <a:endParaRPr lang="en-US" altLang="zh-CN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天坛月色">
  <a:themeElements>
    <a:clrScheme name="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天坛月色">
  <a:themeElements>
    <a:clrScheme name="1_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1_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0</TotalTime>
  <Words>11057</Words>
  <Application>WPS 演示</Application>
  <PresentationFormat>全屏显示(4:3)</PresentationFormat>
  <Paragraphs>1336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1" baseType="lpstr">
      <vt:lpstr>Arial</vt:lpstr>
      <vt:lpstr>宋体</vt:lpstr>
      <vt:lpstr>Wingdings</vt:lpstr>
      <vt:lpstr>Wingdings 2</vt:lpstr>
      <vt:lpstr>黑体</vt:lpstr>
      <vt:lpstr>微软雅黑</vt:lpstr>
      <vt:lpstr>Wingdings</vt:lpstr>
      <vt:lpstr>Arial Unicode MS</vt:lpstr>
      <vt:lpstr>Symbol</vt:lpstr>
      <vt:lpstr>Times New Roman</vt:lpstr>
      <vt:lpstr>Comic Sans MS</vt:lpstr>
      <vt:lpstr>天坛月色</vt:lpstr>
      <vt:lpstr>1_天坛月色</vt:lpstr>
      <vt:lpstr>第2章 对称密码 传统加密技术</vt:lpstr>
      <vt:lpstr>目标</vt:lpstr>
      <vt:lpstr>主要内容</vt:lpstr>
      <vt:lpstr>PowerPoint 演示文稿</vt:lpstr>
      <vt:lpstr>PowerPoint 演示文稿</vt:lpstr>
      <vt:lpstr>思考题？？？</vt:lpstr>
      <vt:lpstr>密码学简史</vt:lpstr>
      <vt:lpstr>密码学简史</vt:lpstr>
      <vt:lpstr>密码学发展阶段和典型事例</vt:lpstr>
      <vt:lpstr>加密技术的开拓者</vt:lpstr>
      <vt:lpstr>加密/解密一句话</vt:lpstr>
      <vt:lpstr>一个简单却安全的算法</vt:lpstr>
      <vt:lpstr>Communication Theory of Secrecy Systems</vt:lpstr>
      <vt:lpstr>New Directions in Cryptography</vt:lpstr>
      <vt:lpstr>术语</vt:lpstr>
      <vt:lpstr>2.1 对称密码模型</vt:lpstr>
      <vt:lpstr>简化的传统加密模型</vt:lpstr>
      <vt:lpstr>传统加密模型</vt:lpstr>
      <vt:lpstr>密码体制</vt:lpstr>
      <vt:lpstr>PowerPoint 演示文稿</vt:lpstr>
      <vt:lpstr>PowerPoint 演示文稿</vt:lpstr>
      <vt:lpstr>PowerPoint 演示文稿</vt:lpstr>
      <vt:lpstr>2.1.1 密码编码学(算法)特征</vt:lpstr>
      <vt:lpstr>基本原则</vt:lpstr>
      <vt:lpstr>2.1.2 密码分析学</vt:lpstr>
      <vt:lpstr>Types of Attacks on Encrypted Messages</vt:lpstr>
      <vt:lpstr>安全强度依赖</vt:lpstr>
      <vt:lpstr>安全性分类</vt:lpstr>
      <vt:lpstr>计算安全性</vt:lpstr>
      <vt:lpstr>2.2 代换(替代)技术</vt:lpstr>
      <vt:lpstr>S &amp; P</vt:lpstr>
      <vt:lpstr>2.2.1 恺撒密码  Caesar/Shift Cipher</vt:lpstr>
      <vt:lpstr>/移位密码  Shift Cipher</vt:lpstr>
      <vt:lpstr>一种变化：仿射密码  Affine cipher</vt:lpstr>
      <vt:lpstr>分析 Caesar/Shift及Affine</vt:lpstr>
      <vt:lpstr>2.2.2 单表替代密码</vt:lpstr>
      <vt:lpstr>单表例子</vt:lpstr>
      <vt:lpstr>分析 Monoalphabetic </vt:lpstr>
      <vt:lpstr>普通英文中各个字母出现的统计概率</vt:lpstr>
      <vt:lpstr>另一个统计</vt:lpstr>
      <vt:lpstr>字母组合概率</vt:lpstr>
      <vt:lpstr>单表攻击步骤</vt:lpstr>
      <vt:lpstr>攻击单表示例</vt:lpstr>
      <vt:lpstr> 2.2.3 Playfair密码</vt:lpstr>
      <vt:lpstr>PowerPoint 演示文稿</vt:lpstr>
      <vt:lpstr> 2.2.3 Playfair密码   一例</vt:lpstr>
      <vt:lpstr>SEPT 2</vt:lpstr>
      <vt:lpstr>SEPT 2</vt:lpstr>
      <vt:lpstr>SEPT 2</vt:lpstr>
      <vt:lpstr>SEPT 2</vt:lpstr>
      <vt:lpstr>SEPT 2</vt:lpstr>
      <vt:lpstr>SEPT 2</vt:lpstr>
      <vt:lpstr>2.2.3 Playfair密码</vt:lpstr>
      <vt:lpstr>Playfair实现</vt:lpstr>
      <vt:lpstr>Playfair例子</vt:lpstr>
      <vt:lpstr>Playfair分析</vt:lpstr>
      <vt:lpstr>PowerPoint 演示文稿</vt:lpstr>
      <vt:lpstr>2.2.4 Hill密码</vt:lpstr>
      <vt:lpstr>2.2.4 Hill密码</vt:lpstr>
      <vt:lpstr>HILL（希尔）加密法一例</vt:lpstr>
      <vt:lpstr>PowerPoint 演示文稿</vt:lpstr>
      <vt:lpstr>Hill 分析</vt:lpstr>
      <vt:lpstr>2.2.5 多表密码 Polyalphabetic Cipher</vt:lpstr>
      <vt:lpstr>Vigenère 解释</vt:lpstr>
      <vt:lpstr>Vigenère</vt:lpstr>
      <vt:lpstr>Vigenère分析</vt:lpstr>
      <vt:lpstr>2.2.6 一次一密 one-time pad</vt:lpstr>
      <vt:lpstr>One-time Pad再例</vt:lpstr>
      <vt:lpstr>一次一密的安全性</vt:lpstr>
      <vt:lpstr>2.3 置换技术</vt:lpstr>
      <vt:lpstr>Substitution   Transposition </vt:lpstr>
      <vt:lpstr>2.4 转轮机 Rotor</vt:lpstr>
      <vt:lpstr>Three-Rotor Machine With Wiring Represented by Numbered Contacts</vt:lpstr>
      <vt:lpstr>ENIGMA</vt:lpstr>
      <vt:lpstr>ENIGMA 示图</vt:lpstr>
      <vt:lpstr>  Light </vt:lpstr>
      <vt:lpstr>破译实例</vt:lpstr>
      <vt:lpstr>2.5 隐写术 Steganography</vt:lpstr>
      <vt:lpstr> </vt:lpstr>
      <vt:lpstr> －施耐庵/吴用</vt:lpstr>
      <vt:lpstr>图形中隐藏信息</vt:lpstr>
      <vt:lpstr>试验：一个工具</vt:lpstr>
      <vt:lpstr>数字水印 Digital Watermark</vt:lpstr>
      <vt:lpstr>This is NOT digital watermark.</vt:lpstr>
      <vt:lpstr>阅读</vt:lpstr>
      <vt:lpstr>关键词 Key Terms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personal</dc:creator>
  <cp:lastModifiedBy>阳光</cp:lastModifiedBy>
  <cp:revision>257</cp:revision>
  <dcterms:created xsi:type="dcterms:W3CDTF">2005-09-17T10:22:00Z</dcterms:created>
  <dcterms:modified xsi:type="dcterms:W3CDTF">2018-09-14T12:41:46Z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