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587" r:id="rId4"/>
    <p:sldId id="1129" r:id="rId5"/>
    <p:sldId id="867" r:id="rId6"/>
    <p:sldId id="1210" r:id="rId7"/>
    <p:sldId id="1211" r:id="rId9"/>
    <p:sldId id="1212" r:id="rId10"/>
    <p:sldId id="1213" r:id="rId11"/>
    <p:sldId id="1214" r:id="rId12"/>
    <p:sldId id="1215" r:id="rId13"/>
    <p:sldId id="1216" r:id="rId14"/>
    <p:sldId id="1217" r:id="rId15"/>
    <p:sldId id="1218" r:id="rId16"/>
    <p:sldId id="1219" r:id="rId17"/>
    <p:sldId id="1220" r:id="rId18"/>
    <p:sldId id="1221" r:id="rId19"/>
    <p:sldId id="1223" r:id="rId20"/>
    <p:sldId id="869" r:id="rId21"/>
    <p:sldId id="984" r:id="rId22"/>
    <p:sldId id="985" r:id="rId23"/>
    <p:sldId id="986" r:id="rId24"/>
    <p:sldId id="987" r:id="rId25"/>
    <p:sldId id="988" r:id="rId26"/>
    <p:sldId id="989" r:id="rId27"/>
    <p:sldId id="990" r:id="rId28"/>
    <p:sldId id="991" r:id="rId29"/>
    <p:sldId id="992" r:id="rId30"/>
    <p:sldId id="993" r:id="rId31"/>
    <p:sldId id="994" r:id="rId32"/>
    <p:sldId id="995" r:id="rId33"/>
    <p:sldId id="997" r:id="rId34"/>
    <p:sldId id="1119" r:id="rId35"/>
    <p:sldId id="1124" r:id="rId36"/>
    <p:sldId id="1120" r:id="rId37"/>
    <p:sldId id="998" r:id="rId38"/>
    <p:sldId id="1224" r:id="rId39"/>
    <p:sldId id="1153" r:id="rId40"/>
    <p:sldId id="1167" r:id="rId41"/>
    <p:sldId id="1168" r:id="rId42"/>
    <p:sldId id="1169" r:id="rId43"/>
    <p:sldId id="1170" r:id="rId44"/>
    <p:sldId id="1171" r:id="rId45"/>
    <p:sldId id="1172" r:id="rId46"/>
    <p:sldId id="1173" r:id="rId47"/>
    <p:sldId id="1174" r:id="rId48"/>
    <p:sldId id="1175" r:id="rId49"/>
    <p:sldId id="1283" r:id="rId50"/>
    <p:sldId id="1284" r:id="rId51"/>
    <p:sldId id="1176" r:id="rId52"/>
    <p:sldId id="1177" r:id="rId53"/>
    <p:sldId id="1178" r:id="rId54"/>
    <p:sldId id="1179" r:id="rId55"/>
    <p:sldId id="1180" r:id="rId56"/>
    <p:sldId id="1181" r:id="rId57"/>
    <p:sldId id="1182" r:id="rId58"/>
    <p:sldId id="1183" r:id="rId59"/>
    <p:sldId id="1184" r:id="rId60"/>
    <p:sldId id="1185" r:id="rId61"/>
    <p:sldId id="1186" r:id="rId62"/>
    <p:sldId id="1187" r:id="rId63"/>
    <p:sldId id="1188" r:id="rId64"/>
    <p:sldId id="1189" r:id="rId65"/>
    <p:sldId id="1190" r:id="rId66"/>
    <p:sldId id="1191" r:id="rId67"/>
    <p:sldId id="1192" r:id="rId68"/>
    <p:sldId id="1193" r:id="rId69"/>
    <p:sldId id="1194" r:id="rId70"/>
    <p:sldId id="1195" r:id="rId71"/>
    <p:sldId id="1196" r:id="rId72"/>
    <p:sldId id="1197" r:id="rId73"/>
    <p:sldId id="1198" r:id="rId74"/>
    <p:sldId id="1199" r:id="rId75"/>
    <p:sldId id="1204" r:id="rId76"/>
    <p:sldId id="1205" r:id="rId77"/>
    <p:sldId id="1206" r:id="rId78"/>
    <p:sldId id="1207" r:id="rId79"/>
    <p:sldId id="1208" r:id="rId8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66"/>
    <a:srgbClr val="008000"/>
    <a:srgbClr val="009900"/>
    <a:srgbClr val="FF0000"/>
    <a:srgbClr val="FFCC00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84"/>
    <p:restoredTop sz="94652"/>
  </p:normalViewPr>
  <p:slideViewPr>
    <p:cSldViewPr showGuides="1">
      <p:cViewPr varScale="1">
        <p:scale>
          <a:sx n="66" d="100"/>
          <a:sy n="66" d="100"/>
        </p:scale>
        <p:origin x="1276" y="72"/>
      </p:cViewPr>
      <p:guideLst>
        <p:guide orient="horz" pos="2160"/>
        <p:guide pos="29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9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3" Type="http://schemas.openxmlformats.org/officeDocument/2006/relationships/tableStyles" Target="tableStyles.xml"/><Relationship Id="rId82" Type="http://schemas.openxmlformats.org/officeDocument/2006/relationships/viewProps" Target="viewProps.xml"/><Relationship Id="rId81" Type="http://schemas.openxmlformats.org/officeDocument/2006/relationships/presProps" Target="presProps.xml"/><Relationship Id="rId80" Type="http://schemas.openxmlformats.org/officeDocument/2006/relationships/slide" Target="slides/slide77.xml"/><Relationship Id="rId8" Type="http://schemas.openxmlformats.org/officeDocument/2006/relationships/notesMaster" Target="notesMasters/notesMaster1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3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E30640-26DB-4604-80FC-4903F822AB0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幻灯片图像占位符 4300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242" name="文本占位符 43010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* 如</a:t>
            </a:r>
            <a:r>
              <a:rPr lang="en-US" altLang="zh-CN"/>
              <a:t>Caesar</a:t>
            </a:r>
            <a:r>
              <a:rPr lang="zh-CN" altLang="en-US" dirty="0"/>
              <a:t>、</a:t>
            </a:r>
            <a:r>
              <a:rPr lang="en-US" altLang="zh-CN"/>
              <a:t>affine</a:t>
            </a:r>
            <a:r>
              <a:rPr lang="zh-CN" altLang="en-US" dirty="0"/>
              <a:t>、</a:t>
            </a:r>
            <a:r>
              <a:rPr lang="en-US" altLang="zh-CN"/>
              <a:t>Hill</a:t>
            </a:r>
            <a:r>
              <a:rPr lang="zh-CN" altLang="en-US" dirty="0"/>
              <a:t>、</a:t>
            </a:r>
            <a:r>
              <a:rPr lang="en-US" altLang="zh-CN" dirty="0" err="1"/>
              <a:t>Vigenere</a:t>
            </a:r>
            <a:r>
              <a:rPr lang="zh-CN" altLang="en-US" dirty="0"/>
              <a:t>等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幻灯片图像占位符 4403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3314" name="文本占位符 44034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分组密码好些（理由并不充分，只是看起来是）。不过近期流密码好像重新受到重视。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14338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14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幻灯片图像占位符 4812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5602" name="文本占位符 48130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/>
              <a:t>IP </a:t>
            </a:r>
            <a:r>
              <a:rPr lang="zh-CN" altLang="en-US" dirty="0"/>
              <a:t>初始置换， 置换选择</a:t>
            </a:r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幻灯片图像占位符 6451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8130" name="文本占位符 64514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/>
              <a:t>S-Boxes Design Principle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幻灯片图像占位符 6860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1202" name="文本占位符 68610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/>
              <a:t>Weak Keys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幻灯片图像占位符 7168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4274" name="文本占位符 7168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1" indent="0"/>
            <a:r>
              <a:rPr lang="en-US" altLang="zh-CN" sz="1400"/>
              <a:t>http://citeseer.ist.psu.edu/biham93differential.html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幻灯片图像占位符 7270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6322" name="文本占位符 72706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1" indent="0"/>
            <a:r>
              <a:rPr lang="en-US" altLang="zh-CN"/>
              <a:t>http://</a:t>
            </a:r>
            <a:r>
              <a:rPr lang="en-US" altLang="zh-CN" dirty="0" err="1"/>
              <a:t>www.ciphersbyritter.com</a:t>
            </a:r>
            <a:r>
              <a:rPr lang="en-US" altLang="zh-CN" dirty="0"/>
              <a:t>/RES/LINANA.HTM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172200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E48DCA-E810-4641-9E28-7982CBA3CC5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FFD927-A19F-43CE-9ABE-85D3BC0B0AD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BBB9D2-970A-4300-8D39-266693039E9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BBB9D2-970A-4300-8D39-266693039E9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BBB9D2-970A-4300-8D39-266693039E9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BBB9D2-970A-4300-8D39-266693039E9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BBB9D2-970A-4300-8D39-266693039E9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BBB9D2-970A-4300-8D39-266693039E9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BBB9D2-970A-4300-8D39-266693039E9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BBB9D2-970A-4300-8D39-266693039E9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BBB9D2-970A-4300-8D39-266693039E9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itchFamily="18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BBB9D2-970A-4300-8D39-266693039E9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 noRot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Rot="1"/>
          </p:cNvSpPr>
          <p:nvPr>
            <p:ph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BBB9D2-970A-4300-8D39-266693039E9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Char char="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 2" pitchFamily="18" charset="2"/>
        <a:buChar char="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4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interhack.net/pubs/des-key-crack/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jpeg"/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distributed.net/" TargetMode="External"/><Relationship Id="rId3" Type="http://schemas.openxmlformats.org/officeDocument/2006/relationships/hyperlink" Target="http://www.eff.org/descracker/" TargetMode="External"/><Relationship Id="rId2" Type="http://schemas.openxmlformats.org/officeDocument/2006/relationships/hyperlink" Target="http://www.distributed.net/des/" TargetMode="External"/><Relationship Id="rId1" Type="http://schemas.openxmlformats.org/officeDocument/2006/relationships/hyperlink" Target="http://www.rsasecurity.com/rsalabs/challenges/" TargetMode="External"/></Relationships>
</file>

<file path=ppt/slides/_rels/slide7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sectools.org/tools2.html" TargetMode="External"/><Relationship Id="rId3" Type="http://schemas.openxmlformats.org/officeDocument/2006/relationships/hyperlink" Target="http://en.wikipedia.org/wiki/L0phtCrack" TargetMode="External"/><Relationship Id="rId2" Type="http://schemas.openxmlformats.org/officeDocument/2006/relationships/hyperlink" Target="http://www.yesky.com/20010409/169181.shtml" TargetMode="External"/><Relationship Id="rId1" Type="http://schemas.openxmlformats.org/officeDocument/2006/relationships/hyperlink" Target="http://www.openwall.com/john/" TargetMode="Externa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4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>
              <a:buFont typeface="Wingdings 2" pitchFamily="18" charset="2"/>
              <a:buChar char="•"/>
            </a:pPr>
            <a:fld id="{BB962C8B-B14F-4D97-AF65-F5344CB8AC3E}" type="datetime1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Rectangle 6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>
              <a:buFont typeface="Wingdings 2" pitchFamily="18" charset="2"/>
              <a:buChar char="•"/>
            </a:pPr>
            <a:fld id="{9A0DB2DC-4C9A-4742-B13C-FB6460FD3503}" type="slidenum">
              <a:rPr lang="en-US" altLang="zh-CN" sz="1400" b="0" dirty="0">
                <a:latin typeface="Arial" panose="020B0604020202020204" pitchFamily="34" charset="0"/>
              </a:rPr>
            </a:fld>
            <a:endParaRPr lang="en-US" altLang="zh-CN" sz="1400" b="0" dirty="0">
              <a:latin typeface="Arial" panose="020B0604020202020204" pitchFamily="34" charset="0"/>
            </a:endParaRPr>
          </a:p>
        </p:txBody>
      </p:sp>
      <p:sp>
        <p:nvSpPr>
          <p:cNvPr id="4100" name="Rectangle 2"/>
          <p:cNvSpPr>
            <a:spLocks noGrp="1" noRot="1"/>
          </p:cNvSpPr>
          <p:nvPr>
            <p:ph type="ctrTitle"/>
          </p:nvPr>
        </p:nvSpPr>
        <p:spPr>
          <a:xfrm>
            <a:off x="684213" y="92075"/>
            <a:ext cx="7772400" cy="4479925"/>
          </a:xfrm>
        </p:spPr>
        <p:txBody>
          <a:bodyPr wrap="square" lIns="91440" tIns="45720" rIns="91440" bIns="45720" anchor="ctr"/>
          <a:p>
            <a:pPr algn="l" eaLnBrk="1" hangingPunct="1"/>
            <a:br>
              <a:rPr lang="zh-CN" altLang="en-US" sz="8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</a:br>
            <a:r>
              <a:rPr lang="zh-CN" altLang="en-US" sz="8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第</a:t>
            </a:r>
            <a:r>
              <a:rPr lang="en-US" altLang="zh-CN" sz="8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3</a:t>
            </a:r>
            <a:r>
              <a:rPr lang="zh-CN" altLang="en-US" sz="8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章 </a:t>
            </a:r>
            <a:br>
              <a:rPr lang="zh-CN" altLang="en-US" sz="8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</a:br>
            <a:r>
              <a:rPr lang="zh-CN" altLang="en-US" sz="8000" b="1" dirty="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分组密码与数据加密标准</a:t>
            </a:r>
            <a:br>
              <a:rPr lang="en-US" altLang="zh-CN" sz="8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</a:br>
            <a:endParaRPr lang="zh-CN" altLang="en-US" sz="8000" b="1" dirty="0">
              <a:solidFill>
                <a:srgbClr val="00990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460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en-US" altLang="zh-CN"/>
              <a:t>	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Feistel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386" name="文本占位符 4608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16387" name="图片 46083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008188"/>
            <a:ext cx="5410200" cy="3589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8" name="图片 46084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8" y="0"/>
            <a:ext cx="3814762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9" name="直接连接符 46085"/>
          <p:cNvSpPr/>
          <p:nvPr/>
        </p:nvSpPr>
        <p:spPr>
          <a:xfrm>
            <a:off x="4648200" y="2286000"/>
            <a:ext cx="990600" cy="762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</p:spPr>
      </p:sp>
      <p:sp>
        <p:nvSpPr>
          <p:cNvPr id="16390" name="直接连接符 46086"/>
          <p:cNvSpPr/>
          <p:nvPr/>
        </p:nvSpPr>
        <p:spPr>
          <a:xfrm flipV="1">
            <a:off x="4648200" y="3733800"/>
            <a:ext cx="990600" cy="14478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</p:spPr>
      </p:sp>
      <p:pic>
        <p:nvPicPr>
          <p:cNvPr id="16391" name="图片 46088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8" y="3457575"/>
            <a:ext cx="381000" cy="2746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2" name="图片 46089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888" y="1128713"/>
            <a:ext cx="230187" cy="166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3" name="图片 46090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00" y="2895600"/>
            <a:ext cx="230188" cy="1666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4" name="图片 46091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538" y="4633913"/>
            <a:ext cx="230187" cy="166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2457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 dirty="0"/>
              <a:t>	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Feistel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解密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410" name="文本占位符 2457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17411" name="图片 24579" descr="New Bitmap 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0413" y="304800"/>
            <a:ext cx="4344987" cy="325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2" name="图片 24580" descr="New Bitmap Image++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3" y="3505200"/>
            <a:ext cx="4343400" cy="3263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3" name="图片 24581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1981200"/>
            <a:ext cx="104775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4" name="图片 24582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2600325"/>
            <a:ext cx="104775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5" name="图片 24583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600325"/>
            <a:ext cx="104775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6" name="图片 24584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1981200"/>
            <a:ext cx="104775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7" name="图片 24585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0" y="4438650"/>
            <a:ext cx="104775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8" name="图片 24586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5092700"/>
            <a:ext cx="104775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9" name="图片 24587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550" y="4438650"/>
            <a:ext cx="104775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20" name="图片 24588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450" y="5092700"/>
            <a:ext cx="104775" cy="76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471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Feistel – ‘for’ Loop</a:t>
            </a:r>
            <a:endParaRPr lang="zh-CN" altLang="en-US" dirty="0"/>
          </a:p>
        </p:txBody>
      </p:sp>
      <p:sp>
        <p:nvSpPr>
          <p:cNvPr id="18434" name="文本占位符 47106"/>
          <p:cNvSpPr>
            <a:spLocks noGrp="1"/>
          </p:cNvSpPr>
          <p:nvPr>
            <p:ph idx="1"/>
          </p:nvPr>
        </p:nvSpPr>
        <p:spPr>
          <a:xfrm>
            <a:off x="381000" y="1447800"/>
            <a:ext cx="8763000" cy="5410200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zh-CN" altLang="en-US" sz="36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加密计算序列</a:t>
            </a:r>
            <a:endParaRPr lang="zh-CN" altLang="en-US" sz="4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＝左半 	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＝右半</a:t>
            </a:r>
            <a:endParaRPr lang="zh-CN" altLang="en-US" sz="2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	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⊕F(k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8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⊕F(k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8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28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2800" baseline="-250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⊕F(k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8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…</a:t>
            </a:r>
            <a:endParaRPr lang="en-US" altLang="zh-CN" sz="28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i-1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	</a:t>
            </a:r>
            <a:r>
              <a:rPr lang="en-US" altLang="zh-CN" sz="28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2800" baseline="-250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i-1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⊕F(k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i-1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8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…</a:t>
            </a:r>
            <a:endParaRPr lang="en-US" altLang="zh-CN" sz="28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sz="28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en-US" altLang="zh-CN" sz="2800" baseline="-250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n-1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	</a:t>
            </a:r>
            <a:r>
              <a:rPr lang="en-US" altLang="zh-CN" sz="28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2800" baseline="-250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n-1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⊕F(k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n-1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8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密文即（</a:t>
            </a:r>
            <a:r>
              <a:rPr lang="en-US" altLang="zh-CN" sz="28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en-US" altLang="zh-CN" sz="2800" baseline="-250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8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2800" baseline="-250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4">
              <a:lnSpc>
                <a:spcPct val="80000"/>
              </a:lnSpc>
            </a:pPr>
            <a:endParaRPr lang="zh-CN" altLang="en-US" sz="1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36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解密计算</a:t>
            </a:r>
            <a:endParaRPr lang="zh-CN" altLang="en-US" sz="36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435" name="图片 47107" descr="tmp_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0" y="1295400"/>
            <a:ext cx="2120900" cy="5194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2560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轮解密举例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458" name="文本占位符 25602"/>
          <p:cNvSpPr>
            <a:spLocks noGrp="1"/>
          </p:cNvSpPr>
          <p:nvPr>
            <p:ph idx="1"/>
          </p:nvPr>
        </p:nvSpPr>
        <p:spPr>
          <a:xfrm>
            <a:off x="457200" y="1447800"/>
            <a:ext cx="5867400" cy="5029200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假设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轮，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 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＝（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加密</a:t>
            </a:r>
            <a:endParaRPr lang="zh-CN" altLang="en-US" sz="2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明文＝半＋半＝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lang="en-US" altLang="zh-CN" sz="28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	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⊕F(k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8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⊕F(k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8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解密</a:t>
            </a:r>
            <a:endParaRPr lang="zh-CN" altLang="en-US" sz="2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密文＝半＋半＝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＋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28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⊕F(k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8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⊕F(k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8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明文＝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＋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lang="en-US" altLang="zh-CN" sz="2800" baseline="-250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459" name="矩形标注 25603"/>
          <p:cNvSpPr/>
          <p:nvPr/>
        </p:nvSpPr>
        <p:spPr>
          <a:xfrm>
            <a:off x="6156325" y="3213100"/>
            <a:ext cx="2987675" cy="1655763"/>
          </a:xfrm>
          <a:prstGeom prst="wedgeRectCallout">
            <a:avLst>
              <a:gd name="adj1" fmla="val -56111"/>
              <a:gd name="adj2" fmla="val 50097"/>
            </a:avLst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r>
              <a:rPr lang="en-US" altLang="zh-CN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L1</a:t>
            </a:r>
            <a:endParaRPr lang="en-US" altLang="zh-CN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＝</a:t>
            </a:r>
            <a:r>
              <a:rPr lang="en-US" altLang="zh-CN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R2⊕F(k2,R1)</a:t>
            </a:r>
            <a:endParaRPr lang="en-US" altLang="zh-CN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＝</a:t>
            </a:r>
            <a:r>
              <a:rPr lang="en-US" altLang="zh-CN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L1⊕F(k2,R1)⊕F(k2,R1)</a:t>
            </a:r>
            <a:endParaRPr lang="en-US" altLang="zh-CN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＝</a:t>
            </a:r>
            <a:r>
              <a:rPr lang="en-US" altLang="zh-CN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L1</a:t>
            </a:r>
            <a:endParaRPr lang="en-US" altLang="zh-CN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0" name="矩形标注 25604"/>
          <p:cNvSpPr/>
          <p:nvPr/>
        </p:nvSpPr>
        <p:spPr>
          <a:xfrm>
            <a:off x="6156325" y="5157788"/>
            <a:ext cx="2987675" cy="1439862"/>
          </a:xfrm>
          <a:prstGeom prst="wedgeRectCallout">
            <a:avLst>
              <a:gd name="adj1" fmla="val -55741"/>
              <a:gd name="adj2" fmla="val -32250"/>
            </a:avLst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r>
              <a:rPr lang="en-US" altLang="zh-CN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L0</a:t>
            </a:r>
            <a:endParaRPr lang="en-US" altLang="zh-CN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＝</a:t>
            </a:r>
            <a:r>
              <a:rPr lang="en-US" altLang="zh-CN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R1⊕F(k1,R0)</a:t>
            </a:r>
            <a:endParaRPr lang="en-US" altLang="zh-CN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＝</a:t>
            </a:r>
            <a:r>
              <a:rPr lang="en-US" altLang="zh-CN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L0⊕F(k1,R0)⊕F(k1,R0)</a:t>
            </a:r>
            <a:endParaRPr lang="en-US" altLang="zh-CN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＝</a:t>
            </a:r>
            <a:r>
              <a:rPr lang="en-US" altLang="zh-CN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L0</a:t>
            </a:r>
            <a:endParaRPr lang="en-US" altLang="zh-CN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266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Feistel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伪代码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482" name="文本占位符 26626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zh-CN" altLang="en-US" sz="2400" b="1" dirty="0">
                <a:solidFill>
                  <a:srgbClr val="000066"/>
                </a:solidFill>
              </a:rPr>
              <a:t>明文</a:t>
            </a:r>
            <a:r>
              <a:rPr lang="en-US" altLang="zh-CN" sz="2400" b="1">
                <a:solidFill>
                  <a:srgbClr val="000066"/>
                </a:solidFill>
              </a:rPr>
              <a:t>m</a:t>
            </a:r>
            <a:endParaRPr lang="en-US" altLang="zh-CN" sz="2400" b="1">
              <a:solidFill>
                <a:srgbClr val="000066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2400" b="1" dirty="0">
                <a:solidFill>
                  <a:srgbClr val="000066"/>
                </a:solidFill>
              </a:rPr>
              <a:t>长度</a:t>
            </a:r>
            <a:r>
              <a:rPr lang="en-US" altLang="zh-CN" sz="2400" b="1">
                <a:solidFill>
                  <a:srgbClr val="000066"/>
                </a:solidFill>
              </a:rPr>
              <a:t>n</a:t>
            </a:r>
            <a:r>
              <a:rPr lang="zh-CN" altLang="en-US" sz="2400" b="1" dirty="0">
                <a:solidFill>
                  <a:srgbClr val="000066"/>
                </a:solidFill>
              </a:rPr>
              <a:t>＝</a:t>
            </a:r>
            <a:r>
              <a:rPr lang="en-US" altLang="zh-CN" sz="2400" b="1">
                <a:solidFill>
                  <a:srgbClr val="000066"/>
                </a:solidFill>
              </a:rPr>
              <a:t>2t</a:t>
            </a:r>
            <a:r>
              <a:rPr lang="zh-CN" altLang="en-US" sz="2400" b="1" dirty="0">
                <a:solidFill>
                  <a:srgbClr val="000066"/>
                </a:solidFill>
              </a:rPr>
              <a:t>，记为</a:t>
            </a:r>
            <a:r>
              <a:rPr lang="en-US" altLang="zh-CN" sz="2400" b="1">
                <a:solidFill>
                  <a:srgbClr val="000066"/>
                </a:solidFill>
              </a:rPr>
              <a:t>m</a:t>
            </a:r>
            <a:r>
              <a:rPr lang="en-US" altLang="zh-CN" sz="2400" b="1" baseline="-25000">
                <a:solidFill>
                  <a:srgbClr val="000066"/>
                </a:solidFill>
              </a:rPr>
              <a:t>0</a:t>
            </a:r>
            <a:r>
              <a:rPr lang="en-US" altLang="zh-CN" sz="2400" b="1">
                <a:solidFill>
                  <a:srgbClr val="000066"/>
                </a:solidFill>
              </a:rPr>
              <a:t>m</a:t>
            </a:r>
            <a:r>
              <a:rPr lang="en-US" altLang="zh-CN" sz="2400" b="1" baseline="-25000">
                <a:solidFill>
                  <a:srgbClr val="000066"/>
                </a:solidFill>
              </a:rPr>
              <a:t>1</a:t>
            </a:r>
            <a:r>
              <a:rPr lang="zh-CN" altLang="en-US" sz="2400" b="1" dirty="0">
                <a:solidFill>
                  <a:srgbClr val="000066"/>
                </a:solidFill>
              </a:rPr>
              <a:t>，每个长度为</a:t>
            </a:r>
            <a:r>
              <a:rPr lang="en-US" altLang="zh-CN" sz="2400" b="1">
                <a:solidFill>
                  <a:srgbClr val="000066"/>
                </a:solidFill>
              </a:rPr>
              <a:t>t</a:t>
            </a:r>
            <a:endParaRPr lang="en-US" altLang="zh-CN" sz="2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solidFill>
                  <a:srgbClr val="000066"/>
                </a:solidFill>
              </a:rPr>
              <a:t>密钥</a:t>
            </a:r>
            <a:r>
              <a:rPr lang="en-US" altLang="zh-CN" sz="2400" b="1">
                <a:solidFill>
                  <a:srgbClr val="000066"/>
                </a:solidFill>
              </a:rPr>
              <a:t>k</a:t>
            </a:r>
            <a:endParaRPr lang="en-US" altLang="zh-CN" sz="2400" b="1">
              <a:solidFill>
                <a:srgbClr val="000066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2400" b="1" dirty="0">
                <a:solidFill>
                  <a:srgbClr val="000066"/>
                </a:solidFill>
              </a:rPr>
              <a:t>产生</a:t>
            </a:r>
            <a:r>
              <a:rPr lang="en-US" altLang="zh-CN" sz="2400" b="1">
                <a:solidFill>
                  <a:srgbClr val="000066"/>
                </a:solidFill>
              </a:rPr>
              <a:t>r</a:t>
            </a:r>
            <a:r>
              <a:rPr lang="zh-CN" altLang="en-US" sz="2400" b="1" dirty="0">
                <a:solidFill>
                  <a:srgbClr val="000066"/>
                </a:solidFill>
              </a:rPr>
              <a:t>个子密钥</a:t>
            </a:r>
            <a:r>
              <a:rPr lang="en-US" altLang="zh-CN" sz="2400" b="1">
                <a:solidFill>
                  <a:srgbClr val="000066"/>
                </a:solidFill>
              </a:rPr>
              <a:t>k</a:t>
            </a:r>
            <a:r>
              <a:rPr lang="en-US" altLang="zh-CN" sz="2400" b="1" baseline="-25000">
                <a:solidFill>
                  <a:srgbClr val="000066"/>
                </a:solidFill>
              </a:rPr>
              <a:t>1</a:t>
            </a:r>
            <a:r>
              <a:rPr lang="en-US" altLang="zh-CN" sz="2400" b="1">
                <a:solidFill>
                  <a:srgbClr val="000066"/>
                </a:solidFill>
              </a:rPr>
              <a:t>,k</a:t>
            </a:r>
            <a:r>
              <a:rPr lang="en-US" altLang="zh-CN" sz="2400" b="1" baseline="-25000">
                <a:solidFill>
                  <a:srgbClr val="000066"/>
                </a:solidFill>
              </a:rPr>
              <a:t>2</a:t>
            </a:r>
            <a:r>
              <a:rPr lang="en-US" altLang="zh-CN" sz="2400" b="1">
                <a:solidFill>
                  <a:srgbClr val="000066"/>
                </a:solidFill>
              </a:rPr>
              <a:t> ,...,</a:t>
            </a:r>
            <a:r>
              <a:rPr lang="en-US" altLang="zh-CN" sz="2400" b="1" err="1">
                <a:solidFill>
                  <a:srgbClr val="000066"/>
                </a:solidFill>
              </a:rPr>
              <a:t>k</a:t>
            </a:r>
            <a:r>
              <a:rPr lang="en-US" altLang="zh-CN" sz="2400" b="1" baseline="-25000" err="1">
                <a:solidFill>
                  <a:srgbClr val="000066"/>
                </a:solidFill>
              </a:rPr>
              <a:t>r</a:t>
            </a:r>
            <a:endParaRPr lang="en-US" altLang="zh-CN" sz="2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solidFill>
                  <a:srgbClr val="000066"/>
                </a:solidFill>
              </a:rPr>
              <a:t>加密</a:t>
            </a:r>
            <a:r>
              <a:rPr lang="en-US" altLang="zh-CN" sz="2400" b="1">
                <a:solidFill>
                  <a:srgbClr val="000066"/>
                </a:solidFill>
              </a:rPr>
              <a:t>E					m</a:t>
            </a:r>
            <a:r>
              <a:rPr lang="zh-CN" altLang="en-US" sz="2400" b="1" dirty="0">
                <a:solidFill>
                  <a:srgbClr val="000066"/>
                </a:solidFill>
              </a:rPr>
              <a:t>：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	</a:t>
            </a:r>
            <a:r>
              <a:rPr lang="en-US" altLang="zh-CN" sz="2400" b="1">
                <a:solidFill>
                  <a:srgbClr val="000066"/>
                </a:solidFill>
              </a:rPr>
              <a:t>for i=2 to r+1 do				0, 1</a:t>
            </a:r>
            <a:endParaRPr lang="en-US" altLang="zh-CN" sz="2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b="1">
                <a:solidFill>
                  <a:srgbClr val="000066"/>
                </a:solidFill>
              </a:rPr>
              <a:t>		m</a:t>
            </a:r>
            <a:r>
              <a:rPr lang="en-US" altLang="zh-CN" sz="2400" b="1" baseline="-25000">
                <a:solidFill>
                  <a:srgbClr val="000066"/>
                </a:solidFill>
              </a:rPr>
              <a:t>i</a:t>
            </a:r>
            <a:r>
              <a:rPr lang="zh-CN" altLang="en-US" sz="2400" b="1" dirty="0">
                <a:solidFill>
                  <a:srgbClr val="000066"/>
                </a:solidFill>
              </a:rPr>
              <a:t>＝</a:t>
            </a:r>
            <a:r>
              <a:rPr lang="en-US" altLang="zh-CN" sz="2400" b="1">
                <a:solidFill>
                  <a:srgbClr val="000066"/>
                </a:solidFill>
              </a:rPr>
              <a:t>m</a:t>
            </a:r>
            <a:r>
              <a:rPr lang="en-US" altLang="zh-CN" sz="2400" b="1" baseline="-25000">
                <a:solidFill>
                  <a:srgbClr val="000066"/>
                </a:solidFill>
              </a:rPr>
              <a:t>i-2</a:t>
            </a:r>
            <a:r>
              <a:rPr lang="en-US" altLang="zh-CN" sz="2400" b="1">
                <a:solidFill>
                  <a:srgbClr val="000066"/>
                </a:solidFill>
              </a:rPr>
              <a:t> XOR f(m</a:t>
            </a:r>
            <a:r>
              <a:rPr lang="en-US" altLang="zh-CN" sz="2400" b="1" baseline="-25000">
                <a:solidFill>
                  <a:srgbClr val="000066"/>
                </a:solidFill>
              </a:rPr>
              <a:t>i-1</a:t>
            </a:r>
            <a:r>
              <a:rPr lang="en-US" altLang="zh-CN" sz="2400" b="1">
                <a:solidFill>
                  <a:srgbClr val="000066"/>
                </a:solidFill>
              </a:rPr>
              <a:t>, k</a:t>
            </a:r>
            <a:r>
              <a:rPr lang="en-US" altLang="zh-CN" sz="2400" b="1" baseline="-25000">
                <a:solidFill>
                  <a:srgbClr val="000066"/>
                </a:solidFill>
              </a:rPr>
              <a:t>i-1</a:t>
            </a:r>
            <a:r>
              <a:rPr lang="en-US" altLang="zh-CN" sz="2400" b="1">
                <a:solidFill>
                  <a:srgbClr val="000066"/>
                </a:solidFill>
              </a:rPr>
              <a:t>)		i, i+1 &lt;- </a:t>
            </a:r>
            <a:r>
              <a:rPr lang="en-US" altLang="zh-CN" sz="2400" b="1" err="1">
                <a:solidFill>
                  <a:srgbClr val="000066"/>
                </a:solidFill>
              </a:rPr>
              <a:t>ki</a:t>
            </a:r>
            <a:endParaRPr lang="en-US" altLang="zh-CN" sz="2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b="1">
                <a:solidFill>
                  <a:srgbClr val="000066"/>
                </a:solidFill>
              </a:rPr>
              <a:t>	</a:t>
            </a:r>
            <a:r>
              <a:rPr lang="zh-CN" altLang="en-US" sz="2400" b="1" dirty="0">
                <a:solidFill>
                  <a:srgbClr val="000066"/>
                </a:solidFill>
              </a:rPr>
              <a:t>得密文（</a:t>
            </a:r>
            <a:r>
              <a:rPr lang="en-US" altLang="zh-CN" sz="2400" b="1" err="1">
                <a:solidFill>
                  <a:srgbClr val="000066"/>
                </a:solidFill>
              </a:rPr>
              <a:t>m</a:t>
            </a:r>
            <a:r>
              <a:rPr lang="en-US" altLang="zh-CN" sz="2400" b="1" baseline="-25000" err="1">
                <a:solidFill>
                  <a:srgbClr val="000066"/>
                </a:solidFill>
              </a:rPr>
              <a:t>r</a:t>
            </a:r>
            <a:r>
              <a:rPr lang="zh-CN" altLang="en-US" sz="2400" b="1" dirty="0">
                <a:solidFill>
                  <a:srgbClr val="000066"/>
                </a:solidFill>
              </a:rPr>
              <a:t>，</a:t>
            </a:r>
            <a:r>
              <a:rPr lang="en-US" altLang="zh-CN" sz="2400" b="1">
                <a:solidFill>
                  <a:srgbClr val="000066"/>
                </a:solidFill>
              </a:rPr>
              <a:t>m</a:t>
            </a:r>
            <a:r>
              <a:rPr lang="en-US" altLang="zh-CN" sz="2400" b="1" baseline="-25000">
                <a:solidFill>
                  <a:srgbClr val="000066"/>
                </a:solidFill>
              </a:rPr>
              <a:t>r+1</a:t>
            </a:r>
            <a:r>
              <a:rPr lang="zh-CN" altLang="en-US" sz="2400" b="1" dirty="0">
                <a:solidFill>
                  <a:srgbClr val="000066"/>
                </a:solidFill>
              </a:rPr>
              <a:t>）			</a:t>
            </a:r>
            <a:r>
              <a:rPr lang="en-US" altLang="zh-CN" sz="2400" b="1">
                <a:solidFill>
                  <a:srgbClr val="000066"/>
                </a:solidFill>
              </a:rPr>
              <a:t>r, r+1 &lt;- </a:t>
            </a:r>
            <a:r>
              <a:rPr lang="en-US" altLang="zh-CN" sz="2400" b="1" err="1">
                <a:solidFill>
                  <a:srgbClr val="000066"/>
                </a:solidFill>
              </a:rPr>
              <a:t>kr</a:t>
            </a:r>
            <a:endParaRPr lang="en-US" altLang="zh-CN" sz="2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solidFill>
                  <a:srgbClr val="000066"/>
                </a:solidFill>
              </a:rPr>
              <a:t>解密</a:t>
            </a:r>
            <a:r>
              <a:rPr lang="en-US" altLang="zh-CN" sz="2400" b="1">
                <a:solidFill>
                  <a:srgbClr val="000066"/>
                </a:solidFill>
              </a:rPr>
              <a:t>D</a:t>
            </a:r>
            <a:endParaRPr lang="en-US" altLang="zh-CN" sz="2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b="1">
                <a:solidFill>
                  <a:srgbClr val="000066"/>
                </a:solidFill>
              </a:rPr>
              <a:t>		for i=r to 1 do		</a:t>
            </a:r>
            <a:endParaRPr lang="en-US" altLang="zh-CN" sz="2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b="1">
                <a:solidFill>
                  <a:srgbClr val="000066"/>
                </a:solidFill>
              </a:rPr>
              <a:t>			m</a:t>
            </a:r>
            <a:r>
              <a:rPr lang="en-US" altLang="zh-CN" sz="2400" b="1" baseline="-25000">
                <a:solidFill>
                  <a:srgbClr val="000066"/>
                </a:solidFill>
              </a:rPr>
              <a:t>i-1</a:t>
            </a:r>
            <a:r>
              <a:rPr lang="zh-CN" altLang="en-US" sz="2400" b="1" dirty="0">
                <a:solidFill>
                  <a:srgbClr val="000066"/>
                </a:solidFill>
              </a:rPr>
              <a:t>＝</a:t>
            </a:r>
            <a:r>
              <a:rPr lang="en-US" altLang="zh-CN" sz="2400" b="1">
                <a:solidFill>
                  <a:srgbClr val="000066"/>
                </a:solidFill>
              </a:rPr>
              <a:t>m</a:t>
            </a:r>
            <a:r>
              <a:rPr lang="en-US" altLang="zh-CN" sz="2400" b="1" baseline="-25000">
                <a:solidFill>
                  <a:srgbClr val="000066"/>
                </a:solidFill>
              </a:rPr>
              <a:t>i+1</a:t>
            </a:r>
            <a:r>
              <a:rPr lang="en-US" altLang="zh-CN" sz="2400" b="1">
                <a:solidFill>
                  <a:srgbClr val="000066"/>
                </a:solidFill>
              </a:rPr>
              <a:t> XOR </a:t>
            </a:r>
            <a:r>
              <a:rPr lang="en-US" altLang="zh-CN" sz="2400" b="1" err="1">
                <a:solidFill>
                  <a:srgbClr val="000066"/>
                </a:solidFill>
              </a:rPr>
              <a:t>f(m</a:t>
            </a:r>
            <a:r>
              <a:rPr lang="en-US" altLang="zh-CN" sz="2400" b="1" baseline="-25000" err="1">
                <a:solidFill>
                  <a:srgbClr val="000066"/>
                </a:solidFill>
              </a:rPr>
              <a:t>i</a:t>
            </a:r>
            <a:r>
              <a:rPr lang="en-US" altLang="zh-CN" sz="2400" b="1">
                <a:solidFill>
                  <a:srgbClr val="000066"/>
                </a:solidFill>
              </a:rPr>
              <a:t>, </a:t>
            </a:r>
            <a:r>
              <a:rPr lang="en-US" altLang="zh-CN" sz="2400" b="1" err="1">
                <a:solidFill>
                  <a:srgbClr val="000066"/>
                </a:solidFill>
              </a:rPr>
              <a:t>k</a:t>
            </a:r>
            <a:r>
              <a:rPr lang="en-US" altLang="zh-CN" sz="2400" b="1" baseline="-25000" err="1">
                <a:solidFill>
                  <a:srgbClr val="000066"/>
                </a:solidFill>
              </a:rPr>
              <a:t>i</a:t>
            </a:r>
            <a:r>
              <a:rPr lang="en-US" altLang="zh-CN" sz="2400" b="1">
                <a:solidFill>
                  <a:srgbClr val="000066"/>
                </a:solidFill>
              </a:rPr>
              <a:t>)</a:t>
            </a:r>
            <a:endParaRPr lang="en-US" altLang="zh-CN" sz="2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b="1">
                <a:solidFill>
                  <a:srgbClr val="000066"/>
                </a:solidFill>
              </a:rPr>
              <a:t>		</a:t>
            </a:r>
            <a:r>
              <a:rPr lang="zh-CN" altLang="en-US" sz="2400" b="1" dirty="0">
                <a:solidFill>
                  <a:srgbClr val="000066"/>
                </a:solidFill>
              </a:rPr>
              <a:t>或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		</a:t>
            </a:r>
            <a:r>
              <a:rPr lang="en-US" altLang="zh-CN" sz="2400" b="1">
                <a:solidFill>
                  <a:srgbClr val="000066"/>
                </a:solidFill>
              </a:rPr>
              <a:t>for i=r-1 to 0 do</a:t>
            </a:r>
            <a:endParaRPr lang="en-US" altLang="zh-CN" sz="2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b="1">
                <a:solidFill>
                  <a:srgbClr val="000066"/>
                </a:solidFill>
              </a:rPr>
              <a:t>			m</a:t>
            </a:r>
            <a:r>
              <a:rPr lang="en-US" altLang="zh-CN" sz="2400" b="1" baseline="-25000">
                <a:solidFill>
                  <a:srgbClr val="000066"/>
                </a:solidFill>
              </a:rPr>
              <a:t>i</a:t>
            </a:r>
            <a:r>
              <a:rPr lang="zh-CN" altLang="en-US" sz="2400" b="1" dirty="0">
                <a:solidFill>
                  <a:srgbClr val="000066"/>
                </a:solidFill>
              </a:rPr>
              <a:t>＝</a:t>
            </a:r>
            <a:r>
              <a:rPr lang="en-US" altLang="zh-CN" sz="2400" b="1">
                <a:solidFill>
                  <a:srgbClr val="000066"/>
                </a:solidFill>
              </a:rPr>
              <a:t>m</a:t>
            </a:r>
            <a:r>
              <a:rPr lang="en-US" altLang="zh-CN" sz="2400" b="1" baseline="-25000">
                <a:solidFill>
                  <a:srgbClr val="000066"/>
                </a:solidFill>
              </a:rPr>
              <a:t>i+2</a:t>
            </a:r>
            <a:r>
              <a:rPr lang="en-US" altLang="zh-CN" sz="2400" b="1">
                <a:solidFill>
                  <a:srgbClr val="000066"/>
                </a:solidFill>
              </a:rPr>
              <a:t> XOR f(m</a:t>
            </a:r>
            <a:r>
              <a:rPr lang="en-US" altLang="zh-CN" sz="2400" b="1" baseline="-25000">
                <a:solidFill>
                  <a:srgbClr val="000066"/>
                </a:solidFill>
              </a:rPr>
              <a:t>i+1</a:t>
            </a:r>
            <a:r>
              <a:rPr lang="en-US" altLang="zh-CN" sz="2400" b="1">
                <a:solidFill>
                  <a:srgbClr val="000066"/>
                </a:solidFill>
              </a:rPr>
              <a:t>, k</a:t>
            </a:r>
            <a:r>
              <a:rPr lang="en-US" altLang="zh-CN" sz="2400" b="1" baseline="-25000">
                <a:solidFill>
                  <a:srgbClr val="000066"/>
                </a:solidFill>
              </a:rPr>
              <a:t>i+1</a:t>
            </a:r>
            <a:r>
              <a:rPr lang="en-US" altLang="zh-CN" sz="2400" b="1">
                <a:solidFill>
                  <a:srgbClr val="000066"/>
                </a:solidFill>
              </a:rPr>
              <a:t>)</a:t>
            </a:r>
            <a:endParaRPr lang="en-US" altLang="zh-CN" sz="2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b="1" i="1">
                <a:solidFill>
                  <a:srgbClr val="000066"/>
                </a:solidFill>
              </a:rPr>
              <a:t>			  </a:t>
            </a:r>
            <a:r>
              <a:rPr lang="zh-CN" altLang="en-US" sz="2400" b="1" i="1" dirty="0">
                <a:solidFill>
                  <a:srgbClr val="000066"/>
                </a:solidFill>
              </a:rPr>
              <a:t>＝</a:t>
            </a:r>
            <a:r>
              <a:rPr lang="en-US" altLang="zh-CN" sz="2400" b="1" i="1">
                <a:solidFill>
                  <a:srgbClr val="000066"/>
                </a:solidFill>
              </a:rPr>
              <a:t>m</a:t>
            </a:r>
            <a:r>
              <a:rPr lang="en-US" altLang="zh-CN" sz="2400" b="1" i="1" baseline="-25000">
                <a:solidFill>
                  <a:srgbClr val="000066"/>
                </a:solidFill>
              </a:rPr>
              <a:t>i</a:t>
            </a:r>
            <a:r>
              <a:rPr lang="en-US" altLang="zh-CN" sz="2400" b="1" i="1">
                <a:solidFill>
                  <a:srgbClr val="000066"/>
                </a:solidFill>
              </a:rPr>
              <a:t> XOR f(m</a:t>
            </a:r>
            <a:r>
              <a:rPr lang="en-US" altLang="zh-CN" sz="2400" b="1" i="1" baseline="-25000">
                <a:solidFill>
                  <a:srgbClr val="000066"/>
                </a:solidFill>
              </a:rPr>
              <a:t>i+1</a:t>
            </a:r>
            <a:r>
              <a:rPr lang="en-US" altLang="zh-CN" sz="2400" b="1" i="1">
                <a:solidFill>
                  <a:srgbClr val="000066"/>
                </a:solidFill>
              </a:rPr>
              <a:t>, k</a:t>
            </a:r>
            <a:r>
              <a:rPr lang="en-US" altLang="zh-CN" sz="2400" b="1" i="1" baseline="-25000">
                <a:solidFill>
                  <a:srgbClr val="000066"/>
                </a:solidFill>
              </a:rPr>
              <a:t>i+1</a:t>
            </a:r>
            <a:r>
              <a:rPr lang="en-US" altLang="zh-CN" sz="2400" b="1" i="1">
                <a:solidFill>
                  <a:srgbClr val="000066"/>
                </a:solidFill>
              </a:rPr>
              <a:t>) XOR f(m</a:t>
            </a:r>
            <a:r>
              <a:rPr lang="en-US" altLang="zh-CN" sz="2400" b="1" i="1" baseline="-25000">
                <a:solidFill>
                  <a:srgbClr val="000066"/>
                </a:solidFill>
              </a:rPr>
              <a:t>i+1</a:t>
            </a:r>
            <a:r>
              <a:rPr lang="en-US" altLang="zh-CN" sz="2400" b="1" i="1">
                <a:solidFill>
                  <a:srgbClr val="000066"/>
                </a:solidFill>
              </a:rPr>
              <a:t>, k</a:t>
            </a:r>
            <a:r>
              <a:rPr lang="en-US" altLang="zh-CN" sz="2400" b="1" i="1" baseline="-25000">
                <a:solidFill>
                  <a:srgbClr val="000066"/>
                </a:solidFill>
              </a:rPr>
              <a:t>i+1</a:t>
            </a:r>
            <a:r>
              <a:rPr lang="en-US" altLang="zh-CN" sz="2400" b="1" i="1">
                <a:solidFill>
                  <a:srgbClr val="000066"/>
                </a:solidFill>
              </a:rPr>
              <a:t>)</a:t>
            </a:r>
            <a:endParaRPr lang="en-US" altLang="zh-CN" sz="2400" b="1" i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b="1" i="1">
                <a:solidFill>
                  <a:srgbClr val="000066"/>
                </a:solidFill>
              </a:rPr>
              <a:t>			  </a:t>
            </a:r>
            <a:r>
              <a:rPr lang="zh-CN" altLang="en-US" sz="2400" b="1" i="1" dirty="0">
                <a:solidFill>
                  <a:srgbClr val="000066"/>
                </a:solidFill>
              </a:rPr>
              <a:t>＝</a:t>
            </a:r>
            <a:r>
              <a:rPr lang="en-US" altLang="zh-CN" sz="2400" b="1" i="1">
                <a:solidFill>
                  <a:srgbClr val="000066"/>
                </a:solidFill>
              </a:rPr>
              <a:t>m</a:t>
            </a:r>
            <a:r>
              <a:rPr lang="en-US" altLang="zh-CN" sz="2400" b="1" i="1" baseline="-25000">
                <a:solidFill>
                  <a:srgbClr val="000066"/>
                </a:solidFill>
              </a:rPr>
              <a:t>i</a:t>
            </a:r>
            <a:endParaRPr lang="en-US" altLang="zh-CN" sz="2400" b="1" i="1" baseline="-25000" dirty="0">
              <a:solidFill>
                <a:srgbClr val="000066"/>
              </a:solidFill>
            </a:endParaRPr>
          </a:p>
        </p:txBody>
      </p:sp>
      <p:sp>
        <p:nvSpPr>
          <p:cNvPr id="20483" name="矩形 26627"/>
          <p:cNvSpPr/>
          <p:nvPr/>
        </p:nvSpPr>
        <p:spPr>
          <a:xfrm>
            <a:off x="7162800" y="4959350"/>
            <a:ext cx="1584325" cy="7191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r>
              <a:rPr lang="zh-CN" altLang="en-US" b="1" i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唯一的非线性结构就是</a:t>
            </a:r>
            <a:r>
              <a:rPr lang="en-US" altLang="zh-CN" b="1" i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endParaRPr lang="en-US" altLang="zh-CN" b="1" i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4" name="文本框 26628"/>
          <p:cNvSpPr txBox="1"/>
          <p:nvPr/>
        </p:nvSpPr>
        <p:spPr>
          <a:xfrm>
            <a:off x="7162800" y="2438400"/>
            <a:ext cx="1655763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可以重复使用两个变量即可</a:t>
            </a:r>
            <a:endParaRPr lang="zh-CN" altLang="en-US" b="1" i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5" name="矩形 26629"/>
          <p:cNvSpPr/>
          <p:nvPr/>
        </p:nvSpPr>
        <p:spPr>
          <a:xfrm>
            <a:off x="673100" y="990600"/>
            <a:ext cx="7175500" cy="58674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6" name="直接连接符 26633"/>
          <p:cNvSpPr/>
          <p:nvPr/>
        </p:nvSpPr>
        <p:spPr>
          <a:xfrm>
            <a:off x="5929313" y="2466975"/>
            <a:ext cx="0" cy="1447800"/>
          </a:xfrm>
          <a:prstGeom prst="line">
            <a:avLst/>
          </a:prstGeom>
          <a:ln w="222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2764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Feistel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参数特性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506" name="文本占位符 27650"/>
          <p:cNvSpPr>
            <a:spLocks noGrp="1"/>
          </p:cNvSpPr>
          <p:nvPr>
            <p:ph idx="1"/>
          </p:nvPr>
        </p:nvSpPr>
        <p:spPr>
          <a:xfrm>
            <a:off x="301625" y="1228090"/>
            <a:ext cx="8540750" cy="4871085"/>
          </a:xfrm>
        </p:spPr>
        <p:txBody>
          <a:bodyPr anchor="t"/>
          <a:p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分组大小</a:t>
            </a:r>
            <a:endParaRPr lang="zh-CN" altLang="en-US" sz="2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密钥大小</a:t>
            </a:r>
            <a:endParaRPr lang="zh-CN" altLang="en-US" sz="2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循环次数</a:t>
            </a:r>
            <a:endParaRPr lang="zh-CN" altLang="en-US" sz="2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4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一般仅几轮是不够的，得十几轮才好，如</a:t>
            </a:r>
            <a:r>
              <a:rPr lang="en-US" altLang="zh-CN" sz="24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轮</a:t>
            </a:r>
            <a:endParaRPr lang="zh-CN" altLang="en-US" sz="24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子钥产生算法</a:t>
            </a:r>
            <a:endParaRPr lang="zh-CN" altLang="en-US" sz="2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4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越复杂越好</a:t>
            </a:r>
            <a:endParaRPr lang="zh-CN" altLang="en-US" sz="24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轮函数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Round</a:t>
            </a:r>
            <a:endParaRPr lang="en-US" altLang="zh-CN" sz="28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4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</a:t>
            </a:r>
            <a:endParaRPr lang="zh-CN" altLang="en-US" sz="24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其他考虑</a:t>
            </a:r>
            <a:endParaRPr lang="zh-CN" altLang="en-US" sz="2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4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速度（尤其是软件实现的速度）</a:t>
            </a:r>
            <a:endParaRPr lang="zh-CN" altLang="en-US" sz="24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4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便于分析（使用简洁的结构）</a:t>
            </a:r>
            <a:endParaRPr lang="zh-CN" altLang="en-US" sz="24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286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Feistel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类算法举例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530" name="文本占位符 2867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CAST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Blowfish/(</a:t>
            </a:r>
            <a:r>
              <a:rPr lang="en-US" altLang="zh-CN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Twofish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?)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RC6(/5)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4"/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不是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Feistel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结构的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AES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IDEA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4"/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  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绝大数分组密码属于或类似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Feistel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结构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多轮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每轮有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XOR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（或能恢复的操作）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轮函数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现代分组密码的成分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换位盒（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P-box)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lang="zh-CN" altLang="en-US" sz="4000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直接换位盒</a:t>
            </a:r>
            <a:endParaRPr lang="zh-CN" altLang="en-US" sz="4000" strike="noStrike" noProof="1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fontAlgn="base">
              <a:buNone/>
            </a:pPr>
            <a:r>
              <a:rPr lang="zh-CN" altLang="en-US" sz="4000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    一个带有</a:t>
            </a:r>
            <a:r>
              <a:rPr lang="en-US" altLang="zh-CN" sz="4000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4000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种输入和</a:t>
            </a:r>
            <a:r>
              <a:rPr lang="en-US" altLang="zh-CN" sz="4000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sz="4000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种输出的直接换位盒就是一个置换，它具有</a:t>
            </a:r>
            <a:r>
              <a:rPr lang="en-US" altLang="zh-CN" sz="4000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n!</a:t>
            </a:r>
            <a:r>
              <a:rPr lang="zh-CN" altLang="en-US" sz="4000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种可能的映射。</a:t>
            </a:r>
            <a:endParaRPr lang="zh-CN" altLang="en-US" sz="4000" strike="noStrike" noProof="1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内容占位符 2"/>
          <p:cNvSpPr>
            <a:spLocks noGrp="1" noRot="1"/>
          </p:cNvSpPr>
          <p:nvPr>
            <p:ph idx="1"/>
          </p:nvPr>
        </p:nvSpPr>
        <p:spPr/>
        <p:txBody>
          <a:bodyPr anchor="t"/>
          <a:p>
            <a:r>
              <a:rPr lang="zh-CN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压缩换位盒</a:t>
            </a:r>
            <a:endParaRPr lang="zh-CN" altLang="zh-CN" sz="36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15</a:t>
            </a:r>
            <a:r>
              <a:rPr lang="zh-CN" altLang="en-US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16</a:t>
            </a:r>
            <a:r>
              <a:rPr lang="zh-CN" altLang="en-US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23</a:t>
            </a:r>
            <a:r>
              <a:rPr lang="zh-CN" altLang="en-US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24</a:t>
            </a:r>
            <a:r>
              <a:rPr lang="zh-CN" altLang="en-US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25</a:t>
            </a:r>
            <a:r>
              <a:rPr lang="zh-CN" altLang="en-US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被压缩了</a:t>
            </a:r>
            <a:endParaRPr lang="zh-CN" altLang="en-US" sz="36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zh-CN" sz="36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zh-CN" sz="36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一个</a:t>
            </a: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32X24</a:t>
            </a:r>
            <a:r>
              <a:rPr lang="zh-CN" altLang="en-US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置换表的例子</a:t>
            </a:r>
            <a:endParaRPr lang="zh-CN" altLang="en-US" sz="36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6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746125" y="4529138"/>
          <a:ext cx="639445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91"/>
                <a:gridCol w="532891"/>
                <a:gridCol w="532891"/>
                <a:gridCol w="532891"/>
                <a:gridCol w="532890"/>
                <a:gridCol w="532891"/>
                <a:gridCol w="532891"/>
                <a:gridCol w="514899"/>
                <a:gridCol w="550883"/>
                <a:gridCol w="532890"/>
                <a:gridCol w="532627"/>
                <a:gridCol w="532626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18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19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20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04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05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06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12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30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31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32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 noRot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algn="l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22" name="内容占位符 2"/>
          <p:cNvSpPr>
            <a:spLocks noGrp="1" noRot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>
              <a:buFont typeface="Wingdings" panose="05000000000000000000" charset="0"/>
              <a:buChar char=""/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传统对称密钥密码与现代对称密钥密码的区别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 typeface="Wingdings" panose="05000000000000000000" charset="0"/>
              <a:buChar char=""/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分组密码的特点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 typeface="Wingdings" panose="05000000000000000000" charset="0"/>
              <a:buChar char=""/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分组密码为什么要设计为代换密码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 typeface="Wingdings" panose="05000000000000000000" charset="0"/>
              <a:buChar char=""/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换字盒、换位盒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 typeface="Wingdings" panose="05000000000000000000" charset="0"/>
              <a:buChar char=""/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乘积密码、</a:t>
            </a:r>
            <a:r>
              <a:rPr lang="en-US" altLang="zh-CN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Feistel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密码、非</a:t>
            </a:r>
            <a:r>
              <a:rPr lang="en-US" altLang="zh-CN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Feistel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密码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zh-CN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DES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endParaRPr lang="en-US" altLang="zh-CN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b="0" dirty="0"/>
            </a:fld>
            <a:endParaRPr lang="zh-CN" altLang="en-US" sz="1400" b="0" dirty="0"/>
          </a:p>
        </p:txBody>
      </p:sp>
      <p:sp>
        <p:nvSpPr>
          <p:cNvPr id="512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内容占位符 2"/>
          <p:cNvSpPr>
            <a:spLocks noGrp="1" noRot="1"/>
          </p:cNvSpPr>
          <p:nvPr>
            <p:ph idx="1"/>
          </p:nvPr>
        </p:nvSpPr>
        <p:spPr/>
        <p:txBody>
          <a:bodyPr anchor="t"/>
          <a:p>
            <a:r>
              <a:rPr lang="zh-CN" altLang="en-US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扩展换位盒</a:t>
            </a:r>
            <a:endParaRPr lang="zh-CN" altLang="en-US" sz="36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一个</a:t>
            </a: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12X16</a:t>
            </a:r>
            <a:r>
              <a:rPr lang="zh-CN" altLang="en-US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置换表的例子</a:t>
            </a:r>
            <a:endParaRPr lang="zh-CN" altLang="en-US" sz="36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6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6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en-US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被映射为两个输出</a:t>
            </a:r>
            <a:endParaRPr lang="zh-CN" altLang="en-US" sz="36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6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817563" y="3238500"/>
          <a:ext cx="570547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35"/>
                <a:gridCol w="356870"/>
                <a:gridCol w="356235"/>
                <a:gridCol w="326390"/>
                <a:gridCol w="387350"/>
                <a:gridCol w="356870"/>
                <a:gridCol w="356235"/>
                <a:gridCol w="356870"/>
                <a:gridCol w="356235"/>
                <a:gridCol w="356235"/>
                <a:gridCol w="357505"/>
                <a:gridCol w="356235"/>
                <a:gridCol w="356235"/>
                <a:gridCol w="356235"/>
                <a:gridCol w="356870"/>
                <a:gridCol w="3562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000066"/>
                          </a:solidFill>
                        </a:rPr>
                        <a:t>01</a:t>
                      </a:r>
                      <a:endParaRPr lang="en-US" altLang="zh-CN" sz="100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000066"/>
                          </a:solidFill>
                        </a:rPr>
                        <a:t>09</a:t>
                      </a:r>
                      <a:endParaRPr lang="en-US" altLang="zh-CN" sz="100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000066"/>
                          </a:solidFill>
                        </a:rPr>
                        <a:t>10</a:t>
                      </a:r>
                      <a:endParaRPr lang="en-US" altLang="zh-CN" sz="100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000066"/>
                          </a:solidFill>
                        </a:rPr>
                        <a:t>11</a:t>
                      </a:r>
                      <a:endParaRPr lang="en-US" altLang="zh-CN" sz="100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000066"/>
                          </a:solidFill>
                        </a:rPr>
                        <a:t>12</a:t>
                      </a:r>
                      <a:endParaRPr lang="en-US" altLang="zh-CN" sz="100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000066"/>
                          </a:solidFill>
                        </a:rPr>
                        <a:t>01</a:t>
                      </a:r>
                      <a:endParaRPr lang="en-US" altLang="zh-CN" sz="100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000066"/>
                          </a:solidFill>
                        </a:rPr>
                        <a:t>02</a:t>
                      </a:r>
                      <a:endParaRPr lang="en-US" altLang="zh-CN" sz="100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000066"/>
                          </a:solidFill>
                        </a:rPr>
                        <a:t>03</a:t>
                      </a:r>
                      <a:endParaRPr lang="en-US" altLang="zh-CN" sz="100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000066"/>
                          </a:solidFill>
                        </a:rPr>
                        <a:t>04</a:t>
                      </a:r>
                      <a:endParaRPr lang="en-US" altLang="zh-CN" sz="100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000066"/>
                          </a:solidFill>
                        </a:rPr>
                        <a:t>05</a:t>
                      </a:r>
                      <a:endParaRPr lang="en-US" altLang="zh-CN" sz="100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000066"/>
                          </a:solidFill>
                        </a:rPr>
                        <a:t>06</a:t>
                      </a:r>
                      <a:endParaRPr lang="en-US" altLang="zh-CN" sz="100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000066"/>
                          </a:solidFill>
                        </a:rPr>
                        <a:t>07</a:t>
                      </a:r>
                      <a:endParaRPr lang="en-US" altLang="zh-CN" sz="100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000066"/>
                          </a:solidFill>
                        </a:rPr>
                        <a:t>08</a:t>
                      </a:r>
                      <a:endParaRPr lang="en-US" altLang="zh-CN" sz="100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000066"/>
                          </a:solidFill>
                        </a:rPr>
                        <a:t>09</a:t>
                      </a:r>
                      <a:endParaRPr lang="en-US" altLang="zh-CN" sz="100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000066"/>
                          </a:solidFill>
                        </a:rPr>
                        <a:t>12</a:t>
                      </a:r>
                      <a:endParaRPr lang="en-US" altLang="zh-CN" sz="100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000066"/>
                          </a:solidFill>
                        </a:rPr>
                        <a:t>03</a:t>
                      </a:r>
                      <a:endParaRPr lang="en-US" altLang="zh-CN" sz="100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内容占位符 2"/>
          <p:cNvSpPr>
            <a:spLocks noGrp="1" noRot="1"/>
          </p:cNvSpPr>
          <p:nvPr>
            <p:ph idx="1"/>
          </p:nvPr>
        </p:nvSpPr>
        <p:spPr/>
        <p:txBody>
          <a:bodyPr anchor="t"/>
          <a:p>
            <a:r>
              <a:rPr lang="zh-CN" altLang="en-US" sz="40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一个直接换位盒是可逆的</a:t>
            </a:r>
            <a:endParaRPr lang="zh-CN" altLang="en-US" sz="40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zh-CN" sz="4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压缩换位盒与</a:t>
            </a:r>
            <a:r>
              <a:rPr lang="zh-CN" altLang="en-US" sz="4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扩展换位盒均不可逆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换字盒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(S-box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314" name="内容占位符 2"/>
          <p:cNvSpPr>
            <a:spLocks noGrp="1" noRot="1"/>
          </p:cNvSpPr>
          <p:nvPr>
            <p:ph idx="1"/>
          </p:nvPr>
        </p:nvSpPr>
        <p:spPr/>
        <p:txBody>
          <a:bodyPr anchor="t"/>
          <a:p>
            <a:r>
              <a:rPr lang="zh-CN" altLang="en-US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换字盒可以认为是缩小了的换位密码</a:t>
            </a:r>
            <a:endParaRPr lang="zh-CN" altLang="en-US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换字盒的输入可能是一个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比特的字符，输出可能是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比特的字符，其中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不等于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  <a:p>
            <a:r>
              <a:rPr lang="zh-CN" altLang="en-US"/>
              <a:t>                                                  </a:t>
            </a:r>
            <a:r>
              <a:rPr lang="zh-CN" altLang="en-US" sz="4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不可逆</a:t>
            </a:r>
            <a:endParaRPr lang="zh-CN" altLang="en-US" sz="40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316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02150" y="3359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39700" imgH="139700" progId="Equation.KSEE3">
                  <p:embed/>
                </p:oleObj>
              </mc:Choice>
              <mc:Fallback>
                <p:oleObj name="" r:id="rId1" imgW="139700" imgH="1397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02150" y="3359150"/>
                        <a:ext cx="139700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844550" y="4579938"/>
          <a:ext cx="533082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165"/>
                <a:gridCol w="1066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可逆的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844550" y="4579938"/>
          <a:ext cx="533082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165"/>
                <a:gridCol w="1066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110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101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000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011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001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111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010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内容占位符 13"/>
          <p:cNvGraphicFramePr/>
          <p:nvPr>
            <p:ph idx="1"/>
          </p:nvPr>
        </p:nvGraphicFramePr>
        <p:xfrm>
          <a:off x="301625" y="1600200"/>
          <a:ext cx="854075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150"/>
                <a:gridCol w="1708150"/>
                <a:gridCol w="1708150"/>
                <a:gridCol w="1708150"/>
                <a:gridCol w="170815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011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101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111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000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010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001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110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" name="内容占位符 4"/>
          <p:cNvGraphicFramePr/>
          <p:nvPr>
            <p:ph idx="1"/>
          </p:nvPr>
        </p:nvGraphicFramePr>
        <p:xfrm>
          <a:off x="301625" y="1600200"/>
          <a:ext cx="854075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150"/>
                <a:gridCol w="1708150"/>
                <a:gridCol w="1708150"/>
                <a:gridCol w="1708150"/>
                <a:gridCol w="170815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011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101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111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000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110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001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010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内容占位符 2"/>
          <p:cNvSpPr>
            <a:spLocks noGrp="1" noRot="1"/>
          </p:cNvSpPr>
          <p:nvPr>
            <p:ph idx="1"/>
          </p:nvPr>
        </p:nvSpPr>
        <p:spPr>
          <a:xfrm>
            <a:off x="217488" y="1577975"/>
            <a:ext cx="8540750" cy="4498975"/>
          </a:xfrm>
        </p:spPr>
        <p:txBody>
          <a:bodyPr anchor="t"/>
          <a:p>
            <a:r>
              <a:rPr lang="zh-CN" altLang="en-US" sz="4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异或</a:t>
            </a:r>
            <a:endParaRPr lang="zh-CN" altLang="en-US" sz="40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40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4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在大多数分组密码中异或（</a:t>
            </a:r>
            <a:r>
              <a:rPr lang="en-US" altLang="zh-CN" sz="4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XOR</a:t>
            </a:r>
            <a:r>
              <a:rPr lang="zh-CN" altLang="en-US" sz="4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）运算是一个重要成分</a:t>
            </a:r>
            <a:endParaRPr lang="zh-CN" altLang="en-US" sz="40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40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异或运算的可逆性 </a:t>
            </a:r>
            <a:r>
              <a:rPr lang="zh-CN" altLang="en-US" sz="4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40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40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7411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35363" y="5211763"/>
          <a:ext cx="4605337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384300" imgH="203200" progId="Equation.KSEE3">
                  <p:embed/>
                </p:oleObj>
              </mc:Choice>
              <mc:Fallback>
                <p:oleObj name="" r:id="rId1" imgW="1384300" imgH="203200" progId="Equation.KSEE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35363" y="5211763"/>
                        <a:ext cx="4605337" cy="677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内容占位符 2"/>
          <p:cNvSpPr>
            <a:spLocks noGrp="1" noRot="1"/>
          </p:cNvSpPr>
          <p:nvPr>
            <p:ph idx="1"/>
          </p:nvPr>
        </p:nvSpPr>
        <p:spPr/>
        <p:txBody>
          <a:bodyPr anchor="t"/>
          <a:p>
            <a:pPr fontAlgn="base"/>
            <a:r>
              <a:rPr lang="zh-CN" altLang="en-US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环形移位</a:t>
            </a:r>
            <a:endParaRPr lang="zh-CN" altLang="en-US" strike="noStrike" noProof="1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  <a:p>
            <a:pPr marL="0" indent="0" fontAlgn="base">
              <a:buNone/>
            </a:pPr>
            <a:endParaRPr lang="en-US" altLang="zh-CN" strike="noStrike" noProof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110" y="2134870"/>
            <a:ext cx="7073265" cy="360870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内容占位符 2"/>
          <p:cNvSpPr>
            <a:spLocks noGrp="1" noRot="1"/>
          </p:cNvSpPr>
          <p:nvPr>
            <p:ph idx="1"/>
          </p:nvPr>
        </p:nvSpPr>
        <p:spPr/>
        <p:txBody>
          <a:bodyPr anchor="t"/>
          <a:p>
            <a:pPr fontAlgn="base"/>
            <a:r>
              <a:rPr lang="zh-CN" altLang="en-US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交换</a:t>
            </a:r>
            <a:endParaRPr lang="zh-CN" altLang="en-US" strike="noStrike" noProof="1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base"/>
            <a:endParaRPr lang="zh-CN" altLang="en-US" strike="noStrike" noProof="1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  <a:p>
            <a:pPr marL="0" indent="0" fontAlgn="base">
              <a:buNone/>
            </a:pPr>
            <a:endParaRPr lang="en-US" altLang="zh-CN" strike="noStrike" noProof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0010" y="2136140"/>
            <a:ext cx="7463790" cy="325247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内容占位符 2"/>
          <p:cNvSpPr>
            <a:spLocks noGrp="1" noRot="1"/>
          </p:cNvSpPr>
          <p:nvPr>
            <p:ph idx="1"/>
          </p:nvPr>
        </p:nvSpPr>
        <p:spPr/>
        <p:txBody>
          <a:bodyPr anchor="t"/>
          <a:p>
            <a:pPr fontAlgn="base"/>
            <a:r>
              <a:rPr lang="zh-CN" altLang="en-US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分裂与整合</a:t>
            </a:r>
            <a:endParaRPr lang="zh-CN" altLang="en-US" strike="noStrike" noProof="1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  <a:p>
            <a:pPr fontAlgn="base"/>
            <a:endParaRPr lang="zh-CN" altLang="en-US" strike="noStrike" noProof="1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  <a:p>
            <a:pPr marL="0" indent="0" fontAlgn="base">
              <a:buNone/>
            </a:pPr>
            <a:endParaRPr lang="en-US" altLang="zh-CN" strike="noStrike" noProof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790" y="2197100"/>
            <a:ext cx="7856855" cy="38150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乘积密码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463" y="1179513"/>
            <a:ext cx="9109075" cy="5267325"/>
          </a:xfrm>
        </p:spPr>
        <p:txBody>
          <a:bodyPr/>
          <a:p>
            <a:pPr fontAlgn="base"/>
            <a:r>
              <a:rPr lang="zh-CN" altLang="en-US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若干个密码组合而成的复合密码</a:t>
            </a:r>
            <a:endParaRPr lang="zh-CN" altLang="en-US" strike="noStrike" noProof="1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base"/>
            <a:endParaRPr lang="zh-CN" altLang="en-US" strike="noStrike" noProof="1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  <a:p>
            <a:pPr fontAlgn="base"/>
            <a:r>
              <a:rPr lang="zh-CN" altLang="en-US" strike="noStrike" noProof="1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扩散</a:t>
            </a:r>
            <a:r>
              <a:rPr lang="en-US" altLang="zh-CN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---</a:t>
            </a:r>
            <a:r>
              <a:rPr lang="zh-CN" altLang="en-US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隐藏明文和密文之间的关系</a:t>
            </a:r>
            <a:endParaRPr lang="zh-CN" altLang="en-US" strike="noStrike" noProof="1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base">
              <a:buNone/>
            </a:pPr>
            <a:r>
              <a:rPr lang="zh-CN" altLang="en-US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如果明文中单个的符号被改变，则密文中几 </a:t>
            </a:r>
            <a:endParaRPr lang="zh-CN" altLang="en-US" strike="noStrike" noProof="1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base">
              <a:buNone/>
            </a:pPr>
            <a:r>
              <a:rPr lang="zh-CN" altLang="en-US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个或全部符号都要变。</a:t>
            </a:r>
            <a:endParaRPr lang="zh-CN" altLang="en-US" strike="noStrike" noProof="1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base">
              <a:buNone/>
            </a:pPr>
            <a:endParaRPr lang="zh-CN" altLang="en-US" strike="noStrike" noProof="1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base">
              <a:buNone/>
            </a:pPr>
            <a:r>
              <a:rPr lang="zh-CN" altLang="en-US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混淆（</a:t>
            </a:r>
            <a:r>
              <a:rPr lang="zh-CN" altLang="en-US" strike="noStrike" noProof="1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扰乱）</a:t>
            </a:r>
            <a:r>
              <a:rPr lang="en-US" altLang="zh-CN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---</a:t>
            </a:r>
            <a:r>
              <a:rPr lang="zh-CN" altLang="en-US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隐藏密文和密钥之间的关系</a:t>
            </a:r>
            <a:endParaRPr lang="zh-CN" altLang="en-US" strike="noStrike" noProof="1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base">
              <a:buNone/>
            </a:pPr>
            <a:r>
              <a:rPr lang="zh-CN" altLang="en-US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如果密钥中单个的比特被改变，则密文中几 </a:t>
            </a:r>
            <a:endParaRPr lang="zh-CN" altLang="en-US" strike="noStrike" noProof="1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base">
              <a:buNone/>
            </a:pPr>
            <a:r>
              <a:rPr lang="zh-CN" altLang="en-US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个或全部的比特都要变。</a:t>
            </a:r>
            <a:endParaRPr lang="zh-CN" altLang="en-US" strike="noStrike" noProof="1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base">
              <a:buNone/>
            </a:pPr>
            <a:endParaRPr lang="zh-CN" altLang="en-US" strike="noStrike" noProof="1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146" name="内容占位符 4"/>
          <p:cNvPicPr>
            <a:picLocks noGrp="1" noRot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1625" y="371475"/>
            <a:ext cx="8540750" cy="5597525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530" name="内容占位符 2"/>
          <p:cNvSpPr>
            <a:spLocks noGrp="1" noRot="1"/>
          </p:cNvSpPr>
          <p:nvPr>
            <p:ph idx="1"/>
          </p:nvPr>
        </p:nvSpPr>
        <p:spPr/>
        <p:txBody>
          <a:bodyPr anchor="t"/>
          <a:p>
            <a:r>
              <a:rPr lang="zh-CN" altLang="en-US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扩散和扰乱是通过使用迭代乘积密码来实现的，其中每次迭代都是换字盒、换位盒与其他成分的组合。</a:t>
            </a:r>
            <a:endParaRPr lang="zh-CN" altLang="en-US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Feistel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密码</a:t>
            </a:r>
            <a:endParaRPr lang="zh-CN" altLang="en-US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3554" name="内容占位符 2"/>
          <p:cNvSpPr>
            <a:spLocks noGrp="1" noRot="1"/>
          </p:cNvSpPr>
          <p:nvPr>
            <p:ph idx="1"/>
          </p:nvPr>
        </p:nvSpPr>
        <p:spPr/>
        <p:txBody>
          <a:bodyPr anchor="t"/>
          <a:p>
            <a:r>
              <a:rPr lang="en-US" altLang="zh-CN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Feistel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提出利用乘积密码可获得简单的代换密码，乘积密码指顺序地执行两个或多个基本密码系统，使得最后结果的密码强度高于每个基本密码系统产生的结果，</a:t>
            </a:r>
            <a:r>
              <a:rPr lang="en-US" altLang="zh-CN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Feistel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还提出了实现代换和置换的方法。其思想实际上是</a:t>
            </a:r>
            <a:r>
              <a:rPr lang="en-US" altLang="zh-CN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Shannon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提出的利用乘积密码实现混淆和扩散思想的具体应用。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在第</a:t>
            </a:r>
            <a:r>
              <a:rPr lang="en-US" altLang="zh-CN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章中讨论的分组密码</a:t>
            </a:r>
            <a:r>
              <a:rPr lang="en-US" altLang="zh-CN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就是</a:t>
            </a:r>
            <a:r>
              <a:rPr lang="en-US" altLang="zh-CN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Feistel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密码的一个极好范例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难点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26" name="内容占位符 2"/>
          <p:cNvSpPr>
            <a:spLocks noGrp="1" noRot="1"/>
          </p:cNvSpPr>
          <p:nvPr>
            <p:ph idx="1"/>
          </p:nvPr>
        </p:nvSpPr>
        <p:spPr/>
        <p:txBody>
          <a:bodyPr anchor="t"/>
          <a:p>
            <a:r>
              <a:rPr lang="en-US" altLang="zh-CN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Feistel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密码的最终设计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宋体" panose="02010600030101010101" pitchFamily="2" charset="-122"/>
            </a:endParaRPr>
          </a:p>
          <a:p>
            <a:r>
              <a:rPr lang="zh-CN" altLang="en-US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把所有不可逆元素组合在一个单元中，并且在加密和解密算法中都运用相同的元。</a:t>
            </a:r>
            <a:endParaRPr lang="zh-CN" altLang="en-US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问题是如果每一个加密和解密算法都有一个不可逆的元，那为什么是互逆的？</a:t>
            </a:r>
            <a:endParaRPr lang="zh-CN" altLang="en-US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7650" name="内容占位符 4">
            <a:hlinkClick r:id="" action="ppaction://ole?verb="/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025525" y="1371600"/>
          <a:ext cx="5599113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2324735" imgH="520065" progId="Equation.KSEE3">
                  <p:embed/>
                </p:oleObj>
              </mc:Choice>
              <mc:Fallback>
                <p:oleObj name="" r:id="rId1" imgW="2324735" imgH="520065" progId="Equation.KSEE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5525" y="1371600"/>
                        <a:ext cx="5599113" cy="12525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42390" y="3445510"/>
          <a:ext cx="5423535" cy="986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2514600" imgH="457200" progId="Equation.KSEE3">
                  <p:embed/>
                </p:oleObj>
              </mc:Choice>
              <mc:Fallback>
                <p:oleObj name="" r:id="rId3" imgW="2514600" imgH="4572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2390" y="3445510"/>
                        <a:ext cx="5423535" cy="9867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内容占位符 2"/>
          <p:cNvSpPr>
            <a:spLocks noGrp="1" noRot="1"/>
          </p:cNvSpPr>
          <p:nvPr>
            <p:ph idx="1"/>
          </p:nvPr>
        </p:nvSpPr>
        <p:spPr/>
        <p:txBody>
          <a:bodyPr anchor="t"/>
          <a:p>
            <a:r>
              <a:rPr lang="zh-CN" altLang="en-US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我们称函数与异或运算的组合为</a:t>
            </a:r>
            <a:endParaRPr lang="zh-CN" altLang="en-US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混合器</a:t>
            </a:r>
            <a:endParaRPr lang="zh-CN" altLang="en-US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结论</a:t>
            </a:r>
            <a:endParaRPr lang="zh-CN" altLang="en-US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48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设计中的混合器是自身可逆的</a:t>
            </a:r>
            <a:endParaRPr lang="zh-CN" altLang="en-US" sz="48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非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Feistel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密码</a:t>
            </a:r>
            <a:endParaRPr lang="zh-CN" altLang="en-US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9698" name="内容占位符 2"/>
          <p:cNvSpPr>
            <a:spLocks noGrp="1" noRot="1"/>
          </p:cNvSpPr>
          <p:nvPr>
            <p:ph idx="1"/>
          </p:nvPr>
        </p:nvSpPr>
        <p:spPr>
          <a:xfrm>
            <a:off x="301625" y="1227138"/>
            <a:ext cx="8540750" cy="4872037"/>
          </a:xfrm>
        </p:spPr>
        <p:txBody>
          <a:bodyPr anchor="t"/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非</a:t>
            </a:r>
            <a:r>
              <a:rPr lang="en-US" altLang="zh-CN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Feistel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密码只使用可逆成分，明文中的一个成分在密文中有对应的成分。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 在非</a:t>
            </a:r>
            <a:r>
              <a:rPr lang="en-US" altLang="zh-CN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Feistel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密码中，不需要把明文分成相同的两部分，因仅对每一轮中的成分作异或运算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在非</a:t>
            </a:r>
            <a:r>
              <a:rPr lang="en-US" altLang="zh-CN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Feistel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密码中，换字盒具有相同数量的输入和输出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在非</a:t>
            </a:r>
            <a:r>
              <a:rPr lang="en-US" altLang="zh-CN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Feistel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密码中，压缩换位盒、扩展换位盒都不能使用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宋体" panose="02010600030101010101" pitchFamily="2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286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Feistel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类算法举例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530" name="文本占位符 2867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CAST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Blowfish/(</a:t>
            </a:r>
            <a:r>
              <a:rPr lang="en-US" altLang="zh-CN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Twofish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?)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RC6(/5)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4"/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不是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Feistel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结构的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AES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IDEA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4"/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  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绝大数分组密码属于或类似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Feistel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结构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多轮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每轮有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XOR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（或能恢复的操作）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轮函数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3.2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数据加密标准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12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DES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DES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强度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差分分析和线性分析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分组密码设计原理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	A DES in /etc/</a:t>
            </a:r>
            <a:r>
              <a:rPr lang="en-US" altLang="zh-CN" sz="24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passwd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	B DES in OpenSSL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296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3.2 DES</a:t>
            </a:r>
            <a:endParaRPr lang="en-US" altLang="zh-CN"/>
          </a:p>
        </p:txBody>
      </p:sp>
      <p:sp>
        <p:nvSpPr>
          <p:cNvPr id="23554" name="文本占位符 29698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Data Encryption Standard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1971 IBM Horst Feistel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－ 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Lucifer → DES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128bit→56bit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1973 NBS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77  NIST  FIPS-46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－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NBS/NIST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IBM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NSA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1994 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最后一次延长到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1999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－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AES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取代之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Feistel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体制分组密码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分组大小 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64bit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，密钥大小 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56bit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，轮数 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轮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S-Boxes			*</a:t>
            </a:r>
            <a:endParaRPr lang="en-US" altLang="zh-CN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3555" name="图片 29699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0" y="1143000"/>
            <a:ext cx="2124075" cy="2232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307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en-US" altLang="zh-CN"/>
              <a:t>   DES</a:t>
            </a:r>
            <a:endParaRPr lang="en-US" altLang="zh-CN"/>
          </a:p>
        </p:txBody>
      </p:sp>
      <p:sp>
        <p:nvSpPr>
          <p:cNvPr id="24578" name="文本占位符 3072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24579" name="图片 30723" descr="tmp_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0" y="457200"/>
            <a:ext cx="5842000" cy="594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0" name="图片 30724" descr="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0"/>
            <a:ext cx="6181725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3.1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分组密码算法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170" name="内容占位符 2"/>
          <p:cNvSpPr>
            <a:spLocks noGrp="1" noRot="1"/>
          </p:cNvSpPr>
          <p:nvPr>
            <p:ph idx="1"/>
          </p:nvPr>
        </p:nvSpPr>
        <p:spPr/>
        <p:txBody>
          <a:bodyPr anchor="t"/>
          <a:p>
            <a:r>
              <a:rPr lang="zh-CN" altLang="en-US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用对称密钥现代分组密码可以加密一个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比特的明文分组，或解密一个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比特的密文分组。</a:t>
            </a:r>
            <a:endParaRPr lang="zh-CN" altLang="en-US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加密或解密算法都要用一个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zh-CN" altLang="en-US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比特的密钥。</a:t>
            </a:r>
            <a:endParaRPr lang="zh-CN" altLang="en-US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解密算法必须是加密算法的逆运算，两种算法要用相同的密钥</a:t>
            </a:r>
            <a:endParaRPr lang="zh-CN" altLang="en-US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317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密钥置换选择</a:t>
            </a:r>
            <a:r>
              <a:rPr lang="en-US" altLang="zh-CN" sz="36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-1</a:t>
            </a:r>
            <a:br>
              <a:rPr lang="en-US" altLang="zh-CN" sz="36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3600">
                <a:solidFill>
                  <a:srgbClr val="000066"/>
                </a:solidFill>
              </a:rPr>
              <a:t>Key Permuted Choice One (PC-1)</a:t>
            </a:r>
            <a:endParaRPr lang="en-US" altLang="zh-CN" sz="3600" dirty="0">
              <a:solidFill>
                <a:srgbClr val="000066"/>
              </a:solidFill>
            </a:endParaRPr>
          </a:p>
        </p:txBody>
      </p:sp>
      <p:sp>
        <p:nvSpPr>
          <p:cNvPr id="26626" name="矩形 31747"/>
          <p:cNvSpPr/>
          <p:nvPr/>
        </p:nvSpPr>
        <p:spPr>
          <a:xfrm>
            <a:off x="4716463" y="1414463"/>
            <a:ext cx="4427537" cy="4248150"/>
          </a:xfrm>
          <a:prstGeom prst="rect">
            <a:avLst/>
          </a:prstGeom>
          <a:noFill/>
          <a:ln w="25400">
            <a:noFill/>
          </a:ln>
        </p:spPr>
        <p:txBody>
          <a:bodyPr anchor="t"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57 49 41 33 25 17  9  8</a:t>
            </a:r>
            <a:endParaRPr lang="en-US" altLang="zh-CN" sz="28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1 58 50 42 34 26 18 16</a:t>
            </a:r>
            <a:endParaRPr lang="en-US" altLang="zh-CN" sz="28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10  2 59 51 43 35 27 24</a:t>
            </a:r>
            <a:endParaRPr lang="en-US" altLang="zh-CN" sz="28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19 11  3 60 52 44 36 32</a:t>
            </a:r>
            <a:endParaRPr lang="en-US" altLang="zh-CN" sz="28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63 55 47 39 31 23 15 40</a:t>
            </a:r>
            <a:endParaRPr lang="en-US" altLang="zh-CN" sz="28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7 62 54 46 38 30 22 48</a:t>
            </a:r>
            <a:endParaRPr lang="en-US" altLang="zh-CN" sz="28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14  6 61 53 45 37 29 56</a:t>
            </a:r>
            <a:endParaRPr lang="en-US" altLang="zh-CN" sz="28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21 13  5 28 20 12   4 64</a:t>
            </a:r>
            <a:endParaRPr lang="en-US" altLang="zh-CN" sz="28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矩形 31748"/>
          <p:cNvSpPr/>
          <p:nvPr/>
        </p:nvSpPr>
        <p:spPr>
          <a:xfrm>
            <a:off x="4643438" y="1403350"/>
            <a:ext cx="4119562" cy="4259263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8" name="矩形 31749"/>
          <p:cNvSpPr/>
          <p:nvPr/>
        </p:nvSpPr>
        <p:spPr>
          <a:xfrm>
            <a:off x="8029575" y="838200"/>
            <a:ext cx="1114425" cy="469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8×7</a:t>
            </a:r>
            <a:endParaRPr lang="en-US" altLang="zh-CN" sz="24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9" name="矩形 31750"/>
          <p:cNvSpPr/>
          <p:nvPr/>
        </p:nvSpPr>
        <p:spPr>
          <a:xfrm>
            <a:off x="2514600" y="5791200"/>
            <a:ext cx="5046663" cy="6794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en-US" altLang="zh-CN" sz="2400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zh-CN" altLang="en-US" sz="2400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400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56</a:t>
            </a:r>
            <a:r>
              <a:rPr lang="zh-CN" altLang="en-US" sz="2400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比特重新排列，成为</a:t>
            </a:r>
            <a:r>
              <a:rPr lang="en-US" altLang="zh-CN" sz="2400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C0D0</a:t>
            </a:r>
            <a:endParaRPr lang="en-US" altLang="zh-CN" sz="2400" baseline="30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630" name="矩形 31751"/>
          <p:cNvSpPr/>
          <p:nvPr/>
        </p:nvSpPr>
        <p:spPr>
          <a:xfrm>
            <a:off x="250825" y="1487488"/>
            <a:ext cx="4392613" cy="4103687"/>
          </a:xfrm>
          <a:prstGeom prst="rect">
            <a:avLst/>
          </a:prstGeom>
          <a:noFill/>
          <a:ln w="25400">
            <a:noFill/>
          </a:ln>
        </p:spPr>
        <p:txBody>
          <a:bodyPr anchor="t"/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1   2  3   4   5   6    7   8</a:t>
            </a:r>
            <a:endParaRPr lang="en-US" altLang="zh-CN" sz="28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9 10 11 12 13 14 15 16</a:t>
            </a:r>
            <a:endParaRPr lang="en-US" altLang="zh-CN" sz="28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17 18 19 20 21 22 23 24</a:t>
            </a:r>
            <a:endParaRPr lang="en-US" altLang="zh-CN" sz="28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25 26 27 28 29 30 31 32</a:t>
            </a:r>
            <a:endParaRPr lang="en-US" altLang="zh-CN" sz="28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33 34 35 36 37 38 39 40</a:t>
            </a:r>
            <a:endParaRPr lang="en-US" altLang="zh-CN" sz="28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41 42 43 44 45 46 47 48</a:t>
            </a:r>
            <a:endParaRPr lang="en-US" altLang="zh-CN" sz="28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49 50 51 52 53 54 55 56</a:t>
            </a:r>
            <a:endParaRPr lang="en-US" altLang="zh-CN" sz="28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57 58 59 60 61 62 63 64</a:t>
            </a:r>
            <a:endParaRPr lang="en-US" altLang="zh-CN" sz="28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1" name="矩形 31752"/>
          <p:cNvSpPr/>
          <p:nvPr/>
        </p:nvSpPr>
        <p:spPr>
          <a:xfrm>
            <a:off x="250825" y="1414463"/>
            <a:ext cx="4092575" cy="424815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2" name="圆角矩形 31753"/>
          <p:cNvSpPr/>
          <p:nvPr/>
        </p:nvSpPr>
        <p:spPr>
          <a:xfrm>
            <a:off x="323850" y="1487488"/>
            <a:ext cx="3409950" cy="4103687"/>
          </a:xfrm>
          <a:prstGeom prst="roundRect">
            <a:avLst>
              <a:gd name="adj" fmla="val 4741"/>
            </a:avLst>
          </a:prstGeom>
          <a:noFill/>
          <a:ln w="254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3" name="圆角矩形 31754"/>
          <p:cNvSpPr/>
          <p:nvPr/>
        </p:nvSpPr>
        <p:spPr>
          <a:xfrm>
            <a:off x="4716463" y="1487488"/>
            <a:ext cx="3436937" cy="4103687"/>
          </a:xfrm>
          <a:prstGeom prst="roundRect">
            <a:avLst>
              <a:gd name="adj" fmla="val 4741"/>
            </a:avLst>
          </a:prstGeom>
          <a:noFill/>
          <a:ln w="254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327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err="1"/>
              <a:t>Key</a:t>
            </a:r>
            <a:r>
              <a:rPr lang="en-US" altLang="zh-CN" baseline="-25000" err="1"/>
              <a:t>i</a:t>
            </a:r>
            <a:r>
              <a:rPr lang="en-US" altLang="zh-CN"/>
              <a:t> (48bit)</a:t>
            </a:r>
            <a:endParaRPr lang="zh-CN" altLang="en-US" dirty="0"/>
          </a:p>
        </p:txBody>
      </p:sp>
      <p:sp>
        <p:nvSpPr>
          <p:cNvPr id="27650" name="文本占位符 3277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 b="1">
                <a:solidFill>
                  <a:srgbClr val="000000"/>
                </a:solidFill>
              </a:rPr>
              <a:t>C</a:t>
            </a:r>
            <a:r>
              <a:rPr lang="en-US" altLang="zh-CN" b="1" baseline="-25000">
                <a:solidFill>
                  <a:srgbClr val="000000"/>
                </a:solidFill>
              </a:rPr>
              <a:t>0</a:t>
            </a:r>
            <a:r>
              <a:rPr lang="en-US" altLang="zh-CN" b="1">
                <a:solidFill>
                  <a:srgbClr val="000000"/>
                </a:solidFill>
              </a:rPr>
              <a:t>D</a:t>
            </a:r>
            <a:r>
              <a:rPr lang="en-US" altLang="zh-CN" b="1" baseline="-25000">
                <a:solidFill>
                  <a:srgbClr val="000000"/>
                </a:solidFill>
              </a:rPr>
              <a:t>0</a:t>
            </a:r>
            <a:r>
              <a:rPr lang="en-US" altLang="zh-CN" b="1">
                <a:solidFill>
                  <a:srgbClr val="000000"/>
                </a:solidFill>
              </a:rPr>
              <a:t> </a:t>
            </a:r>
            <a:endParaRPr lang="en-US" altLang="zh-CN" b="1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b="1"/>
              <a:t>	</a:t>
            </a:r>
            <a:r>
              <a:rPr lang="en-US" altLang="zh-CN" b="1">
                <a:solidFill>
                  <a:srgbClr val="000000"/>
                </a:solidFill>
              </a:rPr>
              <a:t>…</a:t>
            </a:r>
            <a:endParaRPr lang="en-US" altLang="zh-CN" b="1">
              <a:solidFill>
                <a:srgbClr val="000000"/>
              </a:solidFill>
            </a:endParaRPr>
          </a:p>
          <a:p>
            <a:r>
              <a:rPr lang="en-US" altLang="zh-CN" b="1">
                <a:solidFill>
                  <a:srgbClr val="000000"/>
                </a:solidFill>
              </a:rPr>
              <a:t>C</a:t>
            </a:r>
            <a:r>
              <a:rPr lang="en-US" altLang="zh-CN" b="1" baseline="-25000">
                <a:solidFill>
                  <a:srgbClr val="000000"/>
                </a:solidFill>
              </a:rPr>
              <a:t>15</a:t>
            </a:r>
            <a:r>
              <a:rPr lang="en-US" altLang="zh-CN" b="1">
                <a:solidFill>
                  <a:srgbClr val="000000"/>
                </a:solidFill>
              </a:rPr>
              <a:t>D</a:t>
            </a:r>
            <a:r>
              <a:rPr lang="en-US" altLang="zh-CN" b="1" baseline="-25000">
                <a:solidFill>
                  <a:srgbClr val="000000"/>
                </a:solidFill>
              </a:rPr>
              <a:t>15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27651" name="图片 32771" descr="tmp_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1828800"/>
            <a:ext cx="4876800" cy="4437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337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PC-2</a:t>
            </a:r>
            <a:endParaRPr lang="zh-CN" altLang="en-US" dirty="0"/>
          </a:p>
        </p:txBody>
      </p:sp>
      <p:sp>
        <p:nvSpPr>
          <p:cNvPr id="28674" name="矩形 33795"/>
          <p:cNvSpPr/>
          <p:nvPr/>
        </p:nvSpPr>
        <p:spPr>
          <a:xfrm>
            <a:off x="1905000" y="1219200"/>
            <a:ext cx="5403850" cy="3827463"/>
          </a:xfrm>
          <a:prstGeom prst="rect">
            <a:avLst/>
          </a:prstGeom>
          <a:noFill/>
          <a:ln w="22225">
            <a:noFill/>
          </a:ln>
        </p:spPr>
        <p:txBody>
          <a:bodyPr anchor="t"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14 17 11 24  1  5  3 28</a:t>
            </a:r>
            <a:endParaRPr lang="en-US" altLang="zh-CN" sz="3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15  6 21 10 23 19 12  4</a:t>
            </a:r>
            <a:endParaRPr lang="en-US" altLang="zh-CN" sz="3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26  8 16  7 27 20 13  2</a:t>
            </a:r>
            <a:endParaRPr lang="en-US" altLang="zh-CN" sz="3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41 52 31 37 47 55 30 40</a:t>
            </a:r>
            <a:endParaRPr lang="en-US" altLang="zh-CN" sz="3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51 45 33 48 44 49 39 56</a:t>
            </a:r>
            <a:endParaRPr lang="en-US" altLang="zh-CN" sz="3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34 53 46 42 50 36 29 32</a:t>
            </a:r>
            <a:endParaRPr lang="en-US" altLang="zh-CN" sz="3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75" name="矩形 33796"/>
          <p:cNvSpPr/>
          <p:nvPr/>
        </p:nvSpPr>
        <p:spPr>
          <a:xfrm>
            <a:off x="1905000" y="1155700"/>
            <a:ext cx="4876800" cy="3606800"/>
          </a:xfrm>
          <a:prstGeom prst="rect">
            <a:avLst/>
          </a:prstGeom>
          <a:noFill/>
          <a:ln w="222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76" name="矩形 33797"/>
          <p:cNvSpPr/>
          <p:nvPr/>
        </p:nvSpPr>
        <p:spPr>
          <a:xfrm>
            <a:off x="7019925" y="2235200"/>
            <a:ext cx="2124075" cy="1155700"/>
          </a:xfrm>
          <a:prstGeom prst="rect">
            <a:avLst/>
          </a:prstGeom>
          <a:noFill/>
          <a:ln w="22225">
            <a:noFill/>
          </a:ln>
        </p:spPr>
        <p:txBody>
          <a:bodyPr anchor="t"/>
          <a:p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6×8</a:t>
            </a:r>
            <a:endParaRPr lang="en-US" altLang="zh-CN" sz="24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未入选的：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22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77" name="矩形 33798"/>
          <p:cNvSpPr/>
          <p:nvPr/>
        </p:nvSpPr>
        <p:spPr>
          <a:xfrm>
            <a:off x="1258888" y="6199188"/>
            <a:ext cx="6697662" cy="469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r>
              <a:rPr lang="zh-CN" altLang="en-US" sz="20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每轮从</a:t>
            </a:r>
            <a:r>
              <a:rPr lang="en-US" altLang="zh-CN" sz="2000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56</a:t>
            </a:r>
            <a:r>
              <a:rPr lang="zh-CN" altLang="en-US" sz="20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比特中选取</a:t>
            </a:r>
            <a:r>
              <a:rPr lang="en-US" altLang="zh-CN" sz="2000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48</a:t>
            </a:r>
            <a:r>
              <a:rPr lang="zh-CN" altLang="en-US" sz="20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比特即为</a:t>
            </a:r>
            <a:r>
              <a:rPr lang="en-US" altLang="zh-CN" sz="2000" b="1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Ki</a:t>
            </a:r>
            <a:r>
              <a:rPr lang="zh-CN" altLang="en-US" sz="20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，并同时左移</a:t>
            </a:r>
            <a:endParaRPr lang="zh-CN" altLang="en-US" sz="2000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678" name="矩形 33799"/>
          <p:cNvSpPr/>
          <p:nvPr/>
        </p:nvSpPr>
        <p:spPr>
          <a:xfrm>
            <a:off x="1042988" y="5119688"/>
            <a:ext cx="7289800" cy="838200"/>
          </a:xfrm>
          <a:prstGeom prst="rect">
            <a:avLst/>
          </a:prstGeom>
          <a:noFill/>
          <a:ln w="22225">
            <a:noFill/>
          </a:ln>
        </p:spPr>
        <p:txBody>
          <a:bodyPr anchor="t"/>
          <a:p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Round number 1 2 3 4 5 6 7 8 910111213141516</a:t>
            </a:r>
            <a:endParaRPr lang="en-US" altLang="zh-CN" sz="24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Bits rotated 1 1 2 2 2 2 2 2 1 2 2 2 2 2 2 1</a:t>
            </a:r>
            <a:endParaRPr lang="en-US" altLang="zh-CN" sz="24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79" name="矩形 33800"/>
          <p:cNvSpPr/>
          <p:nvPr/>
        </p:nvSpPr>
        <p:spPr>
          <a:xfrm>
            <a:off x="1042988" y="5119688"/>
            <a:ext cx="6913562" cy="863600"/>
          </a:xfrm>
          <a:prstGeom prst="rect">
            <a:avLst/>
          </a:prstGeom>
          <a:noFill/>
          <a:ln w="222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80" name="直接连接符 33801"/>
          <p:cNvSpPr/>
          <p:nvPr/>
        </p:nvSpPr>
        <p:spPr>
          <a:xfrm>
            <a:off x="1042988" y="5551488"/>
            <a:ext cx="6913562" cy="0"/>
          </a:xfrm>
          <a:prstGeom prst="line">
            <a:avLst/>
          </a:prstGeom>
          <a:ln w="222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681" name="直接连接符 33802"/>
          <p:cNvSpPr/>
          <p:nvPr/>
        </p:nvSpPr>
        <p:spPr>
          <a:xfrm>
            <a:off x="3059113" y="5119688"/>
            <a:ext cx="0" cy="863600"/>
          </a:xfrm>
          <a:prstGeom prst="line">
            <a:avLst/>
          </a:prstGeom>
          <a:ln w="222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348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olidFill>
                  <a:schemeClr val="bg1"/>
                </a:solidFill>
              </a:rPr>
              <a:t>初始置换及逆置换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9698" name="文本占位符 3481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zh-CN" dirty="0">
                <a:solidFill>
                  <a:schemeClr val="bg1"/>
                </a:solidFill>
              </a:rPr>
              <a:t>Initial Permutation</a:t>
            </a:r>
            <a:r>
              <a:rPr lang="zh-CN" altLang="en-US" dirty="0">
                <a:solidFill>
                  <a:schemeClr val="bg1"/>
                </a:solidFill>
              </a:rPr>
              <a:t> （</a:t>
            </a:r>
            <a:r>
              <a:rPr lang="en-US" altLang="zh-CN">
                <a:solidFill>
                  <a:schemeClr val="bg1"/>
                </a:solidFill>
              </a:rPr>
              <a:t>IP/IP</a:t>
            </a:r>
            <a:r>
              <a:rPr lang="en-US" altLang="zh-CN" baseline="30000">
                <a:solidFill>
                  <a:schemeClr val="bg1"/>
                </a:solidFill>
              </a:rPr>
              <a:t>-1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699" name="矩形 34819"/>
          <p:cNvSpPr/>
          <p:nvPr/>
        </p:nvSpPr>
        <p:spPr>
          <a:xfrm>
            <a:off x="971550" y="2057400"/>
            <a:ext cx="3671888" cy="3671888"/>
          </a:xfrm>
          <a:prstGeom prst="rect">
            <a:avLst/>
          </a:prstGeom>
          <a:noFill/>
          <a:ln w="22225">
            <a:noFill/>
          </a:ln>
        </p:spPr>
        <p:txBody>
          <a:bodyPr anchor="t"/>
          <a:p>
            <a:pPr marL="342900" indent="-342900" algn="just" eaLnBrk="0" hangingPunct="0">
              <a:spcBef>
                <a:spcPct val="20000"/>
              </a:spcBef>
            </a:pPr>
            <a:r>
              <a:rPr lang="it-IT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58 50 42 34 26 18 10 2</a:t>
            </a:r>
            <a:endParaRPr lang="it-IT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it-IT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60 52 44 36 28 20 12 4</a:t>
            </a:r>
            <a:endParaRPr lang="it-IT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it-IT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62 54 46 38 30 22 14 6</a:t>
            </a:r>
            <a:endParaRPr lang="it-IT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it-IT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64 56 48 40 32 24 16 8</a:t>
            </a:r>
            <a:endParaRPr lang="it-IT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it-IT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57 49 41 33 25 17  9 1</a:t>
            </a:r>
            <a:endParaRPr lang="it-IT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it-IT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59 51 43 35 27 19 11 3</a:t>
            </a:r>
            <a:endParaRPr lang="it-IT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it-IT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61 53 45 37 29 21 13 5</a:t>
            </a:r>
            <a:endParaRPr lang="it-IT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it-IT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63 55 47 39 31 23 15 7</a:t>
            </a:r>
            <a:endParaRPr lang="en-US" altLang="zh-CN" sz="24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700" name="矩形 34821"/>
          <p:cNvSpPr/>
          <p:nvPr/>
        </p:nvSpPr>
        <p:spPr>
          <a:xfrm>
            <a:off x="4716463" y="2057400"/>
            <a:ext cx="3671887" cy="3671888"/>
          </a:xfrm>
          <a:prstGeom prst="rect">
            <a:avLst/>
          </a:prstGeom>
          <a:noFill/>
          <a:ln w="22225">
            <a:noFill/>
          </a:ln>
        </p:spPr>
        <p:txBody>
          <a:bodyPr anchor="t"/>
          <a:p>
            <a:pPr marL="342900" indent="-342900" eaLnBrk="0" hangingPunct="0">
              <a:spcBef>
                <a:spcPct val="20000"/>
              </a:spcBef>
            </a:pPr>
            <a:r>
              <a:rPr lang="it-IT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40 8 48 16 56 24 64 32</a:t>
            </a:r>
            <a:endParaRPr lang="it-IT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it-IT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39 7 47 15 55 23 63 31</a:t>
            </a:r>
            <a:endParaRPr lang="it-IT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it-IT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38 6 46 14 54 22 62 30</a:t>
            </a:r>
            <a:endParaRPr lang="it-IT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it-IT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37 5 45 13 53 21 61 29</a:t>
            </a:r>
            <a:endParaRPr lang="it-IT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it-IT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36 4 44 12 52 20 60 28</a:t>
            </a:r>
            <a:endParaRPr lang="it-IT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it-IT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35 3 43 11 51 19 59 27</a:t>
            </a:r>
            <a:endParaRPr lang="it-IT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it-IT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34 2 42 10 50 18 58 26</a:t>
            </a:r>
            <a:endParaRPr lang="it-IT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it-IT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33 1 41  9 49 17 57 25</a:t>
            </a:r>
            <a:endParaRPr lang="en-US" altLang="zh-CN" sz="24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701" name="矩形 34822"/>
          <p:cNvSpPr/>
          <p:nvPr/>
        </p:nvSpPr>
        <p:spPr>
          <a:xfrm>
            <a:off x="971550" y="2128838"/>
            <a:ext cx="3600450" cy="3529012"/>
          </a:xfrm>
          <a:prstGeom prst="rect">
            <a:avLst/>
          </a:prstGeom>
          <a:noFill/>
          <a:ln w="222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2" name="矩形 34823"/>
          <p:cNvSpPr/>
          <p:nvPr/>
        </p:nvSpPr>
        <p:spPr>
          <a:xfrm>
            <a:off x="0" y="5791200"/>
            <a:ext cx="9144000" cy="533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初始明文按照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重排；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轮后的密文按照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en-US" altLang="zh-CN" sz="2400" baseline="30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重排即为最后密文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3" name="文本框 34824"/>
          <p:cNvSpPr txBox="1"/>
          <p:nvPr/>
        </p:nvSpPr>
        <p:spPr>
          <a:xfrm>
            <a:off x="0" y="4362450"/>
            <a:ext cx="900113" cy="396875"/>
          </a:xfrm>
          <a:prstGeom prst="rect">
            <a:avLst/>
          </a:prstGeom>
          <a:noFill/>
          <a:ln w="22225">
            <a:noFill/>
          </a:ln>
        </p:spPr>
        <p:txBody>
          <a:bodyPr anchor="t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odd</a:t>
            </a: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4" name="文本框 34825"/>
          <p:cNvSpPr txBox="1"/>
          <p:nvPr/>
        </p:nvSpPr>
        <p:spPr>
          <a:xfrm>
            <a:off x="0" y="2778125"/>
            <a:ext cx="900113" cy="396875"/>
          </a:xfrm>
          <a:prstGeom prst="rect">
            <a:avLst/>
          </a:prstGeom>
          <a:noFill/>
          <a:ln w="22225">
            <a:noFill/>
          </a:ln>
        </p:spPr>
        <p:txBody>
          <a:bodyPr anchor="t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even</a:t>
            </a: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5" name="直接连接符 34826"/>
          <p:cNvSpPr/>
          <p:nvPr/>
        </p:nvSpPr>
        <p:spPr>
          <a:xfrm>
            <a:off x="971550" y="3857625"/>
            <a:ext cx="3600450" cy="0"/>
          </a:xfrm>
          <a:prstGeom prst="line">
            <a:avLst/>
          </a:prstGeom>
          <a:ln w="22225" cap="flat" cmpd="sng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9706" name="矩形 34827"/>
          <p:cNvSpPr/>
          <p:nvPr/>
        </p:nvSpPr>
        <p:spPr>
          <a:xfrm>
            <a:off x="4716463" y="2130425"/>
            <a:ext cx="3600450" cy="3527425"/>
          </a:xfrm>
          <a:prstGeom prst="rect">
            <a:avLst/>
          </a:prstGeom>
          <a:noFill/>
          <a:ln w="222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358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 dirty="0"/>
              <a:t>   轮 </a:t>
            </a:r>
            <a:r>
              <a:rPr lang="en-US" altLang="zh-CN"/>
              <a:t>One Round</a:t>
            </a:r>
            <a:endParaRPr lang="en-US" altLang="zh-CN"/>
          </a:p>
        </p:txBody>
      </p:sp>
      <p:sp>
        <p:nvSpPr>
          <p:cNvPr id="30722" name="文本占位符 3584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30723" name="图片 35843" descr="tmp_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2988" y="1371600"/>
            <a:ext cx="4291012" cy="5486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4" name="图片 35844" descr="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36638"/>
            <a:ext cx="8077200" cy="5821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368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olidFill>
                  <a:srgbClr val="000066"/>
                </a:solidFill>
              </a:rPr>
              <a:t>扩展置换 </a:t>
            </a:r>
            <a:r>
              <a:rPr lang="en-US" altLang="zh-CN">
                <a:solidFill>
                  <a:srgbClr val="000066"/>
                </a:solidFill>
              </a:rPr>
              <a:t>Expansion Permutation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746" name="文本占位符 3686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747" name="矩形 36867"/>
          <p:cNvSpPr/>
          <p:nvPr/>
        </p:nvSpPr>
        <p:spPr>
          <a:xfrm>
            <a:off x="1835150" y="1341438"/>
            <a:ext cx="3960813" cy="4967287"/>
          </a:xfrm>
          <a:prstGeom prst="rect">
            <a:avLst/>
          </a:prstGeom>
          <a:noFill/>
          <a:ln w="22225">
            <a:noFill/>
          </a:ln>
        </p:spPr>
        <p:txBody>
          <a:bodyPr anchor="t"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32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32  1  2  3  4  5</a:t>
            </a:r>
            <a:endParaRPr lang="en-US" altLang="zh-CN" sz="320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32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4  5  6  7  8  9</a:t>
            </a:r>
            <a:endParaRPr lang="en-US" altLang="zh-CN" sz="320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32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8  9 10 11 12 13</a:t>
            </a:r>
            <a:endParaRPr lang="en-US" altLang="zh-CN" sz="320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32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12 13 14 15 16 17</a:t>
            </a:r>
            <a:endParaRPr lang="en-US" altLang="zh-CN" sz="320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32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16 17 18 19 20 21</a:t>
            </a:r>
            <a:endParaRPr lang="en-US" altLang="zh-CN" sz="320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32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20 21 22 23 24 25</a:t>
            </a:r>
            <a:endParaRPr lang="en-US" altLang="zh-CN" sz="320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32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24 25 26 27 28 29</a:t>
            </a:r>
            <a:endParaRPr lang="en-US" altLang="zh-CN" sz="320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32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28 29 30 31 32  1</a:t>
            </a:r>
            <a:endParaRPr lang="en-US" altLang="zh-CN" sz="320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748" name="矩形 36868"/>
          <p:cNvSpPr/>
          <p:nvPr/>
        </p:nvSpPr>
        <p:spPr>
          <a:xfrm>
            <a:off x="1692275" y="1412875"/>
            <a:ext cx="3898900" cy="4679950"/>
          </a:xfrm>
          <a:prstGeom prst="rect">
            <a:avLst/>
          </a:prstGeom>
          <a:noFill/>
          <a:ln w="222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9" name="矩形 36869"/>
          <p:cNvSpPr/>
          <p:nvPr/>
        </p:nvSpPr>
        <p:spPr>
          <a:xfrm>
            <a:off x="5867400" y="4432300"/>
            <a:ext cx="2952750" cy="868363"/>
          </a:xfrm>
          <a:prstGeom prst="rect">
            <a:avLst/>
          </a:prstGeom>
          <a:noFill/>
          <a:ln w="22225">
            <a:noFill/>
          </a:ln>
        </p:spPr>
        <p:txBody>
          <a:bodyPr anchor="t"/>
          <a:p>
            <a:r>
              <a:rPr lang="en-US" altLang="zh-CN" sz="2400" err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aseline="-25000" err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32bit →48bit</a:t>
            </a:r>
            <a:endParaRPr lang="en-US" altLang="zh-CN" sz="240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两边的是重复选中的</a:t>
            </a:r>
            <a:endParaRPr lang="zh-CN" altLang="en-US" sz="24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50" name="圆角矩形 36870"/>
          <p:cNvSpPr/>
          <p:nvPr/>
        </p:nvSpPr>
        <p:spPr>
          <a:xfrm>
            <a:off x="2484438" y="1484313"/>
            <a:ext cx="2387600" cy="4537075"/>
          </a:xfrm>
          <a:prstGeom prst="roundRect">
            <a:avLst>
              <a:gd name="adj" fmla="val 4120"/>
            </a:avLst>
          </a:prstGeom>
          <a:noFill/>
          <a:ln w="22225" cap="flat" cmpd="sng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solidFill>
                <a:srgbClr val="FF99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1" name="矩形 36871"/>
          <p:cNvSpPr/>
          <p:nvPr/>
        </p:nvSpPr>
        <p:spPr>
          <a:xfrm>
            <a:off x="6146800" y="2997200"/>
            <a:ext cx="1739900" cy="469900"/>
          </a:xfrm>
          <a:prstGeom prst="rect">
            <a:avLst/>
          </a:prstGeom>
          <a:noFill/>
          <a:ln w="22225">
            <a:noFill/>
          </a:ln>
        </p:spPr>
        <p:txBody>
          <a:bodyPr anchor="t"/>
          <a:p>
            <a:pPr algn="ctr"/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8×6</a:t>
            </a:r>
            <a:endParaRPr lang="en-US" altLang="zh-CN" sz="24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378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轮函数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Round Function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770" name="文本占位符 3789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32771" name="图片 37891" descr="tmp_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447800"/>
            <a:ext cx="7531100" cy="5089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内容占位符 2"/>
          <p:cNvSpPr>
            <a:spLocks noGrp="1" noRot="1"/>
          </p:cNvSpPr>
          <p:nvPr>
            <p:ph idx="1"/>
          </p:nvPr>
        </p:nvSpPr>
        <p:spPr/>
        <p:txBody>
          <a:bodyPr anchor="t"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F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中的代换由8个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盒组成，每个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盒的输入长为6比特、输出长为4比特，其变换关系由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6" name="文本框 38916"/>
          <p:cNvSpPr txBox="1"/>
          <p:nvPr/>
        </p:nvSpPr>
        <p:spPr>
          <a:xfrm>
            <a:off x="2909570" y="3050540"/>
            <a:ext cx="435546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两边</a:t>
            </a:r>
            <a:r>
              <a:rPr lang="en-US" altLang="zh-CN" sz="3600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6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比特选择行号</a:t>
            </a:r>
            <a:endParaRPr lang="zh-CN" altLang="en-US" sz="3600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中间</a:t>
            </a:r>
            <a:r>
              <a:rPr lang="en-US" altLang="zh-CN" sz="3600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6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比特选择列号</a:t>
            </a:r>
            <a:endParaRPr lang="zh-CN" altLang="en-US" sz="3600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内容占位符 2"/>
          <p:cNvSpPr>
            <a:spLocks noGrp="1" noRot="1"/>
          </p:cNvSpPr>
          <p:nvPr>
            <p:ph idx="1"/>
          </p:nvPr>
        </p:nvSpPr>
        <p:spPr/>
        <p:txBody>
          <a:bodyPr anchor="t"/>
          <a:p>
            <a:pPr indent="-6350" eaLnBrk="1" hangingPunct="1"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对每个盒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S</a:t>
            </a:r>
            <a:r>
              <a:rPr lang="en-US" altLang="zh-CN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其6比特输入中，第1个和第6个比特形成一个2位二进制数，用来选择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S</a:t>
            </a:r>
            <a:r>
              <a:rPr lang="en-US" altLang="zh-CN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的4个代换中的一个。6比特输入中，中间4位用来选择列。行和列选定后，得到其交叉位置的十进制数，将这个数表示为4位二进制数即得这一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盒的输出。例如，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S</a:t>
            </a:r>
            <a:r>
              <a:rPr lang="en-US" altLang="zh-CN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的输入为011001，行选为01（即第1行），列选为1100（即第12列），行列交叉位置的数为9，其4位二进制表示为1001，所以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S</a:t>
            </a:r>
            <a:r>
              <a:rPr lang="en-US" altLang="zh-CN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的输出为1001。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389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en-US" altLang="zh-CN"/>
              <a:t>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盒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S-Boxes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1/4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794" name="文本占位符 38914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zh-CN" altLang="en-US" dirty="0"/>
          </a:p>
        </p:txBody>
      </p:sp>
      <p:pic>
        <p:nvPicPr>
          <p:cNvPr id="33795" name="图片 38915" descr="tmp_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00" y="1433513"/>
            <a:ext cx="8648700" cy="5308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6" name="文本框 38916"/>
          <p:cNvSpPr txBox="1"/>
          <p:nvPr/>
        </p:nvSpPr>
        <p:spPr>
          <a:xfrm>
            <a:off x="5680075" y="297180"/>
            <a:ext cx="3097213" cy="1014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两边</a:t>
            </a:r>
            <a:r>
              <a:rPr lang="en-US" altLang="zh-CN" sz="2400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比特选择行号</a:t>
            </a:r>
            <a:endParaRPr lang="zh-CN" altLang="en-US" sz="2400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中间</a:t>
            </a:r>
            <a:r>
              <a:rPr lang="en-US" altLang="zh-CN" sz="2400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比特选择列号</a:t>
            </a:r>
            <a:endParaRPr lang="zh-CN" altLang="en-US" sz="2400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215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3.1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分组密码算法</a:t>
            </a:r>
            <a:endParaRPr lang="zh-CN" altLang="en-US" dirty="0"/>
          </a:p>
        </p:txBody>
      </p:sp>
      <p:sp>
        <p:nvSpPr>
          <p:cNvPr id="9218" name="文本占位符 21506"/>
          <p:cNvSpPr>
            <a:spLocks noGrp="1"/>
          </p:cNvSpPr>
          <p:nvPr>
            <p:ph idx="1"/>
          </p:nvPr>
        </p:nvSpPr>
        <p:spPr>
          <a:xfrm>
            <a:off x="301625" y="1600200"/>
            <a:ext cx="8768715" cy="4498975"/>
          </a:xfrm>
        </p:spPr>
        <p:txBody>
          <a:bodyPr anchor="t"/>
          <a:p>
            <a:r>
              <a:rPr lang="zh-CN" altLang="en-US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分组密码算法  </a:t>
            </a:r>
            <a:r>
              <a:rPr lang="en-US" altLang="zh-CN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Block Cipher</a:t>
            </a:r>
            <a:endParaRPr lang="en-US" altLang="zh-CN" b="1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明文被分为固定长度的块</a:t>
            </a:r>
            <a:r>
              <a:rPr lang="en-US" altLang="zh-CN" sz="3200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即分组</a:t>
            </a:r>
            <a:r>
              <a:rPr lang="en-US" altLang="zh-CN" sz="3200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，对每个分组用相同的算法和密钥加解密</a:t>
            </a:r>
            <a:endParaRPr lang="zh-CN" altLang="en-US" sz="3200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分组一般为</a:t>
            </a:r>
            <a:r>
              <a:rPr lang="en-US" altLang="zh-CN" sz="3200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3200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64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比特，或更长 </a:t>
            </a:r>
            <a:r>
              <a:rPr lang="en-US" altLang="zh-CN" sz="3200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3600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Padding)</a:t>
            </a:r>
            <a:endParaRPr lang="en-US" altLang="zh-CN" sz="3600" b="1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密文分组和明文分组同样长</a:t>
            </a:r>
            <a:endParaRPr lang="zh-CN" altLang="en-US" sz="3200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对某个密钥可以构造一个明密文对照表</a:t>
            </a:r>
            <a:endParaRPr lang="zh-CN" altLang="en-US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Codebook   (Substitution Table)</a:t>
            </a:r>
            <a:endParaRPr lang="en-US" altLang="zh-CN" b="1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所以分组的长得至少</a:t>
            </a:r>
            <a:r>
              <a:rPr lang="en-US" altLang="zh-CN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64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比特才好</a:t>
            </a:r>
            <a:endParaRPr lang="zh-CN" altLang="en-US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密钥空间</a:t>
            </a:r>
            <a:r>
              <a:rPr lang="en-US" altLang="zh-CN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2^k &lt;&lt; 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可逆映射个数</a:t>
            </a:r>
            <a:r>
              <a:rPr lang="en-US" altLang="zh-CN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(2^n)!</a:t>
            </a:r>
            <a:endParaRPr lang="en-US" altLang="zh-CN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399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S-Boxes</a:t>
            </a:r>
            <a:r>
              <a:rPr lang="zh-CN" altLang="en-US" dirty="0"/>
              <a:t>：</a:t>
            </a:r>
            <a:r>
              <a:rPr lang="en-US" altLang="zh-CN"/>
              <a:t>5-8</a:t>
            </a:r>
            <a:endParaRPr lang="zh-CN" altLang="en-US" dirty="0"/>
          </a:p>
        </p:txBody>
      </p:sp>
      <p:sp>
        <p:nvSpPr>
          <p:cNvPr id="34818" name="文本占位符 39938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zh-CN" altLang="en-US" dirty="0"/>
          </a:p>
        </p:txBody>
      </p:sp>
      <p:pic>
        <p:nvPicPr>
          <p:cNvPr id="34819" name="图片 39939" descr="tmp_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00" y="1196975"/>
            <a:ext cx="8648700" cy="533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409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</a:t>
            </a: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36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盒出来后重排：</a:t>
            </a: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Permutation Function</a:t>
            </a:r>
            <a:endParaRPr lang="en-US" altLang="zh-CN" sz="36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842" name="文本占位符 4096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None/>
            </a:pP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	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 4×8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		</a:t>
            </a:r>
            <a:r>
              <a:rPr lang="en-US" altLang="zh-CN" b="1">
                <a:solidFill>
                  <a:srgbClr val="000066"/>
                </a:solidFill>
                <a:latin typeface="宋体" panose="02010600030101010101" pitchFamily="2" charset="-122"/>
              </a:rPr>
              <a:t>16  7 20 21 29 12 28 17</a:t>
            </a:r>
            <a:endParaRPr lang="en-US" altLang="zh-CN" b="1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>
                <a:solidFill>
                  <a:srgbClr val="000066"/>
                </a:solidFill>
                <a:latin typeface="宋体" panose="02010600030101010101" pitchFamily="2" charset="-122"/>
              </a:rPr>
              <a:t> 		1  15 23 26  5 18 31 10</a:t>
            </a:r>
            <a:endParaRPr lang="en-US" altLang="zh-CN" b="1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>
                <a:solidFill>
                  <a:srgbClr val="000066"/>
                </a:solidFill>
                <a:latin typeface="宋体" panose="02010600030101010101" pitchFamily="2" charset="-122"/>
              </a:rPr>
              <a:t> 		2   8 24 14 32 27  3  9</a:t>
            </a:r>
            <a:endParaRPr lang="en-US" altLang="zh-CN" b="1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>
                <a:solidFill>
                  <a:srgbClr val="000066"/>
                </a:solidFill>
                <a:latin typeface="宋体" panose="02010600030101010101" pitchFamily="2" charset="-122"/>
              </a:rPr>
              <a:t>		19 13 30  6 22 11  4 25</a:t>
            </a:r>
            <a:endParaRPr lang="en-US" altLang="zh-CN" b="1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endParaRPr lang="en-US" altLang="zh-CN" b="1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35843" name="矩形 40963"/>
          <p:cNvSpPr/>
          <p:nvPr/>
        </p:nvSpPr>
        <p:spPr>
          <a:xfrm>
            <a:off x="1331913" y="2760345"/>
            <a:ext cx="4916487" cy="2341563"/>
          </a:xfrm>
          <a:prstGeom prst="rect">
            <a:avLst/>
          </a:prstGeom>
          <a:noFill/>
          <a:ln w="222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5017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en-US" altLang="zh-CN"/>
              <a:t>   DES</a:t>
            </a:r>
            <a:endParaRPr lang="en-US" altLang="zh-CN"/>
          </a:p>
        </p:txBody>
      </p:sp>
      <p:sp>
        <p:nvSpPr>
          <p:cNvPr id="36866" name="文本占位符 5017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 b="1">
                <a:solidFill>
                  <a:srgbClr val="000066"/>
                </a:solidFill>
              </a:rPr>
              <a:t>Review </a:t>
            </a:r>
            <a:endParaRPr lang="en-US" altLang="zh-CN" b="1">
              <a:solidFill>
                <a:srgbClr val="000066"/>
              </a:solidFill>
            </a:endParaRPr>
          </a:p>
        </p:txBody>
      </p:sp>
      <p:pic>
        <p:nvPicPr>
          <p:cNvPr id="36867" name="图片 50179" descr="tmp_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0300" y="0"/>
            <a:ext cx="67437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5120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 dirty="0"/>
              <a:t>	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计算实例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7890" name="文本占位符 5120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>
                <a:solidFill>
                  <a:srgbClr val="000000"/>
                </a:solidFill>
              </a:rPr>
              <a:t>p=0123456789ABCDEF</a:t>
            </a:r>
            <a:endParaRPr lang="en-US" altLang="zh-CN"/>
          </a:p>
          <a:p>
            <a:r>
              <a:rPr lang="en-US" altLang="zh-CN">
                <a:solidFill>
                  <a:srgbClr val="FFFF00"/>
                </a:solidFill>
              </a:rPr>
              <a:t>k=133457799BBCDFF1</a:t>
            </a:r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 …</a:t>
            </a:r>
            <a:endParaRPr lang="en-US" altLang="zh-CN"/>
          </a:p>
          <a:p>
            <a:r>
              <a:rPr lang="en-US" altLang="zh-CN"/>
              <a:t> …</a:t>
            </a:r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  <a:p>
            <a:r>
              <a:rPr lang="en-US" altLang="zh-CN">
                <a:solidFill>
                  <a:srgbClr val="000000"/>
                </a:solidFill>
              </a:rPr>
              <a:t>c=85E813540F0AB405</a:t>
            </a:r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37891" name="图片 51203" descr="03-04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0" y="0"/>
            <a:ext cx="1789113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522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OpenSSL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914" name="文本占位符 52226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明文 </a:t>
            </a:r>
            <a:r>
              <a:rPr lang="en-US" altLang="zh-CN">
                <a:solidFill>
                  <a:srgbClr val="000000"/>
                </a:solidFill>
              </a:rPr>
              <a:t>64bit	“</a:t>
            </a:r>
            <a:r>
              <a:rPr lang="en-US" altLang="zh-CN" err="1">
                <a:solidFill>
                  <a:srgbClr val="000000"/>
                </a:solidFill>
              </a:rPr>
              <a:t>plaintxt</a:t>
            </a:r>
            <a:r>
              <a:rPr lang="en-US" altLang="zh-CN">
                <a:solidFill>
                  <a:srgbClr val="000000"/>
                </a:solidFill>
              </a:rPr>
              <a:t>”  8</a:t>
            </a:r>
            <a:r>
              <a:rPr lang="zh-CN" altLang="en-US" dirty="0">
                <a:solidFill>
                  <a:srgbClr val="000000"/>
                </a:solidFill>
              </a:rPr>
              <a:t>字节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Key  56bit	“password” </a:t>
            </a:r>
            <a:r>
              <a:rPr lang="zh-CN" altLang="en-US" dirty="0">
                <a:solidFill>
                  <a:srgbClr val="000000"/>
                </a:solidFill>
              </a:rPr>
              <a:t>取低</a:t>
            </a:r>
            <a:r>
              <a:rPr lang="en-US" altLang="zh-CN">
                <a:solidFill>
                  <a:srgbClr val="000000"/>
                </a:solidFill>
              </a:rPr>
              <a:t>7bits×8</a:t>
            </a:r>
            <a:endParaRPr lang="en-US" altLang="zh-CN">
              <a:solidFill>
                <a:srgbClr val="000000"/>
              </a:solidFill>
            </a:endParaRPr>
          </a:p>
          <a:p>
            <a:pPr lvl="4">
              <a:lnSpc>
                <a:spcPct val="90000"/>
              </a:lnSpc>
            </a:pPr>
            <a:endParaRPr lang="en-US" altLang="zh-CN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手工运算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		</a:t>
            </a:r>
            <a:r>
              <a:rPr lang="en-US" altLang="zh-CN" sz="2000">
                <a:solidFill>
                  <a:srgbClr val="000000"/>
                </a:solidFill>
              </a:rPr>
              <a:t>vs.</a:t>
            </a:r>
            <a:endParaRPr lang="en-US" altLang="zh-CN" sz="20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00"/>
                </a:solidFill>
              </a:rPr>
              <a:t>	  void </a:t>
            </a:r>
            <a:r>
              <a:rPr lang="en-US" altLang="zh-CN" sz="2800" err="1">
                <a:solidFill>
                  <a:srgbClr val="000000"/>
                </a:solidFill>
              </a:rPr>
              <a:t>DES_ecb_encrypt(const_DES_cblock</a:t>
            </a:r>
            <a:r>
              <a:rPr lang="en-US" altLang="zh-CN" sz="2800">
                <a:solidFill>
                  <a:srgbClr val="000000"/>
                </a:solidFill>
              </a:rPr>
              <a:t> *input, </a:t>
            </a:r>
            <a:endParaRPr lang="en-US" altLang="zh-CN" sz="28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00"/>
                </a:solidFill>
              </a:rPr>
              <a:t>				</a:t>
            </a:r>
            <a:r>
              <a:rPr lang="en-US" altLang="zh-CN" sz="2800" err="1">
                <a:solidFill>
                  <a:srgbClr val="000000"/>
                </a:solidFill>
              </a:rPr>
              <a:t>DES_cblock</a:t>
            </a:r>
            <a:r>
              <a:rPr lang="en-US" altLang="zh-CN" sz="2800">
                <a:solidFill>
                  <a:srgbClr val="000000"/>
                </a:solidFill>
              </a:rPr>
              <a:t> *output,</a:t>
            </a:r>
            <a:endParaRPr lang="en-US" altLang="zh-CN" sz="28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00"/>
                </a:solidFill>
              </a:rPr>
              <a:t>				</a:t>
            </a:r>
            <a:r>
              <a:rPr lang="en-US" altLang="zh-CN" sz="2800" err="1">
                <a:solidFill>
                  <a:srgbClr val="000000"/>
                </a:solidFill>
              </a:rPr>
              <a:t>DES_key_schedule</a:t>
            </a:r>
            <a:r>
              <a:rPr lang="en-US" altLang="zh-CN" sz="2800">
                <a:solidFill>
                  <a:srgbClr val="000000"/>
                </a:solidFill>
              </a:rPr>
              <a:t> *</a:t>
            </a:r>
            <a:r>
              <a:rPr lang="en-US" altLang="zh-CN" sz="2800" err="1">
                <a:solidFill>
                  <a:srgbClr val="000000"/>
                </a:solidFill>
              </a:rPr>
              <a:t>ks</a:t>
            </a:r>
            <a:r>
              <a:rPr lang="en-US" altLang="zh-CN" sz="2800">
                <a:solidFill>
                  <a:srgbClr val="000000"/>
                </a:solidFill>
              </a:rPr>
              <a:t>,</a:t>
            </a:r>
            <a:endParaRPr lang="en-US" altLang="zh-CN" sz="28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00"/>
                </a:solidFill>
              </a:rPr>
              <a:t>				</a:t>
            </a:r>
            <a:r>
              <a:rPr lang="en-US" altLang="zh-CN" sz="2800" err="1">
                <a:solidFill>
                  <a:srgbClr val="000000"/>
                </a:solidFill>
              </a:rPr>
              <a:t>int</a:t>
            </a:r>
            <a:r>
              <a:rPr lang="en-US" altLang="zh-CN" sz="2800">
                <a:solidFill>
                  <a:srgbClr val="000000"/>
                </a:solidFill>
              </a:rPr>
              <a:t> enc);</a:t>
            </a:r>
            <a:endParaRPr lang="en-US" altLang="zh-CN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密文  </a:t>
            </a:r>
            <a:r>
              <a:rPr lang="en-US" altLang="zh-CN">
                <a:solidFill>
                  <a:srgbClr val="000000"/>
                </a:solidFill>
              </a:rPr>
              <a:t>8B </a:t>
            </a:r>
            <a:endParaRPr lang="en-US" altLang="zh-CN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>
                <a:solidFill>
                  <a:srgbClr val="000000"/>
                </a:solidFill>
              </a:rPr>
              <a:t>	32 97 23 0f 81 3e </a:t>
            </a:r>
            <a:r>
              <a:rPr lang="en-US" altLang="zh-CN" err="1">
                <a:solidFill>
                  <a:srgbClr val="000000"/>
                </a:solidFill>
              </a:rPr>
              <a:t>da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err="1">
                <a:solidFill>
                  <a:srgbClr val="000000"/>
                </a:solidFill>
              </a:rPr>
              <a:t>af</a:t>
            </a:r>
            <a:endParaRPr lang="en-US" altLang="zh-CN" sz="2400" err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542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3.3 DES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安全强度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938" name="文本占位符 54274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的争议集中在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密钥空间太小 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 space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Lucifer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2^128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降到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2^56 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 Challenge III,  22 hours 15 minutes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盒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S-Boxes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盒的设计准则？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陷门？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trapdoors  by NSA  (?)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“Form surprise to suspicion”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从惊喜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甚至能够抵御很后来才发现的各种攻击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到怀疑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年前就如此厉害的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NSA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现在究竟有多厉害</a:t>
            </a:r>
            <a:r>
              <a:rPr lang="en-US" altLang="zh-CN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604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密钥大小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 Size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962" name="文本占位符 6041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 sz="2800">
                <a:solidFill>
                  <a:srgbClr val="000000"/>
                </a:solidFill>
              </a:rPr>
              <a:t>2^56 ≈7×10^16</a:t>
            </a:r>
            <a:endParaRPr lang="en-US" altLang="zh-CN" sz="2800">
              <a:solidFill>
                <a:srgbClr val="000000"/>
              </a:solidFill>
            </a:endParaRPr>
          </a:p>
          <a:p>
            <a:pPr lvl="1"/>
            <a:r>
              <a:rPr lang="en-US" altLang="zh-CN" sz="2400">
                <a:solidFill>
                  <a:srgbClr val="000000"/>
                </a:solidFill>
              </a:rPr>
              <a:t>1Mkeys/Second means 1000 years</a:t>
            </a:r>
            <a:endParaRPr lang="en-US" altLang="zh-CN" sz="2400">
              <a:solidFill>
                <a:srgbClr val="000000"/>
              </a:solidFill>
            </a:endParaRPr>
          </a:p>
          <a:p>
            <a:r>
              <a:rPr lang="en-US" altLang="zh-CN" sz="2800">
                <a:solidFill>
                  <a:srgbClr val="000000"/>
                </a:solidFill>
              </a:rPr>
              <a:t>Special machine designed</a:t>
            </a:r>
            <a:endParaRPr lang="en-US" altLang="zh-CN" sz="2800">
              <a:solidFill>
                <a:srgbClr val="000000"/>
              </a:solidFill>
            </a:endParaRPr>
          </a:p>
          <a:p>
            <a:pPr lvl="1"/>
            <a:r>
              <a:rPr lang="en-US" altLang="zh-CN" sz="2400">
                <a:solidFill>
                  <a:srgbClr val="000000"/>
                </a:solidFill>
              </a:rPr>
              <a:t>Wiener </a:t>
            </a:r>
            <a:r>
              <a:rPr lang="en-US" altLang="zh-CN" sz="1800">
                <a:solidFill>
                  <a:srgbClr val="000000"/>
                </a:solidFill>
              </a:rPr>
              <a:t>http://www3.sympatico.ca/wienerfamily/Michael/</a:t>
            </a:r>
            <a:endParaRPr lang="en-US" altLang="zh-CN" sz="1800">
              <a:solidFill>
                <a:srgbClr val="000000"/>
              </a:solidFill>
            </a:endParaRPr>
          </a:p>
          <a:p>
            <a:pPr lvl="1"/>
            <a:r>
              <a:rPr lang="en-US" altLang="zh-CN" sz="2400">
                <a:solidFill>
                  <a:srgbClr val="000000"/>
                </a:solidFill>
              </a:rPr>
              <a:t>Cost/time table 	&gt;</a:t>
            </a:r>
            <a:endParaRPr lang="en-US" altLang="zh-CN" sz="2400">
              <a:solidFill>
                <a:srgbClr val="000000"/>
              </a:solidFill>
            </a:endParaRPr>
          </a:p>
          <a:p>
            <a:r>
              <a:rPr lang="en-US" altLang="zh-CN" sz="2800">
                <a:solidFill>
                  <a:srgbClr val="000000"/>
                </a:solidFill>
              </a:rPr>
              <a:t>Recent news</a:t>
            </a:r>
            <a:endParaRPr lang="en-US" altLang="zh-CN" sz="2800">
              <a:solidFill>
                <a:srgbClr val="000000"/>
              </a:solidFill>
            </a:endParaRPr>
          </a:p>
          <a:p>
            <a:pPr lvl="1"/>
            <a:r>
              <a:rPr lang="en-AU" altLang="zh-CN" sz="2400">
                <a:solidFill>
                  <a:srgbClr val="000000"/>
                </a:solidFill>
              </a:rPr>
              <a:t>in 1997 on Internet in a few months (Rocke,96days)</a:t>
            </a:r>
            <a:endParaRPr lang="en-AU" altLang="zh-CN" sz="2400">
              <a:solidFill>
                <a:srgbClr val="000000"/>
              </a:solidFill>
            </a:endParaRPr>
          </a:p>
          <a:p>
            <a:pPr lvl="1"/>
            <a:r>
              <a:rPr lang="en-AU" altLang="zh-CN" sz="2400">
                <a:solidFill>
                  <a:srgbClr val="000000"/>
                </a:solidFill>
              </a:rPr>
              <a:t>in 1998 on dedicated </a:t>
            </a:r>
            <a:r>
              <a:rPr lang="en-AU" altLang="zh-CN" sz="2400" err="1">
                <a:solidFill>
                  <a:srgbClr val="000000"/>
                </a:solidFill>
              </a:rPr>
              <a:t>h/w</a:t>
            </a:r>
            <a:r>
              <a:rPr lang="en-AU" altLang="zh-CN" sz="2400">
                <a:solidFill>
                  <a:srgbClr val="000000"/>
                </a:solidFill>
              </a:rPr>
              <a:t> in a few days    </a:t>
            </a:r>
            <a:endParaRPr lang="en-AU" altLang="zh-CN" sz="240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en-AU" altLang="zh-CN" sz="2400">
                <a:solidFill>
                  <a:srgbClr val="000000"/>
                </a:solidFill>
              </a:rPr>
              <a:t>	(DES II-2 EFF, 56 hrs)</a:t>
            </a:r>
            <a:endParaRPr lang="en-AU" altLang="zh-CN" sz="2400">
              <a:solidFill>
                <a:srgbClr val="000000"/>
              </a:solidFill>
            </a:endParaRPr>
          </a:p>
          <a:p>
            <a:pPr lvl="1"/>
            <a:r>
              <a:rPr lang="en-AU" altLang="zh-CN" sz="2400">
                <a:solidFill>
                  <a:srgbClr val="000000"/>
                </a:solidFill>
              </a:rPr>
              <a:t>in 1999 above combined in 22hrs 15 mins</a:t>
            </a:r>
            <a:endParaRPr lang="en-AU" altLang="zh-CN" sz="240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en-US" altLang="zh-CN" sz="2400">
                <a:solidFill>
                  <a:srgbClr val="000000"/>
                </a:solidFill>
              </a:rPr>
              <a:t>	“Deep Crack” by EFF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614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穷举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蛮力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攻击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Cost/Time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1986" name="文本占位符 6144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 sz="2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 search machine unit	expected search time</a:t>
            </a:r>
            <a:endParaRPr lang="en-US" altLang="zh-CN" sz="28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en-US" altLang="zh-CN" sz="2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$     100,000			35 hours</a:t>
            </a:r>
            <a:endParaRPr lang="en-US" altLang="zh-CN" sz="28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en-US" altLang="zh-CN" sz="2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$  1,000,000			3.5 hours</a:t>
            </a:r>
            <a:endParaRPr lang="en-US" altLang="zh-CN" sz="28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en-US" altLang="zh-CN" sz="2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$10,000,000			21 </a:t>
            </a:r>
            <a:r>
              <a:rPr lang="en-US" altLang="zh-CN" sz="28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mins</a:t>
            </a:r>
            <a:endParaRPr lang="en-US" altLang="zh-CN" sz="28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&lt;Efficient DES Key Search&gt;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>
              <a:buNone/>
            </a:pPr>
            <a:r>
              <a:rPr lang="en-US" altLang="zh-CN" sz="2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wiener93efficient.pdf</a:t>
            </a:r>
            <a:endParaRPr lang="en-US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 Brute Force Search of DES 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Keyspace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>
              <a:buNone/>
            </a:pPr>
            <a:r>
              <a:rPr lang="en-US" altLang="zh-CN" sz="2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/>
              </a:rPr>
              <a:t>http://</a:t>
            </a:r>
            <a:r>
              <a:rPr lang="en-US" altLang="zh-CN" sz="28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/>
              </a:rPr>
              <a:t>www.interhack.net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/>
              </a:rPr>
              <a:t>/pubs/des-key-crack/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8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按照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NIST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的提议，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98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年以后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不应继续使用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3DES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AES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RC5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IDEA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737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“</a:t>
            </a:r>
            <a:r>
              <a:rPr lang="en-US" altLang="zh-CN">
                <a:solidFill>
                  <a:srgbClr val="000000"/>
                </a:solidFill>
              </a:rPr>
              <a:t>Deep Crack” Hardware Cracker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3010" name="文本占位符 7373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>
                <a:solidFill>
                  <a:srgbClr val="000000"/>
                </a:solidFill>
              </a:rPr>
              <a:t>Developed by the</a:t>
            </a:r>
            <a:endParaRPr lang="en-US" altLang="zh-CN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>
                <a:solidFill>
                  <a:srgbClr val="000000"/>
                </a:solidFill>
              </a:rPr>
              <a:t>		Electronic Frontier Foundation</a:t>
            </a:r>
            <a:endParaRPr lang="en-US" altLang="zh-CN">
              <a:solidFill>
                <a:srgbClr val="000000"/>
              </a:solidFill>
            </a:endParaRPr>
          </a:p>
          <a:p>
            <a:r>
              <a:rPr lang="en-US" altLang="zh-CN">
                <a:solidFill>
                  <a:srgbClr val="000000"/>
                </a:solidFill>
              </a:rPr>
              <a:t>Cost US$210,000</a:t>
            </a:r>
            <a:endParaRPr lang="en-US" altLang="zh-CN">
              <a:solidFill>
                <a:srgbClr val="000000"/>
              </a:solidFill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$80,000 design</a:t>
            </a:r>
            <a:endParaRPr lang="en-US" altLang="zh-CN">
              <a:solidFill>
                <a:srgbClr val="000000"/>
              </a:solidFill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$210,000 materials (chips, boards, chassis etc)</a:t>
            </a:r>
            <a:endParaRPr lang="en-US" altLang="zh-CN"/>
          </a:p>
          <a:p>
            <a:pPr lvl="1"/>
            <a:endParaRPr lang="en-US" altLang="zh-CN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747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VLSI Chip</a:t>
            </a:r>
            <a:endParaRPr lang="zh-CN" altLang="en-US" dirty="0"/>
          </a:p>
        </p:txBody>
      </p:sp>
      <p:sp>
        <p:nvSpPr>
          <p:cNvPr id="44034" name="文本占位符 7475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>
                <a:solidFill>
                  <a:srgbClr val="000000"/>
                </a:solidFill>
              </a:rPr>
              <a:t>Developed by Advanced</a:t>
            </a:r>
            <a:endParaRPr lang="en-US" altLang="zh-CN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>
                <a:solidFill>
                  <a:srgbClr val="000000"/>
                </a:solidFill>
              </a:rPr>
              <a:t>	Wireless Technologies</a:t>
            </a:r>
            <a:endParaRPr lang="en-US" altLang="zh-CN">
              <a:solidFill>
                <a:srgbClr val="000000"/>
              </a:solidFill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24 search units per chip</a:t>
            </a:r>
            <a:endParaRPr lang="en-US" altLang="zh-CN">
              <a:solidFill>
                <a:srgbClr val="000000"/>
              </a:solidFill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40 MHz</a:t>
            </a:r>
            <a:endParaRPr lang="en-US" altLang="zh-CN">
              <a:solidFill>
                <a:srgbClr val="000000"/>
              </a:solidFill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16 cycles per encryption</a:t>
            </a:r>
            <a:endParaRPr lang="en-US" altLang="zh-CN">
              <a:solidFill>
                <a:srgbClr val="000000"/>
              </a:solidFill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2.5 million keys/s</a:t>
            </a:r>
            <a:endParaRPr lang="en-US" altLang="zh-CN">
              <a:solidFill>
                <a:srgbClr val="000000"/>
              </a:solidFill>
            </a:endParaRPr>
          </a:p>
          <a:p>
            <a:r>
              <a:rPr lang="en-US" altLang="zh-CN">
                <a:solidFill>
                  <a:srgbClr val="000000"/>
                </a:solidFill>
              </a:rPr>
              <a:t>Board contains 64 chips</a:t>
            </a:r>
            <a:endParaRPr lang="en-US" altLang="zh-CN">
              <a:solidFill>
                <a:srgbClr val="000000"/>
              </a:solidFill>
            </a:endParaRPr>
          </a:p>
          <a:p>
            <a:r>
              <a:rPr lang="en-US" altLang="zh-CN">
                <a:solidFill>
                  <a:srgbClr val="000000"/>
                </a:solidFill>
              </a:rPr>
              <a:t>6 cabinets holding 29 boards</a:t>
            </a:r>
            <a:endParaRPr lang="en-US" altLang="zh-CN"/>
          </a:p>
          <a:p>
            <a:endParaRPr lang="zh-CN" altLang="en-US" dirty="0"/>
          </a:p>
        </p:txBody>
      </p:sp>
      <p:pic>
        <p:nvPicPr>
          <p:cNvPr id="44035" name="图片 74755" descr="d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4463" y="838200"/>
            <a:ext cx="908050" cy="927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6" name="图片 74756" descr="260px-Board3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905000"/>
            <a:ext cx="1384300" cy="1447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7" name="图片 74757" descr="bd"/>
          <p:cNvPicPr>
            <a:picLocks noChangeAspect="1"/>
          </p:cNvPicPr>
          <p:nvPr/>
        </p:nvPicPr>
        <p:blipFill>
          <a:blip r:embed="rId3"/>
          <a:srcRect l="1755" r="1755"/>
          <a:stretch>
            <a:fillRect/>
          </a:stretch>
        </p:blipFill>
        <p:spPr>
          <a:xfrm>
            <a:off x="6985000" y="3389313"/>
            <a:ext cx="1752600" cy="1360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8" name="图片 74758" descr="running_70"/>
          <p:cNvPicPr>
            <a:picLocks noChangeAspect="1"/>
          </p:cNvPicPr>
          <p:nvPr/>
        </p:nvPicPr>
        <p:blipFill>
          <a:blip r:embed="rId4"/>
          <a:srcRect l="1538" r="1538"/>
          <a:stretch>
            <a:fillRect/>
          </a:stretch>
        </p:blipFill>
        <p:spPr>
          <a:xfrm>
            <a:off x="6324600" y="4800600"/>
            <a:ext cx="2438400" cy="18875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419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序列密码算法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流密码算法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266" name="文本占位符 4198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流密码算法  </a:t>
            </a:r>
            <a:r>
              <a:rPr lang="en-US" altLang="zh-CN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Stream Cipher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32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每次可以加密一个比特</a:t>
            </a:r>
            <a:endParaRPr lang="zh-CN" altLang="en-US" sz="32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32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适合比如远程终端输入等应用</a:t>
            </a:r>
            <a:endParaRPr lang="zh-CN" altLang="en-US" sz="32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流密码可用伪随机数发生器实现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32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密钥做为随机数种子，产生密钥流</a:t>
            </a:r>
            <a:r>
              <a:rPr lang="en-US" altLang="zh-CN" sz="32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keystream</a:t>
            </a:r>
            <a:r>
              <a:rPr lang="en-US" altLang="zh-CN" sz="32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</a:t>
            </a:r>
            <a:r>
              <a:rPr lang="zh-CN" altLang="en-US" sz="32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不重复</a:t>
            </a:r>
            <a:r>
              <a:rPr lang="en-US" altLang="zh-CN" sz="32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32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或极大周期</a:t>
            </a:r>
            <a:r>
              <a:rPr lang="en-US" altLang="zh-CN" sz="32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32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sz="32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XOR (plaintext</a:t>
            </a:r>
            <a:r>
              <a:rPr lang="zh-CN" altLang="en-US" sz="32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32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key-stream )</a:t>
            </a:r>
            <a:endParaRPr lang="en-US" altLang="zh-CN" sz="20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One-time Pad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7577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Deep Crack System</a:t>
            </a:r>
            <a:endParaRPr lang="zh-CN" altLang="en-US" dirty="0"/>
          </a:p>
        </p:txBody>
      </p:sp>
      <p:sp>
        <p:nvSpPr>
          <p:cNvPr id="45058" name="文本占位符 7577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>
                <a:solidFill>
                  <a:srgbClr val="000000"/>
                </a:solidFill>
              </a:rPr>
              <a:t>90 billion keys/s</a:t>
            </a:r>
            <a:endParaRPr lang="en-US" altLang="zh-CN">
              <a:solidFill>
                <a:srgbClr val="000000"/>
              </a:solidFill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37,000 search units</a:t>
            </a:r>
            <a:endParaRPr lang="en-US" altLang="zh-CN">
              <a:solidFill>
                <a:srgbClr val="000000"/>
              </a:solidFill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c.f. Distributed Net’s 34 billion keys/s</a:t>
            </a:r>
            <a:endParaRPr lang="en-US" altLang="zh-CN">
              <a:solidFill>
                <a:srgbClr val="000000"/>
              </a:solidFill>
            </a:endParaRPr>
          </a:p>
          <a:p>
            <a:r>
              <a:rPr lang="en-US" altLang="zh-CN">
                <a:solidFill>
                  <a:srgbClr val="000000"/>
                </a:solidFill>
              </a:rPr>
              <a:t>Controlled by PC</a:t>
            </a:r>
            <a:endParaRPr lang="en-US" altLang="zh-CN">
              <a:solidFill>
                <a:srgbClr val="000000"/>
              </a:solidFill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checks possible all ASCII candidate solutions from the search units</a:t>
            </a:r>
            <a:endParaRPr lang="en-US" altLang="zh-CN">
              <a:solidFill>
                <a:srgbClr val="000000"/>
              </a:solidFill>
            </a:endParaRPr>
          </a:p>
          <a:p>
            <a:r>
              <a:rPr lang="en-US" altLang="zh-CN">
                <a:solidFill>
                  <a:srgbClr val="000000"/>
                </a:solidFill>
              </a:rPr>
              <a:t>Solved </a:t>
            </a:r>
            <a:r>
              <a:rPr lang="en-US" altLang="zh-CN" err="1">
                <a:solidFill>
                  <a:srgbClr val="000000"/>
                </a:solidFill>
              </a:rPr>
              <a:t>RSA’s</a:t>
            </a:r>
            <a:r>
              <a:rPr lang="en-US" altLang="zh-CN">
                <a:solidFill>
                  <a:srgbClr val="000000"/>
                </a:solidFill>
              </a:rPr>
              <a:t> DES-III in 22 hours </a:t>
            </a:r>
            <a:endParaRPr lang="en-US" altLang="zh-CN">
              <a:solidFill>
                <a:srgbClr val="000000"/>
              </a:solidFill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Jan 18, 1999</a:t>
            </a:r>
            <a:endParaRPr lang="en-US" altLang="zh-CN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62465"/>
          <p:cNvSpPr>
            <a:spLocks noGrp="1"/>
          </p:cNvSpPr>
          <p:nvPr>
            <p:ph type="title"/>
          </p:nvPr>
        </p:nvSpPr>
        <p:spPr>
          <a:xfrm>
            <a:off x="301625" y="203200"/>
            <a:ext cx="8540750" cy="1143000"/>
          </a:xfrm>
        </p:spPr>
        <p:txBody>
          <a:bodyPr anchor="ctr"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蛮力攻击对明文内容的要求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082" name="文本占位符 62466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None/>
            </a:pPr>
            <a:r>
              <a:rPr lang="zh-CN" altLang="en-US" sz="2800" dirty="0"/>
              <a:t>*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问题：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如何辨别出来？</a:t>
            </a:r>
            <a:endParaRPr lang="zh-CN" altLang="en-US" sz="2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对给定的某个密文，任何一个密钥都可以解密出一个可能的明文，但是其中应该只有一个是正确的明文。		</a:t>
            </a:r>
            <a:endParaRPr lang="zh-CN" altLang="en-US" sz="2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必须事先知道明文的结构，比如已经知道这是</a:t>
            </a:r>
            <a:endParaRPr lang="zh-CN" altLang="en-US" sz="2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文字文本、源程序（图像、声音、压缩的？）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如果有两个密钥，解密出来的两个明文都有意义？</a:t>
            </a:r>
            <a:endParaRPr lang="zh-CN" altLang="en-US" sz="2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可能性极小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因为密钥空间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2^k &lt;&lt;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可逆映射个数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(2^n)!</a:t>
            </a:r>
            <a:endParaRPr lang="en-US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One time pad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就是让对手分辨不出哪个更像正确明文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634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盒特性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7106" name="文本占位符 6349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Size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Input N × output M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8×32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but DES 6×4 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2^N → M bits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 contrast to 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DES’s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2^2×2^4→4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Nonlinear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Bent function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S-boxes’ evolution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Blowfish, but 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DES’s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is man-made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avoid analyze in advance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55297"/>
          <p:cNvSpPr>
            <a:spLocks noGrp="1"/>
          </p:cNvSpPr>
          <p:nvPr>
            <p:ph type="title"/>
          </p:nvPr>
        </p:nvSpPr>
        <p:spPr>
          <a:xfrm>
            <a:off x="0" y="152400"/>
            <a:ext cx="3429000" cy="990600"/>
          </a:xfrm>
        </p:spPr>
        <p:txBody>
          <a:bodyPr anchor="ctr"/>
          <a:p>
            <a:pPr algn="l"/>
            <a:r>
              <a:rPr lang="en-US" altLang="zh-CN" sz="3600">
                <a:solidFill>
                  <a:schemeClr val="bg1"/>
                </a:solidFill>
              </a:rPr>
              <a:t> </a:t>
            </a:r>
            <a:r>
              <a:rPr lang="en-US" altLang="zh-CN" sz="3600">
                <a:solidFill>
                  <a:srgbClr val="000000"/>
                </a:solidFill>
              </a:rPr>
              <a:t>Avalanche</a:t>
            </a:r>
            <a:br>
              <a:rPr lang="en-US" altLang="zh-CN" sz="3600">
                <a:solidFill>
                  <a:srgbClr val="000000"/>
                </a:solidFill>
              </a:rPr>
            </a:br>
            <a:r>
              <a:rPr lang="en-US" altLang="zh-CN" sz="3600">
                <a:solidFill>
                  <a:srgbClr val="000000"/>
                </a:solidFill>
              </a:rPr>
              <a:t> Effect in DES</a:t>
            </a:r>
            <a:endParaRPr lang="en-US" altLang="zh-CN" sz="3600" dirty="0">
              <a:solidFill>
                <a:srgbClr val="000000"/>
              </a:solidFill>
            </a:endParaRPr>
          </a:p>
        </p:txBody>
      </p:sp>
      <p:pic>
        <p:nvPicPr>
          <p:cNvPr id="49154" name="图片 55299" descr="未定标题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0" y="0"/>
            <a:ext cx="59626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155" name="文本框 55300"/>
          <p:cNvSpPr txBox="1"/>
          <p:nvPr/>
        </p:nvSpPr>
        <p:spPr>
          <a:xfrm>
            <a:off x="0" y="1509713"/>
            <a:ext cx="3657600" cy="2682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(A)P1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00000…0 (64bit)</a:t>
            </a:r>
            <a:endParaRPr lang="en-US" altLang="zh-CN" sz="20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P2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10000…0 (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相差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1bit)</a:t>
            </a:r>
            <a:endParaRPr lang="en-US" altLang="zh-CN" sz="20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K 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0000001 1001011</a:t>
            </a:r>
            <a:endParaRPr lang="en-US" altLang="zh-CN" sz="20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0100100 1100010</a:t>
            </a:r>
            <a:endParaRPr lang="en-US" altLang="zh-CN" sz="20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0011100 0011000</a:t>
            </a:r>
            <a:endParaRPr lang="en-US" altLang="zh-CN" sz="20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0011100 0110010</a:t>
            </a:r>
            <a:endParaRPr lang="en-US" altLang="zh-CN" sz="20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156" name="文本框 55301"/>
          <p:cNvSpPr txBox="1"/>
          <p:nvPr/>
        </p:nvSpPr>
        <p:spPr>
          <a:xfrm>
            <a:off x="0" y="4508500"/>
            <a:ext cx="2916238" cy="1311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(B)K1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 (56bit)</a:t>
            </a:r>
            <a:endParaRPr lang="en-US" altLang="zh-CN" sz="20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K2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 (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相差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1bit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0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P 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 (64bit)</a:t>
            </a:r>
            <a:endParaRPr lang="en-US" altLang="zh-CN" sz="20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675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DES</a:t>
            </a:r>
            <a:r>
              <a:rPr lang="zh-CN" altLang="en-US" dirty="0"/>
              <a:t>弱密钥</a:t>
            </a:r>
            <a:endParaRPr lang="zh-CN" altLang="en-US" dirty="0"/>
          </a:p>
        </p:txBody>
      </p:sp>
      <p:sp>
        <p:nvSpPr>
          <p:cNvPr id="50178" name="矩形 67586"/>
          <p:cNvSpPr/>
          <p:nvPr/>
        </p:nvSpPr>
        <p:spPr>
          <a:xfrm>
            <a:off x="250825" y="990600"/>
            <a:ext cx="8893175" cy="5867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DES 弱密钥：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(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子密钥相同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4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0101 0101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0101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0101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0000000 </a:t>
            </a:r>
            <a:r>
              <a:rPr lang="en-US" altLang="zh-CN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0000000</a:t>
            </a:r>
            <a:endParaRPr lang="en-US" altLang="zh-CN" sz="24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1F1F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1F1F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E0E0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E0E0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  </a:t>
            </a:r>
            <a:r>
              <a:rPr lang="en-US" altLang="zh-CN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eq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0000000 FFFFFFF</a:t>
            </a:r>
            <a:endParaRPr lang="en-US" altLang="zh-CN" sz="24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E0E0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E0E0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1F1F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1F1F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FFFFFFF 0000000</a:t>
            </a:r>
            <a:endParaRPr lang="en-US" altLang="zh-CN" sz="24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FEFE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FEFE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FEFE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FEFE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FFFFFFF </a:t>
            </a:r>
            <a:r>
              <a:rPr lang="en-US" altLang="zh-CN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FFFFFFF</a:t>
            </a:r>
            <a:endParaRPr lang="en-US" altLang="en-US" sz="24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DES 半弱密钥：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（两个子密钥，互为加解密）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01FE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01FE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01FE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01FE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FE01 </a:t>
            </a:r>
            <a:r>
              <a:rPr lang="en-US" altLang="zh-CN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FE01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FE01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FE01</a:t>
            </a:r>
            <a:endParaRPr lang="en-US" altLang="zh-CN" sz="24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1FE0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1FE0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0EF1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0EF1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E01F </a:t>
            </a:r>
            <a:r>
              <a:rPr lang="en-US" altLang="zh-CN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E01F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F10E </a:t>
            </a:r>
            <a:r>
              <a:rPr lang="en-US" altLang="zh-CN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F10E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4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01E0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01E0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01F1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01F1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  </a:t>
            </a:r>
            <a:r>
              <a:rPr lang="en-US" altLang="zh-CN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vs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E001 </a:t>
            </a:r>
            <a:r>
              <a:rPr lang="en-US" altLang="zh-CN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E001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F101 </a:t>
            </a:r>
            <a:r>
              <a:rPr lang="en-US" altLang="zh-CN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F101</a:t>
            </a:r>
            <a:endParaRPr lang="en-US" altLang="zh-CN" sz="24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1FFE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1FFE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0EFE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0EFE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FE1F FE1F FE0E </a:t>
            </a:r>
            <a:r>
              <a:rPr lang="en-US" altLang="zh-CN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FE0E</a:t>
            </a:r>
            <a:endParaRPr lang="en-US" altLang="zh-CN" sz="24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011F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011F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010E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010E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1F01 </a:t>
            </a:r>
            <a:r>
              <a:rPr lang="en-US" altLang="zh-CN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1F01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0E01 </a:t>
            </a:r>
            <a:r>
              <a:rPr lang="en-US" altLang="zh-CN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0E01</a:t>
            </a:r>
            <a:endParaRPr lang="en-US" altLang="zh-CN" sz="24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E0FE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E0FE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F1FE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F1FE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FEE0 </a:t>
            </a:r>
            <a:r>
              <a:rPr lang="en-US" altLang="zh-CN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FEE0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FEF1 </a:t>
            </a:r>
            <a:r>
              <a:rPr lang="en-US" altLang="zh-CN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FEF1</a:t>
            </a:r>
            <a:endParaRPr lang="en-US" altLang="zh-CN" sz="24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DES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可能的弱密钥：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（四个子密钥）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en-US" altLang="zh-CN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en-US" altLang="zh-CN" sz="24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563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3.4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差分分析和线性分析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2226" name="文本占位符 5632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蛮力攻击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计时攻击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差分分析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线性分析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4"/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正面分析密码算法的新技术，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在很多算法上取得很好的效果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696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差分分析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Differential Cryptanalysis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3250" name="文本占位符 6963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Biham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Shamir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(‘S’)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1991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4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NSA,1974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攻击实例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 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轮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，只需微机几分钟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轮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，复杂度为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2^47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需这么多的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明文，使本方法只有理论意义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4"/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Differential Cryptanalysis of the Full 16-round DES</a:t>
            </a:r>
            <a:endParaRPr lang="en-US" altLang="zh-CN" sz="28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3251" name="图片 696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0" y="2133600"/>
            <a:ext cx="4953000" cy="1116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706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线性分析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Linear Cryptanalysis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5298" name="文本占位符 7065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攻击进展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需要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2^47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已知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明文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虽比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明文容易，但仍只具有理论意义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Linear Cryptanalysis: A Literature Survey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“Addon03/a-tutorial-on-linear.pdf”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573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7346" name="文本占位符 57346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肯定能破译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不单是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RSA challenge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算法仍值得信赖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但是关键场合不要用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对一般个人用户仍是安全的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RSA challenge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反而给了信心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还是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，或者其他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模块仍广泛存在，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还没有普及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如果软件实现，任何一个经过考验的算法都好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DES/3DES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RC4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RC5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IDEA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Blowfish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Free/Open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583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3.5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分组密码的设计原理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370" name="文本占位符 58370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 Design Criteria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设计准则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 reported by Coppersmith in [COPP94]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 criteria for S-boxes provide for 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non-linearity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resistance to differential cryptanalysis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good confusion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 criteria for permutation P provide for 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increased diffusion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225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比较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0" name="文本占位符 22530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 anchor="t"/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基本区别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粒度   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字节分组 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vs. 1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比特或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zh-CN" altLang="en-US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各自适应不同的应用数据格式</a:t>
            </a:r>
            <a:endParaRPr lang="zh-CN" altLang="en-US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Padding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对相同的明文分组，总是输出相同的密文分组；</a:t>
            </a:r>
            <a:endParaRPr lang="zh-CN" altLang="en-US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None/>
            </a:pPr>
            <a:r>
              <a:rPr lang="zh-CN" altLang="en-US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而流密码却输出不同的密文比特</a:t>
            </a:r>
            <a:endParaRPr lang="zh-CN" altLang="en-US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流密码一般快很多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分组密码多些，是主流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分组密码也可以用作流模式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安全性对比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7884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分组密码设计原理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394" name="文本占位符 7885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轮数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轮函数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盒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雪崩效应</a:t>
            </a:r>
            <a:endParaRPr lang="zh-CN" altLang="en-US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密钥使用方法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子钥衍生方法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雪崩效应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911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轮函数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及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盒的设计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418" name="文本占位符 9113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轮函数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雪崩效应准则	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strict avalanche criterion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独立准则		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bit independence criterion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盒构造方法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随机方法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随机加测试方法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人工构造方法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数学构造方法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593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3.6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阅读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442" name="文本占位符 5939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 Challenge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/>
              </a:rPr>
              <a:t>http://www.rsasecurity.com/rsalabs/challenges/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/>
              </a:rPr>
              <a:t>http://www.distributed.net/des/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3"/>
              </a:rPr>
              <a:t>http://www.eff.org/descracker/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Distributed.net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基于互联网的分布式并行破译项目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4"/>
              </a:rPr>
              <a:t>http://distributed.net/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标题 880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err="1"/>
              <a:t>Passwd</a:t>
            </a:r>
            <a:r>
              <a:rPr lang="en-US" altLang="zh-CN"/>
              <a:t> Cracker</a:t>
            </a:r>
            <a:endParaRPr lang="zh-CN" altLang="en-US" dirty="0"/>
          </a:p>
        </p:txBody>
      </p:sp>
      <p:sp>
        <p:nvSpPr>
          <p:cNvPr id="68610" name="文本占位符 8806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>
                <a:solidFill>
                  <a:srgbClr val="000000"/>
                </a:solidFill>
              </a:rPr>
              <a:t>基于字典的口令猜测攻击</a:t>
            </a:r>
            <a:endParaRPr lang="zh-CN" altLang="en-US" dirty="0">
              <a:solidFill>
                <a:srgbClr val="000000"/>
              </a:solidFill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字典的构造</a:t>
            </a:r>
            <a:endParaRPr lang="zh-CN" altLang="en-US" dirty="0">
              <a:solidFill>
                <a:srgbClr val="000000"/>
              </a:solidFill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普通字典 </a:t>
            </a:r>
            <a:r>
              <a:rPr lang="en-US" altLang="zh-CN">
                <a:solidFill>
                  <a:srgbClr val="000000"/>
                </a:solidFill>
              </a:rPr>
              <a:t>× </a:t>
            </a:r>
            <a:r>
              <a:rPr lang="zh-CN" altLang="en-US" dirty="0">
                <a:solidFill>
                  <a:srgbClr val="000000"/>
                </a:solidFill>
              </a:rPr>
              <a:t>用户相关的词语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en-US" altLang="zh-CN">
                <a:solidFill>
                  <a:srgbClr val="000000"/>
                </a:solidFill>
              </a:rPr>
              <a:t>John the Ripper password cracker</a:t>
            </a:r>
            <a:endParaRPr lang="en-US" altLang="zh-CN">
              <a:solidFill>
                <a:srgbClr val="000000"/>
              </a:solidFill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hlinkClick r:id="rId1"/>
              </a:rPr>
              <a:t>http://</a:t>
            </a:r>
            <a:r>
              <a:rPr lang="en-US" altLang="zh-CN" err="1">
                <a:solidFill>
                  <a:srgbClr val="000000"/>
                </a:solidFill>
                <a:hlinkClick r:id="rId1"/>
              </a:rPr>
              <a:t>www.openwall.com</a:t>
            </a:r>
            <a:r>
              <a:rPr lang="en-US" altLang="zh-CN">
                <a:solidFill>
                  <a:srgbClr val="000000"/>
                </a:solidFill>
                <a:hlinkClick r:id="rId1"/>
              </a:rPr>
              <a:t>/john/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>
              <a:solidFill>
                <a:srgbClr val="000000"/>
              </a:solidFill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hlinkClick r:id="rId2"/>
              </a:rPr>
              <a:t>http://www.yesky.com/20010409/169181.shtml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>
              <a:solidFill>
                <a:srgbClr val="000000"/>
              </a:solidFill>
            </a:endParaRPr>
          </a:p>
          <a:p>
            <a:r>
              <a:rPr lang="en-US" altLang="zh-CN">
                <a:solidFill>
                  <a:srgbClr val="000000"/>
                </a:solidFill>
              </a:rPr>
              <a:t>L0phtCrack</a:t>
            </a:r>
            <a:endParaRPr lang="en-US" altLang="zh-CN">
              <a:solidFill>
                <a:srgbClr val="000000"/>
              </a:solidFill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hlinkClick r:id="rId3"/>
              </a:rPr>
              <a:t>http://en.wikipedia.org/wiki/L0phtCrack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更多安全工具</a:t>
            </a:r>
            <a:endParaRPr lang="zh-CN" altLang="en-US" dirty="0">
              <a:solidFill>
                <a:srgbClr val="000000"/>
              </a:solidFill>
            </a:endParaRPr>
          </a:p>
          <a:p>
            <a:pPr lvl="1"/>
            <a:r>
              <a:rPr lang="en-US" altLang="zh-CN">
                <a:hlinkClick r:id="rId4"/>
              </a:rPr>
              <a:t>http://sectools.org/tools2.html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890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Zip cracker sample</a:t>
            </a:r>
            <a:endParaRPr lang="zh-CN" altLang="en-US" dirty="0"/>
          </a:p>
        </p:txBody>
      </p:sp>
      <p:sp>
        <p:nvSpPr>
          <p:cNvPr id="69634" name="文本占位符 89090"/>
          <p:cNvSpPr>
            <a:spLocks noGrp="1"/>
          </p:cNvSpPr>
          <p:nvPr>
            <p:ph idx="1"/>
          </p:nvPr>
        </p:nvSpPr>
        <p:spPr>
          <a:xfrm>
            <a:off x="0" y="1752600"/>
            <a:ext cx="4953000" cy="5105400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en-US" altLang="zh-CN" sz="2000">
                <a:solidFill>
                  <a:schemeClr val="bg1"/>
                </a:solidFill>
              </a:rPr>
              <a:t>Advanced ZIP Password Recovery statistics:</a:t>
            </a:r>
            <a:endParaRPr lang="en-US" altLang="zh-CN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>
                <a:solidFill>
                  <a:schemeClr val="bg1"/>
                </a:solidFill>
              </a:rPr>
              <a:t>Encrypted ZIP-file: </a:t>
            </a:r>
            <a:r>
              <a:rPr lang="en-US" altLang="zh-CN" sz="2000" err="1">
                <a:solidFill>
                  <a:schemeClr val="bg1"/>
                </a:solidFill>
              </a:rPr>
              <a:t>sdjfks.zip</a:t>
            </a:r>
            <a:endParaRPr lang="en-US" altLang="zh-CN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>
                <a:solidFill>
                  <a:schemeClr val="bg1"/>
                </a:solidFill>
              </a:rPr>
              <a:t>Total passwords: 2,091,362,752</a:t>
            </a:r>
            <a:endParaRPr lang="en-US" altLang="zh-CN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>
                <a:solidFill>
                  <a:schemeClr val="bg1"/>
                </a:solidFill>
              </a:rPr>
              <a:t>Total time: 6m 58s 725ms </a:t>
            </a:r>
            <a:endParaRPr lang="en-US" altLang="zh-CN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>
                <a:solidFill>
                  <a:schemeClr val="bg1"/>
                </a:solidFill>
              </a:rPr>
              <a:t>Average speed (passwords/s): 4,994,597</a:t>
            </a:r>
            <a:endParaRPr lang="en-US" altLang="zh-CN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>
                <a:solidFill>
                  <a:schemeClr val="bg1"/>
                </a:solidFill>
              </a:rPr>
              <a:t>Password for this file: </a:t>
            </a:r>
            <a:r>
              <a:rPr lang="en-US" altLang="zh-CN" sz="2000">
                <a:solidFill>
                  <a:srgbClr val="FF0000"/>
                </a:solidFill>
              </a:rPr>
              <a:t>7uee23</a:t>
            </a:r>
            <a:endParaRPr lang="en-US" altLang="zh-CN" sz="20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>
                <a:solidFill>
                  <a:schemeClr val="bg1"/>
                </a:solidFill>
              </a:rPr>
              <a:t>Password in HEX: 37 75 65 </a:t>
            </a:r>
            <a:r>
              <a:rPr lang="en-US" altLang="zh-CN" sz="2000" err="1">
                <a:solidFill>
                  <a:schemeClr val="bg1"/>
                </a:solidFill>
              </a:rPr>
              <a:t>65</a:t>
            </a:r>
            <a:r>
              <a:rPr lang="en-US" altLang="zh-CN" sz="2000">
                <a:solidFill>
                  <a:schemeClr val="bg1"/>
                </a:solidFill>
              </a:rPr>
              <a:t> 32 33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69635" name="图片 89091" descr="新建 位图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4075" y="1524000"/>
            <a:ext cx="4479925" cy="44211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标题 901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 DES in OpenSSL</a:t>
            </a:r>
            <a:endParaRPr lang="en-US" altLang="zh-CN"/>
          </a:p>
        </p:txBody>
      </p:sp>
      <p:sp>
        <p:nvSpPr>
          <p:cNvPr id="70658" name="文本占位符 9011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算法很复杂，实现起来非常琐碎，在性能和移植性上也难于友好，因此如果软件实现提倡使用开放源码的实现，如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OpenSSL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等。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OpenSSL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SSL/TLS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协议的开放实现，其中也实现了几十种密码算法。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OpenSSL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部署广泛，使用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OpenSSL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非常便利。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OpenSSL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的使用说明参见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OpenSSL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使用指南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x.xx.doc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标题 921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关键术语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 Terms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1682" name="文本占位符 9216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FFFF00"/>
                </a:solidFill>
              </a:rPr>
              <a:t>avalanche effect</a:t>
            </a:r>
            <a:r>
              <a:rPr lang="en-US" altLang="zh-CN">
                <a:solidFill>
                  <a:srgbClr val="000000"/>
                </a:solidFill>
              </a:rPr>
              <a:t>		</a:t>
            </a:r>
            <a:r>
              <a:rPr lang="en-US" altLang="zh-CN">
                <a:solidFill>
                  <a:srgbClr val="FFFF00"/>
                </a:solidFill>
              </a:rPr>
              <a:t>block cipher</a:t>
            </a:r>
            <a:endParaRPr lang="en-US" altLang="zh-CN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FFFF00"/>
                </a:solidFill>
              </a:rPr>
              <a:t>confusion</a:t>
            </a:r>
            <a:r>
              <a:rPr lang="en-US" altLang="zh-CN">
                <a:solidFill>
                  <a:srgbClr val="000000"/>
                </a:solidFill>
              </a:rPr>
              <a:t>	</a:t>
            </a:r>
            <a:endParaRPr lang="en-US" altLang="zh-CN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Data Encryption Standard (</a:t>
            </a:r>
            <a:r>
              <a:rPr lang="en-US" altLang="zh-CN">
                <a:solidFill>
                  <a:srgbClr val="FFFF00"/>
                </a:solidFill>
              </a:rPr>
              <a:t>DES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endParaRPr lang="en-US" altLang="zh-CN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differential cryptanalysis</a:t>
            </a:r>
            <a:endParaRPr lang="en-US" altLang="zh-CN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FFFF00"/>
                </a:solidFill>
              </a:rPr>
              <a:t>diffusion</a:t>
            </a:r>
            <a:r>
              <a:rPr lang="en-US" altLang="zh-CN">
                <a:solidFill>
                  <a:srgbClr val="000000"/>
                </a:solidFill>
              </a:rPr>
              <a:t>			</a:t>
            </a:r>
            <a:r>
              <a:rPr lang="en-US" altLang="zh-CN" err="1">
                <a:solidFill>
                  <a:srgbClr val="000000"/>
                </a:solidFill>
              </a:rPr>
              <a:t>Feistel</a:t>
            </a:r>
            <a:r>
              <a:rPr lang="en-US" altLang="zh-CN">
                <a:solidFill>
                  <a:srgbClr val="000000"/>
                </a:solidFill>
              </a:rPr>
              <a:t> cipher</a:t>
            </a:r>
            <a:endParaRPr lang="en-US" altLang="zh-CN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irreversible mapping	key</a:t>
            </a:r>
            <a:endParaRPr lang="en-US" altLang="zh-CN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linear cryptanalysis	</a:t>
            </a:r>
            <a:r>
              <a:rPr lang="en-US" altLang="zh-CN">
                <a:solidFill>
                  <a:srgbClr val="FFFF00"/>
                </a:solidFill>
              </a:rPr>
              <a:t>permutation</a:t>
            </a:r>
            <a:endParaRPr lang="en-US" altLang="zh-CN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FFFF00"/>
                </a:solidFill>
              </a:rPr>
              <a:t>product cipher</a:t>
            </a:r>
            <a:r>
              <a:rPr lang="en-US" altLang="zh-CN">
                <a:solidFill>
                  <a:srgbClr val="000000"/>
                </a:solidFill>
              </a:rPr>
              <a:t>		reversible mapping</a:t>
            </a:r>
            <a:endParaRPr lang="en-US" altLang="zh-CN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round				</a:t>
            </a:r>
            <a:r>
              <a:rPr lang="en-US" altLang="zh-CN" err="1">
                <a:solidFill>
                  <a:srgbClr val="000000"/>
                </a:solidFill>
              </a:rPr>
              <a:t>round</a:t>
            </a:r>
            <a:r>
              <a:rPr lang="en-US" altLang="zh-CN">
                <a:solidFill>
                  <a:srgbClr val="000000"/>
                </a:solidFill>
              </a:rPr>
              <a:t> function</a:t>
            </a:r>
            <a:endParaRPr lang="en-US" altLang="zh-CN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err="1">
                <a:solidFill>
                  <a:srgbClr val="000000"/>
                </a:solidFill>
              </a:rPr>
              <a:t>subkey</a:t>
            </a:r>
            <a:r>
              <a:rPr lang="en-US" altLang="zh-CN">
                <a:solidFill>
                  <a:srgbClr val="000000"/>
                </a:solidFill>
              </a:rPr>
              <a:t>				</a:t>
            </a:r>
            <a:r>
              <a:rPr lang="en-US" altLang="zh-CN">
                <a:solidFill>
                  <a:srgbClr val="FFFF00"/>
                </a:solidFill>
              </a:rPr>
              <a:t>substitution</a:t>
            </a:r>
            <a:endParaRPr lang="en-US" altLang="zh-CN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标题 798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小结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706" name="文本占位符 79874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zh-CN" altLang="en-US" dirty="0"/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了解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的基本原理和对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的批评，清楚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的安全强度。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虽然关键场合不能继续使用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，但是通常个人用户使用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不会有问题。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如果是在软件程序中使用，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之外还有很多更好的选择。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7680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Block Cipher Principles</a:t>
            </a:r>
            <a:endParaRPr lang="zh-CN" altLang="en-US" dirty="0"/>
          </a:p>
        </p:txBody>
      </p:sp>
      <p:sp>
        <p:nvSpPr>
          <p:cNvPr id="14338" name="文本占位符 76802"/>
          <p:cNvSpPr>
            <a:spLocks noGrp="1"/>
          </p:cNvSpPr>
          <p:nvPr>
            <p:ph idx="1"/>
          </p:nvPr>
        </p:nvSpPr>
        <p:spPr>
          <a:xfrm>
            <a:off x="7391400" y="0"/>
            <a:ext cx="1524000" cy="6858000"/>
          </a:xfrm>
        </p:spPr>
        <p:txBody>
          <a:bodyPr anchor="t"/>
          <a:p>
            <a:pPr>
              <a:lnSpc>
                <a:spcPct val="80000"/>
              </a:lnSpc>
            </a:pPr>
            <a:endParaRPr lang="en-US" altLang="zh-CN" sz="1400" b="1"/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0000 1110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0001 0100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0010 1101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0011 0001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0100 0010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0101 1111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0110 1011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0111 1000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1000 0011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1001 1010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1010 0110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1011 1100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1100 0101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1101 1001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1110 0000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1111 0111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0000 1110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0001 0011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0010 0100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0011 1000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0100 0001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0101 1100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0110 1010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0111 1111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1000 0111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1001 1101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1010 1001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1011 0110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1100 1011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1101 0010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1110 0000</a:t>
            </a:r>
            <a:r>
              <a:rPr lang="zh-CN" altLang="en-US" sz="1400" b="1" dirty="0"/>
              <a:t> </a:t>
            </a:r>
            <a:endParaRPr lang="zh-CN" altLang="en-US" sz="1400" b="1" dirty="0"/>
          </a:p>
        </p:txBody>
      </p:sp>
      <p:pic>
        <p:nvPicPr>
          <p:cNvPr id="14339" name="图片 768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219200"/>
            <a:ext cx="5867400" cy="451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0" name="文本框 76804"/>
          <p:cNvSpPr txBox="1"/>
          <p:nvPr/>
        </p:nvSpPr>
        <p:spPr>
          <a:xfrm>
            <a:off x="609600" y="5791200"/>
            <a:ext cx="6019800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乘积密码：</a:t>
            </a:r>
            <a:br>
              <a:rPr lang="zh-CN" altLang="en-US" sz="24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24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重复使用代替和置换，实现混乱和扩散。</a:t>
            </a:r>
            <a:endParaRPr lang="zh-CN" altLang="en-US" sz="24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235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Feistel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加密框架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362" name="文本占位符 2355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sz="3600" b="1" dirty="0">
                <a:solidFill>
                  <a:srgbClr val="000066"/>
                </a:solidFill>
              </a:rPr>
              <a:t>明文分组的长</a:t>
            </a:r>
            <a:r>
              <a:rPr lang="en-US" altLang="zh-CN" sz="3600" b="1">
                <a:solidFill>
                  <a:srgbClr val="000066"/>
                </a:solidFill>
              </a:rPr>
              <a:t>n</a:t>
            </a:r>
            <a:r>
              <a:rPr lang="zh-CN" altLang="en-US" sz="3600" b="1" dirty="0">
                <a:solidFill>
                  <a:srgbClr val="000066"/>
                </a:solidFill>
              </a:rPr>
              <a:t>＝</a:t>
            </a:r>
            <a:r>
              <a:rPr lang="en-US" altLang="zh-CN" sz="3600" b="1">
                <a:solidFill>
                  <a:srgbClr val="000066"/>
                </a:solidFill>
              </a:rPr>
              <a:t>2w</a:t>
            </a:r>
            <a:endParaRPr lang="en-US" altLang="zh-CN" sz="3600" b="1">
              <a:solidFill>
                <a:srgbClr val="000066"/>
              </a:solidFill>
            </a:endParaRPr>
          </a:p>
          <a:p>
            <a:pPr lvl="1"/>
            <a:r>
              <a:rPr lang="zh-CN" altLang="en-US" sz="3600" b="1" dirty="0">
                <a:solidFill>
                  <a:srgbClr val="000066"/>
                </a:solidFill>
              </a:rPr>
              <a:t>分左右两半</a:t>
            </a:r>
            <a:r>
              <a:rPr lang="en-US" altLang="zh-CN" sz="3600" b="1">
                <a:solidFill>
                  <a:srgbClr val="000066"/>
                </a:solidFill>
              </a:rPr>
              <a:t>L</a:t>
            </a:r>
            <a:r>
              <a:rPr lang="en-US" altLang="zh-CN" sz="3600" b="1" baseline="-25000">
                <a:solidFill>
                  <a:srgbClr val="000066"/>
                </a:solidFill>
              </a:rPr>
              <a:t>0</a:t>
            </a:r>
            <a:r>
              <a:rPr lang="en-US" altLang="zh-CN" sz="3600" b="1">
                <a:solidFill>
                  <a:srgbClr val="000066"/>
                </a:solidFill>
              </a:rPr>
              <a:t> R</a:t>
            </a:r>
            <a:r>
              <a:rPr lang="en-US" altLang="zh-CN" sz="3600" b="1" baseline="-25000">
                <a:solidFill>
                  <a:srgbClr val="000066"/>
                </a:solidFill>
              </a:rPr>
              <a:t>0</a:t>
            </a:r>
            <a:endParaRPr lang="en-US" altLang="zh-CN" sz="3600" b="1" baseline="-25000">
              <a:solidFill>
                <a:srgbClr val="000066"/>
              </a:solidFill>
            </a:endParaRPr>
          </a:p>
          <a:p>
            <a:r>
              <a:rPr lang="zh-CN" altLang="en-US" sz="3600" b="1" dirty="0">
                <a:solidFill>
                  <a:srgbClr val="000066"/>
                </a:solidFill>
              </a:rPr>
              <a:t>密钥</a:t>
            </a:r>
            <a:r>
              <a:rPr lang="en-US" altLang="zh-CN" sz="3600" b="1">
                <a:solidFill>
                  <a:srgbClr val="000066"/>
                </a:solidFill>
              </a:rPr>
              <a:t>K</a:t>
            </a:r>
            <a:r>
              <a:rPr lang="zh-CN" altLang="en-US" sz="3600" b="1" dirty="0">
                <a:solidFill>
                  <a:srgbClr val="000066"/>
                </a:solidFill>
              </a:rPr>
              <a:t>产生子钥：</a:t>
            </a:r>
            <a:r>
              <a:rPr lang="en-US" altLang="zh-CN" sz="3600" b="1">
                <a:solidFill>
                  <a:srgbClr val="000066"/>
                </a:solidFill>
              </a:rPr>
              <a:t>K→k</a:t>
            </a:r>
            <a:r>
              <a:rPr lang="en-US" altLang="zh-CN" sz="3600" b="1" baseline="-25000">
                <a:solidFill>
                  <a:srgbClr val="000066"/>
                </a:solidFill>
              </a:rPr>
              <a:t>1</a:t>
            </a:r>
            <a:r>
              <a:rPr lang="zh-CN" altLang="en-US" sz="3600" b="1" dirty="0">
                <a:solidFill>
                  <a:srgbClr val="000066"/>
                </a:solidFill>
              </a:rPr>
              <a:t>，</a:t>
            </a:r>
            <a:r>
              <a:rPr lang="en-US" altLang="zh-CN" sz="3600" b="1">
                <a:solidFill>
                  <a:srgbClr val="000066"/>
                </a:solidFill>
              </a:rPr>
              <a:t>k</a:t>
            </a:r>
            <a:r>
              <a:rPr lang="en-US" altLang="zh-CN" sz="3600" b="1" baseline="-25000">
                <a:solidFill>
                  <a:srgbClr val="000066"/>
                </a:solidFill>
              </a:rPr>
              <a:t>2</a:t>
            </a:r>
            <a:r>
              <a:rPr lang="zh-CN" altLang="en-US" sz="3600" b="1" dirty="0">
                <a:solidFill>
                  <a:srgbClr val="000066"/>
                </a:solidFill>
              </a:rPr>
              <a:t>，</a:t>
            </a:r>
            <a:r>
              <a:rPr lang="en-US" altLang="zh-CN" sz="3600" b="1">
                <a:solidFill>
                  <a:srgbClr val="000066"/>
                </a:solidFill>
              </a:rPr>
              <a:t>…</a:t>
            </a:r>
            <a:r>
              <a:rPr lang="zh-CN" altLang="en-US" sz="3600" b="1" dirty="0">
                <a:solidFill>
                  <a:srgbClr val="000066"/>
                </a:solidFill>
              </a:rPr>
              <a:t>，</a:t>
            </a:r>
            <a:r>
              <a:rPr lang="en-US" altLang="zh-CN" sz="3600" b="1" err="1">
                <a:solidFill>
                  <a:srgbClr val="000066"/>
                </a:solidFill>
              </a:rPr>
              <a:t>k</a:t>
            </a:r>
            <a:r>
              <a:rPr lang="en-US" altLang="zh-CN" sz="3600" b="1" baseline="-25000" err="1">
                <a:solidFill>
                  <a:srgbClr val="000066"/>
                </a:solidFill>
              </a:rPr>
              <a:t>r</a:t>
            </a:r>
            <a:r>
              <a:rPr lang="en-US" altLang="zh-CN" sz="3600" b="1">
                <a:solidFill>
                  <a:srgbClr val="000066"/>
                </a:solidFill>
              </a:rPr>
              <a:t> </a:t>
            </a:r>
            <a:endParaRPr lang="en-US" altLang="zh-CN" sz="3600" b="1">
              <a:solidFill>
                <a:srgbClr val="000066"/>
              </a:solidFill>
            </a:endParaRPr>
          </a:p>
          <a:p>
            <a:pPr lvl="1"/>
            <a:r>
              <a:rPr lang="en-US" altLang="zh-CN" sz="3600" b="1">
                <a:solidFill>
                  <a:srgbClr val="000066"/>
                </a:solidFill>
              </a:rPr>
              <a:t>r</a:t>
            </a:r>
            <a:r>
              <a:rPr lang="zh-CN" altLang="en-US" sz="3600" b="1" dirty="0">
                <a:solidFill>
                  <a:srgbClr val="000066"/>
                </a:solidFill>
              </a:rPr>
              <a:t>是轮数，比如</a:t>
            </a:r>
            <a:r>
              <a:rPr lang="en-US" altLang="zh-CN" sz="3600" b="1">
                <a:solidFill>
                  <a:srgbClr val="000066"/>
                </a:solidFill>
              </a:rPr>
              <a:t>16</a:t>
            </a:r>
            <a:r>
              <a:rPr lang="zh-CN" altLang="en-US" sz="3600" b="1" dirty="0">
                <a:solidFill>
                  <a:srgbClr val="000066"/>
                </a:solidFill>
              </a:rPr>
              <a:t>轮</a:t>
            </a:r>
            <a:endParaRPr lang="zh-CN" altLang="en-US" sz="3600" b="1" dirty="0">
              <a:solidFill>
                <a:srgbClr val="000066"/>
              </a:solidFill>
            </a:endParaRPr>
          </a:p>
          <a:p>
            <a:r>
              <a:rPr lang="zh-CN" altLang="en-US" sz="3600" b="1" dirty="0">
                <a:solidFill>
                  <a:srgbClr val="000066"/>
                </a:solidFill>
              </a:rPr>
              <a:t>⊕是异或函数</a:t>
            </a:r>
            <a:r>
              <a:rPr lang="en-US" altLang="zh-CN" sz="3600" b="1">
                <a:solidFill>
                  <a:srgbClr val="000066"/>
                </a:solidFill>
              </a:rPr>
              <a:t>XOR</a:t>
            </a:r>
            <a:endParaRPr lang="en-US" altLang="zh-CN" sz="3600" b="1">
              <a:solidFill>
                <a:srgbClr val="000066"/>
              </a:solidFill>
            </a:endParaRPr>
          </a:p>
          <a:p>
            <a:pPr lvl="1"/>
            <a:r>
              <a:rPr lang="en-US" altLang="zh-CN" sz="3200" b="1" err="1">
                <a:solidFill>
                  <a:srgbClr val="000066"/>
                </a:solidFill>
              </a:rPr>
              <a:t>p⊕x⊕x</a:t>
            </a:r>
            <a:r>
              <a:rPr lang="en-US" altLang="zh-CN" sz="3200" b="1">
                <a:solidFill>
                  <a:srgbClr val="000066"/>
                </a:solidFill>
              </a:rPr>
              <a:t> = p</a:t>
            </a:r>
            <a:endParaRPr lang="en-US" altLang="zh-CN" sz="3200" b="1">
              <a:solidFill>
                <a:srgbClr val="000066"/>
              </a:solidFill>
            </a:endParaRPr>
          </a:p>
          <a:p>
            <a:r>
              <a:rPr lang="zh-CN" altLang="en-US" sz="3600" b="1" dirty="0">
                <a:solidFill>
                  <a:srgbClr val="000066"/>
                </a:solidFill>
              </a:rPr>
              <a:t>函数</a:t>
            </a:r>
            <a:r>
              <a:rPr lang="en-US" altLang="zh-CN" sz="3600" b="1">
                <a:solidFill>
                  <a:srgbClr val="000066"/>
                </a:solidFill>
              </a:rPr>
              <a:t>F</a:t>
            </a:r>
            <a:r>
              <a:rPr lang="zh-CN" altLang="en-US" sz="3600" b="1" dirty="0">
                <a:solidFill>
                  <a:srgbClr val="000066"/>
                </a:solidFill>
              </a:rPr>
              <a:t>是散列混乱函数</a:t>
            </a:r>
            <a:endParaRPr lang="zh-CN" altLang="en-US" sz="3600" b="1" dirty="0">
              <a:solidFill>
                <a:srgbClr val="000066"/>
              </a:solidFill>
            </a:endParaRPr>
          </a:p>
          <a:p>
            <a:pPr lvl="1"/>
            <a:r>
              <a:rPr lang="zh-CN" altLang="en-US" sz="3600" b="1" dirty="0">
                <a:solidFill>
                  <a:srgbClr val="000066"/>
                </a:solidFill>
              </a:rPr>
              <a:t>可以是手工精心构造的查表函数</a:t>
            </a:r>
            <a:endParaRPr lang="zh-CN" altLang="en-US" sz="36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天坛月色">
  <a:themeElements>
    <a:clrScheme name="天坛月色 1">
      <a:dk1>
        <a:srgbClr val="DDDDDD"/>
      </a:dk1>
      <a:lt1>
        <a:srgbClr val="FFFFFF"/>
      </a:lt1>
      <a:dk2>
        <a:srgbClr val="3366CC"/>
      </a:dk2>
      <a:lt2>
        <a:srgbClr val="FFFF66"/>
      </a:lt2>
      <a:accent1>
        <a:srgbClr val="879CC8"/>
      </a:accent1>
      <a:accent2>
        <a:srgbClr val="C0C0C0"/>
      </a:accent2>
      <a:accent3>
        <a:srgbClr val="ADB8E2"/>
      </a:accent3>
      <a:accent4>
        <a:srgbClr val="DADADA"/>
      </a:accent4>
      <a:accent5>
        <a:srgbClr val="C3CBE0"/>
      </a:accent5>
      <a:accent6>
        <a:srgbClr val="AEAEAE"/>
      </a:accent6>
      <a:hlink>
        <a:srgbClr val="66FFFF"/>
      </a:hlink>
      <a:folHlink>
        <a:srgbClr val="CCFFCC"/>
      </a:folHlink>
    </a:clrScheme>
    <a:fontScheme name="天坛月色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天坛月色 1">
        <a:dk1>
          <a:srgbClr val="DDDDDD"/>
        </a:dk1>
        <a:lt1>
          <a:srgbClr val="FFFFFF"/>
        </a:lt1>
        <a:dk2>
          <a:srgbClr val="3366CC"/>
        </a:dk2>
        <a:lt2>
          <a:srgbClr val="FFFF66"/>
        </a:lt2>
        <a:accent1>
          <a:srgbClr val="879CC8"/>
        </a:accent1>
        <a:accent2>
          <a:srgbClr val="C0C0C0"/>
        </a:accent2>
        <a:accent3>
          <a:srgbClr val="ADB8E2"/>
        </a:accent3>
        <a:accent4>
          <a:srgbClr val="DADADA"/>
        </a:accent4>
        <a:accent5>
          <a:srgbClr val="C3CBE0"/>
        </a:accent5>
        <a:accent6>
          <a:srgbClr val="AEAEAE"/>
        </a:accent6>
        <a:hlink>
          <a:srgbClr val="66FFFF"/>
        </a:hlink>
        <a:folHlink>
          <a:srgbClr val="CC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天坛月色 2">
        <a:dk1>
          <a:srgbClr val="C0C0C0"/>
        </a:dk1>
        <a:lt1>
          <a:srgbClr val="FFFFFF"/>
        </a:lt1>
        <a:dk2>
          <a:srgbClr val="006699"/>
        </a:dk2>
        <a:lt2>
          <a:srgbClr val="FFFFFF"/>
        </a:lt2>
        <a:accent1>
          <a:srgbClr val="93B090"/>
        </a:accent1>
        <a:accent2>
          <a:srgbClr val="CCECFF"/>
        </a:accent2>
        <a:accent3>
          <a:srgbClr val="AAB8CA"/>
        </a:accent3>
        <a:accent4>
          <a:srgbClr val="DADADA"/>
        </a:accent4>
        <a:accent5>
          <a:srgbClr val="C8D4C6"/>
        </a:accent5>
        <a:accent6>
          <a:srgbClr val="B9D6E7"/>
        </a:accent6>
        <a:hlink>
          <a:srgbClr val="FFFF66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天坛月色 3">
        <a:dk1>
          <a:srgbClr val="DDDDDD"/>
        </a:dk1>
        <a:lt1>
          <a:srgbClr val="FFFFFF"/>
        </a:lt1>
        <a:dk2>
          <a:srgbClr val="7B7BA7"/>
        </a:dk2>
        <a:lt2>
          <a:srgbClr val="FFFF66"/>
        </a:lt2>
        <a:accent1>
          <a:srgbClr val="78AE90"/>
        </a:accent1>
        <a:accent2>
          <a:srgbClr val="B8B8D0"/>
        </a:accent2>
        <a:accent3>
          <a:srgbClr val="BFBFD0"/>
        </a:accent3>
        <a:accent4>
          <a:srgbClr val="DADADA"/>
        </a:accent4>
        <a:accent5>
          <a:srgbClr val="BED3C6"/>
        </a:accent5>
        <a:accent6>
          <a:srgbClr val="A6A6BC"/>
        </a:accent6>
        <a:hlink>
          <a:srgbClr val="66FFCC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天坛月色 4">
        <a:dk1>
          <a:srgbClr val="DDDDDD"/>
        </a:dk1>
        <a:lt1>
          <a:srgbClr val="FFFF00"/>
        </a:lt1>
        <a:dk2>
          <a:srgbClr val="6600CC"/>
        </a:dk2>
        <a:lt2>
          <a:srgbClr val="FFFFFF"/>
        </a:lt2>
        <a:accent1>
          <a:srgbClr val="7296B6"/>
        </a:accent1>
        <a:accent2>
          <a:srgbClr val="FF6600"/>
        </a:accent2>
        <a:accent3>
          <a:srgbClr val="B8AAE2"/>
        </a:accent3>
        <a:accent4>
          <a:srgbClr val="DADA00"/>
        </a:accent4>
        <a:accent5>
          <a:srgbClr val="BCC9D7"/>
        </a:accent5>
        <a:accent6>
          <a:srgbClr val="E75C00"/>
        </a:accent6>
        <a:hlink>
          <a:srgbClr val="99FFCC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天坛月色 5">
        <a:dk1>
          <a:srgbClr val="DDDDDD"/>
        </a:dk1>
        <a:lt1>
          <a:srgbClr val="FFFFFF"/>
        </a:lt1>
        <a:dk2>
          <a:srgbClr val="0099CC"/>
        </a:dk2>
        <a:lt2>
          <a:srgbClr val="CCECFF"/>
        </a:lt2>
        <a:accent1>
          <a:srgbClr val="DD8A79"/>
        </a:accent1>
        <a:accent2>
          <a:srgbClr val="339966"/>
        </a:accent2>
        <a:accent3>
          <a:srgbClr val="AACAE2"/>
        </a:accent3>
        <a:accent4>
          <a:srgbClr val="DADADA"/>
        </a:accent4>
        <a:accent5>
          <a:srgbClr val="EBC4BE"/>
        </a:accent5>
        <a:accent6>
          <a:srgbClr val="2D8A5C"/>
        </a:accent6>
        <a:hlink>
          <a:srgbClr val="FFFF66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天坛月色 6">
        <a:dk1>
          <a:srgbClr val="C0C0C0"/>
        </a:dk1>
        <a:lt1>
          <a:srgbClr val="FFFFFF"/>
        </a:lt1>
        <a:dk2>
          <a:srgbClr val="536DAD"/>
        </a:dk2>
        <a:lt2>
          <a:srgbClr val="66FF66"/>
        </a:lt2>
        <a:accent1>
          <a:srgbClr val="C48AB6"/>
        </a:accent1>
        <a:accent2>
          <a:srgbClr val="FFCCFF"/>
        </a:accent2>
        <a:accent3>
          <a:srgbClr val="B3BAD3"/>
        </a:accent3>
        <a:accent4>
          <a:srgbClr val="DADADA"/>
        </a:accent4>
        <a:accent5>
          <a:srgbClr val="DEC4D7"/>
        </a:accent5>
        <a:accent6>
          <a:srgbClr val="E7B9E7"/>
        </a:accent6>
        <a:hlink>
          <a:srgbClr val="00FFFF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天坛月色 7">
        <a:dk1>
          <a:srgbClr val="C0C0C0"/>
        </a:dk1>
        <a:lt1>
          <a:srgbClr val="FFFF00"/>
        </a:lt1>
        <a:dk2>
          <a:srgbClr val="996633"/>
        </a:dk2>
        <a:lt2>
          <a:srgbClr val="66FFFF"/>
        </a:lt2>
        <a:accent1>
          <a:srgbClr val="CD7C73"/>
        </a:accent1>
        <a:accent2>
          <a:srgbClr val="B6B6CE"/>
        </a:accent2>
        <a:accent3>
          <a:srgbClr val="CAB8AD"/>
        </a:accent3>
        <a:accent4>
          <a:srgbClr val="DADA00"/>
        </a:accent4>
        <a:accent5>
          <a:srgbClr val="E3BFBC"/>
        </a:accent5>
        <a:accent6>
          <a:srgbClr val="A5A5BA"/>
        </a:accent6>
        <a:hlink>
          <a:srgbClr val="000000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天坛月色 8">
        <a:dk1>
          <a:srgbClr val="C0C0C0"/>
        </a:dk1>
        <a:lt1>
          <a:srgbClr val="FFFF66"/>
        </a:lt1>
        <a:dk2>
          <a:srgbClr val="008080"/>
        </a:dk2>
        <a:lt2>
          <a:srgbClr val="FFFF00"/>
        </a:lt2>
        <a:accent1>
          <a:srgbClr val="859CC9"/>
        </a:accent1>
        <a:accent2>
          <a:srgbClr val="FFCCFF"/>
        </a:accent2>
        <a:accent3>
          <a:srgbClr val="AAC0C0"/>
        </a:accent3>
        <a:accent4>
          <a:srgbClr val="DADA56"/>
        </a:accent4>
        <a:accent5>
          <a:srgbClr val="C2CBE1"/>
        </a:accent5>
        <a:accent6>
          <a:srgbClr val="E7B9E7"/>
        </a:accent6>
        <a:hlink>
          <a:srgbClr val="99FFCC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CDESIGNO</Template>
  <TotalTime>0</TotalTime>
  <Words>10376</Words>
  <Application>WPS 演示</Application>
  <PresentationFormat>全屏显示(4:3)</PresentationFormat>
  <Paragraphs>1017</Paragraphs>
  <Slides>77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77</vt:i4>
      </vt:variant>
    </vt:vector>
  </HeadingPairs>
  <TitlesOfParts>
    <vt:vector size="92" baseType="lpstr">
      <vt:lpstr>Arial</vt:lpstr>
      <vt:lpstr>宋体</vt:lpstr>
      <vt:lpstr>Wingdings</vt:lpstr>
      <vt:lpstr>Wingdings 2</vt:lpstr>
      <vt:lpstr>黑体</vt:lpstr>
      <vt:lpstr>微软雅黑</vt:lpstr>
      <vt:lpstr>Wingdings</vt:lpstr>
      <vt:lpstr>Arial Unicode MS</vt:lpstr>
      <vt:lpstr>Times New Roman</vt:lpstr>
      <vt:lpstr>天坛月色</vt:lpstr>
      <vt:lpstr>Equation.KSEE3</vt:lpstr>
      <vt:lpstr>Equation.KSEE3</vt:lpstr>
      <vt:lpstr>Equation.KSEE3</vt:lpstr>
      <vt:lpstr>Equation.KSEE3</vt:lpstr>
      <vt:lpstr>Equation.KSEE3</vt:lpstr>
      <vt:lpstr> 第3章  分组密码与数据加密标准 </vt:lpstr>
      <vt:lpstr>目标</vt:lpstr>
      <vt:lpstr>PowerPoint 演示文稿</vt:lpstr>
      <vt:lpstr>3.1 分组密码算法</vt:lpstr>
      <vt:lpstr>3.1 分组密码算法</vt:lpstr>
      <vt:lpstr>序列密码算法(流密码算法)</vt:lpstr>
      <vt:lpstr>比较</vt:lpstr>
      <vt:lpstr>Block Cipher Principles</vt:lpstr>
      <vt:lpstr>Feistel 加密框架</vt:lpstr>
      <vt:lpstr>	Feistel网络</vt:lpstr>
      <vt:lpstr>	Feistel解密</vt:lpstr>
      <vt:lpstr>Feistel – ‘for’ Loop</vt:lpstr>
      <vt:lpstr>2轮解密举例</vt:lpstr>
      <vt:lpstr>Feistel伪代码</vt:lpstr>
      <vt:lpstr>Feistel参数特性</vt:lpstr>
      <vt:lpstr>Feistel类算法举例</vt:lpstr>
      <vt:lpstr>现代分组密码的成分</vt:lpstr>
      <vt:lpstr>换位盒（P-box)</vt:lpstr>
      <vt:lpstr>PowerPoint 演示文稿</vt:lpstr>
      <vt:lpstr>PowerPoint 演示文稿</vt:lpstr>
      <vt:lpstr>PowerPoint 演示文稿</vt:lpstr>
      <vt:lpstr>换字盒</vt:lpstr>
      <vt:lpstr>可逆的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乘积密码</vt:lpstr>
      <vt:lpstr>轮</vt:lpstr>
      <vt:lpstr>Feistel密码</vt:lpstr>
      <vt:lpstr>难点</vt:lpstr>
      <vt:lpstr>PowerPoint 演示文稿</vt:lpstr>
      <vt:lpstr>PowerPoint 演示文稿</vt:lpstr>
      <vt:lpstr>非Feistel密码</vt:lpstr>
      <vt:lpstr>Feistel类算法举例</vt:lpstr>
      <vt:lpstr>3.2 数据加密标准</vt:lpstr>
      <vt:lpstr>3.2 DES</vt:lpstr>
      <vt:lpstr>   DES</vt:lpstr>
      <vt:lpstr>密钥置换选择-1 Key Permuted Choice One (PC-1)</vt:lpstr>
      <vt:lpstr>Keyi (48bit)</vt:lpstr>
      <vt:lpstr>PC-2</vt:lpstr>
      <vt:lpstr>初始置换及逆置换</vt:lpstr>
      <vt:lpstr>   轮 One Round</vt:lpstr>
      <vt:lpstr>扩展置换 Expansion Permutation </vt:lpstr>
      <vt:lpstr>轮函数 Round Function</vt:lpstr>
      <vt:lpstr>PowerPoint 演示文稿</vt:lpstr>
      <vt:lpstr>PowerPoint 演示文稿</vt:lpstr>
      <vt:lpstr>    S盒 S-Boxes：1/4</vt:lpstr>
      <vt:lpstr>S-Boxes：5-8</vt:lpstr>
      <vt:lpstr>从S盒出来后重排：Permutation Function</vt:lpstr>
      <vt:lpstr>   DES</vt:lpstr>
      <vt:lpstr>	一个DES计算实例</vt:lpstr>
      <vt:lpstr>使用OpenSSL库的DES函数</vt:lpstr>
      <vt:lpstr>3.3 DES安全强度</vt:lpstr>
      <vt:lpstr>密钥大小 Key Size</vt:lpstr>
      <vt:lpstr>穷举(蛮力)攻击Cost/Time表</vt:lpstr>
      <vt:lpstr>“Deep Crack” Hardware Cracker</vt:lpstr>
      <vt:lpstr>VLSI Chip</vt:lpstr>
      <vt:lpstr>Deep Crack System</vt:lpstr>
      <vt:lpstr>蛮力攻击对明文内容的要求</vt:lpstr>
      <vt:lpstr>S盒特性</vt:lpstr>
      <vt:lpstr> Avalanche  Effect in DES</vt:lpstr>
      <vt:lpstr>DES弱密钥</vt:lpstr>
      <vt:lpstr>3.4 差分分析和线性分析</vt:lpstr>
      <vt:lpstr>差分分析 Differential Cryptanalysis</vt:lpstr>
      <vt:lpstr>线性分析  Linear Cryptanalysis</vt:lpstr>
      <vt:lpstr>DES 其他</vt:lpstr>
      <vt:lpstr>3.5 分组密码的设计原理</vt:lpstr>
      <vt:lpstr>分组密码设计原理</vt:lpstr>
      <vt:lpstr>轮函数F及S盒的设计</vt:lpstr>
      <vt:lpstr>3.6 阅读</vt:lpstr>
      <vt:lpstr>Passwd Cracker</vt:lpstr>
      <vt:lpstr>Zip cracker sample</vt:lpstr>
      <vt:lpstr> DES in OpenSSL</vt:lpstr>
      <vt:lpstr>关键术语 Key Terms</vt:lpstr>
      <vt:lpstr>小结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personal</dc:creator>
  <cp:lastModifiedBy>阳光</cp:lastModifiedBy>
  <cp:revision>357</cp:revision>
  <dcterms:created xsi:type="dcterms:W3CDTF">2005-09-17T10:22:00Z</dcterms:created>
  <dcterms:modified xsi:type="dcterms:W3CDTF">2018-09-15T04:03:17Z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