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5"/>
  </p:notesMasterIdLst>
  <p:handoutMasterIdLst>
    <p:handoutMasterId r:id="rId55"/>
  </p:handoutMasterIdLst>
  <p:sldIdLst>
    <p:sldId id="324" r:id="rId4"/>
    <p:sldId id="325" r:id="rId6"/>
    <p:sldId id="326" r:id="rId7"/>
    <p:sldId id="281" r:id="rId8"/>
    <p:sldId id="305" r:id="rId9"/>
    <p:sldId id="328" r:id="rId10"/>
    <p:sldId id="306" r:id="rId11"/>
    <p:sldId id="329" r:id="rId12"/>
    <p:sldId id="286" r:id="rId13"/>
    <p:sldId id="330" r:id="rId14"/>
    <p:sldId id="331" r:id="rId15"/>
    <p:sldId id="332" r:id="rId16"/>
    <p:sldId id="333" r:id="rId17"/>
    <p:sldId id="334" r:id="rId18"/>
    <p:sldId id="335" r:id="rId19"/>
    <p:sldId id="336" r:id="rId20"/>
    <p:sldId id="337" r:id="rId21"/>
    <p:sldId id="343" r:id="rId22"/>
    <p:sldId id="345" r:id="rId23"/>
    <p:sldId id="344" r:id="rId24"/>
    <p:sldId id="314" r:id="rId25"/>
    <p:sldId id="339" r:id="rId26"/>
    <p:sldId id="319" r:id="rId27"/>
    <p:sldId id="320" r:id="rId28"/>
    <p:sldId id="321" r:id="rId29"/>
    <p:sldId id="342" r:id="rId30"/>
    <p:sldId id="322" r:id="rId31"/>
    <p:sldId id="323" r:id="rId32"/>
    <p:sldId id="289" r:id="rId33"/>
    <p:sldId id="290" r:id="rId34"/>
    <p:sldId id="346" r:id="rId35"/>
    <p:sldId id="347" r:id="rId36"/>
    <p:sldId id="348" r:id="rId37"/>
    <p:sldId id="294" r:id="rId38"/>
    <p:sldId id="295" r:id="rId39"/>
    <p:sldId id="349" r:id="rId40"/>
    <p:sldId id="296" r:id="rId41"/>
    <p:sldId id="297" r:id="rId42"/>
    <p:sldId id="350" r:id="rId43"/>
    <p:sldId id="298" r:id="rId44"/>
    <p:sldId id="351" r:id="rId45"/>
    <p:sldId id="354" r:id="rId46"/>
    <p:sldId id="355" r:id="rId47"/>
    <p:sldId id="300" r:id="rId48"/>
    <p:sldId id="356" r:id="rId49"/>
    <p:sldId id="301" r:id="rId50"/>
    <p:sldId id="303" r:id="rId51"/>
    <p:sldId id="357" r:id="rId52"/>
    <p:sldId id="359" r:id="rId53"/>
    <p:sldId id="327" r:id="rId5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457200" rtl="0" eaLnBrk="1" latinLnBrk="0" hangingPunct="1">
      <a:defRPr kern="1200">
        <a:solidFill>
          <a:schemeClr val="tx1"/>
        </a:solidFill>
        <a:latin typeface="Arial" panose="020B0604020202020204" pitchFamily="34" charset="0"/>
        <a:ea typeface="+mn-ea"/>
        <a:cs typeface="+mn-cs"/>
      </a:defRPr>
    </a:lvl6pPr>
    <a:lvl7pPr marL="2743200" algn="l" defTabSz="457200" rtl="0" eaLnBrk="1" latinLnBrk="0" hangingPunct="1">
      <a:defRPr kern="1200">
        <a:solidFill>
          <a:schemeClr val="tx1"/>
        </a:solidFill>
        <a:latin typeface="Arial" panose="020B0604020202020204" pitchFamily="34" charset="0"/>
        <a:ea typeface="+mn-ea"/>
        <a:cs typeface="+mn-cs"/>
      </a:defRPr>
    </a:lvl7pPr>
    <a:lvl8pPr marL="3200400" algn="l" defTabSz="457200" rtl="0" eaLnBrk="1" latinLnBrk="0" hangingPunct="1">
      <a:defRPr kern="1200">
        <a:solidFill>
          <a:schemeClr val="tx1"/>
        </a:solidFill>
        <a:latin typeface="Arial" panose="020B0604020202020204" pitchFamily="34" charset="0"/>
        <a:ea typeface="+mn-ea"/>
        <a:cs typeface="+mn-cs"/>
      </a:defRPr>
    </a:lvl8pPr>
    <a:lvl9pPr marL="3657600" algn="l" defTabSz="4572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96" autoAdjust="0"/>
  </p:normalViewPr>
  <p:slideViewPr>
    <p:cSldViewPr>
      <p:cViewPr>
        <p:scale>
          <a:sx n="100" d="100"/>
          <a:sy n="100" d="100"/>
        </p:scale>
        <p:origin x="-2696" y="-6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7" d="100"/>
          <a:sy n="127" d="100"/>
        </p:scale>
        <p:origin x="-149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8B137B5-3EFC-9441-8BB8-B173C1E68AA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62736F95-5696-D745-A65D-C9041739C766}">
      <dgm:prSet phldrT="[Text]"/>
      <dgm:spPr/>
      <dgm:t>
        <a:bodyPr/>
        <a:lstStyle/>
        <a:p>
          <a:r>
            <a:rPr lang="en-US" dirty="0" smtClean="0">
              <a:effectLst>
                <a:outerShdw blurRad="38100" dist="38100" dir="2700000" algn="tl">
                  <a:srgbClr val="000000">
                    <a:alpha val="43137"/>
                  </a:srgbClr>
                </a:outerShdw>
              </a:effectLst>
              <a:ea typeface="+mn-ea"/>
              <a:cs typeface="+mn-cs"/>
            </a:rPr>
            <a:t>•  Ordinary polynomial arithmetic, using the basic   	rules of algebra</a:t>
          </a:r>
          <a:endParaRPr lang="en-US" dirty="0">
            <a:effectLst>
              <a:outerShdw blurRad="38100" dist="38100" dir="2700000" algn="tl">
                <a:srgbClr val="000000">
                  <a:alpha val="43137"/>
                </a:srgbClr>
              </a:outerShdw>
            </a:effectLst>
          </a:endParaRPr>
        </a:p>
      </dgm:t>
    </dgm:pt>
    <dgm:pt modelId="{27845420-008E-A242-A244-B4B466E54A69}" cxnId="{4BD1414A-834E-5849-834D-A161D0254225}" type="parTrans">
      <dgm:prSet/>
      <dgm:spPr/>
      <dgm:t>
        <a:bodyPr/>
        <a:lstStyle/>
        <a:p>
          <a:endParaRPr lang="en-US"/>
        </a:p>
      </dgm:t>
    </dgm:pt>
    <dgm:pt modelId="{52858632-05E7-AE43-A05F-8522E8CC0285}" cxnId="{4BD1414A-834E-5849-834D-A161D0254225}" type="sibTrans">
      <dgm:prSet/>
      <dgm:spPr/>
      <dgm:t>
        <a:bodyPr/>
        <a:lstStyle/>
        <a:p>
          <a:endParaRPr lang="en-US"/>
        </a:p>
      </dgm:t>
    </dgm:pt>
    <dgm:pt modelId="{53DA55F5-3A8D-984B-A9DD-904E914B9E97}">
      <dgm:prSet/>
      <dgm:spPr/>
      <dgm:t>
        <a:bodyPr/>
        <a:lstStyle/>
        <a:p>
          <a:r>
            <a:rPr lang="en-US" dirty="0" smtClean="0">
              <a:ea typeface="+mn-ea"/>
              <a:cs typeface="+mn-cs"/>
            </a:rPr>
            <a:t>•</a:t>
          </a:r>
          <a:r>
            <a:rPr lang="en-US" dirty="0" smtClean="0">
              <a:effectLst>
                <a:outerShdw blurRad="38100" dist="38100" dir="2700000" algn="tl">
                  <a:srgbClr val="000000">
                    <a:alpha val="43137"/>
                  </a:srgbClr>
                </a:outerShdw>
              </a:effectLst>
              <a:ea typeface="+mn-ea"/>
              <a:cs typeface="+mn-cs"/>
            </a:rPr>
            <a:t>  Polynomial arithmetic in which the arithmetic on the 	coefficients is performed modulo </a:t>
          </a:r>
          <a:r>
            <a:rPr lang="en-US" i="1" dirty="0" err="1" smtClean="0">
              <a:effectLst>
                <a:outerShdw blurRad="38100" dist="38100" dir="2700000" algn="tl">
                  <a:srgbClr val="000000">
                    <a:alpha val="43137"/>
                  </a:srgbClr>
                </a:outerShdw>
              </a:effectLst>
              <a:ea typeface="+mn-ea"/>
              <a:cs typeface="+mn-cs"/>
            </a:rPr>
            <a:t>p</a:t>
          </a:r>
          <a:r>
            <a:rPr lang="en-US" dirty="0" smtClean="0">
              <a:effectLst>
                <a:outerShdw blurRad="38100" dist="38100" dir="2700000" algn="tl">
                  <a:srgbClr val="000000">
                    <a:alpha val="43137"/>
                  </a:srgbClr>
                </a:outerShdw>
              </a:effectLst>
              <a:ea typeface="+mn-ea"/>
              <a:cs typeface="+mn-cs"/>
            </a:rPr>
            <a:t>; that is, the 	coefficients are in </a:t>
          </a:r>
          <a:r>
            <a:rPr lang="en-US" dirty="0" err="1" smtClean="0">
              <a:effectLst>
                <a:outerShdw blurRad="38100" dist="38100" dir="2700000" algn="tl">
                  <a:srgbClr val="000000">
                    <a:alpha val="43137"/>
                  </a:srgbClr>
                </a:outerShdw>
              </a:effectLst>
              <a:ea typeface="+mn-ea"/>
              <a:cs typeface="+mn-cs"/>
            </a:rPr>
            <a:t>GF(</a:t>
          </a:r>
          <a:r>
            <a:rPr lang="en-US" i="1" dirty="0" err="1" smtClean="0">
              <a:effectLst>
                <a:outerShdw blurRad="38100" dist="38100" dir="2700000" algn="tl">
                  <a:srgbClr val="000000">
                    <a:alpha val="43137"/>
                  </a:srgbClr>
                </a:outerShdw>
              </a:effectLst>
              <a:ea typeface="+mn-ea"/>
              <a:cs typeface="+mn-cs"/>
            </a:rPr>
            <a:t>p</a:t>
          </a:r>
          <a:r>
            <a:rPr lang="en-US" dirty="0" smtClean="0">
              <a:effectLst>
                <a:outerShdw blurRad="38100" dist="38100" dir="2700000" algn="tl">
                  <a:srgbClr val="000000">
                    <a:alpha val="43137"/>
                  </a:srgbClr>
                </a:outerShdw>
              </a:effectLst>
              <a:ea typeface="+mn-ea"/>
              <a:cs typeface="+mn-cs"/>
            </a:rPr>
            <a:t> )</a:t>
          </a:r>
        </a:p>
      </dgm:t>
    </dgm:pt>
    <dgm:pt modelId="{D51613E1-E386-0047-8BE9-F281C9C08661}" cxnId="{F831FC0F-284B-DC40-BA97-48DAEC557260}" type="parTrans">
      <dgm:prSet/>
      <dgm:spPr/>
      <dgm:t>
        <a:bodyPr/>
        <a:lstStyle/>
        <a:p>
          <a:endParaRPr lang="en-US"/>
        </a:p>
      </dgm:t>
    </dgm:pt>
    <dgm:pt modelId="{C86B65A8-07D1-304C-9F9B-361FEB95791F}" cxnId="{F831FC0F-284B-DC40-BA97-48DAEC557260}" type="sibTrans">
      <dgm:prSet/>
      <dgm:spPr/>
      <dgm:t>
        <a:bodyPr/>
        <a:lstStyle/>
        <a:p>
          <a:endParaRPr lang="en-US"/>
        </a:p>
      </dgm:t>
    </dgm:pt>
    <dgm:pt modelId="{0FC1A31C-A6BA-3042-97C6-5D788778D5D9}">
      <dgm:prSet/>
      <dgm:spPr/>
      <dgm:t>
        <a:bodyPr/>
        <a:lstStyle/>
        <a:p>
          <a:r>
            <a:rPr lang="en-US" dirty="0" smtClean="0">
              <a:effectLst>
                <a:outerShdw blurRad="38100" dist="38100" dir="2700000" algn="tl">
                  <a:srgbClr val="000000">
                    <a:alpha val="43137"/>
                  </a:srgbClr>
                </a:outerShdw>
              </a:effectLst>
              <a:ea typeface="+mn-ea"/>
              <a:cs typeface="+mn-cs"/>
            </a:rPr>
            <a:t>•  Polynomial arithmetic in which the coefficients are in </a:t>
          </a:r>
          <a:r>
            <a:rPr lang="en-US" dirty="0" err="1" smtClean="0">
              <a:effectLst>
                <a:outerShdw blurRad="38100" dist="38100" dir="2700000" algn="tl">
                  <a:srgbClr val="000000">
                    <a:alpha val="43137"/>
                  </a:srgbClr>
                </a:outerShdw>
              </a:effectLst>
              <a:ea typeface="+mn-ea"/>
              <a:cs typeface="+mn-cs"/>
            </a:rPr>
            <a:t>GF(</a:t>
          </a:r>
          <a:r>
            <a:rPr lang="en-US" i="1" dirty="0" err="1" smtClean="0">
              <a:effectLst>
                <a:outerShdw blurRad="38100" dist="38100" dir="2700000" algn="tl">
                  <a:srgbClr val="000000">
                    <a:alpha val="43137"/>
                  </a:srgbClr>
                </a:outerShdw>
              </a:effectLst>
              <a:ea typeface="+mn-ea"/>
              <a:cs typeface="+mn-cs"/>
            </a:rPr>
            <a:t>p</a:t>
          </a:r>
          <a:r>
            <a:rPr lang="en-US" dirty="0" smtClean="0">
              <a:effectLst>
                <a:outerShdw blurRad="38100" dist="38100" dir="2700000" algn="tl">
                  <a:srgbClr val="000000">
                    <a:alpha val="43137"/>
                  </a:srgbClr>
                </a:outerShdw>
              </a:effectLst>
              <a:ea typeface="+mn-ea"/>
              <a:cs typeface="+mn-cs"/>
            </a:rPr>
            <a:t> ), and the polynomials are defined modulo a polynomial </a:t>
          </a:r>
          <a:r>
            <a:rPr lang="en-US" i="1" dirty="0" err="1" smtClean="0">
              <a:effectLst>
                <a:outerShdw blurRad="38100" dist="38100" dir="2700000" algn="tl">
                  <a:srgbClr val="000000">
                    <a:alpha val="43137"/>
                  </a:srgbClr>
                </a:outerShdw>
              </a:effectLst>
              <a:ea typeface="+mn-ea"/>
              <a:cs typeface="+mn-cs"/>
            </a:rPr>
            <a:t>m</a:t>
          </a:r>
          <a:r>
            <a:rPr lang="en-US" i="1" dirty="0" smtClean="0">
              <a:effectLst>
                <a:outerShdw blurRad="38100" dist="38100" dir="2700000" algn="tl">
                  <a:srgbClr val="000000">
                    <a:alpha val="43137"/>
                  </a:srgbClr>
                </a:outerShdw>
              </a:effectLst>
              <a:ea typeface="+mn-ea"/>
              <a:cs typeface="+mn-cs"/>
            </a:rPr>
            <a:t> (</a:t>
          </a:r>
          <a:r>
            <a:rPr lang="en-US" i="1" dirty="0" err="1" smtClean="0">
              <a:effectLst>
                <a:outerShdw blurRad="38100" dist="38100" dir="2700000" algn="tl">
                  <a:srgbClr val="000000">
                    <a:alpha val="43137"/>
                  </a:srgbClr>
                </a:outerShdw>
              </a:effectLst>
              <a:ea typeface="+mn-ea"/>
              <a:cs typeface="+mn-cs"/>
            </a:rPr>
            <a:t>x</a:t>
          </a:r>
          <a:r>
            <a:rPr lang="en-US" i="1" dirty="0" smtClean="0">
              <a:effectLst>
                <a:outerShdw blurRad="38100" dist="38100" dir="2700000" algn="tl">
                  <a:srgbClr val="000000">
                    <a:alpha val="43137"/>
                  </a:srgbClr>
                </a:outerShdw>
              </a:effectLst>
              <a:ea typeface="+mn-ea"/>
              <a:cs typeface="+mn-cs"/>
            </a:rPr>
            <a:t> ) </a:t>
          </a:r>
          <a:r>
            <a:rPr lang="en-US" dirty="0" smtClean="0">
              <a:effectLst>
                <a:outerShdw blurRad="38100" dist="38100" dir="2700000" algn="tl">
                  <a:srgbClr val="000000">
                    <a:alpha val="43137"/>
                  </a:srgbClr>
                </a:outerShdw>
              </a:effectLst>
              <a:ea typeface="+mn-ea"/>
              <a:cs typeface="+mn-cs"/>
            </a:rPr>
            <a:t>whose highest power is some integer </a:t>
          </a:r>
          <a:r>
            <a:rPr lang="en-US" i="1" dirty="0" err="1" smtClean="0">
              <a:effectLst>
                <a:outerShdw blurRad="38100" dist="38100" dir="2700000" algn="tl">
                  <a:srgbClr val="000000">
                    <a:alpha val="43137"/>
                  </a:srgbClr>
                </a:outerShdw>
              </a:effectLst>
              <a:ea typeface="+mn-ea"/>
              <a:cs typeface="+mn-cs"/>
            </a:rPr>
            <a:t>n</a:t>
          </a:r>
          <a:r>
            <a:rPr lang="en-US" dirty="0" smtClean="0">
              <a:effectLst>
                <a:outerShdw blurRad="38100" dist="38100" dir="2700000" algn="tl">
                  <a:srgbClr val="000000">
                    <a:alpha val="43137"/>
                  </a:srgbClr>
                </a:outerShdw>
              </a:effectLst>
              <a:ea typeface="+mn-ea"/>
              <a:cs typeface="+mn-cs"/>
            </a:rPr>
            <a:t> </a:t>
          </a:r>
          <a:endParaRPr lang="en-AU" dirty="0">
            <a:effectLst>
              <a:outerShdw blurRad="38100" dist="38100" dir="2700000" algn="tl">
                <a:srgbClr val="000000">
                  <a:alpha val="43137"/>
                </a:srgbClr>
              </a:outerShdw>
            </a:effectLst>
            <a:ea typeface="+mn-ea"/>
            <a:cs typeface="+mn-cs"/>
          </a:endParaRPr>
        </a:p>
      </dgm:t>
    </dgm:pt>
    <dgm:pt modelId="{AABE1B89-81C8-6E43-87A4-1531746F911E}" cxnId="{5A987F76-50CB-3940-8146-967DC18E9027}" type="parTrans">
      <dgm:prSet/>
      <dgm:spPr/>
      <dgm:t>
        <a:bodyPr/>
        <a:lstStyle/>
        <a:p>
          <a:endParaRPr lang="en-US"/>
        </a:p>
      </dgm:t>
    </dgm:pt>
    <dgm:pt modelId="{469E2DD4-E851-A04C-B7C7-3BD0E22018CD}" cxnId="{5A987F76-50CB-3940-8146-967DC18E9027}" type="sibTrans">
      <dgm:prSet/>
      <dgm:spPr/>
      <dgm:t>
        <a:bodyPr/>
        <a:lstStyle/>
        <a:p>
          <a:endParaRPr lang="en-US"/>
        </a:p>
      </dgm:t>
    </dgm:pt>
    <dgm:pt modelId="{53B78249-FFA2-684E-9BAC-450DC7CB7615}" type="pres">
      <dgm:prSet presAssocID="{88B137B5-3EFC-9441-8BB8-B173C1E68AAA}" presName="linear" presStyleCnt="0">
        <dgm:presLayoutVars>
          <dgm:animLvl val="lvl"/>
          <dgm:resizeHandles val="exact"/>
        </dgm:presLayoutVars>
      </dgm:prSet>
      <dgm:spPr/>
      <dgm:t>
        <a:bodyPr/>
        <a:lstStyle/>
        <a:p>
          <a:endParaRPr lang="en-US"/>
        </a:p>
      </dgm:t>
    </dgm:pt>
    <dgm:pt modelId="{765927A2-4965-FF4A-B9BC-680C7E35F48F}" type="pres">
      <dgm:prSet presAssocID="{62736F95-5696-D745-A65D-C9041739C766}" presName="parentText" presStyleLbl="node1" presStyleIdx="0" presStyleCnt="3">
        <dgm:presLayoutVars>
          <dgm:chMax val="0"/>
          <dgm:bulletEnabled val="1"/>
        </dgm:presLayoutVars>
      </dgm:prSet>
      <dgm:spPr/>
      <dgm:t>
        <a:bodyPr/>
        <a:lstStyle/>
        <a:p>
          <a:endParaRPr lang="en-US"/>
        </a:p>
      </dgm:t>
    </dgm:pt>
    <dgm:pt modelId="{D94B0FD4-15B2-DF4B-8F8F-5A9390D5A904}" type="pres">
      <dgm:prSet presAssocID="{52858632-05E7-AE43-A05F-8522E8CC0285}" presName="spacer" presStyleCnt="0"/>
      <dgm:spPr/>
    </dgm:pt>
    <dgm:pt modelId="{0CD1B4F1-1C5E-9A4B-B398-5481155A2C83}" type="pres">
      <dgm:prSet presAssocID="{53DA55F5-3A8D-984B-A9DD-904E914B9E97}" presName="parentText" presStyleLbl="node1" presStyleIdx="1" presStyleCnt="3">
        <dgm:presLayoutVars>
          <dgm:chMax val="0"/>
          <dgm:bulletEnabled val="1"/>
        </dgm:presLayoutVars>
      </dgm:prSet>
      <dgm:spPr/>
      <dgm:t>
        <a:bodyPr/>
        <a:lstStyle/>
        <a:p>
          <a:endParaRPr lang="en-US"/>
        </a:p>
      </dgm:t>
    </dgm:pt>
    <dgm:pt modelId="{E0D2EEF3-6A26-794F-952E-DE369664F5D8}" type="pres">
      <dgm:prSet presAssocID="{C86B65A8-07D1-304C-9F9B-361FEB95791F}" presName="spacer" presStyleCnt="0"/>
      <dgm:spPr/>
    </dgm:pt>
    <dgm:pt modelId="{41F183BE-7340-2448-93DB-6FB07317A55B}" type="pres">
      <dgm:prSet presAssocID="{0FC1A31C-A6BA-3042-97C6-5D788778D5D9}" presName="parentText" presStyleLbl="node1" presStyleIdx="2" presStyleCnt="3">
        <dgm:presLayoutVars>
          <dgm:chMax val="0"/>
          <dgm:bulletEnabled val="1"/>
        </dgm:presLayoutVars>
      </dgm:prSet>
      <dgm:spPr/>
      <dgm:t>
        <a:bodyPr/>
        <a:lstStyle/>
        <a:p>
          <a:endParaRPr lang="en-US"/>
        </a:p>
      </dgm:t>
    </dgm:pt>
  </dgm:ptLst>
  <dgm:cxnLst>
    <dgm:cxn modelId="{384452CF-7B2B-7045-9783-C06974792E98}" type="presOf" srcId="{0FC1A31C-A6BA-3042-97C6-5D788778D5D9}" destId="{41F183BE-7340-2448-93DB-6FB07317A55B}" srcOrd="0" destOrd="0" presId="urn:microsoft.com/office/officeart/2005/8/layout/vList2"/>
    <dgm:cxn modelId="{82CD2061-F798-2B42-AD2A-250AAD76333D}" type="presOf" srcId="{53DA55F5-3A8D-984B-A9DD-904E914B9E97}" destId="{0CD1B4F1-1C5E-9A4B-B398-5481155A2C83}" srcOrd="0" destOrd="0" presId="urn:microsoft.com/office/officeart/2005/8/layout/vList2"/>
    <dgm:cxn modelId="{ACD46E8F-B60E-964B-B4BB-50A5F0C787BF}" type="presOf" srcId="{88B137B5-3EFC-9441-8BB8-B173C1E68AAA}" destId="{53B78249-FFA2-684E-9BAC-450DC7CB7615}" srcOrd="0" destOrd="0" presId="urn:microsoft.com/office/officeart/2005/8/layout/vList2"/>
    <dgm:cxn modelId="{4BD1414A-834E-5849-834D-A161D0254225}" srcId="{88B137B5-3EFC-9441-8BB8-B173C1E68AAA}" destId="{62736F95-5696-D745-A65D-C9041739C766}" srcOrd="0" destOrd="0" parTransId="{27845420-008E-A242-A244-B4B466E54A69}" sibTransId="{52858632-05E7-AE43-A05F-8522E8CC0285}"/>
    <dgm:cxn modelId="{9A66F94D-2035-0149-B10A-B17CBDA9FB06}" type="presOf" srcId="{62736F95-5696-D745-A65D-C9041739C766}" destId="{765927A2-4965-FF4A-B9BC-680C7E35F48F}" srcOrd="0" destOrd="0" presId="urn:microsoft.com/office/officeart/2005/8/layout/vList2"/>
    <dgm:cxn modelId="{F831FC0F-284B-DC40-BA97-48DAEC557260}" srcId="{88B137B5-3EFC-9441-8BB8-B173C1E68AAA}" destId="{53DA55F5-3A8D-984B-A9DD-904E914B9E97}" srcOrd="1" destOrd="0" parTransId="{D51613E1-E386-0047-8BE9-F281C9C08661}" sibTransId="{C86B65A8-07D1-304C-9F9B-361FEB95791F}"/>
    <dgm:cxn modelId="{5A987F76-50CB-3940-8146-967DC18E9027}" srcId="{88B137B5-3EFC-9441-8BB8-B173C1E68AAA}" destId="{0FC1A31C-A6BA-3042-97C6-5D788778D5D9}" srcOrd="2" destOrd="0" parTransId="{AABE1B89-81C8-6E43-87A4-1531746F911E}" sibTransId="{469E2DD4-E851-A04C-B7C7-3BD0E22018CD}"/>
    <dgm:cxn modelId="{E7DC979A-C34B-6E48-BC48-714B7027D574}" type="presParOf" srcId="{53B78249-FFA2-684E-9BAC-450DC7CB7615}" destId="{765927A2-4965-FF4A-B9BC-680C7E35F48F}" srcOrd="0" destOrd="0" presId="urn:microsoft.com/office/officeart/2005/8/layout/vList2"/>
    <dgm:cxn modelId="{A49FA503-5626-BA4A-AEA5-D8A1A7F9A15D}" type="presParOf" srcId="{53B78249-FFA2-684E-9BAC-450DC7CB7615}" destId="{D94B0FD4-15B2-DF4B-8F8F-5A9390D5A904}" srcOrd="1" destOrd="0" presId="urn:microsoft.com/office/officeart/2005/8/layout/vList2"/>
    <dgm:cxn modelId="{A154BF4E-C4F5-224B-BEE3-A6F3153D4E03}" type="presParOf" srcId="{53B78249-FFA2-684E-9BAC-450DC7CB7615}" destId="{0CD1B4F1-1C5E-9A4B-B398-5481155A2C83}" srcOrd="2" destOrd="0" presId="urn:microsoft.com/office/officeart/2005/8/layout/vList2"/>
    <dgm:cxn modelId="{528D2AF1-CD6F-8D4A-A81D-FF551E75B0CC}" type="presParOf" srcId="{53B78249-FFA2-684E-9BAC-450DC7CB7615}" destId="{E0D2EEF3-6A26-794F-952E-DE369664F5D8}" srcOrd="3" destOrd="0" presId="urn:microsoft.com/office/officeart/2005/8/layout/vList2"/>
    <dgm:cxn modelId="{60FF7DAE-B8F4-0040-A607-FE31F0440385}" type="presParOf" srcId="{53B78249-FFA2-684E-9BAC-450DC7CB7615}" destId="{41F183BE-7340-2448-93DB-6FB07317A55B}"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39000" cy="4064000"/>
        <a:chOff x="0" y="0"/>
        <a:chExt cx="7239000" cy="4064000"/>
      </a:xfrm>
    </dsp:grpSpPr>
    <dsp:sp modelId="{765927A2-4965-FF4A-B9BC-680C7E35F48F}">
      <dsp:nvSpPr>
        <dsp:cNvPr id="3" name="圆角矩形 2"/>
        <dsp:cNvSpPr/>
      </dsp:nvSpPr>
      <dsp:spPr bwMode="white">
        <a:xfrm>
          <a:off x="0" y="17920"/>
          <a:ext cx="7239000" cy="1300480"/>
        </a:xfrm>
        <a:prstGeom prst="roundRect">
          <a:avLst/>
        </a:prstGeom>
      </dsp:spPr>
      <dsp:style>
        <a:lnRef idx="0">
          <a:schemeClr val="lt1"/>
        </a:lnRef>
        <a:fillRef idx="3">
          <a:schemeClr val="accent1"/>
        </a:fillRef>
        <a:effectRef idx="2">
          <a:scrgbClr r="0" g="0" b="0"/>
        </a:effectRef>
        <a:fontRef idx="minor">
          <a:schemeClr val="lt1"/>
        </a:fontRef>
      </dsp:style>
      <dsp:txBody>
        <a:bodyPr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dirty="0" smtClean="0">
              <a:effectLst>
                <a:outerShdw blurRad="38100" dist="38100" dir="2700000" algn="tl">
                  <a:srgbClr val="000000">
                    <a:alpha val="43137"/>
                  </a:srgbClr>
                </a:outerShdw>
              </a:effectLst>
              <a:ea typeface="+mn-ea"/>
              <a:cs typeface="+mn-cs"/>
            </a:rPr>
            <a:t>•  Ordinary polynomial arithmetic, using the basic   	rules of algebra</a:t>
          </a:r>
          <a:endParaRPr lang="en-US" dirty="0">
            <a:effectLst>
              <a:outerShdw blurRad="38100" dist="38100" dir="2700000" algn="tl">
                <a:srgbClr val="000000">
                  <a:alpha val="43137"/>
                </a:srgbClr>
              </a:outerShdw>
            </a:effectLst>
          </a:endParaRPr>
        </a:p>
      </dsp:txBody>
      <dsp:txXfrm>
        <a:off x="0" y="17920"/>
        <a:ext cx="7239000" cy="1300480"/>
      </dsp:txXfrm>
    </dsp:sp>
    <dsp:sp modelId="{0CD1B4F1-1C5E-9A4B-B398-5481155A2C83}">
      <dsp:nvSpPr>
        <dsp:cNvPr id="4" name="圆角矩形 3"/>
        <dsp:cNvSpPr/>
      </dsp:nvSpPr>
      <dsp:spPr bwMode="white">
        <a:xfrm>
          <a:off x="0" y="1381760"/>
          <a:ext cx="7239000" cy="1300480"/>
        </a:xfrm>
        <a:prstGeom prst="roundRect">
          <a:avLst/>
        </a:prstGeom>
      </dsp:spPr>
      <dsp:style>
        <a:lnRef idx="0">
          <a:schemeClr val="lt1"/>
        </a:lnRef>
        <a:fillRef idx="3">
          <a:schemeClr val="accent1"/>
        </a:fillRef>
        <a:effectRef idx="2">
          <a:scrgbClr r="0" g="0" b="0"/>
        </a:effectRef>
        <a:fontRef idx="minor">
          <a:schemeClr val="lt1"/>
        </a:fontRef>
      </dsp:style>
      <dsp:txBody>
        <a:bodyPr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dirty="0" smtClean="0">
              <a:ea typeface="+mn-ea"/>
              <a:cs typeface="+mn-cs"/>
            </a:rPr>
            <a:t>•</a:t>
          </a:r>
          <a:r>
            <a:rPr lang="en-US" dirty="0" smtClean="0">
              <a:effectLst>
                <a:outerShdw blurRad="38100" dist="38100" dir="2700000" algn="tl">
                  <a:srgbClr val="000000">
                    <a:alpha val="43137"/>
                  </a:srgbClr>
                </a:outerShdw>
              </a:effectLst>
              <a:ea typeface="+mn-ea"/>
              <a:cs typeface="+mn-cs"/>
            </a:rPr>
            <a:t>  Polynomial arithmetic in which the arithmetic on the 	coefficients is performed modulo </a:t>
          </a:r>
          <a:r>
            <a:rPr lang="en-US" i="1" dirty="0" err="1" smtClean="0">
              <a:effectLst>
                <a:outerShdw blurRad="38100" dist="38100" dir="2700000" algn="tl">
                  <a:srgbClr val="000000">
                    <a:alpha val="43137"/>
                  </a:srgbClr>
                </a:outerShdw>
              </a:effectLst>
              <a:ea typeface="+mn-ea"/>
              <a:cs typeface="+mn-cs"/>
            </a:rPr>
            <a:t>p</a:t>
          </a:r>
          <a:r>
            <a:rPr lang="en-US" dirty="0" smtClean="0">
              <a:effectLst>
                <a:outerShdw blurRad="38100" dist="38100" dir="2700000" algn="tl">
                  <a:srgbClr val="000000">
                    <a:alpha val="43137"/>
                  </a:srgbClr>
                </a:outerShdw>
              </a:effectLst>
              <a:ea typeface="+mn-ea"/>
              <a:cs typeface="+mn-cs"/>
            </a:rPr>
            <a:t>; that is, the 	coefficients are in </a:t>
          </a:r>
          <a:r>
            <a:rPr lang="en-US" dirty="0" err="1" smtClean="0">
              <a:effectLst>
                <a:outerShdw blurRad="38100" dist="38100" dir="2700000" algn="tl">
                  <a:srgbClr val="000000">
                    <a:alpha val="43137"/>
                  </a:srgbClr>
                </a:outerShdw>
              </a:effectLst>
              <a:ea typeface="+mn-ea"/>
              <a:cs typeface="+mn-cs"/>
            </a:rPr>
            <a:t>GF(</a:t>
          </a:r>
          <a:r>
            <a:rPr lang="en-US" i="1" dirty="0" err="1" smtClean="0">
              <a:effectLst>
                <a:outerShdw blurRad="38100" dist="38100" dir="2700000" algn="tl">
                  <a:srgbClr val="000000">
                    <a:alpha val="43137"/>
                  </a:srgbClr>
                </a:outerShdw>
              </a:effectLst>
              <a:ea typeface="+mn-ea"/>
              <a:cs typeface="+mn-cs"/>
            </a:rPr>
            <a:t>p</a:t>
          </a:r>
          <a:r>
            <a:rPr lang="en-US" dirty="0" smtClean="0">
              <a:effectLst>
                <a:outerShdw blurRad="38100" dist="38100" dir="2700000" algn="tl">
                  <a:srgbClr val="000000">
                    <a:alpha val="43137"/>
                  </a:srgbClr>
                </a:outerShdw>
              </a:effectLst>
              <a:ea typeface="+mn-ea"/>
              <a:cs typeface="+mn-cs"/>
            </a:rPr>
            <a:t> )</a:t>
          </a:r>
        </a:p>
      </dsp:txBody>
      <dsp:txXfrm>
        <a:off x="0" y="1381760"/>
        <a:ext cx="7239000" cy="1300480"/>
      </dsp:txXfrm>
    </dsp:sp>
    <dsp:sp modelId="{41F183BE-7340-2448-93DB-6FB07317A55B}">
      <dsp:nvSpPr>
        <dsp:cNvPr id="5" name="圆角矩形 4"/>
        <dsp:cNvSpPr/>
      </dsp:nvSpPr>
      <dsp:spPr bwMode="white">
        <a:xfrm>
          <a:off x="0" y="2745600"/>
          <a:ext cx="7239000" cy="1300480"/>
        </a:xfrm>
        <a:prstGeom prst="roundRect">
          <a:avLst/>
        </a:prstGeom>
      </dsp:spPr>
      <dsp:style>
        <a:lnRef idx="0">
          <a:schemeClr val="lt1"/>
        </a:lnRef>
        <a:fillRef idx="3">
          <a:schemeClr val="accent1"/>
        </a:fillRef>
        <a:effectRef idx="2">
          <a:scrgbClr r="0" g="0" b="0"/>
        </a:effectRef>
        <a:fontRef idx="minor">
          <a:schemeClr val="lt1"/>
        </a:fontRef>
      </dsp:style>
      <dsp:txBody>
        <a:bodyPr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dirty="0" smtClean="0">
              <a:effectLst>
                <a:outerShdw blurRad="38100" dist="38100" dir="2700000" algn="tl">
                  <a:srgbClr val="000000">
                    <a:alpha val="43137"/>
                  </a:srgbClr>
                </a:outerShdw>
              </a:effectLst>
              <a:ea typeface="+mn-ea"/>
              <a:cs typeface="+mn-cs"/>
            </a:rPr>
            <a:t>•  Polynomial arithmetic in which the coefficients are in </a:t>
          </a:r>
          <a:r>
            <a:rPr lang="en-US" dirty="0" err="1" smtClean="0">
              <a:effectLst>
                <a:outerShdw blurRad="38100" dist="38100" dir="2700000" algn="tl">
                  <a:srgbClr val="000000">
                    <a:alpha val="43137"/>
                  </a:srgbClr>
                </a:outerShdw>
              </a:effectLst>
              <a:ea typeface="+mn-ea"/>
              <a:cs typeface="+mn-cs"/>
            </a:rPr>
            <a:t>GF(</a:t>
          </a:r>
          <a:r>
            <a:rPr lang="en-US" i="1" dirty="0" err="1" smtClean="0">
              <a:effectLst>
                <a:outerShdw blurRad="38100" dist="38100" dir="2700000" algn="tl">
                  <a:srgbClr val="000000">
                    <a:alpha val="43137"/>
                  </a:srgbClr>
                </a:outerShdw>
              </a:effectLst>
              <a:ea typeface="+mn-ea"/>
              <a:cs typeface="+mn-cs"/>
            </a:rPr>
            <a:t>p</a:t>
          </a:r>
          <a:r>
            <a:rPr lang="en-US" dirty="0" smtClean="0">
              <a:effectLst>
                <a:outerShdw blurRad="38100" dist="38100" dir="2700000" algn="tl">
                  <a:srgbClr val="000000">
                    <a:alpha val="43137"/>
                  </a:srgbClr>
                </a:outerShdw>
              </a:effectLst>
              <a:ea typeface="+mn-ea"/>
              <a:cs typeface="+mn-cs"/>
            </a:rPr>
            <a:t> ), and the polynomials are defined modulo a polynomial </a:t>
          </a:r>
          <a:r>
            <a:rPr lang="en-US" i="1" dirty="0" err="1" smtClean="0">
              <a:effectLst>
                <a:outerShdw blurRad="38100" dist="38100" dir="2700000" algn="tl">
                  <a:srgbClr val="000000">
                    <a:alpha val="43137"/>
                  </a:srgbClr>
                </a:outerShdw>
              </a:effectLst>
              <a:ea typeface="+mn-ea"/>
              <a:cs typeface="+mn-cs"/>
            </a:rPr>
            <a:t>m</a:t>
          </a:r>
          <a:r>
            <a:rPr lang="en-US" i="1" dirty="0" smtClean="0">
              <a:effectLst>
                <a:outerShdw blurRad="38100" dist="38100" dir="2700000" algn="tl">
                  <a:srgbClr val="000000">
                    <a:alpha val="43137"/>
                  </a:srgbClr>
                </a:outerShdw>
              </a:effectLst>
              <a:ea typeface="+mn-ea"/>
              <a:cs typeface="+mn-cs"/>
            </a:rPr>
            <a:t> (</a:t>
          </a:r>
          <a:r>
            <a:rPr lang="en-US" i="1" dirty="0" err="1" smtClean="0">
              <a:effectLst>
                <a:outerShdw blurRad="38100" dist="38100" dir="2700000" algn="tl">
                  <a:srgbClr val="000000">
                    <a:alpha val="43137"/>
                  </a:srgbClr>
                </a:outerShdw>
              </a:effectLst>
              <a:ea typeface="+mn-ea"/>
              <a:cs typeface="+mn-cs"/>
            </a:rPr>
            <a:t>x</a:t>
          </a:r>
          <a:r>
            <a:rPr lang="en-US" i="1" dirty="0" smtClean="0">
              <a:effectLst>
                <a:outerShdw blurRad="38100" dist="38100" dir="2700000" algn="tl">
                  <a:srgbClr val="000000">
                    <a:alpha val="43137"/>
                  </a:srgbClr>
                </a:outerShdw>
              </a:effectLst>
              <a:ea typeface="+mn-ea"/>
              <a:cs typeface="+mn-cs"/>
            </a:rPr>
            <a:t> ) </a:t>
          </a:r>
          <a:r>
            <a:rPr lang="en-US" dirty="0" smtClean="0">
              <a:effectLst>
                <a:outerShdw blurRad="38100" dist="38100" dir="2700000" algn="tl">
                  <a:srgbClr val="000000">
                    <a:alpha val="43137"/>
                  </a:srgbClr>
                </a:outerShdw>
              </a:effectLst>
              <a:ea typeface="+mn-ea"/>
              <a:cs typeface="+mn-cs"/>
            </a:rPr>
            <a:t>whose highest power is some integer </a:t>
          </a:r>
          <a:r>
            <a:rPr lang="en-US" i="1" dirty="0" err="1" smtClean="0">
              <a:effectLst>
                <a:outerShdw blurRad="38100" dist="38100" dir="2700000" algn="tl">
                  <a:srgbClr val="000000">
                    <a:alpha val="43137"/>
                  </a:srgbClr>
                </a:outerShdw>
              </a:effectLst>
              <a:ea typeface="+mn-ea"/>
              <a:cs typeface="+mn-cs"/>
            </a:rPr>
            <a:t>n</a:t>
          </a:r>
          <a:r>
            <a:rPr lang="en-US" dirty="0" smtClean="0">
              <a:effectLst>
                <a:outerShdw blurRad="38100" dist="38100" dir="2700000" algn="tl">
                  <a:srgbClr val="000000">
                    <a:alpha val="43137"/>
                  </a:srgbClr>
                </a:outerShdw>
              </a:effectLst>
              <a:ea typeface="+mn-ea"/>
              <a:cs typeface="+mn-cs"/>
            </a:rPr>
            <a:t> </a:t>
          </a:r>
          <a:endParaRPr lang="en-AU" dirty="0">
            <a:effectLst>
              <a:outerShdw blurRad="38100" dist="38100" dir="2700000" algn="tl">
                <a:srgbClr val="000000">
                  <a:alpha val="43137"/>
                </a:srgbClr>
              </a:outerShdw>
            </a:effectLst>
            <a:ea typeface="+mn-ea"/>
            <a:cs typeface="+mn-cs"/>
          </a:endParaRPr>
        </a:p>
      </dsp:txBody>
      <dsp:txXfrm>
        <a:off x="0" y="2745600"/>
        <a:ext cx="7239000" cy="13004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dirty="0">
                <a:latin typeface="Arial" panose="020B0604020202020204" pitchFamily="34" charset="0"/>
              </a:defRPr>
            </a:lvl1pPr>
          </a:lstStyle>
          <a:p>
            <a:pPr>
              <a:defRPr/>
            </a:pPr>
            <a:endParaRPr lang="en-US"/>
          </a:p>
        </p:txBody>
      </p:sp>
      <p:sp>
        <p:nvSpPr>
          <p:cNvPr id="84995"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dirty="0">
                <a:latin typeface="Arial" panose="020B0604020202020204" pitchFamily="34" charset="0"/>
              </a:defRPr>
            </a:lvl1pPr>
          </a:lstStyle>
          <a:p>
            <a:pPr>
              <a:defRPr/>
            </a:pPr>
            <a:endParaRPr lang="en-US"/>
          </a:p>
        </p:txBody>
      </p:sp>
      <p:sp>
        <p:nvSpPr>
          <p:cNvPr id="84996"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dirty="0">
                <a:latin typeface="Arial" panose="020B0604020202020204" pitchFamily="34" charset="0"/>
              </a:defRPr>
            </a:lvl1pPr>
          </a:lstStyle>
          <a:p>
            <a:pPr>
              <a:defRPr/>
            </a:pPr>
            <a:endParaRPr lang="en-US"/>
          </a:p>
        </p:txBody>
      </p:sp>
      <p:sp>
        <p:nvSpPr>
          <p:cNvPr id="84997"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F217DA43-F7AE-7641-96F9-03D7730E69DC}" type="slidenum">
              <a:rPr lang="en-AU"/>
            </a:fld>
            <a:endParaRPr lang="en-AU"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dirty="0">
                <a:latin typeface="Arial" panose="020B0604020202020204" pitchFamily="34" charset="0"/>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dirty="0">
                <a:latin typeface="Arial" panose="020B0604020202020204" pitchFamily="34"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AU" noProof="0"/>
              <a:t>Click to edit Master text styles</a:t>
            </a:r>
            <a:endParaRPr lang="en-AU" noProof="0"/>
          </a:p>
          <a:p>
            <a:pPr lvl="1"/>
            <a:r>
              <a:rPr lang="en-AU" noProof="0"/>
              <a:t>Second level</a:t>
            </a:r>
            <a:endParaRPr lang="en-AU" noProof="0"/>
          </a:p>
          <a:p>
            <a:pPr lvl="2"/>
            <a:r>
              <a:rPr lang="en-AU" noProof="0"/>
              <a:t>Third level</a:t>
            </a:r>
            <a:endParaRPr lang="en-AU" noProof="0"/>
          </a:p>
          <a:p>
            <a:pPr lvl="3"/>
            <a:r>
              <a:rPr lang="en-AU" noProof="0"/>
              <a:t>Fourth level</a:t>
            </a:r>
            <a:endParaRPr lang="en-AU" noProof="0"/>
          </a:p>
          <a:p>
            <a:pPr lvl="4"/>
            <a:r>
              <a:rPr lang="en-AU" noProof="0"/>
              <a:t>Fifth level</a:t>
            </a:r>
            <a:endParaRPr lang="en-AU" noProof="0"/>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dirty="0">
                <a:latin typeface="Arial" panose="020B0604020202020204" pitchFamily="34" charset="0"/>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B1B765E1-EB55-3F42-96E6-9BC39CDD5E78}" type="slidenum">
              <a:rPr lang="en-AU"/>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itchFamily="-107" charset="-128"/>
        <a:cs typeface="MS PGothic" pitchFamily="-107" charset="-128"/>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F8213168-CBB8-004E-B161-E3C8E26BC09B}" type="slidenum">
              <a:rPr lang="en-AU">
                <a:latin typeface="Arial" panose="020B0604020202020204" pitchFamily="34" charset="0"/>
              </a:rPr>
            </a:fld>
            <a:endParaRPr lang="en-AU">
              <a:latin typeface="Arial" panose="020B0604020202020204" pitchFamily="34"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en-US" smtClean="0">
                <a:latin typeface="Times New Roman" panose="02020603050405020304" pitchFamily="-84" charset="0"/>
                <a:ea typeface="MS PGothic" pitchFamily="-84" charset="-128"/>
                <a:cs typeface="MS PGothic" pitchFamily="-84" charset="-128"/>
              </a:rPr>
              <a:t>Lecture slides prepared for “Cryptography and Network Security”, 6/e, by William Stallings</a:t>
            </a:r>
            <a:r>
              <a:rPr lang="en-US" smtClean="0">
                <a:latin typeface="Arial" panose="020B0604020202020204" pitchFamily="34" charset="0"/>
                <a:ea typeface="MS PGothic" pitchFamily="-84" charset="-128"/>
                <a:cs typeface="MS PGothic" pitchFamily="-84" charset="-128"/>
              </a:rPr>
              <a:t>, Chapter 4 – “Basic Concepts in Number Theory and Finite Fields”.</a:t>
            </a:r>
            <a:endParaRPr lang="en-AU" smtClean="0">
              <a:latin typeface="Times New Roman" panose="02020603050405020304" pitchFamily="-84" charset="0"/>
              <a:ea typeface="MS PGothic" pitchFamily="-84" charset="-128"/>
              <a:cs typeface="MS PGothic" pitchFamily="-84" charset="-128"/>
            </a:endParaRPr>
          </a:p>
          <a:p>
            <a:pPr eaLnBrk="1" hangingPunct="1"/>
            <a:endParaRPr lang="en-US" smtClean="0">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defRPr/>
            </a:pPr>
            <a:r>
              <a:rPr lang="en-US" dirty="0" smtClean="0"/>
              <a:t> Recall that nonzero b  is defined to be a divisor of a  if a = mb  for some m , where a , b , and</a:t>
            </a:r>
            <a:endParaRPr lang="en-US" dirty="0" smtClean="0"/>
          </a:p>
          <a:p>
            <a:pPr>
              <a:defRPr/>
            </a:pPr>
            <a:r>
              <a:rPr lang="en-US" dirty="0" smtClean="0"/>
              <a:t>m  are integers. We will use the notation gcd(a , b ) to mean the greatest common divisor</a:t>
            </a:r>
            <a:endParaRPr lang="en-US" dirty="0" smtClean="0"/>
          </a:p>
          <a:p>
            <a:pPr>
              <a:defRPr/>
            </a:pPr>
            <a:r>
              <a:rPr lang="en-US" dirty="0" smtClean="0"/>
              <a:t> of a  and b . The greatest common divisor of a  and b  is the largest integer that divides</a:t>
            </a:r>
            <a:endParaRPr lang="en-US" dirty="0" smtClean="0"/>
          </a:p>
          <a:p>
            <a:pPr>
              <a:defRPr/>
            </a:pPr>
            <a:r>
              <a:rPr lang="en-US" dirty="0" smtClean="0"/>
              <a:t>both a  and b . We also define gcd(0, 0) =  0.</a:t>
            </a:r>
            <a:endParaRPr lang="en-US" dirty="0" smtClean="0"/>
          </a:p>
          <a:p>
            <a:pPr>
              <a:defRPr/>
            </a:pPr>
            <a:endParaRPr lang="en-US" dirty="0" smtClean="0"/>
          </a:p>
          <a:p>
            <a:pPr>
              <a:defRPr/>
            </a:pPr>
            <a:r>
              <a:rPr lang="en-US" dirty="0" smtClean="0"/>
              <a:t> More formally, the positive integer c  is said to be the greatest common divisor</a:t>
            </a:r>
            <a:endParaRPr lang="en-US" dirty="0" smtClean="0"/>
          </a:p>
          <a:p>
            <a:pPr>
              <a:defRPr/>
            </a:pPr>
            <a:r>
              <a:rPr lang="en-US" dirty="0" smtClean="0"/>
              <a:t>of a  and b  if</a:t>
            </a:r>
            <a:endParaRPr lang="en-US" dirty="0" smtClean="0"/>
          </a:p>
          <a:p>
            <a:pPr>
              <a:defRPr/>
            </a:pPr>
            <a:endParaRPr lang="en-US" dirty="0" smtClean="0"/>
          </a:p>
          <a:p>
            <a:pPr>
              <a:defRPr/>
            </a:pPr>
            <a:r>
              <a:rPr lang="en-US" dirty="0" smtClean="0"/>
              <a:t>1. c  is a divisor of a  and of b .</a:t>
            </a:r>
            <a:endParaRPr lang="en-US" dirty="0" smtClean="0"/>
          </a:p>
          <a:p>
            <a:pPr>
              <a:defRPr/>
            </a:pPr>
            <a:endParaRPr lang="en-US" dirty="0" smtClean="0"/>
          </a:p>
          <a:p>
            <a:pPr>
              <a:defRPr/>
            </a:pPr>
            <a:r>
              <a:rPr lang="en-US" dirty="0" smtClean="0"/>
              <a:t>2.  Any divisor of a  and b  is a divisor of c .</a:t>
            </a:r>
            <a:endParaRPr lang="en-US" dirty="0" smtClean="0"/>
          </a:p>
          <a:p>
            <a:pPr>
              <a:defRPr/>
            </a:pPr>
            <a:endParaRPr lang="en-US" dirty="0" smtClean="0"/>
          </a:p>
          <a:p>
            <a:pPr>
              <a:defRPr/>
            </a:pPr>
            <a:r>
              <a:rPr lang="en-US" dirty="0" smtClean="0"/>
              <a:t>An equivalent definition is the following:</a:t>
            </a:r>
            <a:endParaRPr lang="en-US" dirty="0" smtClean="0"/>
          </a:p>
          <a:p>
            <a:pPr>
              <a:defRPr/>
            </a:pPr>
            <a:endParaRPr lang="en-US" dirty="0" smtClean="0"/>
          </a:p>
          <a:p>
            <a:pPr>
              <a:defRPr/>
            </a:pPr>
            <a:r>
              <a:rPr lang="en-US" dirty="0" smtClean="0"/>
              <a:t>gcd(a , b ) =  max[k , such that k | a  and k | b ]</a:t>
            </a:r>
            <a:endParaRPr lang="en-US" dirty="0" smtClean="0"/>
          </a:p>
          <a:p>
            <a:pPr>
              <a:defRPr/>
            </a:pPr>
            <a:endParaRPr lang="en-US" dirty="0" smtClean="0"/>
          </a:p>
        </p:txBody>
      </p:sp>
      <p:sp>
        <p:nvSpPr>
          <p:cNvPr id="49156" name="Slide Number Placeholder 3"/>
          <p:cNvSpPr>
            <a:spLocks noGrp="1"/>
          </p:cNvSpPr>
          <p:nvPr>
            <p:ph type="sldNum" sz="quarter" idx="5"/>
          </p:nvPr>
        </p:nvSpPr>
        <p:spPr>
          <a:noFill/>
        </p:spPr>
        <p:txBody>
          <a:bodyPr/>
          <a:lstStyle/>
          <a:p>
            <a:fld id="{E7D3896B-A8FC-4A47-B28C-34D1D9795B34}"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p:sp>
      <p:sp>
        <p:nvSpPr>
          <p:cNvPr id="51203" name="Notes Placeholder 2"/>
          <p:cNvSpPr>
            <a:spLocks noGrp="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Because we require that the greatest common divisor be positive, gcd(a , b ) =</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gcd(a , -b ) =  gcd(-a , b ) =  gcd(-a ,-b ). In general, gcd(a , b ) =  gcd( | a | , | b |  ).</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Also, because all nonzero integers divide 0, we have gcd(a , 0) =  a  .</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We stated that two integers a  and b  are relatively prime if their only common</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positive integer factor is 1. This is equivalent to saying that a  and b  are relatively</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prime if gcd(a , b ) =  1.</a:t>
            </a:r>
            <a:endParaRPr lang="en-US" smtClean="0">
              <a:latin typeface="Arial" panose="020B0604020202020204" pitchFamily="34" charset="0"/>
              <a:ea typeface="MS PGothic" pitchFamily="-84" charset="-128"/>
              <a:cs typeface="MS PGothic" pitchFamily="-84" charset="-128"/>
            </a:endParaRPr>
          </a:p>
        </p:txBody>
      </p:sp>
      <p:sp>
        <p:nvSpPr>
          <p:cNvPr id="51204" name="Slide Number Placeholder 3"/>
          <p:cNvSpPr>
            <a:spLocks noGrp="1"/>
          </p:cNvSpPr>
          <p:nvPr>
            <p:ph type="sldNum" sz="quarter" idx="5"/>
          </p:nvPr>
        </p:nvSpPr>
        <p:spPr>
          <a:noFill/>
        </p:spPr>
        <p:txBody>
          <a:bodyPr/>
          <a:lstStyle/>
          <a:p>
            <a:fld id="{A93B5EFD-BDF2-DC42-8674-BFFF97780EEF}"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p:sp>
      <p:sp>
        <p:nvSpPr>
          <p:cNvPr id="53251" name="Notes Placeholder 2"/>
          <p:cNvSpPr>
            <a:spLocks noGrp="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In this example, we begin by dividing 1160718174 by 316258250, which gives 3</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with a remainder of 211943424. Next we take 316258250 and divide it by 211943424.</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The process continues until we get a remainder of 0, yielding a result of 1078.</a:t>
            </a:r>
            <a:endParaRPr lang="en-US" smtClean="0">
              <a:latin typeface="Arial" panose="020B0604020202020204" pitchFamily="34" charset="0"/>
              <a:ea typeface="MS PGothic" pitchFamily="-84" charset="-128"/>
              <a:cs typeface="MS PGothic" pitchFamily="-84" charset="-128"/>
            </a:endParaRPr>
          </a:p>
        </p:txBody>
      </p:sp>
      <p:sp>
        <p:nvSpPr>
          <p:cNvPr id="53252" name="Slide Number Placeholder 3"/>
          <p:cNvSpPr>
            <a:spLocks noGrp="1"/>
          </p:cNvSpPr>
          <p:nvPr>
            <p:ph type="sldNum" sz="quarter" idx="5"/>
          </p:nvPr>
        </p:nvSpPr>
        <p:spPr>
          <a:noFill/>
        </p:spPr>
        <p:txBody>
          <a:bodyPr/>
          <a:lstStyle/>
          <a:p>
            <a:fld id="{7E0E76CD-330F-DD41-BA79-88804F486D86}"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p:sp>
      <p:sp>
        <p:nvSpPr>
          <p:cNvPr id="55299" name="Notes Placeholder 2"/>
          <p:cNvSpPr>
            <a:spLocks noGrp="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If a  is an integer and n  is a positive integer, we define a  mod n  to be the remainder</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when a  is divided by n . The integer n  is called the modulus . Thus, for any integer a:</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a =  qn +  r   0 ≤ r &lt;  n;  q = [ a/ n]</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a = [a/ n] *  n + ( a mod  n)</a:t>
            </a:r>
            <a:endParaRPr lang="en-US" smtClean="0">
              <a:latin typeface="Arial" panose="020B0604020202020204" pitchFamily="34" charset="0"/>
              <a:ea typeface="MS PGothic" pitchFamily="-84" charset="-128"/>
              <a:cs typeface="MS PGothic" pitchFamily="-84" charset="-128"/>
            </a:endParaRPr>
          </a:p>
        </p:txBody>
      </p:sp>
      <p:sp>
        <p:nvSpPr>
          <p:cNvPr id="55300" name="Slide Number Placeholder 3"/>
          <p:cNvSpPr>
            <a:spLocks noGrp="1"/>
          </p:cNvSpPr>
          <p:nvPr>
            <p:ph type="sldNum" sz="quarter" idx="5"/>
          </p:nvPr>
        </p:nvSpPr>
        <p:spPr>
          <a:noFill/>
        </p:spPr>
        <p:txBody>
          <a:bodyPr/>
          <a:lstStyle/>
          <a:p>
            <a:fld id="{A90118FC-DFA6-EC48-AF68-EC43E4DB831B}"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p:sp>
      <p:sp>
        <p:nvSpPr>
          <p:cNvPr id="57347" name="Notes Placeholder 2"/>
          <p:cNvSpPr>
            <a:spLocks noGrp="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Two integers a  and b  are said to be congruent modulo n , if (a  mod n ) =</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(b  mod n ). This is written as a K b  (mod n ).</a:t>
            </a:r>
            <a:r>
              <a:rPr lang="en-US" baseline="30000" smtClean="0">
                <a:latin typeface="Arial" panose="020B0604020202020204" pitchFamily="34" charset="0"/>
                <a:ea typeface="MS PGothic" pitchFamily="-84" charset="-128"/>
                <a:cs typeface="MS PGothic" pitchFamily="-84" charset="-128"/>
              </a:rPr>
              <a:t>2</a:t>
            </a:r>
            <a:endParaRPr lang="en-US" baseline="30000" smtClean="0">
              <a:latin typeface="Arial" panose="020B0604020202020204" pitchFamily="34" charset="0"/>
              <a:ea typeface="MS PGothic" pitchFamily="-84" charset="-128"/>
              <a:cs typeface="MS PGothic" pitchFamily="-84" charset="-128"/>
            </a:endParaRPr>
          </a:p>
          <a:p>
            <a:endParaRPr lang="en-US" baseline="30000"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Note that if a = 0 (mod n ), then n | a .</a:t>
            </a:r>
            <a:endParaRPr lang="en-US" baseline="30000" smtClean="0">
              <a:latin typeface="Arial" panose="020B0604020202020204" pitchFamily="34" charset="0"/>
              <a:ea typeface="MS PGothic" pitchFamily="-84" charset="-128"/>
              <a:cs typeface="MS PGothic" pitchFamily="-84" charset="-128"/>
            </a:endParaRPr>
          </a:p>
        </p:txBody>
      </p:sp>
      <p:sp>
        <p:nvSpPr>
          <p:cNvPr id="57348" name="Slide Number Placeholder 3"/>
          <p:cNvSpPr>
            <a:spLocks noGrp="1"/>
          </p:cNvSpPr>
          <p:nvPr>
            <p:ph type="sldNum" sz="quarter" idx="5"/>
          </p:nvPr>
        </p:nvSpPr>
        <p:spPr>
          <a:noFill/>
        </p:spPr>
        <p:txBody>
          <a:bodyPr/>
          <a:lstStyle/>
          <a:p>
            <a:fld id="{EA0F70A2-E83B-B941-A8BF-73D587A67417}"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p:sp>
      <p:sp>
        <p:nvSpPr>
          <p:cNvPr id="59395" name="Notes Placeholder 2"/>
          <p:cNvSpPr>
            <a:spLocks noGrp="1"/>
          </p:cNvSpPr>
          <p:nvPr>
            <p:ph type="body" idx="1"/>
          </p:nvPr>
        </p:nvSpPr>
        <p:spPr>
          <a:noFill/>
        </p:spPr>
        <p:txBody>
          <a:bodyPr/>
          <a:lstStyle/>
          <a:p>
            <a:r>
              <a:rPr lang="en-US" dirty="0" err="1" smtClean="0">
                <a:latin typeface="Arial" panose="020B0604020202020204" pitchFamily="34" charset="0"/>
                <a:ea typeface="MS PGothic" pitchFamily="-84" charset="-128"/>
                <a:cs typeface="MS PGothic" pitchFamily="-84" charset="-128"/>
              </a:rPr>
              <a:t>Congruences</a:t>
            </a:r>
            <a:r>
              <a:rPr lang="en-US" dirty="0" smtClean="0">
                <a:latin typeface="Arial" panose="020B0604020202020204" pitchFamily="34" charset="0"/>
                <a:ea typeface="MS PGothic" pitchFamily="-84" charset="-128"/>
                <a:cs typeface="MS PGothic" pitchFamily="-84" charset="-128"/>
              </a:rPr>
              <a:t> have the following properties:</a:t>
            </a:r>
            <a:endParaRPr lang="en-US" dirty="0" smtClean="0">
              <a:latin typeface="Arial" panose="020B0604020202020204" pitchFamily="34" charset="0"/>
              <a:ea typeface="MS PGothic" pitchFamily="-84" charset="-128"/>
              <a:cs typeface="MS PGothic" pitchFamily="-84" charset="-128"/>
            </a:endParaRPr>
          </a:p>
          <a:p>
            <a:r>
              <a:rPr lang="en-US" dirty="0" smtClean="0">
                <a:latin typeface="Arial" panose="020B0604020202020204" pitchFamily="34" charset="0"/>
                <a:ea typeface="MS PGothic" pitchFamily="-84" charset="-128"/>
                <a:cs typeface="MS PGothic" pitchFamily="-84" charset="-128"/>
              </a:rPr>
              <a:t>		1</a:t>
            </a:r>
            <a:r>
              <a:rPr lang="en-US" i="1" dirty="0" smtClean="0">
                <a:latin typeface="Arial" panose="020B0604020202020204" pitchFamily="34" charset="0"/>
                <a:ea typeface="MS PGothic" pitchFamily="-84" charset="-128"/>
                <a:cs typeface="MS PGothic" pitchFamily="-84" charset="-128"/>
              </a:rPr>
              <a:t>. a = b (</a:t>
            </a:r>
            <a:r>
              <a:rPr lang="en-US" dirty="0" smtClean="0">
                <a:latin typeface="Arial" panose="020B0604020202020204" pitchFamily="34" charset="0"/>
                <a:ea typeface="MS PGothic" pitchFamily="-84" charset="-128"/>
                <a:cs typeface="MS PGothic" pitchFamily="-84" charset="-128"/>
              </a:rPr>
              <a:t>mod</a:t>
            </a:r>
            <a:r>
              <a:rPr lang="en-US" i="1" dirty="0" smtClean="0">
                <a:latin typeface="Arial" panose="020B0604020202020204" pitchFamily="34" charset="0"/>
                <a:ea typeface="MS PGothic" pitchFamily="-84" charset="-128"/>
                <a:cs typeface="MS PGothic" pitchFamily="-84" charset="-128"/>
              </a:rPr>
              <a:t> n)</a:t>
            </a:r>
            <a:r>
              <a:rPr lang="en-US" dirty="0" smtClean="0">
                <a:latin typeface="Arial" panose="020B0604020202020204" pitchFamily="34" charset="0"/>
                <a:ea typeface="MS PGothic" pitchFamily="-84" charset="-128"/>
                <a:cs typeface="MS PGothic" pitchFamily="-84" charset="-128"/>
              </a:rPr>
              <a:t> if </a:t>
            </a:r>
            <a:r>
              <a:rPr lang="en-US" i="1" dirty="0" smtClean="0">
                <a:latin typeface="Arial" panose="020B0604020202020204" pitchFamily="34" charset="0"/>
                <a:ea typeface="MS PGothic" pitchFamily="-84" charset="-128"/>
                <a:cs typeface="MS PGothic" pitchFamily="-84" charset="-128"/>
              </a:rPr>
              <a:t>n (a – b)</a:t>
            </a:r>
            <a:endParaRPr lang="en-US" i="1" dirty="0" smtClean="0">
              <a:latin typeface="Arial" panose="020B0604020202020204" pitchFamily="34" charset="0"/>
              <a:ea typeface="MS PGothic" pitchFamily="-84" charset="-128"/>
              <a:cs typeface="MS PGothic" pitchFamily="-84" charset="-128"/>
            </a:endParaRPr>
          </a:p>
          <a:p>
            <a:r>
              <a:rPr lang="en-US" dirty="0" smtClean="0">
                <a:latin typeface="Arial" panose="020B0604020202020204" pitchFamily="34" charset="0"/>
                <a:ea typeface="MS PGothic" pitchFamily="-84" charset="-128"/>
                <a:cs typeface="MS PGothic" pitchFamily="-84" charset="-128"/>
              </a:rPr>
              <a:t>		2. </a:t>
            </a:r>
            <a:r>
              <a:rPr lang="en-US" i="1" dirty="0" smtClean="0">
                <a:latin typeface="Arial" panose="020B0604020202020204" pitchFamily="34" charset="0"/>
                <a:ea typeface="MS PGothic" pitchFamily="-84" charset="-128"/>
                <a:cs typeface="MS PGothic" pitchFamily="-84" charset="-128"/>
              </a:rPr>
              <a:t>a = b </a:t>
            </a:r>
            <a:r>
              <a:rPr lang="en-US" dirty="0" smtClean="0">
                <a:latin typeface="Arial" panose="020B0604020202020204" pitchFamily="34" charset="0"/>
                <a:ea typeface="MS PGothic" pitchFamily="-84" charset="-128"/>
                <a:cs typeface="MS PGothic" pitchFamily="-84" charset="-128"/>
              </a:rPr>
              <a:t>(mod </a:t>
            </a:r>
            <a:r>
              <a:rPr lang="en-US" i="1" dirty="0" smtClean="0">
                <a:latin typeface="Arial" panose="020B0604020202020204" pitchFamily="34" charset="0"/>
                <a:ea typeface="MS PGothic" pitchFamily="-84" charset="-128"/>
                <a:cs typeface="MS PGothic" pitchFamily="-84" charset="-128"/>
              </a:rPr>
              <a:t>n</a:t>
            </a:r>
            <a:r>
              <a:rPr lang="en-US" dirty="0" smtClean="0">
                <a:latin typeface="Arial" panose="020B0604020202020204" pitchFamily="34" charset="0"/>
                <a:ea typeface="MS PGothic" pitchFamily="-84" charset="-128"/>
                <a:cs typeface="MS PGothic" pitchFamily="-84" charset="-128"/>
              </a:rPr>
              <a:t>) implies </a:t>
            </a:r>
            <a:r>
              <a:rPr lang="en-US" i="1" dirty="0" smtClean="0">
                <a:latin typeface="Arial" panose="020B0604020202020204" pitchFamily="34" charset="0"/>
                <a:ea typeface="MS PGothic" pitchFamily="-84" charset="-128"/>
                <a:cs typeface="MS PGothic" pitchFamily="-84" charset="-128"/>
              </a:rPr>
              <a:t>b = a </a:t>
            </a:r>
            <a:r>
              <a:rPr lang="en-US" dirty="0" smtClean="0">
                <a:latin typeface="Arial" panose="020B0604020202020204" pitchFamily="34" charset="0"/>
                <a:ea typeface="MS PGothic" pitchFamily="-84" charset="-128"/>
                <a:cs typeface="MS PGothic" pitchFamily="-84" charset="-128"/>
              </a:rPr>
              <a:t>(mod </a:t>
            </a:r>
            <a:r>
              <a:rPr lang="en-US" i="1" dirty="0" smtClean="0">
                <a:latin typeface="Arial" panose="020B0604020202020204" pitchFamily="34" charset="0"/>
                <a:ea typeface="MS PGothic" pitchFamily="-84" charset="-128"/>
                <a:cs typeface="MS PGothic" pitchFamily="-84" charset="-128"/>
              </a:rPr>
              <a:t>n</a:t>
            </a:r>
            <a:r>
              <a:rPr lang="en-US" dirty="0" smtClean="0">
                <a:latin typeface="Arial" panose="020B0604020202020204" pitchFamily="34" charset="0"/>
                <a:ea typeface="MS PGothic" pitchFamily="-84" charset="-128"/>
                <a:cs typeface="MS PGothic" pitchFamily="-84" charset="-128"/>
              </a:rPr>
              <a:t>)</a:t>
            </a:r>
            <a:endParaRPr lang="en-US" dirty="0" smtClean="0">
              <a:latin typeface="Arial" panose="020B0604020202020204" pitchFamily="34" charset="0"/>
              <a:ea typeface="MS PGothic" pitchFamily="-84" charset="-128"/>
              <a:cs typeface="MS PGothic" pitchFamily="-84" charset="-128"/>
            </a:endParaRPr>
          </a:p>
          <a:p>
            <a:r>
              <a:rPr lang="en-US" dirty="0" smtClean="0">
                <a:latin typeface="Arial" panose="020B0604020202020204" pitchFamily="34" charset="0"/>
                <a:ea typeface="MS PGothic" pitchFamily="-84" charset="-128"/>
                <a:cs typeface="MS PGothic" pitchFamily="-84" charset="-128"/>
              </a:rPr>
              <a:t>		3</a:t>
            </a:r>
            <a:r>
              <a:rPr lang="en-US" i="1" dirty="0" smtClean="0">
                <a:latin typeface="Arial" panose="020B0604020202020204" pitchFamily="34" charset="0"/>
                <a:ea typeface="MS PGothic" pitchFamily="-84" charset="-128"/>
                <a:cs typeface="MS PGothic" pitchFamily="-84" charset="-128"/>
              </a:rPr>
              <a:t>. a = b </a:t>
            </a:r>
            <a:r>
              <a:rPr lang="en-US" dirty="0" smtClean="0">
                <a:latin typeface="Arial" panose="020B0604020202020204" pitchFamily="34" charset="0"/>
                <a:ea typeface="MS PGothic" pitchFamily="-84" charset="-128"/>
                <a:cs typeface="MS PGothic" pitchFamily="-84" charset="-128"/>
              </a:rPr>
              <a:t>(mod </a:t>
            </a:r>
            <a:r>
              <a:rPr lang="en-US" i="1" dirty="0" smtClean="0">
                <a:latin typeface="Arial" panose="020B0604020202020204" pitchFamily="34" charset="0"/>
                <a:ea typeface="MS PGothic" pitchFamily="-84" charset="-128"/>
                <a:cs typeface="MS PGothic" pitchFamily="-84" charset="-128"/>
              </a:rPr>
              <a:t>n</a:t>
            </a:r>
            <a:r>
              <a:rPr lang="en-US" dirty="0" smtClean="0">
                <a:latin typeface="Arial" panose="020B0604020202020204" pitchFamily="34" charset="0"/>
                <a:ea typeface="MS PGothic" pitchFamily="-84" charset="-128"/>
                <a:cs typeface="MS PGothic" pitchFamily="-84" charset="-128"/>
              </a:rPr>
              <a:t>) and </a:t>
            </a:r>
            <a:r>
              <a:rPr lang="en-US" i="1" dirty="0" smtClean="0">
                <a:latin typeface="Arial" panose="020B0604020202020204" pitchFamily="34" charset="0"/>
                <a:ea typeface="MS PGothic" pitchFamily="-84" charset="-128"/>
                <a:cs typeface="MS PGothic" pitchFamily="-84" charset="-128"/>
              </a:rPr>
              <a:t>b = c </a:t>
            </a:r>
            <a:r>
              <a:rPr lang="en-US" dirty="0" smtClean="0">
                <a:latin typeface="Arial" panose="020B0604020202020204" pitchFamily="34" charset="0"/>
                <a:ea typeface="MS PGothic" pitchFamily="-84" charset="-128"/>
                <a:cs typeface="MS PGothic" pitchFamily="-84" charset="-128"/>
              </a:rPr>
              <a:t>(mod </a:t>
            </a:r>
            <a:r>
              <a:rPr lang="en-US" i="1" dirty="0" smtClean="0">
                <a:latin typeface="Arial" panose="020B0604020202020204" pitchFamily="34" charset="0"/>
                <a:ea typeface="MS PGothic" pitchFamily="-84" charset="-128"/>
                <a:cs typeface="MS PGothic" pitchFamily="-84" charset="-128"/>
              </a:rPr>
              <a:t>n</a:t>
            </a:r>
            <a:r>
              <a:rPr lang="en-US" dirty="0" smtClean="0">
                <a:latin typeface="Arial" panose="020B0604020202020204" pitchFamily="34" charset="0"/>
                <a:ea typeface="MS PGothic" pitchFamily="-84" charset="-128"/>
                <a:cs typeface="MS PGothic" pitchFamily="-84" charset="-128"/>
              </a:rPr>
              <a:t>) imply </a:t>
            </a:r>
            <a:r>
              <a:rPr lang="en-US" i="1" dirty="0" smtClean="0">
                <a:latin typeface="Arial" panose="020B0604020202020204" pitchFamily="34" charset="0"/>
                <a:ea typeface="MS PGothic" pitchFamily="-84" charset="-128"/>
                <a:cs typeface="MS PGothic" pitchFamily="-84" charset="-128"/>
              </a:rPr>
              <a:t>a = c </a:t>
            </a:r>
            <a:r>
              <a:rPr lang="en-US" dirty="0" smtClean="0">
                <a:latin typeface="Arial" panose="020B0604020202020204" pitchFamily="34" charset="0"/>
                <a:ea typeface="MS PGothic" pitchFamily="-84" charset="-128"/>
                <a:cs typeface="MS PGothic" pitchFamily="-84" charset="-128"/>
              </a:rPr>
              <a:t>(mod </a:t>
            </a:r>
            <a:r>
              <a:rPr lang="en-US" i="1" dirty="0" smtClean="0">
                <a:latin typeface="Arial" panose="020B0604020202020204" pitchFamily="34" charset="0"/>
                <a:ea typeface="MS PGothic" pitchFamily="-84" charset="-128"/>
                <a:cs typeface="MS PGothic" pitchFamily="-84" charset="-128"/>
              </a:rPr>
              <a:t>n</a:t>
            </a:r>
            <a:r>
              <a:rPr lang="en-US" dirty="0" smtClean="0">
                <a:latin typeface="Arial" panose="020B0604020202020204" pitchFamily="34" charset="0"/>
                <a:ea typeface="MS PGothic" pitchFamily="-84" charset="-128"/>
                <a:cs typeface="MS PGothic" pitchFamily="-84" charset="-128"/>
              </a:rPr>
              <a:t>)</a:t>
            </a:r>
            <a:endParaRPr lang="en-US" dirty="0" smtClean="0">
              <a:latin typeface="Arial" panose="020B0604020202020204" pitchFamily="34" charset="0"/>
              <a:ea typeface="MS PGothic" pitchFamily="-84" charset="-128"/>
              <a:cs typeface="MS PGothic" pitchFamily="-84" charset="-128"/>
            </a:endParaRPr>
          </a:p>
          <a:p>
            <a:r>
              <a:rPr lang="en-US" dirty="0" smtClean="0">
                <a:latin typeface="Arial" panose="020B0604020202020204" pitchFamily="34" charset="0"/>
                <a:ea typeface="MS PGothic" pitchFamily="-84" charset="-128"/>
                <a:cs typeface="MS PGothic" pitchFamily="-84" charset="-128"/>
              </a:rPr>
              <a:t>To demonstrate the first point, if </a:t>
            </a:r>
            <a:r>
              <a:rPr lang="en-US" i="1" dirty="0" smtClean="0">
                <a:latin typeface="Arial" panose="020B0604020202020204" pitchFamily="34" charset="0"/>
                <a:ea typeface="MS PGothic" pitchFamily="-84" charset="-128"/>
                <a:cs typeface="MS PGothic" pitchFamily="-84" charset="-128"/>
              </a:rPr>
              <a:t>n (a - b)</a:t>
            </a:r>
            <a:r>
              <a:rPr lang="en-US" dirty="0" smtClean="0">
                <a:latin typeface="Arial" panose="020B0604020202020204" pitchFamily="34" charset="0"/>
                <a:ea typeface="MS PGothic" pitchFamily="-84" charset="-128"/>
                <a:cs typeface="MS PGothic" pitchFamily="-84" charset="-128"/>
              </a:rPr>
              <a:t>, then </a:t>
            </a:r>
            <a:r>
              <a:rPr lang="en-US" i="1" dirty="0" smtClean="0">
                <a:latin typeface="Arial" panose="020B0604020202020204" pitchFamily="34" charset="0"/>
                <a:ea typeface="MS PGothic" pitchFamily="-84" charset="-128"/>
                <a:cs typeface="MS PGothic" pitchFamily="-84" charset="-128"/>
              </a:rPr>
              <a:t>(a - b) = </a:t>
            </a:r>
            <a:r>
              <a:rPr lang="en-US" i="1" dirty="0" err="1" smtClean="0">
                <a:latin typeface="Arial" panose="020B0604020202020204" pitchFamily="34" charset="0"/>
                <a:ea typeface="MS PGothic" pitchFamily="-84" charset="-128"/>
                <a:cs typeface="MS PGothic" pitchFamily="-84" charset="-128"/>
              </a:rPr>
              <a:t>kn</a:t>
            </a:r>
            <a:r>
              <a:rPr lang="en-US" i="1" dirty="0" smtClean="0">
                <a:latin typeface="Arial" panose="020B0604020202020204" pitchFamily="34" charset="0"/>
                <a:ea typeface="MS PGothic" pitchFamily="-84" charset="-128"/>
                <a:cs typeface="MS PGothic" pitchFamily="-84" charset="-128"/>
              </a:rPr>
              <a:t> </a:t>
            </a:r>
            <a:r>
              <a:rPr lang="en-US" dirty="0" smtClean="0">
                <a:latin typeface="Arial" panose="020B0604020202020204" pitchFamily="34" charset="0"/>
                <a:ea typeface="MS PGothic" pitchFamily="-84" charset="-128"/>
                <a:cs typeface="MS PGothic" pitchFamily="-84" charset="-128"/>
              </a:rPr>
              <a:t>for some </a:t>
            </a:r>
            <a:r>
              <a:rPr lang="en-US" i="1" dirty="0" smtClean="0">
                <a:latin typeface="Arial" panose="020B0604020202020204" pitchFamily="34" charset="0"/>
                <a:ea typeface="MS PGothic" pitchFamily="-84" charset="-128"/>
                <a:cs typeface="MS PGothic" pitchFamily="-84" charset="-128"/>
              </a:rPr>
              <a:t>k</a:t>
            </a:r>
            <a:endParaRPr lang="en-US" i="1" dirty="0" smtClean="0">
              <a:latin typeface="Arial" panose="020B0604020202020204" pitchFamily="34" charset="0"/>
              <a:ea typeface="MS PGothic" pitchFamily="-84" charset="-128"/>
              <a:cs typeface="MS PGothic" pitchFamily="-84" charset="-128"/>
            </a:endParaRPr>
          </a:p>
          <a:p>
            <a:pPr lvl="1"/>
            <a:r>
              <a:rPr lang="en-US" dirty="0" smtClean="0">
                <a:latin typeface="Arial" panose="020B0604020202020204" pitchFamily="34" charset="0"/>
              </a:rPr>
              <a:t>So we can write </a:t>
            </a:r>
            <a:r>
              <a:rPr lang="en-US" i="1" dirty="0" smtClean="0">
                <a:latin typeface="Arial" panose="020B0604020202020204" pitchFamily="34" charset="0"/>
              </a:rPr>
              <a:t>a = b + </a:t>
            </a:r>
            <a:r>
              <a:rPr lang="en-US" i="1" dirty="0" err="1" smtClean="0">
                <a:latin typeface="Arial" panose="020B0604020202020204" pitchFamily="34" charset="0"/>
              </a:rPr>
              <a:t>kn</a:t>
            </a:r>
            <a:r>
              <a:rPr lang="en-US" dirty="0" smtClean="0">
                <a:latin typeface="Arial" panose="020B0604020202020204" pitchFamily="34" charset="0"/>
              </a:rPr>
              <a:t> </a:t>
            </a:r>
            <a:endParaRPr lang="en-US" dirty="0" smtClean="0">
              <a:latin typeface="Arial" panose="020B0604020202020204" pitchFamily="34" charset="0"/>
            </a:endParaRPr>
          </a:p>
          <a:p>
            <a:pPr lvl="1"/>
            <a:r>
              <a:rPr lang="en-US" dirty="0" smtClean="0">
                <a:latin typeface="Arial" panose="020B0604020202020204" pitchFamily="34" charset="0"/>
              </a:rPr>
              <a:t>Therefore, (</a:t>
            </a:r>
            <a:r>
              <a:rPr lang="en-US" i="1" dirty="0" smtClean="0">
                <a:latin typeface="Arial" panose="020B0604020202020204" pitchFamily="34" charset="0"/>
              </a:rPr>
              <a:t>a </a:t>
            </a:r>
            <a:r>
              <a:rPr lang="en-US" dirty="0" smtClean="0">
                <a:latin typeface="Arial" panose="020B0604020202020204" pitchFamily="34" charset="0"/>
              </a:rPr>
              <a:t>mod </a:t>
            </a:r>
            <a:r>
              <a:rPr lang="en-US" i="1" dirty="0" smtClean="0">
                <a:latin typeface="Arial" panose="020B0604020202020204" pitchFamily="34" charset="0"/>
              </a:rPr>
              <a:t>n</a:t>
            </a:r>
            <a:r>
              <a:rPr lang="en-US" dirty="0" smtClean="0">
                <a:latin typeface="Arial" panose="020B0604020202020204" pitchFamily="34" charset="0"/>
              </a:rPr>
              <a:t>) = (remainder when </a:t>
            </a:r>
            <a:r>
              <a:rPr lang="en-US" i="1" dirty="0" smtClean="0">
                <a:latin typeface="Arial" panose="020B0604020202020204" pitchFamily="34" charset="0"/>
              </a:rPr>
              <a:t>b + </a:t>
            </a:r>
            <a:r>
              <a:rPr lang="en-US" i="1" dirty="0" err="1" smtClean="0">
                <a:latin typeface="Arial" panose="020B0604020202020204" pitchFamily="34" charset="0"/>
              </a:rPr>
              <a:t>kn</a:t>
            </a:r>
            <a:r>
              <a:rPr lang="en-US" i="1" dirty="0" smtClean="0">
                <a:latin typeface="Arial" panose="020B0604020202020204" pitchFamily="34" charset="0"/>
              </a:rPr>
              <a:t> </a:t>
            </a:r>
            <a:r>
              <a:rPr lang="en-US" dirty="0" smtClean="0">
                <a:latin typeface="Arial" panose="020B0604020202020204" pitchFamily="34" charset="0"/>
              </a:rPr>
              <a:t>is divided by </a:t>
            </a:r>
            <a:r>
              <a:rPr lang="en-US" i="1" dirty="0" smtClean="0">
                <a:latin typeface="Arial" panose="020B0604020202020204" pitchFamily="34" charset="0"/>
              </a:rPr>
              <a:t>n</a:t>
            </a:r>
            <a:r>
              <a:rPr lang="en-US" dirty="0" smtClean="0">
                <a:latin typeface="Arial" panose="020B0604020202020204" pitchFamily="34" charset="0"/>
              </a:rPr>
              <a:t>) = (remainder when </a:t>
            </a:r>
            <a:r>
              <a:rPr lang="en-US" i="1" dirty="0" smtClean="0">
                <a:latin typeface="Arial" panose="020B0604020202020204" pitchFamily="34" charset="0"/>
              </a:rPr>
              <a:t>b</a:t>
            </a:r>
            <a:r>
              <a:rPr lang="en-US" dirty="0" smtClean="0">
                <a:latin typeface="Arial" panose="020B0604020202020204" pitchFamily="34" charset="0"/>
              </a:rPr>
              <a:t> is divided by </a:t>
            </a:r>
            <a:r>
              <a:rPr lang="en-US" i="1" dirty="0" smtClean="0">
                <a:latin typeface="Arial" panose="020B0604020202020204" pitchFamily="34" charset="0"/>
              </a:rPr>
              <a:t>n</a:t>
            </a:r>
            <a:r>
              <a:rPr lang="en-US" dirty="0" smtClean="0">
                <a:latin typeface="Arial" panose="020B0604020202020204" pitchFamily="34" charset="0"/>
              </a:rPr>
              <a:t>) = (</a:t>
            </a:r>
            <a:r>
              <a:rPr lang="en-US" i="1" dirty="0" smtClean="0">
                <a:latin typeface="Arial" panose="020B0604020202020204" pitchFamily="34" charset="0"/>
              </a:rPr>
              <a:t>b</a:t>
            </a:r>
            <a:r>
              <a:rPr lang="en-US" dirty="0" smtClean="0">
                <a:latin typeface="Arial" panose="020B0604020202020204" pitchFamily="34" charset="0"/>
              </a:rPr>
              <a:t> mod </a:t>
            </a:r>
            <a:r>
              <a:rPr lang="en-US" i="1" dirty="0" smtClean="0">
                <a:latin typeface="Arial" panose="020B0604020202020204" pitchFamily="34" charset="0"/>
              </a:rPr>
              <a:t>n</a:t>
            </a:r>
            <a:r>
              <a:rPr lang="en-US" dirty="0" smtClean="0">
                <a:latin typeface="Arial" panose="020B0604020202020204" pitchFamily="34" charset="0"/>
              </a:rPr>
              <a:t>)</a:t>
            </a:r>
            <a:endParaRPr lang="en-US" dirty="0" smtClean="0">
              <a:latin typeface="Arial" panose="020B0604020202020204" pitchFamily="34" charset="0"/>
            </a:endParaRPr>
          </a:p>
          <a:p>
            <a:endParaRPr lang="en-US" dirty="0" smtClean="0">
              <a:latin typeface="Arial" panose="020B0604020202020204" pitchFamily="34" charset="0"/>
              <a:ea typeface="MS PGothic" pitchFamily="-84" charset="-128"/>
              <a:cs typeface="MS PGothic" pitchFamily="-84" charset="-128"/>
            </a:endParaRPr>
          </a:p>
        </p:txBody>
      </p:sp>
      <p:sp>
        <p:nvSpPr>
          <p:cNvPr id="59396" name="Slide Number Placeholder 3"/>
          <p:cNvSpPr>
            <a:spLocks noGrp="1"/>
          </p:cNvSpPr>
          <p:nvPr>
            <p:ph type="sldNum" sz="quarter" idx="5"/>
          </p:nvPr>
        </p:nvSpPr>
        <p:spPr>
          <a:noFill/>
        </p:spPr>
        <p:txBody>
          <a:bodyPr/>
          <a:lstStyle/>
          <a:p>
            <a:fld id="{86F94C3A-2C59-124A-9480-A1DD054BCF2A}"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a:defRPr/>
            </a:pPr>
            <a:r>
              <a:rPr lang="en-US" sz="3200" dirty="0" smtClean="0"/>
              <a:t>Modular arithmetic exhibits the following properties:</a:t>
            </a:r>
            <a:endParaRPr lang="en-US" sz="3200" dirty="0" smtClean="0"/>
          </a:p>
          <a:p>
            <a:pPr>
              <a:lnSpc>
                <a:spcPct val="120000"/>
              </a:lnSpc>
              <a:spcBef>
                <a:spcPts val="2000"/>
              </a:spcBef>
              <a:defRPr/>
            </a:pPr>
            <a:r>
              <a:rPr lang="en-US" dirty="0" smtClean="0"/>
              <a:t>		1.  [(</a:t>
            </a:r>
            <a:r>
              <a:rPr lang="en-US" i="1" dirty="0" smtClean="0"/>
              <a:t>a</a:t>
            </a:r>
            <a:r>
              <a:rPr lang="en-US" dirty="0" smtClean="0"/>
              <a:t> mod </a:t>
            </a:r>
            <a:r>
              <a:rPr lang="en-US" i="1" dirty="0" smtClean="0"/>
              <a:t>n</a:t>
            </a:r>
            <a:r>
              <a:rPr lang="en-US" dirty="0" smtClean="0"/>
              <a:t>) + (</a:t>
            </a:r>
            <a:r>
              <a:rPr lang="en-US" i="1" dirty="0" smtClean="0"/>
              <a:t>b</a:t>
            </a:r>
            <a:r>
              <a:rPr lang="en-US" dirty="0" smtClean="0"/>
              <a:t> mod </a:t>
            </a:r>
            <a:r>
              <a:rPr lang="en-US" i="1" dirty="0" smtClean="0"/>
              <a:t>n</a:t>
            </a:r>
            <a:r>
              <a:rPr lang="en-US" dirty="0" smtClean="0"/>
              <a:t>)] mod </a:t>
            </a:r>
            <a:r>
              <a:rPr lang="en-US" i="1" dirty="0" smtClean="0"/>
              <a:t>n</a:t>
            </a:r>
            <a:r>
              <a:rPr lang="en-US" dirty="0" smtClean="0"/>
              <a:t> </a:t>
            </a:r>
            <a:r>
              <a:rPr lang="en-US" i="1" dirty="0" smtClean="0"/>
              <a:t>= (a + b) </a:t>
            </a:r>
            <a:r>
              <a:rPr lang="en-US" dirty="0" smtClean="0"/>
              <a:t>mod </a:t>
            </a:r>
            <a:r>
              <a:rPr lang="en-US" i="1" dirty="0" smtClean="0"/>
              <a:t>n</a:t>
            </a:r>
            <a:endParaRPr lang="en-US" i="1" dirty="0" smtClean="0"/>
          </a:p>
          <a:p>
            <a:pPr>
              <a:lnSpc>
                <a:spcPct val="120000"/>
              </a:lnSpc>
              <a:spcBef>
                <a:spcPts val="2000"/>
              </a:spcBef>
              <a:defRPr/>
            </a:pPr>
            <a:r>
              <a:rPr lang="en-US" dirty="0" smtClean="0"/>
              <a:t>		2.  [(</a:t>
            </a:r>
            <a:r>
              <a:rPr lang="en-US" i="1" dirty="0" smtClean="0"/>
              <a:t>a</a:t>
            </a:r>
            <a:r>
              <a:rPr lang="en-US" dirty="0" smtClean="0"/>
              <a:t> mod </a:t>
            </a:r>
            <a:r>
              <a:rPr lang="en-US" i="1" dirty="0" smtClean="0"/>
              <a:t>n</a:t>
            </a:r>
            <a:r>
              <a:rPr lang="en-US" dirty="0" smtClean="0"/>
              <a:t>) - (</a:t>
            </a:r>
            <a:r>
              <a:rPr lang="en-US" i="1" dirty="0" smtClean="0"/>
              <a:t>b</a:t>
            </a:r>
            <a:r>
              <a:rPr lang="en-US" dirty="0" smtClean="0"/>
              <a:t> mod </a:t>
            </a:r>
            <a:r>
              <a:rPr lang="en-US" i="1" dirty="0" smtClean="0"/>
              <a:t>n</a:t>
            </a:r>
            <a:r>
              <a:rPr lang="en-US" dirty="0" smtClean="0"/>
              <a:t>)] mod </a:t>
            </a:r>
            <a:r>
              <a:rPr lang="en-US" i="1" dirty="0" smtClean="0"/>
              <a:t>n = (a - b) </a:t>
            </a:r>
            <a:r>
              <a:rPr lang="en-US" dirty="0" smtClean="0"/>
              <a:t>mod </a:t>
            </a:r>
            <a:r>
              <a:rPr lang="en-US" i="1" dirty="0" smtClean="0"/>
              <a:t>n</a:t>
            </a:r>
            <a:endParaRPr lang="en-US" i="1" dirty="0" smtClean="0"/>
          </a:p>
          <a:p>
            <a:pPr>
              <a:lnSpc>
                <a:spcPct val="120000"/>
              </a:lnSpc>
              <a:spcBef>
                <a:spcPts val="2000"/>
              </a:spcBef>
              <a:defRPr/>
            </a:pPr>
            <a:r>
              <a:rPr lang="en-US" dirty="0" smtClean="0"/>
              <a:t>		3.  [(</a:t>
            </a:r>
            <a:r>
              <a:rPr lang="en-US" i="1" dirty="0" smtClean="0"/>
              <a:t>a</a:t>
            </a:r>
            <a:r>
              <a:rPr lang="en-US" dirty="0" smtClean="0"/>
              <a:t> mod </a:t>
            </a:r>
            <a:r>
              <a:rPr lang="en-US" i="1" dirty="0" smtClean="0"/>
              <a:t>n</a:t>
            </a:r>
            <a:r>
              <a:rPr lang="en-US" dirty="0" smtClean="0"/>
              <a:t>) * (</a:t>
            </a:r>
            <a:r>
              <a:rPr lang="en-US" i="1" dirty="0" smtClean="0"/>
              <a:t>b</a:t>
            </a:r>
            <a:r>
              <a:rPr lang="en-US" dirty="0" smtClean="0"/>
              <a:t> mod </a:t>
            </a:r>
            <a:r>
              <a:rPr lang="en-US" i="1" dirty="0" smtClean="0"/>
              <a:t>n</a:t>
            </a:r>
            <a:r>
              <a:rPr lang="en-US" dirty="0" smtClean="0"/>
              <a:t>)] mod </a:t>
            </a:r>
            <a:r>
              <a:rPr lang="en-US" i="1" dirty="0" smtClean="0"/>
              <a:t>n = (a * b) </a:t>
            </a:r>
            <a:r>
              <a:rPr lang="en-US" dirty="0" smtClean="0"/>
              <a:t>mod </a:t>
            </a:r>
            <a:r>
              <a:rPr lang="en-US" i="1" dirty="0" smtClean="0"/>
              <a:t>n</a:t>
            </a:r>
            <a:endParaRPr lang="en-US" i="1" dirty="0" smtClean="0"/>
          </a:p>
          <a:p>
            <a:pPr>
              <a:lnSpc>
                <a:spcPct val="120000"/>
              </a:lnSpc>
              <a:defRPr/>
            </a:pPr>
            <a:r>
              <a:rPr lang="en-US" sz="3200" dirty="0" smtClean="0"/>
              <a:t>We demonstrate the first property:</a:t>
            </a:r>
            <a:endParaRPr lang="en-US" sz="3200" dirty="0" smtClean="0"/>
          </a:p>
          <a:p>
            <a:pPr lvl="1">
              <a:lnSpc>
                <a:spcPct val="120000"/>
              </a:lnSpc>
              <a:defRPr/>
            </a:pPr>
            <a:r>
              <a:rPr lang="en-US" sz="3000" dirty="0" smtClean="0"/>
              <a:t>Define (</a:t>
            </a:r>
            <a:r>
              <a:rPr lang="en-US" sz="3000" i="1" dirty="0" smtClean="0"/>
              <a:t>a</a:t>
            </a:r>
            <a:r>
              <a:rPr lang="en-US" sz="3000" dirty="0" smtClean="0"/>
              <a:t> mod </a:t>
            </a:r>
            <a:r>
              <a:rPr lang="en-US" sz="3000" i="1" dirty="0" smtClean="0"/>
              <a:t>n)</a:t>
            </a:r>
            <a:r>
              <a:rPr lang="en-US" sz="3000" dirty="0" smtClean="0"/>
              <a:t> = </a:t>
            </a:r>
            <a:r>
              <a:rPr lang="en-US" sz="3000" i="1" dirty="0" smtClean="0"/>
              <a:t>r</a:t>
            </a:r>
            <a:r>
              <a:rPr lang="en-US" sz="3000" i="1" baseline="-25000" dirty="0" smtClean="0"/>
              <a:t>a</a:t>
            </a:r>
            <a:r>
              <a:rPr lang="en-US" sz="3000" i="1" dirty="0" smtClean="0"/>
              <a:t> </a:t>
            </a:r>
            <a:r>
              <a:rPr lang="en-US" sz="3000" dirty="0" smtClean="0"/>
              <a:t>and (</a:t>
            </a:r>
            <a:r>
              <a:rPr lang="en-US" sz="3000" i="1" dirty="0" smtClean="0"/>
              <a:t>b</a:t>
            </a:r>
            <a:r>
              <a:rPr lang="en-US" sz="3000" dirty="0" smtClean="0"/>
              <a:t> mod </a:t>
            </a:r>
            <a:r>
              <a:rPr lang="en-US" sz="3000" i="1" dirty="0" smtClean="0"/>
              <a:t>n</a:t>
            </a:r>
            <a:r>
              <a:rPr lang="en-US" sz="3000" dirty="0" smtClean="0"/>
              <a:t>) = </a:t>
            </a:r>
            <a:r>
              <a:rPr lang="en-US" sz="3000" i="1" dirty="0" smtClean="0"/>
              <a:t>r</a:t>
            </a:r>
            <a:r>
              <a:rPr lang="en-US" sz="3000" i="1" baseline="-25000" dirty="0" smtClean="0"/>
              <a:t>b</a:t>
            </a:r>
            <a:r>
              <a:rPr lang="en-US" sz="3000" dirty="0" smtClean="0"/>
              <a:t>. Then we can write </a:t>
            </a:r>
            <a:r>
              <a:rPr lang="en-US" sz="3000" i="1" dirty="0" smtClean="0"/>
              <a:t>a = r</a:t>
            </a:r>
            <a:r>
              <a:rPr lang="en-US" sz="3000" i="1" baseline="-25000" dirty="0" smtClean="0"/>
              <a:t>a</a:t>
            </a:r>
            <a:r>
              <a:rPr lang="en-US" sz="3000" i="1" dirty="0" smtClean="0"/>
              <a:t> </a:t>
            </a:r>
            <a:r>
              <a:rPr lang="en-US" sz="3000" dirty="0" smtClean="0"/>
              <a:t>+ </a:t>
            </a:r>
            <a:r>
              <a:rPr lang="en-US" sz="3000" i="1" dirty="0" smtClean="0"/>
              <a:t>jn</a:t>
            </a:r>
            <a:r>
              <a:rPr lang="en-US" sz="3000" dirty="0" smtClean="0"/>
              <a:t> for some integer</a:t>
            </a:r>
            <a:r>
              <a:rPr lang="en-US" sz="3000" i="1" dirty="0" smtClean="0"/>
              <a:t> j </a:t>
            </a:r>
            <a:r>
              <a:rPr lang="en-US" sz="3000" dirty="0" smtClean="0"/>
              <a:t>and </a:t>
            </a:r>
            <a:r>
              <a:rPr lang="en-US" sz="3000" i="1" dirty="0" smtClean="0"/>
              <a:t>b = r</a:t>
            </a:r>
            <a:r>
              <a:rPr lang="en-US" sz="3000" i="1" baseline="-25000" dirty="0" smtClean="0"/>
              <a:t>b</a:t>
            </a:r>
            <a:r>
              <a:rPr lang="en-US" sz="3000" i="1" dirty="0" smtClean="0"/>
              <a:t> + kn </a:t>
            </a:r>
            <a:r>
              <a:rPr lang="en-US" sz="3000" dirty="0" smtClean="0"/>
              <a:t>for some integer </a:t>
            </a:r>
            <a:r>
              <a:rPr lang="en-US" sz="3000" i="1" dirty="0" smtClean="0"/>
              <a:t>k</a:t>
            </a:r>
            <a:r>
              <a:rPr lang="en-US" sz="3000" dirty="0" smtClean="0"/>
              <a:t>. </a:t>
            </a:r>
            <a:endParaRPr lang="en-US" sz="3000" dirty="0" smtClean="0"/>
          </a:p>
          <a:p>
            <a:pPr lvl="1">
              <a:lnSpc>
                <a:spcPct val="120000"/>
              </a:lnSpc>
              <a:defRPr/>
            </a:pPr>
            <a:r>
              <a:rPr lang="en-US" sz="3000" dirty="0" smtClean="0"/>
              <a:t>Then:</a:t>
            </a:r>
            <a:endParaRPr lang="en-US" sz="3000" dirty="0" smtClean="0"/>
          </a:p>
          <a:p>
            <a:pPr>
              <a:spcBef>
                <a:spcPts val="1200"/>
              </a:spcBef>
              <a:defRPr/>
            </a:pPr>
            <a:r>
              <a:rPr lang="en-US" dirty="0" smtClean="0"/>
              <a:t>		(a + b) mod n = (ra + jn + rb + kn) mod n</a:t>
            </a:r>
            <a:endParaRPr lang="en-US" dirty="0" smtClean="0"/>
          </a:p>
          <a:p>
            <a:pPr>
              <a:spcBef>
                <a:spcPts val="1200"/>
              </a:spcBef>
              <a:defRPr/>
            </a:pPr>
            <a:r>
              <a:rPr lang="en-US" dirty="0" smtClean="0"/>
              <a:t>			        = (ra + rb + (k + j)n) mod n</a:t>
            </a:r>
            <a:endParaRPr lang="en-US" dirty="0" smtClean="0"/>
          </a:p>
          <a:p>
            <a:pPr>
              <a:spcBef>
                <a:spcPts val="1200"/>
              </a:spcBef>
              <a:defRPr/>
            </a:pPr>
            <a:r>
              <a:rPr lang="en-US" dirty="0" smtClean="0"/>
              <a:t>			        = (ra + rb) mod n</a:t>
            </a:r>
            <a:endParaRPr lang="en-US" dirty="0" smtClean="0"/>
          </a:p>
          <a:p>
            <a:pPr>
              <a:spcBef>
                <a:spcPts val="1200"/>
              </a:spcBef>
              <a:defRPr/>
            </a:pPr>
            <a:r>
              <a:rPr lang="en-US" dirty="0" smtClean="0"/>
              <a:t>			        = [(a mod n) + (b mod n)] mod n</a:t>
            </a:r>
            <a:endParaRPr lang="en-US" dirty="0" smtClean="0"/>
          </a:p>
          <a:p>
            <a:pPr>
              <a:defRPr/>
            </a:pPr>
            <a:endParaRPr lang="en-US" dirty="0"/>
          </a:p>
        </p:txBody>
      </p:sp>
      <p:sp>
        <p:nvSpPr>
          <p:cNvPr id="61444" name="Slide Number Placeholder 3"/>
          <p:cNvSpPr>
            <a:spLocks noGrp="1"/>
          </p:cNvSpPr>
          <p:nvPr>
            <p:ph type="sldNum" sz="quarter" idx="5"/>
          </p:nvPr>
        </p:nvSpPr>
        <p:spPr>
          <a:noFill/>
        </p:spPr>
        <p:txBody>
          <a:bodyPr/>
          <a:lstStyle/>
          <a:p>
            <a:fld id="{A05B2419-3275-C04F-8FDC-CEB8F0A9BFC5}"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p:sp>
      <p:sp>
        <p:nvSpPr>
          <p:cNvPr id="63491" name="Notes Placeholder 2"/>
          <p:cNvSpPr>
            <a:spLocks noGrp="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The remaining properties are proven as easily. Here are examples of the three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Properties.</a:t>
            </a:r>
            <a:endParaRPr lang="en-US" smtClean="0">
              <a:latin typeface="Arial" panose="020B0604020202020204" pitchFamily="34" charset="0"/>
              <a:ea typeface="MS PGothic" pitchFamily="-84" charset="-128"/>
              <a:cs typeface="MS PGothic" pitchFamily="-84" charset="-128"/>
            </a:endParaRPr>
          </a:p>
        </p:txBody>
      </p:sp>
      <p:sp>
        <p:nvSpPr>
          <p:cNvPr id="63492" name="Slide Number Placeholder 3"/>
          <p:cNvSpPr>
            <a:spLocks noGrp="1"/>
          </p:cNvSpPr>
          <p:nvPr>
            <p:ph type="sldNum" sz="quarter" idx="5"/>
          </p:nvPr>
        </p:nvSpPr>
        <p:spPr>
          <a:noFill/>
        </p:spPr>
        <p:txBody>
          <a:bodyPr/>
          <a:lstStyle/>
          <a:p>
            <a:fld id="{05165EDC-6161-8D44-86F9-56C4889C6689}"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p:sp>
      <p:sp>
        <p:nvSpPr>
          <p:cNvPr id="65539" name="Notes Placeholder 2"/>
          <p:cNvSpPr>
            <a:spLocks noGrp="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Table 4.2 provides an illustration of modular addition and multiplication</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modulo 8. Looking at addition, the results are straightforward, and there is a regular</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pattern to the matrix. Both matrices are symmetric about the main diagonal</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in conformance to the commutative property of addition and multiplication. </a:t>
            </a:r>
            <a:endParaRPr lang="en-AU"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p:txBody>
      </p:sp>
      <p:sp>
        <p:nvSpPr>
          <p:cNvPr id="65540" name="Slide Number Placeholder 3"/>
          <p:cNvSpPr>
            <a:spLocks noGrp="1"/>
          </p:cNvSpPr>
          <p:nvPr>
            <p:ph type="sldNum" sz="quarter" idx="5"/>
          </p:nvPr>
        </p:nvSpPr>
        <p:spPr>
          <a:noFill/>
        </p:spPr>
        <p:txBody>
          <a:bodyPr/>
          <a:lstStyle/>
          <a:p>
            <a:fld id="{54812EAA-F774-4A4F-8A80-46A3893DE848}"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p:sp>
      <p:sp>
        <p:nvSpPr>
          <p:cNvPr id="67587" name="Notes Placeholder 2"/>
          <p:cNvSpPr>
            <a:spLocks noGrp="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Similarly, the entries in the multiplication table are straightforward. In ordinary</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arithmetic, there is a multiplicative inverse, or reciprocal, to each integer. In modular</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arithmetic mod 8, the multiplicative inverse of x  is the integer y  such that</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(x * y ) mod 8 =  1 mod 8. Now, to find the multiplicative inverse of an integer</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from the multiplication table, scan across the matrix in the row for that integer to</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find the value 1; the integer at the top of that column is the multiplicative inverse;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thus, (3 *  3) mod 8 =  1. Note that not all integers mod 8 have a multiplicative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inverse; more about that later.</a:t>
            </a:r>
            <a:endParaRPr lang="en-AU"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p:txBody>
      </p:sp>
      <p:sp>
        <p:nvSpPr>
          <p:cNvPr id="67588" name="Slide Number Placeholder 3"/>
          <p:cNvSpPr>
            <a:spLocks noGrp="1"/>
          </p:cNvSpPr>
          <p:nvPr>
            <p:ph type="sldNum" sz="quarter" idx="5"/>
          </p:nvPr>
        </p:nvSpPr>
        <p:spPr>
          <a:noFill/>
        </p:spPr>
        <p:txBody>
          <a:bodyPr/>
          <a:lstStyle/>
          <a:p>
            <a:fld id="{001755E3-5E80-4046-B358-B8EC7915C077}"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p:sp>
      <p:sp>
        <p:nvSpPr>
          <p:cNvPr id="32771" name="Notes Placeholder 2"/>
          <p:cNvSpPr>
            <a:spLocks noGrp="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Finite fields have become increasingly important in cryptography. A number of cryptographic</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algorithms rely heavily on properties of finite fields, notably the Advanced</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Encryption Standard (AES) and elliptic curve cryptography. Other examples include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the message authentication code CMAC and the authenticated encryption</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scheme GCM.</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This chapter provides the reader with sufficient background on the concepts of</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finite fields to be able to understand the design of AES and other cryptographic algorithms</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that use finite fields. The first three sections introduce basic concepts from number</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theory that are needed in the remainder of the chapter; these include divisibility,</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the Euclidian algorithm, and modular arithmetic. Next comes a brief overview of the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concepts of group, ring, and field. This section is somewhat abstract; the reader may</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prefer to quickly skim this section on a first reading. We are then ready to discuss finite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fields of the form GF(p ), where p  is a prime number. Next, we need some additional</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background, this time in polynomial arithmetic. The chapter concludes with a discussion</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of finite fields of the form GF(2</a:t>
            </a:r>
            <a:r>
              <a:rPr lang="en-US" baseline="30000" smtClean="0">
                <a:latin typeface="Arial" panose="020B0604020202020204" pitchFamily="34" charset="0"/>
                <a:ea typeface="MS PGothic" pitchFamily="-84" charset="-128"/>
                <a:cs typeface="MS PGothic" pitchFamily="-84" charset="-128"/>
              </a:rPr>
              <a:t>n</a:t>
            </a:r>
            <a:r>
              <a:rPr lang="en-US" smtClean="0">
                <a:latin typeface="Arial" panose="020B0604020202020204" pitchFamily="34" charset="0"/>
                <a:ea typeface="MS PGothic" pitchFamily="-84" charset="-128"/>
                <a:cs typeface="MS PGothic" pitchFamily="-84" charset="-128"/>
              </a:rPr>
              <a:t> ), where n  is a positive integer.</a:t>
            </a:r>
            <a:endParaRPr lang="en-US" smtClean="0">
              <a:latin typeface="Arial" panose="020B0604020202020204" pitchFamily="34" charset="0"/>
              <a:ea typeface="MS PGothic" pitchFamily="-84" charset="-128"/>
              <a:cs typeface="MS PGothic" pitchFamily="-84" charset="-128"/>
            </a:endParaRPr>
          </a:p>
        </p:txBody>
      </p:sp>
      <p:sp>
        <p:nvSpPr>
          <p:cNvPr id="32772" name="Slide Number Placeholder 3"/>
          <p:cNvSpPr>
            <a:spLocks noGrp="1"/>
          </p:cNvSpPr>
          <p:nvPr>
            <p:ph type="sldNum" sz="quarter" idx="5"/>
          </p:nvPr>
        </p:nvSpPr>
        <p:spPr>
          <a:noFill/>
        </p:spPr>
        <p:txBody>
          <a:bodyPr/>
          <a:lstStyle/>
          <a:p>
            <a:fld id="{B80C2CB9-0E3F-284F-82E5-C13EA3B1B06E}"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p:sp>
      <p:sp>
        <p:nvSpPr>
          <p:cNvPr id="69635" name="Notes Placeholder 2"/>
          <p:cNvSpPr>
            <a:spLocks noGrp="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As in ordinary addition, there is an additive inverse, or negative, to each integer in</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modular arithmetic. In this case, the negative of an integer x  is the integer y  such</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that (x + y ) mod 8 =  0. To find the additive inverse of an integer in the left-hand</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column, scan across the corresponding row of the matrix to find the value 0; the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integer at the top of that column is the additive inverse; thus, (2 +  6) mod 8 =  0.</a:t>
            </a:r>
            <a:endParaRPr lang="en-AU"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p:txBody>
      </p:sp>
      <p:sp>
        <p:nvSpPr>
          <p:cNvPr id="69636" name="Slide Number Placeholder 3"/>
          <p:cNvSpPr>
            <a:spLocks noGrp="1"/>
          </p:cNvSpPr>
          <p:nvPr>
            <p:ph type="sldNum" sz="quarter" idx="5"/>
          </p:nvPr>
        </p:nvSpPr>
        <p:spPr>
          <a:noFill/>
        </p:spPr>
        <p:txBody>
          <a:bodyPr/>
          <a:lstStyle/>
          <a:p>
            <a:fld id="{D8B5FE4E-337E-8542-8758-D390F14993B4}"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p:sp>
      <p:sp>
        <p:nvSpPr>
          <p:cNvPr id="71683" name="Notes Placeholder 2"/>
          <p:cNvSpPr>
            <a:spLocks noGrp="1"/>
          </p:cNvSpPr>
          <p:nvPr>
            <p:ph type="body" idx="1"/>
          </p:nvPr>
        </p:nvSpPr>
        <p:spPr>
          <a:noFill/>
        </p:spPr>
        <p:txBody>
          <a:bodyPr/>
          <a:lstStyle/>
          <a:p>
            <a:pPr eaLnBrk="1" hangingPunct="1"/>
            <a:r>
              <a:rPr lang="en-US" smtClean="0">
                <a:latin typeface="Arial" panose="020B0604020202020204" pitchFamily="34" charset="0"/>
                <a:ea typeface="MS PGothic" pitchFamily="-84" charset="-128"/>
                <a:cs typeface="MS PGothic" pitchFamily="-84" charset="-128"/>
              </a:rPr>
              <a:t>If we perform modular arithmetic within Z</a:t>
            </a:r>
            <a:r>
              <a:rPr lang="en-US" baseline="-25000" smtClean="0">
                <a:latin typeface="Arial" panose="020B0604020202020204" pitchFamily="34" charset="0"/>
                <a:ea typeface="MS PGothic" pitchFamily="-84" charset="-128"/>
                <a:cs typeface="MS PGothic" pitchFamily="-84" charset="-128"/>
              </a:rPr>
              <a:t>n</a:t>
            </a:r>
            <a:r>
              <a:rPr lang="en-US" smtClean="0">
                <a:latin typeface="Arial" panose="020B0604020202020204" pitchFamily="34" charset="0"/>
                <a:ea typeface="MS PGothic" pitchFamily="-84" charset="-128"/>
                <a:cs typeface="MS PGothic" pitchFamily="-84" charset="-128"/>
              </a:rPr>
              <a:t>, the properties shown in Table 4.3 hold for integers in Z</a:t>
            </a:r>
            <a:r>
              <a:rPr lang="en-US" baseline="-25000" smtClean="0">
                <a:latin typeface="Arial" panose="020B0604020202020204" pitchFamily="34" charset="0"/>
                <a:ea typeface="MS PGothic" pitchFamily="-84" charset="-128"/>
                <a:cs typeface="MS PGothic" pitchFamily="-84" charset="-128"/>
              </a:rPr>
              <a:t>n</a:t>
            </a:r>
            <a:r>
              <a:rPr lang="en-US" smtClean="0">
                <a:latin typeface="Arial" panose="020B0604020202020204" pitchFamily="34" charset="0"/>
                <a:ea typeface="MS PGothic" pitchFamily="-84" charset="-128"/>
                <a:cs typeface="MS PGothic" pitchFamily="-84" charset="-128"/>
              </a:rPr>
              <a:t> We show in the next section that this implies that Z</a:t>
            </a:r>
            <a:r>
              <a:rPr lang="en-US" baseline="-25000" smtClean="0">
                <a:latin typeface="Arial" panose="020B0604020202020204" pitchFamily="34" charset="0"/>
                <a:ea typeface="MS PGothic" pitchFamily="-84" charset="-128"/>
                <a:cs typeface="MS PGothic" pitchFamily="-84" charset="-128"/>
              </a:rPr>
              <a:t>n</a:t>
            </a:r>
            <a:r>
              <a:rPr lang="en-US" smtClean="0">
                <a:latin typeface="Arial" panose="020B0604020202020204" pitchFamily="34" charset="0"/>
                <a:ea typeface="MS PGothic" pitchFamily="-84" charset="-128"/>
                <a:cs typeface="MS PGothic" pitchFamily="-84" charset="-128"/>
              </a:rPr>
              <a:t> is a commutative ring with a multiplicative identity element. Note that unlike ordinary arithmetic, the following statement is true only with the attached condition:</a:t>
            </a:r>
            <a:endParaRPr lang="en-US" smtClean="0">
              <a:latin typeface="Arial" panose="020B0604020202020204" pitchFamily="34" charset="0"/>
              <a:ea typeface="MS PGothic" pitchFamily="-84" charset="-128"/>
              <a:cs typeface="MS PGothic" pitchFamily="-84" charset="-128"/>
            </a:endParaRPr>
          </a:p>
          <a:p>
            <a:pPr eaLnBrk="1" hangingPunct="1"/>
            <a:r>
              <a:rPr lang="en-US" smtClean="0">
                <a:latin typeface="Arial" panose="020B0604020202020204" pitchFamily="34" charset="0"/>
                <a:ea typeface="MS PGothic" pitchFamily="-84" charset="-128"/>
                <a:cs typeface="MS PGothic" pitchFamily="-84" charset="-128"/>
              </a:rPr>
              <a:t>   if (a x b) = (a x c) (mod n) then b = c (mod n)    if a is relatively prime to n</a:t>
            </a:r>
            <a:endParaRPr lang="en-US" smtClean="0">
              <a:latin typeface="Arial" panose="020B0604020202020204" pitchFamily="34" charset="0"/>
              <a:ea typeface="MS PGothic" pitchFamily="-84" charset="-128"/>
              <a:cs typeface="MS PGothic" pitchFamily="-84" charset="-128"/>
            </a:endParaRPr>
          </a:p>
          <a:p>
            <a:pPr eaLnBrk="1" hangingPunct="1"/>
            <a:r>
              <a:rPr lang="en-US" smtClean="0">
                <a:latin typeface="Arial" panose="020B0604020202020204" pitchFamily="34" charset="0"/>
                <a:ea typeface="MS PGothic" pitchFamily="-84" charset="-128"/>
                <a:cs typeface="MS PGothic" pitchFamily="-84" charset="-128"/>
              </a:rPr>
              <a:t>In general, an integer has a multiplicative inverse in Z</a:t>
            </a:r>
            <a:r>
              <a:rPr lang="en-US" baseline="-25000" smtClean="0">
                <a:latin typeface="Arial" panose="020B0604020202020204" pitchFamily="34" charset="0"/>
                <a:ea typeface="MS PGothic" pitchFamily="-84" charset="-128"/>
                <a:cs typeface="MS PGothic" pitchFamily="-84" charset="-128"/>
              </a:rPr>
              <a:t>n</a:t>
            </a:r>
            <a:r>
              <a:rPr lang="en-US" smtClean="0">
                <a:latin typeface="Arial" panose="020B0604020202020204" pitchFamily="34" charset="0"/>
                <a:ea typeface="MS PGothic" pitchFamily="-84" charset="-128"/>
                <a:cs typeface="MS PGothic" pitchFamily="-84" charset="-128"/>
              </a:rPr>
              <a:t> if that integer is relatively prime to n. Table 4.2 cin the text shows that the integers 1, 3, 5, and 7 have a multiplicative inverse in Z 8, but 2, 4, and 6 do not. </a:t>
            </a:r>
            <a:endParaRPr lang="en-US" smtClean="0">
              <a:latin typeface="Arial" panose="020B0604020202020204" pitchFamily="34" charset="0"/>
              <a:ea typeface="MS PGothic" pitchFamily="-84" charset="-128"/>
              <a:cs typeface="MS PGothic" pitchFamily="-84" charset="-128"/>
            </a:endParaRPr>
          </a:p>
        </p:txBody>
      </p:sp>
      <p:sp>
        <p:nvSpPr>
          <p:cNvPr id="71684" name="Slide Number Placeholder 3"/>
          <p:cNvSpPr>
            <a:spLocks noGrp="1"/>
          </p:cNvSpPr>
          <p:nvPr>
            <p:ph type="sldNum" sz="quarter" idx="5"/>
          </p:nvPr>
        </p:nvSpPr>
        <p:spPr>
          <a:noFill/>
        </p:spPr>
        <p:txBody>
          <a:bodyPr/>
          <a:lstStyle/>
          <a:p>
            <a:fld id="{4E666F9F-413C-7D4C-A627-B4D99621AA15}"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p:sp>
      <p:sp>
        <p:nvSpPr>
          <p:cNvPr id="73731" name="Notes Placeholder 2"/>
          <p:cNvSpPr>
            <a:spLocks noGrp="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Example of the Extended Euclidean Algorithm.  (See pages 97 – 99 in textbook for details.)</a:t>
            </a:r>
            <a:endParaRPr lang="en-US" smtClean="0">
              <a:latin typeface="Arial" panose="020B0604020202020204" pitchFamily="34" charset="0"/>
              <a:ea typeface="MS PGothic" pitchFamily="-84" charset="-128"/>
              <a:cs typeface="MS PGothic" pitchFamily="-84" charset="-128"/>
            </a:endParaRPr>
          </a:p>
        </p:txBody>
      </p:sp>
      <p:sp>
        <p:nvSpPr>
          <p:cNvPr id="73732" name="Slide Number Placeholder 3"/>
          <p:cNvSpPr>
            <a:spLocks noGrp="1"/>
          </p:cNvSpPr>
          <p:nvPr>
            <p:ph type="sldNum" sz="quarter" idx="5"/>
          </p:nvPr>
        </p:nvSpPr>
        <p:spPr>
          <a:noFill/>
        </p:spPr>
        <p:txBody>
          <a:bodyPr/>
          <a:lstStyle/>
          <a:p>
            <a:fld id="{BB4220B7-2036-6648-AF1F-6DFB8489BAC3}"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2215C305-00C5-CE4B-9FC2-6AC8B787271B}" type="slidenum">
              <a:rPr lang="en-AU">
                <a:latin typeface="Arial" panose="020B0604020202020204" pitchFamily="34" charset="0"/>
              </a:rPr>
            </a:fld>
            <a:endParaRPr lang="en-AU">
              <a:latin typeface="Arial" panose="020B0604020202020204" pitchFamily="34" charset="0"/>
            </a:endParaRPr>
          </a:p>
        </p:txBody>
      </p:sp>
      <p:sp>
        <p:nvSpPr>
          <p:cNvPr id="7577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p:txBody>
          <a:bodyPr/>
          <a:lstStyle/>
          <a:p>
            <a:pPr>
              <a:defRPr/>
            </a:pPr>
            <a:r>
              <a:rPr lang="en-US" dirty="0" smtClean="0"/>
              <a:t>Groups, rings, and fields are the fundamental elements of a branch of mathematics</a:t>
            </a:r>
            <a:endParaRPr lang="en-US" dirty="0" smtClean="0"/>
          </a:p>
          <a:p>
            <a:pPr>
              <a:defRPr/>
            </a:pPr>
            <a:r>
              <a:rPr lang="en-US" dirty="0" smtClean="0"/>
              <a:t>known as abstract algebra, or modern algebra. In abstract algebra, we are concerned</a:t>
            </a:r>
            <a:endParaRPr lang="en-US" dirty="0" smtClean="0"/>
          </a:p>
          <a:p>
            <a:pPr>
              <a:defRPr/>
            </a:pPr>
            <a:r>
              <a:rPr lang="en-US" dirty="0" smtClean="0"/>
              <a:t>with sets on whose elements we can operate algebraically; that is, we can combine</a:t>
            </a:r>
            <a:endParaRPr lang="en-US" dirty="0" smtClean="0"/>
          </a:p>
          <a:p>
            <a:pPr>
              <a:defRPr/>
            </a:pPr>
            <a:r>
              <a:rPr lang="en-US" dirty="0" smtClean="0"/>
              <a:t>two elements of the set, perhaps in several ways, to obtain a third element of the set.</a:t>
            </a:r>
            <a:endParaRPr lang="en-US" dirty="0" smtClean="0"/>
          </a:p>
          <a:p>
            <a:pPr>
              <a:defRPr/>
            </a:pPr>
            <a:r>
              <a:rPr lang="en-US" dirty="0" smtClean="0"/>
              <a:t>These operations are subject to specific rules, which define the nature of the set. By</a:t>
            </a:r>
            <a:endParaRPr lang="en-US" dirty="0" smtClean="0"/>
          </a:p>
          <a:p>
            <a:pPr>
              <a:defRPr/>
            </a:pPr>
            <a:r>
              <a:rPr lang="en-US" dirty="0" smtClean="0"/>
              <a:t>convention, the notation for the two principal classes of operations</a:t>
            </a:r>
            <a:endParaRPr lang="en-US" dirty="0" smtClean="0"/>
          </a:p>
          <a:p>
            <a:pPr>
              <a:defRPr/>
            </a:pPr>
            <a:r>
              <a:rPr lang="en-US" dirty="0" smtClean="0"/>
              <a:t>on set elements is usually the same as the notation for addition and multiplication on ordinary numbers.</a:t>
            </a:r>
            <a:endParaRPr lang="en-US" dirty="0" smtClean="0"/>
          </a:p>
          <a:p>
            <a:pPr>
              <a:defRPr/>
            </a:pPr>
            <a:r>
              <a:rPr lang="en-US" dirty="0" smtClean="0"/>
              <a:t>However, it is important to note that, in abstract algebra, we are not limited to</a:t>
            </a:r>
            <a:endParaRPr lang="en-US" dirty="0" smtClean="0"/>
          </a:p>
          <a:p>
            <a:pPr>
              <a:defRPr/>
            </a:pPr>
            <a:r>
              <a:rPr lang="en-US" dirty="0" smtClean="0"/>
              <a:t>ordinary arithmetical operations. All this should become clear as we proceed.</a:t>
            </a:r>
            <a:endParaRPr lang="en-US" dirty="0" smtClean="0"/>
          </a:p>
          <a:p>
            <a:pPr>
              <a:defRPr/>
            </a:pPr>
            <a:endParaRPr lang="en-US" dirty="0" smtClean="0"/>
          </a:p>
          <a:p>
            <a:pPr>
              <a:defRPr/>
            </a:pPr>
            <a:r>
              <a:rPr lang="en-US" dirty="0" smtClean="0"/>
              <a:t> A group G , sometimes denoted by {G , * }, is a set of elements with a binary operation</a:t>
            </a:r>
            <a:endParaRPr lang="en-US" dirty="0" smtClean="0"/>
          </a:p>
          <a:p>
            <a:pPr>
              <a:defRPr/>
            </a:pPr>
            <a:r>
              <a:rPr lang="en-US" dirty="0" smtClean="0"/>
              <a:t>denoted by *  that associates to each ordered pair (a, b ) of elements in G  an element</a:t>
            </a:r>
            <a:endParaRPr lang="en-US" dirty="0" smtClean="0"/>
          </a:p>
          <a:p>
            <a:pPr>
              <a:defRPr/>
            </a:pPr>
            <a:r>
              <a:rPr lang="en-US" dirty="0" smtClean="0"/>
              <a:t>(a ~ b ) in G , such that the following axioms are obeyed:</a:t>
            </a:r>
            <a:endParaRPr lang="en-US" dirty="0" smtClean="0"/>
          </a:p>
          <a:p>
            <a:pPr>
              <a:defRPr/>
            </a:pPr>
            <a:endParaRPr lang="en-US" dirty="0" smtClean="0"/>
          </a:p>
          <a:p>
            <a:pPr lvl="1">
              <a:spcBef>
                <a:spcPts val="1300"/>
              </a:spcBef>
              <a:defRPr/>
            </a:pPr>
            <a:r>
              <a:rPr lang="en-US" dirty="0" smtClean="0"/>
              <a:t>(A1) Closure: </a:t>
            </a:r>
            <a:endParaRPr lang="en-US" dirty="0" smtClean="0"/>
          </a:p>
          <a:p>
            <a:pPr lvl="2">
              <a:spcBef>
                <a:spcPts val="1300"/>
              </a:spcBef>
              <a:defRPr/>
            </a:pPr>
            <a:r>
              <a:rPr lang="en-US" dirty="0" smtClean="0"/>
              <a:t>If </a:t>
            </a:r>
            <a:r>
              <a:rPr lang="en-US" i="1" dirty="0" smtClean="0"/>
              <a:t>a</a:t>
            </a:r>
            <a:r>
              <a:rPr lang="en-US" dirty="0" smtClean="0"/>
              <a:t> and </a:t>
            </a:r>
            <a:r>
              <a:rPr lang="en-US" i="1" dirty="0" smtClean="0"/>
              <a:t>b</a:t>
            </a:r>
            <a:r>
              <a:rPr lang="en-US" dirty="0" smtClean="0"/>
              <a:t> belong to </a:t>
            </a:r>
            <a:r>
              <a:rPr lang="en-US" i="1" dirty="0" smtClean="0"/>
              <a:t>G</a:t>
            </a:r>
            <a:r>
              <a:rPr lang="en-US" dirty="0" smtClean="0"/>
              <a:t>, then </a:t>
            </a:r>
            <a:r>
              <a:rPr lang="en-US" i="1" dirty="0" smtClean="0"/>
              <a:t>a * b</a:t>
            </a:r>
            <a:r>
              <a:rPr lang="en-US" dirty="0" smtClean="0"/>
              <a:t> is also in </a:t>
            </a:r>
            <a:r>
              <a:rPr lang="en-US" i="1" dirty="0" smtClean="0"/>
              <a:t>G</a:t>
            </a:r>
            <a:endParaRPr lang="en-US" i="1" dirty="0" smtClean="0"/>
          </a:p>
          <a:p>
            <a:pPr lvl="1">
              <a:spcBef>
                <a:spcPts val="1300"/>
              </a:spcBef>
              <a:defRPr/>
            </a:pPr>
            <a:r>
              <a:rPr lang="en-US" dirty="0" smtClean="0"/>
              <a:t>(A2) Associative: </a:t>
            </a:r>
            <a:endParaRPr lang="en-US" dirty="0" smtClean="0"/>
          </a:p>
          <a:p>
            <a:pPr lvl="2">
              <a:spcBef>
                <a:spcPts val="1300"/>
              </a:spcBef>
              <a:defRPr/>
            </a:pPr>
            <a:r>
              <a:rPr lang="en-US" i="1" dirty="0" smtClean="0"/>
              <a:t>a * (b * c) = (a * b) * c </a:t>
            </a:r>
            <a:r>
              <a:rPr lang="en-US" dirty="0" smtClean="0"/>
              <a:t>for all </a:t>
            </a:r>
            <a:r>
              <a:rPr lang="en-US" i="1" dirty="0" smtClean="0"/>
              <a:t>a, b, c </a:t>
            </a:r>
            <a:r>
              <a:rPr lang="en-US" dirty="0" smtClean="0"/>
              <a:t>in </a:t>
            </a:r>
            <a:r>
              <a:rPr lang="en-US" i="1" dirty="0" smtClean="0"/>
              <a:t>G</a:t>
            </a:r>
            <a:endParaRPr lang="en-US" i="1" dirty="0" smtClean="0"/>
          </a:p>
          <a:p>
            <a:pPr lvl="1">
              <a:spcBef>
                <a:spcPts val="1300"/>
              </a:spcBef>
              <a:defRPr/>
            </a:pPr>
            <a:r>
              <a:rPr lang="en-US" dirty="0" smtClean="0"/>
              <a:t>(A3) Identity element: </a:t>
            </a:r>
            <a:endParaRPr lang="en-US" dirty="0" smtClean="0"/>
          </a:p>
          <a:p>
            <a:pPr lvl="2">
              <a:spcBef>
                <a:spcPts val="1300"/>
              </a:spcBef>
              <a:defRPr/>
            </a:pPr>
            <a:r>
              <a:rPr lang="en-US" dirty="0" smtClean="0"/>
              <a:t>There is an element </a:t>
            </a:r>
            <a:r>
              <a:rPr lang="en-US" i="1" dirty="0" smtClean="0"/>
              <a:t>e</a:t>
            </a:r>
            <a:r>
              <a:rPr lang="en-US" dirty="0" smtClean="0"/>
              <a:t> in </a:t>
            </a:r>
            <a:r>
              <a:rPr lang="en-US" i="1" dirty="0" smtClean="0"/>
              <a:t>G</a:t>
            </a:r>
            <a:r>
              <a:rPr lang="en-US" dirty="0" smtClean="0"/>
              <a:t> such that </a:t>
            </a:r>
            <a:r>
              <a:rPr lang="en-US" i="1" dirty="0" smtClean="0"/>
              <a:t>a * e = e * a = a </a:t>
            </a:r>
            <a:r>
              <a:rPr lang="en-US" dirty="0" smtClean="0"/>
              <a:t>for all </a:t>
            </a:r>
            <a:r>
              <a:rPr lang="en-US" i="1" dirty="0" smtClean="0"/>
              <a:t>a</a:t>
            </a:r>
            <a:r>
              <a:rPr lang="en-US" dirty="0" smtClean="0"/>
              <a:t> in </a:t>
            </a:r>
            <a:r>
              <a:rPr lang="en-US" i="1" dirty="0" smtClean="0"/>
              <a:t>G</a:t>
            </a:r>
            <a:endParaRPr lang="en-US" i="1" dirty="0" smtClean="0"/>
          </a:p>
          <a:p>
            <a:pPr lvl="1">
              <a:spcBef>
                <a:spcPts val="1300"/>
              </a:spcBef>
              <a:defRPr/>
            </a:pPr>
            <a:r>
              <a:rPr lang="en-US" dirty="0" smtClean="0"/>
              <a:t>(A4) Inverse element: </a:t>
            </a:r>
            <a:endParaRPr lang="en-US" dirty="0" smtClean="0"/>
          </a:p>
          <a:p>
            <a:pPr lvl="2">
              <a:defRPr/>
            </a:pPr>
            <a:r>
              <a:rPr lang="en-US" dirty="0" smtClean="0"/>
              <a:t>For each </a:t>
            </a:r>
            <a:r>
              <a:rPr lang="en-US" i="1" dirty="0" smtClean="0"/>
              <a:t>a</a:t>
            </a:r>
            <a:r>
              <a:rPr lang="en-US" dirty="0" smtClean="0"/>
              <a:t> in </a:t>
            </a:r>
            <a:r>
              <a:rPr lang="en-US" i="1" dirty="0" smtClean="0"/>
              <a:t>G</a:t>
            </a:r>
            <a:r>
              <a:rPr lang="en-US" dirty="0" smtClean="0"/>
              <a:t>, there is an element </a:t>
            </a:r>
            <a:r>
              <a:rPr lang="en-US" i="1" dirty="0" smtClean="0"/>
              <a:t>a</a:t>
            </a:r>
            <a:r>
              <a:rPr lang="en-US" dirty="0" smtClean="0"/>
              <a:t> in </a:t>
            </a:r>
            <a:r>
              <a:rPr lang="en-US" i="1" dirty="0" smtClean="0"/>
              <a:t>G </a:t>
            </a:r>
            <a:r>
              <a:rPr lang="en-US" dirty="0" smtClean="0"/>
              <a:t>such that </a:t>
            </a:r>
            <a:r>
              <a:rPr lang="en-US" i="1" dirty="0" smtClean="0"/>
              <a:t>a*a = a * a = e</a:t>
            </a:r>
            <a:endParaRPr lang="en-US" i="1" dirty="0" smtClean="0"/>
          </a:p>
          <a:p>
            <a:pPr lvl="1">
              <a:spcBef>
                <a:spcPts val="1300"/>
              </a:spcBef>
              <a:defRPr/>
            </a:pPr>
            <a:r>
              <a:rPr lang="en-US" sz="2570" dirty="0" smtClean="0"/>
              <a:t>(A5) Commutative: </a:t>
            </a:r>
            <a:endParaRPr lang="en-US" sz="2570" dirty="0" smtClean="0"/>
          </a:p>
          <a:p>
            <a:pPr lvl="2">
              <a:defRPr/>
            </a:pPr>
            <a:r>
              <a:rPr lang="en-US" i="1" dirty="0" smtClean="0"/>
              <a:t>a * b = b * a </a:t>
            </a:r>
            <a:r>
              <a:rPr lang="en-US" dirty="0" smtClean="0"/>
              <a:t>for all </a:t>
            </a:r>
            <a:r>
              <a:rPr lang="en-US" i="1" dirty="0" smtClean="0"/>
              <a:t>a, b </a:t>
            </a:r>
            <a:r>
              <a:rPr lang="en-US" dirty="0" smtClean="0"/>
              <a:t>in </a:t>
            </a:r>
            <a:r>
              <a:rPr lang="en-US" i="1" dirty="0" smtClean="0"/>
              <a:t>G</a:t>
            </a:r>
            <a:endParaRPr lang="en-US" i="1" dirty="0" smtClean="0"/>
          </a:p>
          <a:p>
            <a:pPr lvl="2">
              <a:defRPr/>
            </a:pPr>
            <a:endParaRPr lang="en-US" i="1" dirty="0" smtClean="0"/>
          </a:p>
          <a:p>
            <a:pPr>
              <a:defRPr/>
            </a:pPr>
            <a:endParaRPr lang="en-AU" dirty="0" smtClean="0">
              <a:latin typeface="Arial" panose="020B0604020202020204" pitchFamily="34" charset="0"/>
              <a:ea typeface="MS PGothic" pitchFamily="-1" charset="-128"/>
              <a:cs typeface="MS PGothic" pitchFamily="-1"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728D505-0565-2344-8E61-EAF171809637}" type="slidenum">
              <a:rPr lang="en-AU">
                <a:latin typeface="Arial" panose="020B0604020202020204" pitchFamily="34" charset="0"/>
              </a:rPr>
            </a:fld>
            <a:endParaRPr lang="en-AU">
              <a:latin typeface="Arial" panose="020B0604020202020204" pitchFamily="34" charset="0"/>
            </a:endParaRPr>
          </a:p>
        </p:txBody>
      </p:sp>
      <p:sp>
        <p:nvSpPr>
          <p:cNvPr id="77827" name="Rectangle 1026"/>
          <p:cNvSpPr>
            <a:spLocks noGrp="1" noRot="1" noChangeAspect="1" noChangeArrowheads="1" noTextEdit="1"/>
          </p:cNvSpPr>
          <p:nvPr>
            <p:ph type="sldImg"/>
          </p:nvPr>
        </p:nvSpPr>
        <p:spPr/>
      </p:sp>
      <p:sp>
        <p:nvSpPr>
          <p:cNvPr id="77828" name="Rectangle 1027"/>
          <p:cNvSpPr>
            <a:spLocks noGrp="1" noChangeArrowheads="1"/>
          </p:cNvSpPr>
          <p:nvPr>
            <p:ph type="body" idx="1"/>
          </p:nvPr>
        </p:nvSpPr>
        <p:spPr>
          <a:noFill/>
        </p:spPr>
        <p:txBody>
          <a:bodyPr/>
          <a:lstStyle/>
          <a:p>
            <a:pPr eaLnBrk="1" hangingPunct="1"/>
            <a:r>
              <a:rPr lang="en-US">
                <a:latin typeface="Arial" panose="020B0604020202020204" pitchFamily="34" charset="0"/>
                <a:ea typeface="MS PGothic" pitchFamily="-84" charset="-128"/>
                <a:cs typeface="MS PGothic" pitchFamily="-84" charset="-128"/>
              </a:rPr>
              <a:t>Define exponentiation in a group as the repeated use of the group operator. Note that we are most familiar with it being applied to multiplication, but it is more general than that. If the repeated use of the operator on some value a in the group results in every possible value being created, then the group is said to be cyclic, and a is a generator of (or generates) the group G.</a:t>
            </a:r>
            <a:endParaRPr lang="en-US">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52157904-C6CC-5240-98EA-AECAE7FDAA7E}" type="slidenum">
              <a:rPr lang="en-AU">
                <a:latin typeface="Arial" panose="020B0604020202020204" pitchFamily="34" charset="0"/>
              </a:rPr>
            </a:fld>
            <a:endParaRPr lang="en-AU">
              <a:latin typeface="Arial" panose="020B0604020202020204" pitchFamily="34" charset="0"/>
            </a:endParaRPr>
          </a:p>
        </p:txBody>
      </p:sp>
      <p:sp>
        <p:nvSpPr>
          <p:cNvPr id="7987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p:txBody>
          <a:bodyPr/>
          <a:lstStyle/>
          <a:p>
            <a:pPr>
              <a:lnSpc>
                <a:spcPct val="140000"/>
              </a:lnSpc>
              <a:defRPr/>
            </a:pPr>
            <a:r>
              <a:rPr lang="en-US" dirty="0" smtClean="0"/>
              <a:t>A </a:t>
            </a:r>
            <a:r>
              <a:rPr lang="en-US" b="1" dirty="0" smtClean="0"/>
              <a:t>ring</a:t>
            </a:r>
            <a:r>
              <a:rPr lang="en-US" dirty="0" smtClean="0"/>
              <a:t> </a:t>
            </a:r>
            <a:r>
              <a:rPr lang="en-US" i="1" dirty="0" smtClean="0"/>
              <a:t>R</a:t>
            </a:r>
            <a:r>
              <a:rPr lang="en-US" dirty="0" smtClean="0"/>
              <a:t> , sometimes denoted by {R , + , * }, is a set of elements with two binary operations, called </a:t>
            </a:r>
            <a:r>
              <a:rPr lang="en-US" i="1" dirty="0" smtClean="0"/>
              <a:t>addition</a:t>
            </a:r>
            <a:r>
              <a:rPr lang="en-US" dirty="0" smtClean="0"/>
              <a:t> and </a:t>
            </a:r>
            <a:r>
              <a:rPr lang="en-US" i="1" dirty="0" smtClean="0"/>
              <a:t>multiplication</a:t>
            </a:r>
            <a:r>
              <a:rPr lang="en-US" dirty="0" smtClean="0"/>
              <a:t>,  such that for all </a:t>
            </a:r>
            <a:r>
              <a:rPr lang="en-US" i="1" dirty="0" smtClean="0"/>
              <a:t>a , b , c  </a:t>
            </a:r>
            <a:r>
              <a:rPr lang="en-US" dirty="0" smtClean="0"/>
              <a:t>in </a:t>
            </a:r>
            <a:r>
              <a:rPr lang="en-US" i="1" dirty="0" smtClean="0"/>
              <a:t>R</a:t>
            </a:r>
            <a:r>
              <a:rPr lang="en-US" dirty="0" smtClean="0"/>
              <a:t>  the following axioms are obeyed: </a:t>
            </a:r>
            <a:endParaRPr lang="en-US" dirty="0" smtClean="0"/>
          </a:p>
          <a:p>
            <a:pPr>
              <a:defRPr/>
            </a:pPr>
            <a:r>
              <a:rPr lang="en-US" dirty="0" smtClean="0"/>
              <a:t>	</a:t>
            </a:r>
            <a:r>
              <a:rPr lang="en-US" b="1" dirty="0" smtClean="0"/>
              <a:t>(A1–A5) </a:t>
            </a:r>
            <a:endParaRPr lang="en-US" b="1" dirty="0" smtClean="0"/>
          </a:p>
          <a:p>
            <a:pPr lvl="1">
              <a:lnSpc>
                <a:spcPct val="140000"/>
              </a:lnSpc>
              <a:spcBef>
                <a:spcPts val="1200"/>
              </a:spcBef>
              <a:defRPr/>
            </a:pPr>
            <a:r>
              <a:rPr lang="en-US" i="1" dirty="0" smtClean="0"/>
              <a:t>	R</a:t>
            </a:r>
            <a:r>
              <a:rPr lang="en-US" dirty="0" smtClean="0"/>
              <a:t>  is an abelian group with respect to addition; that is, </a:t>
            </a:r>
            <a:r>
              <a:rPr lang="en-US" i="1" dirty="0" smtClean="0"/>
              <a:t>R </a:t>
            </a:r>
            <a:r>
              <a:rPr lang="en-US" dirty="0" smtClean="0"/>
              <a:t>satisfies axioms A1 through A5. For the case of an additive group, we denote the identity element as 0 and the inverse of </a:t>
            </a:r>
            <a:r>
              <a:rPr lang="en-US" i="1" dirty="0" smtClean="0"/>
              <a:t>a</a:t>
            </a:r>
            <a:r>
              <a:rPr lang="en-US" dirty="0" smtClean="0"/>
              <a:t>  as </a:t>
            </a:r>
            <a:r>
              <a:rPr lang="en-US" i="1" dirty="0" smtClean="0"/>
              <a:t>–a </a:t>
            </a:r>
            <a:endParaRPr lang="en-US" i="1" dirty="0" smtClean="0"/>
          </a:p>
          <a:p>
            <a:pPr lvl="1">
              <a:spcBef>
                <a:spcPts val="1200"/>
              </a:spcBef>
              <a:defRPr/>
            </a:pPr>
            <a:r>
              <a:rPr lang="en-US" sz="2880" b="1" i="1" dirty="0" smtClean="0"/>
              <a:t> (M1) Closure under multiplication:  </a:t>
            </a:r>
            <a:endParaRPr lang="en-US" sz="2880" b="1" i="1" dirty="0" smtClean="0"/>
          </a:p>
          <a:p>
            <a:pPr lvl="1">
              <a:spcBef>
                <a:spcPts val="1200"/>
              </a:spcBef>
              <a:defRPr/>
            </a:pPr>
            <a:r>
              <a:rPr lang="en-US" sz="2545" dirty="0" smtClean="0"/>
              <a:t>	If</a:t>
            </a:r>
            <a:r>
              <a:rPr lang="en-US" sz="2545" i="1" dirty="0" smtClean="0"/>
              <a:t> a  </a:t>
            </a:r>
            <a:r>
              <a:rPr lang="en-US" sz="2545" dirty="0" smtClean="0"/>
              <a:t>and </a:t>
            </a:r>
            <a:r>
              <a:rPr lang="en-US" sz="2545" i="1" dirty="0" smtClean="0"/>
              <a:t>b  </a:t>
            </a:r>
            <a:r>
              <a:rPr lang="en-US" sz="2545" dirty="0" smtClean="0"/>
              <a:t>belong</a:t>
            </a:r>
            <a:r>
              <a:rPr lang="en-US" sz="2545" i="1" dirty="0" smtClean="0"/>
              <a:t> </a:t>
            </a:r>
            <a:r>
              <a:rPr lang="en-US" sz="2545" dirty="0" smtClean="0"/>
              <a:t>to</a:t>
            </a:r>
            <a:r>
              <a:rPr lang="en-US" sz="2545" i="1" dirty="0" smtClean="0"/>
              <a:t> R , </a:t>
            </a:r>
            <a:r>
              <a:rPr lang="en-US" sz="2545" dirty="0" smtClean="0"/>
              <a:t>then</a:t>
            </a:r>
            <a:r>
              <a:rPr lang="en-US" sz="2545" i="1" dirty="0" smtClean="0"/>
              <a:t> ab  </a:t>
            </a:r>
            <a:r>
              <a:rPr lang="en-US" sz="2545" dirty="0" smtClean="0"/>
              <a:t>is also in </a:t>
            </a:r>
            <a:r>
              <a:rPr lang="en-US" sz="2545" i="1" dirty="0" smtClean="0"/>
              <a:t>R </a:t>
            </a:r>
            <a:endParaRPr lang="en-US" sz="2545" i="1" dirty="0" smtClean="0"/>
          </a:p>
          <a:p>
            <a:pPr>
              <a:spcBef>
                <a:spcPts val="1200"/>
              </a:spcBef>
              <a:defRPr/>
            </a:pPr>
            <a:r>
              <a:rPr lang="en-US" dirty="0" smtClean="0"/>
              <a:t>	</a:t>
            </a:r>
            <a:r>
              <a:rPr lang="en-US" b="1" dirty="0" smtClean="0"/>
              <a:t>(M2) Associativity of multiplication: </a:t>
            </a:r>
            <a:endParaRPr lang="en-US" b="1" dirty="0" smtClean="0"/>
          </a:p>
          <a:p>
            <a:pPr>
              <a:spcBef>
                <a:spcPts val="1200"/>
              </a:spcBef>
              <a:defRPr/>
            </a:pPr>
            <a:r>
              <a:rPr lang="en-US" sz="2545" dirty="0" smtClean="0"/>
              <a:t>	         </a:t>
            </a:r>
            <a:r>
              <a:rPr lang="en-US" sz="2545" i="1" dirty="0" smtClean="0"/>
              <a:t>a (bc ) =  (ab)c  </a:t>
            </a:r>
            <a:r>
              <a:rPr lang="en-US" sz="2545" dirty="0" smtClean="0"/>
              <a:t>for all </a:t>
            </a:r>
            <a:r>
              <a:rPr lang="en-US" sz="2545" i="1" dirty="0" smtClean="0"/>
              <a:t>a , b , c  in R </a:t>
            </a:r>
            <a:endParaRPr lang="en-US" sz="2545" i="1" dirty="0" smtClean="0"/>
          </a:p>
          <a:p>
            <a:pPr>
              <a:spcBef>
                <a:spcPts val="1200"/>
              </a:spcBef>
              <a:defRPr/>
            </a:pPr>
            <a:r>
              <a:rPr lang="en-US" sz="2725" dirty="0" smtClean="0"/>
              <a:t>	</a:t>
            </a:r>
            <a:r>
              <a:rPr lang="en-US" sz="2725" b="1" dirty="0" smtClean="0"/>
              <a:t>(M3) Distributive laws: </a:t>
            </a:r>
            <a:endParaRPr lang="en-US" sz="2725" b="1" dirty="0" smtClean="0"/>
          </a:p>
          <a:p>
            <a:pPr>
              <a:spcBef>
                <a:spcPts val="1200"/>
              </a:spcBef>
              <a:defRPr/>
            </a:pPr>
            <a:r>
              <a:rPr lang="en-US" sz="2725" dirty="0" smtClean="0"/>
              <a:t>	       </a:t>
            </a:r>
            <a:r>
              <a:rPr lang="en-US" sz="2725" i="1" dirty="0" smtClean="0"/>
              <a:t>a (b + c ) = ab + ac  </a:t>
            </a:r>
            <a:r>
              <a:rPr lang="en-US" sz="2725" dirty="0" smtClean="0"/>
              <a:t>for all </a:t>
            </a:r>
            <a:r>
              <a:rPr lang="en-US" sz="2725" i="1" dirty="0" smtClean="0"/>
              <a:t>a , b , c  </a:t>
            </a:r>
            <a:r>
              <a:rPr lang="en-US" sz="2725" dirty="0" smtClean="0"/>
              <a:t>in </a:t>
            </a:r>
            <a:r>
              <a:rPr lang="en-US" sz="2725" i="1" dirty="0" smtClean="0"/>
              <a:t>R</a:t>
            </a:r>
            <a:r>
              <a:rPr lang="en-US" sz="2725" dirty="0" smtClean="0"/>
              <a:t> </a:t>
            </a:r>
            <a:endParaRPr lang="en-US" sz="2725" dirty="0" smtClean="0"/>
          </a:p>
          <a:p>
            <a:pPr marL="342900" lvl="1" indent="-342900">
              <a:spcBef>
                <a:spcPts val="1200"/>
              </a:spcBef>
              <a:buClr>
                <a:schemeClr val="accent1">
                  <a:lumMod val="60000"/>
                  <a:lumOff val="40000"/>
                </a:schemeClr>
              </a:buClr>
              <a:defRPr/>
            </a:pPr>
            <a:r>
              <a:rPr lang="en-US" sz="2545" dirty="0" smtClean="0"/>
              <a:t>	       </a:t>
            </a:r>
            <a:r>
              <a:rPr lang="en-US" sz="2545" i="1" dirty="0" smtClean="0"/>
              <a:t> (a + b )c = ac + bc  </a:t>
            </a:r>
            <a:r>
              <a:rPr lang="en-US" sz="2545" dirty="0" smtClean="0"/>
              <a:t>for all </a:t>
            </a:r>
            <a:r>
              <a:rPr lang="en-US" sz="2545" i="1" dirty="0" smtClean="0"/>
              <a:t>a , b , c  </a:t>
            </a:r>
            <a:r>
              <a:rPr lang="en-US" sz="2545" dirty="0" smtClean="0"/>
              <a:t>in </a:t>
            </a:r>
            <a:r>
              <a:rPr lang="en-US" sz="2545" i="1" dirty="0" smtClean="0"/>
              <a:t>R</a:t>
            </a:r>
            <a:r>
              <a:rPr lang="en-US" sz="2725" i="1" dirty="0" smtClean="0"/>
              <a:t> </a:t>
            </a:r>
            <a:endParaRPr lang="en-US" sz="2725" i="1" dirty="0" smtClean="0"/>
          </a:p>
          <a:p>
            <a:pPr>
              <a:lnSpc>
                <a:spcPct val="150000"/>
              </a:lnSpc>
              <a:spcBef>
                <a:spcPts val="1200"/>
              </a:spcBef>
              <a:defRPr/>
            </a:pPr>
            <a:r>
              <a:rPr lang="en-US" dirty="0" smtClean="0"/>
              <a:t>In essence, a ring is a set in which we can do addition, subtraction </a:t>
            </a:r>
            <a:r>
              <a:rPr lang="en-US" i="1" dirty="0" smtClean="0"/>
              <a:t>[a - b = a +  (-b )]</a:t>
            </a:r>
            <a:r>
              <a:rPr lang="en-US" dirty="0" smtClean="0"/>
              <a:t>, and multiplication without leaving the set</a:t>
            </a:r>
            <a:endParaRPr lang="en-US" dirty="0">
              <a:latin typeface="Arial" panose="020B0604020202020204" pitchFamily="34" charset="0"/>
              <a:ea typeface="MS PGothic" pitchFamily="-1" charset="-128"/>
              <a:cs typeface="MS PGothic" pitchFamily="-1"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p:sp>
      <p:sp>
        <p:nvSpPr>
          <p:cNvPr id="81923" name="Notes Placeholder 2"/>
          <p:cNvSpPr>
            <a:spLocks noGrp="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A ring is said to be commutative if it satisfies the following additional condition:</a:t>
            </a:r>
            <a:endParaRPr lang="en-US" smtClean="0">
              <a:latin typeface="Arial" panose="020B0604020202020204" pitchFamily="34" charset="0"/>
              <a:ea typeface="MS PGothic" pitchFamily="-84" charset="-128"/>
              <a:cs typeface="MS PGothic" pitchFamily="-84" charset="-128"/>
            </a:endParaRPr>
          </a:p>
          <a:p>
            <a:pPr>
              <a:spcBef>
                <a:spcPts val="800"/>
              </a:spcBef>
            </a:pPr>
            <a:r>
              <a:rPr lang="en-US" smtClean="0">
                <a:latin typeface="Arial" panose="020B0604020202020204" pitchFamily="34" charset="0"/>
                <a:ea typeface="MS PGothic" pitchFamily="-84" charset="-128"/>
                <a:cs typeface="MS PGothic" pitchFamily="-84" charset="-128"/>
              </a:rPr>
              <a:t>		</a:t>
            </a:r>
            <a:r>
              <a:rPr lang="en-US" b="1" smtClean="0">
                <a:latin typeface="Arial" panose="020B0604020202020204" pitchFamily="34" charset="0"/>
                <a:ea typeface="MS PGothic" pitchFamily="-84" charset="-128"/>
                <a:cs typeface="MS PGothic" pitchFamily="-84" charset="-128"/>
              </a:rPr>
              <a:t>(M4) Commutativity of multiplication: </a:t>
            </a:r>
            <a:endParaRPr lang="en-US" b="1" smtClean="0">
              <a:latin typeface="Arial" panose="020B0604020202020204" pitchFamily="34" charset="0"/>
              <a:ea typeface="MS PGothic" pitchFamily="-84" charset="-128"/>
              <a:cs typeface="MS PGothic" pitchFamily="-84" charset="-128"/>
            </a:endParaRPr>
          </a:p>
          <a:p>
            <a:pPr>
              <a:spcBef>
                <a:spcPts val="800"/>
              </a:spcBef>
            </a:pPr>
            <a:r>
              <a:rPr lang="en-US" smtClean="0">
                <a:latin typeface="Arial" panose="020B0604020202020204" pitchFamily="34" charset="0"/>
                <a:ea typeface="MS PGothic" pitchFamily="-84" charset="-128"/>
                <a:cs typeface="MS PGothic" pitchFamily="-84" charset="-128"/>
              </a:rPr>
              <a:t>		          ab = ba for all a, b in R</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An integral domain  is a commutative ring that obeys the following axioms.</a:t>
            </a:r>
            <a:endParaRPr lang="en-US" smtClean="0">
              <a:latin typeface="Arial" panose="020B0604020202020204" pitchFamily="34" charset="0"/>
              <a:ea typeface="MS PGothic" pitchFamily="-84" charset="-128"/>
              <a:cs typeface="MS PGothic" pitchFamily="-84" charset="-128"/>
            </a:endParaRPr>
          </a:p>
          <a:p>
            <a:pPr>
              <a:spcBef>
                <a:spcPts val="800"/>
              </a:spcBef>
            </a:pPr>
            <a:r>
              <a:rPr lang="en-US" smtClean="0">
                <a:latin typeface="Arial" panose="020B0604020202020204" pitchFamily="34" charset="0"/>
                <a:ea typeface="MS PGothic" pitchFamily="-84" charset="-128"/>
                <a:cs typeface="MS PGothic" pitchFamily="-84" charset="-128"/>
              </a:rPr>
              <a:t>		</a:t>
            </a:r>
            <a:r>
              <a:rPr lang="en-US" b="1" smtClean="0">
                <a:latin typeface="Arial" panose="020B0604020202020204" pitchFamily="34" charset="0"/>
                <a:ea typeface="MS PGothic" pitchFamily="-84" charset="-128"/>
                <a:cs typeface="MS PGothic" pitchFamily="-84" charset="-128"/>
              </a:rPr>
              <a:t>(M5) Multiplicative identity:  </a:t>
            </a:r>
            <a:endParaRPr lang="en-US" b="1" smtClean="0">
              <a:latin typeface="Arial" panose="020B0604020202020204" pitchFamily="34" charset="0"/>
              <a:ea typeface="MS PGothic" pitchFamily="-84" charset="-128"/>
              <a:cs typeface="MS PGothic" pitchFamily="-84" charset="-128"/>
            </a:endParaRPr>
          </a:p>
          <a:p>
            <a:pPr>
              <a:spcBef>
                <a:spcPts val="800"/>
              </a:spcBef>
            </a:pPr>
            <a:r>
              <a:rPr lang="en-US" smtClean="0">
                <a:latin typeface="Arial" panose="020B0604020202020204" pitchFamily="34" charset="0"/>
                <a:ea typeface="MS PGothic" pitchFamily="-84" charset="-128"/>
                <a:cs typeface="MS PGothic" pitchFamily="-84" charset="-128"/>
              </a:rPr>
              <a:t>		        There is an element 1 in </a:t>
            </a:r>
            <a:r>
              <a:rPr lang="en-US" i="1" smtClean="0">
                <a:latin typeface="Arial" panose="020B0604020202020204" pitchFamily="34" charset="0"/>
                <a:ea typeface="MS PGothic" pitchFamily="-84" charset="-128"/>
                <a:cs typeface="MS PGothic" pitchFamily="-84" charset="-128"/>
              </a:rPr>
              <a:t>R</a:t>
            </a:r>
            <a:r>
              <a:rPr lang="en-US" smtClean="0">
                <a:latin typeface="Arial" panose="020B0604020202020204" pitchFamily="34" charset="0"/>
                <a:ea typeface="MS PGothic" pitchFamily="-84" charset="-128"/>
                <a:cs typeface="MS PGothic" pitchFamily="-84" charset="-128"/>
              </a:rPr>
              <a:t>  such that </a:t>
            </a:r>
            <a:r>
              <a:rPr lang="en-US" i="1" smtClean="0">
                <a:latin typeface="Arial" panose="020B0604020202020204" pitchFamily="34" charset="0"/>
                <a:ea typeface="MS PGothic" pitchFamily="-84" charset="-128"/>
                <a:cs typeface="MS PGothic" pitchFamily="-84" charset="-128"/>
              </a:rPr>
              <a:t>a 1 =  1a = a  </a:t>
            </a:r>
            <a:r>
              <a:rPr lang="en-US" smtClean="0">
                <a:latin typeface="Arial" panose="020B0604020202020204" pitchFamily="34" charset="0"/>
                <a:ea typeface="MS PGothic" pitchFamily="-84" charset="-128"/>
                <a:cs typeface="MS PGothic" pitchFamily="-84" charset="-128"/>
              </a:rPr>
              <a:t>for all </a:t>
            </a:r>
            <a:r>
              <a:rPr lang="en-US" i="1" smtClean="0">
                <a:latin typeface="Arial" panose="020B0604020202020204" pitchFamily="34" charset="0"/>
                <a:ea typeface="MS PGothic" pitchFamily="-84" charset="-128"/>
                <a:cs typeface="MS PGothic" pitchFamily="-84" charset="-128"/>
              </a:rPr>
              <a:t>a</a:t>
            </a:r>
            <a:r>
              <a:rPr lang="en-US" smtClean="0">
                <a:latin typeface="Arial" panose="020B0604020202020204" pitchFamily="34" charset="0"/>
                <a:ea typeface="MS PGothic" pitchFamily="-84" charset="-128"/>
                <a:cs typeface="MS PGothic" pitchFamily="-84" charset="-128"/>
              </a:rPr>
              <a:t>  in </a:t>
            </a:r>
            <a:r>
              <a:rPr lang="en-US" i="1" smtClean="0">
                <a:latin typeface="Arial" panose="020B0604020202020204" pitchFamily="34" charset="0"/>
                <a:ea typeface="MS PGothic" pitchFamily="-84" charset="-128"/>
                <a:cs typeface="MS PGothic" pitchFamily="-84" charset="-128"/>
              </a:rPr>
              <a:t>R </a:t>
            </a:r>
            <a:endParaRPr lang="en-US" i="1" smtClean="0">
              <a:latin typeface="Arial" panose="020B0604020202020204" pitchFamily="34" charset="0"/>
              <a:ea typeface="MS PGothic" pitchFamily="-84" charset="-128"/>
              <a:cs typeface="MS PGothic" pitchFamily="-84" charset="-128"/>
            </a:endParaRPr>
          </a:p>
          <a:p>
            <a:pPr>
              <a:spcBef>
                <a:spcPts val="800"/>
              </a:spcBef>
            </a:pPr>
            <a:r>
              <a:rPr lang="en-US" smtClean="0">
                <a:latin typeface="Arial" panose="020B0604020202020204" pitchFamily="34" charset="0"/>
                <a:ea typeface="MS PGothic" pitchFamily="-84" charset="-128"/>
                <a:cs typeface="MS PGothic" pitchFamily="-84" charset="-128"/>
              </a:rPr>
              <a:t>		</a:t>
            </a:r>
            <a:r>
              <a:rPr lang="en-US" b="1" smtClean="0">
                <a:latin typeface="Arial" panose="020B0604020202020204" pitchFamily="34" charset="0"/>
                <a:ea typeface="MS PGothic" pitchFamily="-84" charset="-128"/>
                <a:cs typeface="MS PGothic" pitchFamily="-84" charset="-128"/>
              </a:rPr>
              <a:t>(M6) No zero divisors:  </a:t>
            </a:r>
            <a:endParaRPr lang="en-US" b="1" smtClean="0">
              <a:latin typeface="Arial" panose="020B0604020202020204" pitchFamily="34" charset="0"/>
              <a:ea typeface="MS PGothic" pitchFamily="-84" charset="-128"/>
              <a:cs typeface="MS PGothic" pitchFamily="-84" charset="-128"/>
            </a:endParaRPr>
          </a:p>
          <a:p>
            <a:pPr>
              <a:spcBef>
                <a:spcPts val="800"/>
              </a:spcBef>
            </a:pPr>
            <a:r>
              <a:rPr lang="en-US" smtClean="0">
                <a:latin typeface="Arial" panose="020B0604020202020204" pitchFamily="34" charset="0"/>
                <a:ea typeface="MS PGothic" pitchFamily="-84" charset="-128"/>
                <a:cs typeface="MS PGothic" pitchFamily="-84" charset="-128"/>
              </a:rPr>
              <a:t>		         If </a:t>
            </a:r>
            <a:r>
              <a:rPr lang="en-US" i="1" smtClean="0">
                <a:latin typeface="Arial" panose="020B0604020202020204" pitchFamily="34" charset="0"/>
                <a:ea typeface="MS PGothic" pitchFamily="-84" charset="-128"/>
                <a:cs typeface="MS PGothic" pitchFamily="-84" charset="-128"/>
              </a:rPr>
              <a:t>a , b  </a:t>
            </a:r>
            <a:r>
              <a:rPr lang="en-US" smtClean="0">
                <a:latin typeface="Arial" panose="020B0604020202020204" pitchFamily="34" charset="0"/>
                <a:ea typeface="MS PGothic" pitchFamily="-84" charset="-128"/>
                <a:cs typeface="MS PGothic" pitchFamily="-84" charset="-128"/>
              </a:rPr>
              <a:t>in </a:t>
            </a:r>
            <a:r>
              <a:rPr lang="en-US" i="1" smtClean="0">
                <a:latin typeface="Arial" panose="020B0604020202020204" pitchFamily="34" charset="0"/>
                <a:ea typeface="MS PGothic" pitchFamily="-84" charset="-128"/>
                <a:cs typeface="MS PGothic" pitchFamily="-84" charset="-128"/>
              </a:rPr>
              <a:t>R</a:t>
            </a:r>
            <a:r>
              <a:rPr lang="en-US" smtClean="0">
                <a:latin typeface="Arial" panose="020B0604020202020204" pitchFamily="34" charset="0"/>
                <a:ea typeface="MS PGothic" pitchFamily="-84" charset="-128"/>
                <a:cs typeface="MS PGothic" pitchFamily="-84" charset="-128"/>
              </a:rPr>
              <a:t>  and </a:t>
            </a:r>
            <a:r>
              <a:rPr lang="en-US" i="1" smtClean="0">
                <a:latin typeface="Arial" panose="020B0604020202020204" pitchFamily="34" charset="0"/>
                <a:ea typeface="MS PGothic" pitchFamily="-84" charset="-128"/>
                <a:cs typeface="MS PGothic" pitchFamily="-84" charset="-128"/>
              </a:rPr>
              <a:t>ab =  0, </a:t>
            </a:r>
            <a:r>
              <a:rPr lang="en-US" smtClean="0">
                <a:latin typeface="Arial" panose="020B0604020202020204" pitchFamily="34" charset="0"/>
                <a:ea typeface="MS PGothic" pitchFamily="-84" charset="-128"/>
                <a:cs typeface="MS PGothic" pitchFamily="-84" charset="-128"/>
              </a:rPr>
              <a:t>then either </a:t>
            </a:r>
            <a:r>
              <a:rPr lang="en-US" i="1" smtClean="0">
                <a:latin typeface="Arial" panose="020B0604020202020204" pitchFamily="34" charset="0"/>
                <a:ea typeface="MS PGothic" pitchFamily="-84" charset="-128"/>
                <a:cs typeface="MS PGothic" pitchFamily="-84" charset="-128"/>
              </a:rPr>
              <a:t>a = 0 </a:t>
            </a:r>
            <a:r>
              <a:rPr lang="en-US" smtClean="0">
                <a:latin typeface="Arial" panose="020B0604020202020204" pitchFamily="34" charset="0"/>
                <a:ea typeface="MS PGothic" pitchFamily="-84" charset="-128"/>
                <a:cs typeface="MS PGothic" pitchFamily="-84" charset="-128"/>
              </a:rPr>
              <a:t> or </a:t>
            </a:r>
            <a:r>
              <a:rPr lang="en-US" i="1" smtClean="0">
                <a:latin typeface="Arial" panose="020B0604020202020204" pitchFamily="34" charset="0"/>
                <a:ea typeface="MS PGothic" pitchFamily="-84" charset="-128"/>
                <a:cs typeface="MS PGothic" pitchFamily="-84" charset="-128"/>
              </a:rPr>
              <a:t>b =  0</a:t>
            </a:r>
            <a:endParaRPr lang="en-US" i="1"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p:txBody>
      </p:sp>
      <p:sp>
        <p:nvSpPr>
          <p:cNvPr id="81924" name="Slide Number Placeholder 3"/>
          <p:cNvSpPr>
            <a:spLocks noGrp="1"/>
          </p:cNvSpPr>
          <p:nvPr>
            <p:ph type="sldNum" sz="quarter" idx="5"/>
          </p:nvPr>
        </p:nvSpPr>
        <p:spPr>
          <a:noFill/>
        </p:spPr>
        <p:txBody>
          <a:bodyPr/>
          <a:lstStyle/>
          <a:p>
            <a:fld id="{9DB690A8-F4EC-E447-9ED8-F82E70EDA88D}"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878854A-33D3-A44E-B858-B1C07C7B7475}" type="slidenum">
              <a:rPr lang="en-AU">
                <a:latin typeface="Arial" panose="020B0604020202020204" pitchFamily="34" charset="0"/>
              </a:rPr>
            </a:fld>
            <a:endParaRPr lang="en-AU">
              <a:latin typeface="Arial" panose="020B0604020202020204" pitchFamily="34" charset="0"/>
            </a:endParaRPr>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A field F , sometimes denoted by {F , + , * }, is a set of elements with two binary operations,</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called addition  and multiplication , such that for all a , b , c  in F  the following</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axioms are obeyed.</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(A1–M6) F  is an integral domain; that is, F  satisfies axioms A1 through A5 and</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M1 through M6.</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(M7) Multiplicative inverse:  For each a  in F , except 0, there is an element</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a</a:t>
            </a:r>
            <a:r>
              <a:rPr lang="en-US" baseline="30000" smtClean="0">
                <a:latin typeface="Arial" panose="020B0604020202020204" pitchFamily="34" charset="0"/>
                <a:ea typeface="MS PGothic" pitchFamily="-84" charset="-128"/>
                <a:cs typeface="MS PGothic" pitchFamily="-84" charset="-128"/>
              </a:rPr>
              <a:t>-1</a:t>
            </a:r>
            <a:r>
              <a:rPr lang="en-US" smtClean="0">
                <a:latin typeface="Arial" panose="020B0604020202020204" pitchFamily="34" charset="0"/>
                <a:ea typeface="MS PGothic" pitchFamily="-84" charset="-128"/>
                <a:cs typeface="MS PGothic" pitchFamily="-84" charset="-128"/>
              </a:rPr>
              <a:t>  in F  such that aa</a:t>
            </a:r>
            <a:r>
              <a:rPr lang="en-US" baseline="30000" smtClean="0">
                <a:latin typeface="Arial" panose="020B0604020202020204" pitchFamily="34" charset="0"/>
                <a:ea typeface="MS PGothic" pitchFamily="-84" charset="-128"/>
                <a:cs typeface="MS PGothic" pitchFamily="-84" charset="-128"/>
              </a:rPr>
              <a:t>-1</a:t>
            </a:r>
            <a:r>
              <a:rPr lang="en-US" smtClean="0">
                <a:latin typeface="Arial" panose="020B0604020202020204" pitchFamily="34" charset="0"/>
                <a:ea typeface="MS PGothic" pitchFamily="-84" charset="-128"/>
                <a:cs typeface="MS PGothic" pitchFamily="-84" charset="-128"/>
              </a:rPr>
              <a:t> =  (a</a:t>
            </a:r>
            <a:r>
              <a:rPr lang="en-US" baseline="30000" smtClean="0">
                <a:latin typeface="Arial" panose="020B0604020202020204" pitchFamily="34" charset="0"/>
                <a:ea typeface="MS PGothic" pitchFamily="-84" charset="-128"/>
                <a:cs typeface="MS PGothic" pitchFamily="-84" charset="-128"/>
              </a:rPr>
              <a:t>-1</a:t>
            </a:r>
            <a:r>
              <a:rPr lang="en-US" smtClean="0">
                <a:latin typeface="Arial" panose="020B0604020202020204" pitchFamily="34" charset="0"/>
                <a:ea typeface="MS PGothic" pitchFamily="-84" charset="-128"/>
                <a:cs typeface="MS PGothic" pitchFamily="-84" charset="-128"/>
              </a:rPr>
              <a:t> )a =  1.</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In essence, a field is a set in which we can do addition, subtraction, multiplication,</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and division without leaving the set. Division is defined with the following rule:a /b = a (b</a:t>
            </a:r>
            <a:r>
              <a:rPr lang="en-US" baseline="30000" smtClean="0">
                <a:latin typeface="Arial" panose="020B0604020202020204" pitchFamily="34" charset="0"/>
                <a:ea typeface="MS PGothic" pitchFamily="-84" charset="-128"/>
                <a:cs typeface="MS PGothic" pitchFamily="-84" charset="-128"/>
              </a:rPr>
              <a:t>-1</a:t>
            </a:r>
            <a:r>
              <a:rPr lang="en-US" smtClean="0">
                <a:latin typeface="Arial" panose="020B0604020202020204" pitchFamily="34" charset="0"/>
                <a:ea typeface="MS PGothic" pitchFamily="-84" charset="-128"/>
                <a:cs typeface="MS PGothic" pitchFamily="-84" charset="-128"/>
              </a:rPr>
              <a:t> ).</a:t>
            </a:r>
            <a:endParaRPr lang="en-US" smtClean="0">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p:sp>
      <p:sp>
        <p:nvSpPr>
          <p:cNvPr id="86019" name="Notes Placeholder 2"/>
          <p:cNvSpPr>
            <a:spLocks noGrp="1"/>
          </p:cNvSpPr>
          <p:nvPr>
            <p:ph type="body" idx="1"/>
          </p:nvPr>
        </p:nvSpPr>
        <p:spPr>
          <a:noFill/>
        </p:spPr>
        <p:txBody>
          <a:bodyPr/>
          <a:lstStyle/>
          <a:p>
            <a:pPr eaLnBrk="1" hangingPunct="1"/>
            <a:r>
              <a:rPr lang="en-US" smtClean="0">
                <a:latin typeface="Arial" panose="020B0604020202020204" pitchFamily="34" charset="0"/>
                <a:ea typeface="MS PGothic" pitchFamily="-84" charset="-128"/>
                <a:cs typeface="MS PGothic" pitchFamily="-84" charset="-128"/>
              </a:rPr>
              <a:t> Figure 4.2 summarizes the axioms that define groups, rings, and fields.</a:t>
            </a:r>
            <a:endParaRPr lang="en-US" smtClean="0">
              <a:latin typeface="Arial" panose="020B0604020202020204" pitchFamily="34" charset="0"/>
              <a:ea typeface="MS PGothic" pitchFamily="-84" charset="-128"/>
              <a:cs typeface="MS PGothic" pitchFamily="-84" charset="-128"/>
            </a:endParaRPr>
          </a:p>
        </p:txBody>
      </p:sp>
      <p:sp>
        <p:nvSpPr>
          <p:cNvPr id="86020" name="Slide Number Placeholder 3"/>
          <p:cNvSpPr>
            <a:spLocks noGrp="1"/>
          </p:cNvSpPr>
          <p:nvPr>
            <p:ph type="sldNum" sz="quarter" idx="5"/>
          </p:nvPr>
        </p:nvSpPr>
        <p:spPr>
          <a:noFill/>
        </p:spPr>
        <p:txBody>
          <a:bodyPr/>
          <a:lstStyle/>
          <a:p>
            <a:fld id="{02F9C099-20F3-4A4C-9125-27C7DCADA5EC}"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A368F6D-1967-6F4C-B546-1461B740D02F}" type="slidenum">
              <a:rPr lang="en-AU">
                <a:latin typeface="Arial" panose="020B0604020202020204" pitchFamily="34" charset="0"/>
              </a:rPr>
            </a:fld>
            <a:endParaRPr lang="en-AU">
              <a:latin typeface="Arial" panose="020B0604020202020204" pitchFamily="34" charset="0"/>
            </a:endParaRPr>
          </a:p>
        </p:txBody>
      </p:sp>
      <p:sp>
        <p:nvSpPr>
          <p:cNvPr id="88067" name="Rectangle 1026"/>
          <p:cNvSpPr>
            <a:spLocks noGrp="1" noRot="1" noChangeAspect="1" noChangeArrowheads="1" noTextEdit="1"/>
          </p:cNvSpPr>
          <p:nvPr>
            <p:ph type="sldImg"/>
          </p:nvPr>
        </p:nvSpPr>
        <p:spPr/>
      </p:sp>
      <p:sp>
        <p:nvSpPr>
          <p:cNvPr id="88068" name="Rectangle 1027"/>
          <p:cNvSpPr>
            <a:spLocks noGrp="1" noChangeArrowheads="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In Section 4.4, we defined a field as a set that obeys all of the axioms of Figure 4.2</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and gave some examples of infinite fields. Infinite fields are not of particular interest</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in the context of cryptography. However, finite fields play a crucial role in many</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cryptographic algorithms. It can be shown that the order of a finite field (number of</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elements in the field) must be a power of a prime p</a:t>
            </a:r>
            <a:r>
              <a:rPr lang="en-US" baseline="30000" smtClean="0">
                <a:latin typeface="Arial" panose="020B0604020202020204" pitchFamily="34" charset="0"/>
                <a:ea typeface="MS PGothic" pitchFamily="-84" charset="-128"/>
                <a:cs typeface="MS PGothic" pitchFamily="-84" charset="-128"/>
              </a:rPr>
              <a:t>n</a:t>
            </a:r>
            <a:r>
              <a:rPr lang="en-US" smtClean="0">
                <a:latin typeface="Arial" panose="020B0604020202020204" pitchFamily="34" charset="0"/>
                <a:ea typeface="MS PGothic" pitchFamily="-84" charset="-128"/>
                <a:cs typeface="MS PGothic" pitchFamily="-84" charset="-128"/>
              </a:rPr>
              <a:t> , where </a:t>
            </a:r>
            <a:r>
              <a:rPr lang="en-US" i="1" smtClean="0">
                <a:latin typeface="Arial" panose="020B0604020202020204" pitchFamily="34" charset="0"/>
                <a:ea typeface="MS PGothic" pitchFamily="-84" charset="-128"/>
                <a:cs typeface="MS PGothic" pitchFamily="-84" charset="-128"/>
              </a:rPr>
              <a:t>n</a:t>
            </a:r>
            <a:r>
              <a:rPr lang="en-US" smtClean="0">
                <a:latin typeface="Arial" panose="020B0604020202020204" pitchFamily="34" charset="0"/>
                <a:ea typeface="MS PGothic" pitchFamily="-84" charset="-128"/>
                <a:cs typeface="MS PGothic" pitchFamily="-84" charset="-128"/>
              </a:rPr>
              <a:t> is a positive integer.</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We discuss prime numbers in detail in Chapter 8. Here, we need only say that a</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prime number is an integer whose only positive integer factors are itself and 1. That</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is, the only positive integers that are divisors of </a:t>
            </a:r>
            <a:r>
              <a:rPr lang="en-US" i="1" smtClean="0">
                <a:latin typeface="Arial" panose="020B0604020202020204" pitchFamily="34" charset="0"/>
                <a:ea typeface="MS PGothic" pitchFamily="-84" charset="-128"/>
                <a:cs typeface="MS PGothic" pitchFamily="-84" charset="-128"/>
              </a:rPr>
              <a:t>p</a:t>
            </a:r>
            <a:r>
              <a:rPr lang="en-US" smtClean="0">
                <a:latin typeface="Arial" panose="020B0604020202020204" pitchFamily="34" charset="0"/>
                <a:ea typeface="MS PGothic" pitchFamily="-84" charset="-128"/>
                <a:cs typeface="MS PGothic" pitchFamily="-84" charset="-128"/>
              </a:rPr>
              <a:t> are </a:t>
            </a:r>
            <a:r>
              <a:rPr lang="en-US" i="1" smtClean="0">
                <a:latin typeface="Arial" panose="020B0604020202020204" pitchFamily="34" charset="0"/>
                <a:ea typeface="MS PGothic" pitchFamily="-84" charset="-128"/>
                <a:cs typeface="MS PGothic" pitchFamily="-84" charset="-128"/>
              </a:rPr>
              <a:t>p </a:t>
            </a:r>
            <a:r>
              <a:rPr lang="en-US" smtClean="0">
                <a:latin typeface="Arial" panose="020B0604020202020204" pitchFamily="34" charset="0"/>
                <a:ea typeface="MS PGothic" pitchFamily="-84" charset="-128"/>
                <a:cs typeface="MS PGothic" pitchFamily="-84" charset="-128"/>
              </a:rPr>
              <a:t>and 1.</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The finite field of order p</a:t>
            </a:r>
            <a:r>
              <a:rPr lang="en-US" baseline="30000" smtClean="0">
                <a:latin typeface="Arial" panose="020B0604020202020204" pitchFamily="34" charset="0"/>
                <a:ea typeface="MS PGothic" pitchFamily="-84" charset="-128"/>
                <a:cs typeface="MS PGothic" pitchFamily="-84" charset="-128"/>
              </a:rPr>
              <a:t>n</a:t>
            </a:r>
            <a:r>
              <a:rPr lang="en-US" smtClean="0">
                <a:latin typeface="Arial" panose="020B0604020202020204" pitchFamily="34" charset="0"/>
                <a:ea typeface="MS PGothic" pitchFamily="-84" charset="-128"/>
                <a:cs typeface="MS PGothic" pitchFamily="-84" charset="-128"/>
              </a:rPr>
              <a:t>  is generally written GF(p</a:t>
            </a:r>
            <a:r>
              <a:rPr lang="en-US" baseline="30000" smtClean="0">
                <a:latin typeface="Arial" panose="020B0604020202020204" pitchFamily="34" charset="0"/>
                <a:ea typeface="MS PGothic" pitchFamily="-84" charset="-128"/>
                <a:cs typeface="MS PGothic" pitchFamily="-84" charset="-128"/>
              </a:rPr>
              <a:t>n</a:t>
            </a:r>
            <a:r>
              <a:rPr lang="en-US" smtClean="0">
                <a:latin typeface="Arial" panose="020B0604020202020204" pitchFamily="34" charset="0"/>
                <a:ea typeface="MS PGothic" pitchFamily="-84" charset="-128"/>
                <a:cs typeface="MS PGothic" pitchFamily="-84" charset="-128"/>
              </a:rPr>
              <a:t>); GF stands for Galois</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field, in honor of the mathematician who first studied finite fields. Two special cases</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are of interest for our purposes. For </a:t>
            </a:r>
            <a:r>
              <a:rPr lang="en-US" i="1" smtClean="0">
                <a:latin typeface="Arial" panose="020B0604020202020204" pitchFamily="34" charset="0"/>
                <a:ea typeface="MS PGothic" pitchFamily="-84" charset="-128"/>
                <a:cs typeface="MS PGothic" pitchFamily="-84" charset="-128"/>
              </a:rPr>
              <a:t>n</a:t>
            </a:r>
            <a:r>
              <a:rPr lang="en-US" smtClean="0">
                <a:latin typeface="Arial" panose="020B0604020202020204" pitchFamily="34" charset="0"/>
                <a:ea typeface="MS PGothic" pitchFamily="-84" charset="-128"/>
                <a:cs typeface="MS PGothic" pitchFamily="-84" charset="-128"/>
              </a:rPr>
              <a:t> =  1, we have the finite field GF(</a:t>
            </a:r>
            <a:r>
              <a:rPr lang="en-US" i="1" smtClean="0">
                <a:latin typeface="Arial" panose="020B0604020202020204" pitchFamily="34" charset="0"/>
                <a:ea typeface="MS PGothic" pitchFamily="-84" charset="-128"/>
                <a:cs typeface="MS PGothic" pitchFamily="-84" charset="-128"/>
              </a:rPr>
              <a:t>p</a:t>
            </a:r>
            <a:r>
              <a:rPr lang="en-US" smtClean="0">
                <a:latin typeface="Arial" panose="020B0604020202020204" pitchFamily="34" charset="0"/>
                <a:ea typeface="MS PGothic" pitchFamily="-84" charset="-128"/>
                <a:cs typeface="MS PGothic" pitchFamily="-84" charset="-128"/>
              </a:rPr>
              <a:t>); this finite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field has a different structure than that for finite fields with </a:t>
            </a:r>
            <a:r>
              <a:rPr lang="en-US" i="1" smtClean="0">
                <a:latin typeface="Arial" panose="020B0604020202020204" pitchFamily="34" charset="0"/>
                <a:ea typeface="MS PGothic" pitchFamily="-84" charset="-128"/>
                <a:cs typeface="MS PGothic" pitchFamily="-84" charset="-128"/>
              </a:rPr>
              <a:t>n</a:t>
            </a:r>
            <a:r>
              <a:rPr lang="en-US" smtClean="0">
                <a:latin typeface="Arial" panose="020B0604020202020204" pitchFamily="34" charset="0"/>
                <a:ea typeface="MS PGothic" pitchFamily="-84" charset="-128"/>
                <a:cs typeface="MS PGothic" pitchFamily="-84" charset="-128"/>
              </a:rPr>
              <a:t> &gt; 1 and is studied in</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this section. In Section 4.7, we look at finite fields of the form GF(2</a:t>
            </a:r>
            <a:r>
              <a:rPr lang="en-US" baseline="30000" smtClean="0">
                <a:latin typeface="Arial" panose="020B0604020202020204" pitchFamily="34" charset="0"/>
                <a:ea typeface="MS PGothic" pitchFamily="-84" charset="-128"/>
                <a:cs typeface="MS PGothic" pitchFamily="-84" charset="-128"/>
              </a:rPr>
              <a:t>n</a:t>
            </a:r>
            <a:r>
              <a:rPr lang="en-US" smtClean="0">
                <a:latin typeface="Arial" panose="020B0604020202020204" pitchFamily="34" charset="0"/>
                <a:ea typeface="MS PGothic" pitchFamily="-84" charset="-128"/>
                <a:cs typeface="MS PGothic" pitchFamily="-84" charset="-128"/>
              </a:rPr>
              <a:t>).</a:t>
            </a:r>
            <a:endParaRPr lang="en-US" smtClean="0">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p:spPr>
        <p:txBody>
          <a:bodyPr/>
          <a:lstStyle/>
          <a:p>
            <a:fld id="{30888D87-B53C-8B43-BFCE-BE72F51BE12A}" type="slidenum">
              <a:rPr lang="en-AU">
                <a:latin typeface="Arial" panose="020B0604020202020204" pitchFamily="34" charset="0"/>
              </a:rPr>
            </a:fld>
            <a:endParaRPr lang="en-AU">
              <a:latin typeface="Arial" panose="020B0604020202020204" pitchFamily="34" charset="0"/>
            </a:endParaRPr>
          </a:p>
        </p:txBody>
      </p:sp>
      <p:sp>
        <p:nvSpPr>
          <p:cNvPr id="34819" name="Rectangle 1026"/>
          <p:cNvSpPr>
            <a:spLocks noGrp="1" noRot="1" noChangeAspect="1" noChangeArrowheads="1" noTextEdit="1"/>
          </p:cNvSpPr>
          <p:nvPr>
            <p:ph type="sldImg"/>
          </p:nvPr>
        </p:nvSpPr>
        <p:spPr/>
      </p:sp>
      <p:sp>
        <p:nvSpPr>
          <p:cNvPr id="34820" name="Rectangle 1027"/>
          <p:cNvSpPr>
            <a:spLocks noGrp="1" noChangeArrowheads="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The concepts and techniques of number theory are quite abstract, and it is</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often difficult to grasp them intuitively without examples. Accordingly, this chapter</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and Chapter 8 include a number of examples, each of which is highlighted in a</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shaded box.</a:t>
            </a:r>
            <a:endParaRPr lang="en-US" smtClean="0">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29246D56-2848-6043-BB9F-DD9DD59DA805}" type="slidenum">
              <a:rPr lang="en-AU">
                <a:latin typeface="Arial" panose="020B0604020202020204" pitchFamily="34" charset="0"/>
              </a:rPr>
            </a:fld>
            <a:endParaRPr lang="en-AU">
              <a:latin typeface="Arial" panose="020B0604020202020204" pitchFamily="34" charset="0"/>
            </a:endParaRPr>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Table 4.5 shows arithmetic operations in GF(7). This is a field of order 7 using</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modular arithmetic modulo 7. As can be seen, it satisfies all of the properties required</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of a field (Figure 4.2). Compare this table with Table 4.2. In the latter case,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we see that the set Z</a:t>
            </a:r>
            <a:r>
              <a:rPr lang="en-US" baseline="-25000" smtClean="0">
                <a:latin typeface="Arial" panose="020B0604020202020204" pitchFamily="34" charset="0"/>
                <a:ea typeface="MS PGothic" pitchFamily="-84" charset="-128"/>
                <a:cs typeface="MS PGothic" pitchFamily="-84" charset="-128"/>
              </a:rPr>
              <a:t>8</a:t>
            </a:r>
            <a:r>
              <a:rPr lang="en-US" smtClean="0">
                <a:latin typeface="Arial" panose="020B0604020202020204" pitchFamily="34" charset="0"/>
                <a:ea typeface="MS PGothic" pitchFamily="-84" charset="-128"/>
                <a:cs typeface="MS PGothic" pitchFamily="-84" charset="-128"/>
              </a:rPr>
              <a:t> , using modular arithmetic modulo 8, is not a field. Later in</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this chapter, we show how to define addition and multiplication operations on Z</a:t>
            </a:r>
            <a:r>
              <a:rPr lang="en-US" baseline="-25000" smtClean="0">
                <a:latin typeface="Arial" panose="020B0604020202020204" pitchFamily="34" charset="0"/>
                <a:ea typeface="MS PGothic" pitchFamily="-84" charset="-128"/>
                <a:cs typeface="MS PGothic" pitchFamily="-84" charset="-128"/>
              </a:rPr>
              <a:t>8</a:t>
            </a:r>
            <a:endParaRPr lang="en-US" baseline="-25000"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in such a way as to form a finite field.</a:t>
            </a:r>
            <a:endParaRPr lang="en-US" smtClean="0">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3C1F7544-5EA6-234C-BB01-8F9DADCBA431}" type="slidenum">
              <a:rPr lang="en-AU">
                <a:latin typeface="Arial" panose="020B0604020202020204" pitchFamily="34" charset="0"/>
              </a:rPr>
            </a:fld>
            <a:endParaRPr lang="en-AU">
              <a:latin typeface="Arial" panose="020B0604020202020204" pitchFamily="34" charset="0"/>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Table 4.5 shows arithmetic operations in GF(7).</a:t>
            </a:r>
            <a:endParaRPr lang="en-US" smtClean="0">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8E843BA-6482-EB4C-A278-AE4FA5444F98}" type="slidenum">
              <a:rPr lang="en-AU">
                <a:latin typeface="Arial" panose="020B0604020202020204" pitchFamily="34" charset="0"/>
              </a:rPr>
            </a:fld>
            <a:endParaRPr lang="en-AU">
              <a:latin typeface="Arial" panose="020B0604020202020204" pitchFamily="34" charset="0"/>
            </a:endParaRPr>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Table 4.5 shows arithmetic operations in GF(7). </a:t>
            </a:r>
            <a:endParaRPr lang="en-US" smtClean="0">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1800"/>
              </a:spcBef>
              <a:defRPr/>
            </a:pPr>
            <a:r>
              <a:rPr lang="en-US" dirty="0" smtClean="0"/>
              <a:t>In this section, we have shown how to construct a finite field of order </a:t>
            </a:r>
            <a:r>
              <a:rPr lang="en-US" i="1" dirty="0" smtClean="0"/>
              <a:t>p</a:t>
            </a:r>
            <a:r>
              <a:rPr lang="en-US" dirty="0" smtClean="0"/>
              <a:t>, where </a:t>
            </a:r>
            <a:r>
              <a:rPr lang="en-US" i="1" dirty="0" smtClean="0"/>
              <a:t>p</a:t>
            </a:r>
            <a:r>
              <a:rPr lang="en-US" dirty="0" smtClean="0"/>
              <a:t>  is prime. </a:t>
            </a:r>
            <a:br>
              <a:rPr lang="en-US" dirty="0" smtClean="0"/>
            </a:br>
            <a:r>
              <a:rPr lang="en-US" dirty="0" smtClean="0"/>
              <a:t>GF(</a:t>
            </a:r>
            <a:r>
              <a:rPr lang="en-US" i="1" dirty="0" smtClean="0"/>
              <a:t>p</a:t>
            </a:r>
            <a:r>
              <a:rPr lang="en-US" dirty="0" smtClean="0"/>
              <a:t>) is defined with the following properties:</a:t>
            </a:r>
            <a:endParaRPr lang="en-US" dirty="0" smtClean="0"/>
          </a:p>
          <a:p>
            <a:pPr>
              <a:spcBef>
                <a:spcPts val="1800"/>
              </a:spcBef>
              <a:defRPr/>
            </a:pPr>
            <a:endParaRPr lang="en-US" dirty="0" smtClean="0"/>
          </a:p>
          <a:p>
            <a:pPr marL="228600" indent="-228600">
              <a:buFontTx/>
              <a:buAutoNum type="arabicPeriod"/>
              <a:defRPr/>
            </a:pPr>
            <a:r>
              <a:rPr lang="en-US" dirty="0" smtClean="0"/>
              <a:t>GF(</a:t>
            </a:r>
            <a:r>
              <a:rPr lang="en-US" i="1" dirty="0" smtClean="0"/>
              <a:t>p</a:t>
            </a:r>
            <a:r>
              <a:rPr lang="en-US" dirty="0" smtClean="0"/>
              <a:t>) consists of </a:t>
            </a:r>
            <a:r>
              <a:rPr lang="en-US" i="1" dirty="0" smtClean="0"/>
              <a:t>p</a:t>
            </a:r>
            <a:r>
              <a:rPr lang="en-US" dirty="0" smtClean="0"/>
              <a:t> elements</a:t>
            </a:r>
            <a:endParaRPr lang="en-US" dirty="0" smtClean="0"/>
          </a:p>
          <a:p>
            <a:pPr marL="228600" indent="-228600">
              <a:defRPr/>
            </a:pPr>
            <a:endParaRPr lang="en-US" dirty="0" smtClean="0"/>
          </a:p>
          <a:p>
            <a:pPr>
              <a:defRPr/>
            </a:pPr>
            <a:r>
              <a:rPr lang="en-US" dirty="0" smtClean="0"/>
              <a:t>2. The binary operations + and * are defined over the set. The operations of addition, subtraction, multiplication, and division can be performed without leaving the set. Each element of the set other than 0 has a multiplicative inverse</a:t>
            </a:r>
            <a:endParaRPr lang="en-US" dirty="0" smtClean="0"/>
          </a:p>
          <a:p>
            <a:pPr>
              <a:defRPr/>
            </a:pPr>
            <a:endParaRPr lang="en-US" dirty="0" smtClean="0"/>
          </a:p>
          <a:p>
            <a:pPr>
              <a:defRPr/>
            </a:pPr>
            <a:r>
              <a:rPr lang="en-US" dirty="0" smtClean="0"/>
              <a:t>We have shown that the elements of GF(</a:t>
            </a:r>
            <a:r>
              <a:rPr lang="en-US" i="1" dirty="0" smtClean="0"/>
              <a:t>p</a:t>
            </a:r>
            <a:r>
              <a:rPr lang="en-US" dirty="0" smtClean="0"/>
              <a:t>) are the integers {0, 1, . . . , </a:t>
            </a:r>
            <a:r>
              <a:rPr lang="en-US" i="1" dirty="0" smtClean="0"/>
              <a:t>p</a:t>
            </a:r>
            <a:r>
              <a:rPr lang="en-US" dirty="0" smtClean="0"/>
              <a:t> – 1} and that the arithmetic operations are addition and multiplication mod </a:t>
            </a:r>
            <a:r>
              <a:rPr lang="en-US" i="1" dirty="0" smtClean="0"/>
              <a:t>p</a:t>
            </a:r>
            <a:endParaRPr lang="en-US" dirty="0" smtClean="0"/>
          </a:p>
          <a:p>
            <a:pPr>
              <a:spcBef>
                <a:spcPts val="1800"/>
              </a:spcBef>
              <a:defRPr/>
            </a:pPr>
            <a:endParaRPr lang="en-US" dirty="0"/>
          </a:p>
        </p:txBody>
      </p:sp>
      <p:sp>
        <p:nvSpPr>
          <p:cNvPr id="96260" name="Slide Number Placeholder 3"/>
          <p:cNvSpPr>
            <a:spLocks noGrp="1"/>
          </p:cNvSpPr>
          <p:nvPr>
            <p:ph type="sldNum" sz="quarter" idx="5"/>
          </p:nvPr>
        </p:nvSpPr>
        <p:spPr>
          <a:noFill/>
        </p:spPr>
        <p:txBody>
          <a:bodyPr/>
          <a:lstStyle/>
          <a:p>
            <a:fld id="{7C2DDFC6-BFF4-B345-9357-CD07D4DE3BCB}"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D16B76F1-CE66-AF48-814A-0E2CCE42D630}" type="slidenum">
              <a:rPr lang="en-AU">
                <a:latin typeface="Arial" panose="020B0604020202020204" pitchFamily="34" charset="0"/>
              </a:rPr>
            </a:fld>
            <a:endParaRPr lang="en-AU">
              <a:latin typeface="Arial" panose="020B0604020202020204" pitchFamily="34" charset="0"/>
            </a:endParaRPr>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Before continuing our discussion of finite fields, we need to introduce the interesting</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subject of polynomial arithmetic. We are concerned with polynomials in a single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variable x , and we can distinguish three classes of polynomial arithmetic.</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Ordinary polynomial arithmetic, using the basic rules of algebra.</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Polynomial arithmetic in which the arithmetic on the coefficients is performed</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modulo p ; that is, the coefficients are in GF(p ).</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Polynomial arithmetic in which the coefficients are in GF(p ), and the polynomials</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are defined modulo a polynomial m (x ) whose highest power is some integer n .</a:t>
            </a:r>
            <a:endParaRPr lang="en-US" smtClean="0">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2839037-E741-0D46-8406-A8B04FE5E51E}" type="slidenum">
              <a:rPr lang="en-AU">
                <a:latin typeface="Arial" panose="020B0604020202020204" pitchFamily="34" charset="0"/>
              </a:rPr>
            </a:fld>
            <a:endParaRPr lang="en-AU">
              <a:latin typeface="Arial" panose="020B0604020202020204" pitchFamily="34" charset="0"/>
            </a:endParaRPr>
          </a:p>
        </p:txBody>
      </p:sp>
      <p:sp>
        <p:nvSpPr>
          <p:cNvPr id="100355" name="Rectangle 1026"/>
          <p:cNvSpPr>
            <a:spLocks noGrp="1" noRot="1" noChangeAspect="1" noChangeArrowheads="1" noTextEdit="1"/>
          </p:cNvSpPr>
          <p:nvPr>
            <p:ph type="sldImg"/>
          </p:nvPr>
        </p:nvSpPr>
        <p:spPr/>
      </p:sp>
      <p:sp>
        <p:nvSpPr>
          <p:cNvPr id="100356" name="Rectangle 1027"/>
          <p:cNvSpPr>
            <a:spLocks noGrp="1" noChangeArrowheads="1"/>
          </p:cNvSpPr>
          <p:nvPr>
            <p:ph type="body" idx="1"/>
          </p:nvPr>
        </p:nvSpPr>
        <p:spPr>
          <a:noFill/>
        </p:spPr>
        <p:txBody>
          <a:bodyPr/>
          <a:lstStyle/>
          <a:p>
            <a:pPr eaLnBrk="1" hangingPunct="1"/>
            <a:r>
              <a:rPr lang="en-US">
                <a:latin typeface="Arial" panose="020B0604020202020204" pitchFamily="34" charset="0"/>
                <a:ea typeface="MS PGothic" pitchFamily="-84" charset="-128"/>
                <a:cs typeface="MS PGothic" pitchFamily="-84" charset="-128"/>
              </a:rPr>
              <a:t>Polynomial arithmetic includes the operations of addition, subtraction, and multiplication, defined in the usual way, ie add or subtract corresponding coefficients, or multiply all terms by each other. </a:t>
            </a:r>
            <a:endParaRPr lang="en-US">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p:cNvSpPr>
          <p:nvPr>
            <p:ph type="sldImg"/>
          </p:nvPr>
        </p:nvSpPr>
        <p:spPr/>
      </p:sp>
      <p:sp>
        <p:nvSpPr>
          <p:cNvPr id="102403" name="Notes Placeholder 2"/>
          <p:cNvSpPr>
            <a:spLocks noGrp="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Examples of Polynomial Arithmetic</a:t>
            </a:r>
            <a:endParaRPr lang="en-US" smtClean="0">
              <a:latin typeface="Arial" panose="020B0604020202020204" pitchFamily="34" charset="0"/>
              <a:ea typeface="MS PGothic" pitchFamily="-84" charset="-128"/>
              <a:cs typeface="MS PGothic" pitchFamily="-84" charset="-128"/>
            </a:endParaRPr>
          </a:p>
        </p:txBody>
      </p:sp>
      <p:sp>
        <p:nvSpPr>
          <p:cNvPr id="102404" name="Slide Number Placeholder 3"/>
          <p:cNvSpPr>
            <a:spLocks noGrp="1"/>
          </p:cNvSpPr>
          <p:nvPr>
            <p:ph type="sldNum" sz="quarter" idx="5"/>
          </p:nvPr>
        </p:nvSpPr>
        <p:spPr>
          <a:noFill/>
        </p:spPr>
        <p:txBody>
          <a:bodyPr/>
          <a:lstStyle/>
          <a:p>
            <a:fld id="{24B8884A-E331-D241-A123-0A9BF055A4A2}"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171186E-E6FF-D24F-86F0-B1F99332E6AF}" type="slidenum">
              <a:rPr lang="en-AU">
                <a:latin typeface="Arial" panose="020B0604020202020204" pitchFamily="34" charset="0"/>
              </a:rPr>
            </a:fld>
            <a:endParaRPr lang="en-AU">
              <a:latin typeface="Arial" panose="020B0604020202020204" pitchFamily="34" charset="0"/>
            </a:endParaRPr>
          </a:p>
        </p:txBody>
      </p:sp>
      <p:sp>
        <p:nvSpPr>
          <p:cNvPr id="104451" name="Rectangle 1026"/>
          <p:cNvSpPr>
            <a:spLocks noGrp="1" noRot="1" noChangeAspect="1" noChangeArrowheads="1" noTextEdit="1"/>
          </p:cNvSpPr>
          <p:nvPr>
            <p:ph type="sldImg"/>
          </p:nvPr>
        </p:nvSpPr>
        <p:spPr/>
      </p:sp>
      <p:sp>
        <p:nvSpPr>
          <p:cNvPr id="104452" name="Rectangle 1027"/>
          <p:cNvSpPr>
            <a:spLocks noGrp="1" noChangeArrowheads="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Let us now consider polynomials in which the coefficients are elements of some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field F; we refer to this as a polynomial over the field F. In that case, it is easy to</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show that the set of such polynomials is a ring, referred to as a polynomial ring .</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That is, if we consider each distinct polynomial to be an element of the set, then</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that set is a ring.</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When polynomial arithmetic is performed on polynomials over a field, then</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division is possible. Note that this does not mean that exact division  is possible.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Let us clarify this distinction. Within a field, given two elements a  and b , the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quotient a /b  is also an element of the field. However, given a ring R  that is not a</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field, in general, division will result in both a quotient and a remainder; this is not</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exact division.</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Now, if we attempt to perform polynomial division over a coefficient set that</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is not a field, we find that division is not always defined.</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However, as we demonstrate presently, even if the coefficient set is a field,</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polynomial division is not necessarily exact. In general, division will produce a quotient</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and a remainder.</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With the understanding that remainders are allowed, we can say that polynomial</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division is possible if the coefficient set is a field.</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DC982EB-7DD1-C04B-9FAA-A6E4C7F33760}" type="slidenum">
              <a:rPr lang="en-AU">
                <a:latin typeface="Arial" panose="020B0604020202020204" pitchFamily="34" charset="0"/>
              </a:rPr>
            </a:fld>
            <a:endParaRPr lang="en-AU">
              <a:latin typeface="Arial" panose="020B0604020202020204" pitchFamily="34" charset="0"/>
            </a:endParaRPr>
          </a:p>
        </p:txBody>
      </p:sp>
      <p:sp>
        <p:nvSpPr>
          <p:cNvPr id="106499" name="Rectangle 1026"/>
          <p:cNvSpPr>
            <a:spLocks noGrp="1" noRot="1" noChangeAspect="1" noChangeArrowheads="1" noTextEdit="1"/>
          </p:cNvSpPr>
          <p:nvPr>
            <p:ph type="sldImg"/>
          </p:nvPr>
        </p:nvSpPr>
        <p:spPr/>
      </p:sp>
      <p:sp>
        <p:nvSpPr>
          <p:cNvPr id="106500" name="Rectangle 1027"/>
          <p:cNvSpPr>
            <a:spLocks noGrp="1" noChangeArrowheads="1"/>
          </p:cNvSpPr>
          <p:nvPr>
            <p:ph type="body" idx="1"/>
          </p:nvPr>
        </p:nvSpPr>
        <p:spPr>
          <a:noFill/>
        </p:spPr>
        <p:txBody>
          <a:bodyPr/>
          <a:lstStyle/>
          <a:p>
            <a:pPr eaLnBrk="1" hangingPunct="1"/>
            <a:r>
              <a:rPr lang="en-US">
                <a:latin typeface="Arial" panose="020B0604020202020204" pitchFamily="34" charset="0"/>
                <a:ea typeface="Arial" panose="020B0604020202020204" pitchFamily="34" charset="0"/>
                <a:cs typeface="Arial" panose="020B0604020202020204" pitchFamily="34" charset="0"/>
              </a:rPr>
              <a:t>Note that we can write any polynomial in the form of </a:t>
            </a:r>
            <a:r>
              <a:rPr lang="en-AU" i="1">
                <a:latin typeface="Arial" panose="020B0604020202020204" pitchFamily="34" charset="0"/>
                <a:ea typeface="Arial" panose="020B0604020202020204" pitchFamily="34" charset="0"/>
                <a:cs typeface="Arial" panose="020B0604020202020204" pitchFamily="34" charset="0"/>
              </a:rPr>
              <a:t>f</a:t>
            </a:r>
            <a:r>
              <a:rPr lang="en-AU">
                <a:latin typeface="Arial" panose="020B0604020202020204" pitchFamily="34" charset="0"/>
                <a:ea typeface="Arial" panose="020B0604020202020204" pitchFamily="34" charset="0"/>
                <a:cs typeface="Arial" panose="020B0604020202020204" pitchFamily="34" charset="0"/>
              </a:rPr>
              <a:t>(</a:t>
            </a:r>
            <a:r>
              <a:rPr lang="en-AU" i="1">
                <a:latin typeface="Arial" panose="020B0604020202020204" pitchFamily="34" charset="0"/>
                <a:ea typeface="Arial" panose="020B0604020202020204" pitchFamily="34" charset="0"/>
                <a:cs typeface="Arial" panose="020B0604020202020204" pitchFamily="34" charset="0"/>
              </a:rPr>
              <a:t>x</a:t>
            </a:r>
            <a:r>
              <a:rPr lang="en-AU">
                <a:latin typeface="Arial" panose="020B0604020202020204" pitchFamily="34" charset="0"/>
                <a:ea typeface="Arial" panose="020B0604020202020204" pitchFamily="34" charset="0"/>
                <a:cs typeface="Arial" panose="020B0604020202020204" pitchFamily="34" charset="0"/>
              </a:rPr>
              <a:t>) = </a:t>
            </a:r>
            <a:r>
              <a:rPr lang="en-AU" i="1">
                <a:latin typeface="Arial" panose="020B0604020202020204" pitchFamily="34" charset="0"/>
                <a:ea typeface="Arial" panose="020B0604020202020204" pitchFamily="34" charset="0"/>
                <a:cs typeface="Arial" panose="020B0604020202020204" pitchFamily="34" charset="0"/>
              </a:rPr>
              <a:t>q</a:t>
            </a:r>
            <a:r>
              <a:rPr lang="en-AU">
                <a:latin typeface="Arial" panose="020B0604020202020204" pitchFamily="34" charset="0"/>
                <a:ea typeface="Arial" panose="020B0604020202020204" pitchFamily="34" charset="0"/>
                <a:cs typeface="Arial" panose="020B0604020202020204" pitchFamily="34" charset="0"/>
              </a:rPr>
              <a:t>(</a:t>
            </a:r>
            <a:r>
              <a:rPr lang="en-AU" i="1">
                <a:latin typeface="Arial" panose="020B0604020202020204" pitchFamily="34" charset="0"/>
                <a:ea typeface="Arial" panose="020B0604020202020204" pitchFamily="34" charset="0"/>
                <a:cs typeface="Arial" panose="020B0604020202020204" pitchFamily="34" charset="0"/>
              </a:rPr>
              <a:t>x</a:t>
            </a:r>
            <a:r>
              <a:rPr lang="en-AU">
                <a:latin typeface="Arial" panose="020B0604020202020204" pitchFamily="34" charset="0"/>
                <a:ea typeface="Arial" panose="020B0604020202020204" pitchFamily="34" charset="0"/>
                <a:cs typeface="Arial" panose="020B0604020202020204" pitchFamily="34" charset="0"/>
              </a:rPr>
              <a:t>) </a:t>
            </a:r>
            <a:r>
              <a:rPr lang="en-AU" i="1">
                <a:latin typeface="Arial" panose="020B0604020202020204" pitchFamily="34" charset="0"/>
                <a:ea typeface="Arial" panose="020B0604020202020204" pitchFamily="34" charset="0"/>
                <a:cs typeface="Arial" panose="020B0604020202020204" pitchFamily="34" charset="0"/>
              </a:rPr>
              <a:t>g</a:t>
            </a:r>
            <a:r>
              <a:rPr lang="en-AU">
                <a:latin typeface="Arial" panose="020B0604020202020204" pitchFamily="34" charset="0"/>
                <a:ea typeface="Arial" panose="020B0604020202020204" pitchFamily="34" charset="0"/>
                <a:cs typeface="Arial" panose="020B0604020202020204" pitchFamily="34" charset="0"/>
              </a:rPr>
              <a:t>(</a:t>
            </a:r>
            <a:r>
              <a:rPr lang="en-AU" i="1">
                <a:latin typeface="Arial" panose="020B0604020202020204" pitchFamily="34" charset="0"/>
                <a:ea typeface="Arial" panose="020B0604020202020204" pitchFamily="34" charset="0"/>
                <a:cs typeface="Arial" panose="020B0604020202020204" pitchFamily="34" charset="0"/>
              </a:rPr>
              <a:t>x</a:t>
            </a:r>
            <a:r>
              <a:rPr lang="en-AU">
                <a:latin typeface="Arial" panose="020B0604020202020204" pitchFamily="34" charset="0"/>
                <a:ea typeface="Arial" panose="020B0604020202020204" pitchFamily="34" charset="0"/>
                <a:cs typeface="Arial" panose="020B0604020202020204" pitchFamily="34" charset="0"/>
              </a:rPr>
              <a:t>) + </a:t>
            </a:r>
            <a:r>
              <a:rPr lang="en-AU" i="1">
                <a:latin typeface="Arial" panose="020B0604020202020204" pitchFamily="34" charset="0"/>
                <a:ea typeface="Arial" panose="020B0604020202020204" pitchFamily="34" charset="0"/>
                <a:cs typeface="Arial" panose="020B0604020202020204" pitchFamily="34" charset="0"/>
              </a:rPr>
              <a:t>r</a:t>
            </a:r>
            <a:r>
              <a:rPr lang="en-AU">
                <a:latin typeface="Arial" panose="020B0604020202020204" pitchFamily="34" charset="0"/>
                <a:ea typeface="Arial" panose="020B0604020202020204" pitchFamily="34" charset="0"/>
                <a:cs typeface="Arial" panose="020B0604020202020204" pitchFamily="34" charset="0"/>
              </a:rPr>
              <a:t>(</a:t>
            </a:r>
            <a:r>
              <a:rPr lang="en-AU" i="1">
                <a:latin typeface="Arial" panose="020B0604020202020204" pitchFamily="34" charset="0"/>
                <a:ea typeface="Arial" panose="020B0604020202020204" pitchFamily="34" charset="0"/>
                <a:cs typeface="Arial" panose="020B0604020202020204" pitchFamily="34" charset="0"/>
              </a:rPr>
              <a:t>x</a:t>
            </a:r>
            <a:r>
              <a:rPr lang="en-AU">
                <a:latin typeface="Arial" panose="020B0604020202020204" pitchFamily="34" charset="0"/>
                <a:ea typeface="Arial" panose="020B0604020202020204" pitchFamily="34" charset="0"/>
                <a:cs typeface="Arial" panose="020B0604020202020204" pitchFamily="34" charset="0"/>
              </a:rPr>
              <a:t>), where division of f(x) by g(x) results in a quotient q(x) and remainder r(x). Can then extend the concept of divisors from the integer case, and show </a:t>
            </a:r>
            <a:r>
              <a:rPr lang="en-US">
                <a:latin typeface="Arial" panose="020B0604020202020204" pitchFamily="34" charset="0"/>
                <a:ea typeface="Arial" panose="020B0604020202020204" pitchFamily="34" charset="0"/>
                <a:cs typeface="Arial" panose="020B0604020202020204" pitchFamily="34" charset="0"/>
              </a:rPr>
              <a:t>that the Euclidean algorithm can be extended to find the greatest common divisor of two polynomials whose coefficients are elements of a field. </a:t>
            </a:r>
            <a:endParaRPr lang="en-AU">
              <a:latin typeface="Arial" panose="020B0604020202020204" pitchFamily="34" charset="0"/>
              <a:ea typeface="Arial" panose="020B0604020202020204" pitchFamily="34" charset="0"/>
              <a:cs typeface="Arial" panose="020B0604020202020204" pitchFamily="34" charset="0"/>
            </a:endParaRPr>
          </a:p>
          <a:p>
            <a:pPr eaLnBrk="1" hangingPunct="1"/>
            <a:r>
              <a:rPr lang="en-AU">
                <a:latin typeface="Arial" panose="020B0604020202020204" pitchFamily="34" charset="0"/>
                <a:ea typeface="Arial" panose="020B0604020202020204" pitchFamily="34" charset="0"/>
                <a:cs typeface="Arial" panose="020B0604020202020204" pitchFamily="34" charset="0"/>
              </a:rPr>
              <a:t>Define an </a:t>
            </a:r>
            <a:r>
              <a:rPr lang="en-AU" b="1">
                <a:latin typeface="Arial" panose="020B0604020202020204" pitchFamily="34" charset="0"/>
                <a:ea typeface="Arial" panose="020B0604020202020204" pitchFamily="34" charset="0"/>
                <a:cs typeface="Arial" panose="020B0604020202020204" pitchFamily="34" charset="0"/>
              </a:rPr>
              <a:t>irreducible</a:t>
            </a:r>
            <a:r>
              <a:rPr lang="en-AU">
                <a:latin typeface="Arial" panose="020B0604020202020204" pitchFamily="34" charset="0"/>
                <a:ea typeface="Arial" panose="020B0604020202020204" pitchFamily="34" charset="0"/>
                <a:cs typeface="Arial" panose="020B0604020202020204" pitchFamily="34" charset="0"/>
              </a:rPr>
              <a:t> (or prime) polynomial as one with no divisors other than itself &amp; 1. If compute polynomial arithmetic </a:t>
            </a:r>
            <a:r>
              <a:rPr lang="en-US">
                <a:latin typeface="Arial" panose="020B0604020202020204" pitchFamily="34" charset="0"/>
                <a:ea typeface="Arial" panose="020B0604020202020204" pitchFamily="34" charset="0"/>
                <a:cs typeface="Arial" panose="020B0604020202020204" pitchFamily="34" charset="0"/>
              </a:rPr>
              <a:t>modulo an irreducible polynomial, this forms a finite field, and the GCD &amp; Inverse algorithms can be adapted for it.</a:t>
            </a:r>
            <a:endParaRPr lang="en-AU">
              <a:latin typeface="Arial" panose="020B0604020202020204" pitchFamily="34" charset="0"/>
              <a:ea typeface="Arial" panose="020B0604020202020204" pitchFamily="34" charset="0"/>
              <a:cs typeface="Arial" panose="020B0604020202020204" pitchFamily="34" charset="0"/>
            </a:endParaRPr>
          </a:p>
          <a:p>
            <a:pPr lvl="1" eaLnBrk="1" hangingPunct="1"/>
            <a:endParaRPr lang="en-US">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p:cNvSpPr>
          <p:nvPr>
            <p:ph type="sldImg"/>
          </p:nvPr>
        </p:nvSpPr>
        <p:spPr/>
      </p:sp>
      <p:sp>
        <p:nvSpPr>
          <p:cNvPr id="108547" name="Notes Placeholder 2"/>
          <p:cNvSpPr>
            <a:spLocks noGrp="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Figure 4.4 shows an example of polynomial arithmetic over GF(2).</a:t>
            </a:r>
            <a:endParaRPr lang="en-US" smtClean="0">
              <a:latin typeface="Arial" panose="020B0604020202020204" pitchFamily="34" charset="0"/>
              <a:ea typeface="MS PGothic" pitchFamily="-84" charset="-128"/>
              <a:cs typeface="MS PGothic" pitchFamily="-84" charset="-128"/>
            </a:endParaRPr>
          </a:p>
        </p:txBody>
      </p:sp>
      <p:sp>
        <p:nvSpPr>
          <p:cNvPr id="108548" name="Slide Number Placeholder 3"/>
          <p:cNvSpPr>
            <a:spLocks noGrp="1"/>
          </p:cNvSpPr>
          <p:nvPr>
            <p:ph type="sldNum" sz="quarter" idx="5"/>
          </p:nvPr>
        </p:nvSpPr>
        <p:spPr>
          <a:noFill/>
        </p:spPr>
        <p:txBody>
          <a:bodyPr/>
          <a:lstStyle/>
          <a:p>
            <a:fld id="{1D1DFB27-208B-3143-9320-9B1D05A7A8BB}"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7702A24-FA59-FB47-B5ED-F3B289B39302}" type="slidenum">
              <a:rPr lang="en-AU">
                <a:latin typeface="Arial" panose="020B0604020202020204" pitchFamily="34" charset="0"/>
              </a:rPr>
            </a:fld>
            <a:endParaRPr lang="en-AU">
              <a:latin typeface="Arial" panose="020B0604020202020204" pitchFamily="34" charset="0"/>
            </a:endParaRPr>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ea typeface="Arial" panose="020B0604020202020204" pitchFamily="34" charset="0"/>
                <a:cs typeface="Arial" panose="020B0604020202020204" pitchFamily="34" charset="0"/>
              </a:rPr>
              <a:t>We say that a nonzero b divides a if a=mb for some m, where a, b, and m are integers. That is, b divides a if there is no remainder on division.</a:t>
            </a:r>
            <a:endParaRPr lang="en-US" smtClean="0">
              <a:latin typeface="Arial" panose="020B0604020202020204" pitchFamily="34" charset="0"/>
              <a:ea typeface="Arial" panose="020B0604020202020204" pitchFamily="34" charset="0"/>
              <a:cs typeface="Arial" panose="020B0604020202020204" pitchFamily="34" charset="0"/>
            </a:endParaRPr>
          </a:p>
          <a:p>
            <a:r>
              <a:rPr lang="en-US" smtClean="0">
                <a:latin typeface="Arial" panose="020B0604020202020204" pitchFamily="34" charset="0"/>
                <a:ea typeface="MS PGothic" pitchFamily="-84" charset="-128"/>
                <a:cs typeface="MS PGothic" pitchFamily="-84" charset="-128"/>
              </a:rPr>
              <a:t> The notation b | a is commonly used to mean b  divides a . Also, if b | a , we say that b is a divisor of a .</a:t>
            </a:r>
            <a:endParaRPr lang="en-US" smtClean="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7FE35048-A550-DE44-9335-3A0BB6BECD82}" type="slidenum">
              <a:rPr lang="en-AU">
                <a:latin typeface="Arial" panose="020B0604020202020204" pitchFamily="34" charset="0"/>
              </a:rPr>
            </a:fld>
            <a:endParaRPr lang="en-AU">
              <a:latin typeface="Arial" panose="020B0604020202020204" pitchFamily="34" charset="0"/>
            </a:endParaRPr>
          </a:p>
        </p:txBody>
      </p:sp>
      <p:sp>
        <p:nvSpPr>
          <p:cNvPr id="110595" name="Rectangle 1026"/>
          <p:cNvSpPr>
            <a:spLocks noGrp="1" noRot="1" noChangeAspect="1" noChangeArrowheads="1" noTextEdit="1"/>
          </p:cNvSpPr>
          <p:nvPr>
            <p:ph type="sldImg"/>
          </p:nvPr>
        </p:nvSpPr>
        <p:spPr/>
      </p:sp>
      <p:sp>
        <p:nvSpPr>
          <p:cNvPr id="110596" name="Rectangle 1027"/>
          <p:cNvSpPr>
            <a:spLocks noGrp="1" noChangeArrowheads="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We can extend the analogy between polynomial arithmetic over a field and integer</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arithmetic by defining the greatest common divisor as follows. The polynomial </a:t>
            </a:r>
            <a:r>
              <a:rPr lang="en-US" i="1" smtClean="0">
                <a:latin typeface="Arial" panose="020B0604020202020204" pitchFamily="34" charset="0"/>
                <a:ea typeface="MS PGothic" pitchFamily="-84" charset="-128"/>
                <a:cs typeface="MS PGothic" pitchFamily="-84" charset="-128"/>
              </a:rPr>
              <a:t>c(x)</a:t>
            </a:r>
            <a:endParaRPr lang="en-US" i="1"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is said to be the greatest common divisor of </a:t>
            </a:r>
            <a:r>
              <a:rPr lang="en-US" i="1" smtClean="0">
                <a:latin typeface="Arial" panose="020B0604020202020204" pitchFamily="34" charset="0"/>
                <a:ea typeface="MS PGothic" pitchFamily="-84" charset="-128"/>
                <a:cs typeface="MS PGothic" pitchFamily="-84" charset="-128"/>
              </a:rPr>
              <a:t>a(x)</a:t>
            </a:r>
            <a:r>
              <a:rPr lang="en-US" smtClean="0">
                <a:latin typeface="Arial" panose="020B0604020202020204" pitchFamily="34" charset="0"/>
                <a:ea typeface="MS PGothic" pitchFamily="-84" charset="-128"/>
                <a:cs typeface="MS PGothic" pitchFamily="-84" charset="-128"/>
              </a:rPr>
              <a:t> and </a:t>
            </a:r>
            <a:r>
              <a:rPr lang="en-US" i="1" smtClean="0">
                <a:latin typeface="Arial" panose="020B0604020202020204" pitchFamily="34" charset="0"/>
                <a:ea typeface="MS PGothic" pitchFamily="-84" charset="-128"/>
                <a:cs typeface="MS PGothic" pitchFamily="-84" charset="-128"/>
              </a:rPr>
              <a:t>b(x) </a:t>
            </a:r>
            <a:r>
              <a:rPr lang="en-US" smtClean="0">
                <a:latin typeface="Arial" panose="020B0604020202020204" pitchFamily="34" charset="0"/>
                <a:ea typeface="MS PGothic" pitchFamily="-84" charset="-128"/>
                <a:cs typeface="MS PGothic" pitchFamily="-84" charset="-128"/>
              </a:rPr>
              <a:t>if the following are true.</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1.</a:t>
            </a:r>
            <a:r>
              <a:rPr lang="en-US" i="1" smtClean="0">
                <a:latin typeface="Arial" panose="020B0604020202020204" pitchFamily="34" charset="0"/>
                <a:ea typeface="MS PGothic" pitchFamily="-84" charset="-128"/>
                <a:cs typeface="MS PGothic" pitchFamily="-84" charset="-128"/>
              </a:rPr>
              <a:t> c(x) </a:t>
            </a:r>
            <a:r>
              <a:rPr lang="en-US" smtClean="0">
                <a:latin typeface="Arial" panose="020B0604020202020204" pitchFamily="34" charset="0"/>
                <a:ea typeface="MS PGothic" pitchFamily="-84" charset="-128"/>
                <a:cs typeface="MS PGothic" pitchFamily="-84" charset="-128"/>
              </a:rPr>
              <a:t>divides both </a:t>
            </a:r>
            <a:r>
              <a:rPr lang="en-US" i="1" smtClean="0">
                <a:latin typeface="Arial" panose="020B0604020202020204" pitchFamily="34" charset="0"/>
                <a:ea typeface="MS PGothic" pitchFamily="-84" charset="-128"/>
                <a:cs typeface="MS PGothic" pitchFamily="-84" charset="-128"/>
              </a:rPr>
              <a:t>a(x) </a:t>
            </a:r>
            <a:r>
              <a:rPr lang="en-US" smtClean="0">
                <a:latin typeface="Arial" panose="020B0604020202020204" pitchFamily="34" charset="0"/>
                <a:ea typeface="MS PGothic" pitchFamily="-84" charset="-128"/>
                <a:cs typeface="MS PGothic" pitchFamily="-84" charset="-128"/>
              </a:rPr>
              <a:t>and </a:t>
            </a:r>
            <a:r>
              <a:rPr lang="en-US" i="1" smtClean="0">
                <a:latin typeface="Arial" panose="020B0604020202020204" pitchFamily="34" charset="0"/>
                <a:ea typeface="MS PGothic" pitchFamily="-84" charset="-128"/>
                <a:cs typeface="MS PGothic" pitchFamily="-84" charset="-128"/>
              </a:rPr>
              <a:t>b(x)</a:t>
            </a:r>
            <a:r>
              <a:rPr lang="en-US" smtClean="0">
                <a:latin typeface="Arial" panose="020B0604020202020204" pitchFamily="34" charset="0"/>
                <a:ea typeface="MS PGothic" pitchFamily="-84" charset="-128"/>
                <a:cs typeface="MS PGothic" pitchFamily="-84" charset="-128"/>
              </a:rPr>
              <a:t>.</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2.  Any divisor of </a:t>
            </a:r>
            <a:r>
              <a:rPr lang="en-US" i="1" smtClean="0">
                <a:latin typeface="Arial" panose="020B0604020202020204" pitchFamily="34" charset="0"/>
                <a:ea typeface="MS PGothic" pitchFamily="-84" charset="-128"/>
                <a:cs typeface="MS PGothic" pitchFamily="-84" charset="-128"/>
              </a:rPr>
              <a:t>a(x) </a:t>
            </a:r>
            <a:r>
              <a:rPr lang="en-US" smtClean="0">
                <a:latin typeface="Arial" panose="020B0604020202020204" pitchFamily="34" charset="0"/>
                <a:ea typeface="MS PGothic" pitchFamily="-84" charset="-128"/>
                <a:cs typeface="MS PGothic" pitchFamily="-84" charset="-128"/>
              </a:rPr>
              <a:t>and </a:t>
            </a:r>
            <a:r>
              <a:rPr lang="en-US" i="1" smtClean="0">
                <a:latin typeface="Arial" panose="020B0604020202020204" pitchFamily="34" charset="0"/>
                <a:ea typeface="MS PGothic" pitchFamily="-84" charset="-128"/>
                <a:cs typeface="MS PGothic" pitchFamily="-84" charset="-128"/>
              </a:rPr>
              <a:t>b(x) </a:t>
            </a:r>
            <a:r>
              <a:rPr lang="en-US" smtClean="0">
                <a:latin typeface="Arial" panose="020B0604020202020204" pitchFamily="34" charset="0"/>
                <a:ea typeface="MS PGothic" pitchFamily="-84" charset="-128"/>
                <a:cs typeface="MS PGothic" pitchFamily="-84" charset="-128"/>
              </a:rPr>
              <a:t>is a divisor of</a:t>
            </a:r>
            <a:r>
              <a:rPr lang="en-US" i="1" smtClean="0">
                <a:latin typeface="Arial" panose="020B0604020202020204" pitchFamily="34" charset="0"/>
                <a:ea typeface="MS PGothic" pitchFamily="-84" charset="-128"/>
                <a:cs typeface="MS PGothic" pitchFamily="-84" charset="-128"/>
              </a:rPr>
              <a:t> c(x)</a:t>
            </a:r>
            <a:r>
              <a:rPr lang="en-US" smtClean="0">
                <a:latin typeface="Arial" panose="020B0604020202020204" pitchFamily="34" charset="0"/>
                <a:ea typeface="MS PGothic" pitchFamily="-84" charset="-128"/>
                <a:cs typeface="MS PGothic" pitchFamily="-84" charset="-128"/>
              </a:rPr>
              <a:t>.</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An equivalent definition is the following: gcd[a (x ), b (x )] is the polynomial of</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maximum degree that divides both a (x ) and b (x ).</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We can adapt the Euclidean algorithm to compute the greatest common</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Divisor of two polynomials.</a:t>
            </a:r>
            <a:endParaRPr lang="en-US" smtClean="0">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p:cNvSpPr>
          <p:nvPr>
            <p:ph type="sldImg"/>
          </p:nvPr>
        </p:nvSpPr>
        <p:spPr/>
      </p:sp>
      <p:sp>
        <p:nvSpPr>
          <p:cNvPr id="112643" name="Notes Placeholder 2"/>
          <p:cNvSpPr>
            <a:spLocks noGrp="1"/>
          </p:cNvSpPr>
          <p:nvPr>
            <p:ph type="body" idx="1"/>
          </p:nvPr>
        </p:nvSpPr>
        <p:spPr>
          <a:noFill/>
        </p:spPr>
        <p:txBody>
          <a:bodyPr/>
          <a:lstStyle/>
          <a:p>
            <a:r>
              <a:rPr lang="en-US" b="1" smtClean="0">
                <a:latin typeface="Arial" panose="020B0604020202020204" pitchFamily="34" charset="0"/>
                <a:ea typeface="MS PGothic" pitchFamily="-84" charset="-128"/>
                <a:cs typeface="MS PGothic" pitchFamily="-84" charset="-128"/>
              </a:rPr>
              <a:t>Table 4.6 Arithmetic in GF(23)</a:t>
            </a:r>
            <a:r>
              <a:rPr lang="en-US" smtClean="0">
                <a:latin typeface="Arial" panose="020B0604020202020204" pitchFamily="34" charset="0"/>
                <a:ea typeface="MS PGothic" pitchFamily="-84" charset="-128"/>
                <a:cs typeface="MS PGothic" pitchFamily="-84" charset="-128"/>
              </a:rPr>
              <a:t> </a:t>
            </a:r>
            <a:endParaRPr lang="en-US" smtClean="0">
              <a:latin typeface="Arial" panose="020B0604020202020204" pitchFamily="34" charset="0"/>
              <a:ea typeface="MS PGothic" pitchFamily="-84" charset="-128"/>
              <a:cs typeface="MS PGothic" pitchFamily="-84" charset="-128"/>
            </a:endParaRPr>
          </a:p>
        </p:txBody>
      </p:sp>
      <p:sp>
        <p:nvSpPr>
          <p:cNvPr id="112644" name="Slide Number Placeholder 3"/>
          <p:cNvSpPr>
            <a:spLocks noGrp="1"/>
          </p:cNvSpPr>
          <p:nvPr>
            <p:ph type="sldNum" sz="quarter" idx="5"/>
          </p:nvPr>
        </p:nvSpPr>
        <p:spPr>
          <a:noFill/>
        </p:spPr>
        <p:txBody>
          <a:bodyPr/>
          <a:lstStyle/>
          <a:p>
            <a:fld id="{6ECCF356-10BB-A043-8E3A-2CBE6DFFB3B6}"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p:cNvSpPr>
          <p:nvPr>
            <p:ph type="sldImg"/>
          </p:nvPr>
        </p:nvSpPr>
        <p:spPr/>
      </p:sp>
      <p:sp>
        <p:nvSpPr>
          <p:cNvPr id="114691" name="Notes Placeholder 2"/>
          <p:cNvSpPr>
            <a:spLocks noGrp="1"/>
          </p:cNvSpPr>
          <p:nvPr>
            <p:ph type="body" idx="1"/>
          </p:nvPr>
        </p:nvSpPr>
        <p:spPr>
          <a:noFill/>
        </p:spPr>
        <p:txBody>
          <a:bodyPr/>
          <a:lstStyle/>
          <a:p>
            <a:r>
              <a:rPr lang="en-US" b="1" smtClean="0">
                <a:latin typeface="Arial" panose="020B0604020202020204" pitchFamily="34" charset="0"/>
                <a:ea typeface="MS PGothic" pitchFamily="-84" charset="-128"/>
                <a:cs typeface="MS PGothic" pitchFamily="-84" charset="-128"/>
              </a:rPr>
              <a:t>Table 4.6 Arithmetic in GF(23)</a:t>
            </a:r>
            <a:r>
              <a:rPr lang="en-US" smtClean="0">
                <a:latin typeface="Arial" panose="020B0604020202020204" pitchFamily="34" charset="0"/>
                <a:ea typeface="MS PGothic" pitchFamily="-84" charset="-128"/>
                <a:cs typeface="MS PGothic" pitchFamily="-84" charset="-128"/>
              </a:rPr>
              <a:t> </a:t>
            </a:r>
            <a:endParaRPr lang="en-US" smtClean="0">
              <a:latin typeface="Arial" panose="020B0604020202020204" pitchFamily="34" charset="0"/>
              <a:ea typeface="MS PGothic" pitchFamily="-84" charset="-128"/>
              <a:cs typeface="MS PGothic" pitchFamily="-84" charset="-128"/>
            </a:endParaRPr>
          </a:p>
        </p:txBody>
      </p:sp>
      <p:sp>
        <p:nvSpPr>
          <p:cNvPr id="114692" name="Slide Number Placeholder 3"/>
          <p:cNvSpPr>
            <a:spLocks noGrp="1"/>
          </p:cNvSpPr>
          <p:nvPr>
            <p:ph type="sldNum" sz="quarter" idx="5"/>
          </p:nvPr>
        </p:nvSpPr>
        <p:spPr>
          <a:noFill/>
        </p:spPr>
        <p:txBody>
          <a:bodyPr/>
          <a:lstStyle/>
          <a:p>
            <a:fld id="{679A2572-04EC-1242-B8E0-CC58853D6BB1}"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p:cNvSpPr>
          <p:nvPr>
            <p:ph type="sldImg"/>
          </p:nvPr>
        </p:nvSpPr>
        <p:spPr/>
      </p:sp>
      <p:sp>
        <p:nvSpPr>
          <p:cNvPr id="116739" name="Notes Placeholder 2"/>
          <p:cNvSpPr>
            <a:spLocks noGrp="1"/>
          </p:cNvSpPr>
          <p:nvPr>
            <p:ph type="body" idx="1"/>
          </p:nvPr>
        </p:nvSpPr>
        <p:spPr>
          <a:noFill/>
        </p:spPr>
        <p:txBody>
          <a:bodyPr/>
          <a:lstStyle/>
          <a:p>
            <a:r>
              <a:rPr lang="en-US" b="1" smtClean="0">
                <a:latin typeface="Arial" panose="020B0604020202020204" pitchFamily="34" charset="0"/>
                <a:ea typeface="MS PGothic" pitchFamily="-84" charset="-128"/>
                <a:cs typeface="MS PGothic" pitchFamily="-84" charset="-128"/>
              </a:rPr>
              <a:t>Table 4.6 Arithmetic in GF(23)</a:t>
            </a:r>
            <a:r>
              <a:rPr lang="en-US" smtClean="0">
                <a:latin typeface="Arial" panose="020B0604020202020204" pitchFamily="34" charset="0"/>
                <a:ea typeface="MS PGothic" pitchFamily="-84" charset="-128"/>
                <a:cs typeface="MS PGothic" pitchFamily="-84" charset="-128"/>
              </a:rPr>
              <a:t> </a:t>
            </a:r>
            <a:endParaRPr lang="en-US" smtClean="0">
              <a:latin typeface="Arial" panose="020B0604020202020204" pitchFamily="34" charset="0"/>
              <a:ea typeface="MS PGothic" pitchFamily="-84" charset="-128"/>
              <a:cs typeface="MS PGothic" pitchFamily="-84" charset="-128"/>
            </a:endParaRPr>
          </a:p>
        </p:txBody>
      </p:sp>
      <p:sp>
        <p:nvSpPr>
          <p:cNvPr id="116740" name="Slide Number Placeholder 3"/>
          <p:cNvSpPr>
            <a:spLocks noGrp="1"/>
          </p:cNvSpPr>
          <p:nvPr>
            <p:ph type="sldNum" sz="quarter" idx="5"/>
          </p:nvPr>
        </p:nvSpPr>
        <p:spPr>
          <a:noFill/>
        </p:spPr>
        <p:txBody>
          <a:bodyPr/>
          <a:lstStyle/>
          <a:p>
            <a:fld id="{29811626-CB7D-2644-A5AB-9D5D635EC205}"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14D5552C-633F-FC4C-B7EF-FDD3B9D579C6}" type="slidenum">
              <a:rPr lang="en-AU">
                <a:latin typeface="Arial" panose="020B0604020202020204" pitchFamily="34" charset="0"/>
              </a:rPr>
            </a:fld>
            <a:endParaRPr lang="en-AU">
              <a:latin typeface="Arial" panose="020B0604020202020204" pitchFamily="34" charset="0"/>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p:spPr>
        <p:txBody>
          <a:bodyPr/>
          <a:lstStyle/>
          <a:p>
            <a:pPr eaLnBrk="1" hangingPunct="1"/>
            <a:r>
              <a:rPr lang="en-US">
                <a:latin typeface="Arial" panose="020B0604020202020204" pitchFamily="34" charset="0"/>
                <a:ea typeface="MS PGothic" pitchFamily="-84" charset="-128"/>
                <a:cs typeface="MS PGothic" pitchFamily="-84" charset="-128"/>
              </a:rPr>
              <a:t>Example shows addition &amp; multiplication in GF(2</a:t>
            </a:r>
            <a:r>
              <a:rPr lang="en-US" baseline="30000">
                <a:latin typeface="Arial" panose="020B0604020202020204" pitchFamily="34" charset="0"/>
                <a:ea typeface="MS PGothic" pitchFamily="-84" charset="-128"/>
                <a:cs typeface="MS PGothic" pitchFamily="-84" charset="-128"/>
              </a:rPr>
              <a:t>3</a:t>
            </a:r>
            <a:r>
              <a:rPr lang="en-US">
                <a:latin typeface="Arial" panose="020B0604020202020204" pitchFamily="34" charset="0"/>
                <a:ea typeface="MS PGothic" pitchFamily="-84" charset="-128"/>
                <a:cs typeface="MS PGothic" pitchFamily="-84" charset="-128"/>
              </a:rPr>
              <a:t>) modulo (x</a:t>
            </a:r>
            <a:r>
              <a:rPr lang="en-US" baseline="30000">
                <a:latin typeface="Arial" panose="020B0604020202020204" pitchFamily="34" charset="0"/>
                <a:ea typeface="MS PGothic" pitchFamily="-84" charset="-128"/>
                <a:cs typeface="MS PGothic" pitchFamily="-84" charset="-128"/>
              </a:rPr>
              <a:t>3</a:t>
            </a:r>
            <a:r>
              <a:rPr lang="en-US">
                <a:latin typeface="Arial" panose="020B0604020202020204" pitchFamily="34" charset="0"/>
                <a:ea typeface="MS PGothic" pitchFamily="-84" charset="-128"/>
                <a:cs typeface="MS PGothic" pitchFamily="-84" charset="-128"/>
              </a:rPr>
              <a:t>+x+1)</a:t>
            </a:r>
            <a:endParaRPr lang="en-AU">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3E6017CB-0F3A-254B-853F-DCCF09004C51}" type="slidenum">
              <a:rPr lang="en-AU">
                <a:latin typeface="Arial" panose="020B0604020202020204" pitchFamily="34" charset="0"/>
              </a:rPr>
            </a:fld>
            <a:endParaRPr lang="en-AU">
              <a:latin typeface="Arial" panose="020B0604020202020204" pitchFamily="34" charset="0"/>
            </a:endParaRPr>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noFill/>
        </p:spPr>
        <p:txBody>
          <a:bodyPr/>
          <a:lstStyle/>
          <a:p>
            <a:r>
              <a:rPr lang="en-US" b="1" smtClean="0">
                <a:latin typeface="Arial" panose="020B0604020202020204" pitchFamily="34" charset="0"/>
                <a:ea typeface="MS PGothic" pitchFamily="-84" charset="-128"/>
                <a:cs typeface="MS PGothic" pitchFamily="-84" charset="-128"/>
              </a:rPr>
              <a:t>Table 4.8  Extended Euclid [(</a:t>
            </a:r>
            <a:r>
              <a:rPr lang="en-US" b="1" i="1" smtClean="0">
                <a:latin typeface="Arial" panose="020B0604020202020204" pitchFamily="34" charset="0"/>
                <a:ea typeface="MS PGothic" pitchFamily="-84" charset="-128"/>
                <a:cs typeface="MS PGothic" pitchFamily="-84" charset="-128"/>
              </a:rPr>
              <a:t>x</a:t>
            </a:r>
            <a:r>
              <a:rPr lang="en-US" b="1" smtClean="0">
                <a:latin typeface="Arial" panose="020B0604020202020204" pitchFamily="34" charset="0"/>
                <a:ea typeface="MS PGothic" pitchFamily="-84" charset="-128"/>
                <a:cs typeface="MS PGothic" pitchFamily="-84" charset="-128"/>
              </a:rPr>
              <a:t>8 + </a:t>
            </a:r>
            <a:r>
              <a:rPr lang="en-US" b="1" i="1" smtClean="0">
                <a:latin typeface="Arial" panose="020B0604020202020204" pitchFamily="34" charset="0"/>
                <a:ea typeface="MS PGothic" pitchFamily="-84" charset="-128"/>
                <a:cs typeface="MS PGothic" pitchFamily="-84" charset="-128"/>
              </a:rPr>
              <a:t>x</a:t>
            </a:r>
            <a:r>
              <a:rPr lang="en-US" b="1" smtClean="0">
                <a:latin typeface="Arial" panose="020B0604020202020204" pitchFamily="34" charset="0"/>
                <a:ea typeface="MS PGothic" pitchFamily="-84" charset="-128"/>
                <a:cs typeface="MS PGothic" pitchFamily="-84" charset="-128"/>
              </a:rPr>
              <a:t>4 + </a:t>
            </a:r>
            <a:r>
              <a:rPr lang="en-US" b="1" i="1" smtClean="0">
                <a:latin typeface="Arial" panose="020B0604020202020204" pitchFamily="34" charset="0"/>
                <a:ea typeface="MS PGothic" pitchFamily="-84" charset="-128"/>
                <a:cs typeface="MS PGothic" pitchFamily="-84" charset="-128"/>
              </a:rPr>
              <a:t>x</a:t>
            </a:r>
            <a:r>
              <a:rPr lang="en-US" b="1" smtClean="0">
                <a:latin typeface="Arial" panose="020B0604020202020204" pitchFamily="34" charset="0"/>
                <a:ea typeface="MS PGothic" pitchFamily="-84" charset="-128"/>
                <a:cs typeface="MS PGothic" pitchFamily="-84" charset="-128"/>
              </a:rPr>
              <a:t>3 + </a:t>
            </a:r>
            <a:r>
              <a:rPr lang="en-US" b="1" i="1" smtClean="0">
                <a:latin typeface="Arial" panose="020B0604020202020204" pitchFamily="34" charset="0"/>
                <a:ea typeface="MS PGothic" pitchFamily="-84" charset="-128"/>
                <a:cs typeface="MS PGothic" pitchFamily="-84" charset="-128"/>
              </a:rPr>
              <a:t>x</a:t>
            </a:r>
            <a:r>
              <a:rPr lang="en-US" b="1" smtClean="0">
                <a:latin typeface="Arial" panose="020B0604020202020204" pitchFamily="34" charset="0"/>
                <a:ea typeface="MS PGothic" pitchFamily="-84" charset="-128"/>
                <a:cs typeface="MS PGothic" pitchFamily="-84" charset="-128"/>
              </a:rPr>
              <a:t> + 1), (</a:t>
            </a:r>
            <a:r>
              <a:rPr lang="en-US" b="1" i="1" smtClean="0">
                <a:latin typeface="Arial" panose="020B0604020202020204" pitchFamily="34" charset="0"/>
                <a:ea typeface="MS PGothic" pitchFamily="-84" charset="-128"/>
                <a:cs typeface="MS PGothic" pitchFamily="-84" charset="-128"/>
              </a:rPr>
              <a:t>x</a:t>
            </a:r>
            <a:r>
              <a:rPr lang="en-US" b="1" smtClean="0">
                <a:latin typeface="Arial" panose="020B0604020202020204" pitchFamily="34" charset="0"/>
                <a:ea typeface="MS PGothic" pitchFamily="-84" charset="-128"/>
                <a:cs typeface="MS PGothic" pitchFamily="-84" charset="-128"/>
              </a:rPr>
              <a:t>7 + </a:t>
            </a:r>
            <a:r>
              <a:rPr lang="en-US" b="1" i="1" smtClean="0">
                <a:latin typeface="Arial" panose="020B0604020202020204" pitchFamily="34" charset="0"/>
                <a:ea typeface="MS PGothic" pitchFamily="-84" charset="-128"/>
                <a:cs typeface="MS PGothic" pitchFamily="-84" charset="-128"/>
              </a:rPr>
              <a:t>x</a:t>
            </a:r>
            <a:r>
              <a:rPr lang="en-US" b="1" smtClean="0">
                <a:latin typeface="Arial" panose="020B0604020202020204" pitchFamily="34" charset="0"/>
                <a:ea typeface="MS PGothic" pitchFamily="-84" charset="-128"/>
                <a:cs typeface="MS PGothic" pitchFamily="-84" charset="-128"/>
              </a:rPr>
              <a:t> + 1)]</a:t>
            </a:r>
            <a:r>
              <a:rPr lang="en-US" smtClean="0">
                <a:latin typeface="Arial" panose="020B0604020202020204" pitchFamily="34" charset="0"/>
                <a:ea typeface="MS PGothic" pitchFamily="-84" charset="-128"/>
                <a:cs typeface="MS PGothic" pitchFamily="-84" charset="-128"/>
              </a:rPr>
              <a:t> </a:t>
            </a:r>
            <a:endParaRPr lang="en-AU" smtClean="0">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F63EBC7A-ABAF-5B4E-B809-310BE65D983B}" type="slidenum">
              <a:rPr lang="en-AU">
                <a:latin typeface="Arial" panose="020B0604020202020204" pitchFamily="34" charset="0"/>
              </a:rPr>
            </a:fld>
            <a:endParaRPr lang="en-AU">
              <a:latin typeface="Arial" panose="020B0604020202020204" pitchFamily="34" charset="0"/>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p:spPr>
        <p:txBody>
          <a:bodyPr/>
          <a:lstStyle/>
          <a:p>
            <a:pPr eaLnBrk="1" hangingPunct="1"/>
            <a:r>
              <a:rPr lang="en-US">
                <a:latin typeface="Arial" panose="020B0604020202020204" pitchFamily="34" charset="0"/>
                <a:ea typeface="MS PGothic" pitchFamily="-84" charset="-128"/>
                <a:cs typeface="MS PGothic" pitchFamily="-84" charset="-128"/>
              </a:rPr>
              <a:t>A key motivation for using polynomial arithmetic in GF(2</a:t>
            </a:r>
            <a:r>
              <a:rPr lang="en-US" baseline="30000">
                <a:latin typeface="Arial" panose="020B0604020202020204" pitchFamily="34" charset="0"/>
                <a:ea typeface="MS PGothic" pitchFamily="-84" charset="-128"/>
                <a:cs typeface="MS PGothic" pitchFamily="-84" charset="-128"/>
              </a:rPr>
              <a:t>n</a:t>
            </a:r>
            <a:r>
              <a:rPr lang="en-US">
                <a:latin typeface="Arial" panose="020B0604020202020204" pitchFamily="34" charset="0"/>
                <a:ea typeface="MS PGothic" pitchFamily="-84" charset="-128"/>
                <a:cs typeface="MS PGothic" pitchFamily="-84" charset="-128"/>
              </a:rPr>
              <a:t>) is that the polynomials can be represented as a bit string, using all possible bit values, and the calculations only use simple common machine instructions - addition is just XOR, and multiplication is shifts &amp; </a:t>
            </a:r>
            <a:r>
              <a:rPr lang="en-US" dirty="0" err="1">
                <a:latin typeface="Arial" panose="020B0604020202020204" pitchFamily="34" charset="0"/>
                <a:ea typeface="MS PGothic" pitchFamily="-84" charset="-128"/>
                <a:cs typeface="MS PGothic" pitchFamily="-84" charset="-128"/>
              </a:rPr>
              <a:t>XOR’s</a:t>
            </a:r>
            <a:r>
              <a:rPr lang="en-US" dirty="0">
                <a:latin typeface="Arial" panose="020B0604020202020204" pitchFamily="34" charset="0"/>
                <a:ea typeface="MS PGothic" pitchFamily="-84" charset="-128"/>
                <a:cs typeface="MS PGothic" pitchFamily="-84" charset="-128"/>
              </a:rPr>
              <a:t>. See text for additional discussion. The shortcut for polynomial reduction comes from the observation that if in GF(2</a:t>
            </a:r>
            <a:r>
              <a:rPr lang="en-US" baseline="30000" dirty="0">
                <a:latin typeface="Arial" panose="020B0604020202020204" pitchFamily="34" charset="0"/>
                <a:ea typeface="MS PGothic" pitchFamily="-84" charset="-128"/>
                <a:cs typeface="MS PGothic" pitchFamily="-84" charset="-128"/>
              </a:rPr>
              <a:t>n</a:t>
            </a:r>
            <a:r>
              <a:rPr lang="en-US" dirty="0">
                <a:latin typeface="Arial" panose="020B0604020202020204" pitchFamily="34" charset="0"/>
                <a:ea typeface="MS PGothic" pitchFamily="-84" charset="-128"/>
                <a:cs typeface="MS PGothic" pitchFamily="-84" charset="-128"/>
              </a:rPr>
              <a:t>) then irreducible poly </a:t>
            </a:r>
            <a:r>
              <a:rPr lang="en-US" dirty="0" err="1">
                <a:latin typeface="Arial" panose="020B0604020202020204" pitchFamily="34" charset="0"/>
                <a:ea typeface="MS PGothic" pitchFamily="-84" charset="-128"/>
                <a:cs typeface="MS PGothic" pitchFamily="-84" charset="-128"/>
              </a:rPr>
              <a:t>g(x</a:t>
            </a:r>
            <a:r>
              <a:rPr lang="en-US" dirty="0">
                <a:latin typeface="Arial" panose="020B0604020202020204" pitchFamily="34" charset="0"/>
                <a:ea typeface="MS PGothic" pitchFamily="-84" charset="-128"/>
                <a:cs typeface="MS PGothic" pitchFamily="-84" charset="-128"/>
              </a:rPr>
              <a:t>) has highest term </a:t>
            </a:r>
            <a:r>
              <a:rPr lang="en-US" dirty="0" err="1">
                <a:latin typeface="Arial" panose="020B0604020202020204" pitchFamily="34" charset="0"/>
                <a:ea typeface="MS PGothic" pitchFamily="-84" charset="-128"/>
                <a:cs typeface="MS PGothic" pitchFamily="-84" charset="-128"/>
              </a:rPr>
              <a:t>x</a:t>
            </a:r>
            <a:r>
              <a:rPr lang="en-US" baseline="30000" dirty="0" err="1">
                <a:latin typeface="Arial" panose="020B0604020202020204" pitchFamily="34" charset="0"/>
                <a:ea typeface="MS PGothic" pitchFamily="-84" charset="-128"/>
                <a:cs typeface="MS PGothic" pitchFamily="-84" charset="-128"/>
              </a:rPr>
              <a:t>n</a:t>
            </a:r>
            <a:r>
              <a:rPr lang="en-US" dirty="0">
                <a:latin typeface="Arial" panose="020B0604020202020204" pitchFamily="34" charset="0"/>
                <a:ea typeface="MS PGothic" pitchFamily="-84" charset="-128"/>
                <a:cs typeface="MS PGothic" pitchFamily="-84" charset="-128"/>
              </a:rPr>
              <a:t> , and if compute </a:t>
            </a:r>
            <a:r>
              <a:rPr lang="en-US" dirty="0" err="1">
                <a:latin typeface="Arial" panose="020B0604020202020204" pitchFamily="34" charset="0"/>
                <a:ea typeface="MS PGothic" pitchFamily="-84" charset="-128"/>
                <a:cs typeface="MS PGothic" pitchFamily="-84" charset="-128"/>
              </a:rPr>
              <a:t>x</a:t>
            </a:r>
            <a:r>
              <a:rPr lang="en-US" baseline="30000" dirty="0" err="1">
                <a:latin typeface="Arial" panose="020B0604020202020204" pitchFamily="34" charset="0"/>
                <a:ea typeface="MS PGothic" pitchFamily="-84" charset="-128"/>
                <a:cs typeface="MS PGothic" pitchFamily="-84" charset="-128"/>
              </a:rPr>
              <a:t>n</a:t>
            </a:r>
            <a:r>
              <a:rPr lang="en-US" dirty="0">
                <a:latin typeface="Arial" panose="020B0604020202020204" pitchFamily="34" charset="0"/>
                <a:ea typeface="MS PGothic" pitchFamily="-84" charset="-128"/>
                <a:cs typeface="MS PGothic" pitchFamily="-84" charset="-128"/>
              </a:rPr>
              <a:t> mod </a:t>
            </a:r>
            <a:r>
              <a:rPr lang="en-US" dirty="0" err="1">
                <a:latin typeface="Arial" panose="020B0604020202020204" pitchFamily="34" charset="0"/>
                <a:ea typeface="MS PGothic" pitchFamily="-84" charset="-128"/>
                <a:cs typeface="MS PGothic" pitchFamily="-84" charset="-128"/>
              </a:rPr>
              <a:t>g(x</a:t>
            </a:r>
            <a:r>
              <a:rPr lang="en-US" dirty="0">
                <a:latin typeface="Arial" panose="020B0604020202020204" pitchFamily="34" charset="0"/>
                <a:ea typeface="MS PGothic" pitchFamily="-84" charset="-128"/>
                <a:cs typeface="MS PGothic" pitchFamily="-84" charset="-128"/>
              </a:rPr>
              <a:t>) answer is </a:t>
            </a:r>
            <a:r>
              <a:rPr lang="en-US" dirty="0" err="1">
                <a:latin typeface="Arial" panose="020B0604020202020204" pitchFamily="34" charset="0"/>
                <a:ea typeface="MS PGothic" pitchFamily="-84" charset="-128"/>
                <a:cs typeface="MS PGothic" pitchFamily="-84" charset="-128"/>
              </a:rPr>
              <a:t>g(x</a:t>
            </a:r>
            <a:r>
              <a:rPr lang="en-US" dirty="0">
                <a:latin typeface="Arial" panose="020B0604020202020204" pitchFamily="34" charset="0"/>
                <a:ea typeface="MS PGothic" pitchFamily="-84" charset="-128"/>
                <a:cs typeface="MS PGothic" pitchFamily="-84" charset="-128"/>
              </a:rPr>
              <a:t>)- </a:t>
            </a:r>
            <a:r>
              <a:rPr lang="en-US" dirty="0" err="1">
                <a:latin typeface="Arial" panose="020B0604020202020204" pitchFamily="34" charset="0"/>
                <a:ea typeface="MS PGothic" pitchFamily="-84" charset="-128"/>
                <a:cs typeface="MS PGothic" pitchFamily="-84" charset="-128"/>
              </a:rPr>
              <a:t>x</a:t>
            </a:r>
            <a:r>
              <a:rPr lang="en-US" baseline="30000" dirty="0" err="1">
                <a:latin typeface="Arial" panose="020B0604020202020204" pitchFamily="34" charset="0"/>
                <a:ea typeface="MS PGothic" pitchFamily="-84" charset="-128"/>
                <a:cs typeface="MS PGothic" pitchFamily="-84" charset="-128"/>
              </a:rPr>
              <a:t>n</a:t>
            </a:r>
            <a:endParaRPr lang="en-AU" baseline="30000" dirty="0">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0453EBDF-61BC-EF46-9339-2CE0106CD1A8}" type="slidenum">
              <a:rPr lang="en-AU">
                <a:latin typeface="Arial" panose="020B0604020202020204" pitchFamily="34" charset="0"/>
              </a:rPr>
            </a:fld>
            <a:endParaRPr lang="en-AU">
              <a:latin typeface="Arial" panose="020B0604020202020204" pitchFamily="34" charset="0"/>
            </a:endParaRPr>
          </a:p>
        </p:txBody>
      </p:sp>
      <p:sp>
        <p:nvSpPr>
          <p:cNvPr id="124931" name="Rectangle 1026"/>
          <p:cNvSpPr>
            <a:spLocks noGrp="1" noRot="1" noChangeAspect="1" noChangeArrowheads="1" noTextEdit="1"/>
          </p:cNvSpPr>
          <p:nvPr>
            <p:ph type="sldImg"/>
          </p:nvPr>
        </p:nvSpPr>
        <p:spPr>
          <a:solidFill>
            <a:srgbClr val="FFFFFF"/>
          </a:solidFill>
        </p:spPr>
      </p:sp>
      <p:sp>
        <p:nvSpPr>
          <p:cNvPr id="124932" name="Rectangle 1027"/>
          <p:cNvSpPr>
            <a:spLocks noGrp="1" noChangeArrowheads="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An equivalent technique for defining a finite field of the form GF(2</a:t>
            </a:r>
            <a:r>
              <a:rPr lang="en-US" baseline="30000" smtClean="0">
                <a:latin typeface="Arial" panose="020B0604020202020204" pitchFamily="34" charset="0"/>
                <a:ea typeface="MS PGothic" pitchFamily="-84" charset="-128"/>
                <a:cs typeface="MS PGothic" pitchFamily="-84" charset="-128"/>
              </a:rPr>
              <a:t>n</a:t>
            </a:r>
            <a:r>
              <a:rPr lang="en-US" smtClean="0">
                <a:latin typeface="Arial" panose="020B0604020202020204" pitchFamily="34" charset="0"/>
                <a:ea typeface="MS PGothic" pitchFamily="-84" charset="-128"/>
                <a:cs typeface="MS PGothic" pitchFamily="-84" charset="-128"/>
              </a:rPr>
              <a:t> ), using the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same irreducible polynomial, is sometimes more convenient. To begin, we need two</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definitions: A generator </a:t>
            </a:r>
            <a:r>
              <a:rPr lang="en-US" i="1" smtClean="0">
                <a:latin typeface="Arial" panose="020B0604020202020204" pitchFamily="34" charset="0"/>
                <a:ea typeface="MS PGothic" pitchFamily="-84" charset="-128"/>
                <a:cs typeface="MS PGothic" pitchFamily="-84" charset="-128"/>
              </a:rPr>
              <a:t>g</a:t>
            </a:r>
            <a:r>
              <a:rPr lang="en-US" smtClean="0">
                <a:latin typeface="Arial" panose="020B0604020202020204" pitchFamily="34" charset="0"/>
                <a:ea typeface="MS PGothic" pitchFamily="-84" charset="-128"/>
                <a:cs typeface="MS PGothic" pitchFamily="-84" charset="-128"/>
              </a:rPr>
              <a:t>  of a finite field F of order </a:t>
            </a:r>
            <a:r>
              <a:rPr lang="en-US" i="1" smtClean="0">
                <a:latin typeface="Arial" panose="020B0604020202020204" pitchFamily="34" charset="0"/>
                <a:ea typeface="MS PGothic" pitchFamily="-84" charset="-128"/>
                <a:cs typeface="MS PGothic" pitchFamily="-84" charset="-128"/>
              </a:rPr>
              <a:t>q</a:t>
            </a:r>
            <a:r>
              <a:rPr lang="en-US" smtClean="0">
                <a:latin typeface="Arial" panose="020B0604020202020204" pitchFamily="34" charset="0"/>
                <a:ea typeface="MS PGothic" pitchFamily="-84" charset="-128"/>
                <a:cs typeface="MS PGothic" pitchFamily="-84" charset="-128"/>
              </a:rPr>
              <a:t>  (contains </a:t>
            </a:r>
            <a:r>
              <a:rPr lang="en-US" i="1" smtClean="0">
                <a:latin typeface="Arial" panose="020B0604020202020204" pitchFamily="34" charset="0"/>
                <a:ea typeface="MS PGothic" pitchFamily="-84" charset="-128"/>
                <a:cs typeface="MS PGothic" pitchFamily="-84" charset="-128"/>
              </a:rPr>
              <a:t>q</a:t>
            </a:r>
            <a:r>
              <a:rPr lang="en-US" smtClean="0">
                <a:latin typeface="Arial" panose="020B0604020202020204" pitchFamily="34" charset="0"/>
                <a:ea typeface="MS PGothic" pitchFamily="-84" charset="-128"/>
                <a:cs typeface="MS PGothic" pitchFamily="-84" charset="-128"/>
              </a:rPr>
              <a:t>  elements) is an</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element whose first </a:t>
            </a:r>
            <a:r>
              <a:rPr lang="en-US" i="1" smtClean="0">
                <a:latin typeface="Arial" panose="020B0604020202020204" pitchFamily="34" charset="0"/>
                <a:ea typeface="MS PGothic" pitchFamily="-84" charset="-128"/>
                <a:cs typeface="MS PGothic" pitchFamily="-84" charset="-128"/>
              </a:rPr>
              <a:t>q -  1 </a:t>
            </a:r>
            <a:r>
              <a:rPr lang="en-US" smtClean="0">
                <a:latin typeface="Arial" panose="020B0604020202020204" pitchFamily="34" charset="0"/>
                <a:ea typeface="MS PGothic" pitchFamily="-84" charset="-128"/>
                <a:cs typeface="MS PGothic" pitchFamily="-84" charset="-128"/>
              </a:rPr>
              <a:t>powers generate all the nonzero elements of F. That is, the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elements of F consist of 0, g</a:t>
            </a:r>
            <a:r>
              <a:rPr lang="en-US" baseline="30000" smtClean="0">
                <a:latin typeface="Arial" panose="020B0604020202020204" pitchFamily="34" charset="0"/>
                <a:ea typeface="MS PGothic" pitchFamily="-84" charset="-128"/>
                <a:cs typeface="MS PGothic" pitchFamily="-84" charset="-128"/>
              </a:rPr>
              <a:t>0</a:t>
            </a:r>
            <a:r>
              <a:rPr lang="en-US" smtClean="0">
                <a:latin typeface="Arial" panose="020B0604020202020204" pitchFamily="34" charset="0"/>
                <a:ea typeface="MS PGothic" pitchFamily="-84" charset="-128"/>
                <a:cs typeface="MS PGothic" pitchFamily="-84" charset="-128"/>
              </a:rPr>
              <a:t> , g</a:t>
            </a:r>
            <a:r>
              <a:rPr lang="en-US" baseline="30000" smtClean="0">
                <a:latin typeface="Arial" panose="020B0604020202020204" pitchFamily="34" charset="0"/>
                <a:ea typeface="MS PGothic" pitchFamily="-84" charset="-128"/>
                <a:cs typeface="MS PGothic" pitchFamily="-84" charset="-128"/>
              </a:rPr>
              <a:t>1</a:t>
            </a:r>
            <a:r>
              <a:rPr lang="en-US" smtClean="0">
                <a:latin typeface="Arial" panose="020B0604020202020204" pitchFamily="34" charset="0"/>
                <a:ea typeface="MS PGothic" pitchFamily="-84" charset="-128"/>
                <a:cs typeface="MS PGothic" pitchFamily="-84" charset="-128"/>
              </a:rPr>
              <a:t> , c , g</a:t>
            </a:r>
            <a:r>
              <a:rPr lang="en-US" baseline="30000" smtClean="0">
                <a:latin typeface="Arial" panose="020B0604020202020204" pitchFamily="34" charset="0"/>
                <a:ea typeface="MS PGothic" pitchFamily="-84" charset="-128"/>
                <a:cs typeface="MS PGothic" pitchFamily="-84" charset="-128"/>
              </a:rPr>
              <a:t>q-2 </a:t>
            </a:r>
            <a:r>
              <a:rPr lang="en-US" smtClean="0">
                <a:latin typeface="Arial" panose="020B0604020202020204" pitchFamily="34" charset="0"/>
                <a:ea typeface="MS PGothic" pitchFamily="-84" charset="-128"/>
                <a:cs typeface="MS PGothic" pitchFamily="-84" charset="-128"/>
              </a:rPr>
              <a:t>. Consider a field F defined by a polynomial</a:t>
            </a:r>
            <a:endParaRPr lang="en-US" smtClean="0">
              <a:latin typeface="Arial" panose="020B0604020202020204" pitchFamily="34" charset="0"/>
              <a:ea typeface="MS PGothic" pitchFamily="-84" charset="-128"/>
              <a:cs typeface="MS PGothic" pitchFamily="-84" charset="-128"/>
            </a:endParaRPr>
          </a:p>
          <a:p>
            <a:r>
              <a:rPr lang="en-US" i="1" smtClean="0">
                <a:latin typeface="Arial" panose="020B0604020202020204" pitchFamily="34" charset="0"/>
                <a:ea typeface="MS PGothic" pitchFamily="-84" charset="-128"/>
                <a:cs typeface="MS PGothic" pitchFamily="-84" charset="-128"/>
              </a:rPr>
              <a:t>f (x </a:t>
            </a:r>
            <a:r>
              <a:rPr lang="en-US" smtClean="0">
                <a:latin typeface="Arial" panose="020B0604020202020204" pitchFamily="34" charset="0"/>
                <a:ea typeface="MS PGothic" pitchFamily="-84" charset="-128"/>
                <a:cs typeface="MS PGothic" pitchFamily="-84" charset="-128"/>
              </a:rPr>
              <a:t>). An element </a:t>
            </a:r>
            <a:r>
              <a:rPr lang="en-US" i="1" smtClean="0">
                <a:latin typeface="Arial" panose="020B0604020202020204" pitchFamily="34" charset="0"/>
                <a:ea typeface="MS PGothic" pitchFamily="-84" charset="-128"/>
                <a:cs typeface="MS PGothic" pitchFamily="-84" charset="-128"/>
              </a:rPr>
              <a:t>b</a:t>
            </a:r>
            <a:r>
              <a:rPr lang="en-US" smtClean="0">
                <a:latin typeface="Arial" panose="020B0604020202020204" pitchFamily="34" charset="0"/>
                <a:ea typeface="MS PGothic" pitchFamily="-84" charset="-128"/>
                <a:cs typeface="MS PGothic" pitchFamily="-84" charset="-128"/>
              </a:rPr>
              <a:t>  contained in F is called a root  of the polynomial if </a:t>
            </a:r>
            <a:r>
              <a:rPr lang="en-US" i="1" smtClean="0">
                <a:latin typeface="Arial" panose="020B0604020202020204" pitchFamily="34" charset="0"/>
                <a:ea typeface="MS PGothic" pitchFamily="-84" charset="-128"/>
                <a:cs typeface="MS PGothic" pitchFamily="-84" charset="-128"/>
              </a:rPr>
              <a:t>f (b ) =  0.</a:t>
            </a:r>
            <a:endParaRPr lang="en-US" i="1"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Finally, it can be shown that a root </a:t>
            </a:r>
            <a:r>
              <a:rPr lang="en-US" i="1" smtClean="0">
                <a:latin typeface="Arial" panose="020B0604020202020204" pitchFamily="34" charset="0"/>
                <a:ea typeface="MS PGothic" pitchFamily="-84" charset="-128"/>
                <a:cs typeface="MS PGothic" pitchFamily="-84" charset="-128"/>
              </a:rPr>
              <a:t>g</a:t>
            </a:r>
            <a:r>
              <a:rPr lang="en-US" smtClean="0">
                <a:latin typeface="Arial" panose="020B0604020202020204" pitchFamily="34" charset="0"/>
                <a:ea typeface="MS PGothic" pitchFamily="-84" charset="-128"/>
                <a:cs typeface="MS PGothic" pitchFamily="-84" charset="-128"/>
              </a:rPr>
              <a:t>  of an irreducible polynomial is a generator of the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finite field defined on that polynomial.</a:t>
            </a:r>
            <a:endParaRPr lang="en-AU" smtClean="0">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p:cNvSpPr>
          <p:nvPr>
            <p:ph type="sldImg"/>
          </p:nvPr>
        </p:nvSpPr>
        <p:spPr/>
      </p:sp>
      <p:sp>
        <p:nvSpPr>
          <p:cNvPr id="126979" name="Notes Placeholder 2"/>
          <p:cNvSpPr>
            <a:spLocks noGrp="1"/>
          </p:cNvSpPr>
          <p:nvPr>
            <p:ph type="body" idx="1"/>
          </p:nvPr>
        </p:nvSpPr>
        <p:spPr>
          <a:noFill/>
        </p:spPr>
        <p:txBody>
          <a:bodyPr/>
          <a:lstStyle/>
          <a:p>
            <a:r>
              <a:rPr lang="en-US" b="1" smtClean="0">
                <a:latin typeface="Arial" panose="020B0604020202020204" pitchFamily="34" charset="0"/>
                <a:ea typeface="MS PGothic" pitchFamily="-84" charset="-128"/>
                <a:cs typeface="MS PGothic" pitchFamily="-84" charset="-128"/>
              </a:rPr>
              <a:t>Table 4.9   Generator for GF(2</a:t>
            </a:r>
            <a:r>
              <a:rPr lang="en-US" b="1" baseline="30000" smtClean="0">
                <a:latin typeface="Arial" panose="020B0604020202020204" pitchFamily="34" charset="0"/>
                <a:ea typeface="MS PGothic" pitchFamily="-84" charset="-128"/>
                <a:cs typeface="MS PGothic" pitchFamily="-84" charset="-128"/>
              </a:rPr>
              <a:t>3</a:t>
            </a:r>
            <a:r>
              <a:rPr lang="en-US" b="1" smtClean="0">
                <a:latin typeface="Arial" panose="020B0604020202020204" pitchFamily="34" charset="0"/>
                <a:ea typeface="MS PGothic" pitchFamily="-84" charset="-128"/>
                <a:cs typeface="MS PGothic" pitchFamily="-84" charset="-128"/>
              </a:rPr>
              <a:t>) using x</a:t>
            </a:r>
            <a:r>
              <a:rPr lang="en-US" b="1" baseline="30000" smtClean="0">
                <a:latin typeface="Arial" panose="020B0604020202020204" pitchFamily="34" charset="0"/>
                <a:ea typeface="MS PGothic" pitchFamily="-84" charset="-128"/>
                <a:cs typeface="MS PGothic" pitchFamily="-84" charset="-128"/>
              </a:rPr>
              <a:t>3</a:t>
            </a:r>
            <a:r>
              <a:rPr lang="en-US" b="1" smtClean="0">
                <a:latin typeface="Arial" panose="020B0604020202020204" pitchFamily="34" charset="0"/>
                <a:ea typeface="MS PGothic" pitchFamily="-84" charset="-128"/>
                <a:cs typeface="MS PGothic" pitchFamily="-84" charset="-128"/>
              </a:rPr>
              <a:t> + x + 1</a:t>
            </a:r>
            <a:r>
              <a:rPr lang="en-US" smtClean="0">
                <a:latin typeface="Arial" panose="020B0604020202020204" pitchFamily="34" charset="0"/>
                <a:ea typeface="MS PGothic" pitchFamily="-84" charset="-128"/>
                <a:cs typeface="MS PGothic" pitchFamily="-84" charset="-128"/>
              </a:rPr>
              <a:t> </a:t>
            </a:r>
            <a:endParaRPr lang="en-US" smtClean="0">
              <a:latin typeface="Arial" panose="020B0604020202020204" pitchFamily="34" charset="0"/>
              <a:ea typeface="MS PGothic" pitchFamily="-84" charset="-128"/>
              <a:cs typeface="MS PGothic" pitchFamily="-84" charset="-128"/>
            </a:endParaRPr>
          </a:p>
        </p:txBody>
      </p:sp>
      <p:sp>
        <p:nvSpPr>
          <p:cNvPr id="126980" name="Slide Number Placeholder 3"/>
          <p:cNvSpPr>
            <a:spLocks noGrp="1"/>
          </p:cNvSpPr>
          <p:nvPr>
            <p:ph type="sldNum" sz="quarter" idx="5"/>
          </p:nvPr>
        </p:nvSpPr>
        <p:spPr>
          <a:noFill/>
        </p:spPr>
        <p:txBody>
          <a:bodyPr/>
          <a:lstStyle/>
          <a:p>
            <a:fld id="{E3B66948-2982-6F49-B22A-D07F1F789481}"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7B6153C5-3BDB-654E-AF82-B1F7F7E99A10}" type="slidenum">
              <a:rPr lang="en-AU">
                <a:latin typeface="Arial" panose="020B0604020202020204" pitchFamily="34" charset="0"/>
              </a:rPr>
            </a:fld>
            <a:endParaRPr lang="en-AU">
              <a:latin typeface="Arial" panose="020B0604020202020204" pitchFamily="34" charset="0"/>
            </a:endParaRPr>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noFill/>
        </p:spPr>
        <p:txBody>
          <a:bodyPr/>
          <a:lstStyle/>
          <a:p>
            <a:pPr eaLnBrk="1" hangingPunct="1"/>
            <a:r>
              <a:rPr lang="en-US" b="1" smtClean="0">
                <a:latin typeface="Arial" panose="020B0604020202020204" pitchFamily="34" charset="0"/>
                <a:ea typeface="MS PGothic" pitchFamily="-84" charset="-128"/>
                <a:cs typeface="MS PGothic" pitchFamily="-84" charset="-128"/>
              </a:rPr>
              <a:t>Table 4.10   GF(2</a:t>
            </a:r>
            <a:r>
              <a:rPr lang="en-US" b="1" baseline="30000" smtClean="0">
                <a:latin typeface="Arial" panose="020B0604020202020204" pitchFamily="34" charset="0"/>
                <a:ea typeface="MS PGothic" pitchFamily="-84" charset="-128"/>
                <a:cs typeface="MS PGothic" pitchFamily="-84" charset="-128"/>
              </a:rPr>
              <a:t>3</a:t>
            </a:r>
            <a:r>
              <a:rPr lang="en-US" b="1" smtClean="0">
                <a:latin typeface="Arial" panose="020B0604020202020204" pitchFamily="34" charset="0"/>
                <a:ea typeface="MS PGothic" pitchFamily="-84" charset="-128"/>
                <a:cs typeface="MS PGothic" pitchFamily="-84" charset="-128"/>
              </a:rPr>
              <a:t>) Arithmetic Using Generator for the Polynomial (</a:t>
            </a:r>
            <a:r>
              <a:rPr lang="en-US" b="1" i="1" smtClean="0">
                <a:latin typeface="Arial" panose="020B0604020202020204" pitchFamily="34" charset="0"/>
                <a:ea typeface="MS PGothic" pitchFamily="-84" charset="-128"/>
                <a:cs typeface="MS PGothic" pitchFamily="-84" charset="-128"/>
              </a:rPr>
              <a:t>x</a:t>
            </a:r>
            <a:r>
              <a:rPr lang="en-US" b="1" baseline="30000" smtClean="0">
                <a:latin typeface="Arial" panose="020B0604020202020204" pitchFamily="34" charset="0"/>
                <a:ea typeface="MS PGothic" pitchFamily="-84" charset="-128"/>
                <a:cs typeface="MS PGothic" pitchFamily="-84" charset="-128"/>
              </a:rPr>
              <a:t>3</a:t>
            </a:r>
            <a:r>
              <a:rPr lang="en-US" b="1" smtClean="0">
                <a:latin typeface="Arial" panose="020B0604020202020204" pitchFamily="34" charset="0"/>
                <a:ea typeface="MS PGothic" pitchFamily="-84" charset="-128"/>
                <a:cs typeface="MS PGothic" pitchFamily="-84" charset="-128"/>
              </a:rPr>
              <a:t> + </a:t>
            </a:r>
            <a:r>
              <a:rPr lang="en-US" b="1" i="1" smtClean="0">
                <a:latin typeface="Arial" panose="020B0604020202020204" pitchFamily="34" charset="0"/>
                <a:ea typeface="MS PGothic" pitchFamily="-84" charset="-128"/>
                <a:cs typeface="MS PGothic" pitchFamily="-84" charset="-128"/>
              </a:rPr>
              <a:t>x</a:t>
            </a:r>
            <a:r>
              <a:rPr lang="en-US" b="1" smtClean="0">
                <a:latin typeface="Arial" panose="020B0604020202020204" pitchFamily="34" charset="0"/>
                <a:ea typeface="MS PGothic" pitchFamily="-84" charset="-128"/>
                <a:cs typeface="MS PGothic" pitchFamily="-84" charset="-128"/>
              </a:rPr>
              <a:t> + 1)</a:t>
            </a:r>
            <a:r>
              <a:rPr lang="en-US" smtClean="0">
                <a:latin typeface="Arial" panose="020B0604020202020204" pitchFamily="34" charset="0"/>
                <a:ea typeface="MS PGothic" pitchFamily="-84" charset="-128"/>
                <a:cs typeface="MS PGothic" pitchFamily="-84" charset="-128"/>
              </a:rPr>
              <a:t> </a:t>
            </a:r>
            <a:endParaRPr lang="en-AU" smtClean="0">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p:sp>
      <p:sp>
        <p:nvSpPr>
          <p:cNvPr id="38915" name="Notes Placeholder 2"/>
          <p:cNvSpPr>
            <a:spLocks noGrp="1"/>
          </p:cNvSpPr>
          <p:nvPr>
            <p:ph type="body" idx="1"/>
          </p:nvPr>
        </p:nvSpPr>
        <p:spPr>
          <a:noFill/>
        </p:spPr>
        <p:txBody>
          <a:bodyPr/>
          <a:lstStyle/>
          <a:p>
            <a:pPr eaLnBrk="1" hangingPunct="1"/>
            <a:r>
              <a:rPr lang="en-US" smtClean="0">
                <a:latin typeface="Arial" panose="020B0604020202020204" pitchFamily="34" charset="0"/>
                <a:ea typeface="MS PGothic" pitchFamily="-84" charset="-128"/>
                <a:cs typeface="MS PGothic" pitchFamily="-84" charset="-128"/>
              </a:rPr>
              <a:t>Subsequently, we will need some simple properties of divisibility for integers, which are as follows: </a:t>
            </a:r>
            <a:endParaRPr lang="en-US" smtClean="0">
              <a:latin typeface="Arial" panose="020B0604020202020204" pitchFamily="34" charset="0"/>
              <a:ea typeface="MS PGothic" pitchFamily="-84" charset="-128"/>
              <a:cs typeface="MS PGothic" pitchFamily="-84" charset="-128"/>
            </a:endParaRPr>
          </a:p>
          <a:p>
            <a:pPr eaLnBrk="1" hangingPunct="1"/>
            <a:endParaRPr lang="en-US" smtClean="0">
              <a:latin typeface="Arial" panose="020B0604020202020204" pitchFamily="34" charset="0"/>
              <a:ea typeface="MS PGothic" pitchFamily="-84" charset="-128"/>
              <a:cs typeface="MS PGothic" pitchFamily="-84" charset="-128"/>
            </a:endParaRPr>
          </a:p>
          <a:p>
            <a:pPr eaLnBrk="1" hangingPunct="1"/>
            <a:r>
              <a:rPr lang="en-US" smtClean="0">
                <a:latin typeface="Arial" panose="020B0604020202020204" pitchFamily="34" charset="0"/>
                <a:ea typeface="MS PGothic" pitchFamily="-84" charset="-128"/>
                <a:cs typeface="MS PGothic" pitchFamily="-84" charset="-128"/>
              </a:rPr>
              <a:t> • If </a:t>
            </a:r>
            <a:r>
              <a:rPr lang="en-US" i="1" smtClean="0">
                <a:latin typeface="Arial" panose="020B0604020202020204" pitchFamily="34" charset="0"/>
                <a:ea typeface="MS PGothic" pitchFamily="-84" charset="-128"/>
                <a:cs typeface="MS PGothic" pitchFamily="-84" charset="-128"/>
              </a:rPr>
              <a:t>a|1, then a = ±1.</a:t>
            </a:r>
            <a:endParaRPr lang="en-US" i="1" smtClean="0">
              <a:latin typeface="Arial" panose="020B0604020202020204" pitchFamily="34" charset="0"/>
              <a:ea typeface="MS PGothic" pitchFamily="-84" charset="-128"/>
              <a:cs typeface="MS PGothic" pitchFamily="-84" charset="-128"/>
            </a:endParaRPr>
          </a:p>
          <a:p>
            <a:pPr eaLnBrk="1" hangingPunct="1"/>
            <a:endParaRPr lang="en-US" i="1" smtClean="0">
              <a:latin typeface="Arial" panose="020B0604020202020204" pitchFamily="34" charset="0"/>
              <a:ea typeface="MS PGothic" pitchFamily="-84" charset="-128"/>
              <a:cs typeface="MS PGothic" pitchFamily="-84" charset="-128"/>
            </a:endParaRPr>
          </a:p>
          <a:p>
            <a:pPr eaLnBrk="1" hangingPunct="1"/>
            <a:r>
              <a:rPr lang="en-US" i="1" smtClean="0">
                <a:latin typeface="Arial" panose="020B0604020202020204" pitchFamily="34" charset="0"/>
                <a:ea typeface="MS PGothic" pitchFamily="-84" charset="-128"/>
                <a:cs typeface="MS PGothic" pitchFamily="-84" charset="-128"/>
              </a:rPr>
              <a:t> • If a|b and b|a, then a = ±b.</a:t>
            </a:r>
            <a:endParaRPr lang="en-US" i="1" smtClean="0">
              <a:latin typeface="Arial" panose="020B0604020202020204" pitchFamily="34" charset="0"/>
              <a:ea typeface="MS PGothic" pitchFamily="-84" charset="-128"/>
              <a:cs typeface="MS PGothic" pitchFamily="-84" charset="-128"/>
            </a:endParaRPr>
          </a:p>
          <a:p>
            <a:pPr eaLnBrk="1" hangingPunct="1"/>
            <a:endParaRPr lang="en-US" i="1" smtClean="0">
              <a:latin typeface="Arial" panose="020B0604020202020204" pitchFamily="34" charset="0"/>
              <a:ea typeface="MS PGothic" pitchFamily="-84" charset="-128"/>
              <a:cs typeface="MS PGothic" pitchFamily="-84" charset="-128"/>
            </a:endParaRPr>
          </a:p>
          <a:p>
            <a:pPr eaLnBrk="1" hangingPunct="1"/>
            <a:r>
              <a:rPr lang="en-US" i="1" smtClean="0">
                <a:latin typeface="Arial" panose="020B0604020202020204" pitchFamily="34" charset="0"/>
                <a:ea typeface="MS PGothic" pitchFamily="-84" charset="-128"/>
                <a:cs typeface="MS PGothic" pitchFamily="-84" charset="-128"/>
              </a:rPr>
              <a:t> • Any b ≠ 0 divides 0. </a:t>
            </a:r>
            <a:endParaRPr lang="en-US" i="1" smtClean="0">
              <a:latin typeface="Arial" panose="020B0604020202020204" pitchFamily="34" charset="0"/>
              <a:ea typeface="MS PGothic" pitchFamily="-84" charset="-128"/>
              <a:cs typeface="MS PGothic" pitchFamily="-84" charset="-128"/>
            </a:endParaRPr>
          </a:p>
          <a:p>
            <a:pPr eaLnBrk="1" hangingPunct="1"/>
            <a:endParaRPr lang="en-US" i="1" smtClean="0">
              <a:latin typeface="Arial" panose="020B0604020202020204" pitchFamily="34" charset="0"/>
              <a:ea typeface="MS PGothic" pitchFamily="-84" charset="-128"/>
              <a:cs typeface="MS PGothic" pitchFamily="-84" charset="-128"/>
            </a:endParaRPr>
          </a:p>
          <a:p>
            <a:pPr eaLnBrk="1" hangingPunct="1"/>
            <a:r>
              <a:rPr lang="en-US" i="1" smtClean="0">
                <a:latin typeface="Arial" panose="020B0604020202020204" pitchFamily="34" charset="0"/>
                <a:ea typeface="MS PGothic" pitchFamily="-84" charset="-128"/>
                <a:cs typeface="MS PGothic" pitchFamily="-84" charset="-128"/>
              </a:rPr>
              <a:t>• If a | b and b | c, then a | c </a:t>
            </a:r>
            <a:endParaRPr lang="en-US" i="1" smtClean="0">
              <a:latin typeface="Arial" panose="020B0604020202020204" pitchFamily="34" charset="0"/>
              <a:ea typeface="MS PGothic" pitchFamily="-84" charset="-128"/>
              <a:cs typeface="MS PGothic" pitchFamily="-84" charset="-128"/>
            </a:endParaRPr>
          </a:p>
          <a:p>
            <a:pPr eaLnBrk="1" hangingPunct="1"/>
            <a:endParaRPr lang="en-US" smtClean="0">
              <a:latin typeface="Arial" panose="020B0604020202020204" pitchFamily="34" charset="0"/>
              <a:ea typeface="MS PGothic" pitchFamily="-84" charset="-128"/>
              <a:cs typeface="MS PGothic" pitchFamily="-84" charset="-128"/>
            </a:endParaRPr>
          </a:p>
          <a:p>
            <a:pPr eaLnBrk="1" hangingPunct="1"/>
            <a:r>
              <a:rPr lang="en-US" smtClean="0">
                <a:latin typeface="Arial" panose="020B0604020202020204" pitchFamily="34" charset="0"/>
                <a:ea typeface="MS PGothic" pitchFamily="-84" charset="-128"/>
                <a:cs typeface="MS PGothic" pitchFamily="-84" charset="-128"/>
              </a:rPr>
              <a:t>• If </a:t>
            </a:r>
            <a:r>
              <a:rPr lang="en-US" i="1" smtClean="0">
                <a:latin typeface="Arial" panose="020B0604020202020204" pitchFamily="34" charset="0"/>
                <a:ea typeface="MS PGothic" pitchFamily="-84" charset="-128"/>
                <a:cs typeface="MS PGothic" pitchFamily="-84" charset="-128"/>
              </a:rPr>
              <a:t>b|g and b|h, then b|(mg + nh) for arbitrary integers m and n. </a:t>
            </a:r>
            <a:endParaRPr lang="en-US" i="1" smtClean="0">
              <a:latin typeface="Arial" panose="020B0604020202020204" pitchFamily="34" charset="0"/>
              <a:ea typeface="MS PGothic" pitchFamily="-84" charset="-128"/>
              <a:cs typeface="MS PGothic" pitchFamily="-84" charset="-128"/>
            </a:endParaRPr>
          </a:p>
        </p:txBody>
      </p:sp>
      <p:sp>
        <p:nvSpPr>
          <p:cNvPr id="38916" name="Slide Number Placeholder 3"/>
          <p:cNvSpPr>
            <a:spLocks noGrp="1"/>
          </p:cNvSpPr>
          <p:nvPr>
            <p:ph type="sldNum" sz="quarter" idx="5"/>
          </p:nvPr>
        </p:nvSpPr>
        <p:spPr>
          <a:noFill/>
        </p:spPr>
        <p:txBody>
          <a:bodyPr/>
          <a:lstStyle/>
          <a:p>
            <a:fld id="{E7D348B4-5558-1C4E-9943-D091830B32AF}"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31"/>
          <p:cNvSpPr>
            <a:spLocks noGrp="1" noChangeArrowheads="1"/>
          </p:cNvSpPr>
          <p:nvPr>
            <p:ph type="sldNum" sz="quarter" idx="5"/>
          </p:nvPr>
        </p:nvSpPr>
        <p:spPr>
          <a:noFill/>
        </p:spPr>
        <p:txBody>
          <a:bodyPr/>
          <a:lstStyle/>
          <a:p>
            <a:fld id="{800FD7ED-C008-874C-A44A-6FBCC1FFE7C2}" type="slidenum">
              <a:rPr lang="en-AU">
                <a:latin typeface="Arial" panose="020B0604020202020204" pitchFamily="34" charset="0"/>
              </a:rPr>
            </a:fld>
            <a:endParaRPr lang="en-AU">
              <a:latin typeface="Arial" panose="020B0604020202020204" pitchFamily="34" charset="0"/>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p:spPr>
        <p:txBody>
          <a:bodyPr/>
          <a:lstStyle/>
          <a:p>
            <a:pPr eaLnBrk="1" hangingPunct="1"/>
            <a:r>
              <a:rPr lang="en-US">
                <a:latin typeface="Arial" panose="020B0604020202020204" pitchFamily="34" charset="0"/>
                <a:ea typeface="MS PGothic" pitchFamily="-84" charset="-128"/>
                <a:cs typeface="MS PGothic" pitchFamily="-84" charset="-128"/>
              </a:rPr>
              <a:t>Chapter 4 summary.</a:t>
            </a:r>
            <a:endParaRPr lang="en-US">
              <a:latin typeface="Arial" panose="020B0604020202020204" pitchFamily="34" charset="0"/>
              <a:ea typeface="MS PGothic" pitchFamily="-84" charset="-128"/>
              <a:cs typeface="MS PGothic" pitchFamily="-8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p:sp>
      <p:sp>
        <p:nvSpPr>
          <p:cNvPr id="40963" name="Notes Placeholder 2"/>
          <p:cNvSpPr>
            <a:spLocks noGrp="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To see this last point, note that</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If b | g , then g  is of the form g = b * g</a:t>
            </a:r>
            <a:r>
              <a:rPr lang="en-US" baseline="-25000" smtClean="0">
                <a:latin typeface="Arial" panose="020B0604020202020204" pitchFamily="34" charset="0"/>
                <a:ea typeface="MS PGothic" pitchFamily="-84" charset="-128"/>
                <a:cs typeface="MS PGothic" pitchFamily="-84" charset="-128"/>
              </a:rPr>
              <a:t>1</a:t>
            </a:r>
            <a:r>
              <a:rPr lang="en-US" smtClean="0">
                <a:latin typeface="Arial" panose="020B0604020202020204" pitchFamily="34" charset="0"/>
                <a:ea typeface="MS PGothic" pitchFamily="-84" charset="-128"/>
                <a:cs typeface="MS PGothic" pitchFamily="-84" charset="-128"/>
              </a:rPr>
              <a:t>  for some integer g</a:t>
            </a:r>
            <a:r>
              <a:rPr lang="en-US" baseline="-25000" smtClean="0">
                <a:latin typeface="Arial" panose="020B0604020202020204" pitchFamily="34" charset="0"/>
                <a:ea typeface="MS PGothic" pitchFamily="-84" charset="-128"/>
                <a:cs typeface="MS PGothic" pitchFamily="-84" charset="-128"/>
              </a:rPr>
              <a:t>1</a:t>
            </a:r>
            <a:r>
              <a:rPr lang="en-US" smtClean="0">
                <a:latin typeface="Arial" panose="020B0604020202020204" pitchFamily="34" charset="0"/>
                <a:ea typeface="MS PGothic" pitchFamily="-84" charset="-128"/>
                <a:cs typeface="MS PGothic" pitchFamily="-84" charset="-128"/>
              </a:rPr>
              <a:t> .</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  If b | h , then h  is of the form h = b * h</a:t>
            </a:r>
            <a:r>
              <a:rPr lang="en-US" baseline="-25000" smtClean="0">
                <a:latin typeface="Arial" panose="020B0604020202020204" pitchFamily="34" charset="0"/>
                <a:ea typeface="MS PGothic" pitchFamily="-84" charset="-128"/>
                <a:cs typeface="MS PGothic" pitchFamily="-84" charset="-128"/>
              </a:rPr>
              <a:t>1</a:t>
            </a:r>
            <a:r>
              <a:rPr lang="en-US" smtClean="0">
                <a:latin typeface="Arial" panose="020B0604020202020204" pitchFamily="34" charset="0"/>
                <a:ea typeface="MS PGothic" pitchFamily="-84" charset="-128"/>
                <a:cs typeface="MS PGothic" pitchFamily="-84" charset="-128"/>
              </a:rPr>
              <a:t>  for some integer h</a:t>
            </a:r>
            <a:r>
              <a:rPr lang="en-US" baseline="-25000" smtClean="0">
                <a:latin typeface="Arial" panose="020B0604020202020204" pitchFamily="34" charset="0"/>
                <a:ea typeface="MS PGothic" pitchFamily="-84" charset="-128"/>
                <a:cs typeface="MS PGothic" pitchFamily="-84" charset="-128"/>
              </a:rPr>
              <a:t>1</a:t>
            </a:r>
            <a:r>
              <a:rPr lang="en-US" smtClean="0">
                <a:latin typeface="Arial" panose="020B0604020202020204" pitchFamily="34" charset="0"/>
                <a:ea typeface="MS PGothic" pitchFamily="-84" charset="-128"/>
                <a:cs typeface="MS PGothic" pitchFamily="-84" charset="-128"/>
              </a:rPr>
              <a:t> .</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So</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mg + nh = mbg</a:t>
            </a:r>
            <a:r>
              <a:rPr lang="en-US" baseline="-25000" smtClean="0">
                <a:latin typeface="Arial" panose="020B0604020202020204" pitchFamily="34" charset="0"/>
                <a:ea typeface="MS PGothic" pitchFamily="-84" charset="-128"/>
                <a:cs typeface="MS PGothic" pitchFamily="-84" charset="-128"/>
              </a:rPr>
              <a:t>1</a:t>
            </a:r>
            <a:r>
              <a:rPr lang="en-US" smtClean="0">
                <a:latin typeface="Arial" panose="020B0604020202020204" pitchFamily="34" charset="0"/>
                <a:ea typeface="MS PGothic" pitchFamily="-84" charset="-128"/>
                <a:cs typeface="MS PGothic" pitchFamily="-84" charset="-128"/>
              </a:rPr>
              <a:t> + nbh</a:t>
            </a:r>
            <a:r>
              <a:rPr lang="en-US" baseline="-25000" smtClean="0">
                <a:latin typeface="Arial" panose="020B0604020202020204" pitchFamily="34" charset="0"/>
                <a:ea typeface="MS PGothic" pitchFamily="-84" charset="-128"/>
                <a:cs typeface="MS PGothic" pitchFamily="-84" charset="-128"/>
              </a:rPr>
              <a:t>1</a:t>
            </a:r>
            <a:r>
              <a:rPr lang="en-US" smtClean="0">
                <a:latin typeface="Arial" panose="020B0604020202020204" pitchFamily="34" charset="0"/>
                <a:ea typeface="MS PGothic" pitchFamily="-84" charset="-128"/>
                <a:cs typeface="MS PGothic" pitchFamily="-84" charset="-128"/>
              </a:rPr>
              <a:t> = b *  (mg</a:t>
            </a:r>
            <a:r>
              <a:rPr lang="en-US" baseline="-25000" smtClean="0">
                <a:latin typeface="Arial" panose="020B0604020202020204" pitchFamily="34" charset="0"/>
                <a:ea typeface="MS PGothic" pitchFamily="-84" charset="-128"/>
                <a:cs typeface="MS PGothic" pitchFamily="-84" charset="-128"/>
              </a:rPr>
              <a:t>1</a:t>
            </a:r>
            <a:r>
              <a:rPr lang="en-US" smtClean="0">
                <a:latin typeface="Arial" panose="020B0604020202020204" pitchFamily="34" charset="0"/>
                <a:ea typeface="MS PGothic" pitchFamily="-84" charset="-128"/>
                <a:cs typeface="MS PGothic" pitchFamily="-84" charset="-128"/>
              </a:rPr>
              <a:t> + nh</a:t>
            </a:r>
            <a:r>
              <a:rPr lang="en-US" baseline="-25000" smtClean="0">
                <a:latin typeface="Arial" panose="020B0604020202020204" pitchFamily="34" charset="0"/>
                <a:ea typeface="MS PGothic" pitchFamily="-84" charset="-128"/>
                <a:cs typeface="MS PGothic" pitchFamily="-84" charset="-128"/>
              </a:rPr>
              <a:t>1</a:t>
            </a:r>
            <a:r>
              <a:rPr lang="en-US" smtClean="0">
                <a:latin typeface="Arial" panose="020B0604020202020204" pitchFamily="34" charset="0"/>
                <a:ea typeface="MS PGothic" pitchFamily="-84" charset="-128"/>
                <a:cs typeface="MS PGothic" pitchFamily="-84" charset="-128"/>
              </a:rPr>
              <a:t> )</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and therefore b  divides mg + nh .</a:t>
            </a:r>
            <a:endParaRPr lang="en-US" smtClean="0">
              <a:latin typeface="Arial" panose="020B0604020202020204" pitchFamily="34" charset="0"/>
              <a:ea typeface="MS PGothic" pitchFamily="-84" charset="-128"/>
              <a:cs typeface="MS PGothic" pitchFamily="-84" charset="-128"/>
            </a:endParaRPr>
          </a:p>
        </p:txBody>
      </p:sp>
      <p:sp>
        <p:nvSpPr>
          <p:cNvPr id="40964" name="Slide Number Placeholder 3"/>
          <p:cNvSpPr>
            <a:spLocks noGrp="1"/>
          </p:cNvSpPr>
          <p:nvPr>
            <p:ph type="sldNum" sz="quarter" idx="5"/>
          </p:nvPr>
        </p:nvSpPr>
        <p:spPr>
          <a:noFill/>
        </p:spPr>
        <p:txBody>
          <a:bodyPr/>
          <a:lstStyle/>
          <a:p>
            <a:fld id="{7C46235F-3FA9-AE45-89D1-A58CF8B779DB}"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p:sp>
      <p:sp>
        <p:nvSpPr>
          <p:cNvPr id="43011" name="Notes Placeholder 2"/>
          <p:cNvSpPr>
            <a:spLocks noGrp="1"/>
          </p:cNvSpPr>
          <p:nvPr>
            <p:ph type="body" idx="1"/>
          </p:nvPr>
        </p:nvSpPr>
        <p:spPr>
          <a:noFill/>
        </p:spPr>
        <p:txBody>
          <a:bodyPr/>
          <a:lstStyle/>
          <a:p>
            <a:pPr eaLnBrk="1" hangingPunct="1"/>
            <a:r>
              <a:rPr lang="en-US" smtClean="0">
                <a:latin typeface="Arial" panose="020B0604020202020204" pitchFamily="34" charset="0"/>
                <a:ea typeface="MS PGothic" pitchFamily="-84" charset="-128"/>
                <a:cs typeface="MS PGothic" pitchFamily="-84" charset="-128"/>
              </a:rPr>
              <a:t>Given any positive integer </a:t>
            </a:r>
            <a:r>
              <a:rPr lang="en-US" i="1" smtClean="0">
                <a:latin typeface="Arial" panose="020B0604020202020204" pitchFamily="34" charset="0"/>
                <a:ea typeface="MS PGothic" pitchFamily="-84" charset="-128"/>
                <a:cs typeface="MS PGothic" pitchFamily="-84" charset="-128"/>
              </a:rPr>
              <a:t>n</a:t>
            </a:r>
            <a:r>
              <a:rPr lang="en-US" smtClean="0">
                <a:latin typeface="Arial" panose="020B0604020202020204" pitchFamily="34" charset="0"/>
                <a:ea typeface="MS PGothic" pitchFamily="-84" charset="-128"/>
                <a:cs typeface="MS PGothic" pitchFamily="-84" charset="-128"/>
              </a:rPr>
              <a:t> and any nonnegative integer </a:t>
            </a:r>
            <a:r>
              <a:rPr lang="en-US" i="1" smtClean="0">
                <a:latin typeface="Arial" panose="020B0604020202020204" pitchFamily="34" charset="0"/>
                <a:ea typeface="MS PGothic" pitchFamily="-84" charset="-128"/>
                <a:cs typeface="MS PGothic" pitchFamily="-84" charset="-128"/>
              </a:rPr>
              <a:t>a</a:t>
            </a:r>
            <a:r>
              <a:rPr lang="en-US" smtClean="0">
                <a:latin typeface="Arial" panose="020B0604020202020204" pitchFamily="34" charset="0"/>
                <a:ea typeface="MS PGothic" pitchFamily="-84" charset="-128"/>
                <a:cs typeface="MS PGothic" pitchFamily="-84" charset="-128"/>
              </a:rPr>
              <a:t>, if we divide </a:t>
            </a:r>
            <a:r>
              <a:rPr lang="en-US" i="1" smtClean="0">
                <a:latin typeface="Arial" panose="020B0604020202020204" pitchFamily="34" charset="0"/>
                <a:ea typeface="MS PGothic" pitchFamily="-84" charset="-128"/>
                <a:cs typeface="MS PGothic" pitchFamily="-84" charset="-128"/>
              </a:rPr>
              <a:t>a</a:t>
            </a:r>
            <a:r>
              <a:rPr lang="en-US" smtClean="0">
                <a:latin typeface="Arial" panose="020B0604020202020204" pitchFamily="34" charset="0"/>
                <a:ea typeface="MS PGothic" pitchFamily="-84" charset="-128"/>
                <a:cs typeface="MS PGothic" pitchFamily="-84" charset="-128"/>
              </a:rPr>
              <a:t> by </a:t>
            </a:r>
            <a:r>
              <a:rPr lang="en-US" i="1" smtClean="0">
                <a:latin typeface="Arial" panose="020B0604020202020204" pitchFamily="34" charset="0"/>
                <a:ea typeface="MS PGothic" pitchFamily="-84" charset="-128"/>
                <a:cs typeface="MS PGothic" pitchFamily="-84" charset="-128"/>
              </a:rPr>
              <a:t>n</a:t>
            </a:r>
            <a:r>
              <a:rPr lang="en-US" smtClean="0">
                <a:latin typeface="Arial" panose="020B0604020202020204" pitchFamily="34" charset="0"/>
                <a:ea typeface="MS PGothic" pitchFamily="-84" charset="-128"/>
                <a:cs typeface="MS PGothic" pitchFamily="-84" charset="-128"/>
              </a:rPr>
              <a:t>, we get an integer quotient </a:t>
            </a:r>
            <a:r>
              <a:rPr lang="en-US" i="1" smtClean="0">
                <a:latin typeface="Arial" panose="020B0604020202020204" pitchFamily="34" charset="0"/>
                <a:ea typeface="MS PGothic" pitchFamily="-84" charset="-128"/>
                <a:cs typeface="MS PGothic" pitchFamily="-84" charset="-128"/>
              </a:rPr>
              <a:t>q</a:t>
            </a:r>
            <a:r>
              <a:rPr lang="en-US" smtClean="0">
                <a:latin typeface="Arial" panose="020B0604020202020204" pitchFamily="34" charset="0"/>
                <a:ea typeface="MS PGothic" pitchFamily="-84" charset="-128"/>
                <a:cs typeface="MS PGothic" pitchFamily="-84" charset="-128"/>
              </a:rPr>
              <a:t> and an integer remainder </a:t>
            </a:r>
            <a:r>
              <a:rPr lang="en-US" i="1" smtClean="0">
                <a:latin typeface="Arial" panose="020B0604020202020204" pitchFamily="34" charset="0"/>
                <a:ea typeface="MS PGothic" pitchFamily="-84" charset="-128"/>
                <a:cs typeface="MS PGothic" pitchFamily="-84" charset="-128"/>
              </a:rPr>
              <a:t>r</a:t>
            </a:r>
            <a:r>
              <a:rPr lang="en-US" smtClean="0">
                <a:latin typeface="Arial" panose="020B0604020202020204" pitchFamily="34" charset="0"/>
                <a:ea typeface="MS PGothic" pitchFamily="-84" charset="-128"/>
                <a:cs typeface="MS PGothic" pitchFamily="-84" charset="-128"/>
              </a:rPr>
              <a:t> that obey the following relationship</a:t>
            </a:r>
            <a:r>
              <a:rPr lang="en-US" i="1" smtClean="0">
                <a:latin typeface="Arial" panose="020B0604020202020204" pitchFamily="34" charset="0"/>
                <a:ea typeface="MS PGothic" pitchFamily="-84" charset="-128"/>
                <a:cs typeface="MS PGothic" pitchFamily="-84" charset="-128"/>
              </a:rPr>
              <a:t>:</a:t>
            </a:r>
            <a:endParaRPr lang="en-US" i="1" smtClean="0">
              <a:latin typeface="Arial" panose="020B0604020202020204" pitchFamily="34" charset="0"/>
              <a:ea typeface="MS PGothic" pitchFamily="-84" charset="-128"/>
              <a:cs typeface="MS PGothic" pitchFamily="-84" charset="-128"/>
            </a:endParaRPr>
          </a:p>
          <a:p>
            <a:pPr eaLnBrk="1" hangingPunct="1"/>
            <a:endParaRPr lang="en-US" i="1" smtClean="0">
              <a:latin typeface="Arial" panose="020B0604020202020204" pitchFamily="34" charset="0"/>
              <a:ea typeface="MS PGothic" pitchFamily="-84" charset="-128"/>
              <a:cs typeface="MS PGothic" pitchFamily="-84" charset="-128"/>
            </a:endParaRPr>
          </a:p>
          <a:p>
            <a:pPr eaLnBrk="1" hangingPunct="1"/>
            <a:r>
              <a:rPr lang="en-US" i="1" smtClean="0">
                <a:latin typeface="Arial" panose="020B0604020202020204" pitchFamily="34" charset="0"/>
                <a:ea typeface="MS PGothic" pitchFamily="-84" charset="-128"/>
                <a:cs typeface="MS PGothic" pitchFamily="-84" charset="-128"/>
              </a:rPr>
              <a:t> a = qn + r, </a:t>
            </a:r>
            <a:r>
              <a:rPr lang="en-US" smtClean="0">
                <a:latin typeface="Arial" panose="020B0604020202020204" pitchFamily="34" charset="0"/>
                <a:ea typeface="MS PGothic" pitchFamily="-84" charset="-128"/>
                <a:cs typeface="MS PGothic" pitchFamily="-84" charset="-128"/>
              </a:rPr>
              <a:t>     </a:t>
            </a:r>
            <a:r>
              <a:rPr lang="en-US" i="1" smtClean="0">
                <a:latin typeface="Arial" panose="020B0604020202020204" pitchFamily="34" charset="0"/>
                <a:ea typeface="MS PGothic" pitchFamily="-84" charset="-128"/>
                <a:cs typeface="MS PGothic" pitchFamily="-84" charset="-128"/>
              </a:rPr>
              <a:t>0 ≤ r &lt; n; q = [a/n] </a:t>
            </a:r>
            <a:r>
              <a:rPr lang="en-US" smtClean="0">
                <a:latin typeface="Arial" panose="020B0604020202020204" pitchFamily="34" charset="0"/>
                <a:ea typeface="MS PGothic" pitchFamily="-84" charset="-128"/>
                <a:cs typeface="MS PGothic" pitchFamily="-84" charset="-128"/>
              </a:rPr>
              <a:t>which is referred to as the division algorithm. </a:t>
            </a:r>
            <a:endParaRPr lang="en-US" smtClean="0">
              <a:latin typeface="Arial" panose="020B0604020202020204" pitchFamily="34" charset="0"/>
              <a:ea typeface="MS PGothic" pitchFamily="-84" charset="-128"/>
              <a:cs typeface="MS PGothic" pitchFamily="-84" charset="-128"/>
            </a:endParaRPr>
          </a:p>
          <a:p>
            <a:pPr eaLnBrk="1" hangingPunct="1"/>
            <a:endParaRPr lang="en-US" b="1" i="1" smtClean="0">
              <a:latin typeface="Arial" panose="020B0604020202020204" pitchFamily="34" charset="0"/>
              <a:ea typeface="MS PGothic" pitchFamily="-84" charset="-128"/>
              <a:cs typeface="MS PGothic" pitchFamily="-84" charset="-128"/>
            </a:endParaRPr>
          </a:p>
        </p:txBody>
      </p:sp>
      <p:sp>
        <p:nvSpPr>
          <p:cNvPr id="43012" name="Slide Number Placeholder 3"/>
          <p:cNvSpPr>
            <a:spLocks noGrp="1"/>
          </p:cNvSpPr>
          <p:nvPr>
            <p:ph type="sldNum" sz="quarter" idx="5"/>
          </p:nvPr>
        </p:nvSpPr>
        <p:spPr>
          <a:noFill/>
        </p:spPr>
        <p:txBody>
          <a:bodyPr/>
          <a:lstStyle/>
          <a:p>
            <a:fld id="{713DC2E6-EEFD-874E-B170-9A85AC6E093F}"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p:sp>
      <p:sp>
        <p:nvSpPr>
          <p:cNvPr id="45059" name="Notes Placeholder 2"/>
          <p:cNvSpPr>
            <a:spLocks noGrp="1"/>
          </p:cNvSpPr>
          <p:nvPr>
            <p:ph type="body" idx="1"/>
          </p:nvPr>
        </p:nvSpPr>
        <p:spPr>
          <a:noFill/>
        </p:spPr>
        <p:txBody>
          <a:bodyPr/>
          <a:lstStyle/>
          <a:p>
            <a:pPr eaLnBrk="1" hangingPunct="1"/>
            <a:r>
              <a:rPr lang="en-US" smtClean="0">
                <a:latin typeface="Arial" panose="020B0604020202020204" pitchFamily="34" charset="0"/>
                <a:ea typeface="MS PGothic" pitchFamily="-84" charset="-128"/>
                <a:cs typeface="MS PGothic" pitchFamily="-84" charset="-128"/>
              </a:rPr>
              <a:t>Figure 4.1a demonstrates that, given a and positive n, it is always possible to find q and r that satisfy the preceding relationship. Represent the integers on the number line; a will fall somewhere on that line (positive a is shown, a similar demonstration can be made for negative a). Starting at 0, proceed to n, 2n, up to qn such that qn ≤ a and (q + 1)n &gt; a. The distance from qn to a is r, and we have found the unique values of q and r. The remainder r  is often referred to as a residue .</a:t>
            </a:r>
            <a:endParaRPr lang="en-US" smtClean="0">
              <a:latin typeface="Arial" panose="020B0604020202020204" pitchFamily="34" charset="0"/>
              <a:ea typeface="MS PGothic" pitchFamily="-84" charset="-128"/>
              <a:cs typeface="MS PGothic" pitchFamily="-84" charset="-128"/>
            </a:endParaRPr>
          </a:p>
          <a:p>
            <a:pPr eaLnBrk="1" hangingPunct="1"/>
            <a:endParaRPr lang="en-US" smtClean="0">
              <a:latin typeface="Arial" panose="020B0604020202020204" pitchFamily="34" charset="0"/>
              <a:ea typeface="MS PGothic" pitchFamily="-84" charset="-128"/>
              <a:cs typeface="MS PGothic" pitchFamily="-84" charset="-128"/>
            </a:endParaRPr>
          </a:p>
          <a:p>
            <a:pPr eaLnBrk="1" hangingPunct="1"/>
            <a:r>
              <a:rPr lang="en-US" smtClean="0">
                <a:latin typeface="Arial" panose="020B0604020202020204" pitchFamily="34" charset="0"/>
                <a:ea typeface="MS PGothic" pitchFamily="-84" charset="-128"/>
                <a:cs typeface="MS PGothic" pitchFamily="-84" charset="-128"/>
              </a:rPr>
              <a:t>For example: </a:t>
            </a:r>
            <a:endParaRPr lang="en-US" smtClean="0">
              <a:latin typeface="Arial" panose="020B0604020202020204" pitchFamily="34" charset="0"/>
              <a:ea typeface="MS PGothic" pitchFamily="-84" charset="-128"/>
              <a:cs typeface="MS PGothic" pitchFamily="-84" charset="-128"/>
            </a:endParaRPr>
          </a:p>
          <a:p>
            <a:pPr eaLnBrk="1" hangingPunct="1"/>
            <a:r>
              <a:rPr lang="en-US" i="1" smtClean="0">
                <a:latin typeface="Arial" panose="020B0604020202020204" pitchFamily="34" charset="0"/>
                <a:ea typeface="MS PGothic" pitchFamily="-84" charset="-128"/>
                <a:cs typeface="MS PGothic" pitchFamily="-84" charset="-128"/>
              </a:rPr>
              <a:t>    a = 11; n = 7; 	11 = 1 x 7 + 4; 	r = 4 q = 1 </a:t>
            </a:r>
            <a:endParaRPr lang="en-US" i="1" smtClean="0">
              <a:latin typeface="Arial" panose="020B0604020202020204" pitchFamily="34" charset="0"/>
              <a:ea typeface="MS PGothic" pitchFamily="-84" charset="-128"/>
              <a:cs typeface="MS PGothic" pitchFamily="-84" charset="-128"/>
            </a:endParaRPr>
          </a:p>
          <a:p>
            <a:pPr eaLnBrk="1" hangingPunct="1"/>
            <a:r>
              <a:rPr lang="en-US" i="1" smtClean="0">
                <a:latin typeface="Arial" panose="020B0604020202020204" pitchFamily="34" charset="0"/>
                <a:ea typeface="MS PGothic" pitchFamily="-84" charset="-128"/>
                <a:cs typeface="MS PGothic" pitchFamily="-84" charset="-128"/>
              </a:rPr>
              <a:t>    a = –11; n = 7; 	–11 = (–2) x 7 + 3; 	r = 3 q = –2 </a:t>
            </a:r>
            <a:endParaRPr lang="en-US" i="1" smtClean="0">
              <a:latin typeface="Arial" panose="020B0604020202020204" pitchFamily="34" charset="0"/>
              <a:ea typeface="MS PGothic" pitchFamily="-84" charset="-128"/>
              <a:cs typeface="MS PGothic" pitchFamily="-84" charset="-128"/>
            </a:endParaRPr>
          </a:p>
          <a:p>
            <a:pPr eaLnBrk="1" hangingPunct="1"/>
            <a:r>
              <a:rPr lang="en-US" smtClean="0">
                <a:latin typeface="Arial" panose="020B0604020202020204" pitchFamily="34" charset="0"/>
                <a:ea typeface="MS PGothic" pitchFamily="-84" charset="-128"/>
                <a:cs typeface="MS PGothic" pitchFamily="-84" charset="-128"/>
              </a:rPr>
              <a:t>Figure 4.1b provides another example. </a:t>
            </a:r>
            <a:endParaRPr lang="en-US" smtClean="0">
              <a:latin typeface="Arial" panose="020B0604020202020204" pitchFamily="34" charset="0"/>
              <a:ea typeface="MS PGothic" pitchFamily="-84" charset="-128"/>
              <a:cs typeface="MS PGothic" pitchFamily="-84" charset="-128"/>
            </a:endParaRPr>
          </a:p>
          <a:p>
            <a:endParaRPr lang="en-US" smtClean="0">
              <a:latin typeface="Arial" panose="020B0604020202020204" pitchFamily="34" charset="0"/>
              <a:ea typeface="MS PGothic" pitchFamily="-84" charset="-128"/>
              <a:cs typeface="MS PGothic" pitchFamily="-84" charset="-128"/>
            </a:endParaRPr>
          </a:p>
        </p:txBody>
      </p:sp>
      <p:sp>
        <p:nvSpPr>
          <p:cNvPr id="45060" name="Slide Number Placeholder 3"/>
          <p:cNvSpPr>
            <a:spLocks noGrp="1"/>
          </p:cNvSpPr>
          <p:nvPr>
            <p:ph type="sldNum" sz="quarter" idx="5"/>
          </p:nvPr>
        </p:nvSpPr>
        <p:spPr>
          <a:noFill/>
        </p:spPr>
        <p:txBody>
          <a:bodyPr/>
          <a:lstStyle/>
          <a:p>
            <a:fld id="{3A372CBD-66AF-E241-A037-ABBDAFF689DC}" type="slidenum">
              <a:rPr lang="en-AU" smtClean="0">
                <a:latin typeface="Arial" panose="020B0604020202020204" pitchFamily="34" charset="0"/>
              </a:rPr>
            </a:fld>
            <a:endParaRPr lang="en-AU"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1E6F37AB-E29E-B94D-B797-40264BDA9EBB}" type="slidenum">
              <a:rPr lang="en-AU">
                <a:latin typeface="Arial" panose="020B0604020202020204" pitchFamily="34" charset="0"/>
              </a:rPr>
            </a:fld>
            <a:endParaRPr lang="en-AU">
              <a:latin typeface="Arial" panose="020B0604020202020204" pitchFamily="34" charset="0"/>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r>
              <a:rPr lang="en-US" smtClean="0">
                <a:latin typeface="Arial" panose="020B0604020202020204" pitchFamily="34" charset="0"/>
                <a:ea typeface="MS PGothic" pitchFamily="-84" charset="-128"/>
                <a:cs typeface="MS PGothic" pitchFamily="-84" charset="-128"/>
              </a:rPr>
              <a:t> One of the basic techniques of number theory is the Euclidean algorithm, which</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is a simple procedure for determining the greatest common divisor of two positive</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integers. First, we need a simple definition: Two integers are relatively prime  if their</a:t>
            </a:r>
            <a:endParaRPr lang="en-US" smtClean="0">
              <a:latin typeface="Arial" panose="020B0604020202020204" pitchFamily="34" charset="0"/>
              <a:ea typeface="MS PGothic" pitchFamily="-84" charset="-128"/>
              <a:cs typeface="MS PGothic" pitchFamily="-84" charset="-128"/>
            </a:endParaRPr>
          </a:p>
          <a:p>
            <a:r>
              <a:rPr lang="en-US" smtClean="0">
                <a:latin typeface="Arial" panose="020B0604020202020204" pitchFamily="34" charset="0"/>
                <a:ea typeface="MS PGothic" pitchFamily="-84" charset="-128"/>
                <a:cs typeface="MS PGothic" pitchFamily="-84" charset="-128"/>
              </a:rPr>
              <a:t>only common positive integer factor is 1.</a:t>
            </a:r>
            <a:endParaRPr lang="en-US" smtClean="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2"/>
          <p:cNvGrpSpPr/>
          <p:nvPr/>
        </p:nvGrpSpPr>
        <p:grpSpPr bwMode="auto">
          <a:xfrm>
            <a:off x="3175" y="4267200"/>
            <a:ext cx="9140825" cy="2590800"/>
            <a:chOff x="2" y="2688"/>
            <a:chExt cx="5758" cy="1632"/>
          </a:xfrm>
        </p:grpSpPr>
        <p:sp>
          <p:nvSpPr>
            <p:cNvPr id="5" name="Freeform 3"/>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grpSp>
          <p:nvGrpSpPr>
            <p:cNvPr id="6" name="Group 4"/>
            <p:cNvGrpSpPr/>
            <p:nvPr/>
          </p:nvGrpSpPr>
          <p:grpSpPr bwMode="auto">
            <a:xfrm>
              <a:off x="1776" y="3024"/>
              <a:ext cx="3929" cy="1290"/>
              <a:chOff x="1776" y="3024"/>
              <a:chExt cx="3929" cy="1290"/>
            </a:xfrm>
          </p:grpSpPr>
          <p:grpSp>
            <p:nvGrpSpPr>
              <p:cNvPr id="7" name="Group 5"/>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ln>
                <a:effectLst/>
              </p:spPr>
              <p:txBody>
                <a:bodyPr/>
                <a:lstStyle/>
                <a:p>
                  <a:pPr>
                    <a:defRPr/>
                  </a:pPr>
                  <a:endParaRPr lang="en-US" dirty="0">
                    <a:latin typeface="Arial" panose="020B0604020202020204" pitchFamily="34" charset="0"/>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ln>
                <a:effectLst/>
              </p:spPr>
              <p:txBody>
                <a:bodyPr/>
                <a:lstStyle/>
                <a:p>
                  <a:pPr>
                    <a:defRPr/>
                  </a:pPr>
                  <a:endParaRPr lang="en-US" dirty="0">
                    <a:latin typeface="Arial" panose="020B0604020202020204" pitchFamily="34" charset="0"/>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ln>
                <a:effectLst/>
              </p:spPr>
              <p:txBody>
                <a:bodyPr/>
                <a:lstStyle/>
                <a:p>
                  <a:pPr>
                    <a:defRPr/>
                  </a:pPr>
                  <a:endParaRPr lang="en-US" dirty="0">
                    <a:latin typeface="Arial" panose="020B0604020202020204" pitchFamily="34" charset="0"/>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ln>
                <a:effectLst/>
              </p:spPr>
              <p:txBody>
                <a:bodyPr/>
                <a:lstStyle/>
                <a:p>
                  <a:pPr>
                    <a:defRPr/>
                  </a:pPr>
                  <a:endParaRPr lang="en-US" dirty="0">
                    <a:latin typeface="Arial" panose="020B0604020202020204" pitchFamily="34" charset="0"/>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ln>
                <a:effectLst/>
              </p:spPr>
              <p:txBody>
                <a:bodyPr/>
                <a:lstStyle/>
                <a:p>
                  <a:pPr>
                    <a:defRPr/>
                  </a:pPr>
                  <a:endParaRPr lang="en-US" dirty="0">
                    <a:latin typeface="Arial" panose="020B0604020202020204" pitchFamily="34" charset="0"/>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ln>
              <a:effectLst/>
            </p:spPr>
            <p:txBody>
              <a:bodyPr/>
              <a:lstStyle/>
              <a:p>
                <a:pPr>
                  <a:defRPr/>
                </a:pPr>
                <a:endParaRPr lang="en-US" dirty="0">
                  <a:latin typeface="Arial" panose="020B0604020202020204" pitchFamily="34" charset="0"/>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13" name="Freeform 19"/>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14" name="Freeform 20"/>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ln>
            </p:spPr>
            <p:txBody>
              <a:bodyPr/>
              <a:lstStyle/>
              <a:p>
                <a:pPr>
                  <a:defRPr/>
                </a:pPr>
                <a:endParaRPr lang="en-US" dirty="0">
                  <a:latin typeface="Arial" panose="020B0604020202020204" pitchFamily="34" charset="0"/>
                </a:endParaRPr>
              </a:p>
            </p:txBody>
          </p:sp>
          <p:sp>
            <p:nvSpPr>
              <p:cNvPr id="15" name="Freeform 21"/>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16" name="Freeform 22"/>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ln>
            </p:spPr>
            <p:txBody>
              <a:bodyPr/>
              <a:lstStyle/>
              <a:p>
                <a:pPr>
                  <a:defRPr/>
                </a:pPr>
                <a:endParaRPr lang="en-US" dirty="0">
                  <a:latin typeface="Arial" panose="020B0604020202020204" pitchFamily="34" charset="0"/>
                </a:endParaRPr>
              </a:p>
            </p:txBody>
          </p:sp>
          <p:sp>
            <p:nvSpPr>
              <p:cNvPr id="17" name="Freeform 23"/>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ln>
            </p:spPr>
            <p:txBody>
              <a:bodyPr/>
              <a:lstStyle/>
              <a:p>
                <a:pPr>
                  <a:defRPr/>
                </a:pPr>
                <a:endParaRPr lang="en-US" dirty="0">
                  <a:latin typeface="Arial" panose="020B0604020202020204" pitchFamily="34" charset="0"/>
                </a:endParaRPr>
              </a:p>
            </p:txBody>
          </p:sp>
          <p:sp>
            <p:nvSpPr>
              <p:cNvPr id="18" name="Freeform 24"/>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ln>
            </p:spPr>
            <p:txBody>
              <a:bodyPr/>
              <a:lstStyle/>
              <a:p>
                <a:pPr>
                  <a:defRPr/>
                </a:pPr>
                <a:endParaRPr lang="en-US" dirty="0">
                  <a:latin typeface="Arial" panose="020B0604020202020204" pitchFamily="34" charset="0"/>
                </a:endParaRPr>
              </a:p>
            </p:txBody>
          </p:sp>
          <p:sp>
            <p:nvSpPr>
              <p:cNvPr id="19" name="Freeform 25"/>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20" name="Freeform 26"/>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ln>
            </p:spPr>
            <p:txBody>
              <a:bodyPr/>
              <a:lstStyle/>
              <a:p>
                <a:pPr>
                  <a:defRPr/>
                </a:pPr>
                <a:endParaRPr lang="en-US" dirty="0">
                  <a:latin typeface="Arial" panose="020B0604020202020204" pitchFamily="34" charset="0"/>
                </a:endParaRPr>
              </a:p>
            </p:txBody>
          </p:sp>
          <p:sp>
            <p:nvSpPr>
              <p:cNvPr id="21" name="Freeform 27"/>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ln>
            </p:spPr>
            <p:txBody>
              <a:bodyPr/>
              <a:lstStyle/>
              <a:p>
                <a:pPr>
                  <a:defRPr/>
                </a:pPr>
                <a:endParaRPr lang="en-US" dirty="0">
                  <a:latin typeface="Arial" panose="020B0604020202020204" pitchFamily="34" charset="0"/>
                </a:endParaRPr>
              </a:p>
            </p:txBody>
          </p:sp>
          <p:sp>
            <p:nvSpPr>
              <p:cNvPr id="22" name="Freeform 28"/>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23" name="Freeform 29"/>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ln>
            </p:spPr>
            <p:txBody>
              <a:bodyPr/>
              <a:lstStyle/>
              <a:p>
                <a:pPr>
                  <a:defRPr/>
                </a:pPr>
                <a:endParaRPr lang="en-US" dirty="0">
                  <a:latin typeface="Arial" panose="020B0604020202020204" pitchFamily="34" charset="0"/>
                </a:endParaRPr>
              </a:p>
            </p:txBody>
          </p:sp>
          <p:sp>
            <p:nvSpPr>
              <p:cNvPr id="24" name="Freeform 30"/>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ln>
            </p:spPr>
            <p:txBody>
              <a:bodyPr/>
              <a:lstStyle/>
              <a:p>
                <a:pPr>
                  <a:defRPr/>
                </a:pPr>
                <a:endParaRPr lang="en-US" dirty="0">
                  <a:latin typeface="Arial" panose="020B0604020202020204" pitchFamily="34" charset="0"/>
                </a:endParaRPr>
              </a:p>
            </p:txBody>
          </p:sp>
          <p:sp>
            <p:nvSpPr>
              <p:cNvPr id="25" name="Freeform 31"/>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26" name="Freeform 32"/>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27" name="Freeform 33"/>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28" name="Freeform 34"/>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ln>
            </p:spPr>
            <p:txBody>
              <a:bodyPr/>
              <a:lstStyle/>
              <a:p>
                <a:pPr>
                  <a:defRPr/>
                </a:pPr>
                <a:endParaRPr lang="en-US" dirty="0">
                  <a:latin typeface="Arial" panose="020B0604020202020204" pitchFamily="34" charset="0"/>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30" name="Freeform 36"/>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31" name="Freeform 37"/>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32" name="Freeform 38"/>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33" name="Freeform 39"/>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34" name="Freeform 40"/>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35" name="Freeform 41"/>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36" name="Freeform 42"/>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37" name="Freeform 43"/>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ln>
            </p:spPr>
            <p:txBody>
              <a:bodyPr/>
              <a:lstStyle/>
              <a:p>
                <a:pPr>
                  <a:defRPr/>
                </a:pPr>
                <a:endParaRPr lang="en-US" dirty="0">
                  <a:latin typeface="Arial" panose="020B0604020202020204" pitchFamily="34" charset="0"/>
                </a:endParaRPr>
              </a:p>
            </p:txBody>
          </p:sp>
          <p:sp>
            <p:nvSpPr>
              <p:cNvPr id="38" name="Freeform 44"/>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39" name="Freeform 45"/>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40" name="Freeform 46"/>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41" name="Freeform 47"/>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42" name="Freeform 48"/>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43" name="Freeform 49"/>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44" name="Freeform 50"/>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45" name="Freeform 51"/>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grpSp>
            <p:nvGrpSpPr>
              <p:cNvPr id="48" name="Group 54"/>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ln>
                <a:effectLst/>
              </p:spPr>
              <p:txBody>
                <a:bodyPr/>
                <a:lstStyle/>
                <a:p>
                  <a:pPr>
                    <a:defRPr/>
                  </a:pPr>
                  <a:endParaRPr lang="en-US" dirty="0">
                    <a:latin typeface="Arial" panose="020B0604020202020204" pitchFamily="34" charset="0"/>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grpSp>
          <p:grpSp>
            <p:nvGrpSpPr>
              <p:cNvPr id="49" name="Group 61"/>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ln>
                <a:effectLst/>
              </p:spPr>
              <p:txBody>
                <a:bodyPr/>
                <a:lstStyle/>
                <a:p>
                  <a:pPr>
                    <a:defRPr/>
                  </a:pPr>
                  <a:endParaRPr lang="en-US" dirty="0">
                    <a:latin typeface="Arial" panose="020B0604020202020204" pitchFamily="34" charset="0"/>
                  </a:endParaRPr>
                </a:p>
              </p:txBody>
            </p:sp>
          </p:grpSp>
        </p:grpSp>
      </p:grpSp>
      <p:sp>
        <p:nvSpPr>
          <p:cNvPr id="90178"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endParaRPr lang="en-US"/>
          </a:p>
        </p:txBody>
      </p:sp>
      <p:sp>
        <p:nvSpPr>
          <p:cNvPr id="90179"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r>
              <a:rPr lang="en-US"/>
              <a:t>Click to edit Master subtitle style</a:t>
            </a:r>
            <a:endParaRPr lang="en-US"/>
          </a:p>
        </p:txBody>
      </p:sp>
      <p:sp>
        <p:nvSpPr>
          <p:cNvPr id="68" name="Rectangle 68"/>
          <p:cNvSpPr>
            <a:spLocks noGrp="1" noChangeArrowheads="1"/>
          </p:cNvSpPr>
          <p:nvPr>
            <p:ph type="dt" sz="quarter" idx="10"/>
          </p:nvPr>
        </p:nvSpPr>
        <p:spPr/>
        <p:txBody>
          <a:bodyPr/>
          <a:lstStyle>
            <a:lvl1pPr>
              <a:defRPr dirty="0"/>
            </a:lvl1pPr>
          </a:lstStyle>
          <a:p>
            <a:pPr>
              <a:defRPr/>
            </a:pPr>
            <a:endParaRPr lang="en-US"/>
          </a:p>
        </p:txBody>
      </p:sp>
      <p:sp>
        <p:nvSpPr>
          <p:cNvPr id="69" name="Rectangle 69"/>
          <p:cNvSpPr>
            <a:spLocks noGrp="1" noChangeArrowheads="1"/>
          </p:cNvSpPr>
          <p:nvPr>
            <p:ph type="ftr" sz="quarter" idx="11"/>
          </p:nvPr>
        </p:nvSpPr>
        <p:spPr/>
        <p:txBody>
          <a:bodyPr/>
          <a:lstStyle>
            <a:lvl1pPr>
              <a:defRPr dirty="0"/>
            </a:lvl1pPr>
          </a:lstStyle>
          <a:p>
            <a:pPr>
              <a:defRPr/>
            </a:pPr>
            <a:endParaRPr lang="en-US"/>
          </a:p>
        </p:txBody>
      </p:sp>
      <p:sp>
        <p:nvSpPr>
          <p:cNvPr id="70" name="Rectangle 70"/>
          <p:cNvSpPr>
            <a:spLocks noGrp="1" noChangeArrowheads="1"/>
          </p:cNvSpPr>
          <p:nvPr>
            <p:ph type="sldNum" sz="quarter" idx="12"/>
          </p:nvPr>
        </p:nvSpPr>
        <p:spPr/>
        <p:txBody>
          <a:bodyPr/>
          <a:lstStyle>
            <a:lvl1pPr>
              <a:defRPr/>
            </a:lvl1pPr>
          </a:lstStyle>
          <a:p>
            <a:pPr>
              <a:defRPr/>
            </a:pPr>
            <a:fld id="{795EF581-0E8B-1644-973A-58ABAC7E08A1}" type="slidenum">
              <a:rPr lang="en-US"/>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Rectangle 67"/>
          <p:cNvSpPr>
            <a:spLocks noGrp="1" noChangeArrowheads="1"/>
          </p:cNvSpPr>
          <p:nvPr>
            <p:ph type="dt" sz="half" idx="10"/>
          </p:nvPr>
        </p:nvSpPr>
        <p:spPr/>
        <p:txBody>
          <a:bodyPr/>
          <a:lstStyle>
            <a:lvl1pPr>
              <a:defRPr/>
            </a:lvl1pPr>
          </a:lstStyle>
          <a:p>
            <a:pPr>
              <a:defRPr/>
            </a:pPr>
            <a:endParaRPr lang="en-US"/>
          </a:p>
        </p:txBody>
      </p:sp>
      <p:sp>
        <p:nvSpPr>
          <p:cNvPr id="5" name="Rectangle 68"/>
          <p:cNvSpPr>
            <a:spLocks noGrp="1" noChangeArrowheads="1"/>
          </p:cNvSpPr>
          <p:nvPr>
            <p:ph type="ftr" sz="quarter" idx="11"/>
          </p:nvPr>
        </p:nvSpPr>
        <p:spPr/>
        <p:txBody>
          <a:bodyPr/>
          <a:lstStyle>
            <a:lvl1pPr>
              <a:defRPr/>
            </a:lvl1pPr>
          </a:lstStyle>
          <a:p>
            <a:pPr>
              <a:defRPr/>
            </a:pPr>
            <a:endParaRPr lang="en-US"/>
          </a:p>
        </p:txBody>
      </p:sp>
      <p:sp>
        <p:nvSpPr>
          <p:cNvPr id="6" name="Rectangle 69"/>
          <p:cNvSpPr>
            <a:spLocks noGrp="1" noChangeArrowheads="1"/>
          </p:cNvSpPr>
          <p:nvPr>
            <p:ph type="sldNum" sz="quarter" idx="12"/>
          </p:nvPr>
        </p:nvSpPr>
        <p:spPr/>
        <p:txBody>
          <a:bodyPr/>
          <a:lstStyle>
            <a:lvl1pPr>
              <a:defRPr/>
            </a:lvl1pPr>
          </a:lstStyle>
          <a:p>
            <a:pPr>
              <a:defRPr/>
            </a:pPr>
            <a:fld id="{71E571F1-141D-9947-B89B-C71570E7C7A0}" type="slidenum">
              <a:rPr lang="en-US"/>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Rectangle 67"/>
          <p:cNvSpPr>
            <a:spLocks noGrp="1" noChangeArrowheads="1"/>
          </p:cNvSpPr>
          <p:nvPr>
            <p:ph type="dt" sz="half" idx="10"/>
          </p:nvPr>
        </p:nvSpPr>
        <p:spPr/>
        <p:txBody>
          <a:bodyPr/>
          <a:lstStyle>
            <a:lvl1pPr>
              <a:defRPr/>
            </a:lvl1pPr>
          </a:lstStyle>
          <a:p>
            <a:pPr>
              <a:defRPr/>
            </a:pPr>
            <a:endParaRPr lang="en-US"/>
          </a:p>
        </p:txBody>
      </p:sp>
      <p:sp>
        <p:nvSpPr>
          <p:cNvPr id="5" name="Rectangle 68"/>
          <p:cNvSpPr>
            <a:spLocks noGrp="1" noChangeArrowheads="1"/>
          </p:cNvSpPr>
          <p:nvPr>
            <p:ph type="ftr" sz="quarter" idx="11"/>
          </p:nvPr>
        </p:nvSpPr>
        <p:spPr/>
        <p:txBody>
          <a:bodyPr/>
          <a:lstStyle>
            <a:lvl1pPr>
              <a:defRPr/>
            </a:lvl1pPr>
          </a:lstStyle>
          <a:p>
            <a:pPr>
              <a:defRPr/>
            </a:pPr>
            <a:endParaRPr lang="en-US"/>
          </a:p>
        </p:txBody>
      </p:sp>
      <p:sp>
        <p:nvSpPr>
          <p:cNvPr id="6" name="Rectangle 69"/>
          <p:cNvSpPr>
            <a:spLocks noGrp="1" noChangeArrowheads="1"/>
          </p:cNvSpPr>
          <p:nvPr>
            <p:ph type="sldNum" sz="quarter" idx="12"/>
          </p:nvPr>
        </p:nvSpPr>
        <p:spPr/>
        <p:txBody>
          <a:bodyPr/>
          <a:lstStyle>
            <a:lvl1pPr>
              <a:defRPr/>
            </a:lvl1pPr>
          </a:lstStyle>
          <a:p>
            <a:pPr>
              <a:defRPr/>
            </a:pPr>
            <a:fld id="{C39F3187-063D-B44F-AB3F-7977ABF9E09B}" type="slidenum">
              <a:rPr lang="en-US"/>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lang="en-US" smtClean="0"/>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smtClean="0"/>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2F0F12D2-8220-2949-973A-0CB7FDA6B6EC}" type="datetime1">
              <a:rPr lang="en-US"/>
            </a:fld>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738E293-5757-B443-AD77-BD23F0D77BC9}" type="slidenum">
              <a:rPr lang="en-US"/>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lang="en-US" smtClean="0"/>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smtClean="0"/>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8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11" name="Date Placeholder 3"/>
          <p:cNvSpPr>
            <a:spLocks noGrp="1"/>
          </p:cNvSpPr>
          <p:nvPr>
            <p:ph type="dt" sz="half" idx="10"/>
          </p:nvPr>
        </p:nvSpPr>
        <p:spPr/>
        <p:txBody>
          <a:bodyPr/>
          <a:lstStyle>
            <a:lvl1pPr>
              <a:defRPr smtClean="0"/>
            </a:lvl1pPr>
          </a:lstStyle>
          <a:p>
            <a:pPr>
              <a:defRPr/>
            </a:pPr>
            <a:fld id="{4C29F7B8-A002-4E4D-89A4-464899BD39A5}" type="datetime1">
              <a:rPr lang="en-US"/>
            </a:fld>
            <a:endParaRPr lang="en-US"/>
          </a:p>
        </p:txBody>
      </p:sp>
      <p:sp>
        <p:nvSpPr>
          <p:cNvPr id="12" name="Footer Placeholder 4"/>
          <p:cNvSpPr>
            <a:spLocks noGrp="1"/>
          </p:cNvSpPr>
          <p:nvPr>
            <p:ph type="ftr" sz="quarter" idx="11"/>
          </p:nvPr>
        </p:nvSpPr>
        <p:spPr/>
        <p:txBody>
          <a:bodyPr/>
          <a:lstStyle>
            <a:lvl1pPr>
              <a:defRPr/>
            </a:lvl1pPr>
          </a:lstStyle>
          <a:p>
            <a:pPr>
              <a:defRPr/>
            </a:pPr>
            <a:endParaRPr lang="en-US"/>
          </a:p>
        </p:txBody>
      </p:sp>
      <p:sp>
        <p:nvSpPr>
          <p:cNvPr id="13" name="Slide Number Placeholder 5"/>
          <p:cNvSpPr>
            <a:spLocks noGrp="1"/>
          </p:cNvSpPr>
          <p:nvPr>
            <p:ph type="sldNum" sz="quarter" idx="12"/>
          </p:nvPr>
        </p:nvSpPr>
        <p:spPr/>
        <p:txBody>
          <a:bodyPr/>
          <a:lstStyle>
            <a:lvl1pPr>
              <a:defRPr/>
            </a:lvl1pPr>
          </a:lstStyle>
          <a:p>
            <a:pPr>
              <a:defRPr/>
            </a:pPr>
            <a:fld id="{4438D00E-85F4-444E-87C2-78E53B8874D5}" type="slidenum">
              <a:rPr lang="en-US"/>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FBEC1D24-2EC1-FF44-89DA-12B55CC0C8DE}" type="slidenum">
              <a:rPr lang="en-US"/>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2" name="Date Placeholder 6"/>
          <p:cNvSpPr>
            <a:spLocks noGrp="1"/>
          </p:cNvSpPr>
          <p:nvPr>
            <p:ph type="dt" sz="half" idx="10"/>
          </p:nvPr>
        </p:nvSpPr>
        <p:spPr/>
        <p:txBody>
          <a:bodyPr/>
          <a:lstStyle>
            <a:lvl1pPr>
              <a:defRPr/>
            </a:lvl1pPr>
          </a:lstStyle>
          <a:p>
            <a:pPr>
              <a:defRPr/>
            </a:pPr>
            <a:endParaRPr lang="en-US"/>
          </a:p>
        </p:txBody>
      </p:sp>
      <p:sp>
        <p:nvSpPr>
          <p:cNvPr id="13" name="Footer Placeholder 7"/>
          <p:cNvSpPr>
            <a:spLocks noGrp="1"/>
          </p:cNvSpPr>
          <p:nvPr>
            <p:ph type="ftr" sz="quarter" idx="11"/>
          </p:nvPr>
        </p:nvSpPr>
        <p:spPr/>
        <p:txBody>
          <a:bodyPr/>
          <a:lstStyle>
            <a:lvl1pPr>
              <a:defRPr/>
            </a:lvl1pPr>
          </a:lstStyle>
          <a:p>
            <a:pPr>
              <a:defRPr/>
            </a:pPr>
            <a:endParaRPr lang="en-US"/>
          </a:p>
        </p:txBody>
      </p:sp>
      <p:sp>
        <p:nvSpPr>
          <p:cNvPr id="14" name="Slide Number Placeholder 8"/>
          <p:cNvSpPr>
            <a:spLocks noGrp="1"/>
          </p:cNvSpPr>
          <p:nvPr>
            <p:ph type="sldNum" sz="quarter" idx="12"/>
          </p:nvPr>
        </p:nvSpPr>
        <p:spPr/>
        <p:txBody>
          <a:bodyPr/>
          <a:lstStyle>
            <a:lvl1pPr>
              <a:defRPr/>
            </a:lvl1pPr>
          </a:lstStyle>
          <a:p>
            <a:pPr>
              <a:defRPr/>
            </a:pPr>
            <a:fld id="{EC751168-E824-D04D-83FF-C98F1CA65931}" type="slidenum">
              <a:rPr lang="en-US"/>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lang="en-US" smtClean="0"/>
          </a:p>
        </p:txBody>
      </p:sp>
      <p:sp>
        <p:nvSpPr>
          <p:cNvPr id="6" name="Date Placeholder 2"/>
          <p:cNvSpPr>
            <a:spLocks noGrp="1"/>
          </p:cNvSpPr>
          <p:nvPr>
            <p:ph type="dt" sz="half" idx="10"/>
          </p:nvPr>
        </p:nvSpPr>
        <p:spPr/>
        <p:txBody>
          <a:bodyPr/>
          <a:lstStyle>
            <a:lvl1pPr>
              <a:defRPr/>
            </a:lvl1pPr>
          </a:lstStyle>
          <a:p>
            <a:pPr>
              <a:defRPr/>
            </a:pPr>
            <a:endParaRPr lang="en-US"/>
          </a:p>
        </p:txBody>
      </p:sp>
      <p:sp>
        <p:nvSpPr>
          <p:cNvPr id="7" name="Footer Placeholder 3"/>
          <p:cNvSpPr>
            <a:spLocks noGrp="1"/>
          </p:cNvSpPr>
          <p:nvPr>
            <p:ph type="ftr" sz="quarter" idx="11"/>
          </p:nvPr>
        </p:nvSpPr>
        <p:spPr/>
        <p:txBody>
          <a:bodyPr/>
          <a:lstStyle>
            <a:lvl1pPr>
              <a:defRPr/>
            </a:lvl1pPr>
          </a:lstStyle>
          <a:p>
            <a:pPr>
              <a:defRPr/>
            </a:pPr>
            <a:endParaRPr lang="en-US"/>
          </a:p>
        </p:txBody>
      </p:sp>
      <p:sp>
        <p:nvSpPr>
          <p:cNvPr id="8" name="Slide Number Placeholder 4"/>
          <p:cNvSpPr>
            <a:spLocks noGrp="1"/>
          </p:cNvSpPr>
          <p:nvPr>
            <p:ph type="sldNum" sz="quarter" idx="12"/>
          </p:nvPr>
        </p:nvSpPr>
        <p:spPr/>
        <p:txBody>
          <a:bodyPr/>
          <a:lstStyle>
            <a:lvl1pPr>
              <a:defRPr/>
            </a:lvl1pPr>
          </a:lstStyle>
          <a:p>
            <a:pPr>
              <a:defRPr/>
            </a:pPr>
            <a:fld id="{0130744C-4E5E-B44F-858E-4DFAADC16921}" type="slidenum">
              <a:rPr lang="en-US"/>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F850C4C7-E6BB-984E-935A-7BAFFF217E53}" type="slidenum">
              <a:rPr lang="en-US"/>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Rectangle 67"/>
          <p:cNvSpPr>
            <a:spLocks noGrp="1" noChangeArrowheads="1"/>
          </p:cNvSpPr>
          <p:nvPr>
            <p:ph type="dt" sz="half" idx="10"/>
          </p:nvPr>
        </p:nvSpPr>
        <p:spPr/>
        <p:txBody>
          <a:bodyPr/>
          <a:lstStyle>
            <a:lvl1pPr>
              <a:defRPr/>
            </a:lvl1pPr>
          </a:lstStyle>
          <a:p>
            <a:pPr>
              <a:defRPr/>
            </a:pPr>
            <a:endParaRPr lang="en-US"/>
          </a:p>
        </p:txBody>
      </p:sp>
      <p:sp>
        <p:nvSpPr>
          <p:cNvPr id="5" name="Rectangle 68"/>
          <p:cNvSpPr>
            <a:spLocks noGrp="1" noChangeArrowheads="1"/>
          </p:cNvSpPr>
          <p:nvPr>
            <p:ph type="ftr" sz="quarter" idx="11"/>
          </p:nvPr>
        </p:nvSpPr>
        <p:spPr/>
        <p:txBody>
          <a:bodyPr/>
          <a:lstStyle>
            <a:lvl1pPr>
              <a:defRPr/>
            </a:lvl1pPr>
          </a:lstStyle>
          <a:p>
            <a:pPr>
              <a:defRPr/>
            </a:pPr>
            <a:endParaRPr lang="en-US"/>
          </a:p>
        </p:txBody>
      </p:sp>
      <p:sp>
        <p:nvSpPr>
          <p:cNvPr id="6" name="Rectangle 69"/>
          <p:cNvSpPr>
            <a:spLocks noGrp="1" noChangeArrowheads="1"/>
          </p:cNvSpPr>
          <p:nvPr>
            <p:ph type="sldNum" sz="quarter" idx="12"/>
          </p:nvPr>
        </p:nvSpPr>
        <p:spPr/>
        <p:txBody>
          <a:bodyPr/>
          <a:lstStyle>
            <a:lvl1pPr>
              <a:defRPr/>
            </a:lvl1pPr>
          </a:lstStyle>
          <a:p>
            <a:pPr>
              <a:defRPr/>
            </a:pPr>
            <a:fld id="{15BB294C-D295-9A41-A644-AA4385FA0158}" type="slidenum">
              <a:rPr lang="en-US"/>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lang="en-US" smtClean="0"/>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F471B74E-94C9-3A46-BDDD-4A5C29C0C525}" type="slidenum">
              <a:rPr lang="en-US"/>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lang="en-US" smtClean="0"/>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DEC72D9-0234-0849-A78E-7C9F74E65B53}" type="slidenum">
              <a:rPr lang="en-US"/>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lang="en-US" smtClean="0"/>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41B14F31-650F-F846-B7A6-35BA09D1AFFB}" type="slidenum">
              <a:rPr lang="en-US"/>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B86FEB9-CF7A-B848-AF2F-BE9E1FDF15D2}" type="slidenum">
              <a:rPr lang="en-US"/>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F8130B2-53C1-C742-BB72-C65A7D6485DA}"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endParaRPr lang="en-AU" smtClean="0"/>
          </a:p>
        </p:txBody>
      </p:sp>
      <p:sp>
        <p:nvSpPr>
          <p:cNvPr id="4" name="Rectangle 67"/>
          <p:cNvSpPr>
            <a:spLocks noGrp="1" noChangeArrowheads="1"/>
          </p:cNvSpPr>
          <p:nvPr>
            <p:ph type="dt" sz="half" idx="10"/>
          </p:nvPr>
        </p:nvSpPr>
        <p:spPr/>
        <p:txBody>
          <a:bodyPr/>
          <a:lstStyle>
            <a:lvl1pPr>
              <a:defRPr/>
            </a:lvl1pPr>
          </a:lstStyle>
          <a:p>
            <a:pPr>
              <a:defRPr/>
            </a:pPr>
            <a:endParaRPr lang="en-US"/>
          </a:p>
        </p:txBody>
      </p:sp>
      <p:sp>
        <p:nvSpPr>
          <p:cNvPr id="5" name="Rectangle 68"/>
          <p:cNvSpPr>
            <a:spLocks noGrp="1" noChangeArrowheads="1"/>
          </p:cNvSpPr>
          <p:nvPr>
            <p:ph type="ftr" sz="quarter" idx="11"/>
          </p:nvPr>
        </p:nvSpPr>
        <p:spPr/>
        <p:txBody>
          <a:bodyPr/>
          <a:lstStyle>
            <a:lvl1pPr>
              <a:defRPr/>
            </a:lvl1pPr>
          </a:lstStyle>
          <a:p>
            <a:pPr>
              <a:defRPr/>
            </a:pPr>
            <a:endParaRPr lang="en-US"/>
          </a:p>
        </p:txBody>
      </p:sp>
      <p:sp>
        <p:nvSpPr>
          <p:cNvPr id="6" name="Rectangle 69"/>
          <p:cNvSpPr>
            <a:spLocks noGrp="1" noChangeArrowheads="1"/>
          </p:cNvSpPr>
          <p:nvPr>
            <p:ph type="sldNum" sz="quarter" idx="12"/>
          </p:nvPr>
        </p:nvSpPr>
        <p:spPr/>
        <p:txBody>
          <a:bodyPr/>
          <a:lstStyle>
            <a:lvl1pPr>
              <a:defRPr/>
            </a:lvl1pPr>
          </a:lstStyle>
          <a:p>
            <a:pPr>
              <a:defRPr/>
            </a:pPr>
            <a:fld id="{D60B9FC7-6686-5347-9CB0-1546F2BC5E35}"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5" name="Rectangle 67"/>
          <p:cNvSpPr>
            <a:spLocks noGrp="1" noChangeArrowheads="1"/>
          </p:cNvSpPr>
          <p:nvPr>
            <p:ph type="dt" sz="half" idx="10"/>
          </p:nvPr>
        </p:nvSpPr>
        <p:spPr/>
        <p:txBody>
          <a:bodyPr/>
          <a:lstStyle>
            <a:lvl1pPr>
              <a:defRPr/>
            </a:lvl1pPr>
          </a:lstStyle>
          <a:p>
            <a:pPr>
              <a:defRPr/>
            </a:pPr>
            <a:endParaRPr lang="en-US"/>
          </a:p>
        </p:txBody>
      </p:sp>
      <p:sp>
        <p:nvSpPr>
          <p:cNvPr id="6" name="Rectangle 68"/>
          <p:cNvSpPr>
            <a:spLocks noGrp="1" noChangeArrowheads="1"/>
          </p:cNvSpPr>
          <p:nvPr>
            <p:ph type="ftr" sz="quarter" idx="11"/>
          </p:nvPr>
        </p:nvSpPr>
        <p:spPr/>
        <p:txBody>
          <a:bodyPr/>
          <a:lstStyle>
            <a:lvl1pPr>
              <a:defRPr/>
            </a:lvl1pPr>
          </a:lstStyle>
          <a:p>
            <a:pPr>
              <a:defRPr/>
            </a:pPr>
            <a:endParaRPr lang="en-US"/>
          </a:p>
        </p:txBody>
      </p:sp>
      <p:sp>
        <p:nvSpPr>
          <p:cNvPr id="7" name="Rectangle 69"/>
          <p:cNvSpPr>
            <a:spLocks noGrp="1" noChangeArrowheads="1"/>
          </p:cNvSpPr>
          <p:nvPr>
            <p:ph type="sldNum" sz="quarter" idx="12"/>
          </p:nvPr>
        </p:nvSpPr>
        <p:spPr/>
        <p:txBody>
          <a:bodyPr/>
          <a:lstStyle>
            <a:lvl1pPr>
              <a:defRPr/>
            </a:lvl1pPr>
          </a:lstStyle>
          <a:p>
            <a:pPr>
              <a:defRPr/>
            </a:pPr>
            <a:fld id="{92B5C8B5-2ACE-8D46-AC11-C6D02B882DBE}" type="slidenum">
              <a:rPr lang="en-US"/>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endParaRPr lang="en-AU"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endParaRPr lang="en-AU"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7" name="Rectangle 67"/>
          <p:cNvSpPr>
            <a:spLocks noGrp="1" noChangeArrowheads="1"/>
          </p:cNvSpPr>
          <p:nvPr>
            <p:ph type="dt" sz="half" idx="10"/>
          </p:nvPr>
        </p:nvSpPr>
        <p:spPr/>
        <p:txBody>
          <a:bodyPr/>
          <a:lstStyle>
            <a:lvl1pPr>
              <a:defRPr/>
            </a:lvl1pPr>
          </a:lstStyle>
          <a:p>
            <a:pPr>
              <a:defRPr/>
            </a:pPr>
            <a:endParaRPr lang="en-US"/>
          </a:p>
        </p:txBody>
      </p:sp>
      <p:sp>
        <p:nvSpPr>
          <p:cNvPr id="8" name="Rectangle 68"/>
          <p:cNvSpPr>
            <a:spLocks noGrp="1" noChangeArrowheads="1"/>
          </p:cNvSpPr>
          <p:nvPr>
            <p:ph type="ftr" sz="quarter" idx="11"/>
          </p:nvPr>
        </p:nvSpPr>
        <p:spPr/>
        <p:txBody>
          <a:bodyPr/>
          <a:lstStyle>
            <a:lvl1pPr>
              <a:defRPr/>
            </a:lvl1pPr>
          </a:lstStyle>
          <a:p>
            <a:pPr>
              <a:defRPr/>
            </a:pPr>
            <a:endParaRPr lang="en-US"/>
          </a:p>
        </p:txBody>
      </p:sp>
      <p:sp>
        <p:nvSpPr>
          <p:cNvPr id="9" name="Rectangle 69"/>
          <p:cNvSpPr>
            <a:spLocks noGrp="1" noChangeArrowheads="1"/>
          </p:cNvSpPr>
          <p:nvPr>
            <p:ph type="sldNum" sz="quarter" idx="12"/>
          </p:nvPr>
        </p:nvSpPr>
        <p:spPr/>
        <p:txBody>
          <a:bodyPr/>
          <a:lstStyle>
            <a:lvl1pPr>
              <a:defRPr/>
            </a:lvl1pPr>
          </a:lstStyle>
          <a:p>
            <a:pPr>
              <a:defRPr/>
            </a:pPr>
            <a:fld id="{DA9E763C-3782-2941-8360-E3F03AEA7D09}" type="slidenum">
              <a:rPr lang="en-US"/>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p:txBody>
          <a:bodyPr/>
          <a:lstStyle>
            <a:lvl1pPr>
              <a:defRPr/>
            </a:lvl1pPr>
          </a:lstStyle>
          <a:p>
            <a:pPr>
              <a:defRPr/>
            </a:pPr>
            <a:endParaRPr lang="en-US"/>
          </a:p>
        </p:txBody>
      </p:sp>
      <p:sp>
        <p:nvSpPr>
          <p:cNvPr id="4" name="Rectangle 68"/>
          <p:cNvSpPr>
            <a:spLocks noGrp="1" noChangeArrowheads="1"/>
          </p:cNvSpPr>
          <p:nvPr>
            <p:ph type="ftr" sz="quarter" idx="11"/>
          </p:nvPr>
        </p:nvSpPr>
        <p:spPr/>
        <p:txBody>
          <a:bodyPr/>
          <a:lstStyle>
            <a:lvl1pPr>
              <a:defRPr/>
            </a:lvl1pPr>
          </a:lstStyle>
          <a:p>
            <a:pPr>
              <a:defRPr/>
            </a:pPr>
            <a:endParaRPr lang="en-US"/>
          </a:p>
        </p:txBody>
      </p:sp>
      <p:sp>
        <p:nvSpPr>
          <p:cNvPr id="5" name="Rectangle 69"/>
          <p:cNvSpPr>
            <a:spLocks noGrp="1" noChangeArrowheads="1"/>
          </p:cNvSpPr>
          <p:nvPr>
            <p:ph type="sldNum" sz="quarter" idx="12"/>
          </p:nvPr>
        </p:nvSpPr>
        <p:spPr/>
        <p:txBody>
          <a:bodyPr/>
          <a:lstStyle>
            <a:lvl1pPr>
              <a:defRPr/>
            </a:lvl1pPr>
          </a:lstStyle>
          <a:p>
            <a:pPr>
              <a:defRPr/>
            </a:pPr>
            <a:fld id="{1E240AA3-233B-FB4A-9F8F-C96C5A6CF6E3}" type="slidenum">
              <a:rPr lang="en-US"/>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p:txBody>
          <a:bodyPr/>
          <a:lstStyle>
            <a:lvl1pPr>
              <a:defRPr/>
            </a:lvl1pPr>
          </a:lstStyle>
          <a:p>
            <a:pPr>
              <a:defRPr/>
            </a:pPr>
            <a:endParaRPr lang="en-US"/>
          </a:p>
        </p:txBody>
      </p:sp>
      <p:sp>
        <p:nvSpPr>
          <p:cNvPr id="3" name="Rectangle 68"/>
          <p:cNvSpPr>
            <a:spLocks noGrp="1" noChangeArrowheads="1"/>
          </p:cNvSpPr>
          <p:nvPr>
            <p:ph type="ftr" sz="quarter" idx="11"/>
          </p:nvPr>
        </p:nvSpPr>
        <p:spPr/>
        <p:txBody>
          <a:bodyPr/>
          <a:lstStyle>
            <a:lvl1pPr>
              <a:defRPr/>
            </a:lvl1pPr>
          </a:lstStyle>
          <a:p>
            <a:pPr>
              <a:defRPr/>
            </a:pPr>
            <a:endParaRPr lang="en-US"/>
          </a:p>
        </p:txBody>
      </p:sp>
      <p:sp>
        <p:nvSpPr>
          <p:cNvPr id="4" name="Rectangle 69"/>
          <p:cNvSpPr>
            <a:spLocks noGrp="1" noChangeArrowheads="1"/>
          </p:cNvSpPr>
          <p:nvPr>
            <p:ph type="sldNum" sz="quarter" idx="12"/>
          </p:nvPr>
        </p:nvSpPr>
        <p:spPr/>
        <p:txBody>
          <a:bodyPr/>
          <a:lstStyle>
            <a:lvl1pPr>
              <a:defRPr/>
            </a:lvl1pPr>
          </a:lstStyle>
          <a:p>
            <a:pPr>
              <a:defRPr/>
            </a:pPr>
            <a:fld id="{D15D372B-D420-C54D-8767-D73AC5A101C8}" type="slidenum">
              <a:rPr lang="en-US"/>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endParaRPr lang="en-AU" smtClean="0"/>
          </a:p>
        </p:txBody>
      </p:sp>
      <p:sp>
        <p:nvSpPr>
          <p:cNvPr id="5" name="Rectangle 67"/>
          <p:cNvSpPr>
            <a:spLocks noGrp="1" noChangeArrowheads="1"/>
          </p:cNvSpPr>
          <p:nvPr>
            <p:ph type="dt" sz="half" idx="10"/>
          </p:nvPr>
        </p:nvSpPr>
        <p:spPr/>
        <p:txBody>
          <a:bodyPr/>
          <a:lstStyle>
            <a:lvl1pPr>
              <a:defRPr/>
            </a:lvl1pPr>
          </a:lstStyle>
          <a:p>
            <a:pPr>
              <a:defRPr/>
            </a:pPr>
            <a:endParaRPr lang="en-US"/>
          </a:p>
        </p:txBody>
      </p:sp>
      <p:sp>
        <p:nvSpPr>
          <p:cNvPr id="6" name="Rectangle 68"/>
          <p:cNvSpPr>
            <a:spLocks noGrp="1" noChangeArrowheads="1"/>
          </p:cNvSpPr>
          <p:nvPr>
            <p:ph type="ftr" sz="quarter" idx="11"/>
          </p:nvPr>
        </p:nvSpPr>
        <p:spPr/>
        <p:txBody>
          <a:bodyPr/>
          <a:lstStyle>
            <a:lvl1pPr>
              <a:defRPr/>
            </a:lvl1pPr>
          </a:lstStyle>
          <a:p>
            <a:pPr>
              <a:defRPr/>
            </a:pPr>
            <a:endParaRPr lang="en-US"/>
          </a:p>
        </p:txBody>
      </p:sp>
      <p:sp>
        <p:nvSpPr>
          <p:cNvPr id="7" name="Rectangle 69"/>
          <p:cNvSpPr>
            <a:spLocks noGrp="1" noChangeArrowheads="1"/>
          </p:cNvSpPr>
          <p:nvPr>
            <p:ph type="sldNum" sz="quarter" idx="12"/>
          </p:nvPr>
        </p:nvSpPr>
        <p:spPr/>
        <p:txBody>
          <a:bodyPr/>
          <a:lstStyle>
            <a:lvl1pPr>
              <a:defRPr/>
            </a:lvl1pPr>
          </a:lstStyle>
          <a:p>
            <a:pPr>
              <a:defRPr/>
            </a:pPr>
            <a:fld id="{1B9642DF-26EE-714A-A24A-028B6D176270}" type="slidenum">
              <a:rPr lang="en-US"/>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endParaRPr lang="en-AU" smtClean="0"/>
          </a:p>
        </p:txBody>
      </p:sp>
      <p:sp>
        <p:nvSpPr>
          <p:cNvPr id="5" name="Rectangle 67"/>
          <p:cNvSpPr>
            <a:spLocks noGrp="1" noChangeArrowheads="1"/>
          </p:cNvSpPr>
          <p:nvPr>
            <p:ph type="dt" sz="half" idx="10"/>
          </p:nvPr>
        </p:nvSpPr>
        <p:spPr/>
        <p:txBody>
          <a:bodyPr/>
          <a:lstStyle>
            <a:lvl1pPr>
              <a:defRPr/>
            </a:lvl1pPr>
          </a:lstStyle>
          <a:p>
            <a:pPr>
              <a:defRPr/>
            </a:pPr>
            <a:endParaRPr lang="en-US"/>
          </a:p>
        </p:txBody>
      </p:sp>
      <p:sp>
        <p:nvSpPr>
          <p:cNvPr id="6" name="Rectangle 68"/>
          <p:cNvSpPr>
            <a:spLocks noGrp="1" noChangeArrowheads="1"/>
          </p:cNvSpPr>
          <p:nvPr>
            <p:ph type="ftr" sz="quarter" idx="11"/>
          </p:nvPr>
        </p:nvSpPr>
        <p:spPr/>
        <p:txBody>
          <a:bodyPr/>
          <a:lstStyle>
            <a:lvl1pPr>
              <a:defRPr/>
            </a:lvl1pPr>
          </a:lstStyle>
          <a:p>
            <a:pPr>
              <a:defRPr/>
            </a:pPr>
            <a:endParaRPr lang="en-US"/>
          </a:p>
        </p:txBody>
      </p:sp>
      <p:sp>
        <p:nvSpPr>
          <p:cNvPr id="7" name="Rectangle 69"/>
          <p:cNvSpPr>
            <a:spLocks noGrp="1" noChangeArrowheads="1"/>
          </p:cNvSpPr>
          <p:nvPr>
            <p:ph type="sldNum" sz="quarter" idx="12"/>
          </p:nvPr>
        </p:nvSpPr>
        <p:spPr/>
        <p:txBody>
          <a:bodyPr/>
          <a:lstStyle>
            <a:lvl1pPr>
              <a:defRPr/>
            </a:lvl1pPr>
          </a:lstStyle>
          <a:p>
            <a:pPr>
              <a:defRPr/>
            </a:pPr>
            <a:fld id="{D207D039-DE9B-EB48-B3A9-EAE8E52898D0}" type="slidenum">
              <a:rPr lang="en-US"/>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3175" y="4267200"/>
            <a:ext cx="9140825" cy="2590800"/>
            <a:chOff x="2" y="2688"/>
            <a:chExt cx="5758" cy="1632"/>
          </a:xfrm>
        </p:grpSpPr>
        <p:sp>
          <p:nvSpPr>
            <p:cNvPr id="89091" name="Freeform 3"/>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grpSp>
          <p:nvGrpSpPr>
            <p:cNvPr id="1033" name="Group 4"/>
            <p:cNvGrpSpPr/>
            <p:nvPr/>
          </p:nvGrpSpPr>
          <p:grpSpPr bwMode="auto">
            <a:xfrm>
              <a:off x="1776" y="3024"/>
              <a:ext cx="3929" cy="1290"/>
              <a:chOff x="1776" y="3024"/>
              <a:chExt cx="3929" cy="1290"/>
            </a:xfrm>
          </p:grpSpPr>
          <p:grpSp>
            <p:nvGrpSpPr>
              <p:cNvPr id="1034" name="Group 5"/>
              <p:cNvGrpSpPr/>
              <p:nvPr userDrawn="1"/>
            </p:nvGrpSpPr>
            <p:grpSpPr bwMode="auto">
              <a:xfrm>
                <a:off x="2268" y="3934"/>
                <a:ext cx="638" cy="377"/>
                <a:chOff x="2268" y="3934"/>
                <a:chExt cx="638" cy="377"/>
              </a:xfrm>
            </p:grpSpPr>
            <p:sp>
              <p:nvSpPr>
                <p:cNvPr id="8909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ln>
                <a:effectLst/>
              </p:spPr>
              <p:txBody>
                <a:bodyPr/>
                <a:lstStyle/>
                <a:p>
                  <a:pPr>
                    <a:defRPr/>
                  </a:pPr>
                  <a:endParaRPr lang="en-US" dirty="0">
                    <a:latin typeface="Arial" panose="020B0604020202020204" pitchFamily="34" charset="0"/>
                  </a:endParaRPr>
                </a:p>
              </p:txBody>
            </p:sp>
            <p:sp>
              <p:nvSpPr>
                <p:cNvPr id="8909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ln>
                <a:effectLst/>
              </p:spPr>
              <p:txBody>
                <a:bodyPr/>
                <a:lstStyle/>
                <a:p>
                  <a:pPr>
                    <a:defRPr/>
                  </a:pPr>
                  <a:endParaRPr lang="en-US" dirty="0">
                    <a:latin typeface="Arial" panose="020B0604020202020204" pitchFamily="34" charset="0"/>
                  </a:endParaRPr>
                </a:p>
              </p:txBody>
            </p:sp>
            <p:sp>
              <p:nvSpPr>
                <p:cNvPr id="8909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ln>
                <a:effectLst/>
              </p:spPr>
              <p:txBody>
                <a:bodyPr/>
                <a:lstStyle/>
                <a:p>
                  <a:pPr>
                    <a:defRPr/>
                  </a:pPr>
                  <a:endParaRPr lang="en-US" dirty="0">
                    <a:latin typeface="Arial" panose="020B0604020202020204" pitchFamily="34" charset="0"/>
                  </a:endParaRPr>
                </a:p>
              </p:txBody>
            </p:sp>
            <p:sp>
              <p:nvSpPr>
                <p:cNvPr id="8909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909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909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910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ln>
                <a:effectLst/>
              </p:spPr>
              <p:txBody>
                <a:bodyPr/>
                <a:lstStyle/>
                <a:p>
                  <a:pPr>
                    <a:defRPr/>
                  </a:pPr>
                  <a:endParaRPr lang="en-US" dirty="0">
                    <a:latin typeface="Arial" panose="020B0604020202020204" pitchFamily="34" charset="0"/>
                  </a:endParaRPr>
                </a:p>
              </p:txBody>
            </p:sp>
            <p:sp>
              <p:nvSpPr>
                <p:cNvPr id="8910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ln>
                <a:effectLst/>
              </p:spPr>
              <p:txBody>
                <a:bodyPr/>
                <a:lstStyle/>
                <a:p>
                  <a:pPr>
                    <a:defRPr/>
                  </a:pPr>
                  <a:endParaRPr lang="en-US" dirty="0">
                    <a:latin typeface="Arial" panose="020B0604020202020204" pitchFamily="34" charset="0"/>
                  </a:endParaRPr>
                </a:p>
              </p:txBody>
            </p:sp>
          </p:grpSp>
          <p:sp>
            <p:nvSpPr>
              <p:cNvPr id="8910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ln>
              <a:effectLst/>
            </p:spPr>
            <p:txBody>
              <a:bodyPr/>
              <a:lstStyle/>
              <a:p>
                <a:pPr>
                  <a:defRPr/>
                </a:pPr>
                <a:endParaRPr lang="en-US" dirty="0">
                  <a:latin typeface="Arial" panose="020B0604020202020204" pitchFamily="34" charset="0"/>
                </a:endParaRPr>
              </a:p>
            </p:txBody>
          </p:sp>
          <p:sp>
            <p:nvSpPr>
              <p:cNvPr id="8910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910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910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910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9107" name="Freeform 19"/>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9108" name="Freeform 20"/>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ln>
            </p:spPr>
            <p:txBody>
              <a:bodyPr/>
              <a:lstStyle/>
              <a:p>
                <a:pPr>
                  <a:defRPr/>
                </a:pPr>
                <a:endParaRPr lang="en-US" dirty="0">
                  <a:latin typeface="Arial" panose="020B0604020202020204" pitchFamily="34" charset="0"/>
                </a:endParaRPr>
              </a:p>
            </p:txBody>
          </p:sp>
          <p:sp>
            <p:nvSpPr>
              <p:cNvPr id="89109" name="Freeform 21"/>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9110" name="Freeform 22"/>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ln>
            </p:spPr>
            <p:txBody>
              <a:bodyPr/>
              <a:lstStyle/>
              <a:p>
                <a:pPr>
                  <a:defRPr/>
                </a:pPr>
                <a:endParaRPr lang="en-US" dirty="0">
                  <a:latin typeface="Arial" panose="020B0604020202020204" pitchFamily="34" charset="0"/>
                </a:endParaRPr>
              </a:p>
            </p:txBody>
          </p:sp>
          <p:sp>
            <p:nvSpPr>
              <p:cNvPr id="89111" name="Freeform 23"/>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ln>
            </p:spPr>
            <p:txBody>
              <a:bodyPr/>
              <a:lstStyle/>
              <a:p>
                <a:pPr>
                  <a:defRPr/>
                </a:pPr>
                <a:endParaRPr lang="en-US" dirty="0">
                  <a:latin typeface="Arial" panose="020B0604020202020204" pitchFamily="34" charset="0"/>
                </a:endParaRPr>
              </a:p>
            </p:txBody>
          </p:sp>
          <p:sp>
            <p:nvSpPr>
              <p:cNvPr id="89112" name="Freeform 24"/>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ln>
            </p:spPr>
            <p:txBody>
              <a:bodyPr/>
              <a:lstStyle/>
              <a:p>
                <a:pPr>
                  <a:defRPr/>
                </a:pPr>
                <a:endParaRPr lang="en-US" dirty="0">
                  <a:latin typeface="Arial" panose="020B0604020202020204" pitchFamily="34" charset="0"/>
                </a:endParaRPr>
              </a:p>
            </p:txBody>
          </p:sp>
          <p:sp>
            <p:nvSpPr>
              <p:cNvPr id="89113" name="Freeform 25"/>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9114" name="Freeform 26"/>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ln>
            </p:spPr>
            <p:txBody>
              <a:bodyPr/>
              <a:lstStyle/>
              <a:p>
                <a:pPr>
                  <a:defRPr/>
                </a:pPr>
                <a:endParaRPr lang="en-US" dirty="0">
                  <a:latin typeface="Arial" panose="020B0604020202020204" pitchFamily="34" charset="0"/>
                </a:endParaRPr>
              </a:p>
            </p:txBody>
          </p:sp>
          <p:sp>
            <p:nvSpPr>
              <p:cNvPr id="89115" name="Freeform 27"/>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ln>
            </p:spPr>
            <p:txBody>
              <a:bodyPr/>
              <a:lstStyle/>
              <a:p>
                <a:pPr>
                  <a:defRPr/>
                </a:pPr>
                <a:endParaRPr lang="en-US" dirty="0">
                  <a:latin typeface="Arial" panose="020B0604020202020204" pitchFamily="34" charset="0"/>
                </a:endParaRPr>
              </a:p>
            </p:txBody>
          </p:sp>
          <p:sp>
            <p:nvSpPr>
              <p:cNvPr id="89116" name="Freeform 28"/>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9117" name="Freeform 29"/>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ln>
            </p:spPr>
            <p:txBody>
              <a:bodyPr/>
              <a:lstStyle/>
              <a:p>
                <a:pPr>
                  <a:defRPr/>
                </a:pPr>
                <a:endParaRPr lang="en-US" dirty="0">
                  <a:latin typeface="Arial" panose="020B0604020202020204" pitchFamily="34" charset="0"/>
                </a:endParaRPr>
              </a:p>
            </p:txBody>
          </p:sp>
          <p:sp>
            <p:nvSpPr>
              <p:cNvPr id="89118" name="Freeform 30"/>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ln>
            </p:spPr>
            <p:txBody>
              <a:bodyPr/>
              <a:lstStyle/>
              <a:p>
                <a:pPr>
                  <a:defRPr/>
                </a:pPr>
                <a:endParaRPr lang="en-US" dirty="0">
                  <a:latin typeface="Arial" panose="020B0604020202020204" pitchFamily="34" charset="0"/>
                </a:endParaRPr>
              </a:p>
            </p:txBody>
          </p:sp>
          <p:sp>
            <p:nvSpPr>
              <p:cNvPr id="89119" name="Freeform 31"/>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9120" name="Freeform 32"/>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9121" name="Freeform 33"/>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9122" name="Freeform 34"/>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ln>
            </p:spPr>
            <p:txBody>
              <a:bodyPr/>
              <a:lstStyle/>
              <a:p>
                <a:pPr>
                  <a:defRPr/>
                </a:pPr>
                <a:endParaRPr lang="en-US" dirty="0">
                  <a:latin typeface="Arial" panose="020B0604020202020204" pitchFamily="34" charset="0"/>
                </a:endParaRPr>
              </a:p>
            </p:txBody>
          </p:sp>
          <p:sp>
            <p:nvSpPr>
              <p:cNvPr id="8912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9124" name="Freeform 36"/>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9125" name="Freeform 37"/>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9126" name="Freeform 38"/>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9127" name="Freeform 39"/>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9128" name="Freeform 40"/>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9129" name="Freeform 41"/>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9130" name="Freeform 42"/>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ln>
            </p:spPr>
            <p:txBody>
              <a:bodyPr/>
              <a:lstStyle/>
              <a:p>
                <a:pPr>
                  <a:defRPr/>
                </a:pPr>
                <a:endParaRPr lang="en-US" dirty="0">
                  <a:latin typeface="Arial" panose="020B0604020202020204" pitchFamily="34" charset="0"/>
                </a:endParaRPr>
              </a:p>
            </p:txBody>
          </p:sp>
          <p:sp>
            <p:nvSpPr>
              <p:cNvPr id="89131" name="Freeform 43"/>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ln>
            </p:spPr>
            <p:txBody>
              <a:bodyPr/>
              <a:lstStyle/>
              <a:p>
                <a:pPr>
                  <a:defRPr/>
                </a:pPr>
                <a:endParaRPr lang="en-US" dirty="0">
                  <a:latin typeface="Arial" panose="020B0604020202020204" pitchFamily="34" charset="0"/>
                </a:endParaRPr>
              </a:p>
            </p:txBody>
          </p:sp>
          <p:sp>
            <p:nvSpPr>
              <p:cNvPr id="89132" name="Freeform 44"/>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9133" name="Freeform 45"/>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9134" name="Freeform 46"/>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89135" name="Freeform 47"/>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89136" name="Freeform 48"/>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89137" name="Freeform 49"/>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89138" name="Freeform 50"/>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9139" name="Freeform 51"/>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ln>
            </p:spPr>
            <p:txBody>
              <a:bodyPr/>
              <a:lstStyle/>
              <a:p>
                <a:pPr>
                  <a:defRPr/>
                </a:pPr>
                <a:endParaRPr lang="en-US" dirty="0">
                  <a:latin typeface="Arial" panose="020B0604020202020204" pitchFamily="34" charset="0"/>
                </a:endParaRPr>
              </a:p>
            </p:txBody>
          </p:sp>
          <p:sp>
            <p:nvSpPr>
              <p:cNvPr id="8914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ln>
            </p:spPr>
            <p:txBody>
              <a:bodyPr/>
              <a:lstStyle/>
              <a:p>
                <a:pPr>
                  <a:defRPr/>
                </a:pPr>
                <a:endParaRPr lang="en-US" dirty="0">
                  <a:latin typeface="Arial" panose="020B0604020202020204" pitchFamily="34" charset="0"/>
                </a:endParaRPr>
              </a:p>
            </p:txBody>
          </p:sp>
          <p:sp>
            <p:nvSpPr>
              <p:cNvPr id="8914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grpSp>
            <p:nvGrpSpPr>
              <p:cNvPr id="1075" name="Group 54"/>
              <p:cNvGrpSpPr/>
              <p:nvPr userDrawn="1"/>
            </p:nvGrpSpPr>
            <p:grpSpPr bwMode="auto">
              <a:xfrm>
                <a:off x="4546" y="3608"/>
                <a:ext cx="518" cy="319"/>
                <a:chOff x="4546" y="3608"/>
                <a:chExt cx="518" cy="319"/>
              </a:xfrm>
            </p:grpSpPr>
            <p:sp>
              <p:nvSpPr>
                <p:cNvPr id="8914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ln>
                <a:effectLst/>
              </p:spPr>
              <p:txBody>
                <a:bodyPr/>
                <a:lstStyle/>
                <a:p>
                  <a:pPr>
                    <a:defRPr/>
                  </a:pPr>
                  <a:endParaRPr lang="en-US" dirty="0">
                    <a:latin typeface="Arial" panose="020B0604020202020204" pitchFamily="34" charset="0"/>
                  </a:endParaRPr>
                </a:p>
              </p:txBody>
            </p:sp>
            <p:sp>
              <p:nvSpPr>
                <p:cNvPr id="8914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914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914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914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914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grpSp>
          <p:grpSp>
            <p:nvGrpSpPr>
              <p:cNvPr id="1076" name="Group 61"/>
              <p:cNvGrpSpPr/>
              <p:nvPr userDrawn="1"/>
            </p:nvGrpSpPr>
            <p:grpSpPr bwMode="auto">
              <a:xfrm>
                <a:off x="5381" y="3085"/>
                <a:ext cx="227" cy="132"/>
                <a:chOff x="5381" y="3085"/>
                <a:chExt cx="227" cy="132"/>
              </a:xfrm>
            </p:grpSpPr>
            <p:sp>
              <p:nvSpPr>
                <p:cNvPr id="891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91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91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ln>
                <a:effectLst/>
              </p:spPr>
              <p:txBody>
                <a:bodyPr/>
                <a:lstStyle/>
                <a:p>
                  <a:pPr>
                    <a:defRPr/>
                  </a:pPr>
                  <a:endParaRPr lang="en-US" dirty="0">
                    <a:latin typeface="Arial" panose="020B0604020202020204" pitchFamily="34" charset="0"/>
                  </a:endParaRPr>
                </a:p>
              </p:txBody>
            </p:sp>
            <p:sp>
              <p:nvSpPr>
                <p:cNvPr id="891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ln>
                <a:effectLst/>
              </p:spPr>
              <p:txBody>
                <a:bodyPr/>
                <a:lstStyle/>
                <a:p>
                  <a:pPr>
                    <a:defRPr/>
                  </a:pPr>
                  <a:endParaRPr lang="en-US" dirty="0">
                    <a:latin typeface="Arial" panose="020B0604020202020204" pitchFamily="34" charset="0"/>
                  </a:endParaRPr>
                </a:p>
              </p:txBody>
            </p:sp>
          </p:grpSp>
        </p:grpSp>
      </p:grpSp>
      <p:sp>
        <p:nvSpPr>
          <p:cNvPr id="89154" name="Rectangle 66"/>
          <p:cNvSpPr>
            <a:spLocks noGrp="1" noChangeArrowheads="1"/>
          </p:cNvSpPr>
          <p:nvPr>
            <p:ph type="title"/>
          </p:nvPr>
        </p:nvSpPr>
        <p:spPr bwMode="black">
          <a:xfrm>
            <a:off x="457200" y="277813"/>
            <a:ext cx="8229600" cy="1139825"/>
          </a:xfrm>
          <a:prstGeom prst="rect">
            <a:avLst/>
          </a:prstGeom>
          <a:noFill/>
          <a:ln w="9525">
            <a:noFill/>
            <a:miter lim="800000"/>
          </a:ln>
          <a:effectLst/>
        </p:spPr>
        <p:txBody>
          <a:bodyPr vert="horz" wrap="square" lIns="91440" tIns="45720" rIns="91440" bIns="45720" numCol="1" anchor="ctr" anchorCtr="1" compatLnSpc="1"/>
          <a:lstStyle/>
          <a:p>
            <a:pPr lvl="0"/>
            <a:r>
              <a:rPr lang="en-US"/>
              <a:t>Click to edit Master title style</a:t>
            </a:r>
            <a:endParaRPr lang="en-US"/>
          </a:p>
        </p:txBody>
      </p:sp>
      <p:sp>
        <p:nvSpPr>
          <p:cNvPr id="89155" name="Rectangle 67"/>
          <p:cNvSpPr>
            <a:spLocks noGrp="1" noChangeArrowheads="1"/>
          </p:cNvSpPr>
          <p:nvPr>
            <p:ph type="dt" sz="half" idx="2"/>
          </p:nvPr>
        </p:nvSpPr>
        <p:spPr bwMode="black">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dirty="0">
                <a:effectLst>
                  <a:outerShdw blurRad="38100" dist="38100" dir="2700000" algn="tl">
                    <a:srgbClr val="000000"/>
                  </a:outerShdw>
                </a:effectLst>
                <a:latin typeface="Arial" panose="020B0604020202020204" pitchFamily="34" charset="0"/>
              </a:defRPr>
            </a:lvl1pPr>
          </a:lstStyle>
          <a:p>
            <a:pPr>
              <a:defRPr/>
            </a:pPr>
            <a:endParaRPr lang="en-US"/>
          </a:p>
        </p:txBody>
      </p:sp>
      <p:sp>
        <p:nvSpPr>
          <p:cNvPr id="89156" name="Rectangle 68"/>
          <p:cNvSpPr>
            <a:spLocks noGrp="1" noChangeArrowheads="1"/>
          </p:cNvSpPr>
          <p:nvPr>
            <p:ph type="ftr" sz="quarter" idx="3"/>
          </p:nvPr>
        </p:nvSpPr>
        <p:spPr bwMode="black">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dirty="0">
                <a:effectLst>
                  <a:outerShdw blurRad="38100" dist="38100" dir="2700000" algn="tl">
                    <a:srgbClr val="000000"/>
                  </a:outerShdw>
                </a:effectLst>
                <a:latin typeface="Arial" panose="020B0604020202020204" pitchFamily="34" charset="0"/>
              </a:defRPr>
            </a:lvl1pPr>
          </a:lstStyle>
          <a:p>
            <a:pPr>
              <a:defRPr/>
            </a:pPr>
            <a:endParaRPr lang="en-US"/>
          </a:p>
        </p:txBody>
      </p:sp>
      <p:sp>
        <p:nvSpPr>
          <p:cNvPr id="8915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effectLst>
                  <a:outerShdw blurRad="38100" dist="38100" dir="2700000" algn="tl">
                    <a:srgbClr val="000000"/>
                  </a:outerShdw>
                </a:effectLst>
                <a:latin typeface="Arial" panose="020B0604020202020204" pitchFamily="34" charset="0"/>
              </a:defRPr>
            </a:lvl1pPr>
          </a:lstStyle>
          <a:p>
            <a:pPr>
              <a:defRPr/>
            </a:pPr>
            <a:fld id="{6D4DF42E-3762-4049-AE2C-F3CF68EA27A4}" type="slidenum">
              <a:rPr lang="en-US"/>
            </a:fld>
            <a:endParaRPr lang="en-US" dirty="0"/>
          </a:p>
        </p:txBody>
      </p:sp>
      <p:sp>
        <p:nvSpPr>
          <p:cNvPr id="89158" name="Rectangle 70"/>
          <p:cNvSpPr>
            <a:spLocks noGrp="1" noChangeArrowheads="1"/>
          </p:cNvSpPr>
          <p:nvPr>
            <p:ph type="body" idx="1"/>
          </p:nvPr>
        </p:nvSpPr>
        <p:spPr bwMode="black">
          <a:xfrm>
            <a:off x="457200" y="1676400"/>
            <a:ext cx="8229600" cy="4454525"/>
          </a:xfrm>
          <a:prstGeom prst="rect">
            <a:avLst/>
          </a:prstGeom>
          <a:noFill/>
          <a:ln w="9525">
            <a:noFill/>
            <a:miter lim="800000"/>
          </a:ln>
          <a:effectLst/>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S PGothic" pitchFamily="-107" charset="-128"/>
          <a:cs typeface="MS PGothic"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itchFamily="-107" charset="-128"/>
          <a:cs typeface="MS PGothic"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itchFamily="-107" charset="-128"/>
          <a:cs typeface="MS PGothic"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itchFamily="-107" charset="-128"/>
          <a:cs typeface="MS PGothic"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itchFamily="-107" charset="-128"/>
          <a:cs typeface="MS PGothic"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S PGothic" pitchFamily="-107" charset="-128"/>
          <a:cs typeface="MS PGothic" pitchFamily="-107" charset="-128"/>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MS PGothic"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S PGothic" charset="-128"/>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MS PGothic"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anose="020B0604020202020204" pitchFamily="34" charset="0"/>
              </a:defRPr>
            </a:lvl1pPr>
          </a:lstStyle>
          <a:p>
            <a:pPr>
              <a:defRPr/>
            </a:pPr>
            <a:fld id="{03C9D31D-5C05-E248-A7ED-46FCD7F50A99}" type="slidenum">
              <a:rPr lang="en-US"/>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anose="020B0604020202020204" pitchFamily="34"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fontAlgn="base">
        <a:lnSpc>
          <a:spcPts val="6000"/>
        </a:lnSpc>
        <a:spcBef>
          <a:spcPct val="0"/>
        </a:spcBef>
        <a:spcAft>
          <a:spcPct val="0"/>
        </a:spcAft>
        <a:defRPr sz="5400" kern="1200">
          <a:solidFill>
            <a:schemeClr val="tx2"/>
          </a:solidFill>
          <a:latin typeface="+mn-lt"/>
          <a:ea typeface="MS PGothic" pitchFamily="-84" charset="-128"/>
          <a:cs typeface="MS PGothic" pitchFamily="-84" charset="-128"/>
        </a:defRPr>
      </a:lvl1pPr>
      <a:lvl2pPr algn="ctr" rtl="0" fontAlgn="base">
        <a:lnSpc>
          <a:spcPts val="6000"/>
        </a:lnSpc>
        <a:spcBef>
          <a:spcPct val="0"/>
        </a:spcBef>
        <a:spcAft>
          <a:spcPct val="0"/>
        </a:spcAft>
        <a:defRPr sz="5400">
          <a:solidFill>
            <a:schemeClr val="tx2"/>
          </a:solidFill>
          <a:latin typeface="Candara" pitchFamily="-84" charset="0"/>
          <a:ea typeface="MS PGothic" pitchFamily="-84" charset="-128"/>
          <a:cs typeface="MS PGothic" pitchFamily="-84" charset="-128"/>
        </a:defRPr>
      </a:lvl2pPr>
      <a:lvl3pPr algn="ctr" rtl="0" fontAlgn="base">
        <a:lnSpc>
          <a:spcPts val="6000"/>
        </a:lnSpc>
        <a:spcBef>
          <a:spcPct val="0"/>
        </a:spcBef>
        <a:spcAft>
          <a:spcPct val="0"/>
        </a:spcAft>
        <a:defRPr sz="5400">
          <a:solidFill>
            <a:schemeClr val="tx2"/>
          </a:solidFill>
          <a:latin typeface="Candara" pitchFamily="-84" charset="0"/>
          <a:ea typeface="MS PGothic" pitchFamily="-84" charset="-128"/>
          <a:cs typeface="MS PGothic" pitchFamily="-84" charset="-128"/>
        </a:defRPr>
      </a:lvl3pPr>
      <a:lvl4pPr algn="ctr" rtl="0" fontAlgn="base">
        <a:lnSpc>
          <a:spcPts val="6000"/>
        </a:lnSpc>
        <a:spcBef>
          <a:spcPct val="0"/>
        </a:spcBef>
        <a:spcAft>
          <a:spcPct val="0"/>
        </a:spcAft>
        <a:defRPr sz="5400">
          <a:solidFill>
            <a:schemeClr val="tx2"/>
          </a:solidFill>
          <a:latin typeface="Candara" pitchFamily="-84" charset="0"/>
          <a:ea typeface="MS PGothic" pitchFamily="-84" charset="-128"/>
          <a:cs typeface="MS PGothic" pitchFamily="-84" charset="-128"/>
        </a:defRPr>
      </a:lvl4pPr>
      <a:lvl5pPr algn="ctr" rtl="0" fontAlgn="base">
        <a:lnSpc>
          <a:spcPts val="6000"/>
        </a:lnSpc>
        <a:spcBef>
          <a:spcPct val="0"/>
        </a:spcBef>
        <a:spcAft>
          <a:spcPct val="0"/>
        </a:spcAft>
        <a:defRPr sz="5400">
          <a:solidFill>
            <a:schemeClr val="tx2"/>
          </a:solidFill>
          <a:latin typeface="Candara" pitchFamily="-84" charset="0"/>
          <a:ea typeface="MS PGothic" pitchFamily="-84" charset="-128"/>
          <a:cs typeface="MS PGothic"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MS PGothic" pitchFamily="-84" charset="-128"/>
          <a:cs typeface="MS PGothic"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MS PGothic" pitchFamily="-84" charset="-128"/>
          <a:cs typeface="MS PGothic"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MS PGothic" pitchFamily="-84" charset="-128"/>
          <a:cs typeface="MS PGothic"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MS PGothic" pitchFamily="-84" charset="-128"/>
          <a:cs typeface="MS PGothic"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MS PGothic" pitchFamily="-84" charset="-128"/>
          <a:cs typeface="MS PGothic"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MS PGothic"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MS PGothic"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MS PGothic"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MS PGothic" pitchFamily="-8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0.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9.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0.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9.xml"/><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0.xml"/><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0.xml"/><Relationship Id="rId1" Type="http://schemas.openxmlformats.org/officeDocument/2006/relationships/image" Target="../media/image27.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9.xml"/><Relationship Id="rId2" Type="http://schemas.openxmlformats.org/officeDocument/2006/relationships/image" Target="../media/image29.png"/><Relationship Id="rId1"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9.xml"/><Relationship Id="rId1" Type="http://schemas.openxmlformats.org/officeDocument/2006/relationships/image" Target="../media/image3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image" Target="../media/image31.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9.xml"/><Relationship Id="rId2" Type="http://schemas.openxmlformats.org/officeDocument/2006/relationships/image" Target="../media/image33.png"/><Relationship Id="rId1"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6.xml"/><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9699" name="Rectangle 3"/>
          <p:cNvSpPr>
            <a:spLocks noGrp="1" noChangeArrowheads="1"/>
          </p:cNvSpPr>
          <p:nvPr>
            <p:ph type="subTitle" idx="1"/>
          </p:nvPr>
        </p:nvSpPr>
        <p:spPr>
          <a:xfrm>
            <a:off x="1854200" y="5203825"/>
            <a:ext cx="5446713" cy="852488"/>
          </a:xfrm>
        </p:spPr>
        <p:txBody>
          <a:bodyPr/>
          <a:lstStyle/>
          <a:p>
            <a:pPr>
              <a:buFont typeface="Wingdings" panose="05000000000000000000" pitchFamily="2" charset="2"/>
              <a:buNone/>
            </a:pPr>
            <a:r>
              <a:rPr lang="en-US" smtClean="0"/>
              <a:t>Sixth Edition</a:t>
            </a:r>
            <a:endParaRPr lang="en-US" smtClean="0"/>
          </a:p>
          <a:p>
            <a:pPr>
              <a:buFont typeface="Wingdings" panose="05000000000000000000" pitchFamily="2" charset="2"/>
              <a:buNone/>
            </a:pPr>
            <a:r>
              <a:rPr lang="en-US" smtClean="0"/>
              <a:t>by William Stallings	</a:t>
            </a:r>
            <a:endParaRPr lang="en-US" smtClean="0"/>
          </a:p>
          <a:p>
            <a:pPr>
              <a:buFont typeface="Wingdings" panose="05000000000000000000" pitchFamily="2" charset="2"/>
              <a:buNone/>
            </a:pPr>
            <a:endParaRPr lang="en-US" smtClean="0"/>
          </a:p>
        </p:txBody>
      </p:sp>
      <p:pic>
        <p:nvPicPr>
          <p:cNvPr id="5" name="Picture Placeholder 4" descr="crypto.jpg"/>
          <p:cNvPicPr>
            <a:picLocks noGrp="1" noChangeAspect="1"/>
          </p:cNvPicPr>
          <p:nvPr>
            <p:ph type="pic" sz="quarter" idx="12"/>
          </p:nvPr>
        </p:nvPicPr>
        <p:blipFill>
          <a:blip r:embed="rId1">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4"/>
          <p:cNvSpPr>
            <a:spLocks noGrp="1"/>
          </p:cNvSpPr>
          <p:nvPr>
            <p:ph type="title"/>
          </p:nvPr>
        </p:nvSpPr>
        <p:spPr/>
        <p:txBody>
          <a:bodyPr/>
          <a:lstStyle/>
          <a:p>
            <a:r>
              <a:rPr lang="en-US" smtClean="0"/>
              <a:t>Greatest Common Divisor (GCD)</a:t>
            </a:r>
            <a:endParaRPr lang="en-US" smtClean="0"/>
          </a:p>
        </p:txBody>
      </p:sp>
      <p:sp>
        <p:nvSpPr>
          <p:cNvPr id="6" name="Content Placeholder 5"/>
          <p:cNvSpPr>
            <a:spLocks noGrp="1"/>
          </p:cNvSpPr>
          <p:nvPr>
            <p:ph idx="1"/>
          </p:nvPr>
        </p:nvSpPr>
        <p:spPr>
          <a:xfrm>
            <a:off x="792163" y="1762125"/>
            <a:ext cx="7570787" cy="4638675"/>
          </a:xfrm>
        </p:spPr>
        <p:txBody>
          <a:bodyPr rtlCol="0">
            <a:normAutofit fontScale="77500" lnSpcReduction="20000"/>
          </a:bodyPr>
          <a:lstStyle/>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The greatest common divisor of </a:t>
            </a:r>
            <a:r>
              <a:rPr lang="en-US" i="1" dirty="0" smtClean="0">
                <a:ea typeface="+mn-ea"/>
                <a:cs typeface="+mn-cs"/>
              </a:rPr>
              <a:t>a </a:t>
            </a:r>
            <a:r>
              <a:rPr lang="en-US" dirty="0" smtClean="0">
                <a:ea typeface="+mn-ea"/>
                <a:cs typeface="+mn-cs"/>
              </a:rPr>
              <a:t>and </a:t>
            </a:r>
            <a:r>
              <a:rPr lang="en-US" i="1" dirty="0" smtClean="0">
                <a:ea typeface="+mn-ea"/>
                <a:cs typeface="+mn-cs"/>
              </a:rPr>
              <a:t>b </a:t>
            </a:r>
            <a:r>
              <a:rPr lang="en-US" dirty="0" smtClean="0">
                <a:ea typeface="+mn-ea"/>
                <a:cs typeface="+mn-cs"/>
              </a:rPr>
              <a:t>is the largest integer that divides both </a:t>
            </a:r>
            <a:r>
              <a:rPr lang="en-US" i="1" dirty="0" smtClean="0">
                <a:ea typeface="+mn-ea"/>
                <a:cs typeface="+mn-cs"/>
              </a:rPr>
              <a:t>a </a:t>
            </a:r>
            <a:r>
              <a:rPr lang="en-US" dirty="0" smtClean="0">
                <a:ea typeface="+mn-ea"/>
                <a:cs typeface="+mn-cs"/>
              </a:rPr>
              <a:t>and </a:t>
            </a:r>
            <a:r>
              <a:rPr lang="en-US" i="1" dirty="0" smtClean="0">
                <a:ea typeface="+mn-ea"/>
                <a:cs typeface="+mn-cs"/>
              </a:rPr>
              <a:t>b</a:t>
            </a:r>
            <a:endParaRPr lang="en-US" i="1"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We can use the notation gcd</a:t>
            </a:r>
            <a:r>
              <a:rPr lang="en-US" i="1" dirty="0" smtClean="0">
                <a:ea typeface="+mn-ea"/>
                <a:cs typeface="+mn-cs"/>
              </a:rPr>
              <a:t>(a,b) </a:t>
            </a:r>
            <a:r>
              <a:rPr lang="en-US" dirty="0" smtClean="0">
                <a:ea typeface="+mn-ea"/>
                <a:cs typeface="+mn-cs"/>
              </a:rPr>
              <a:t> to mean the </a:t>
            </a:r>
            <a:r>
              <a:rPr lang="en-US" b="1" dirty="0" smtClean="0">
                <a:ea typeface="+mn-ea"/>
                <a:cs typeface="+mn-cs"/>
              </a:rPr>
              <a:t>greatest common divisor </a:t>
            </a:r>
            <a:r>
              <a:rPr lang="en-US" dirty="0" smtClean="0">
                <a:ea typeface="+mn-ea"/>
                <a:cs typeface="+mn-cs"/>
              </a:rPr>
              <a:t>of </a:t>
            </a:r>
            <a:r>
              <a:rPr lang="en-US" i="1" dirty="0" smtClean="0">
                <a:ea typeface="+mn-ea"/>
                <a:cs typeface="+mn-cs"/>
              </a:rPr>
              <a:t>a </a:t>
            </a:r>
            <a:r>
              <a:rPr lang="en-US" dirty="0" smtClean="0">
                <a:ea typeface="+mn-ea"/>
                <a:cs typeface="+mn-cs"/>
              </a:rPr>
              <a:t>and </a:t>
            </a:r>
            <a:r>
              <a:rPr lang="en-US" i="1" dirty="0" smtClean="0">
                <a:ea typeface="+mn-ea"/>
                <a:cs typeface="+mn-cs"/>
              </a:rPr>
              <a:t>b</a:t>
            </a:r>
            <a:endParaRPr lang="en-US" i="1"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We also define gcd(0,0) = 0</a:t>
            </a:r>
            <a:endParaRPr lang="en-US"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Positive integer </a:t>
            </a:r>
            <a:r>
              <a:rPr lang="en-US" i="1" dirty="0" smtClean="0">
                <a:ea typeface="+mn-ea"/>
                <a:cs typeface="+mn-cs"/>
              </a:rPr>
              <a:t>c </a:t>
            </a:r>
            <a:r>
              <a:rPr lang="en-US" dirty="0" smtClean="0">
                <a:ea typeface="+mn-ea"/>
                <a:cs typeface="+mn-cs"/>
              </a:rPr>
              <a:t>is said to be the gcd of </a:t>
            </a:r>
            <a:r>
              <a:rPr lang="en-US" i="1" dirty="0" smtClean="0">
                <a:ea typeface="+mn-ea"/>
                <a:cs typeface="+mn-cs"/>
              </a:rPr>
              <a:t>a </a:t>
            </a:r>
            <a:r>
              <a:rPr lang="en-US" dirty="0" smtClean="0">
                <a:ea typeface="+mn-ea"/>
                <a:cs typeface="+mn-cs"/>
              </a:rPr>
              <a:t>and </a:t>
            </a:r>
            <a:r>
              <a:rPr lang="en-US" i="1" dirty="0" smtClean="0">
                <a:ea typeface="+mn-ea"/>
                <a:cs typeface="+mn-cs"/>
              </a:rPr>
              <a:t>b </a:t>
            </a:r>
            <a:r>
              <a:rPr lang="en-US" dirty="0" smtClean="0">
                <a:ea typeface="+mn-ea"/>
                <a:cs typeface="+mn-cs"/>
              </a:rPr>
              <a:t>if:</a:t>
            </a:r>
            <a:endParaRPr lang="en-US" dirty="0" smtClean="0">
              <a:ea typeface="+mn-ea"/>
              <a:cs typeface="+mn-cs"/>
            </a:endParaRPr>
          </a:p>
          <a:p>
            <a:pPr lvl="1" fontAlgn="auto">
              <a:spcAft>
                <a:spcPts val="0"/>
              </a:spcAft>
              <a:buFont typeface="Candara" pitchFamily="-84" charset="0"/>
              <a:buChar char="•"/>
              <a:defRPr/>
            </a:pPr>
            <a:r>
              <a:rPr lang="en-US" i="1" dirty="0" smtClean="0">
                <a:ea typeface="+mn-ea"/>
              </a:rPr>
              <a:t>c </a:t>
            </a:r>
            <a:r>
              <a:rPr lang="en-US" dirty="0" smtClean="0">
                <a:ea typeface="+mn-ea"/>
              </a:rPr>
              <a:t>is a divisor of </a:t>
            </a:r>
            <a:r>
              <a:rPr lang="en-US" i="1" dirty="0" smtClean="0">
                <a:ea typeface="+mn-ea"/>
              </a:rPr>
              <a:t>a </a:t>
            </a:r>
            <a:r>
              <a:rPr lang="en-US" dirty="0" smtClean="0">
                <a:ea typeface="+mn-ea"/>
              </a:rPr>
              <a:t>and </a:t>
            </a:r>
            <a:r>
              <a:rPr lang="en-US" i="1" dirty="0" smtClean="0">
                <a:ea typeface="+mn-ea"/>
              </a:rPr>
              <a:t>b</a:t>
            </a:r>
            <a:endParaRPr lang="en-US" i="1" dirty="0" smtClean="0">
              <a:ea typeface="+mn-ea"/>
            </a:endParaRPr>
          </a:p>
          <a:p>
            <a:pPr lvl="1" fontAlgn="auto">
              <a:spcAft>
                <a:spcPts val="0"/>
              </a:spcAft>
              <a:buFont typeface="Candara" pitchFamily="-84" charset="0"/>
              <a:buChar char="•"/>
              <a:defRPr/>
            </a:pPr>
            <a:r>
              <a:rPr lang="en-US" dirty="0" smtClean="0">
                <a:ea typeface="+mn-ea"/>
              </a:rPr>
              <a:t>Any divisor of </a:t>
            </a:r>
            <a:r>
              <a:rPr lang="en-US" i="1" dirty="0" smtClean="0">
                <a:ea typeface="+mn-ea"/>
              </a:rPr>
              <a:t>a </a:t>
            </a:r>
            <a:r>
              <a:rPr lang="en-US" dirty="0" smtClean="0">
                <a:ea typeface="+mn-ea"/>
              </a:rPr>
              <a:t>and </a:t>
            </a:r>
            <a:r>
              <a:rPr lang="en-US" i="1" dirty="0" smtClean="0">
                <a:ea typeface="+mn-ea"/>
              </a:rPr>
              <a:t>b </a:t>
            </a:r>
            <a:r>
              <a:rPr lang="en-US" dirty="0" smtClean="0">
                <a:ea typeface="+mn-ea"/>
              </a:rPr>
              <a:t>is a divisor of </a:t>
            </a:r>
            <a:r>
              <a:rPr lang="en-US" i="1" dirty="0" smtClean="0">
                <a:ea typeface="+mn-ea"/>
              </a:rPr>
              <a:t>c</a:t>
            </a:r>
            <a:endParaRPr lang="en-US" i="1" dirty="0" smtClean="0">
              <a:ea typeface="+mn-ea"/>
            </a:endParaRPr>
          </a:p>
          <a:p>
            <a:pPr marL="342900" lvl="1" indent="-342900" fontAlgn="auto">
              <a:spcBef>
                <a:spcPts val="2400"/>
              </a:spcBef>
              <a:spcAft>
                <a:spcPts val="0"/>
              </a:spcAft>
              <a:buClr>
                <a:schemeClr val="accent1">
                  <a:lumMod val="60000"/>
                  <a:lumOff val="40000"/>
                </a:schemeClr>
              </a:buClr>
              <a:buFont typeface="Candara" pitchFamily="-84" charset="0"/>
              <a:buChar char="•"/>
              <a:defRPr/>
            </a:pPr>
            <a:r>
              <a:rPr lang="en-US" sz="2810" dirty="0" smtClean="0">
                <a:ea typeface="+mn-ea"/>
              </a:rPr>
              <a:t>An equivalent definition is:</a:t>
            </a:r>
            <a:endParaRPr lang="en-US" sz="2810" dirty="0" smtClean="0">
              <a:ea typeface="+mn-ea"/>
            </a:endParaRPr>
          </a:p>
          <a:p>
            <a:pPr marL="342900" lvl="1" indent="-342900" algn="ctr" fontAlgn="auto">
              <a:spcBef>
                <a:spcPts val="2400"/>
              </a:spcBef>
              <a:spcAft>
                <a:spcPts val="0"/>
              </a:spcAft>
              <a:buClr>
                <a:schemeClr val="accent1">
                  <a:lumMod val="60000"/>
                  <a:lumOff val="40000"/>
                </a:schemeClr>
              </a:buClr>
              <a:buFont typeface="Candara" pitchFamily="-84" charset="0"/>
              <a:buNone/>
              <a:defRPr/>
            </a:pPr>
            <a:r>
              <a:rPr lang="en-US" sz="2810" dirty="0" smtClean="0">
                <a:ea typeface="+mn-ea"/>
              </a:rPr>
              <a:t>gcd(</a:t>
            </a:r>
            <a:r>
              <a:rPr lang="en-US" sz="2810" i="1" dirty="0" smtClean="0">
                <a:ea typeface="+mn-ea"/>
              </a:rPr>
              <a:t>a,b) = </a:t>
            </a:r>
            <a:r>
              <a:rPr lang="en-US" sz="2810" dirty="0" smtClean="0">
                <a:ea typeface="+mn-ea"/>
              </a:rPr>
              <a:t>max[</a:t>
            </a:r>
            <a:r>
              <a:rPr lang="en-US" sz="2810" i="1" dirty="0" smtClean="0">
                <a:ea typeface="+mn-ea"/>
              </a:rPr>
              <a:t>k, </a:t>
            </a:r>
            <a:r>
              <a:rPr lang="en-US" sz="2810" dirty="0" smtClean="0">
                <a:ea typeface="+mn-ea"/>
              </a:rPr>
              <a:t>such that </a:t>
            </a:r>
            <a:r>
              <a:rPr lang="en-US" sz="2810" i="1" dirty="0" smtClean="0">
                <a:ea typeface="+mn-ea"/>
              </a:rPr>
              <a:t>k | a </a:t>
            </a:r>
            <a:r>
              <a:rPr lang="en-US" sz="2810" dirty="0" smtClean="0">
                <a:ea typeface="+mn-ea"/>
              </a:rPr>
              <a:t>and </a:t>
            </a:r>
            <a:r>
              <a:rPr lang="en-US" sz="2810" i="1" dirty="0" smtClean="0">
                <a:ea typeface="+mn-ea"/>
              </a:rPr>
              <a:t>k | b]</a:t>
            </a:r>
            <a:endParaRPr lang="en-US" sz="2810" dirty="0" smtClean="0">
              <a:ea typeface="+mn-ea"/>
            </a:endParaRPr>
          </a:p>
          <a:p>
            <a:pPr fontAlgn="auto">
              <a:spcAft>
                <a:spcPts val="0"/>
              </a:spcAft>
              <a:buClr>
                <a:schemeClr val="accent1">
                  <a:lumMod val="60000"/>
                  <a:lumOff val="40000"/>
                </a:schemeClr>
              </a:buClr>
              <a:buFont typeface="Candara" pitchFamily="-84" charset="0"/>
              <a:buChar char="•"/>
              <a:defRPr/>
            </a:pPr>
            <a:endParaRPr lang="en-US" dirty="0">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GCD</a:t>
            </a:r>
            <a:endParaRPr lang="en-US" smtClean="0"/>
          </a:p>
        </p:txBody>
      </p:sp>
      <p:sp>
        <p:nvSpPr>
          <p:cNvPr id="3" name="Content Placeholder 2"/>
          <p:cNvSpPr>
            <a:spLocks noGrp="1"/>
          </p:cNvSpPr>
          <p:nvPr>
            <p:ph idx="1"/>
          </p:nvPr>
        </p:nvSpPr>
        <p:spPr>
          <a:xfrm>
            <a:off x="228600" y="1762125"/>
            <a:ext cx="8763000" cy="4289425"/>
          </a:xfrm>
        </p:spPr>
        <p:txBody>
          <a:bodyPr rtlCol="0">
            <a:normAutofit fontScale="85000" lnSpcReduction="10000"/>
          </a:bodyPr>
          <a:lstStyle/>
          <a:p>
            <a:pPr fontAlgn="auto">
              <a:spcAft>
                <a:spcPts val="0"/>
              </a:spcAft>
              <a:buClr>
                <a:schemeClr val="accent1">
                  <a:lumMod val="60000"/>
                  <a:lumOff val="40000"/>
                </a:schemeClr>
              </a:buClr>
              <a:buFont typeface="Candara" pitchFamily="-84" charset="0"/>
              <a:buChar char="•"/>
              <a:defRPr/>
            </a:pPr>
            <a:r>
              <a:rPr lang="en-US" sz="2705" dirty="0" smtClean="0">
                <a:ea typeface="+mn-ea"/>
                <a:cs typeface="+mn-cs"/>
              </a:rPr>
              <a:t>Because we require that the greatest common divisor be positive, gcd(</a:t>
            </a:r>
            <a:r>
              <a:rPr lang="en-US" sz="2705" i="1" dirty="0" smtClean="0">
                <a:ea typeface="+mn-ea"/>
                <a:cs typeface="+mn-cs"/>
              </a:rPr>
              <a:t>a,b) = </a:t>
            </a:r>
            <a:r>
              <a:rPr lang="en-US" sz="2705" dirty="0" smtClean="0">
                <a:ea typeface="+mn-ea"/>
                <a:cs typeface="+mn-cs"/>
              </a:rPr>
              <a:t>gcd</a:t>
            </a:r>
            <a:r>
              <a:rPr lang="en-US" sz="2705" i="1" dirty="0" smtClean="0">
                <a:ea typeface="+mn-ea"/>
                <a:cs typeface="+mn-cs"/>
              </a:rPr>
              <a:t>(a,-b) = </a:t>
            </a:r>
            <a:r>
              <a:rPr lang="en-US" sz="2705" dirty="0" smtClean="0">
                <a:ea typeface="+mn-ea"/>
                <a:cs typeface="+mn-cs"/>
              </a:rPr>
              <a:t>gcd</a:t>
            </a:r>
            <a:r>
              <a:rPr lang="en-US" sz="2705" i="1" dirty="0" smtClean="0">
                <a:ea typeface="+mn-ea"/>
                <a:cs typeface="+mn-cs"/>
              </a:rPr>
              <a:t>(-a,b) = </a:t>
            </a:r>
            <a:r>
              <a:rPr lang="en-US" sz="2705" dirty="0" smtClean="0">
                <a:ea typeface="+mn-ea"/>
                <a:cs typeface="+mn-cs"/>
              </a:rPr>
              <a:t>gcd</a:t>
            </a:r>
            <a:r>
              <a:rPr lang="en-US" sz="2705" i="1" dirty="0" smtClean="0">
                <a:ea typeface="+mn-ea"/>
                <a:cs typeface="+mn-cs"/>
              </a:rPr>
              <a:t>(-a,-b)</a:t>
            </a:r>
            <a:endParaRPr lang="en-US" sz="2705" i="1"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sz="2705" dirty="0" smtClean="0">
                <a:ea typeface="+mn-ea"/>
                <a:cs typeface="+mn-cs"/>
              </a:rPr>
              <a:t>In general, gcd(</a:t>
            </a:r>
            <a:r>
              <a:rPr lang="en-US" sz="2705" i="1" dirty="0" smtClean="0">
                <a:ea typeface="+mn-ea"/>
                <a:cs typeface="+mn-cs"/>
              </a:rPr>
              <a:t>a,b) = </a:t>
            </a:r>
            <a:r>
              <a:rPr lang="en-US" sz="2705" dirty="0" smtClean="0">
                <a:ea typeface="+mn-ea"/>
                <a:cs typeface="+mn-cs"/>
              </a:rPr>
              <a:t>gcd(| </a:t>
            </a:r>
            <a:r>
              <a:rPr lang="en-US" sz="2705" i="1" dirty="0" smtClean="0">
                <a:ea typeface="+mn-ea"/>
                <a:cs typeface="+mn-cs"/>
              </a:rPr>
              <a:t>a </a:t>
            </a:r>
            <a:r>
              <a:rPr lang="en-US" sz="2705" dirty="0" smtClean="0">
                <a:ea typeface="+mn-ea"/>
                <a:cs typeface="+mn-cs"/>
              </a:rPr>
              <a:t>|, | </a:t>
            </a:r>
            <a:r>
              <a:rPr lang="en-US" sz="2705" i="1" dirty="0" smtClean="0">
                <a:ea typeface="+mn-ea"/>
                <a:cs typeface="+mn-cs"/>
              </a:rPr>
              <a:t>b |)</a:t>
            </a:r>
            <a:endParaRPr lang="en-US" sz="2705" i="1" dirty="0" smtClean="0">
              <a:ea typeface="+mn-ea"/>
              <a:cs typeface="+mn-cs"/>
            </a:endParaRPr>
          </a:p>
          <a:p>
            <a:pPr fontAlgn="auto">
              <a:spcAft>
                <a:spcPts val="0"/>
              </a:spcAft>
              <a:buClr>
                <a:schemeClr val="accent1">
                  <a:lumMod val="60000"/>
                  <a:lumOff val="40000"/>
                </a:schemeClr>
              </a:buClr>
              <a:buFont typeface="Candara" pitchFamily="-84" charset="0"/>
              <a:buChar char="•"/>
              <a:defRPr/>
            </a:pPr>
            <a:endParaRPr lang="en-US" i="1"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sz="2705" dirty="0" smtClean="0">
                <a:ea typeface="+mn-ea"/>
                <a:cs typeface="+mn-cs"/>
              </a:rPr>
              <a:t>Also, because all nonzero integers divide 0, we have gcd(</a:t>
            </a:r>
            <a:r>
              <a:rPr lang="en-US" sz="2705" i="1" dirty="0" smtClean="0">
                <a:ea typeface="+mn-ea"/>
                <a:cs typeface="+mn-cs"/>
              </a:rPr>
              <a:t>a,</a:t>
            </a:r>
            <a:r>
              <a:rPr lang="en-US" sz="2705" dirty="0" smtClean="0">
                <a:ea typeface="+mn-ea"/>
                <a:cs typeface="+mn-cs"/>
              </a:rPr>
              <a:t>0) = | a |</a:t>
            </a:r>
            <a:endParaRPr lang="en-US" sz="2705"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sz="2705" dirty="0" smtClean="0">
                <a:ea typeface="+mn-ea"/>
                <a:cs typeface="+mn-cs"/>
              </a:rPr>
              <a:t>We stated that two integers </a:t>
            </a:r>
            <a:r>
              <a:rPr lang="en-US" sz="2705" i="1" dirty="0" smtClean="0">
                <a:ea typeface="+mn-ea"/>
                <a:cs typeface="+mn-cs"/>
              </a:rPr>
              <a:t>a </a:t>
            </a:r>
            <a:r>
              <a:rPr lang="en-US" sz="2705" dirty="0" smtClean="0">
                <a:ea typeface="+mn-ea"/>
                <a:cs typeface="+mn-cs"/>
              </a:rPr>
              <a:t>and </a:t>
            </a:r>
            <a:r>
              <a:rPr lang="en-US" sz="2705" i="1" dirty="0" smtClean="0">
                <a:ea typeface="+mn-ea"/>
                <a:cs typeface="+mn-cs"/>
              </a:rPr>
              <a:t>b </a:t>
            </a:r>
            <a:r>
              <a:rPr lang="en-US" sz="2705" dirty="0" smtClean="0">
                <a:ea typeface="+mn-ea"/>
                <a:cs typeface="+mn-cs"/>
              </a:rPr>
              <a:t>are relatively prime if their only common positive integer factor is 1; this is equivalent to saying that </a:t>
            </a:r>
            <a:r>
              <a:rPr lang="en-US" sz="2705" i="1" dirty="0" smtClean="0">
                <a:ea typeface="+mn-ea"/>
                <a:cs typeface="+mn-cs"/>
              </a:rPr>
              <a:t>a </a:t>
            </a:r>
            <a:r>
              <a:rPr lang="en-US" sz="2705" dirty="0" smtClean="0">
                <a:ea typeface="+mn-ea"/>
                <a:cs typeface="+mn-cs"/>
              </a:rPr>
              <a:t>and </a:t>
            </a:r>
            <a:r>
              <a:rPr lang="en-US" sz="2705" i="1" dirty="0" smtClean="0">
                <a:ea typeface="+mn-ea"/>
                <a:cs typeface="+mn-cs"/>
              </a:rPr>
              <a:t>b </a:t>
            </a:r>
            <a:r>
              <a:rPr lang="en-US" sz="2705" dirty="0" smtClean="0">
                <a:ea typeface="+mn-ea"/>
                <a:cs typeface="+mn-cs"/>
              </a:rPr>
              <a:t>are relatively prime if gcd(</a:t>
            </a:r>
            <a:r>
              <a:rPr lang="en-US" sz="2705" i="1" dirty="0" smtClean="0">
                <a:ea typeface="+mn-ea"/>
                <a:cs typeface="+mn-cs"/>
              </a:rPr>
              <a:t>a,b) = 1</a:t>
            </a:r>
            <a:endParaRPr lang="en-US" sz="2705" dirty="0">
              <a:ea typeface="+mn-ea"/>
              <a:cs typeface="+mn-cs"/>
            </a:endParaRPr>
          </a:p>
        </p:txBody>
      </p:sp>
      <p:sp>
        <p:nvSpPr>
          <p:cNvPr id="4" name="TextBox 3"/>
          <p:cNvSpPr txBox="1"/>
          <p:nvPr/>
        </p:nvSpPr>
        <p:spPr>
          <a:xfrm>
            <a:off x="2286000" y="3276600"/>
            <a:ext cx="4572000" cy="461963"/>
          </a:xfrm>
          <a:prstGeom prst="rect">
            <a:avLst/>
          </a:prstGeom>
          <a:solidFill>
            <a:schemeClr val="accent4">
              <a:lumMod val="40000"/>
              <a:lumOff val="60000"/>
            </a:schemeClr>
          </a:solidFill>
          <a:ln w="31750">
            <a:solidFill>
              <a:schemeClr val="accent4">
                <a:lumMod val="75000"/>
              </a:schemeClr>
            </a:solidFill>
          </a:ln>
        </p:spPr>
        <p:txBody>
          <a:bodyPr>
            <a:spAutoFit/>
          </a:bodyPr>
          <a:lstStyle/>
          <a:p>
            <a:pPr>
              <a:defRPr/>
            </a:pPr>
            <a:r>
              <a:rPr lang="en-US" sz="2400" dirty="0">
                <a:latin typeface="Arial" panose="020B0604020202020204" pitchFamily="34" charset="0"/>
              </a:rPr>
              <a:t>  </a:t>
            </a:r>
            <a:r>
              <a:rPr lang="en-US" sz="2400" dirty="0">
                <a:latin typeface="+mn-lt"/>
              </a:rPr>
              <a:t>gcd(60, 24) =  gcd(60, - 24) =  12  </a:t>
            </a:r>
            <a:endParaRPr lang="en-US" sz="2400" dirty="0">
              <a:latin typeface="+mn-lt"/>
            </a:endParaRPr>
          </a:p>
        </p:txBody>
      </p:sp>
      <p:sp>
        <p:nvSpPr>
          <p:cNvPr id="5" name="TextBox 4"/>
          <p:cNvSpPr txBox="1"/>
          <p:nvPr/>
        </p:nvSpPr>
        <p:spPr>
          <a:xfrm>
            <a:off x="381000" y="5638800"/>
            <a:ext cx="8534400" cy="1077913"/>
          </a:xfrm>
          <a:prstGeom prst="rect">
            <a:avLst/>
          </a:prstGeom>
          <a:solidFill>
            <a:schemeClr val="accent4">
              <a:lumMod val="40000"/>
              <a:lumOff val="60000"/>
            </a:schemeClr>
          </a:solidFill>
          <a:ln w="31750">
            <a:solidFill>
              <a:schemeClr val="accent4">
                <a:lumMod val="75000"/>
              </a:schemeClr>
            </a:solidFill>
          </a:ln>
        </p:spPr>
        <p:txBody>
          <a:bodyPr>
            <a:spAutoFit/>
          </a:bodyPr>
          <a:lstStyle/>
          <a:p>
            <a:pPr>
              <a:defRPr/>
            </a:pPr>
            <a:r>
              <a:rPr lang="en-US" sz="2400" dirty="0">
                <a:latin typeface="Arial" panose="020B0604020202020204" pitchFamily="34" charset="0"/>
              </a:rPr>
              <a:t> </a:t>
            </a:r>
            <a:r>
              <a:rPr lang="en-US" sz="2000" dirty="0">
                <a:latin typeface="+mn-lt"/>
              </a:rPr>
              <a:t>8 and 15 are relatively prime because the positive divisors of 8 are 1, 2, 4, and 8, and the positive divisors of 15 are 1, 3, 5, and 15. So 1 is the only integer on both lists.</a:t>
            </a:r>
            <a:endParaRPr lang="en-US" sz="2000" dirty="0">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a:xfrm>
            <a:off x="0" y="39688"/>
            <a:ext cx="9144000" cy="1412875"/>
          </a:xfrm>
        </p:spPr>
        <p:txBody>
          <a:bodyPr/>
          <a:lstStyle/>
          <a:p>
            <a:r>
              <a:rPr lang="en-US" smtClean="0"/>
              <a:t>Table 4.1</a:t>
            </a:r>
            <a:br>
              <a:rPr lang="en-US" smtClean="0"/>
            </a:br>
            <a:r>
              <a:rPr lang="en-US" smtClean="0"/>
              <a:t>Euclidean Algorithm Example</a:t>
            </a:r>
            <a:endParaRPr lang="en-US" smtClean="0"/>
          </a:p>
        </p:txBody>
      </p:sp>
      <p:sp>
        <p:nvSpPr>
          <p:cNvPr id="52227" name="TextBox 5"/>
          <p:cNvSpPr txBox="1">
            <a:spLocks noChangeArrowheads="1"/>
          </p:cNvSpPr>
          <p:nvPr/>
        </p:nvSpPr>
        <p:spPr bwMode="auto">
          <a:xfrm>
            <a:off x="304800" y="6488113"/>
            <a:ext cx="5522913" cy="369887"/>
          </a:xfrm>
          <a:prstGeom prst="rect">
            <a:avLst/>
          </a:prstGeom>
          <a:noFill/>
          <a:ln w="9525">
            <a:noFill/>
            <a:miter lim="800000"/>
          </a:ln>
        </p:spPr>
        <p:txBody>
          <a:bodyPr wrap="none">
            <a:spAutoFit/>
          </a:bodyPr>
          <a:lstStyle/>
          <a:p>
            <a:r>
              <a:rPr lang="en-US"/>
              <a:t>(This table can be found on page 91 in the textbook)</a:t>
            </a:r>
            <a:endParaRPr lang="en-US"/>
          </a:p>
        </p:txBody>
      </p:sp>
      <p:pic>
        <p:nvPicPr>
          <p:cNvPr id="52228" name="Picture 6"/>
          <p:cNvPicPr>
            <a:picLocks noChangeAspect="1"/>
          </p:cNvPicPr>
          <p:nvPr/>
        </p:nvPicPr>
        <p:blipFill>
          <a:blip r:embed="rId1"/>
          <a:srcRect/>
          <a:stretch>
            <a:fillRect/>
          </a:stretch>
        </p:blipFill>
        <p:spPr bwMode="auto">
          <a:xfrm>
            <a:off x="152400" y="1828800"/>
            <a:ext cx="8818563" cy="4805363"/>
          </a:xfrm>
          <a:prstGeom prst="rect">
            <a:avLst/>
          </a:prstGeom>
          <a:noFill/>
          <a:ln w="9525">
            <a:noFill/>
            <a:miter lim="800000"/>
            <a:headEnd/>
            <a:tailEnd/>
          </a:ln>
        </p:spPr>
      </p:pic>
    </p:spTree>
  </p:cSld>
  <p:clrMapOvr>
    <a:masterClrMapping/>
  </p:clrMapOvr>
  <p:transition spd="med">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Modular Arithmetic</a:t>
            </a:r>
            <a:endParaRPr lang="en-US" smtClean="0"/>
          </a:p>
        </p:txBody>
      </p:sp>
      <p:sp>
        <p:nvSpPr>
          <p:cNvPr id="54275" name="Content Placeholder 2"/>
          <p:cNvSpPr>
            <a:spLocks noGrp="1"/>
          </p:cNvSpPr>
          <p:nvPr>
            <p:ph idx="1"/>
          </p:nvPr>
        </p:nvSpPr>
        <p:spPr/>
        <p:txBody>
          <a:bodyPr/>
          <a:lstStyle/>
          <a:p>
            <a:r>
              <a:rPr lang="en-US" smtClean="0"/>
              <a:t>The modulus</a:t>
            </a:r>
            <a:endParaRPr lang="en-US" smtClean="0"/>
          </a:p>
          <a:p>
            <a:pPr lvl="1"/>
            <a:r>
              <a:rPr lang="en-US" smtClean="0"/>
              <a:t>If </a:t>
            </a:r>
            <a:r>
              <a:rPr lang="en-US" i="1" smtClean="0"/>
              <a:t>a </a:t>
            </a:r>
            <a:r>
              <a:rPr lang="en-US" smtClean="0"/>
              <a:t>is an integer and </a:t>
            </a:r>
            <a:r>
              <a:rPr lang="en-US" i="1" smtClean="0"/>
              <a:t>n </a:t>
            </a:r>
            <a:r>
              <a:rPr lang="en-US" smtClean="0"/>
              <a:t>is a positive integer, we define </a:t>
            </a:r>
            <a:r>
              <a:rPr lang="en-US" i="1" smtClean="0"/>
              <a:t>a </a:t>
            </a:r>
            <a:r>
              <a:rPr lang="en-US" smtClean="0"/>
              <a:t>mod </a:t>
            </a:r>
            <a:r>
              <a:rPr lang="en-US" i="1" smtClean="0"/>
              <a:t>n </a:t>
            </a:r>
            <a:r>
              <a:rPr lang="en-US" smtClean="0"/>
              <a:t>to be the remainder when </a:t>
            </a:r>
            <a:r>
              <a:rPr lang="en-US" i="1" smtClean="0"/>
              <a:t>a </a:t>
            </a:r>
            <a:r>
              <a:rPr lang="en-US" smtClean="0"/>
              <a:t>is divided by </a:t>
            </a:r>
            <a:r>
              <a:rPr lang="en-US" i="1" smtClean="0"/>
              <a:t>n; </a:t>
            </a:r>
            <a:r>
              <a:rPr lang="en-US" smtClean="0"/>
              <a:t>the integer </a:t>
            </a:r>
            <a:r>
              <a:rPr lang="en-US" i="1" smtClean="0"/>
              <a:t>n </a:t>
            </a:r>
            <a:r>
              <a:rPr lang="en-US" smtClean="0"/>
              <a:t>is called the </a:t>
            </a:r>
            <a:r>
              <a:rPr lang="en-US" b="1" smtClean="0"/>
              <a:t>modulus</a:t>
            </a:r>
            <a:endParaRPr lang="en-US" b="1" smtClean="0"/>
          </a:p>
          <a:p>
            <a:pPr lvl="1"/>
            <a:r>
              <a:rPr lang="en-US" smtClean="0"/>
              <a:t>thus, for any integer </a:t>
            </a:r>
            <a:r>
              <a:rPr lang="en-US" i="1" smtClean="0"/>
              <a:t>a:</a:t>
            </a:r>
            <a:endParaRPr lang="en-US" i="1" smtClean="0"/>
          </a:p>
          <a:p>
            <a:pPr lvl="1">
              <a:buFont typeface="Candara" pitchFamily="-84" charset="0"/>
              <a:buNone/>
            </a:pPr>
            <a:r>
              <a:rPr lang="en-US" i="1" smtClean="0"/>
              <a:t>		</a:t>
            </a:r>
            <a:r>
              <a:rPr lang="en-US" smtClean="0"/>
              <a:t> </a:t>
            </a:r>
            <a:r>
              <a:rPr lang="en-US" i="1" smtClean="0"/>
              <a:t>a =  qn +  r </a:t>
            </a:r>
            <a:r>
              <a:rPr lang="en-US" smtClean="0"/>
              <a:t>	0 </a:t>
            </a:r>
            <a:r>
              <a:rPr lang="en-US" i="1" smtClean="0"/>
              <a:t>≤ r &lt; n;  q = [a/ n]</a:t>
            </a:r>
            <a:endParaRPr lang="en-US" i="1" smtClean="0"/>
          </a:p>
          <a:p>
            <a:pPr lvl="1">
              <a:buFont typeface="Candara" pitchFamily="-84" charset="0"/>
              <a:buNone/>
            </a:pPr>
            <a:r>
              <a:rPr lang="en-US" smtClean="0"/>
              <a:t>	</a:t>
            </a:r>
            <a:r>
              <a:rPr lang="en-US" i="1" smtClean="0"/>
              <a:t>    a = [a/ n] *  n + ( a </a:t>
            </a:r>
            <a:r>
              <a:rPr lang="en-US" smtClean="0"/>
              <a:t>mod </a:t>
            </a:r>
            <a:r>
              <a:rPr lang="en-US" i="1" smtClean="0"/>
              <a:t>n</a:t>
            </a:r>
            <a:r>
              <a:rPr lang="en-US" smtClean="0"/>
              <a:t>)</a:t>
            </a:r>
            <a:endParaRPr lang="en-US" smtClean="0"/>
          </a:p>
        </p:txBody>
      </p:sp>
      <p:sp>
        <p:nvSpPr>
          <p:cNvPr id="4" name="TextBox 3"/>
          <p:cNvSpPr txBox="1"/>
          <p:nvPr/>
        </p:nvSpPr>
        <p:spPr>
          <a:xfrm>
            <a:off x="2819400" y="5334000"/>
            <a:ext cx="4114800" cy="923925"/>
          </a:xfrm>
          <a:prstGeom prst="rect">
            <a:avLst/>
          </a:prstGeom>
          <a:solidFill>
            <a:schemeClr val="accent4">
              <a:lumMod val="60000"/>
              <a:lumOff val="40000"/>
            </a:schemeClr>
          </a:solidFill>
          <a:ln w="31750">
            <a:solidFill>
              <a:schemeClr val="accent4">
                <a:lumMod val="75000"/>
              </a:schemeClr>
            </a:solidFill>
          </a:ln>
        </p:spPr>
        <p:txBody>
          <a:bodyPr>
            <a:spAutoFit/>
          </a:bodyPr>
          <a:lstStyle/>
          <a:p>
            <a:pPr algn="ctr">
              <a:defRPr/>
            </a:pPr>
            <a:r>
              <a:rPr lang="en-US" dirty="0">
                <a:latin typeface="Arial" panose="020B0604020202020204" pitchFamily="34" charset="0"/>
              </a:rPr>
              <a:t> </a:t>
            </a:r>
            <a:endParaRPr lang="en-US" dirty="0">
              <a:latin typeface="Arial" panose="020B0604020202020204" pitchFamily="34" charset="0"/>
            </a:endParaRPr>
          </a:p>
          <a:p>
            <a:pPr algn="ctr">
              <a:defRPr/>
            </a:pPr>
            <a:r>
              <a:rPr lang="en-US" dirty="0">
                <a:latin typeface="Arial" panose="020B0604020202020204" pitchFamily="34" charset="0"/>
              </a:rPr>
              <a:t>11 mod 7 =  4; -  11 mod 7 =  3</a:t>
            </a:r>
            <a:endParaRPr lang="en-US" dirty="0">
              <a:latin typeface="Arial" panose="020B0604020202020204" pitchFamily="34" charset="0"/>
            </a:endParaRPr>
          </a:p>
          <a:p>
            <a:pPr algn="ctr">
              <a:defRPr/>
            </a:pPr>
            <a:endParaRPr 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3"/>
          <p:cNvSpPr>
            <a:spLocks noGrp="1"/>
          </p:cNvSpPr>
          <p:nvPr>
            <p:ph type="title"/>
          </p:nvPr>
        </p:nvSpPr>
        <p:spPr/>
        <p:txBody>
          <a:bodyPr/>
          <a:lstStyle/>
          <a:p>
            <a:r>
              <a:rPr lang="en-US" smtClean="0"/>
              <a:t>Modular Arithmetic</a:t>
            </a:r>
            <a:endParaRPr lang="en-US" smtClean="0"/>
          </a:p>
        </p:txBody>
      </p:sp>
      <p:sp>
        <p:nvSpPr>
          <p:cNvPr id="56323" name="Content Placeholder 4"/>
          <p:cNvSpPr>
            <a:spLocks noGrp="1"/>
          </p:cNvSpPr>
          <p:nvPr>
            <p:ph idx="1"/>
          </p:nvPr>
        </p:nvSpPr>
        <p:spPr>
          <a:xfrm>
            <a:off x="914400" y="2057400"/>
            <a:ext cx="7570788" cy="2962275"/>
          </a:xfrm>
        </p:spPr>
        <p:txBody>
          <a:bodyPr/>
          <a:lstStyle/>
          <a:p>
            <a:r>
              <a:rPr lang="en-US" smtClean="0"/>
              <a:t>Congruent modulo </a:t>
            </a:r>
            <a:r>
              <a:rPr lang="en-US" i="1" smtClean="0"/>
              <a:t>n</a:t>
            </a:r>
            <a:endParaRPr lang="en-US" smtClean="0"/>
          </a:p>
          <a:p>
            <a:pPr lvl="1"/>
            <a:r>
              <a:rPr lang="en-US" smtClean="0"/>
              <a:t>Two integers </a:t>
            </a:r>
            <a:r>
              <a:rPr lang="en-US" i="1" smtClean="0"/>
              <a:t>a </a:t>
            </a:r>
            <a:r>
              <a:rPr lang="en-US" smtClean="0"/>
              <a:t>and </a:t>
            </a:r>
            <a:r>
              <a:rPr lang="en-US" i="1" smtClean="0"/>
              <a:t>b </a:t>
            </a:r>
            <a:r>
              <a:rPr lang="en-US" smtClean="0"/>
              <a:t>are said to be </a:t>
            </a:r>
            <a:r>
              <a:rPr lang="en-US" b="1" smtClean="0"/>
              <a:t>congruent modulo </a:t>
            </a:r>
            <a:r>
              <a:rPr lang="en-US" b="1" i="1" smtClean="0"/>
              <a:t>n </a:t>
            </a:r>
            <a:r>
              <a:rPr lang="en-US" smtClean="0"/>
              <a:t>if (</a:t>
            </a:r>
            <a:r>
              <a:rPr lang="en-US" i="1" smtClean="0"/>
              <a:t>a </a:t>
            </a:r>
            <a:r>
              <a:rPr lang="en-US" smtClean="0"/>
              <a:t>mod </a:t>
            </a:r>
            <a:r>
              <a:rPr lang="en-US" i="1" smtClean="0"/>
              <a:t>n</a:t>
            </a:r>
            <a:r>
              <a:rPr lang="en-US" smtClean="0"/>
              <a:t>) = (</a:t>
            </a:r>
            <a:r>
              <a:rPr lang="en-US" i="1" smtClean="0"/>
              <a:t>b </a:t>
            </a:r>
            <a:r>
              <a:rPr lang="en-US" smtClean="0"/>
              <a:t>mod </a:t>
            </a:r>
            <a:r>
              <a:rPr lang="en-US" i="1" smtClean="0"/>
              <a:t>n</a:t>
            </a:r>
            <a:r>
              <a:rPr lang="en-US" smtClean="0"/>
              <a:t>)</a:t>
            </a:r>
            <a:endParaRPr lang="en-US" smtClean="0"/>
          </a:p>
          <a:p>
            <a:pPr lvl="1"/>
            <a:r>
              <a:rPr lang="en-US" smtClean="0"/>
              <a:t>This is written as </a:t>
            </a:r>
            <a:r>
              <a:rPr lang="en-US" i="1" smtClean="0"/>
              <a:t>a = b(</a:t>
            </a:r>
            <a:r>
              <a:rPr lang="en-US" smtClean="0"/>
              <a:t>mod </a:t>
            </a:r>
            <a:r>
              <a:rPr lang="en-US" i="1" smtClean="0"/>
              <a:t>n)</a:t>
            </a:r>
            <a:r>
              <a:rPr lang="en-US" i="1" baseline="30000" smtClean="0"/>
              <a:t>2</a:t>
            </a:r>
            <a:endParaRPr lang="en-US" i="1" baseline="30000" smtClean="0"/>
          </a:p>
          <a:p>
            <a:pPr lvl="1"/>
            <a:r>
              <a:rPr lang="en-US" smtClean="0"/>
              <a:t>Note that if </a:t>
            </a:r>
            <a:r>
              <a:rPr lang="en-US" i="1" smtClean="0"/>
              <a:t>a = 0</a:t>
            </a:r>
            <a:r>
              <a:rPr lang="en-US" smtClean="0"/>
              <a:t>(mod </a:t>
            </a:r>
            <a:r>
              <a:rPr lang="en-US" i="1" smtClean="0"/>
              <a:t>n</a:t>
            </a:r>
            <a:r>
              <a:rPr lang="en-US" smtClean="0"/>
              <a:t>), then </a:t>
            </a:r>
            <a:r>
              <a:rPr lang="en-US" i="1" smtClean="0"/>
              <a:t>n | a</a:t>
            </a:r>
            <a:endParaRPr lang="en-US" smtClean="0"/>
          </a:p>
        </p:txBody>
      </p:sp>
      <p:sp>
        <p:nvSpPr>
          <p:cNvPr id="6" name="TextBox 5"/>
          <p:cNvSpPr txBox="1"/>
          <p:nvPr/>
        </p:nvSpPr>
        <p:spPr>
          <a:xfrm>
            <a:off x="2590800" y="4800600"/>
            <a:ext cx="3981450" cy="923925"/>
          </a:xfrm>
          <a:prstGeom prst="rect">
            <a:avLst/>
          </a:prstGeom>
          <a:solidFill>
            <a:schemeClr val="accent4">
              <a:lumMod val="60000"/>
              <a:lumOff val="40000"/>
            </a:schemeClr>
          </a:solidFill>
          <a:ln w="31750">
            <a:solidFill>
              <a:schemeClr val="accent4">
                <a:lumMod val="75000"/>
              </a:schemeClr>
            </a:solidFill>
          </a:ln>
        </p:spPr>
        <p:txBody>
          <a:bodyPr>
            <a:spAutoFit/>
          </a:bodyPr>
          <a:lstStyle/>
          <a:p>
            <a:pPr>
              <a:defRPr/>
            </a:pPr>
            <a:r>
              <a:rPr lang="en-US" dirty="0">
                <a:latin typeface="Arial" panose="020B0604020202020204" pitchFamily="34" charset="0"/>
              </a:rPr>
              <a:t> </a:t>
            </a:r>
            <a:endParaRPr lang="en-US" dirty="0">
              <a:latin typeface="Arial" panose="020B0604020202020204" pitchFamily="34" charset="0"/>
            </a:endParaRPr>
          </a:p>
          <a:p>
            <a:pPr algn="ctr">
              <a:defRPr/>
            </a:pPr>
            <a:r>
              <a:rPr lang="en-US" dirty="0">
                <a:latin typeface="Arial" panose="020B0604020202020204" pitchFamily="34" charset="0"/>
              </a:rPr>
              <a:t>73 = 4 (mod 23);   21 = - 9 (mod 10)</a:t>
            </a:r>
            <a:endParaRPr lang="en-US" dirty="0">
              <a:latin typeface="Arial" panose="020B0604020202020204" pitchFamily="34" charset="0"/>
            </a:endParaRPr>
          </a:p>
          <a:p>
            <a:pPr algn="ctr">
              <a:defRPr/>
            </a:pPr>
            <a:endParaRPr 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4"/>
          <p:cNvSpPr>
            <a:spLocks noGrp="1"/>
          </p:cNvSpPr>
          <p:nvPr>
            <p:ph type="title"/>
          </p:nvPr>
        </p:nvSpPr>
        <p:spPr>
          <a:xfrm>
            <a:off x="0" y="39688"/>
            <a:ext cx="9144000" cy="1412875"/>
          </a:xfrm>
        </p:spPr>
        <p:txBody>
          <a:bodyPr/>
          <a:lstStyle/>
          <a:p>
            <a:r>
              <a:rPr lang="en-US" smtClean="0"/>
              <a:t>Properties of Congruences</a:t>
            </a:r>
            <a:endParaRPr lang="en-US" smtClean="0"/>
          </a:p>
        </p:txBody>
      </p:sp>
      <p:sp>
        <p:nvSpPr>
          <p:cNvPr id="6" name="Content Placeholder 5"/>
          <p:cNvSpPr>
            <a:spLocks noGrp="1"/>
          </p:cNvSpPr>
          <p:nvPr>
            <p:ph idx="1"/>
          </p:nvPr>
        </p:nvSpPr>
        <p:spPr>
          <a:xfrm>
            <a:off x="685800" y="1762125"/>
            <a:ext cx="7772400" cy="4289425"/>
          </a:xfrm>
        </p:spPr>
        <p:txBody>
          <a:bodyPr rtlCol="0">
            <a:normAutofit fontScale="77500" lnSpcReduction="20000"/>
          </a:bodyPr>
          <a:lstStyle/>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Congruences have the following properties:</a:t>
            </a:r>
            <a:endParaRPr lang="en-US" dirty="0" smtClean="0">
              <a:ea typeface="+mn-ea"/>
              <a:cs typeface="+mn-cs"/>
            </a:endParaRPr>
          </a:p>
          <a:p>
            <a:pPr fontAlgn="auto">
              <a:spcAft>
                <a:spcPts val="0"/>
              </a:spcAft>
              <a:buClr>
                <a:schemeClr val="accent1">
                  <a:lumMod val="60000"/>
                  <a:lumOff val="40000"/>
                </a:schemeClr>
              </a:buClr>
              <a:buFont typeface="Candara" pitchFamily="-84" charset="0"/>
              <a:buNone/>
              <a:defRPr/>
            </a:pPr>
            <a:r>
              <a:rPr lang="en-US" dirty="0" smtClean="0">
                <a:ea typeface="+mn-ea"/>
                <a:cs typeface="+mn-cs"/>
              </a:rPr>
              <a:t>		1</a:t>
            </a:r>
            <a:r>
              <a:rPr lang="en-US" i="1" dirty="0" smtClean="0">
                <a:ea typeface="+mn-ea"/>
                <a:cs typeface="+mn-cs"/>
              </a:rPr>
              <a:t>. a = b (</a:t>
            </a:r>
            <a:r>
              <a:rPr lang="en-US" dirty="0" smtClean="0">
                <a:ea typeface="+mn-ea"/>
                <a:cs typeface="+mn-cs"/>
              </a:rPr>
              <a:t>mod</a:t>
            </a:r>
            <a:r>
              <a:rPr lang="en-US" i="1" dirty="0" smtClean="0">
                <a:ea typeface="+mn-ea"/>
                <a:cs typeface="+mn-cs"/>
              </a:rPr>
              <a:t> n)</a:t>
            </a:r>
            <a:r>
              <a:rPr lang="en-US" dirty="0" smtClean="0">
                <a:ea typeface="+mn-ea"/>
                <a:cs typeface="+mn-cs"/>
              </a:rPr>
              <a:t> if </a:t>
            </a:r>
            <a:r>
              <a:rPr lang="en-US" i="1" dirty="0" smtClean="0">
                <a:ea typeface="+mn-ea"/>
                <a:cs typeface="+mn-cs"/>
              </a:rPr>
              <a:t>n (a – b)</a:t>
            </a:r>
            <a:endParaRPr lang="en-US" i="1" dirty="0" smtClean="0">
              <a:ea typeface="+mn-ea"/>
              <a:cs typeface="+mn-cs"/>
            </a:endParaRPr>
          </a:p>
          <a:p>
            <a:pPr fontAlgn="auto">
              <a:spcAft>
                <a:spcPts val="0"/>
              </a:spcAft>
              <a:buClr>
                <a:schemeClr val="accent1">
                  <a:lumMod val="60000"/>
                  <a:lumOff val="40000"/>
                </a:schemeClr>
              </a:buClr>
              <a:buFont typeface="Candara" pitchFamily="-84" charset="0"/>
              <a:buNone/>
              <a:defRPr/>
            </a:pPr>
            <a:r>
              <a:rPr lang="en-US" dirty="0" smtClean="0">
                <a:ea typeface="+mn-ea"/>
                <a:cs typeface="+mn-cs"/>
              </a:rPr>
              <a:t>		2. </a:t>
            </a:r>
            <a:r>
              <a:rPr lang="en-US" i="1" dirty="0" smtClean="0">
                <a:ea typeface="+mn-ea"/>
                <a:cs typeface="+mn-cs"/>
              </a:rPr>
              <a:t>a = b </a:t>
            </a:r>
            <a:r>
              <a:rPr lang="en-US" dirty="0" smtClean="0">
                <a:ea typeface="+mn-ea"/>
                <a:cs typeface="+mn-cs"/>
              </a:rPr>
              <a:t>(mod </a:t>
            </a:r>
            <a:r>
              <a:rPr lang="en-US" i="1" dirty="0" smtClean="0">
                <a:ea typeface="+mn-ea"/>
                <a:cs typeface="+mn-cs"/>
              </a:rPr>
              <a:t>n</a:t>
            </a:r>
            <a:r>
              <a:rPr lang="en-US" dirty="0" smtClean="0">
                <a:ea typeface="+mn-ea"/>
                <a:cs typeface="+mn-cs"/>
              </a:rPr>
              <a:t>) implies </a:t>
            </a:r>
            <a:r>
              <a:rPr lang="en-US" i="1" dirty="0" smtClean="0">
                <a:ea typeface="+mn-ea"/>
                <a:cs typeface="+mn-cs"/>
              </a:rPr>
              <a:t>b = a </a:t>
            </a:r>
            <a:r>
              <a:rPr lang="en-US" dirty="0" smtClean="0">
                <a:ea typeface="+mn-ea"/>
                <a:cs typeface="+mn-cs"/>
              </a:rPr>
              <a:t>(mod </a:t>
            </a:r>
            <a:r>
              <a:rPr lang="en-US" i="1" dirty="0" smtClean="0">
                <a:ea typeface="+mn-ea"/>
                <a:cs typeface="+mn-cs"/>
              </a:rPr>
              <a:t>n</a:t>
            </a:r>
            <a:r>
              <a:rPr lang="en-US" dirty="0" smtClean="0">
                <a:ea typeface="+mn-ea"/>
                <a:cs typeface="+mn-cs"/>
              </a:rPr>
              <a:t>)</a:t>
            </a:r>
            <a:endParaRPr lang="en-US" dirty="0" smtClean="0">
              <a:ea typeface="+mn-ea"/>
              <a:cs typeface="+mn-cs"/>
            </a:endParaRPr>
          </a:p>
          <a:p>
            <a:pPr fontAlgn="auto">
              <a:spcAft>
                <a:spcPts val="0"/>
              </a:spcAft>
              <a:buClr>
                <a:schemeClr val="accent1">
                  <a:lumMod val="60000"/>
                  <a:lumOff val="40000"/>
                </a:schemeClr>
              </a:buClr>
              <a:buFont typeface="Candara" pitchFamily="-84" charset="0"/>
              <a:buNone/>
              <a:defRPr/>
            </a:pPr>
            <a:r>
              <a:rPr lang="en-US" dirty="0" smtClean="0">
                <a:ea typeface="+mn-ea"/>
                <a:cs typeface="+mn-cs"/>
              </a:rPr>
              <a:t>		3</a:t>
            </a:r>
            <a:r>
              <a:rPr lang="en-US" i="1" dirty="0" smtClean="0">
                <a:ea typeface="+mn-ea"/>
                <a:cs typeface="+mn-cs"/>
              </a:rPr>
              <a:t>. a = b </a:t>
            </a:r>
            <a:r>
              <a:rPr lang="en-US" dirty="0" smtClean="0">
                <a:ea typeface="+mn-ea"/>
                <a:cs typeface="+mn-cs"/>
              </a:rPr>
              <a:t>(mod </a:t>
            </a:r>
            <a:r>
              <a:rPr lang="en-US" i="1" dirty="0" smtClean="0">
                <a:ea typeface="+mn-ea"/>
                <a:cs typeface="+mn-cs"/>
              </a:rPr>
              <a:t>n</a:t>
            </a:r>
            <a:r>
              <a:rPr lang="en-US" dirty="0" smtClean="0">
                <a:ea typeface="+mn-ea"/>
                <a:cs typeface="+mn-cs"/>
              </a:rPr>
              <a:t>) and </a:t>
            </a:r>
            <a:r>
              <a:rPr lang="en-US" i="1" dirty="0" smtClean="0">
                <a:ea typeface="+mn-ea"/>
                <a:cs typeface="+mn-cs"/>
              </a:rPr>
              <a:t>b = c </a:t>
            </a:r>
            <a:r>
              <a:rPr lang="en-US" dirty="0" smtClean="0">
                <a:ea typeface="+mn-ea"/>
                <a:cs typeface="+mn-cs"/>
              </a:rPr>
              <a:t>(mod </a:t>
            </a:r>
            <a:r>
              <a:rPr lang="en-US" i="1" dirty="0" smtClean="0">
                <a:ea typeface="+mn-ea"/>
                <a:cs typeface="+mn-cs"/>
              </a:rPr>
              <a:t>n</a:t>
            </a:r>
            <a:r>
              <a:rPr lang="en-US" dirty="0" smtClean="0">
                <a:ea typeface="+mn-ea"/>
                <a:cs typeface="+mn-cs"/>
              </a:rPr>
              <a:t>) imply </a:t>
            </a:r>
            <a:r>
              <a:rPr lang="en-US" i="1" dirty="0" smtClean="0">
                <a:ea typeface="+mn-ea"/>
                <a:cs typeface="+mn-cs"/>
              </a:rPr>
              <a:t>a = c </a:t>
            </a:r>
            <a:r>
              <a:rPr lang="en-US" dirty="0" smtClean="0">
                <a:ea typeface="+mn-ea"/>
                <a:cs typeface="+mn-cs"/>
              </a:rPr>
              <a:t>(mod </a:t>
            </a:r>
            <a:r>
              <a:rPr lang="en-US" i="1" dirty="0" smtClean="0">
                <a:ea typeface="+mn-ea"/>
                <a:cs typeface="+mn-cs"/>
              </a:rPr>
              <a:t>n</a:t>
            </a:r>
            <a:r>
              <a:rPr lang="en-US" dirty="0" smtClean="0">
                <a:ea typeface="+mn-ea"/>
                <a:cs typeface="+mn-cs"/>
              </a:rPr>
              <a:t>)</a:t>
            </a:r>
            <a:endParaRPr lang="en-US"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To demonstrate the first point, if </a:t>
            </a:r>
            <a:r>
              <a:rPr lang="en-US" i="1" dirty="0" smtClean="0">
                <a:ea typeface="+mn-ea"/>
                <a:cs typeface="+mn-cs"/>
              </a:rPr>
              <a:t>n (a - b)</a:t>
            </a:r>
            <a:r>
              <a:rPr lang="en-US" dirty="0" smtClean="0">
                <a:ea typeface="+mn-ea"/>
                <a:cs typeface="+mn-cs"/>
              </a:rPr>
              <a:t>, then </a:t>
            </a:r>
            <a:r>
              <a:rPr lang="en-US" i="1" dirty="0" smtClean="0">
                <a:ea typeface="+mn-ea"/>
                <a:cs typeface="+mn-cs"/>
              </a:rPr>
              <a:t>(a - b) = kn </a:t>
            </a:r>
            <a:r>
              <a:rPr lang="en-US" dirty="0" smtClean="0">
                <a:ea typeface="+mn-ea"/>
                <a:cs typeface="+mn-cs"/>
              </a:rPr>
              <a:t>for some </a:t>
            </a:r>
            <a:r>
              <a:rPr lang="en-US" i="1" dirty="0" smtClean="0">
                <a:ea typeface="+mn-ea"/>
                <a:cs typeface="+mn-cs"/>
              </a:rPr>
              <a:t>k</a:t>
            </a:r>
            <a:endParaRPr lang="en-US" i="1" dirty="0" smtClean="0">
              <a:ea typeface="+mn-ea"/>
              <a:cs typeface="+mn-cs"/>
            </a:endParaRPr>
          </a:p>
          <a:p>
            <a:pPr lvl="1" fontAlgn="auto">
              <a:spcAft>
                <a:spcPts val="0"/>
              </a:spcAft>
              <a:buFont typeface="Candara" pitchFamily="-84" charset="0"/>
              <a:buChar char="•"/>
              <a:defRPr/>
            </a:pPr>
            <a:r>
              <a:rPr lang="en-US" dirty="0" smtClean="0">
                <a:ea typeface="+mn-ea"/>
              </a:rPr>
              <a:t>So we can write </a:t>
            </a:r>
            <a:r>
              <a:rPr lang="en-US" i="1" dirty="0" smtClean="0">
                <a:ea typeface="+mn-ea"/>
              </a:rPr>
              <a:t>a = b + kn</a:t>
            </a:r>
            <a:r>
              <a:rPr lang="en-US" dirty="0" smtClean="0">
                <a:ea typeface="+mn-ea"/>
              </a:rPr>
              <a:t> </a:t>
            </a:r>
            <a:endParaRPr lang="en-US" dirty="0" smtClean="0">
              <a:ea typeface="+mn-ea"/>
            </a:endParaRPr>
          </a:p>
          <a:p>
            <a:pPr lvl="1" fontAlgn="auto">
              <a:spcAft>
                <a:spcPts val="0"/>
              </a:spcAft>
              <a:buFont typeface="Candara" pitchFamily="-84" charset="0"/>
              <a:buChar char="•"/>
              <a:defRPr/>
            </a:pPr>
            <a:r>
              <a:rPr lang="en-US" dirty="0" smtClean="0">
                <a:ea typeface="+mn-ea"/>
              </a:rPr>
              <a:t>Therefore, (</a:t>
            </a:r>
            <a:r>
              <a:rPr lang="en-US" i="1" dirty="0" smtClean="0">
                <a:ea typeface="+mn-ea"/>
              </a:rPr>
              <a:t>a </a:t>
            </a:r>
            <a:r>
              <a:rPr lang="en-US" dirty="0" smtClean="0">
                <a:ea typeface="+mn-ea"/>
              </a:rPr>
              <a:t>mod </a:t>
            </a:r>
            <a:r>
              <a:rPr lang="en-US" i="1" dirty="0" smtClean="0">
                <a:ea typeface="+mn-ea"/>
              </a:rPr>
              <a:t>n</a:t>
            </a:r>
            <a:r>
              <a:rPr lang="en-US" dirty="0" smtClean="0">
                <a:ea typeface="+mn-ea"/>
              </a:rPr>
              <a:t>) = (remainder when </a:t>
            </a:r>
            <a:r>
              <a:rPr lang="en-US" i="1" dirty="0" smtClean="0">
                <a:ea typeface="+mn-ea"/>
              </a:rPr>
              <a:t>b + kn </a:t>
            </a:r>
            <a:r>
              <a:rPr lang="en-US" dirty="0" smtClean="0">
                <a:ea typeface="+mn-ea"/>
              </a:rPr>
              <a:t>is divided by </a:t>
            </a:r>
            <a:r>
              <a:rPr lang="en-US" i="1" dirty="0" smtClean="0">
                <a:ea typeface="+mn-ea"/>
              </a:rPr>
              <a:t>n</a:t>
            </a:r>
            <a:r>
              <a:rPr lang="en-US" dirty="0" smtClean="0">
                <a:ea typeface="+mn-ea"/>
              </a:rPr>
              <a:t>) = (remainder when </a:t>
            </a:r>
            <a:r>
              <a:rPr lang="en-US" i="1" dirty="0" smtClean="0">
                <a:ea typeface="+mn-ea"/>
              </a:rPr>
              <a:t>b</a:t>
            </a:r>
            <a:r>
              <a:rPr lang="en-US" dirty="0" smtClean="0">
                <a:ea typeface="+mn-ea"/>
              </a:rPr>
              <a:t> is divided by </a:t>
            </a:r>
            <a:r>
              <a:rPr lang="en-US" i="1" dirty="0" smtClean="0">
                <a:ea typeface="+mn-ea"/>
              </a:rPr>
              <a:t>n</a:t>
            </a:r>
            <a:r>
              <a:rPr lang="en-US" dirty="0" smtClean="0">
                <a:ea typeface="+mn-ea"/>
              </a:rPr>
              <a:t>) = (</a:t>
            </a:r>
            <a:r>
              <a:rPr lang="en-US" i="1" dirty="0" smtClean="0">
                <a:ea typeface="+mn-ea"/>
              </a:rPr>
              <a:t>b</a:t>
            </a:r>
            <a:r>
              <a:rPr lang="en-US" dirty="0" smtClean="0">
                <a:ea typeface="+mn-ea"/>
              </a:rPr>
              <a:t> mod </a:t>
            </a:r>
            <a:r>
              <a:rPr lang="en-US" i="1" dirty="0" smtClean="0">
                <a:ea typeface="+mn-ea"/>
              </a:rPr>
              <a:t>n</a:t>
            </a:r>
            <a:r>
              <a:rPr lang="en-US" dirty="0" smtClean="0">
                <a:ea typeface="+mn-ea"/>
              </a:rPr>
              <a:t>)</a:t>
            </a:r>
            <a:endParaRPr lang="en-US" dirty="0">
              <a:ea typeface="+mn-ea"/>
            </a:endParaRPr>
          </a:p>
        </p:txBody>
      </p:sp>
      <p:sp>
        <p:nvSpPr>
          <p:cNvPr id="7" name="TextBox 6"/>
          <p:cNvSpPr txBox="1"/>
          <p:nvPr/>
        </p:nvSpPr>
        <p:spPr>
          <a:xfrm>
            <a:off x="1752600" y="5715000"/>
            <a:ext cx="6096000" cy="923925"/>
          </a:xfrm>
          <a:prstGeom prst="rect">
            <a:avLst/>
          </a:prstGeom>
          <a:solidFill>
            <a:schemeClr val="accent4">
              <a:lumMod val="60000"/>
              <a:lumOff val="40000"/>
            </a:schemeClr>
          </a:solidFill>
          <a:ln w="31750">
            <a:solidFill>
              <a:schemeClr val="accent4">
                <a:lumMod val="75000"/>
              </a:schemeClr>
            </a:solidFill>
          </a:ln>
        </p:spPr>
        <p:txBody>
          <a:bodyPr>
            <a:spAutoFit/>
          </a:bodyPr>
          <a:lstStyle/>
          <a:p>
            <a:pPr>
              <a:defRPr/>
            </a:pPr>
            <a:r>
              <a:rPr lang="en-US" dirty="0">
                <a:latin typeface="Arial" panose="020B0604020202020204" pitchFamily="34" charset="0"/>
              </a:rPr>
              <a:t>       23</a:t>
            </a:r>
            <a:r>
              <a:rPr lang="en-US" dirty="0" smtClean="0">
                <a:latin typeface="Arial" panose="020B0604020202020204" pitchFamily="34" charset="0"/>
              </a:rPr>
              <a:t> =  </a:t>
            </a:r>
            <a:r>
              <a:rPr lang="en-US" dirty="0">
                <a:latin typeface="Arial" panose="020B0604020202020204" pitchFamily="34" charset="0"/>
              </a:rPr>
              <a:t>8 (mod 5) because 23 -  8 =  15 =  5 *  3</a:t>
            </a:r>
            <a:endParaRPr lang="en-US" dirty="0">
              <a:latin typeface="Arial" panose="020B0604020202020204" pitchFamily="34" charset="0"/>
            </a:endParaRPr>
          </a:p>
          <a:p>
            <a:pPr>
              <a:defRPr/>
            </a:pPr>
            <a:r>
              <a:rPr lang="en-US" dirty="0">
                <a:latin typeface="Arial" panose="020B0604020202020204" pitchFamily="34" charset="0"/>
              </a:rPr>
              <a:t>       - 11</a:t>
            </a:r>
            <a:r>
              <a:rPr lang="en-US" dirty="0" smtClean="0">
                <a:latin typeface="Arial" panose="020B0604020202020204" pitchFamily="34" charset="0"/>
              </a:rPr>
              <a:t> =  </a:t>
            </a:r>
            <a:r>
              <a:rPr lang="en-US" dirty="0">
                <a:latin typeface="Arial" panose="020B0604020202020204" pitchFamily="34" charset="0"/>
              </a:rPr>
              <a:t>5 (mod 8) because - 11 -  5 = - 16 =  8 *  (- 2)</a:t>
            </a:r>
            <a:endParaRPr lang="en-US" dirty="0">
              <a:latin typeface="Arial" panose="020B0604020202020204" pitchFamily="34" charset="0"/>
            </a:endParaRPr>
          </a:p>
          <a:p>
            <a:pPr>
              <a:defRPr/>
            </a:pPr>
            <a:r>
              <a:rPr lang="en-US" dirty="0">
                <a:latin typeface="Arial" panose="020B0604020202020204" pitchFamily="34" charset="0"/>
              </a:rPr>
              <a:t>       81</a:t>
            </a:r>
            <a:r>
              <a:rPr lang="en-US" dirty="0" smtClean="0">
                <a:latin typeface="Arial" panose="020B0604020202020204" pitchFamily="34" charset="0"/>
              </a:rPr>
              <a:t> =  </a:t>
            </a:r>
            <a:r>
              <a:rPr lang="en-US" dirty="0">
                <a:latin typeface="Arial" panose="020B0604020202020204" pitchFamily="34" charset="0"/>
              </a:rPr>
              <a:t>0 (mod 27) because 81 -  0 =  81 =  27 *  3</a:t>
            </a:r>
            <a:endParaRPr 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4"/>
          <p:cNvSpPr>
            <a:spLocks noGrp="1"/>
          </p:cNvSpPr>
          <p:nvPr>
            <p:ph type="title"/>
          </p:nvPr>
        </p:nvSpPr>
        <p:spPr/>
        <p:txBody>
          <a:bodyPr/>
          <a:lstStyle/>
          <a:p>
            <a:r>
              <a:rPr lang="en-US" smtClean="0"/>
              <a:t>Modular Arithmetic</a:t>
            </a:r>
            <a:endParaRPr lang="en-US" smtClean="0"/>
          </a:p>
        </p:txBody>
      </p:sp>
      <p:sp>
        <p:nvSpPr>
          <p:cNvPr id="6" name="Content Placeholder 5"/>
          <p:cNvSpPr>
            <a:spLocks noGrp="1"/>
          </p:cNvSpPr>
          <p:nvPr>
            <p:ph idx="1"/>
          </p:nvPr>
        </p:nvSpPr>
        <p:spPr>
          <a:xfrm>
            <a:off x="838200" y="1676400"/>
            <a:ext cx="7570788" cy="5181600"/>
          </a:xfrm>
        </p:spPr>
        <p:txBody>
          <a:bodyPr rtlCol="0">
            <a:normAutofit fontScale="62500" lnSpcReduction="20000"/>
          </a:bodyPr>
          <a:lstStyle/>
          <a:p>
            <a:pPr fontAlgn="auto">
              <a:spcAft>
                <a:spcPts val="0"/>
              </a:spcAft>
              <a:buClr>
                <a:schemeClr val="accent1">
                  <a:lumMod val="60000"/>
                  <a:lumOff val="40000"/>
                </a:schemeClr>
              </a:buClr>
              <a:buFont typeface="Candara" pitchFamily="-84" charset="0"/>
              <a:buChar char="•"/>
              <a:defRPr/>
            </a:pPr>
            <a:r>
              <a:rPr lang="en-US" sz="3200" dirty="0" smtClean="0">
                <a:ea typeface="+mn-ea"/>
                <a:cs typeface="+mn-cs"/>
              </a:rPr>
              <a:t>Modular arithmetic exhibits the following properties:</a:t>
            </a:r>
            <a:endParaRPr lang="en-US" sz="3200" dirty="0" smtClean="0">
              <a:ea typeface="+mn-ea"/>
              <a:cs typeface="+mn-cs"/>
            </a:endParaRPr>
          </a:p>
          <a:p>
            <a:pPr fontAlgn="auto">
              <a:lnSpc>
                <a:spcPct val="120000"/>
              </a:lnSpc>
              <a:spcBef>
                <a:spcPts val="2000"/>
              </a:spcBef>
              <a:spcAft>
                <a:spcPts val="0"/>
              </a:spcAft>
              <a:buClr>
                <a:schemeClr val="accent1">
                  <a:lumMod val="60000"/>
                  <a:lumOff val="40000"/>
                </a:schemeClr>
              </a:buClr>
              <a:buFont typeface="Candara" pitchFamily="-84" charset="0"/>
              <a:buNone/>
              <a:defRPr/>
            </a:pPr>
            <a:r>
              <a:rPr lang="en-US" dirty="0" smtClean="0">
                <a:ea typeface="+mn-ea"/>
                <a:cs typeface="+mn-cs"/>
              </a:rPr>
              <a:t>		1.  [(</a:t>
            </a:r>
            <a:r>
              <a:rPr lang="en-US" i="1" dirty="0" smtClean="0">
                <a:ea typeface="+mn-ea"/>
                <a:cs typeface="+mn-cs"/>
              </a:rPr>
              <a:t>a</a:t>
            </a:r>
            <a:r>
              <a:rPr lang="en-US" dirty="0" smtClean="0">
                <a:ea typeface="+mn-ea"/>
                <a:cs typeface="+mn-cs"/>
              </a:rPr>
              <a:t> mod </a:t>
            </a:r>
            <a:r>
              <a:rPr lang="en-US" i="1" dirty="0" smtClean="0">
                <a:ea typeface="+mn-ea"/>
                <a:cs typeface="+mn-cs"/>
              </a:rPr>
              <a:t>n</a:t>
            </a:r>
            <a:r>
              <a:rPr lang="en-US" dirty="0" smtClean="0">
                <a:ea typeface="+mn-ea"/>
                <a:cs typeface="+mn-cs"/>
              </a:rPr>
              <a:t>) + (</a:t>
            </a:r>
            <a:r>
              <a:rPr lang="en-US" i="1" dirty="0" smtClean="0">
                <a:ea typeface="+mn-ea"/>
                <a:cs typeface="+mn-cs"/>
              </a:rPr>
              <a:t>b</a:t>
            </a:r>
            <a:r>
              <a:rPr lang="en-US" dirty="0" smtClean="0">
                <a:ea typeface="+mn-ea"/>
                <a:cs typeface="+mn-cs"/>
              </a:rPr>
              <a:t> mod </a:t>
            </a:r>
            <a:r>
              <a:rPr lang="en-US" i="1" dirty="0" smtClean="0">
                <a:ea typeface="+mn-ea"/>
                <a:cs typeface="+mn-cs"/>
              </a:rPr>
              <a:t>n</a:t>
            </a:r>
            <a:r>
              <a:rPr lang="en-US" dirty="0" smtClean="0">
                <a:ea typeface="+mn-ea"/>
                <a:cs typeface="+mn-cs"/>
              </a:rPr>
              <a:t>)] mod </a:t>
            </a:r>
            <a:r>
              <a:rPr lang="en-US" i="1" dirty="0" smtClean="0">
                <a:ea typeface="+mn-ea"/>
                <a:cs typeface="+mn-cs"/>
              </a:rPr>
              <a:t>n</a:t>
            </a:r>
            <a:r>
              <a:rPr lang="en-US" dirty="0" smtClean="0">
                <a:ea typeface="+mn-ea"/>
                <a:cs typeface="+mn-cs"/>
              </a:rPr>
              <a:t> </a:t>
            </a:r>
            <a:r>
              <a:rPr lang="en-US" i="1" dirty="0" smtClean="0">
                <a:ea typeface="+mn-ea"/>
                <a:cs typeface="+mn-cs"/>
              </a:rPr>
              <a:t>= (a + b) </a:t>
            </a:r>
            <a:r>
              <a:rPr lang="en-US" dirty="0" smtClean="0">
                <a:ea typeface="+mn-ea"/>
                <a:cs typeface="+mn-cs"/>
              </a:rPr>
              <a:t>mod </a:t>
            </a:r>
            <a:r>
              <a:rPr lang="en-US" i="1" dirty="0" smtClean="0">
                <a:ea typeface="+mn-ea"/>
                <a:cs typeface="+mn-cs"/>
              </a:rPr>
              <a:t>n</a:t>
            </a:r>
            <a:endParaRPr lang="en-US" i="1" dirty="0" smtClean="0">
              <a:ea typeface="+mn-ea"/>
              <a:cs typeface="+mn-cs"/>
            </a:endParaRPr>
          </a:p>
          <a:p>
            <a:pPr fontAlgn="auto">
              <a:lnSpc>
                <a:spcPct val="120000"/>
              </a:lnSpc>
              <a:spcBef>
                <a:spcPts val="2000"/>
              </a:spcBef>
              <a:spcAft>
                <a:spcPts val="0"/>
              </a:spcAft>
              <a:buClr>
                <a:schemeClr val="accent1">
                  <a:lumMod val="60000"/>
                  <a:lumOff val="40000"/>
                </a:schemeClr>
              </a:buClr>
              <a:buFont typeface="Candara" pitchFamily="-84" charset="0"/>
              <a:buNone/>
              <a:defRPr/>
            </a:pPr>
            <a:r>
              <a:rPr lang="en-US" dirty="0" smtClean="0">
                <a:ea typeface="+mn-ea"/>
                <a:cs typeface="+mn-cs"/>
              </a:rPr>
              <a:t>		2.  [(</a:t>
            </a:r>
            <a:r>
              <a:rPr lang="en-US" i="1" dirty="0" smtClean="0">
                <a:ea typeface="+mn-ea"/>
                <a:cs typeface="+mn-cs"/>
              </a:rPr>
              <a:t>a</a:t>
            </a:r>
            <a:r>
              <a:rPr lang="en-US" dirty="0" smtClean="0">
                <a:ea typeface="+mn-ea"/>
                <a:cs typeface="+mn-cs"/>
              </a:rPr>
              <a:t> mod </a:t>
            </a:r>
            <a:r>
              <a:rPr lang="en-US" i="1" dirty="0" smtClean="0">
                <a:ea typeface="+mn-ea"/>
                <a:cs typeface="+mn-cs"/>
              </a:rPr>
              <a:t>n</a:t>
            </a:r>
            <a:r>
              <a:rPr lang="en-US" dirty="0" smtClean="0">
                <a:ea typeface="+mn-ea"/>
                <a:cs typeface="+mn-cs"/>
              </a:rPr>
              <a:t>) - (</a:t>
            </a:r>
            <a:r>
              <a:rPr lang="en-US" i="1" dirty="0" smtClean="0">
                <a:ea typeface="+mn-ea"/>
                <a:cs typeface="+mn-cs"/>
              </a:rPr>
              <a:t>b</a:t>
            </a:r>
            <a:r>
              <a:rPr lang="en-US" dirty="0" smtClean="0">
                <a:ea typeface="+mn-ea"/>
                <a:cs typeface="+mn-cs"/>
              </a:rPr>
              <a:t> mod </a:t>
            </a:r>
            <a:r>
              <a:rPr lang="en-US" i="1" dirty="0" smtClean="0">
                <a:ea typeface="+mn-ea"/>
                <a:cs typeface="+mn-cs"/>
              </a:rPr>
              <a:t>n</a:t>
            </a:r>
            <a:r>
              <a:rPr lang="en-US" dirty="0" smtClean="0">
                <a:ea typeface="+mn-ea"/>
                <a:cs typeface="+mn-cs"/>
              </a:rPr>
              <a:t>)] mod </a:t>
            </a:r>
            <a:r>
              <a:rPr lang="en-US" i="1" dirty="0" smtClean="0">
                <a:ea typeface="+mn-ea"/>
                <a:cs typeface="+mn-cs"/>
              </a:rPr>
              <a:t>n = (a - b) </a:t>
            </a:r>
            <a:r>
              <a:rPr lang="en-US" dirty="0" smtClean="0">
                <a:ea typeface="+mn-ea"/>
                <a:cs typeface="+mn-cs"/>
              </a:rPr>
              <a:t>mod </a:t>
            </a:r>
            <a:r>
              <a:rPr lang="en-US" i="1" dirty="0" smtClean="0">
                <a:ea typeface="+mn-ea"/>
                <a:cs typeface="+mn-cs"/>
              </a:rPr>
              <a:t>n</a:t>
            </a:r>
            <a:endParaRPr lang="en-US" i="1" dirty="0" smtClean="0">
              <a:ea typeface="+mn-ea"/>
              <a:cs typeface="+mn-cs"/>
            </a:endParaRPr>
          </a:p>
          <a:p>
            <a:pPr fontAlgn="auto">
              <a:lnSpc>
                <a:spcPct val="120000"/>
              </a:lnSpc>
              <a:spcBef>
                <a:spcPts val="2000"/>
              </a:spcBef>
              <a:spcAft>
                <a:spcPts val="0"/>
              </a:spcAft>
              <a:buClr>
                <a:schemeClr val="accent1">
                  <a:lumMod val="60000"/>
                  <a:lumOff val="40000"/>
                </a:schemeClr>
              </a:buClr>
              <a:buFont typeface="Candara" pitchFamily="-84" charset="0"/>
              <a:buNone/>
              <a:defRPr/>
            </a:pPr>
            <a:r>
              <a:rPr lang="en-US" dirty="0" smtClean="0">
                <a:ea typeface="+mn-ea"/>
                <a:cs typeface="+mn-cs"/>
              </a:rPr>
              <a:t>		3.  [(</a:t>
            </a:r>
            <a:r>
              <a:rPr lang="en-US" i="1" dirty="0" smtClean="0">
                <a:ea typeface="+mn-ea"/>
                <a:cs typeface="+mn-cs"/>
              </a:rPr>
              <a:t>a</a:t>
            </a:r>
            <a:r>
              <a:rPr lang="en-US" dirty="0" smtClean="0">
                <a:ea typeface="+mn-ea"/>
                <a:cs typeface="+mn-cs"/>
              </a:rPr>
              <a:t> mod </a:t>
            </a:r>
            <a:r>
              <a:rPr lang="en-US" i="1" dirty="0" smtClean="0">
                <a:ea typeface="+mn-ea"/>
                <a:cs typeface="+mn-cs"/>
              </a:rPr>
              <a:t>n</a:t>
            </a:r>
            <a:r>
              <a:rPr lang="en-US" dirty="0" smtClean="0">
                <a:ea typeface="+mn-ea"/>
                <a:cs typeface="+mn-cs"/>
              </a:rPr>
              <a:t>) * (</a:t>
            </a:r>
            <a:r>
              <a:rPr lang="en-US" i="1" dirty="0" smtClean="0">
                <a:ea typeface="+mn-ea"/>
                <a:cs typeface="+mn-cs"/>
              </a:rPr>
              <a:t>b</a:t>
            </a:r>
            <a:r>
              <a:rPr lang="en-US" dirty="0" smtClean="0">
                <a:ea typeface="+mn-ea"/>
                <a:cs typeface="+mn-cs"/>
              </a:rPr>
              <a:t> mod </a:t>
            </a:r>
            <a:r>
              <a:rPr lang="en-US" i="1" dirty="0" smtClean="0">
                <a:ea typeface="+mn-ea"/>
                <a:cs typeface="+mn-cs"/>
              </a:rPr>
              <a:t>n</a:t>
            </a:r>
            <a:r>
              <a:rPr lang="en-US" dirty="0" smtClean="0">
                <a:ea typeface="+mn-ea"/>
                <a:cs typeface="+mn-cs"/>
              </a:rPr>
              <a:t>)] mod </a:t>
            </a:r>
            <a:r>
              <a:rPr lang="en-US" i="1" dirty="0" smtClean="0">
                <a:ea typeface="+mn-ea"/>
                <a:cs typeface="+mn-cs"/>
              </a:rPr>
              <a:t>n = (a * b) </a:t>
            </a:r>
            <a:r>
              <a:rPr lang="en-US" dirty="0" smtClean="0">
                <a:ea typeface="+mn-ea"/>
                <a:cs typeface="+mn-cs"/>
              </a:rPr>
              <a:t>mod </a:t>
            </a:r>
            <a:r>
              <a:rPr lang="en-US" i="1" dirty="0" smtClean="0">
                <a:ea typeface="+mn-ea"/>
                <a:cs typeface="+mn-cs"/>
              </a:rPr>
              <a:t>n</a:t>
            </a:r>
            <a:endParaRPr lang="en-US" i="1" dirty="0" smtClean="0">
              <a:ea typeface="+mn-ea"/>
              <a:cs typeface="+mn-cs"/>
            </a:endParaRPr>
          </a:p>
          <a:p>
            <a:pPr fontAlgn="auto">
              <a:lnSpc>
                <a:spcPct val="120000"/>
              </a:lnSpc>
              <a:spcAft>
                <a:spcPts val="0"/>
              </a:spcAft>
              <a:buClr>
                <a:schemeClr val="accent1">
                  <a:lumMod val="60000"/>
                  <a:lumOff val="40000"/>
                </a:schemeClr>
              </a:buClr>
              <a:buFont typeface="Candara" pitchFamily="-84" charset="0"/>
              <a:buChar char="•"/>
              <a:defRPr/>
            </a:pPr>
            <a:r>
              <a:rPr lang="en-US" sz="3200" dirty="0" smtClean="0">
                <a:ea typeface="+mn-ea"/>
                <a:cs typeface="+mn-cs"/>
              </a:rPr>
              <a:t>We demonstrate the first property:</a:t>
            </a:r>
            <a:endParaRPr lang="en-US" sz="3200" dirty="0" smtClean="0">
              <a:ea typeface="+mn-ea"/>
              <a:cs typeface="+mn-cs"/>
            </a:endParaRPr>
          </a:p>
          <a:p>
            <a:pPr lvl="1" fontAlgn="auto">
              <a:lnSpc>
                <a:spcPct val="120000"/>
              </a:lnSpc>
              <a:spcAft>
                <a:spcPts val="0"/>
              </a:spcAft>
              <a:buFont typeface="Candara" pitchFamily="-84" charset="0"/>
              <a:buChar char="•"/>
              <a:defRPr/>
            </a:pPr>
            <a:r>
              <a:rPr lang="en-US" sz="3000" dirty="0" smtClean="0">
                <a:ea typeface="+mn-ea"/>
              </a:rPr>
              <a:t>Define (</a:t>
            </a:r>
            <a:r>
              <a:rPr lang="en-US" sz="3000" i="1" dirty="0" smtClean="0">
                <a:ea typeface="+mn-ea"/>
              </a:rPr>
              <a:t>a</a:t>
            </a:r>
            <a:r>
              <a:rPr lang="en-US" sz="3000" dirty="0" smtClean="0">
                <a:ea typeface="+mn-ea"/>
              </a:rPr>
              <a:t> mod </a:t>
            </a:r>
            <a:r>
              <a:rPr lang="en-US" sz="3000" i="1" dirty="0" smtClean="0">
                <a:ea typeface="+mn-ea"/>
              </a:rPr>
              <a:t>n)</a:t>
            </a:r>
            <a:r>
              <a:rPr lang="en-US" sz="3000" dirty="0" smtClean="0">
                <a:ea typeface="+mn-ea"/>
              </a:rPr>
              <a:t> = </a:t>
            </a:r>
            <a:r>
              <a:rPr lang="en-US" sz="3000" i="1" dirty="0" smtClean="0">
                <a:ea typeface="+mn-ea"/>
              </a:rPr>
              <a:t>r</a:t>
            </a:r>
            <a:r>
              <a:rPr lang="en-US" sz="3000" i="1" baseline="-25000" dirty="0" smtClean="0">
                <a:ea typeface="+mn-ea"/>
              </a:rPr>
              <a:t>a</a:t>
            </a:r>
            <a:r>
              <a:rPr lang="en-US" sz="3000" i="1" dirty="0" smtClean="0">
                <a:ea typeface="+mn-ea"/>
              </a:rPr>
              <a:t> </a:t>
            </a:r>
            <a:r>
              <a:rPr lang="en-US" sz="3000" dirty="0" smtClean="0">
                <a:ea typeface="+mn-ea"/>
              </a:rPr>
              <a:t>and (</a:t>
            </a:r>
            <a:r>
              <a:rPr lang="en-US" sz="3000" i="1" dirty="0" smtClean="0">
                <a:ea typeface="+mn-ea"/>
              </a:rPr>
              <a:t>b</a:t>
            </a:r>
            <a:r>
              <a:rPr lang="en-US" sz="3000" dirty="0" smtClean="0">
                <a:ea typeface="+mn-ea"/>
              </a:rPr>
              <a:t> mod </a:t>
            </a:r>
            <a:r>
              <a:rPr lang="en-US" sz="3000" i="1" dirty="0" smtClean="0">
                <a:ea typeface="+mn-ea"/>
              </a:rPr>
              <a:t>n</a:t>
            </a:r>
            <a:r>
              <a:rPr lang="en-US" sz="3000" dirty="0" smtClean="0">
                <a:ea typeface="+mn-ea"/>
              </a:rPr>
              <a:t>) = </a:t>
            </a:r>
            <a:r>
              <a:rPr lang="en-US" sz="3000" i="1" dirty="0" smtClean="0">
                <a:ea typeface="+mn-ea"/>
              </a:rPr>
              <a:t>r</a:t>
            </a:r>
            <a:r>
              <a:rPr lang="en-US" sz="3000" i="1" baseline="-25000" dirty="0" smtClean="0">
                <a:ea typeface="+mn-ea"/>
              </a:rPr>
              <a:t>b</a:t>
            </a:r>
            <a:r>
              <a:rPr lang="en-US" sz="3000" dirty="0" smtClean="0">
                <a:ea typeface="+mn-ea"/>
              </a:rPr>
              <a:t>. Then we can write </a:t>
            </a:r>
            <a:r>
              <a:rPr lang="en-US" sz="3000" i="1" dirty="0" smtClean="0">
                <a:ea typeface="+mn-ea"/>
              </a:rPr>
              <a:t>a = r</a:t>
            </a:r>
            <a:r>
              <a:rPr lang="en-US" sz="3000" i="1" baseline="-25000" dirty="0" smtClean="0">
                <a:ea typeface="+mn-ea"/>
              </a:rPr>
              <a:t>a</a:t>
            </a:r>
            <a:r>
              <a:rPr lang="en-US" sz="3000" i="1" dirty="0" smtClean="0">
                <a:ea typeface="+mn-ea"/>
              </a:rPr>
              <a:t> </a:t>
            </a:r>
            <a:r>
              <a:rPr lang="en-US" sz="3000" dirty="0" smtClean="0">
                <a:ea typeface="+mn-ea"/>
              </a:rPr>
              <a:t>+ </a:t>
            </a:r>
            <a:r>
              <a:rPr lang="en-US" sz="3000" i="1" dirty="0" smtClean="0">
                <a:ea typeface="+mn-ea"/>
              </a:rPr>
              <a:t>jn</a:t>
            </a:r>
            <a:r>
              <a:rPr lang="en-US" sz="3000" dirty="0" smtClean="0">
                <a:ea typeface="+mn-ea"/>
              </a:rPr>
              <a:t> for some integer</a:t>
            </a:r>
            <a:r>
              <a:rPr lang="en-US" sz="3000" i="1" dirty="0" smtClean="0">
                <a:ea typeface="+mn-ea"/>
              </a:rPr>
              <a:t> j </a:t>
            </a:r>
            <a:r>
              <a:rPr lang="en-US" sz="3000" dirty="0" smtClean="0">
                <a:ea typeface="+mn-ea"/>
              </a:rPr>
              <a:t>and </a:t>
            </a:r>
            <a:r>
              <a:rPr lang="en-US" sz="3000" i="1" dirty="0" smtClean="0">
                <a:ea typeface="+mn-ea"/>
              </a:rPr>
              <a:t>b = r</a:t>
            </a:r>
            <a:r>
              <a:rPr lang="en-US" sz="3000" i="1" baseline="-25000" dirty="0" smtClean="0">
                <a:ea typeface="+mn-ea"/>
              </a:rPr>
              <a:t>b</a:t>
            </a:r>
            <a:r>
              <a:rPr lang="en-US" sz="3000" i="1" dirty="0" smtClean="0">
                <a:ea typeface="+mn-ea"/>
              </a:rPr>
              <a:t> + kn </a:t>
            </a:r>
            <a:r>
              <a:rPr lang="en-US" sz="3000" dirty="0" smtClean="0">
                <a:ea typeface="+mn-ea"/>
              </a:rPr>
              <a:t>for some integer </a:t>
            </a:r>
            <a:r>
              <a:rPr lang="en-US" sz="3000" i="1" dirty="0" smtClean="0">
                <a:ea typeface="+mn-ea"/>
              </a:rPr>
              <a:t>k</a:t>
            </a:r>
            <a:endParaRPr lang="en-US" sz="3000" dirty="0" smtClean="0">
              <a:ea typeface="+mn-ea"/>
            </a:endParaRPr>
          </a:p>
          <a:p>
            <a:pPr lvl="1" fontAlgn="auto">
              <a:lnSpc>
                <a:spcPct val="120000"/>
              </a:lnSpc>
              <a:spcAft>
                <a:spcPts val="0"/>
              </a:spcAft>
              <a:buFont typeface="Candara" pitchFamily="-84" charset="0"/>
              <a:buChar char="•"/>
              <a:defRPr/>
            </a:pPr>
            <a:r>
              <a:rPr lang="en-US" sz="3000" dirty="0" smtClean="0">
                <a:ea typeface="+mn-ea"/>
              </a:rPr>
              <a:t>Then:</a:t>
            </a:r>
            <a:endParaRPr lang="en-US" sz="3000" dirty="0" smtClean="0">
              <a:ea typeface="+mn-ea"/>
            </a:endParaRPr>
          </a:p>
          <a:p>
            <a:pPr fontAlgn="auto">
              <a:spcBef>
                <a:spcPts val="1200"/>
              </a:spcBef>
              <a:spcAft>
                <a:spcPts val="0"/>
              </a:spcAft>
              <a:buClr>
                <a:schemeClr val="accent1">
                  <a:lumMod val="60000"/>
                  <a:lumOff val="40000"/>
                </a:schemeClr>
              </a:buClr>
              <a:buFont typeface="Candara" pitchFamily="-84" charset="0"/>
              <a:buNone/>
              <a:defRPr/>
            </a:pPr>
            <a:r>
              <a:rPr lang="en-US" dirty="0" smtClean="0">
                <a:ea typeface="+mn-ea"/>
                <a:cs typeface="+mn-cs"/>
              </a:rPr>
              <a:t>		(a + b) mod n = (ra + jn + rb + kn) mod n</a:t>
            </a:r>
            <a:endParaRPr lang="en-US" dirty="0" smtClean="0">
              <a:ea typeface="+mn-ea"/>
              <a:cs typeface="+mn-cs"/>
            </a:endParaRPr>
          </a:p>
          <a:p>
            <a:pPr fontAlgn="auto">
              <a:spcBef>
                <a:spcPts val="1200"/>
              </a:spcBef>
              <a:spcAft>
                <a:spcPts val="0"/>
              </a:spcAft>
              <a:buClr>
                <a:schemeClr val="accent1">
                  <a:lumMod val="60000"/>
                  <a:lumOff val="40000"/>
                </a:schemeClr>
              </a:buClr>
              <a:buFont typeface="Candara" pitchFamily="-84" charset="0"/>
              <a:buNone/>
              <a:defRPr/>
            </a:pPr>
            <a:r>
              <a:rPr lang="en-US" dirty="0" smtClean="0">
                <a:ea typeface="+mn-ea"/>
                <a:cs typeface="+mn-cs"/>
              </a:rPr>
              <a:t>			        = (ra + rb + (k + j)n) mod n</a:t>
            </a:r>
            <a:endParaRPr lang="en-US" dirty="0" smtClean="0">
              <a:ea typeface="+mn-ea"/>
              <a:cs typeface="+mn-cs"/>
            </a:endParaRPr>
          </a:p>
          <a:p>
            <a:pPr fontAlgn="auto">
              <a:spcBef>
                <a:spcPts val="1200"/>
              </a:spcBef>
              <a:spcAft>
                <a:spcPts val="0"/>
              </a:spcAft>
              <a:buClr>
                <a:schemeClr val="accent1">
                  <a:lumMod val="60000"/>
                  <a:lumOff val="40000"/>
                </a:schemeClr>
              </a:buClr>
              <a:buFont typeface="Candara" pitchFamily="-84" charset="0"/>
              <a:buNone/>
              <a:defRPr/>
            </a:pPr>
            <a:r>
              <a:rPr lang="en-US" dirty="0" smtClean="0">
                <a:ea typeface="+mn-ea"/>
                <a:cs typeface="+mn-cs"/>
              </a:rPr>
              <a:t>			        = (ra + rb) mod n</a:t>
            </a:r>
            <a:endParaRPr lang="en-US" dirty="0" smtClean="0">
              <a:ea typeface="+mn-ea"/>
              <a:cs typeface="+mn-cs"/>
            </a:endParaRPr>
          </a:p>
          <a:p>
            <a:pPr fontAlgn="auto">
              <a:spcBef>
                <a:spcPts val="1200"/>
              </a:spcBef>
              <a:spcAft>
                <a:spcPts val="0"/>
              </a:spcAft>
              <a:buClr>
                <a:schemeClr val="accent1">
                  <a:lumMod val="60000"/>
                  <a:lumOff val="40000"/>
                </a:schemeClr>
              </a:buClr>
              <a:buFont typeface="Candara" pitchFamily="-84" charset="0"/>
              <a:buNone/>
              <a:defRPr/>
            </a:pPr>
            <a:r>
              <a:rPr lang="en-US" dirty="0" smtClean="0">
                <a:ea typeface="+mn-ea"/>
                <a:cs typeface="+mn-cs"/>
              </a:rPr>
              <a:t>			        = [(a mod n) + (b mod n)] mod n</a:t>
            </a:r>
            <a:endParaRPr lang="en-US" dirty="0" smtClean="0">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4"/>
          <p:cNvSpPr>
            <a:spLocks noGrp="1"/>
          </p:cNvSpPr>
          <p:nvPr>
            <p:ph type="title"/>
          </p:nvPr>
        </p:nvSpPr>
        <p:spPr/>
        <p:txBody>
          <a:bodyPr/>
          <a:lstStyle/>
          <a:p>
            <a:r>
              <a:rPr lang="en-US" smtClean="0"/>
              <a:t>Remaining Properties:</a:t>
            </a:r>
            <a:endParaRPr lang="en-US" smtClean="0"/>
          </a:p>
        </p:txBody>
      </p:sp>
      <p:sp>
        <p:nvSpPr>
          <p:cNvPr id="62467" name="Content Placeholder 5"/>
          <p:cNvSpPr>
            <a:spLocks noGrp="1"/>
          </p:cNvSpPr>
          <p:nvPr>
            <p:ph idx="1"/>
          </p:nvPr>
        </p:nvSpPr>
        <p:spPr/>
        <p:txBody>
          <a:bodyPr/>
          <a:lstStyle/>
          <a:p>
            <a:r>
              <a:rPr lang="en-US" smtClean="0"/>
              <a:t>Examples of the three remaining properties:</a:t>
            </a:r>
            <a:endParaRPr lang="en-US" smtClean="0"/>
          </a:p>
        </p:txBody>
      </p:sp>
      <p:sp>
        <p:nvSpPr>
          <p:cNvPr id="7" name="TextBox 6"/>
          <p:cNvSpPr txBox="1"/>
          <p:nvPr/>
        </p:nvSpPr>
        <p:spPr>
          <a:xfrm>
            <a:off x="1905000" y="2667000"/>
            <a:ext cx="5307013" cy="2954338"/>
          </a:xfrm>
          <a:prstGeom prst="rect">
            <a:avLst/>
          </a:prstGeom>
          <a:solidFill>
            <a:schemeClr val="accent4">
              <a:lumMod val="60000"/>
              <a:lumOff val="40000"/>
            </a:schemeClr>
          </a:solidFill>
          <a:ln w="31750">
            <a:solidFill>
              <a:schemeClr val="accent4">
                <a:lumMod val="75000"/>
              </a:schemeClr>
            </a:solidFill>
          </a:ln>
        </p:spPr>
        <p:txBody>
          <a:bodyPr>
            <a:spAutoFit/>
          </a:bodyPr>
          <a:lstStyle/>
          <a:p>
            <a:pPr>
              <a:spcBef>
                <a:spcPts val="1200"/>
              </a:spcBef>
              <a:defRPr/>
            </a:pPr>
            <a:r>
              <a:rPr lang="en-US" dirty="0">
                <a:latin typeface="Arial" panose="020B0604020202020204" pitchFamily="34" charset="0"/>
              </a:rPr>
              <a:t> 11 mod 8 = 3; 15 mod 8 = 7</a:t>
            </a:r>
            <a:endParaRPr lang="en-US" dirty="0">
              <a:latin typeface="Arial" panose="020B0604020202020204" pitchFamily="34" charset="0"/>
            </a:endParaRPr>
          </a:p>
          <a:p>
            <a:pPr>
              <a:spcBef>
                <a:spcPts val="1200"/>
              </a:spcBef>
              <a:defRPr/>
            </a:pPr>
            <a:r>
              <a:rPr lang="en-US" dirty="0">
                <a:latin typeface="Arial" panose="020B0604020202020204" pitchFamily="34" charset="0"/>
              </a:rPr>
              <a:t>[(11 mod 8) + (15 mod 8)] mod 8 = 10 mod 8 = 2</a:t>
            </a:r>
            <a:endParaRPr lang="en-US" dirty="0">
              <a:latin typeface="Arial" panose="020B0604020202020204" pitchFamily="34" charset="0"/>
            </a:endParaRPr>
          </a:p>
          <a:p>
            <a:pPr>
              <a:spcBef>
                <a:spcPts val="1200"/>
              </a:spcBef>
              <a:defRPr/>
            </a:pPr>
            <a:r>
              <a:rPr lang="en-US" dirty="0">
                <a:latin typeface="Arial" panose="020B0604020202020204" pitchFamily="34" charset="0"/>
              </a:rPr>
              <a:t>(11 + 15) mod 8 =  26 mod 8 = 2</a:t>
            </a:r>
            <a:endParaRPr lang="en-US" dirty="0">
              <a:latin typeface="Arial" panose="020B0604020202020204" pitchFamily="34" charset="0"/>
            </a:endParaRPr>
          </a:p>
          <a:p>
            <a:pPr>
              <a:spcBef>
                <a:spcPts val="1200"/>
              </a:spcBef>
              <a:defRPr/>
            </a:pPr>
            <a:r>
              <a:rPr lang="en-US" dirty="0">
                <a:latin typeface="Arial" panose="020B0604020202020204" pitchFamily="34" charset="0"/>
              </a:rPr>
              <a:t>[(11 mod 8) - (15 mod 8)] mod 8 = - 4 mod 8 = 4</a:t>
            </a:r>
            <a:endParaRPr lang="en-US" dirty="0">
              <a:latin typeface="Arial" panose="020B0604020202020204" pitchFamily="34" charset="0"/>
            </a:endParaRPr>
          </a:p>
          <a:p>
            <a:pPr>
              <a:spcBef>
                <a:spcPts val="1200"/>
              </a:spcBef>
              <a:defRPr/>
            </a:pPr>
            <a:r>
              <a:rPr lang="en-US" dirty="0">
                <a:latin typeface="Arial" panose="020B0604020202020204" pitchFamily="34" charset="0"/>
              </a:rPr>
              <a:t>(11 -  15) mod 8 = - 4 mod 8 =  4</a:t>
            </a:r>
            <a:endParaRPr lang="en-US" dirty="0">
              <a:latin typeface="Arial" panose="020B0604020202020204" pitchFamily="34" charset="0"/>
            </a:endParaRPr>
          </a:p>
          <a:p>
            <a:pPr>
              <a:spcBef>
                <a:spcPts val="1200"/>
              </a:spcBef>
              <a:defRPr/>
            </a:pPr>
            <a:r>
              <a:rPr lang="en-US" dirty="0">
                <a:latin typeface="Arial" panose="020B0604020202020204" pitchFamily="34" charset="0"/>
              </a:rPr>
              <a:t>[(11 mod 8) *  (15 mod 8)] mod 8 =  21 mod 8 = 5</a:t>
            </a:r>
            <a:endParaRPr lang="en-US" dirty="0">
              <a:latin typeface="Arial" panose="020B0604020202020204" pitchFamily="34" charset="0"/>
            </a:endParaRPr>
          </a:p>
          <a:p>
            <a:pPr>
              <a:spcBef>
                <a:spcPts val="1200"/>
              </a:spcBef>
              <a:defRPr/>
            </a:pPr>
            <a:r>
              <a:rPr lang="en-US" dirty="0">
                <a:latin typeface="Arial" panose="020B0604020202020204" pitchFamily="34" charset="0"/>
              </a:rPr>
              <a:t>(11 * 15) mod 8 = 165 mod 8 =  5</a:t>
            </a:r>
            <a:endParaRPr 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Table 4.2(a)</a:t>
            </a:r>
            <a:br>
              <a:rPr lang="en-US" smtClean="0"/>
            </a:br>
            <a:r>
              <a:rPr lang="en-US" smtClean="0"/>
              <a:t>Arithmetic Modulo 8</a:t>
            </a:r>
            <a:endParaRPr lang="en-US" smtClean="0"/>
          </a:p>
        </p:txBody>
      </p:sp>
      <p:pic>
        <p:nvPicPr>
          <p:cNvPr id="64515" name="Picture 2"/>
          <p:cNvPicPr>
            <a:picLocks noChangeAspect="1"/>
          </p:cNvPicPr>
          <p:nvPr/>
        </p:nvPicPr>
        <p:blipFill>
          <a:blip r:embed="rId1"/>
          <a:srcRect r="36000"/>
          <a:stretch>
            <a:fillRect/>
          </a:stretch>
        </p:blipFill>
        <p:spPr bwMode="auto">
          <a:xfrm>
            <a:off x="334963" y="1600200"/>
            <a:ext cx="8351837" cy="535622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0" y="39688"/>
            <a:ext cx="9144000" cy="1412875"/>
          </a:xfrm>
        </p:spPr>
        <p:txBody>
          <a:bodyPr/>
          <a:lstStyle/>
          <a:p>
            <a:r>
              <a:rPr lang="en-US" smtClean="0"/>
              <a:t>Table 4.2(b)</a:t>
            </a:r>
            <a:br>
              <a:rPr lang="en-US" smtClean="0"/>
            </a:br>
            <a:r>
              <a:rPr lang="en-US" sz="4800" smtClean="0"/>
              <a:t>Multiplication Modulo 8</a:t>
            </a:r>
            <a:endParaRPr lang="en-US" smtClean="0"/>
          </a:p>
        </p:txBody>
      </p:sp>
      <p:pic>
        <p:nvPicPr>
          <p:cNvPr id="66563" name="Picture 2"/>
          <p:cNvPicPr>
            <a:picLocks noChangeAspect="1"/>
          </p:cNvPicPr>
          <p:nvPr/>
        </p:nvPicPr>
        <p:blipFill>
          <a:blip r:embed="rId1"/>
          <a:srcRect r="36151"/>
          <a:stretch>
            <a:fillRect/>
          </a:stretch>
        </p:blipFill>
        <p:spPr bwMode="auto">
          <a:xfrm>
            <a:off x="381000" y="1676400"/>
            <a:ext cx="8305800" cy="5414963"/>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4</a:t>
            </a:r>
            <a:endParaRPr lang="en-US" dirty="0">
              <a:ea typeface="+mj-ea"/>
              <a:cs typeface="+mj-cs"/>
            </a:endParaRPr>
          </a:p>
        </p:txBody>
      </p:sp>
      <p:sp>
        <p:nvSpPr>
          <p:cNvPr id="31747" name="Subtitle 13"/>
          <p:cNvSpPr>
            <a:spLocks noGrp="1"/>
          </p:cNvSpPr>
          <p:nvPr>
            <p:ph type="subTitle" idx="1"/>
          </p:nvPr>
        </p:nvSpPr>
        <p:spPr>
          <a:xfrm>
            <a:off x="1524000" y="5203825"/>
            <a:ext cx="6096000" cy="852488"/>
          </a:xfrm>
        </p:spPr>
        <p:txBody>
          <a:bodyPr>
            <a:normAutofit fontScale="85000" lnSpcReduction="20000"/>
          </a:bodyPr>
          <a:lstStyle/>
          <a:p>
            <a:r>
              <a:rPr lang="en-US" sz="3600" smtClean="0"/>
              <a:t>Basic Concepts in Number Theory and Finite Fields</a:t>
            </a:r>
            <a:endParaRPr lang="en-US" sz="3600" smtClean="0"/>
          </a:p>
        </p:txBody>
      </p:sp>
      <p:pic>
        <p:nvPicPr>
          <p:cNvPr id="4" name="Picture Placeholder 4" descr="crypto.jpg"/>
          <p:cNvPicPr>
            <a:picLocks noChangeAspect="1"/>
          </p:cNvPicPr>
          <p:nvPr/>
        </p:nvPicPr>
        <p:blipFill>
          <a:blip r:embed="rId1">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228600" y="1752600"/>
            <a:ext cx="3886200" cy="4038600"/>
          </a:xfrm>
        </p:spPr>
        <p:txBody>
          <a:bodyPr/>
          <a:lstStyle/>
          <a:p>
            <a:r>
              <a:rPr lang="en-US" sz="4800" smtClean="0"/>
              <a:t>Table 4.2(c)</a:t>
            </a:r>
            <a:br>
              <a:rPr lang="en-US" sz="4800" smtClean="0"/>
            </a:br>
            <a:br>
              <a:rPr lang="en-US" sz="4800" smtClean="0"/>
            </a:br>
            <a:r>
              <a:rPr lang="en-US" sz="4800" smtClean="0"/>
              <a:t>Additive </a:t>
            </a:r>
            <a:br>
              <a:rPr lang="en-US" sz="4800" smtClean="0"/>
            </a:br>
            <a:r>
              <a:rPr lang="en-US" sz="4800" smtClean="0"/>
              <a:t>and </a:t>
            </a:r>
            <a:br>
              <a:rPr lang="en-US" sz="4800" smtClean="0"/>
            </a:br>
            <a:r>
              <a:rPr lang="en-US" sz="4800" smtClean="0"/>
              <a:t>Multiplicative Inverses </a:t>
            </a:r>
            <a:br>
              <a:rPr lang="en-US" sz="4800" smtClean="0"/>
            </a:br>
            <a:r>
              <a:rPr lang="en-US" sz="4800" smtClean="0"/>
              <a:t>Modulo 8</a:t>
            </a:r>
            <a:endParaRPr lang="en-US" sz="4800" smtClean="0"/>
          </a:p>
        </p:txBody>
      </p:sp>
      <p:pic>
        <p:nvPicPr>
          <p:cNvPr id="68611" name="Picture 2"/>
          <p:cNvPicPr>
            <a:picLocks noChangeAspect="1"/>
          </p:cNvPicPr>
          <p:nvPr/>
        </p:nvPicPr>
        <p:blipFill>
          <a:blip r:embed="rId1"/>
          <a:srcRect r="76820"/>
          <a:stretch>
            <a:fillRect/>
          </a:stretch>
        </p:blipFill>
        <p:spPr bwMode="auto">
          <a:xfrm>
            <a:off x="5062538" y="179388"/>
            <a:ext cx="3700462" cy="6678612"/>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0" y="39688"/>
            <a:ext cx="9144000" cy="1412875"/>
          </a:xfrm>
        </p:spPr>
        <p:txBody>
          <a:bodyPr/>
          <a:lstStyle/>
          <a:p>
            <a:r>
              <a:rPr lang="en-AU" sz="4800" smtClean="0"/>
              <a:t>Table 4.3</a:t>
            </a:r>
            <a:br>
              <a:rPr lang="en-AU" sz="4800" smtClean="0"/>
            </a:br>
            <a:r>
              <a:rPr lang="en-AU" sz="3200" smtClean="0"/>
              <a:t>Properties of Modular Arithmetic for Integers in Z</a:t>
            </a:r>
            <a:r>
              <a:rPr lang="en-AU" sz="3200" baseline="-25000" smtClean="0"/>
              <a:t>n</a:t>
            </a:r>
            <a:endParaRPr lang="en-US" sz="4400" baseline="-25000" smtClean="0"/>
          </a:p>
        </p:txBody>
      </p:sp>
      <p:pic>
        <p:nvPicPr>
          <p:cNvPr id="70659" name="Picture 5"/>
          <p:cNvPicPr>
            <a:picLocks noChangeAspect="1"/>
          </p:cNvPicPr>
          <p:nvPr/>
        </p:nvPicPr>
        <p:blipFill>
          <a:blip r:embed="rId1"/>
          <a:srcRect/>
          <a:stretch>
            <a:fillRect/>
          </a:stretch>
        </p:blipFill>
        <p:spPr bwMode="auto">
          <a:xfrm>
            <a:off x="144463" y="2286000"/>
            <a:ext cx="8999537" cy="3962400"/>
          </a:xfrm>
          <a:prstGeom prst="rect">
            <a:avLst/>
          </a:prstGeom>
          <a:noFill/>
          <a:ln w="9525">
            <a:noFill/>
            <a:miter lim="800000"/>
            <a:headEnd/>
            <a:tailEnd/>
          </a:ln>
        </p:spPr>
      </p:pic>
    </p:spTree>
  </p:cSld>
  <p:clrMapOvr>
    <a:masterClrMapping/>
  </p:clrMapOvr>
  <p:transition spd="med">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0" y="39688"/>
            <a:ext cx="9144000" cy="1412875"/>
          </a:xfrm>
        </p:spPr>
        <p:txBody>
          <a:bodyPr/>
          <a:lstStyle/>
          <a:p>
            <a:r>
              <a:rPr lang="en-US" smtClean="0"/>
              <a:t>Table 4.4</a:t>
            </a:r>
            <a:br>
              <a:rPr lang="en-US" smtClean="0"/>
            </a:br>
            <a:r>
              <a:rPr lang="en-US" sz="4000" smtClean="0"/>
              <a:t>Extended Euclidean Algorithm Example</a:t>
            </a:r>
            <a:endParaRPr lang="en-US" smtClean="0"/>
          </a:p>
        </p:txBody>
      </p:sp>
      <p:pic>
        <p:nvPicPr>
          <p:cNvPr id="72707" name="Picture 4"/>
          <p:cNvPicPr>
            <a:picLocks noChangeAspect="1"/>
          </p:cNvPicPr>
          <p:nvPr/>
        </p:nvPicPr>
        <p:blipFill>
          <a:blip r:embed="rId1"/>
          <a:srcRect/>
          <a:stretch>
            <a:fillRect/>
          </a:stretch>
        </p:blipFill>
        <p:spPr bwMode="auto">
          <a:xfrm>
            <a:off x="152400" y="2514600"/>
            <a:ext cx="8829675" cy="3298825"/>
          </a:xfrm>
          <a:prstGeom prst="rect">
            <a:avLst/>
          </a:prstGeom>
          <a:noFill/>
          <a:ln w="9525">
            <a:noFill/>
            <a:miter lim="800000"/>
            <a:headEnd/>
            <a:tailEnd/>
          </a:ln>
        </p:spPr>
      </p:pic>
      <p:sp>
        <p:nvSpPr>
          <p:cNvPr id="72708" name="TextBox 5"/>
          <p:cNvSpPr txBox="1">
            <a:spLocks noChangeArrowheads="1"/>
          </p:cNvSpPr>
          <p:nvPr/>
        </p:nvSpPr>
        <p:spPr bwMode="auto">
          <a:xfrm>
            <a:off x="419100" y="6261100"/>
            <a:ext cx="3365500" cy="646113"/>
          </a:xfrm>
          <a:prstGeom prst="rect">
            <a:avLst/>
          </a:prstGeom>
          <a:noFill/>
          <a:ln w="9525">
            <a:noFill/>
            <a:miter lim="800000"/>
          </a:ln>
        </p:spPr>
        <p:txBody>
          <a:bodyPr>
            <a:spAutoFit/>
          </a:bodyPr>
          <a:lstStyle/>
          <a:p>
            <a:r>
              <a:rPr lang="en-US"/>
              <a:t>Result: </a:t>
            </a:r>
            <a:r>
              <a:rPr lang="en-US" i="1"/>
              <a:t>d</a:t>
            </a:r>
            <a:r>
              <a:rPr lang="en-US"/>
              <a:t> = 1; </a:t>
            </a:r>
            <a:r>
              <a:rPr lang="en-US" i="1"/>
              <a:t>x</a:t>
            </a:r>
            <a:r>
              <a:rPr lang="en-US"/>
              <a:t> = –111; </a:t>
            </a:r>
            <a:r>
              <a:rPr lang="en-US" i="1"/>
              <a:t>y</a:t>
            </a:r>
            <a:r>
              <a:rPr lang="en-US"/>
              <a:t> = 355</a:t>
            </a:r>
            <a:endParaRPr lang="en-US"/>
          </a:p>
          <a:p>
            <a:endParaRPr lang="en-US"/>
          </a:p>
        </p:txBody>
      </p:sp>
    </p:spTree>
  </p:cSld>
  <p:clrMapOvr>
    <a:masterClrMapping/>
  </p:clrMapOvr>
  <p:transition spd="med">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mtClean="0"/>
              <a:t>Groups</a:t>
            </a:r>
            <a:endParaRPr lang="en-AU" smtClean="0"/>
          </a:p>
        </p:txBody>
      </p:sp>
      <p:sp>
        <p:nvSpPr>
          <p:cNvPr id="47107" name="Rectangle 3"/>
          <p:cNvSpPr>
            <a:spLocks noGrp="1" noChangeArrowheads="1"/>
          </p:cNvSpPr>
          <p:nvPr>
            <p:ph idx="1"/>
          </p:nvPr>
        </p:nvSpPr>
        <p:spPr>
          <a:xfrm>
            <a:off x="792163" y="1762125"/>
            <a:ext cx="7894637" cy="4867275"/>
          </a:xfrm>
        </p:spPr>
        <p:txBody>
          <a:bodyPr rtlCol="0">
            <a:normAutofit fontScale="70000" lnSpcReduction="20000"/>
          </a:bodyPr>
          <a:lstStyle/>
          <a:p>
            <a:pPr fontAlgn="auto">
              <a:lnSpc>
                <a:spcPct val="110000"/>
              </a:lnSpc>
              <a:spcBef>
                <a:spcPts val="1300"/>
              </a:spcBef>
              <a:spcAft>
                <a:spcPts val="0"/>
              </a:spcAft>
              <a:buClr>
                <a:schemeClr val="accent1">
                  <a:lumMod val="60000"/>
                  <a:lumOff val="40000"/>
                </a:schemeClr>
              </a:buClr>
              <a:buFont typeface="Candara" pitchFamily="-84" charset="0"/>
              <a:buChar char="•"/>
              <a:defRPr/>
            </a:pPr>
            <a:r>
              <a:rPr lang="en-US" dirty="0" smtClean="0">
                <a:ea typeface="+mn-ea"/>
                <a:cs typeface="+mn-cs"/>
              </a:rPr>
              <a:t> A set of elements with a binary operation denoted by </a:t>
            </a:r>
            <a:r>
              <a:rPr lang="en-US" dirty="0" smtClean="0">
                <a:latin typeface="Wingdings" panose="05000000000000000000"/>
                <a:ea typeface="Wingdings" panose="05000000000000000000"/>
                <a:cs typeface="Wingdings" panose="05000000000000000000"/>
              </a:rPr>
              <a:t></a:t>
            </a:r>
            <a:r>
              <a:rPr lang="en-US" dirty="0" smtClean="0">
                <a:ea typeface="+mn-ea"/>
                <a:cs typeface="+mn-cs"/>
              </a:rPr>
              <a:t>  that associates to each ordered pair (</a:t>
            </a:r>
            <a:r>
              <a:rPr lang="en-US" i="1" dirty="0" smtClean="0">
                <a:ea typeface="+mn-ea"/>
                <a:cs typeface="+mn-cs"/>
              </a:rPr>
              <a:t>a,b</a:t>
            </a:r>
            <a:r>
              <a:rPr lang="en-US" dirty="0" smtClean="0">
                <a:ea typeface="+mn-ea"/>
                <a:cs typeface="+mn-cs"/>
              </a:rPr>
              <a:t>) of elements in </a:t>
            </a:r>
            <a:r>
              <a:rPr lang="en-US" i="1" dirty="0" smtClean="0">
                <a:ea typeface="+mn-ea"/>
                <a:cs typeface="+mn-cs"/>
              </a:rPr>
              <a:t>G</a:t>
            </a:r>
            <a:r>
              <a:rPr lang="en-US" dirty="0" smtClean="0">
                <a:ea typeface="+mn-ea"/>
                <a:cs typeface="+mn-cs"/>
              </a:rPr>
              <a:t> an element     (</a:t>
            </a:r>
            <a:r>
              <a:rPr lang="en-US" i="1" dirty="0" smtClean="0">
                <a:ea typeface="+mn-ea"/>
                <a:cs typeface="+mn-cs"/>
              </a:rPr>
              <a:t>a </a:t>
            </a:r>
            <a:r>
              <a:rPr lang="en-US" dirty="0" smtClean="0">
                <a:latin typeface="Wingdings" panose="05000000000000000000"/>
                <a:ea typeface="Wingdings" panose="05000000000000000000"/>
                <a:cs typeface="Wingdings" panose="05000000000000000000"/>
              </a:rPr>
              <a:t></a:t>
            </a:r>
            <a:r>
              <a:rPr lang="en-US" i="1" dirty="0" smtClean="0">
                <a:ea typeface="+mn-ea"/>
                <a:cs typeface="+mn-cs"/>
              </a:rPr>
              <a:t> b </a:t>
            </a:r>
            <a:r>
              <a:rPr lang="en-US" dirty="0" smtClean="0">
                <a:ea typeface="+mn-ea"/>
                <a:cs typeface="+mn-cs"/>
              </a:rPr>
              <a:t>) in </a:t>
            </a:r>
            <a:r>
              <a:rPr lang="en-US" i="1" dirty="0" smtClean="0">
                <a:ea typeface="+mn-ea"/>
                <a:cs typeface="+mn-cs"/>
              </a:rPr>
              <a:t>G</a:t>
            </a:r>
            <a:r>
              <a:rPr lang="en-US" dirty="0" smtClean="0">
                <a:ea typeface="+mn-ea"/>
                <a:cs typeface="+mn-cs"/>
              </a:rPr>
              <a:t> , such that the following axioms are obeyed:</a:t>
            </a:r>
            <a:endParaRPr lang="en-US" dirty="0" smtClean="0">
              <a:ea typeface="+mn-ea"/>
              <a:cs typeface="+mn-cs"/>
            </a:endParaRPr>
          </a:p>
          <a:p>
            <a:pPr lvl="1" fontAlgn="auto">
              <a:spcBef>
                <a:spcPts val="1300"/>
              </a:spcBef>
              <a:spcAft>
                <a:spcPts val="0"/>
              </a:spcAft>
              <a:buFont typeface="Candara" pitchFamily="-84" charset="0"/>
              <a:buChar char="•"/>
              <a:defRPr/>
            </a:pPr>
            <a:r>
              <a:rPr lang="en-US" dirty="0" smtClean="0">
                <a:ea typeface="+mn-ea"/>
              </a:rPr>
              <a:t>(A1) Closure: </a:t>
            </a:r>
            <a:endParaRPr lang="en-US" dirty="0" smtClean="0">
              <a:ea typeface="+mn-ea"/>
            </a:endParaRPr>
          </a:p>
          <a:p>
            <a:pPr lvl="2" fontAlgn="auto">
              <a:spcBef>
                <a:spcPts val="1300"/>
              </a:spcBef>
              <a:spcAft>
                <a:spcPts val="0"/>
              </a:spcAft>
              <a:buClr>
                <a:schemeClr val="accent1">
                  <a:lumMod val="60000"/>
                  <a:lumOff val="40000"/>
                </a:schemeClr>
              </a:buClr>
              <a:buFont typeface="Candara" pitchFamily="-84" charset="0"/>
              <a:buChar char="•"/>
              <a:defRPr/>
            </a:pPr>
            <a:r>
              <a:rPr lang="en-US" dirty="0" smtClean="0">
                <a:ea typeface="+mn-ea"/>
              </a:rPr>
              <a:t>If </a:t>
            </a:r>
            <a:r>
              <a:rPr lang="en-US" i="1" dirty="0" smtClean="0">
                <a:ea typeface="+mn-ea"/>
              </a:rPr>
              <a:t>a</a:t>
            </a:r>
            <a:r>
              <a:rPr lang="en-US" dirty="0" smtClean="0">
                <a:ea typeface="+mn-ea"/>
              </a:rPr>
              <a:t> and </a:t>
            </a:r>
            <a:r>
              <a:rPr lang="en-US" i="1" dirty="0" smtClean="0">
                <a:ea typeface="+mn-ea"/>
              </a:rPr>
              <a:t>b</a:t>
            </a:r>
            <a:r>
              <a:rPr lang="en-US" dirty="0" smtClean="0">
                <a:ea typeface="+mn-ea"/>
              </a:rPr>
              <a:t> belong to </a:t>
            </a:r>
            <a:r>
              <a:rPr lang="en-US" i="1" dirty="0" smtClean="0">
                <a:ea typeface="+mn-ea"/>
              </a:rPr>
              <a:t>G</a:t>
            </a:r>
            <a:r>
              <a:rPr lang="en-US" dirty="0" smtClean="0">
                <a:ea typeface="+mn-ea"/>
              </a:rPr>
              <a:t>, then </a:t>
            </a:r>
            <a:r>
              <a:rPr lang="en-US" i="1" dirty="0" smtClean="0">
                <a:ea typeface="+mn-ea"/>
              </a:rPr>
              <a:t>a </a:t>
            </a:r>
            <a:r>
              <a:rPr lang="en-US" dirty="0" smtClean="0">
                <a:latin typeface="Wingdings" panose="05000000000000000000"/>
                <a:ea typeface="Wingdings" panose="05000000000000000000"/>
                <a:cs typeface="Wingdings" panose="05000000000000000000"/>
              </a:rPr>
              <a:t></a:t>
            </a:r>
            <a:r>
              <a:rPr lang="en-US" i="1" dirty="0" smtClean="0">
                <a:ea typeface="+mn-ea"/>
              </a:rPr>
              <a:t> b</a:t>
            </a:r>
            <a:r>
              <a:rPr lang="en-US" dirty="0" smtClean="0">
                <a:ea typeface="+mn-ea"/>
              </a:rPr>
              <a:t> is also in </a:t>
            </a:r>
            <a:r>
              <a:rPr lang="en-US" i="1" dirty="0" smtClean="0">
                <a:ea typeface="+mn-ea"/>
              </a:rPr>
              <a:t>G</a:t>
            </a:r>
            <a:endParaRPr lang="en-US" i="1" dirty="0" smtClean="0">
              <a:ea typeface="+mn-ea"/>
            </a:endParaRPr>
          </a:p>
          <a:p>
            <a:pPr lvl="1" fontAlgn="auto">
              <a:spcBef>
                <a:spcPts val="1300"/>
              </a:spcBef>
              <a:spcAft>
                <a:spcPts val="0"/>
              </a:spcAft>
              <a:buFont typeface="Candara" pitchFamily="-84" charset="0"/>
              <a:buChar char="•"/>
              <a:defRPr/>
            </a:pPr>
            <a:r>
              <a:rPr lang="en-US" dirty="0" smtClean="0">
                <a:ea typeface="+mn-ea"/>
              </a:rPr>
              <a:t>(A2) Associative: </a:t>
            </a:r>
            <a:endParaRPr lang="en-US" dirty="0" smtClean="0">
              <a:ea typeface="+mn-ea"/>
            </a:endParaRPr>
          </a:p>
          <a:p>
            <a:pPr lvl="2" fontAlgn="auto">
              <a:spcBef>
                <a:spcPts val="1300"/>
              </a:spcBef>
              <a:spcAft>
                <a:spcPts val="0"/>
              </a:spcAft>
              <a:buClr>
                <a:schemeClr val="accent1">
                  <a:lumMod val="60000"/>
                  <a:lumOff val="40000"/>
                </a:schemeClr>
              </a:buClr>
              <a:buFont typeface="Candara" pitchFamily="-84" charset="0"/>
              <a:buChar char="•"/>
              <a:defRPr/>
            </a:pPr>
            <a:r>
              <a:rPr lang="en-US" i="1" dirty="0" smtClean="0">
                <a:ea typeface="+mn-ea"/>
              </a:rPr>
              <a:t>a </a:t>
            </a:r>
            <a:r>
              <a:rPr lang="en-US" dirty="0" smtClean="0">
                <a:latin typeface="Wingdings" panose="05000000000000000000"/>
                <a:ea typeface="Wingdings" panose="05000000000000000000"/>
                <a:cs typeface="Wingdings" panose="05000000000000000000"/>
              </a:rPr>
              <a:t></a:t>
            </a:r>
            <a:r>
              <a:rPr lang="en-US" i="1" dirty="0" smtClean="0">
                <a:ea typeface="+mn-ea"/>
              </a:rPr>
              <a:t> (b </a:t>
            </a:r>
            <a:r>
              <a:rPr lang="en-US" dirty="0" smtClean="0">
                <a:latin typeface="Wingdings" panose="05000000000000000000"/>
                <a:ea typeface="Wingdings" panose="05000000000000000000"/>
                <a:cs typeface="Wingdings" panose="05000000000000000000"/>
              </a:rPr>
              <a:t></a:t>
            </a:r>
            <a:r>
              <a:rPr lang="en-US" i="1" dirty="0" smtClean="0">
                <a:ea typeface="+mn-ea"/>
              </a:rPr>
              <a:t> c) = (a </a:t>
            </a:r>
            <a:r>
              <a:rPr lang="en-US" dirty="0" smtClean="0">
                <a:latin typeface="Wingdings" panose="05000000000000000000"/>
                <a:ea typeface="Wingdings" panose="05000000000000000000"/>
                <a:cs typeface="Wingdings" panose="05000000000000000000"/>
              </a:rPr>
              <a:t></a:t>
            </a:r>
            <a:r>
              <a:rPr lang="en-US" i="1" dirty="0" smtClean="0">
                <a:ea typeface="+mn-ea"/>
              </a:rPr>
              <a:t> b) </a:t>
            </a:r>
            <a:r>
              <a:rPr lang="en-US" dirty="0" smtClean="0">
                <a:latin typeface="Wingdings" panose="05000000000000000000"/>
                <a:ea typeface="Wingdings" panose="05000000000000000000"/>
                <a:cs typeface="Wingdings" panose="05000000000000000000"/>
              </a:rPr>
              <a:t></a:t>
            </a:r>
            <a:r>
              <a:rPr lang="en-US" i="1" dirty="0" smtClean="0">
                <a:ea typeface="+mn-ea"/>
              </a:rPr>
              <a:t> c </a:t>
            </a:r>
            <a:r>
              <a:rPr lang="en-US" dirty="0" smtClean="0">
                <a:ea typeface="+mn-ea"/>
              </a:rPr>
              <a:t>for all </a:t>
            </a:r>
            <a:r>
              <a:rPr lang="en-US" i="1" dirty="0" smtClean="0">
                <a:ea typeface="+mn-ea"/>
              </a:rPr>
              <a:t>a, b, c </a:t>
            </a:r>
            <a:r>
              <a:rPr lang="en-US" dirty="0" smtClean="0">
                <a:ea typeface="+mn-ea"/>
              </a:rPr>
              <a:t>in </a:t>
            </a:r>
            <a:r>
              <a:rPr lang="en-US" i="1" dirty="0" smtClean="0">
                <a:ea typeface="+mn-ea"/>
              </a:rPr>
              <a:t>G</a:t>
            </a:r>
            <a:endParaRPr lang="en-US" i="1" dirty="0" smtClean="0">
              <a:ea typeface="+mn-ea"/>
            </a:endParaRPr>
          </a:p>
          <a:p>
            <a:pPr lvl="1" fontAlgn="auto">
              <a:spcBef>
                <a:spcPts val="1300"/>
              </a:spcBef>
              <a:spcAft>
                <a:spcPts val="0"/>
              </a:spcAft>
              <a:buFont typeface="Candara" pitchFamily="-84" charset="0"/>
              <a:buChar char="•"/>
              <a:defRPr/>
            </a:pPr>
            <a:r>
              <a:rPr lang="en-US" dirty="0" smtClean="0">
                <a:ea typeface="+mn-ea"/>
              </a:rPr>
              <a:t>(A3) Identity element: </a:t>
            </a:r>
            <a:endParaRPr lang="en-US" dirty="0" smtClean="0">
              <a:ea typeface="+mn-ea"/>
            </a:endParaRPr>
          </a:p>
          <a:p>
            <a:pPr lvl="2" fontAlgn="auto">
              <a:spcBef>
                <a:spcPts val="1300"/>
              </a:spcBef>
              <a:spcAft>
                <a:spcPts val="0"/>
              </a:spcAft>
              <a:buClr>
                <a:schemeClr val="accent1">
                  <a:lumMod val="60000"/>
                  <a:lumOff val="40000"/>
                </a:schemeClr>
              </a:buClr>
              <a:buFont typeface="Candara" pitchFamily="-84" charset="0"/>
              <a:buChar char="•"/>
              <a:defRPr/>
            </a:pPr>
            <a:r>
              <a:rPr lang="en-US" dirty="0" smtClean="0">
                <a:ea typeface="+mn-ea"/>
              </a:rPr>
              <a:t>There is an element </a:t>
            </a:r>
            <a:r>
              <a:rPr lang="en-US" i="1" dirty="0" smtClean="0">
                <a:ea typeface="+mn-ea"/>
              </a:rPr>
              <a:t>e</a:t>
            </a:r>
            <a:r>
              <a:rPr lang="en-US" dirty="0" smtClean="0">
                <a:ea typeface="+mn-ea"/>
              </a:rPr>
              <a:t> in </a:t>
            </a:r>
            <a:r>
              <a:rPr lang="en-US" i="1" dirty="0" smtClean="0">
                <a:ea typeface="+mn-ea"/>
              </a:rPr>
              <a:t>G</a:t>
            </a:r>
            <a:r>
              <a:rPr lang="en-US" dirty="0" smtClean="0">
                <a:ea typeface="+mn-ea"/>
              </a:rPr>
              <a:t> such that </a:t>
            </a:r>
            <a:r>
              <a:rPr lang="en-US" i="1" dirty="0" smtClean="0">
                <a:ea typeface="+mn-ea"/>
              </a:rPr>
              <a:t>a </a:t>
            </a:r>
            <a:r>
              <a:rPr lang="en-US" dirty="0" smtClean="0">
                <a:latin typeface="Wingdings" panose="05000000000000000000"/>
                <a:ea typeface="Wingdings" panose="05000000000000000000"/>
                <a:cs typeface="Wingdings" panose="05000000000000000000"/>
              </a:rPr>
              <a:t></a:t>
            </a:r>
            <a:r>
              <a:rPr lang="en-US" i="1" dirty="0" smtClean="0">
                <a:ea typeface="+mn-ea"/>
              </a:rPr>
              <a:t> e = e </a:t>
            </a:r>
            <a:r>
              <a:rPr lang="en-US" dirty="0" smtClean="0">
                <a:latin typeface="Wingdings" panose="05000000000000000000"/>
                <a:ea typeface="Wingdings" panose="05000000000000000000"/>
                <a:cs typeface="Wingdings" panose="05000000000000000000"/>
              </a:rPr>
              <a:t></a:t>
            </a:r>
            <a:r>
              <a:rPr lang="en-US" i="1" dirty="0" smtClean="0">
                <a:ea typeface="+mn-ea"/>
              </a:rPr>
              <a:t> a = a </a:t>
            </a:r>
            <a:r>
              <a:rPr lang="en-US" dirty="0" smtClean="0">
                <a:ea typeface="+mn-ea"/>
              </a:rPr>
              <a:t>for all </a:t>
            </a:r>
            <a:r>
              <a:rPr lang="en-US" i="1" dirty="0" smtClean="0">
                <a:ea typeface="+mn-ea"/>
              </a:rPr>
              <a:t>a</a:t>
            </a:r>
            <a:r>
              <a:rPr lang="en-US" dirty="0" smtClean="0">
                <a:ea typeface="+mn-ea"/>
              </a:rPr>
              <a:t> in </a:t>
            </a:r>
            <a:r>
              <a:rPr lang="en-US" i="1" dirty="0" smtClean="0">
                <a:ea typeface="+mn-ea"/>
              </a:rPr>
              <a:t>G</a:t>
            </a:r>
            <a:endParaRPr lang="en-US" i="1" dirty="0" smtClean="0">
              <a:ea typeface="+mn-ea"/>
            </a:endParaRPr>
          </a:p>
          <a:p>
            <a:pPr lvl="1" fontAlgn="auto">
              <a:spcBef>
                <a:spcPts val="1300"/>
              </a:spcBef>
              <a:spcAft>
                <a:spcPts val="0"/>
              </a:spcAft>
              <a:buFont typeface="Candara" pitchFamily="-84" charset="0"/>
              <a:buChar char="•"/>
              <a:defRPr/>
            </a:pPr>
            <a:r>
              <a:rPr lang="en-US" dirty="0" smtClean="0">
                <a:ea typeface="+mn-ea"/>
              </a:rPr>
              <a:t>(A4) Inverse element: </a:t>
            </a:r>
            <a:endParaRPr lang="en-US" dirty="0" smtClean="0">
              <a:ea typeface="+mn-ea"/>
            </a:endParaRPr>
          </a:p>
          <a:p>
            <a:pPr lvl="2" fontAlgn="auto">
              <a:spcAft>
                <a:spcPts val="0"/>
              </a:spcAft>
              <a:buClr>
                <a:schemeClr val="accent1">
                  <a:lumMod val="60000"/>
                  <a:lumOff val="40000"/>
                </a:schemeClr>
              </a:buClr>
              <a:buFont typeface="Candara" pitchFamily="-84" charset="0"/>
              <a:buChar char="•"/>
              <a:defRPr/>
            </a:pPr>
            <a:r>
              <a:rPr lang="en-US" dirty="0" smtClean="0">
                <a:ea typeface="+mn-ea"/>
              </a:rPr>
              <a:t>For each </a:t>
            </a:r>
            <a:r>
              <a:rPr lang="en-US" i="1" dirty="0" smtClean="0">
                <a:ea typeface="+mn-ea"/>
              </a:rPr>
              <a:t>a</a:t>
            </a:r>
            <a:r>
              <a:rPr lang="en-US" dirty="0" smtClean="0">
                <a:ea typeface="+mn-ea"/>
              </a:rPr>
              <a:t> in </a:t>
            </a:r>
            <a:r>
              <a:rPr lang="en-US" i="1" dirty="0" smtClean="0">
                <a:ea typeface="+mn-ea"/>
              </a:rPr>
              <a:t>G</a:t>
            </a:r>
            <a:r>
              <a:rPr lang="en-US" dirty="0" smtClean="0">
                <a:ea typeface="+mn-ea"/>
              </a:rPr>
              <a:t>, there is an element </a:t>
            </a:r>
            <a:r>
              <a:rPr lang="en-US" i="1" dirty="0" smtClean="0">
                <a:ea typeface="+mn-ea"/>
              </a:rPr>
              <a:t>a</a:t>
            </a:r>
            <a:r>
              <a:rPr lang="en-US" dirty="0" smtClean="0">
                <a:ea typeface="+mn-ea"/>
              </a:rPr>
              <a:t> in </a:t>
            </a:r>
            <a:r>
              <a:rPr lang="en-US" i="1" dirty="0" smtClean="0">
                <a:ea typeface="+mn-ea"/>
              </a:rPr>
              <a:t>G </a:t>
            </a:r>
            <a:r>
              <a:rPr lang="en-US" dirty="0" smtClean="0">
                <a:ea typeface="+mn-ea"/>
              </a:rPr>
              <a:t>such that </a:t>
            </a:r>
            <a:r>
              <a:rPr lang="en-US" i="1" dirty="0" err="1" smtClean="0">
                <a:ea typeface="+mn-ea"/>
              </a:rPr>
              <a:t>a</a:t>
            </a:r>
            <a:r>
              <a:rPr lang="en-US" dirty="0" err="1" smtClean="0">
                <a:latin typeface="Wingdings" panose="05000000000000000000"/>
                <a:ea typeface="Wingdings" panose="05000000000000000000"/>
                <a:cs typeface="Wingdings" panose="05000000000000000000"/>
              </a:rPr>
              <a:t></a:t>
            </a:r>
            <a:r>
              <a:rPr lang="en-US" i="1" dirty="0" err="1" smtClean="0">
                <a:ea typeface="+mn-ea"/>
              </a:rPr>
              <a:t>a</a:t>
            </a:r>
            <a:r>
              <a:rPr lang="en-US" i="1" dirty="0" smtClean="0">
                <a:ea typeface="+mn-ea"/>
              </a:rPr>
              <a:t> = a </a:t>
            </a:r>
            <a:r>
              <a:rPr lang="en-US" dirty="0" smtClean="0">
                <a:latin typeface="Wingdings" panose="05000000000000000000"/>
                <a:ea typeface="Wingdings" panose="05000000000000000000"/>
                <a:cs typeface="Wingdings" panose="05000000000000000000"/>
              </a:rPr>
              <a:t></a:t>
            </a:r>
            <a:r>
              <a:rPr lang="en-US" i="1" dirty="0" smtClean="0">
                <a:ea typeface="+mn-ea"/>
              </a:rPr>
              <a:t> a = e</a:t>
            </a:r>
            <a:endParaRPr lang="en-US" i="1" dirty="0" smtClean="0">
              <a:ea typeface="+mn-ea"/>
            </a:endParaRPr>
          </a:p>
          <a:p>
            <a:pPr lvl="1" fontAlgn="auto">
              <a:spcBef>
                <a:spcPts val="1300"/>
              </a:spcBef>
              <a:spcAft>
                <a:spcPts val="0"/>
              </a:spcAft>
              <a:buFont typeface="Candara" pitchFamily="-84" charset="0"/>
              <a:buChar char="•"/>
              <a:defRPr/>
            </a:pPr>
            <a:r>
              <a:rPr lang="en-US" sz="2570" dirty="0" smtClean="0">
                <a:ea typeface="+mn-ea"/>
              </a:rPr>
              <a:t>(A5) Commutative: </a:t>
            </a:r>
            <a:endParaRPr lang="en-US" sz="2570" dirty="0" smtClean="0">
              <a:ea typeface="+mn-ea"/>
            </a:endParaRPr>
          </a:p>
          <a:p>
            <a:pPr lvl="2" fontAlgn="auto">
              <a:spcAft>
                <a:spcPts val="0"/>
              </a:spcAft>
              <a:buClr>
                <a:schemeClr val="accent1">
                  <a:lumMod val="60000"/>
                  <a:lumOff val="40000"/>
                </a:schemeClr>
              </a:buClr>
              <a:buFont typeface="Candara" pitchFamily="-84" charset="0"/>
              <a:buChar char="•"/>
              <a:defRPr/>
            </a:pPr>
            <a:r>
              <a:rPr lang="en-US" i="1" dirty="0" smtClean="0">
                <a:ea typeface="+mn-ea"/>
              </a:rPr>
              <a:t>a </a:t>
            </a:r>
            <a:r>
              <a:rPr lang="en-US" dirty="0" smtClean="0">
                <a:latin typeface="Wingdings" panose="05000000000000000000"/>
                <a:ea typeface="Wingdings" panose="05000000000000000000"/>
                <a:cs typeface="Wingdings" panose="05000000000000000000"/>
              </a:rPr>
              <a:t></a:t>
            </a:r>
            <a:r>
              <a:rPr lang="en-US" i="1" dirty="0" smtClean="0">
                <a:ea typeface="+mn-ea"/>
              </a:rPr>
              <a:t> b = b </a:t>
            </a:r>
            <a:r>
              <a:rPr lang="en-US" dirty="0" smtClean="0">
                <a:latin typeface="Wingdings" panose="05000000000000000000"/>
                <a:ea typeface="Wingdings" panose="05000000000000000000"/>
                <a:cs typeface="Wingdings" panose="05000000000000000000"/>
              </a:rPr>
              <a:t></a:t>
            </a:r>
            <a:r>
              <a:rPr lang="en-US" i="1" dirty="0" smtClean="0">
                <a:ea typeface="+mn-ea"/>
              </a:rPr>
              <a:t> a </a:t>
            </a:r>
            <a:r>
              <a:rPr lang="en-US" dirty="0" smtClean="0">
                <a:ea typeface="+mn-ea"/>
              </a:rPr>
              <a:t>for all </a:t>
            </a:r>
            <a:r>
              <a:rPr lang="en-US" i="1" dirty="0" smtClean="0">
                <a:ea typeface="+mn-ea"/>
              </a:rPr>
              <a:t>a, b </a:t>
            </a:r>
            <a:r>
              <a:rPr lang="en-US" dirty="0" smtClean="0">
                <a:ea typeface="+mn-ea"/>
              </a:rPr>
              <a:t>in </a:t>
            </a:r>
            <a:r>
              <a:rPr lang="en-US" i="1" dirty="0" smtClean="0">
                <a:ea typeface="+mn-ea"/>
              </a:rPr>
              <a:t>G</a:t>
            </a:r>
            <a:endParaRPr lang="en-US" i="1" dirty="0" smtClean="0">
              <a:ea typeface="+mn-ea"/>
            </a:endParaRPr>
          </a:p>
          <a:p>
            <a:pPr lvl="2" fontAlgn="auto">
              <a:spcAft>
                <a:spcPts val="0"/>
              </a:spcAft>
              <a:buClr>
                <a:schemeClr val="accent1">
                  <a:lumMod val="60000"/>
                  <a:lumOff val="40000"/>
                </a:schemeClr>
              </a:buClr>
              <a:buFont typeface="Candara" pitchFamily="-84" charset="0"/>
              <a:buNone/>
              <a:defRPr/>
            </a:pPr>
            <a:endParaRPr lang="en-AU" i="1" dirty="0" smtClean="0">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Cyclic Group</a:t>
            </a:r>
            <a:endParaRPr lang="en-AU" smtClean="0"/>
          </a:p>
        </p:txBody>
      </p:sp>
      <p:sp>
        <p:nvSpPr>
          <p:cNvPr id="49155" name="Rectangle 3"/>
          <p:cNvSpPr>
            <a:spLocks noGrp="1" noChangeArrowheads="1"/>
          </p:cNvSpPr>
          <p:nvPr>
            <p:ph idx="1"/>
          </p:nvPr>
        </p:nvSpPr>
        <p:spPr>
          <a:xfrm>
            <a:off x="792163" y="1762125"/>
            <a:ext cx="7570787" cy="4638675"/>
          </a:xfrm>
        </p:spPr>
        <p:txBody>
          <a:bodyPr rtlCol="0">
            <a:normAutofit fontScale="85000" lnSpcReduction="20000"/>
          </a:bodyPr>
          <a:lstStyle/>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Exponentiation is defined within a group as a repeated application of the group operator, so that </a:t>
            </a:r>
            <a:r>
              <a:rPr lang="en-US" i="1" dirty="0" smtClean="0">
                <a:ea typeface="+mn-ea"/>
                <a:cs typeface="+mn-cs"/>
              </a:rPr>
              <a:t>a</a:t>
            </a:r>
            <a:r>
              <a:rPr lang="en-US" i="1" baseline="30000" dirty="0" smtClean="0">
                <a:ea typeface="+mn-ea"/>
                <a:cs typeface="+mn-cs"/>
              </a:rPr>
              <a:t>3</a:t>
            </a:r>
            <a:r>
              <a:rPr lang="en-US" i="1" dirty="0" smtClean="0">
                <a:ea typeface="+mn-ea"/>
                <a:cs typeface="+mn-cs"/>
              </a:rPr>
              <a:t> = </a:t>
            </a:r>
            <a:r>
              <a:rPr lang="en-US" i="1" dirty="0" err="1" smtClean="0">
                <a:ea typeface="+mn-ea"/>
                <a:cs typeface="+mn-cs"/>
              </a:rPr>
              <a:t>a</a:t>
            </a:r>
            <a:r>
              <a:rPr lang="en-US" dirty="0" err="1" smtClean="0">
                <a:latin typeface="Wingdings" panose="05000000000000000000"/>
                <a:ea typeface="Wingdings" panose="05000000000000000000"/>
                <a:cs typeface="Wingdings" panose="05000000000000000000"/>
              </a:rPr>
              <a:t></a:t>
            </a:r>
            <a:r>
              <a:rPr lang="en-US" i="1" dirty="0" err="1" smtClean="0">
                <a:ea typeface="+mn-ea"/>
                <a:cs typeface="+mn-cs"/>
              </a:rPr>
              <a:t>a</a:t>
            </a:r>
            <a:r>
              <a:rPr lang="en-US" dirty="0" err="1" smtClean="0">
                <a:latin typeface="Wingdings" panose="05000000000000000000"/>
                <a:ea typeface="Wingdings" panose="05000000000000000000"/>
                <a:cs typeface="Wingdings" panose="05000000000000000000"/>
              </a:rPr>
              <a:t></a:t>
            </a:r>
            <a:r>
              <a:rPr lang="en-US" i="1" dirty="0" err="1" smtClean="0">
                <a:ea typeface="+mn-ea"/>
                <a:cs typeface="+mn-cs"/>
              </a:rPr>
              <a:t>a</a:t>
            </a:r>
            <a:endParaRPr lang="en-AU" i="1"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We define </a:t>
            </a:r>
            <a:r>
              <a:rPr lang="en-US" i="1" dirty="0" smtClean="0">
                <a:ea typeface="+mn-ea"/>
                <a:cs typeface="+mn-cs"/>
              </a:rPr>
              <a:t>a</a:t>
            </a:r>
            <a:r>
              <a:rPr lang="en-US" i="1" baseline="30000" dirty="0" smtClean="0">
                <a:ea typeface="+mn-ea"/>
                <a:cs typeface="+mn-cs"/>
              </a:rPr>
              <a:t>0</a:t>
            </a:r>
            <a:r>
              <a:rPr lang="en-US" i="1" dirty="0" smtClean="0">
                <a:ea typeface="+mn-ea"/>
                <a:cs typeface="+mn-cs"/>
              </a:rPr>
              <a:t> =  e </a:t>
            </a:r>
            <a:r>
              <a:rPr lang="en-US" dirty="0" smtClean="0">
                <a:ea typeface="+mn-ea"/>
                <a:cs typeface="+mn-cs"/>
              </a:rPr>
              <a:t>as the identity element, and </a:t>
            </a:r>
            <a:r>
              <a:rPr lang="en-US" i="1" dirty="0" smtClean="0">
                <a:ea typeface="+mn-ea"/>
                <a:cs typeface="+mn-cs"/>
              </a:rPr>
              <a:t>a</a:t>
            </a:r>
            <a:r>
              <a:rPr lang="en-US" i="1" baseline="30000" dirty="0" smtClean="0">
                <a:ea typeface="+mn-ea"/>
                <a:cs typeface="+mn-cs"/>
              </a:rPr>
              <a:t>-n</a:t>
            </a:r>
            <a:r>
              <a:rPr lang="en-US" i="1" dirty="0" smtClean="0">
                <a:ea typeface="+mn-ea"/>
                <a:cs typeface="+mn-cs"/>
              </a:rPr>
              <a:t> =  (a</a:t>
            </a:r>
            <a:r>
              <a:rPr lang="en-US" baseline="30000" dirty="0" smtClean="0">
                <a:ea typeface="+mn-ea"/>
                <a:cs typeface="+mn-cs"/>
              </a:rPr>
              <a:t>’</a:t>
            </a:r>
            <a:r>
              <a:rPr lang="en-US" dirty="0" smtClean="0">
                <a:ea typeface="+mn-ea"/>
                <a:cs typeface="+mn-cs"/>
              </a:rPr>
              <a:t>)</a:t>
            </a:r>
            <a:r>
              <a:rPr lang="en-US" i="1" baseline="30000" dirty="0" smtClean="0">
                <a:ea typeface="+mn-ea"/>
                <a:cs typeface="+mn-cs"/>
              </a:rPr>
              <a:t>n</a:t>
            </a:r>
            <a:r>
              <a:rPr lang="en-US" dirty="0" smtClean="0">
                <a:ea typeface="+mn-ea"/>
                <a:cs typeface="+mn-cs"/>
              </a:rPr>
              <a:t> , where </a:t>
            </a:r>
            <a:r>
              <a:rPr lang="en-US" i="1" dirty="0" smtClean="0">
                <a:ea typeface="+mn-ea"/>
                <a:cs typeface="+mn-cs"/>
              </a:rPr>
              <a:t>a</a:t>
            </a:r>
            <a:r>
              <a:rPr lang="en-US" i="1" baseline="30000" dirty="0" smtClean="0">
                <a:ea typeface="+mn-ea"/>
                <a:cs typeface="+mn-cs"/>
              </a:rPr>
              <a:t>’</a:t>
            </a:r>
            <a:r>
              <a:rPr lang="en-US" dirty="0" smtClean="0">
                <a:ea typeface="+mn-ea"/>
                <a:cs typeface="+mn-cs"/>
              </a:rPr>
              <a:t> is the inverse element of </a:t>
            </a:r>
            <a:r>
              <a:rPr lang="en-US" i="1" dirty="0" smtClean="0">
                <a:ea typeface="+mn-ea"/>
                <a:cs typeface="+mn-cs"/>
              </a:rPr>
              <a:t>a</a:t>
            </a:r>
            <a:r>
              <a:rPr lang="en-US" dirty="0" smtClean="0">
                <a:ea typeface="+mn-ea"/>
                <a:cs typeface="+mn-cs"/>
              </a:rPr>
              <a:t>  within the group</a:t>
            </a:r>
            <a:endParaRPr lang="en-US"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A group </a:t>
            </a:r>
            <a:r>
              <a:rPr lang="en-US" i="1" dirty="0" smtClean="0">
                <a:ea typeface="+mn-ea"/>
                <a:cs typeface="+mn-cs"/>
              </a:rPr>
              <a:t>G</a:t>
            </a:r>
            <a:r>
              <a:rPr lang="en-US" dirty="0" smtClean="0">
                <a:ea typeface="+mn-ea"/>
                <a:cs typeface="+mn-cs"/>
              </a:rPr>
              <a:t> is </a:t>
            </a:r>
            <a:r>
              <a:rPr lang="en-US" b="1" dirty="0" smtClean="0">
                <a:ea typeface="+mn-ea"/>
                <a:cs typeface="+mn-cs"/>
              </a:rPr>
              <a:t>cyclic</a:t>
            </a:r>
            <a:r>
              <a:rPr lang="en-US" dirty="0" smtClean="0">
                <a:ea typeface="+mn-ea"/>
                <a:cs typeface="+mn-cs"/>
              </a:rPr>
              <a:t> if every element of </a:t>
            </a:r>
            <a:r>
              <a:rPr lang="en-US" i="1" dirty="0" smtClean="0">
                <a:ea typeface="+mn-ea"/>
                <a:cs typeface="+mn-cs"/>
              </a:rPr>
              <a:t>G</a:t>
            </a:r>
            <a:r>
              <a:rPr lang="en-US" dirty="0" smtClean="0">
                <a:ea typeface="+mn-ea"/>
                <a:cs typeface="+mn-cs"/>
              </a:rPr>
              <a:t> is a power </a:t>
            </a:r>
            <a:r>
              <a:rPr lang="en-US" i="1" dirty="0" smtClean="0">
                <a:ea typeface="+mn-ea"/>
                <a:cs typeface="+mn-cs"/>
              </a:rPr>
              <a:t>a</a:t>
            </a:r>
            <a:r>
              <a:rPr lang="en-US" i="1" baseline="30000" dirty="0" smtClean="0">
                <a:ea typeface="+mn-ea"/>
                <a:cs typeface="+mn-cs"/>
              </a:rPr>
              <a:t>k</a:t>
            </a:r>
            <a:r>
              <a:rPr lang="en-US" dirty="0" smtClean="0">
                <a:ea typeface="+mn-ea"/>
                <a:cs typeface="+mn-cs"/>
              </a:rPr>
              <a:t> (</a:t>
            </a:r>
            <a:r>
              <a:rPr lang="en-US" i="1" dirty="0" smtClean="0">
                <a:ea typeface="+mn-ea"/>
                <a:cs typeface="+mn-cs"/>
              </a:rPr>
              <a:t>k </a:t>
            </a:r>
            <a:r>
              <a:rPr lang="en-US" dirty="0" smtClean="0">
                <a:ea typeface="+mn-ea"/>
                <a:cs typeface="+mn-cs"/>
              </a:rPr>
              <a:t>is an integer) of a fixed element</a:t>
            </a:r>
            <a:endParaRPr lang="en-US"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The element </a:t>
            </a:r>
            <a:r>
              <a:rPr lang="en-US" i="1" dirty="0" smtClean="0">
                <a:ea typeface="+mn-ea"/>
                <a:cs typeface="+mn-cs"/>
              </a:rPr>
              <a:t>a</a:t>
            </a:r>
            <a:r>
              <a:rPr lang="en-US" dirty="0" smtClean="0">
                <a:ea typeface="+mn-ea"/>
                <a:cs typeface="+mn-cs"/>
              </a:rPr>
              <a:t> is said to </a:t>
            </a:r>
            <a:r>
              <a:rPr lang="en-US" b="1" dirty="0" smtClean="0">
                <a:ea typeface="+mn-ea"/>
                <a:cs typeface="+mn-cs"/>
              </a:rPr>
              <a:t>generate</a:t>
            </a:r>
            <a:r>
              <a:rPr lang="en-US" dirty="0" smtClean="0">
                <a:ea typeface="+mn-ea"/>
                <a:cs typeface="+mn-cs"/>
              </a:rPr>
              <a:t> the group </a:t>
            </a:r>
            <a:r>
              <a:rPr lang="en-US" i="1" dirty="0" smtClean="0">
                <a:ea typeface="+mn-ea"/>
                <a:cs typeface="+mn-cs"/>
              </a:rPr>
              <a:t>G</a:t>
            </a:r>
            <a:r>
              <a:rPr lang="en-US" dirty="0" smtClean="0">
                <a:ea typeface="+mn-ea"/>
                <a:cs typeface="+mn-cs"/>
              </a:rPr>
              <a:t> or to be a </a:t>
            </a:r>
            <a:r>
              <a:rPr lang="en-US" b="1" dirty="0" smtClean="0">
                <a:ea typeface="+mn-ea"/>
                <a:cs typeface="+mn-cs"/>
              </a:rPr>
              <a:t>generator </a:t>
            </a:r>
            <a:r>
              <a:rPr lang="en-US" dirty="0" smtClean="0">
                <a:ea typeface="+mn-ea"/>
                <a:cs typeface="+mn-cs"/>
              </a:rPr>
              <a:t>of G</a:t>
            </a:r>
            <a:endParaRPr lang="en-US"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A cyclic group is always abelian and may be finite or infinite</a:t>
            </a:r>
            <a:endParaRPr lang="en-AU" dirty="0">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mtClean="0"/>
              <a:t>Rings</a:t>
            </a:r>
            <a:endParaRPr lang="en-AU" smtClean="0"/>
          </a:p>
        </p:txBody>
      </p:sp>
      <p:sp>
        <p:nvSpPr>
          <p:cNvPr id="6" name="Content Placeholder 5"/>
          <p:cNvSpPr>
            <a:spLocks noGrp="1"/>
          </p:cNvSpPr>
          <p:nvPr>
            <p:ph idx="1"/>
          </p:nvPr>
        </p:nvSpPr>
        <p:spPr>
          <a:xfrm>
            <a:off x="533400" y="1600200"/>
            <a:ext cx="8229600" cy="5105400"/>
          </a:xfrm>
        </p:spPr>
        <p:txBody>
          <a:bodyPr rtlCol="0">
            <a:normAutofit fontScale="55000" lnSpcReduction="20000"/>
          </a:bodyPr>
          <a:lstStyle/>
          <a:p>
            <a:pPr fontAlgn="auto">
              <a:lnSpc>
                <a:spcPct val="140000"/>
              </a:lnSpc>
              <a:spcAft>
                <a:spcPts val="0"/>
              </a:spcAft>
              <a:buClr>
                <a:schemeClr val="accent1">
                  <a:lumMod val="60000"/>
                  <a:lumOff val="40000"/>
                </a:schemeClr>
              </a:buClr>
              <a:buFont typeface="Candara" pitchFamily="-84" charset="0"/>
              <a:buChar char="•"/>
              <a:defRPr/>
            </a:pPr>
            <a:r>
              <a:rPr lang="en-US" dirty="0" smtClean="0">
                <a:ea typeface="+mn-ea"/>
                <a:cs typeface="+mn-cs"/>
              </a:rPr>
              <a:t>A </a:t>
            </a:r>
            <a:r>
              <a:rPr lang="en-US" b="1" dirty="0" smtClean="0">
                <a:ea typeface="+mn-ea"/>
                <a:cs typeface="+mn-cs"/>
              </a:rPr>
              <a:t>ring</a:t>
            </a:r>
            <a:r>
              <a:rPr lang="en-US" dirty="0" smtClean="0">
                <a:ea typeface="+mn-ea"/>
                <a:cs typeface="+mn-cs"/>
              </a:rPr>
              <a:t> </a:t>
            </a:r>
            <a:r>
              <a:rPr lang="en-US" i="1" dirty="0" smtClean="0">
                <a:ea typeface="+mn-ea"/>
                <a:cs typeface="+mn-cs"/>
              </a:rPr>
              <a:t>R</a:t>
            </a:r>
            <a:r>
              <a:rPr lang="en-US" dirty="0" smtClean="0">
                <a:ea typeface="+mn-ea"/>
                <a:cs typeface="+mn-cs"/>
              </a:rPr>
              <a:t> , sometimes denoted by {R , + , * }, is a set of elements with two binary operations, called </a:t>
            </a:r>
            <a:r>
              <a:rPr lang="en-US" i="1" dirty="0" smtClean="0">
                <a:ea typeface="+mn-ea"/>
                <a:cs typeface="+mn-cs"/>
              </a:rPr>
              <a:t>addition</a:t>
            </a:r>
            <a:r>
              <a:rPr lang="en-US" dirty="0" smtClean="0">
                <a:ea typeface="+mn-ea"/>
                <a:cs typeface="+mn-cs"/>
              </a:rPr>
              <a:t> and </a:t>
            </a:r>
            <a:r>
              <a:rPr lang="en-US" i="1" dirty="0" smtClean="0">
                <a:ea typeface="+mn-ea"/>
                <a:cs typeface="+mn-cs"/>
              </a:rPr>
              <a:t>multiplication</a:t>
            </a:r>
            <a:r>
              <a:rPr lang="en-US" dirty="0" smtClean="0">
                <a:ea typeface="+mn-ea"/>
                <a:cs typeface="+mn-cs"/>
              </a:rPr>
              <a:t>,  such that for all </a:t>
            </a:r>
            <a:r>
              <a:rPr lang="en-US" i="1" dirty="0" smtClean="0">
                <a:ea typeface="+mn-ea"/>
                <a:cs typeface="+mn-cs"/>
              </a:rPr>
              <a:t>a , b , c  </a:t>
            </a:r>
            <a:r>
              <a:rPr lang="en-US" dirty="0" smtClean="0">
                <a:ea typeface="+mn-ea"/>
                <a:cs typeface="+mn-cs"/>
              </a:rPr>
              <a:t>in </a:t>
            </a:r>
            <a:r>
              <a:rPr lang="en-US" i="1" dirty="0" smtClean="0">
                <a:ea typeface="+mn-ea"/>
                <a:cs typeface="+mn-cs"/>
              </a:rPr>
              <a:t>R</a:t>
            </a:r>
            <a:r>
              <a:rPr lang="en-US" dirty="0" smtClean="0">
                <a:ea typeface="+mn-ea"/>
                <a:cs typeface="+mn-cs"/>
              </a:rPr>
              <a:t>  the following axioms are obeyed: </a:t>
            </a:r>
            <a:endParaRPr lang="en-US" dirty="0" smtClean="0">
              <a:ea typeface="+mn-ea"/>
              <a:cs typeface="+mn-cs"/>
            </a:endParaRPr>
          </a:p>
          <a:p>
            <a:pPr fontAlgn="auto">
              <a:spcAft>
                <a:spcPts val="0"/>
              </a:spcAft>
              <a:buClr>
                <a:schemeClr val="accent1">
                  <a:lumMod val="60000"/>
                  <a:lumOff val="40000"/>
                </a:schemeClr>
              </a:buClr>
              <a:buFont typeface="Candara" pitchFamily="-84" charset="0"/>
              <a:buNone/>
              <a:defRPr/>
            </a:pPr>
            <a:r>
              <a:rPr lang="en-US" dirty="0" smtClean="0">
                <a:ea typeface="+mn-ea"/>
                <a:cs typeface="+mn-cs"/>
              </a:rPr>
              <a:t>	</a:t>
            </a:r>
            <a:r>
              <a:rPr lang="en-US" b="1" dirty="0" smtClean="0">
                <a:ea typeface="+mn-ea"/>
                <a:cs typeface="+mn-cs"/>
              </a:rPr>
              <a:t>(A1–A5) </a:t>
            </a:r>
            <a:endParaRPr lang="en-US" b="1" dirty="0" smtClean="0">
              <a:ea typeface="+mn-ea"/>
              <a:cs typeface="+mn-cs"/>
            </a:endParaRPr>
          </a:p>
          <a:p>
            <a:pPr lvl="1" fontAlgn="auto">
              <a:lnSpc>
                <a:spcPct val="140000"/>
              </a:lnSpc>
              <a:spcBef>
                <a:spcPts val="1200"/>
              </a:spcBef>
              <a:spcAft>
                <a:spcPts val="0"/>
              </a:spcAft>
              <a:buFont typeface="Candara" pitchFamily="-84" charset="0"/>
              <a:buNone/>
              <a:defRPr/>
            </a:pPr>
            <a:r>
              <a:rPr lang="en-US" i="1" dirty="0" smtClean="0">
                <a:ea typeface="+mn-ea"/>
              </a:rPr>
              <a:t>	R</a:t>
            </a:r>
            <a:r>
              <a:rPr lang="en-US" dirty="0" smtClean="0">
                <a:ea typeface="+mn-ea"/>
              </a:rPr>
              <a:t>  is an abelian group with respect to addition; that is, </a:t>
            </a:r>
            <a:r>
              <a:rPr lang="en-US" i="1" dirty="0" smtClean="0">
                <a:ea typeface="+mn-ea"/>
              </a:rPr>
              <a:t>R </a:t>
            </a:r>
            <a:r>
              <a:rPr lang="en-US" dirty="0" smtClean="0">
                <a:ea typeface="+mn-ea"/>
              </a:rPr>
              <a:t>satisfies axioms A1 through A5. For the case of an additive group, we denote the identity element as 0 and the inverse of </a:t>
            </a:r>
            <a:r>
              <a:rPr lang="en-US" i="1" dirty="0" smtClean="0">
                <a:ea typeface="+mn-ea"/>
              </a:rPr>
              <a:t>a</a:t>
            </a:r>
            <a:r>
              <a:rPr lang="en-US" dirty="0" smtClean="0">
                <a:ea typeface="+mn-ea"/>
              </a:rPr>
              <a:t>  as </a:t>
            </a:r>
            <a:r>
              <a:rPr lang="en-US" i="1" dirty="0" smtClean="0">
                <a:ea typeface="+mn-ea"/>
              </a:rPr>
              <a:t>–a </a:t>
            </a:r>
            <a:endParaRPr lang="en-US" i="1" dirty="0" smtClean="0">
              <a:ea typeface="+mn-ea"/>
            </a:endParaRPr>
          </a:p>
          <a:p>
            <a:pPr lvl="1" fontAlgn="auto">
              <a:spcBef>
                <a:spcPts val="1200"/>
              </a:spcBef>
              <a:spcAft>
                <a:spcPts val="0"/>
              </a:spcAft>
              <a:buFont typeface="Candara" pitchFamily="-84" charset="0"/>
              <a:buNone/>
              <a:defRPr/>
            </a:pPr>
            <a:r>
              <a:rPr lang="en-US" sz="2880" b="1" i="1" dirty="0" smtClean="0">
                <a:ea typeface="+mn-ea"/>
              </a:rPr>
              <a:t> (M1) Closure under multiplication:  </a:t>
            </a:r>
            <a:endParaRPr lang="en-US" sz="2880" b="1" i="1" dirty="0" smtClean="0">
              <a:ea typeface="+mn-ea"/>
            </a:endParaRPr>
          </a:p>
          <a:p>
            <a:pPr lvl="1" fontAlgn="auto">
              <a:spcBef>
                <a:spcPts val="1200"/>
              </a:spcBef>
              <a:spcAft>
                <a:spcPts val="0"/>
              </a:spcAft>
              <a:buFont typeface="Candara" pitchFamily="-84" charset="0"/>
              <a:buNone/>
              <a:defRPr/>
            </a:pPr>
            <a:r>
              <a:rPr lang="en-US" sz="2545" dirty="0" smtClean="0">
                <a:ea typeface="+mn-ea"/>
              </a:rPr>
              <a:t>	If</a:t>
            </a:r>
            <a:r>
              <a:rPr lang="en-US" sz="2545" i="1" dirty="0" smtClean="0">
                <a:ea typeface="+mn-ea"/>
              </a:rPr>
              <a:t> a  </a:t>
            </a:r>
            <a:r>
              <a:rPr lang="en-US" sz="2545" dirty="0" smtClean="0">
                <a:ea typeface="+mn-ea"/>
              </a:rPr>
              <a:t>and </a:t>
            </a:r>
            <a:r>
              <a:rPr lang="en-US" sz="2545" i="1" dirty="0" smtClean="0">
                <a:ea typeface="+mn-ea"/>
              </a:rPr>
              <a:t>b  </a:t>
            </a:r>
            <a:r>
              <a:rPr lang="en-US" sz="2545" dirty="0" smtClean="0">
                <a:ea typeface="+mn-ea"/>
              </a:rPr>
              <a:t>belong</a:t>
            </a:r>
            <a:r>
              <a:rPr lang="en-US" sz="2545" i="1" dirty="0" smtClean="0">
                <a:ea typeface="+mn-ea"/>
              </a:rPr>
              <a:t> </a:t>
            </a:r>
            <a:r>
              <a:rPr lang="en-US" sz="2545" dirty="0" smtClean="0">
                <a:ea typeface="+mn-ea"/>
              </a:rPr>
              <a:t>to</a:t>
            </a:r>
            <a:r>
              <a:rPr lang="en-US" sz="2545" i="1" dirty="0" smtClean="0">
                <a:ea typeface="+mn-ea"/>
              </a:rPr>
              <a:t> R , </a:t>
            </a:r>
            <a:r>
              <a:rPr lang="en-US" sz="2545" dirty="0" smtClean="0">
                <a:ea typeface="+mn-ea"/>
              </a:rPr>
              <a:t>then</a:t>
            </a:r>
            <a:r>
              <a:rPr lang="en-US" sz="2545" i="1" dirty="0" smtClean="0">
                <a:ea typeface="+mn-ea"/>
              </a:rPr>
              <a:t> ab  </a:t>
            </a:r>
            <a:r>
              <a:rPr lang="en-US" sz="2545" dirty="0" smtClean="0">
                <a:ea typeface="+mn-ea"/>
              </a:rPr>
              <a:t>is also in </a:t>
            </a:r>
            <a:r>
              <a:rPr lang="en-US" sz="2545" i="1" dirty="0" smtClean="0">
                <a:ea typeface="+mn-ea"/>
              </a:rPr>
              <a:t>R </a:t>
            </a:r>
            <a:endParaRPr lang="en-US" sz="2545" i="1" dirty="0" smtClean="0">
              <a:ea typeface="+mn-ea"/>
            </a:endParaRPr>
          </a:p>
          <a:p>
            <a:pPr fontAlgn="auto">
              <a:spcBef>
                <a:spcPts val="1200"/>
              </a:spcBef>
              <a:spcAft>
                <a:spcPts val="0"/>
              </a:spcAft>
              <a:buClr>
                <a:schemeClr val="accent1">
                  <a:lumMod val="60000"/>
                  <a:lumOff val="40000"/>
                </a:schemeClr>
              </a:buClr>
              <a:buFont typeface="Candara" pitchFamily="-84" charset="0"/>
              <a:buNone/>
              <a:defRPr/>
            </a:pPr>
            <a:r>
              <a:rPr lang="en-US" dirty="0" smtClean="0">
                <a:ea typeface="+mn-ea"/>
                <a:cs typeface="+mn-cs"/>
              </a:rPr>
              <a:t>	</a:t>
            </a:r>
            <a:r>
              <a:rPr lang="en-US" b="1" dirty="0" smtClean="0">
                <a:ea typeface="+mn-ea"/>
                <a:cs typeface="+mn-cs"/>
              </a:rPr>
              <a:t>(M2) Associativity of multiplication: </a:t>
            </a:r>
            <a:endParaRPr lang="en-US" b="1" dirty="0" smtClean="0">
              <a:ea typeface="+mn-ea"/>
              <a:cs typeface="+mn-cs"/>
            </a:endParaRPr>
          </a:p>
          <a:p>
            <a:pPr fontAlgn="auto">
              <a:spcBef>
                <a:spcPts val="1200"/>
              </a:spcBef>
              <a:spcAft>
                <a:spcPts val="0"/>
              </a:spcAft>
              <a:buClr>
                <a:schemeClr val="accent1">
                  <a:lumMod val="60000"/>
                  <a:lumOff val="40000"/>
                </a:schemeClr>
              </a:buClr>
              <a:buFont typeface="Candara" pitchFamily="-84" charset="0"/>
              <a:buNone/>
              <a:defRPr/>
            </a:pPr>
            <a:r>
              <a:rPr lang="en-US" sz="2545" dirty="0" smtClean="0">
                <a:ea typeface="+mn-ea"/>
                <a:cs typeface="+mn-cs"/>
              </a:rPr>
              <a:t>	         </a:t>
            </a:r>
            <a:r>
              <a:rPr lang="en-US" sz="2545" i="1" dirty="0" smtClean="0">
                <a:ea typeface="+mn-ea"/>
                <a:cs typeface="+mn-cs"/>
              </a:rPr>
              <a:t>a (bc ) =  (ab)c  </a:t>
            </a:r>
            <a:r>
              <a:rPr lang="en-US" sz="2545" dirty="0" smtClean="0">
                <a:ea typeface="+mn-ea"/>
                <a:cs typeface="+mn-cs"/>
              </a:rPr>
              <a:t>for all </a:t>
            </a:r>
            <a:r>
              <a:rPr lang="en-US" sz="2545" i="1" dirty="0" smtClean="0">
                <a:ea typeface="+mn-ea"/>
                <a:cs typeface="+mn-cs"/>
              </a:rPr>
              <a:t>a , b , c  in R </a:t>
            </a:r>
            <a:endParaRPr lang="en-US" sz="2545" i="1" dirty="0" smtClean="0">
              <a:ea typeface="+mn-ea"/>
              <a:cs typeface="+mn-cs"/>
            </a:endParaRPr>
          </a:p>
          <a:p>
            <a:pPr fontAlgn="auto">
              <a:spcBef>
                <a:spcPts val="1200"/>
              </a:spcBef>
              <a:spcAft>
                <a:spcPts val="0"/>
              </a:spcAft>
              <a:buClr>
                <a:schemeClr val="accent1">
                  <a:lumMod val="60000"/>
                  <a:lumOff val="40000"/>
                </a:schemeClr>
              </a:buClr>
              <a:buFont typeface="Candara" pitchFamily="-84" charset="0"/>
              <a:buNone/>
              <a:defRPr/>
            </a:pPr>
            <a:r>
              <a:rPr lang="en-US" sz="2725" dirty="0" smtClean="0">
                <a:ea typeface="+mn-ea"/>
                <a:cs typeface="+mn-cs"/>
              </a:rPr>
              <a:t>	</a:t>
            </a:r>
            <a:r>
              <a:rPr lang="en-US" sz="2725" b="1" dirty="0" smtClean="0">
                <a:ea typeface="+mn-ea"/>
                <a:cs typeface="+mn-cs"/>
              </a:rPr>
              <a:t>(M3) Distributive laws: </a:t>
            </a:r>
            <a:endParaRPr lang="en-US" sz="2725" b="1" dirty="0" smtClean="0">
              <a:ea typeface="+mn-ea"/>
              <a:cs typeface="+mn-cs"/>
            </a:endParaRPr>
          </a:p>
          <a:p>
            <a:pPr fontAlgn="auto">
              <a:spcBef>
                <a:spcPts val="1200"/>
              </a:spcBef>
              <a:spcAft>
                <a:spcPts val="0"/>
              </a:spcAft>
              <a:buClr>
                <a:schemeClr val="accent1">
                  <a:lumMod val="60000"/>
                  <a:lumOff val="40000"/>
                </a:schemeClr>
              </a:buClr>
              <a:buFont typeface="Candara" pitchFamily="-84" charset="0"/>
              <a:buNone/>
              <a:defRPr/>
            </a:pPr>
            <a:r>
              <a:rPr lang="en-US" sz="2725" dirty="0" smtClean="0">
                <a:ea typeface="+mn-ea"/>
                <a:cs typeface="+mn-cs"/>
              </a:rPr>
              <a:t>	       </a:t>
            </a:r>
            <a:r>
              <a:rPr lang="en-US" sz="2725" i="1" dirty="0" smtClean="0">
                <a:ea typeface="+mn-ea"/>
                <a:cs typeface="+mn-cs"/>
              </a:rPr>
              <a:t>a (b + c ) = ab + ac  </a:t>
            </a:r>
            <a:r>
              <a:rPr lang="en-US" sz="2725" dirty="0" smtClean="0">
                <a:ea typeface="+mn-ea"/>
                <a:cs typeface="+mn-cs"/>
              </a:rPr>
              <a:t>for all </a:t>
            </a:r>
            <a:r>
              <a:rPr lang="en-US" sz="2725" i="1" dirty="0" smtClean="0">
                <a:ea typeface="+mn-ea"/>
                <a:cs typeface="+mn-cs"/>
              </a:rPr>
              <a:t>a , b , c  </a:t>
            </a:r>
            <a:r>
              <a:rPr lang="en-US" sz="2725" dirty="0" smtClean="0">
                <a:ea typeface="+mn-ea"/>
                <a:cs typeface="+mn-cs"/>
              </a:rPr>
              <a:t>in </a:t>
            </a:r>
            <a:r>
              <a:rPr lang="en-US" sz="2725" i="1" dirty="0" smtClean="0">
                <a:ea typeface="+mn-ea"/>
                <a:cs typeface="+mn-cs"/>
              </a:rPr>
              <a:t>R</a:t>
            </a:r>
            <a:r>
              <a:rPr lang="en-US" sz="2725" dirty="0" smtClean="0">
                <a:ea typeface="+mn-ea"/>
                <a:cs typeface="+mn-cs"/>
              </a:rPr>
              <a:t> </a:t>
            </a:r>
            <a:endParaRPr lang="en-US" sz="2725" dirty="0" smtClean="0">
              <a:ea typeface="+mn-ea"/>
              <a:cs typeface="+mn-cs"/>
            </a:endParaRPr>
          </a:p>
          <a:p>
            <a:pPr marL="342900" lvl="1" indent="-342900" fontAlgn="auto">
              <a:spcBef>
                <a:spcPts val="1200"/>
              </a:spcBef>
              <a:spcAft>
                <a:spcPts val="0"/>
              </a:spcAft>
              <a:buClr>
                <a:schemeClr val="accent1">
                  <a:lumMod val="60000"/>
                  <a:lumOff val="40000"/>
                </a:schemeClr>
              </a:buClr>
              <a:buFont typeface="Candara" pitchFamily="-84" charset="0"/>
              <a:buNone/>
              <a:defRPr/>
            </a:pPr>
            <a:r>
              <a:rPr lang="en-US" sz="2545" dirty="0" smtClean="0">
                <a:ea typeface="+mn-ea"/>
              </a:rPr>
              <a:t>	       </a:t>
            </a:r>
            <a:r>
              <a:rPr lang="en-US" sz="2545" i="1" dirty="0" smtClean="0">
                <a:ea typeface="+mn-ea"/>
              </a:rPr>
              <a:t> (a + b )c = ac + bc  </a:t>
            </a:r>
            <a:r>
              <a:rPr lang="en-US" sz="2545" dirty="0" smtClean="0">
                <a:ea typeface="+mn-ea"/>
              </a:rPr>
              <a:t>for all </a:t>
            </a:r>
            <a:r>
              <a:rPr lang="en-US" sz="2545" i="1" dirty="0" smtClean="0">
                <a:ea typeface="+mn-ea"/>
              </a:rPr>
              <a:t>a , b , c  </a:t>
            </a:r>
            <a:r>
              <a:rPr lang="en-US" sz="2545" dirty="0" smtClean="0">
                <a:ea typeface="+mn-ea"/>
              </a:rPr>
              <a:t>in </a:t>
            </a:r>
            <a:r>
              <a:rPr lang="en-US" sz="2545" i="1" dirty="0" smtClean="0">
                <a:ea typeface="+mn-ea"/>
              </a:rPr>
              <a:t>R</a:t>
            </a:r>
            <a:r>
              <a:rPr lang="en-US" sz="2725" i="1" dirty="0" smtClean="0">
                <a:ea typeface="+mn-ea"/>
              </a:rPr>
              <a:t> </a:t>
            </a:r>
            <a:endParaRPr lang="en-US" sz="2725" i="1" dirty="0" smtClean="0">
              <a:ea typeface="+mn-ea"/>
            </a:endParaRPr>
          </a:p>
          <a:p>
            <a:pPr fontAlgn="auto">
              <a:lnSpc>
                <a:spcPct val="150000"/>
              </a:lnSpc>
              <a:spcBef>
                <a:spcPts val="1200"/>
              </a:spcBef>
              <a:spcAft>
                <a:spcPts val="0"/>
              </a:spcAft>
              <a:buClr>
                <a:schemeClr val="accent1">
                  <a:lumMod val="60000"/>
                  <a:lumOff val="40000"/>
                </a:schemeClr>
              </a:buClr>
              <a:buFont typeface="Candara" pitchFamily="-84" charset="0"/>
              <a:buChar char="•"/>
              <a:defRPr/>
            </a:pPr>
            <a:r>
              <a:rPr lang="en-US" dirty="0" smtClean="0">
                <a:ea typeface="+mn-ea"/>
                <a:cs typeface="+mn-cs"/>
              </a:rPr>
              <a:t>In essence, a ring is a set in which we can do addition, subtraction </a:t>
            </a:r>
            <a:r>
              <a:rPr lang="en-US" i="1" dirty="0" smtClean="0">
                <a:ea typeface="+mn-ea"/>
                <a:cs typeface="+mn-cs"/>
              </a:rPr>
              <a:t>[a - b = a +  (-b )]</a:t>
            </a:r>
            <a:r>
              <a:rPr lang="en-US" dirty="0" smtClean="0">
                <a:ea typeface="+mn-ea"/>
                <a:cs typeface="+mn-cs"/>
              </a:rPr>
              <a:t>, and multiplication without leaving the set</a:t>
            </a:r>
            <a:endParaRPr lang="en-US" dirty="0">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smtClean="0"/>
              <a:t>Rings (cont.)</a:t>
            </a:r>
            <a:endParaRPr lang="en-US" smtClean="0"/>
          </a:p>
        </p:txBody>
      </p:sp>
      <p:sp>
        <p:nvSpPr>
          <p:cNvPr id="3" name="Content Placeholder 2"/>
          <p:cNvSpPr>
            <a:spLocks noGrp="1"/>
          </p:cNvSpPr>
          <p:nvPr>
            <p:ph idx="1"/>
          </p:nvPr>
        </p:nvSpPr>
        <p:spPr>
          <a:xfrm>
            <a:off x="457200" y="1762125"/>
            <a:ext cx="8153400" cy="4867275"/>
          </a:xfrm>
        </p:spPr>
        <p:txBody>
          <a:bodyPr rtlCol="0">
            <a:normAutofit fontScale="92500" lnSpcReduction="10000"/>
          </a:bodyPr>
          <a:lstStyle/>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 A ring is said to be commutative if it satisfies the following additional condition:</a:t>
            </a:r>
            <a:endParaRPr lang="en-US" dirty="0" smtClean="0">
              <a:ea typeface="+mn-ea"/>
              <a:cs typeface="+mn-cs"/>
            </a:endParaRPr>
          </a:p>
          <a:p>
            <a:pPr fontAlgn="auto">
              <a:spcBef>
                <a:spcPts val="800"/>
              </a:spcBef>
              <a:spcAft>
                <a:spcPts val="0"/>
              </a:spcAft>
              <a:buClr>
                <a:schemeClr val="accent1">
                  <a:lumMod val="60000"/>
                  <a:lumOff val="40000"/>
                </a:schemeClr>
              </a:buClr>
              <a:buFont typeface="Candara" pitchFamily="-84" charset="0"/>
              <a:buNone/>
              <a:defRPr/>
            </a:pPr>
            <a:r>
              <a:rPr lang="en-US" dirty="0" smtClean="0">
                <a:ea typeface="+mn-ea"/>
                <a:cs typeface="+mn-cs"/>
              </a:rPr>
              <a:t>		</a:t>
            </a:r>
            <a:r>
              <a:rPr lang="en-US" sz="2595" b="1" dirty="0" smtClean="0">
                <a:ea typeface="+mn-ea"/>
                <a:cs typeface="+mn-cs"/>
              </a:rPr>
              <a:t>(M4) Commutativity of multiplication: </a:t>
            </a:r>
            <a:endParaRPr lang="en-US" sz="2595" b="1" dirty="0" smtClean="0">
              <a:ea typeface="+mn-ea"/>
              <a:cs typeface="+mn-cs"/>
            </a:endParaRPr>
          </a:p>
          <a:p>
            <a:pPr fontAlgn="auto">
              <a:spcBef>
                <a:spcPts val="800"/>
              </a:spcBef>
              <a:spcAft>
                <a:spcPts val="0"/>
              </a:spcAft>
              <a:buClr>
                <a:schemeClr val="accent1">
                  <a:lumMod val="60000"/>
                  <a:lumOff val="40000"/>
                </a:schemeClr>
              </a:buClr>
              <a:buFont typeface="Candara" pitchFamily="-84" charset="0"/>
              <a:buNone/>
              <a:defRPr/>
            </a:pPr>
            <a:r>
              <a:rPr lang="en-US" sz="2595" dirty="0" smtClean="0">
                <a:ea typeface="+mn-ea"/>
                <a:cs typeface="+mn-cs"/>
              </a:rPr>
              <a:t>		          ab = ba for all a, b in R</a:t>
            </a:r>
            <a:endParaRPr lang="en-US" sz="2595"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 An </a:t>
            </a:r>
            <a:r>
              <a:rPr lang="en-US" i="1" dirty="0" smtClean="0">
                <a:ea typeface="+mn-ea"/>
                <a:cs typeface="+mn-cs"/>
              </a:rPr>
              <a:t>integral domain </a:t>
            </a:r>
            <a:r>
              <a:rPr lang="en-US" dirty="0" smtClean="0">
                <a:ea typeface="+mn-ea"/>
                <a:cs typeface="+mn-cs"/>
              </a:rPr>
              <a:t>is a commutative ring that obeys the following axioms.</a:t>
            </a:r>
            <a:endParaRPr lang="en-US" dirty="0" smtClean="0">
              <a:ea typeface="+mn-ea"/>
              <a:cs typeface="+mn-cs"/>
            </a:endParaRPr>
          </a:p>
          <a:p>
            <a:pPr fontAlgn="auto">
              <a:spcBef>
                <a:spcPts val="800"/>
              </a:spcBef>
              <a:spcAft>
                <a:spcPts val="0"/>
              </a:spcAft>
              <a:buClr>
                <a:schemeClr val="accent1">
                  <a:lumMod val="60000"/>
                  <a:lumOff val="40000"/>
                </a:schemeClr>
              </a:buClr>
              <a:buFont typeface="Candara" pitchFamily="-84" charset="0"/>
              <a:buNone/>
              <a:defRPr/>
            </a:pPr>
            <a:r>
              <a:rPr lang="en-US" sz="2595" dirty="0" smtClean="0">
                <a:ea typeface="+mn-ea"/>
                <a:cs typeface="+mn-cs"/>
              </a:rPr>
              <a:t>		</a:t>
            </a:r>
            <a:r>
              <a:rPr lang="en-US" sz="2595" b="1" dirty="0" smtClean="0">
                <a:ea typeface="+mn-ea"/>
                <a:cs typeface="+mn-cs"/>
              </a:rPr>
              <a:t>(M5) Multiplicative identity:  </a:t>
            </a:r>
            <a:endParaRPr lang="en-US" sz="2595" b="1" dirty="0" smtClean="0">
              <a:ea typeface="+mn-ea"/>
              <a:cs typeface="+mn-cs"/>
            </a:endParaRPr>
          </a:p>
          <a:p>
            <a:pPr fontAlgn="auto">
              <a:spcBef>
                <a:spcPts val="800"/>
              </a:spcBef>
              <a:spcAft>
                <a:spcPts val="0"/>
              </a:spcAft>
              <a:buClr>
                <a:schemeClr val="accent1">
                  <a:lumMod val="60000"/>
                  <a:lumOff val="40000"/>
                </a:schemeClr>
              </a:buClr>
              <a:buFont typeface="Candara" pitchFamily="-84" charset="0"/>
              <a:buNone/>
              <a:defRPr/>
            </a:pPr>
            <a:r>
              <a:rPr lang="en-US" sz="2595" dirty="0" smtClean="0">
                <a:ea typeface="+mn-ea"/>
                <a:cs typeface="+mn-cs"/>
              </a:rPr>
              <a:t>		        There is an element 1 in </a:t>
            </a:r>
            <a:r>
              <a:rPr lang="en-US" sz="2595" i="1" dirty="0" smtClean="0">
                <a:ea typeface="+mn-ea"/>
                <a:cs typeface="+mn-cs"/>
              </a:rPr>
              <a:t>R</a:t>
            </a:r>
            <a:r>
              <a:rPr lang="en-US" sz="2595" dirty="0" smtClean="0">
                <a:ea typeface="+mn-ea"/>
                <a:cs typeface="+mn-cs"/>
              </a:rPr>
              <a:t>  such that </a:t>
            </a:r>
            <a:r>
              <a:rPr lang="en-US" sz="2595" i="1" dirty="0" smtClean="0">
                <a:ea typeface="+mn-ea"/>
                <a:cs typeface="+mn-cs"/>
              </a:rPr>
              <a:t>a 1 =  1a = a           	         </a:t>
            </a:r>
            <a:r>
              <a:rPr lang="en-US" sz="2595" dirty="0" smtClean="0">
                <a:ea typeface="+mn-ea"/>
                <a:cs typeface="+mn-cs"/>
              </a:rPr>
              <a:t>for all </a:t>
            </a:r>
            <a:r>
              <a:rPr lang="en-US" sz="2595" i="1" dirty="0" smtClean="0">
                <a:ea typeface="+mn-ea"/>
                <a:cs typeface="+mn-cs"/>
              </a:rPr>
              <a:t>a</a:t>
            </a:r>
            <a:r>
              <a:rPr lang="en-US" sz="2595" dirty="0" smtClean="0">
                <a:ea typeface="+mn-ea"/>
                <a:cs typeface="+mn-cs"/>
              </a:rPr>
              <a:t>  in </a:t>
            </a:r>
            <a:r>
              <a:rPr lang="en-US" sz="2595" i="1" dirty="0" smtClean="0">
                <a:ea typeface="+mn-ea"/>
                <a:cs typeface="+mn-cs"/>
              </a:rPr>
              <a:t>R </a:t>
            </a:r>
            <a:endParaRPr lang="en-US" sz="2595" i="1" dirty="0" smtClean="0">
              <a:ea typeface="+mn-ea"/>
              <a:cs typeface="+mn-cs"/>
            </a:endParaRPr>
          </a:p>
          <a:p>
            <a:pPr fontAlgn="auto">
              <a:spcBef>
                <a:spcPts val="800"/>
              </a:spcBef>
              <a:spcAft>
                <a:spcPts val="0"/>
              </a:spcAft>
              <a:buClr>
                <a:schemeClr val="accent1">
                  <a:lumMod val="60000"/>
                  <a:lumOff val="40000"/>
                </a:schemeClr>
              </a:buClr>
              <a:buFont typeface="Candara" pitchFamily="-84" charset="0"/>
              <a:buNone/>
              <a:defRPr/>
            </a:pPr>
            <a:r>
              <a:rPr lang="en-US" sz="2595" dirty="0" smtClean="0">
                <a:ea typeface="+mn-ea"/>
                <a:cs typeface="+mn-cs"/>
              </a:rPr>
              <a:t>		</a:t>
            </a:r>
            <a:r>
              <a:rPr lang="en-US" sz="2595" b="1" dirty="0" smtClean="0">
                <a:ea typeface="+mn-ea"/>
                <a:cs typeface="+mn-cs"/>
              </a:rPr>
              <a:t>(M6) No zero divisors:  </a:t>
            </a:r>
            <a:endParaRPr lang="en-US" sz="2595" b="1" dirty="0" smtClean="0">
              <a:ea typeface="+mn-ea"/>
              <a:cs typeface="+mn-cs"/>
            </a:endParaRPr>
          </a:p>
          <a:p>
            <a:pPr fontAlgn="auto">
              <a:spcBef>
                <a:spcPts val="800"/>
              </a:spcBef>
              <a:spcAft>
                <a:spcPts val="0"/>
              </a:spcAft>
              <a:buClr>
                <a:schemeClr val="accent1">
                  <a:lumMod val="60000"/>
                  <a:lumOff val="40000"/>
                </a:schemeClr>
              </a:buClr>
              <a:buFont typeface="Candara" pitchFamily="-84" charset="0"/>
              <a:buNone/>
              <a:defRPr/>
            </a:pPr>
            <a:r>
              <a:rPr lang="en-US" sz="2595" dirty="0" smtClean="0">
                <a:ea typeface="+mn-ea"/>
                <a:cs typeface="+mn-cs"/>
              </a:rPr>
              <a:t>		         If </a:t>
            </a:r>
            <a:r>
              <a:rPr lang="en-US" sz="2595" i="1" dirty="0" smtClean="0">
                <a:ea typeface="+mn-ea"/>
                <a:cs typeface="+mn-cs"/>
              </a:rPr>
              <a:t>a , b  </a:t>
            </a:r>
            <a:r>
              <a:rPr lang="en-US" sz="2595" dirty="0" smtClean="0">
                <a:ea typeface="+mn-ea"/>
                <a:cs typeface="+mn-cs"/>
              </a:rPr>
              <a:t>in </a:t>
            </a:r>
            <a:r>
              <a:rPr lang="en-US" sz="2595" i="1" dirty="0" smtClean="0">
                <a:ea typeface="+mn-ea"/>
                <a:cs typeface="+mn-cs"/>
              </a:rPr>
              <a:t>R</a:t>
            </a:r>
            <a:r>
              <a:rPr lang="en-US" sz="2595" dirty="0" smtClean="0">
                <a:ea typeface="+mn-ea"/>
                <a:cs typeface="+mn-cs"/>
              </a:rPr>
              <a:t>  and </a:t>
            </a:r>
            <a:r>
              <a:rPr lang="en-US" sz="2595" i="1" dirty="0" smtClean="0">
                <a:ea typeface="+mn-ea"/>
                <a:cs typeface="+mn-cs"/>
              </a:rPr>
              <a:t>ab =  0, </a:t>
            </a:r>
            <a:r>
              <a:rPr lang="en-US" sz="2595" dirty="0" smtClean="0">
                <a:ea typeface="+mn-ea"/>
                <a:cs typeface="+mn-cs"/>
              </a:rPr>
              <a:t>then either </a:t>
            </a:r>
            <a:r>
              <a:rPr lang="en-US" sz="2595" i="1" dirty="0" smtClean="0">
                <a:ea typeface="+mn-ea"/>
                <a:cs typeface="+mn-cs"/>
              </a:rPr>
              <a:t>a = 0 </a:t>
            </a:r>
            <a:r>
              <a:rPr lang="en-US" sz="2595" dirty="0" smtClean="0">
                <a:ea typeface="+mn-ea"/>
                <a:cs typeface="+mn-cs"/>
              </a:rPr>
              <a:t> or </a:t>
            </a:r>
            <a:r>
              <a:rPr lang="en-US" sz="2595" i="1" dirty="0" smtClean="0">
                <a:ea typeface="+mn-ea"/>
                <a:cs typeface="+mn-cs"/>
              </a:rPr>
              <a:t>b =  0</a:t>
            </a:r>
            <a:endParaRPr lang="en-US" sz="2595" i="1" dirty="0">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mtClean="0"/>
              <a:t>Fields</a:t>
            </a:r>
            <a:endParaRPr lang="en-AU" smtClean="0"/>
          </a:p>
        </p:txBody>
      </p:sp>
      <p:sp>
        <p:nvSpPr>
          <p:cNvPr id="5" name="Content Placeholder 4"/>
          <p:cNvSpPr>
            <a:spLocks noGrp="1"/>
          </p:cNvSpPr>
          <p:nvPr>
            <p:ph idx="1"/>
          </p:nvPr>
        </p:nvSpPr>
        <p:spPr>
          <a:xfrm>
            <a:off x="609600" y="1676400"/>
            <a:ext cx="7924800" cy="4724400"/>
          </a:xfrm>
        </p:spPr>
        <p:txBody>
          <a:bodyPr rtlCol="0">
            <a:normAutofit fontScale="55000" lnSpcReduction="20000"/>
          </a:bodyPr>
          <a:lstStyle/>
          <a:p>
            <a:pPr fontAlgn="auto">
              <a:lnSpc>
                <a:spcPct val="120000"/>
              </a:lnSpc>
              <a:spcAft>
                <a:spcPts val="0"/>
              </a:spcAft>
              <a:buClr>
                <a:schemeClr val="accent1">
                  <a:lumMod val="60000"/>
                  <a:lumOff val="40000"/>
                </a:schemeClr>
              </a:buClr>
              <a:buFont typeface="Candara" pitchFamily="-84" charset="0"/>
              <a:buChar char="•"/>
              <a:defRPr/>
            </a:pPr>
            <a:r>
              <a:rPr lang="en-US" sz="3635" dirty="0" smtClean="0">
                <a:solidFill>
                  <a:schemeClr val="tx1"/>
                </a:solidFill>
                <a:ea typeface="MS PGothic" pitchFamily="-107" charset="-128"/>
                <a:cs typeface="MS PGothic" pitchFamily="-107" charset="-128"/>
              </a:rPr>
              <a:t>A </a:t>
            </a:r>
            <a:r>
              <a:rPr lang="en-US" sz="3635" b="1" dirty="0" smtClean="0">
                <a:solidFill>
                  <a:schemeClr val="tx1"/>
                </a:solidFill>
                <a:ea typeface="MS PGothic" pitchFamily="-107" charset="-128"/>
                <a:cs typeface="MS PGothic" pitchFamily="-107" charset="-128"/>
              </a:rPr>
              <a:t>field</a:t>
            </a:r>
            <a:r>
              <a:rPr lang="en-US" sz="3635" dirty="0" smtClean="0">
                <a:solidFill>
                  <a:schemeClr val="tx1"/>
                </a:solidFill>
                <a:ea typeface="MS PGothic" pitchFamily="-107" charset="-128"/>
                <a:cs typeface="MS PGothic" pitchFamily="-107" charset="-128"/>
              </a:rPr>
              <a:t> </a:t>
            </a:r>
            <a:r>
              <a:rPr lang="en-US" sz="3635" i="1" dirty="0" smtClean="0">
                <a:solidFill>
                  <a:schemeClr val="tx1"/>
                </a:solidFill>
                <a:ea typeface="MS PGothic" pitchFamily="-107" charset="-128"/>
                <a:cs typeface="MS PGothic" pitchFamily="-107" charset="-128"/>
              </a:rPr>
              <a:t>F</a:t>
            </a:r>
            <a:r>
              <a:rPr lang="en-US" sz="3635" dirty="0" smtClean="0">
                <a:solidFill>
                  <a:schemeClr val="tx1"/>
                </a:solidFill>
                <a:ea typeface="MS PGothic" pitchFamily="-107" charset="-128"/>
                <a:cs typeface="MS PGothic" pitchFamily="-107" charset="-128"/>
              </a:rPr>
              <a:t> , sometimes denoted by {F, +,* }, is a set of elements with two binary operations, called </a:t>
            </a:r>
            <a:r>
              <a:rPr lang="en-US" sz="3635" i="1" dirty="0" smtClean="0">
                <a:solidFill>
                  <a:schemeClr val="tx1"/>
                </a:solidFill>
                <a:ea typeface="MS PGothic" pitchFamily="-107" charset="-128"/>
                <a:cs typeface="MS PGothic" pitchFamily="-107" charset="-128"/>
              </a:rPr>
              <a:t>addition</a:t>
            </a:r>
            <a:r>
              <a:rPr lang="en-US" sz="3635" dirty="0" smtClean="0">
                <a:solidFill>
                  <a:schemeClr val="tx1"/>
                </a:solidFill>
                <a:ea typeface="MS PGothic" pitchFamily="-107" charset="-128"/>
                <a:cs typeface="MS PGothic" pitchFamily="-107" charset="-128"/>
              </a:rPr>
              <a:t> and </a:t>
            </a:r>
            <a:r>
              <a:rPr lang="en-US" sz="3635" i="1" dirty="0" smtClean="0">
                <a:solidFill>
                  <a:schemeClr val="tx1"/>
                </a:solidFill>
                <a:ea typeface="MS PGothic" pitchFamily="-107" charset="-128"/>
                <a:cs typeface="MS PGothic" pitchFamily="-107" charset="-128"/>
              </a:rPr>
              <a:t>multiplication</a:t>
            </a:r>
            <a:r>
              <a:rPr lang="en-US" sz="3635" dirty="0" smtClean="0">
                <a:solidFill>
                  <a:schemeClr val="tx1"/>
                </a:solidFill>
                <a:ea typeface="MS PGothic" pitchFamily="-107" charset="-128"/>
                <a:cs typeface="MS PGothic" pitchFamily="-107" charset="-128"/>
              </a:rPr>
              <a:t>, such that for all </a:t>
            </a:r>
            <a:r>
              <a:rPr lang="en-US" sz="3635" i="1" dirty="0" smtClean="0">
                <a:solidFill>
                  <a:schemeClr val="tx1"/>
                </a:solidFill>
                <a:ea typeface="MS PGothic" pitchFamily="-107" charset="-128"/>
                <a:cs typeface="MS PGothic" pitchFamily="-107" charset="-128"/>
              </a:rPr>
              <a:t>a, b, c </a:t>
            </a:r>
            <a:r>
              <a:rPr lang="en-US" sz="3635" dirty="0" smtClean="0">
                <a:solidFill>
                  <a:schemeClr val="tx1"/>
                </a:solidFill>
                <a:ea typeface="MS PGothic" pitchFamily="-107" charset="-128"/>
                <a:cs typeface="MS PGothic" pitchFamily="-107" charset="-128"/>
              </a:rPr>
              <a:t>in </a:t>
            </a:r>
            <a:r>
              <a:rPr lang="en-US" sz="3635" i="1" dirty="0" smtClean="0">
                <a:solidFill>
                  <a:schemeClr val="tx1"/>
                </a:solidFill>
                <a:ea typeface="MS PGothic" pitchFamily="-107" charset="-128"/>
                <a:cs typeface="MS PGothic" pitchFamily="-107" charset="-128"/>
              </a:rPr>
              <a:t>F</a:t>
            </a:r>
            <a:r>
              <a:rPr lang="en-US" sz="3635" dirty="0" smtClean="0">
                <a:solidFill>
                  <a:schemeClr val="tx1"/>
                </a:solidFill>
                <a:ea typeface="MS PGothic" pitchFamily="-107" charset="-128"/>
                <a:cs typeface="MS PGothic" pitchFamily="-107" charset="-128"/>
              </a:rPr>
              <a:t> the following axioms are obeyed:</a:t>
            </a:r>
            <a:endParaRPr lang="en-US" sz="3635" dirty="0" smtClean="0">
              <a:solidFill>
                <a:schemeClr val="tx1"/>
              </a:solidFill>
              <a:ea typeface="MS PGothic" pitchFamily="-107" charset="-128"/>
              <a:cs typeface="MS PGothic" pitchFamily="-107" charset="-128"/>
            </a:endParaRPr>
          </a:p>
          <a:p>
            <a:pPr fontAlgn="auto">
              <a:lnSpc>
                <a:spcPct val="120000"/>
              </a:lnSpc>
              <a:spcBef>
                <a:spcPts val="1200"/>
              </a:spcBef>
              <a:spcAft>
                <a:spcPts val="0"/>
              </a:spcAft>
              <a:buClr>
                <a:schemeClr val="accent1">
                  <a:lumMod val="60000"/>
                  <a:lumOff val="40000"/>
                </a:schemeClr>
              </a:buClr>
              <a:buFont typeface="Candara" pitchFamily="-84" charset="0"/>
              <a:buNone/>
              <a:defRPr/>
            </a:pPr>
            <a:r>
              <a:rPr lang="en-US" sz="3000" dirty="0" smtClean="0">
                <a:solidFill>
                  <a:schemeClr val="tx1"/>
                </a:solidFill>
                <a:ea typeface="MS PGothic" pitchFamily="-107" charset="-128"/>
                <a:cs typeface="MS PGothic" pitchFamily="-107" charset="-128"/>
              </a:rPr>
              <a:t>	</a:t>
            </a:r>
            <a:r>
              <a:rPr lang="en-US" sz="3000" b="1" dirty="0" smtClean="0">
                <a:solidFill>
                  <a:schemeClr val="tx1"/>
                </a:solidFill>
                <a:ea typeface="MS PGothic" pitchFamily="-107" charset="-128"/>
                <a:cs typeface="MS PGothic" pitchFamily="-107" charset="-128"/>
              </a:rPr>
              <a:t>(A1–M6)</a:t>
            </a:r>
            <a:endParaRPr lang="en-US" sz="3000" b="1" dirty="0" smtClean="0">
              <a:solidFill>
                <a:schemeClr val="tx1"/>
              </a:solidFill>
              <a:ea typeface="MS PGothic" pitchFamily="-107" charset="-128"/>
              <a:cs typeface="MS PGothic" pitchFamily="-107" charset="-128"/>
            </a:endParaRPr>
          </a:p>
          <a:p>
            <a:pPr fontAlgn="auto">
              <a:lnSpc>
                <a:spcPct val="120000"/>
              </a:lnSpc>
              <a:spcBef>
                <a:spcPts val="1200"/>
              </a:spcBef>
              <a:spcAft>
                <a:spcPts val="0"/>
              </a:spcAft>
              <a:buClr>
                <a:schemeClr val="accent1">
                  <a:lumMod val="60000"/>
                  <a:lumOff val="40000"/>
                </a:schemeClr>
              </a:buClr>
              <a:buFont typeface="Candara" pitchFamily="-84" charset="0"/>
              <a:buNone/>
              <a:defRPr/>
            </a:pPr>
            <a:r>
              <a:rPr lang="en-US" sz="3000" dirty="0" smtClean="0">
                <a:solidFill>
                  <a:schemeClr val="tx1"/>
                </a:solidFill>
                <a:ea typeface="MS PGothic" pitchFamily="-107" charset="-128"/>
                <a:cs typeface="MS PGothic" pitchFamily="-107" charset="-128"/>
              </a:rPr>
              <a:t>	       </a:t>
            </a:r>
            <a:r>
              <a:rPr lang="en-US" sz="3000" i="1" dirty="0" smtClean="0">
                <a:solidFill>
                  <a:schemeClr val="tx1"/>
                </a:solidFill>
                <a:ea typeface="MS PGothic" pitchFamily="-107" charset="-128"/>
                <a:cs typeface="MS PGothic" pitchFamily="-107" charset="-128"/>
              </a:rPr>
              <a:t>F</a:t>
            </a:r>
            <a:r>
              <a:rPr lang="en-US" sz="3000" dirty="0" smtClean="0">
                <a:solidFill>
                  <a:schemeClr val="tx1"/>
                </a:solidFill>
                <a:ea typeface="MS PGothic" pitchFamily="-107" charset="-128"/>
                <a:cs typeface="MS PGothic" pitchFamily="-107" charset="-128"/>
              </a:rPr>
              <a:t> is an integral domain; that is, </a:t>
            </a:r>
            <a:r>
              <a:rPr lang="en-US" sz="3000" i="1" dirty="0" smtClean="0">
                <a:solidFill>
                  <a:schemeClr val="tx1"/>
                </a:solidFill>
                <a:ea typeface="MS PGothic" pitchFamily="-107" charset="-128"/>
                <a:cs typeface="MS PGothic" pitchFamily="-107" charset="-128"/>
              </a:rPr>
              <a:t>F</a:t>
            </a:r>
            <a:r>
              <a:rPr lang="en-US" sz="3000" dirty="0" smtClean="0">
                <a:solidFill>
                  <a:schemeClr val="tx1"/>
                </a:solidFill>
                <a:ea typeface="MS PGothic" pitchFamily="-107" charset="-128"/>
                <a:cs typeface="MS PGothic" pitchFamily="-107" charset="-128"/>
              </a:rPr>
              <a:t> satisfies axioms A1 through A5 and M1                        </a:t>
            </a:r>
            <a:endParaRPr lang="en-US" sz="3000" dirty="0" smtClean="0">
              <a:solidFill>
                <a:schemeClr val="tx1"/>
              </a:solidFill>
              <a:ea typeface="MS PGothic" pitchFamily="-107" charset="-128"/>
              <a:cs typeface="MS PGothic" pitchFamily="-107" charset="-128"/>
            </a:endParaRPr>
          </a:p>
          <a:p>
            <a:pPr fontAlgn="auto">
              <a:lnSpc>
                <a:spcPct val="120000"/>
              </a:lnSpc>
              <a:spcBef>
                <a:spcPts val="0"/>
              </a:spcBef>
              <a:spcAft>
                <a:spcPts val="0"/>
              </a:spcAft>
              <a:buClr>
                <a:schemeClr val="accent1">
                  <a:lumMod val="60000"/>
                  <a:lumOff val="40000"/>
                </a:schemeClr>
              </a:buClr>
              <a:buFont typeface="Candara" pitchFamily="-84" charset="0"/>
              <a:buNone/>
              <a:defRPr/>
            </a:pPr>
            <a:r>
              <a:rPr lang="en-US" sz="3000" dirty="0" smtClean="0">
                <a:solidFill>
                  <a:schemeClr val="tx1"/>
                </a:solidFill>
                <a:ea typeface="MS PGothic" pitchFamily="-107" charset="-128"/>
                <a:cs typeface="MS PGothic" pitchFamily="-107" charset="-128"/>
              </a:rPr>
              <a:t>              through M6</a:t>
            </a:r>
            <a:endParaRPr lang="en-US" sz="3000" dirty="0" smtClean="0">
              <a:solidFill>
                <a:schemeClr val="tx1"/>
              </a:solidFill>
              <a:ea typeface="MS PGothic" pitchFamily="-107" charset="-128"/>
              <a:cs typeface="MS PGothic" pitchFamily="-107" charset="-128"/>
            </a:endParaRPr>
          </a:p>
          <a:p>
            <a:pPr fontAlgn="auto">
              <a:lnSpc>
                <a:spcPct val="120000"/>
              </a:lnSpc>
              <a:spcBef>
                <a:spcPts val="1200"/>
              </a:spcBef>
              <a:spcAft>
                <a:spcPts val="0"/>
              </a:spcAft>
              <a:buClr>
                <a:schemeClr val="accent1">
                  <a:lumMod val="60000"/>
                  <a:lumOff val="40000"/>
                </a:schemeClr>
              </a:buClr>
              <a:buFont typeface="Candara" pitchFamily="-84" charset="0"/>
              <a:buNone/>
              <a:defRPr/>
            </a:pPr>
            <a:r>
              <a:rPr lang="en-US" sz="3000" dirty="0" smtClean="0">
                <a:solidFill>
                  <a:schemeClr val="tx1"/>
                </a:solidFill>
                <a:ea typeface="MS PGothic" pitchFamily="-107" charset="-128"/>
                <a:cs typeface="MS PGothic" pitchFamily="-107" charset="-128"/>
              </a:rPr>
              <a:t>	</a:t>
            </a:r>
            <a:r>
              <a:rPr lang="en-US" sz="3000" b="1" dirty="0" smtClean="0">
                <a:solidFill>
                  <a:schemeClr val="tx1"/>
                </a:solidFill>
                <a:ea typeface="MS PGothic" pitchFamily="-107" charset="-128"/>
                <a:cs typeface="MS PGothic" pitchFamily="-107" charset="-128"/>
              </a:rPr>
              <a:t>(M7) Multiplicative inverse:  </a:t>
            </a:r>
            <a:endParaRPr lang="en-US" sz="3000" b="1" dirty="0" smtClean="0">
              <a:solidFill>
                <a:schemeClr val="tx1"/>
              </a:solidFill>
              <a:ea typeface="MS PGothic" pitchFamily="-107" charset="-128"/>
              <a:cs typeface="MS PGothic" pitchFamily="-107" charset="-128"/>
            </a:endParaRPr>
          </a:p>
          <a:p>
            <a:pPr fontAlgn="auto">
              <a:lnSpc>
                <a:spcPct val="120000"/>
              </a:lnSpc>
              <a:spcBef>
                <a:spcPts val="1200"/>
              </a:spcBef>
              <a:spcAft>
                <a:spcPts val="0"/>
              </a:spcAft>
              <a:buClr>
                <a:schemeClr val="accent1">
                  <a:lumMod val="60000"/>
                  <a:lumOff val="40000"/>
                </a:schemeClr>
              </a:buClr>
              <a:buFont typeface="Candara" pitchFamily="-84" charset="0"/>
              <a:buNone/>
              <a:defRPr/>
            </a:pPr>
            <a:r>
              <a:rPr lang="en-US" sz="3000" dirty="0" smtClean="0">
                <a:solidFill>
                  <a:schemeClr val="tx1"/>
                </a:solidFill>
                <a:ea typeface="MS PGothic" pitchFamily="-107" charset="-128"/>
                <a:cs typeface="MS PGothic" pitchFamily="-107" charset="-128"/>
              </a:rPr>
              <a:t>	      For each </a:t>
            </a:r>
            <a:r>
              <a:rPr lang="en-US" sz="3000" i="1" dirty="0" smtClean="0">
                <a:solidFill>
                  <a:schemeClr val="tx1"/>
                </a:solidFill>
                <a:ea typeface="MS PGothic" pitchFamily="-107" charset="-128"/>
                <a:cs typeface="MS PGothic" pitchFamily="-107" charset="-128"/>
              </a:rPr>
              <a:t>a</a:t>
            </a:r>
            <a:r>
              <a:rPr lang="en-US" sz="3000" dirty="0" smtClean="0">
                <a:solidFill>
                  <a:schemeClr val="tx1"/>
                </a:solidFill>
                <a:ea typeface="MS PGothic" pitchFamily="-107" charset="-128"/>
                <a:cs typeface="MS PGothic" pitchFamily="-107" charset="-128"/>
              </a:rPr>
              <a:t> in </a:t>
            </a:r>
            <a:r>
              <a:rPr lang="en-US" sz="3000" i="1" dirty="0" smtClean="0">
                <a:solidFill>
                  <a:schemeClr val="tx1"/>
                </a:solidFill>
                <a:ea typeface="MS PGothic" pitchFamily="-107" charset="-128"/>
                <a:cs typeface="MS PGothic" pitchFamily="-107" charset="-128"/>
              </a:rPr>
              <a:t>F</a:t>
            </a:r>
            <a:r>
              <a:rPr lang="en-US" sz="3000" dirty="0" smtClean="0">
                <a:solidFill>
                  <a:schemeClr val="tx1"/>
                </a:solidFill>
                <a:ea typeface="MS PGothic" pitchFamily="-107" charset="-128"/>
                <a:cs typeface="MS PGothic" pitchFamily="-107" charset="-128"/>
              </a:rPr>
              <a:t>, except 0, there is an element </a:t>
            </a:r>
            <a:r>
              <a:rPr lang="en-US" sz="3000" i="1" dirty="0" smtClean="0">
                <a:solidFill>
                  <a:schemeClr val="tx1"/>
                </a:solidFill>
                <a:ea typeface="MS PGothic" pitchFamily="-107" charset="-128"/>
                <a:cs typeface="MS PGothic" pitchFamily="-107" charset="-128"/>
              </a:rPr>
              <a:t>a</a:t>
            </a:r>
            <a:r>
              <a:rPr lang="en-US" sz="3000" baseline="30000" dirty="0" smtClean="0">
                <a:solidFill>
                  <a:schemeClr val="tx1"/>
                </a:solidFill>
                <a:ea typeface="MS PGothic" pitchFamily="-107" charset="-128"/>
                <a:cs typeface="MS PGothic" pitchFamily="-107" charset="-128"/>
              </a:rPr>
              <a:t>-1</a:t>
            </a:r>
            <a:r>
              <a:rPr lang="en-US" sz="3000" dirty="0" smtClean="0">
                <a:solidFill>
                  <a:schemeClr val="tx1"/>
                </a:solidFill>
                <a:ea typeface="MS PGothic" pitchFamily="-107" charset="-128"/>
                <a:cs typeface="MS PGothic" pitchFamily="-107" charset="-128"/>
              </a:rPr>
              <a:t>  in </a:t>
            </a:r>
            <a:r>
              <a:rPr lang="en-US" sz="3000" i="1" dirty="0" smtClean="0">
                <a:solidFill>
                  <a:schemeClr val="tx1"/>
                </a:solidFill>
                <a:ea typeface="MS PGothic" pitchFamily="-107" charset="-128"/>
                <a:cs typeface="MS PGothic" pitchFamily="-107" charset="-128"/>
              </a:rPr>
              <a:t>F</a:t>
            </a:r>
            <a:r>
              <a:rPr lang="en-US" sz="3000" dirty="0" smtClean="0">
                <a:solidFill>
                  <a:schemeClr val="tx1"/>
                </a:solidFill>
                <a:ea typeface="MS PGothic" pitchFamily="-107" charset="-128"/>
                <a:cs typeface="MS PGothic" pitchFamily="-107" charset="-128"/>
              </a:rPr>
              <a:t> such that </a:t>
            </a:r>
            <a:r>
              <a:rPr lang="en-US" sz="3000" i="1" dirty="0" smtClean="0">
                <a:solidFill>
                  <a:schemeClr val="tx1"/>
                </a:solidFill>
                <a:ea typeface="MS PGothic" pitchFamily="-107" charset="-128"/>
                <a:cs typeface="MS PGothic" pitchFamily="-107" charset="-128"/>
              </a:rPr>
              <a:t>aa</a:t>
            </a:r>
            <a:r>
              <a:rPr lang="en-US" sz="3000" baseline="30000" dirty="0" smtClean="0">
                <a:solidFill>
                  <a:schemeClr val="tx1"/>
                </a:solidFill>
                <a:ea typeface="MS PGothic" pitchFamily="-107" charset="-128"/>
                <a:cs typeface="MS PGothic" pitchFamily="-107" charset="-128"/>
              </a:rPr>
              <a:t>-1</a:t>
            </a:r>
            <a:r>
              <a:rPr lang="en-US" sz="3000" dirty="0" smtClean="0">
                <a:solidFill>
                  <a:schemeClr val="tx1"/>
                </a:solidFill>
                <a:ea typeface="MS PGothic" pitchFamily="-107" charset="-128"/>
                <a:cs typeface="MS PGothic" pitchFamily="-107" charset="-128"/>
              </a:rPr>
              <a:t> =  (</a:t>
            </a:r>
            <a:r>
              <a:rPr lang="en-US" sz="3000" i="1" dirty="0" smtClean="0">
                <a:solidFill>
                  <a:schemeClr val="tx1"/>
                </a:solidFill>
                <a:ea typeface="MS PGothic" pitchFamily="-107" charset="-128"/>
                <a:cs typeface="MS PGothic" pitchFamily="-107" charset="-128"/>
              </a:rPr>
              <a:t>a</a:t>
            </a:r>
            <a:r>
              <a:rPr lang="en-US" sz="3000" baseline="30000" dirty="0" smtClean="0">
                <a:solidFill>
                  <a:schemeClr val="tx1"/>
                </a:solidFill>
                <a:ea typeface="MS PGothic" pitchFamily="-107" charset="-128"/>
                <a:cs typeface="MS PGothic" pitchFamily="-107" charset="-128"/>
              </a:rPr>
              <a:t>-1</a:t>
            </a:r>
            <a:r>
              <a:rPr lang="en-US" sz="3000" dirty="0" smtClean="0">
                <a:solidFill>
                  <a:schemeClr val="tx1"/>
                </a:solidFill>
                <a:ea typeface="MS PGothic" pitchFamily="-107" charset="-128"/>
                <a:cs typeface="MS PGothic" pitchFamily="-107" charset="-128"/>
              </a:rPr>
              <a:t> )</a:t>
            </a:r>
            <a:r>
              <a:rPr lang="en-US" sz="3000" i="1" dirty="0" smtClean="0">
                <a:solidFill>
                  <a:schemeClr val="tx1"/>
                </a:solidFill>
                <a:ea typeface="MS PGothic" pitchFamily="-107" charset="-128"/>
                <a:cs typeface="MS PGothic" pitchFamily="-107" charset="-128"/>
              </a:rPr>
              <a:t>a</a:t>
            </a:r>
            <a:r>
              <a:rPr lang="en-US" sz="3000" dirty="0" smtClean="0">
                <a:solidFill>
                  <a:schemeClr val="tx1"/>
                </a:solidFill>
                <a:ea typeface="MS PGothic" pitchFamily="-107" charset="-128"/>
                <a:cs typeface="MS PGothic" pitchFamily="-107" charset="-128"/>
              </a:rPr>
              <a:t> =  1</a:t>
            </a:r>
            <a:endParaRPr lang="en-US" sz="3000" dirty="0" smtClean="0">
              <a:solidFill>
                <a:schemeClr val="tx1"/>
              </a:solidFill>
              <a:ea typeface="MS PGothic" pitchFamily="-107" charset="-128"/>
              <a:cs typeface="MS PGothic" pitchFamily="-107" charset="-128"/>
            </a:endParaRPr>
          </a:p>
          <a:p>
            <a:pPr fontAlgn="auto">
              <a:lnSpc>
                <a:spcPct val="120000"/>
              </a:lnSpc>
              <a:spcBef>
                <a:spcPts val="1200"/>
              </a:spcBef>
              <a:spcAft>
                <a:spcPts val="0"/>
              </a:spcAft>
              <a:buClr>
                <a:schemeClr val="accent1">
                  <a:lumMod val="60000"/>
                  <a:lumOff val="40000"/>
                </a:schemeClr>
              </a:buClr>
              <a:buFont typeface="Candara" pitchFamily="-84" charset="0"/>
              <a:buChar char="•"/>
              <a:defRPr/>
            </a:pPr>
            <a:r>
              <a:rPr lang="en-US" sz="3635" dirty="0" smtClean="0">
                <a:solidFill>
                  <a:schemeClr val="tx1"/>
                </a:solidFill>
                <a:ea typeface="MS PGothic" pitchFamily="-107" charset="-128"/>
                <a:cs typeface="MS PGothic" pitchFamily="-107" charset="-128"/>
              </a:rPr>
              <a:t>In essence, a field is a set in which we can do addition, subtraction, multiplication, and division without leaving the set. Division is defined with the following rule:   </a:t>
            </a:r>
            <a:r>
              <a:rPr lang="en-US" sz="3635" i="1" dirty="0" smtClean="0">
                <a:solidFill>
                  <a:schemeClr val="tx1"/>
                </a:solidFill>
                <a:ea typeface="MS PGothic" pitchFamily="-107" charset="-128"/>
                <a:cs typeface="MS PGothic" pitchFamily="-107" charset="-128"/>
              </a:rPr>
              <a:t>a /b = a (b</a:t>
            </a:r>
            <a:r>
              <a:rPr lang="en-US" sz="3635" i="1" baseline="30000" dirty="0" smtClean="0">
                <a:solidFill>
                  <a:schemeClr val="tx1"/>
                </a:solidFill>
                <a:ea typeface="MS PGothic" pitchFamily="-107" charset="-128"/>
                <a:cs typeface="MS PGothic" pitchFamily="-107" charset="-128"/>
              </a:rPr>
              <a:t>-1</a:t>
            </a:r>
            <a:r>
              <a:rPr lang="en-US" sz="3635" i="1" dirty="0" smtClean="0">
                <a:solidFill>
                  <a:schemeClr val="tx1"/>
                </a:solidFill>
                <a:ea typeface="MS PGothic" pitchFamily="-107" charset="-128"/>
                <a:cs typeface="MS PGothic" pitchFamily="-107" charset="-128"/>
              </a:rPr>
              <a:t> )</a:t>
            </a:r>
            <a:endParaRPr lang="en-US" sz="3635" dirty="0" smtClean="0">
              <a:solidFill>
                <a:schemeClr val="tx1"/>
              </a:solidFill>
              <a:ea typeface="MS PGothic" pitchFamily="-107" charset="-128"/>
              <a:cs typeface="MS PGothic" pitchFamily="-107" charset="-128"/>
            </a:endParaRPr>
          </a:p>
          <a:p>
            <a:pPr fontAlgn="auto">
              <a:lnSpc>
                <a:spcPct val="120000"/>
              </a:lnSpc>
              <a:spcBef>
                <a:spcPts val="1200"/>
              </a:spcBef>
              <a:spcAft>
                <a:spcPts val="0"/>
              </a:spcAft>
              <a:buClr>
                <a:schemeClr val="accent1">
                  <a:lumMod val="60000"/>
                  <a:lumOff val="40000"/>
                </a:schemeClr>
              </a:buClr>
              <a:buFont typeface="Candara" pitchFamily="-84" charset="0"/>
              <a:buNone/>
              <a:defRPr/>
            </a:pPr>
            <a:r>
              <a:rPr lang="en-US" sz="3000" dirty="0" smtClean="0">
                <a:solidFill>
                  <a:schemeClr val="tx1"/>
                </a:solidFill>
                <a:ea typeface="MS PGothic" pitchFamily="-107" charset="-128"/>
                <a:cs typeface="MS PGothic" pitchFamily="-107" charset="-128"/>
              </a:rPr>
              <a:t>		</a:t>
            </a:r>
            <a:endParaRPr lang="en-US" sz="3000" i="1" dirty="0" smtClean="0">
              <a:ea typeface="MS PGothic" pitchFamily="-1" charset="-128"/>
              <a:cs typeface="MS PGothic" pitchFamily="-1" charset="-128"/>
            </a:endParaRPr>
          </a:p>
          <a:p>
            <a:pPr fontAlgn="auto">
              <a:spcAft>
                <a:spcPts val="0"/>
              </a:spcAft>
              <a:buClr>
                <a:schemeClr val="accent1">
                  <a:lumMod val="60000"/>
                  <a:lumOff val="40000"/>
                </a:schemeClr>
              </a:buClr>
              <a:buFont typeface="Candara" pitchFamily="-84" charset="0"/>
              <a:buChar char="•"/>
              <a:defRPr/>
            </a:pPr>
            <a:endParaRPr lang="en-US" dirty="0">
              <a:ea typeface="+mn-ea"/>
              <a:cs typeface="+mn-cs"/>
            </a:endParaRPr>
          </a:p>
        </p:txBody>
      </p:sp>
      <p:sp>
        <p:nvSpPr>
          <p:cNvPr id="6" name="TextBox 5"/>
          <p:cNvSpPr txBox="1"/>
          <p:nvPr/>
        </p:nvSpPr>
        <p:spPr>
          <a:xfrm>
            <a:off x="1219200" y="5791200"/>
            <a:ext cx="6934200" cy="830263"/>
          </a:xfrm>
          <a:prstGeom prst="rect">
            <a:avLst/>
          </a:prstGeom>
          <a:solidFill>
            <a:schemeClr val="accent4">
              <a:lumMod val="60000"/>
              <a:lumOff val="40000"/>
            </a:schemeClr>
          </a:solidFill>
          <a:ln w="25400">
            <a:solidFill>
              <a:schemeClr val="accent4">
                <a:lumMod val="75000"/>
              </a:schemeClr>
            </a:solidFill>
          </a:ln>
        </p:spPr>
        <p:txBody>
          <a:bodyPr>
            <a:spAutoFit/>
          </a:bodyPr>
          <a:lstStyle/>
          <a:p>
            <a:pPr>
              <a:defRPr/>
            </a:pPr>
            <a:r>
              <a:rPr lang="en-US" sz="1600" dirty="0">
                <a:latin typeface="+mn-lt"/>
              </a:rPr>
              <a:t>Familiar examples of fields are the rational numbers, the real numbers, and the complex numbers. Note that the set of all integers is not a field, because not every element of the set has a multiplicative inverse.</a:t>
            </a:r>
            <a:endParaRPr lang="en-US" sz="1600" dirty="0">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idx="4294967295"/>
          </p:nvPr>
        </p:nvSpPr>
        <p:spPr>
          <a:xfrm>
            <a:off x="6629400" y="304800"/>
            <a:ext cx="2362200" cy="4684713"/>
          </a:xfrm>
        </p:spPr>
        <p:txBody>
          <a:bodyPr/>
          <a:lstStyle/>
          <a:p>
            <a:r>
              <a:rPr lang="en-US" smtClean="0"/>
              <a:t>Group, Ring,</a:t>
            </a:r>
            <a:br>
              <a:rPr lang="en-US" smtClean="0"/>
            </a:br>
            <a:r>
              <a:rPr lang="en-US" smtClean="0"/>
              <a:t>and Field</a:t>
            </a:r>
            <a:endParaRPr lang="en-US" smtClean="0"/>
          </a:p>
        </p:txBody>
      </p:sp>
      <p:pic>
        <p:nvPicPr>
          <p:cNvPr id="84995" name="Picture 4" descr="f2.pdf"/>
          <p:cNvPicPr>
            <a:picLocks noChangeAspect="1"/>
          </p:cNvPicPr>
          <p:nvPr/>
        </p:nvPicPr>
        <p:blipFill>
          <a:blip r:embed="rId1"/>
          <a:srcRect t="6364" b="16364"/>
          <a:stretch>
            <a:fillRect/>
          </a:stretch>
        </p:blipFill>
        <p:spPr bwMode="auto">
          <a:xfrm>
            <a:off x="0" y="0"/>
            <a:ext cx="6858000" cy="6858000"/>
          </a:xfrm>
          <a:prstGeom prst="rect">
            <a:avLst/>
          </a:prstGeom>
          <a:noFill/>
          <a:ln w="9525">
            <a:noFill/>
            <a:miter lim="800000"/>
            <a:headEnd/>
            <a:tailEnd/>
          </a:ln>
        </p:spPr>
      </p:pic>
    </p:spTree>
  </p:cSld>
  <p:clrMapOvr>
    <a:masterClrMapping/>
  </p:clrMapOvr>
  <p:transition spd="med">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0" y="39688"/>
            <a:ext cx="9144000" cy="1412875"/>
          </a:xfrm>
        </p:spPr>
        <p:txBody>
          <a:bodyPr/>
          <a:lstStyle/>
          <a:p>
            <a:r>
              <a:rPr lang="en-US" smtClean="0"/>
              <a:t>Finite Fields of the Form GF</a:t>
            </a:r>
            <a:r>
              <a:rPr lang="en-US" i="1" smtClean="0"/>
              <a:t>(p)</a:t>
            </a:r>
            <a:endParaRPr lang="en-AU" smtClean="0"/>
          </a:p>
        </p:txBody>
      </p:sp>
      <p:sp>
        <p:nvSpPr>
          <p:cNvPr id="68611" name="Rectangle 3"/>
          <p:cNvSpPr>
            <a:spLocks noGrp="1" noChangeArrowheads="1"/>
          </p:cNvSpPr>
          <p:nvPr>
            <p:ph idx="1"/>
          </p:nvPr>
        </p:nvSpPr>
        <p:spPr>
          <a:xfrm>
            <a:off x="792163" y="1762125"/>
            <a:ext cx="7570787" cy="4638675"/>
          </a:xfrm>
        </p:spPr>
        <p:txBody>
          <a:bodyPr rtlCol="0">
            <a:normAutofit fontScale="92500" lnSpcReduction="20000"/>
          </a:bodyPr>
          <a:lstStyle/>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Finite fields play a crucial role in many cryptographic algorithms</a:t>
            </a:r>
            <a:endParaRPr lang="en-US"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It can be shown that the order of a finite field must be a power of a prime </a:t>
            </a:r>
            <a:r>
              <a:rPr lang="en-US" i="1" dirty="0" smtClean="0">
                <a:ea typeface="+mn-ea"/>
                <a:cs typeface="+mn-cs"/>
              </a:rPr>
              <a:t>p</a:t>
            </a:r>
            <a:r>
              <a:rPr lang="en-US" i="1" baseline="30000" dirty="0" smtClean="0">
                <a:ea typeface="+mn-ea"/>
                <a:cs typeface="+mn-cs"/>
              </a:rPr>
              <a:t>n</a:t>
            </a:r>
            <a:r>
              <a:rPr lang="en-US" i="1" dirty="0" smtClean="0">
                <a:ea typeface="+mn-ea"/>
                <a:cs typeface="+mn-cs"/>
              </a:rPr>
              <a:t>, </a:t>
            </a:r>
            <a:r>
              <a:rPr lang="en-US" dirty="0" smtClean="0">
                <a:ea typeface="+mn-ea"/>
                <a:cs typeface="+mn-cs"/>
              </a:rPr>
              <a:t>where </a:t>
            </a:r>
            <a:r>
              <a:rPr lang="en-US" i="1" dirty="0" smtClean="0">
                <a:ea typeface="+mn-ea"/>
                <a:cs typeface="+mn-cs"/>
              </a:rPr>
              <a:t>n </a:t>
            </a:r>
            <a:r>
              <a:rPr lang="en-US" dirty="0" smtClean="0">
                <a:ea typeface="+mn-ea"/>
                <a:cs typeface="+mn-cs"/>
              </a:rPr>
              <a:t>is a positive integer</a:t>
            </a:r>
            <a:endParaRPr lang="en-US" dirty="0" smtClean="0">
              <a:ea typeface="+mn-ea"/>
              <a:cs typeface="+mn-cs"/>
            </a:endParaRPr>
          </a:p>
          <a:p>
            <a:pPr lvl="1" fontAlgn="auto">
              <a:spcAft>
                <a:spcPts val="0"/>
              </a:spcAft>
              <a:buFont typeface="Candara" pitchFamily="-84" charset="0"/>
              <a:buChar char="•"/>
              <a:defRPr/>
            </a:pPr>
            <a:r>
              <a:rPr lang="en-US" dirty="0" smtClean="0">
                <a:ea typeface="+mn-ea"/>
              </a:rPr>
              <a:t>The only positive integers that are divisors of </a:t>
            </a:r>
            <a:r>
              <a:rPr lang="en-US" i="1" dirty="0" smtClean="0">
                <a:ea typeface="+mn-ea"/>
              </a:rPr>
              <a:t>p </a:t>
            </a:r>
            <a:r>
              <a:rPr lang="en-US" dirty="0" smtClean="0">
                <a:ea typeface="+mn-ea"/>
              </a:rPr>
              <a:t>are </a:t>
            </a:r>
            <a:r>
              <a:rPr lang="en-US" i="1" dirty="0" smtClean="0">
                <a:ea typeface="+mn-ea"/>
              </a:rPr>
              <a:t> p </a:t>
            </a:r>
            <a:r>
              <a:rPr lang="en-US" dirty="0" smtClean="0">
                <a:ea typeface="+mn-ea"/>
              </a:rPr>
              <a:t>and 1</a:t>
            </a:r>
            <a:endParaRPr lang="en-US" dirty="0" smtClean="0">
              <a:ea typeface="+mn-ea"/>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 The finite field of order </a:t>
            </a:r>
            <a:r>
              <a:rPr lang="en-US" i="1" dirty="0" smtClean="0">
                <a:ea typeface="+mn-ea"/>
                <a:cs typeface="+mn-cs"/>
              </a:rPr>
              <a:t>p</a:t>
            </a:r>
            <a:r>
              <a:rPr lang="en-US" i="1" baseline="30000" dirty="0" smtClean="0">
                <a:ea typeface="+mn-ea"/>
                <a:cs typeface="+mn-cs"/>
              </a:rPr>
              <a:t>n</a:t>
            </a:r>
            <a:r>
              <a:rPr lang="en-US" dirty="0" smtClean="0">
                <a:ea typeface="+mn-ea"/>
                <a:cs typeface="+mn-cs"/>
              </a:rPr>
              <a:t>  is generally written GF</a:t>
            </a:r>
            <a:r>
              <a:rPr lang="en-US" i="1" dirty="0" smtClean="0">
                <a:ea typeface="+mn-ea"/>
                <a:cs typeface="+mn-cs"/>
              </a:rPr>
              <a:t>(p</a:t>
            </a:r>
            <a:r>
              <a:rPr lang="en-US" i="1" baseline="30000" dirty="0" smtClean="0">
                <a:ea typeface="+mn-ea"/>
                <a:cs typeface="+mn-cs"/>
              </a:rPr>
              <a:t>n</a:t>
            </a:r>
            <a:r>
              <a:rPr lang="en-US" i="1" dirty="0" smtClean="0">
                <a:ea typeface="+mn-ea"/>
                <a:cs typeface="+mn-cs"/>
              </a:rPr>
              <a:t> </a:t>
            </a:r>
            <a:r>
              <a:rPr lang="en-US" dirty="0" smtClean="0">
                <a:ea typeface="+mn-ea"/>
                <a:cs typeface="+mn-cs"/>
              </a:rPr>
              <a:t>) </a:t>
            </a:r>
            <a:endParaRPr lang="en-US" dirty="0" smtClean="0">
              <a:ea typeface="+mn-ea"/>
              <a:cs typeface="+mn-cs"/>
            </a:endParaRPr>
          </a:p>
          <a:p>
            <a:pPr lvl="1" fontAlgn="auto">
              <a:spcAft>
                <a:spcPts val="0"/>
              </a:spcAft>
              <a:buFont typeface="Candara" pitchFamily="-84" charset="0"/>
              <a:buChar char="•"/>
              <a:defRPr/>
            </a:pPr>
            <a:r>
              <a:rPr lang="en-US" dirty="0" smtClean="0">
                <a:ea typeface="+mn-ea"/>
              </a:rPr>
              <a:t>GF stands for Galois field, in honor of the mathematician who first studied finite fields</a:t>
            </a:r>
            <a:endParaRPr lang="en-US" dirty="0" smtClean="0">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792163" y="1762125"/>
            <a:ext cx="7570787" cy="4791075"/>
          </a:xfrm>
        </p:spPr>
        <p:txBody>
          <a:bodyPr rtlCol="0">
            <a:normAutofit/>
          </a:bodyPr>
          <a:lstStyle/>
          <a:p>
            <a:pPr marL="347345" fontAlgn="auto">
              <a:lnSpc>
                <a:spcPct val="110000"/>
              </a:lnSpc>
              <a:spcAft>
                <a:spcPts val="0"/>
              </a:spcAft>
              <a:buClr>
                <a:schemeClr val="accent1">
                  <a:lumMod val="60000"/>
                  <a:lumOff val="40000"/>
                </a:schemeClr>
              </a:buClr>
              <a:buFont typeface="Candara" pitchFamily="-84" charset="0"/>
              <a:buNone/>
              <a:defRPr/>
            </a:pPr>
            <a:r>
              <a:rPr lang="en-AU" sz="2600" i="1" dirty="0" smtClean="0">
                <a:ea typeface="+mn-ea"/>
                <a:cs typeface="+mn-cs"/>
              </a:rPr>
              <a:t>	</a:t>
            </a:r>
            <a:endParaRPr lang="en-AU" sz="2600" i="1" dirty="0" smtClean="0">
              <a:ea typeface="+mn-ea"/>
              <a:cs typeface="+mn-cs"/>
            </a:endParaRPr>
          </a:p>
          <a:p>
            <a:pPr marL="347345" fontAlgn="auto">
              <a:lnSpc>
                <a:spcPct val="110000"/>
              </a:lnSpc>
              <a:spcAft>
                <a:spcPts val="0"/>
              </a:spcAft>
              <a:buClr>
                <a:schemeClr val="accent1">
                  <a:lumMod val="60000"/>
                  <a:lumOff val="40000"/>
                </a:schemeClr>
              </a:buClr>
              <a:buFont typeface="Candara" pitchFamily="-84" charset="0"/>
              <a:buNone/>
              <a:defRPr/>
            </a:pPr>
            <a:r>
              <a:rPr lang="en-AU" sz="2600" i="1" dirty="0" smtClean="0">
                <a:ea typeface="+mn-ea"/>
                <a:cs typeface="+mn-cs"/>
              </a:rPr>
              <a:t>“Mathematics has long been known in the printing trade as difficult, or penalty, copy because it is slower, more difficult, and more expensive to set in type than any other kind of copy.”</a:t>
            </a:r>
            <a:endParaRPr lang="en-AU" sz="2600" i="1" dirty="0" smtClean="0">
              <a:ea typeface="+mn-ea"/>
              <a:cs typeface="+mn-cs"/>
            </a:endParaRPr>
          </a:p>
          <a:p>
            <a:pPr marL="347345" fontAlgn="auto">
              <a:lnSpc>
                <a:spcPct val="110000"/>
              </a:lnSpc>
              <a:spcAft>
                <a:spcPts val="0"/>
              </a:spcAft>
              <a:buClr>
                <a:schemeClr val="accent1">
                  <a:lumMod val="60000"/>
                  <a:lumOff val="40000"/>
                </a:schemeClr>
              </a:buClr>
              <a:buFont typeface="Candara" pitchFamily="-84" charset="0"/>
              <a:buNone/>
              <a:defRPr/>
            </a:pPr>
            <a:endParaRPr lang="en-AU" sz="2600" i="1" dirty="0" smtClean="0">
              <a:ea typeface="+mn-ea"/>
              <a:cs typeface="+mn-cs"/>
            </a:endParaRPr>
          </a:p>
          <a:p>
            <a:pPr algn="r" fontAlgn="auto">
              <a:lnSpc>
                <a:spcPct val="80000"/>
              </a:lnSpc>
              <a:spcAft>
                <a:spcPts val="0"/>
              </a:spcAft>
              <a:buClr>
                <a:schemeClr val="accent1">
                  <a:lumMod val="60000"/>
                  <a:lumOff val="40000"/>
                </a:schemeClr>
              </a:buClr>
              <a:buFont typeface="Wingdings" panose="05000000000000000000" pitchFamily="2" charset="2"/>
              <a:buNone/>
              <a:defRPr/>
            </a:pPr>
            <a:r>
              <a:rPr lang="en-AU" b="1" dirty="0" smtClean="0">
                <a:ea typeface="+mn-ea"/>
                <a:cs typeface="+mn-cs"/>
              </a:rPr>
              <a:t>	—</a:t>
            </a:r>
            <a:r>
              <a:rPr lang="en-AU" b="1" i="1" dirty="0" smtClean="0">
                <a:ea typeface="+mn-ea"/>
                <a:cs typeface="+mn-cs"/>
              </a:rPr>
              <a:t>Chicago Manual of Style, </a:t>
            </a:r>
            <a:endParaRPr lang="en-AU" b="1" i="1" dirty="0" smtClean="0">
              <a:ea typeface="+mn-ea"/>
              <a:cs typeface="+mn-cs"/>
            </a:endParaRPr>
          </a:p>
          <a:p>
            <a:pPr algn="r" fontAlgn="auto">
              <a:lnSpc>
                <a:spcPct val="80000"/>
              </a:lnSpc>
              <a:spcAft>
                <a:spcPts val="0"/>
              </a:spcAft>
              <a:buClr>
                <a:schemeClr val="accent1">
                  <a:lumMod val="60000"/>
                  <a:lumOff val="40000"/>
                </a:schemeClr>
              </a:buClr>
              <a:buFont typeface="Wingdings" panose="05000000000000000000" pitchFamily="2" charset="2"/>
              <a:buNone/>
              <a:defRPr/>
            </a:pPr>
            <a:r>
              <a:rPr lang="en-AU" b="1" dirty="0" smtClean="0">
                <a:ea typeface="+mn-ea"/>
                <a:cs typeface="+mn-cs"/>
              </a:rPr>
              <a:t>14</a:t>
            </a:r>
            <a:r>
              <a:rPr lang="en-AU" b="1" baseline="30000" dirty="0" smtClean="0">
                <a:ea typeface="+mn-ea"/>
                <a:cs typeface="+mn-cs"/>
              </a:rPr>
              <a:t>th</a:t>
            </a:r>
            <a:r>
              <a:rPr lang="en-AU" b="1" dirty="0" smtClean="0">
                <a:ea typeface="+mn-ea"/>
                <a:cs typeface="+mn-cs"/>
              </a:rPr>
              <a:t> Edition</a:t>
            </a:r>
            <a:endParaRPr lang="en-AU" dirty="0" smtClean="0">
              <a:ea typeface="+mn-ea"/>
              <a:cs typeface="+mn-cs"/>
            </a:endParaRPr>
          </a:p>
          <a:p>
            <a:pPr fontAlgn="auto">
              <a:lnSpc>
                <a:spcPct val="80000"/>
              </a:lnSpc>
              <a:spcAft>
                <a:spcPts val="0"/>
              </a:spcAft>
              <a:buClr>
                <a:schemeClr val="accent1">
                  <a:lumMod val="60000"/>
                  <a:lumOff val="40000"/>
                </a:schemeClr>
              </a:buClr>
              <a:buFont typeface="Wingdings" panose="05000000000000000000" pitchFamily="2" charset="2"/>
              <a:buNone/>
              <a:defRPr/>
            </a:pPr>
            <a:endParaRPr lang="en-AU" dirty="0">
              <a:ea typeface="+mn-ea"/>
              <a:cs typeface="+mn-cs"/>
            </a:endParaRPr>
          </a:p>
          <a:p>
            <a:pPr fontAlgn="auto">
              <a:lnSpc>
                <a:spcPct val="80000"/>
              </a:lnSpc>
              <a:spcAft>
                <a:spcPts val="0"/>
              </a:spcAft>
              <a:buClr>
                <a:schemeClr val="accent1">
                  <a:lumMod val="60000"/>
                  <a:lumOff val="40000"/>
                </a:schemeClr>
              </a:buClr>
              <a:buFont typeface="Wingdings" panose="05000000000000000000" pitchFamily="2" charset="2"/>
              <a:buChar char="Ø"/>
              <a:defRPr/>
            </a:pPr>
            <a:endParaRPr lang="en-AU" dirty="0">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z="4800" smtClean="0"/>
              <a:t>Table 4.5(a)</a:t>
            </a:r>
            <a:br>
              <a:rPr lang="en-US" sz="4400" smtClean="0"/>
            </a:br>
            <a:r>
              <a:rPr lang="en-US" sz="4400" smtClean="0"/>
              <a:t>Arithmetic in GF(7)</a:t>
            </a:r>
            <a:endParaRPr lang="en-AU" sz="4400" smtClean="0"/>
          </a:p>
        </p:txBody>
      </p:sp>
      <p:pic>
        <p:nvPicPr>
          <p:cNvPr id="89091" name="Picture 8"/>
          <p:cNvPicPr>
            <a:picLocks noChangeAspect="1"/>
          </p:cNvPicPr>
          <p:nvPr/>
        </p:nvPicPr>
        <p:blipFill>
          <a:blip r:embed="rId1"/>
          <a:srcRect r="43500"/>
          <a:stretch>
            <a:fillRect/>
          </a:stretch>
        </p:blipFill>
        <p:spPr bwMode="auto">
          <a:xfrm>
            <a:off x="685800" y="1600200"/>
            <a:ext cx="7772400" cy="5072063"/>
          </a:xfrm>
          <a:prstGeom prst="rect">
            <a:avLst/>
          </a:prstGeom>
          <a:noFill/>
          <a:ln w="9525">
            <a:noFill/>
            <a:miter lim="800000"/>
            <a:headEnd/>
            <a:tailEnd/>
          </a:ln>
        </p:spPr>
      </p:pic>
      <p:sp>
        <p:nvSpPr>
          <p:cNvPr id="10" name="TextBox 9"/>
          <p:cNvSpPr txBox="1"/>
          <p:nvPr/>
        </p:nvSpPr>
        <p:spPr>
          <a:xfrm>
            <a:off x="3810000" y="6324600"/>
            <a:ext cx="2365375" cy="369888"/>
          </a:xfrm>
          <a:prstGeom prst="rect">
            <a:avLst/>
          </a:prstGeom>
          <a:noFill/>
        </p:spPr>
        <p:txBody>
          <a:bodyPr wrap="none">
            <a:spAutoFit/>
          </a:bodyPr>
          <a:lstStyle/>
          <a:p>
            <a:pPr>
              <a:defRPr/>
            </a:pPr>
            <a:r>
              <a:rPr lang="en-US" dirty="0">
                <a:latin typeface="+mn-lt"/>
              </a:rPr>
              <a:t>(a) Addition modulo 7 </a:t>
            </a:r>
            <a:endParaRPr lang="en-US" dirty="0">
              <a:latin typeface="+mn-lt"/>
            </a:endParaRP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z="4800" smtClean="0"/>
              <a:t>Table 4.5(b)</a:t>
            </a:r>
            <a:br>
              <a:rPr lang="en-US" sz="4400" smtClean="0"/>
            </a:br>
            <a:r>
              <a:rPr lang="en-US" sz="4400" smtClean="0"/>
              <a:t>Arithmetic in GF(7)</a:t>
            </a:r>
            <a:endParaRPr lang="en-AU" sz="4400" smtClean="0"/>
          </a:p>
        </p:txBody>
      </p:sp>
      <p:sp>
        <p:nvSpPr>
          <p:cNvPr id="10" name="TextBox 9"/>
          <p:cNvSpPr txBox="1"/>
          <p:nvPr/>
        </p:nvSpPr>
        <p:spPr>
          <a:xfrm>
            <a:off x="3810000" y="6324600"/>
            <a:ext cx="2828925" cy="369888"/>
          </a:xfrm>
          <a:prstGeom prst="rect">
            <a:avLst/>
          </a:prstGeom>
          <a:noFill/>
        </p:spPr>
        <p:txBody>
          <a:bodyPr wrap="none">
            <a:spAutoFit/>
          </a:bodyPr>
          <a:lstStyle/>
          <a:p>
            <a:pPr>
              <a:defRPr/>
            </a:pPr>
            <a:r>
              <a:rPr lang="en-US" dirty="0">
                <a:latin typeface="+mn-lt"/>
              </a:rPr>
              <a:t>(b) Multiplication modulo 7 </a:t>
            </a:r>
            <a:endParaRPr lang="en-US" dirty="0">
              <a:latin typeface="+mn-lt"/>
            </a:endParaRPr>
          </a:p>
        </p:txBody>
      </p:sp>
      <p:pic>
        <p:nvPicPr>
          <p:cNvPr id="91140" name="Picture 4"/>
          <p:cNvPicPr>
            <a:picLocks noChangeAspect="1"/>
          </p:cNvPicPr>
          <p:nvPr/>
        </p:nvPicPr>
        <p:blipFill>
          <a:blip r:embed="rId1"/>
          <a:srcRect l="-1506" r="40669"/>
          <a:stretch>
            <a:fillRect/>
          </a:stretch>
        </p:blipFill>
        <p:spPr bwMode="auto">
          <a:xfrm>
            <a:off x="762000" y="1752600"/>
            <a:ext cx="7872413" cy="484505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81000" y="914400"/>
            <a:ext cx="3613150" cy="3048000"/>
          </a:xfrm>
        </p:spPr>
        <p:txBody>
          <a:bodyPr/>
          <a:lstStyle/>
          <a:p>
            <a:r>
              <a:rPr lang="en-US" sz="4800" smtClean="0"/>
              <a:t>Table 4.5(c)</a:t>
            </a:r>
            <a:br>
              <a:rPr lang="en-US" sz="4400" smtClean="0"/>
            </a:br>
            <a:br>
              <a:rPr lang="en-US" sz="4400" smtClean="0"/>
            </a:br>
            <a:r>
              <a:rPr lang="en-US" sz="4400" smtClean="0"/>
              <a:t>Arithmetic </a:t>
            </a:r>
            <a:br>
              <a:rPr lang="en-US" sz="4400" smtClean="0"/>
            </a:br>
            <a:r>
              <a:rPr lang="en-US" sz="4400" smtClean="0"/>
              <a:t>in GF(7)</a:t>
            </a:r>
            <a:endParaRPr lang="en-AU" sz="4400" smtClean="0"/>
          </a:p>
        </p:txBody>
      </p:sp>
      <p:sp>
        <p:nvSpPr>
          <p:cNvPr id="10" name="TextBox 9"/>
          <p:cNvSpPr txBox="1"/>
          <p:nvPr/>
        </p:nvSpPr>
        <p:spPr>
          <a:xfrm>
            <a:off x="4953000" y="6019800"/>
            <a:ext cx="3675063" cy="646113"/>
          </a:xfrm>
          <a:prstGeom prst="rect">
            <a:avLst/>
          </a:prstGeom>
          <a:noFill/>
        </p:spPr>
        <p:txBody>
          <a:bodyPr>
            <a:spAutoFit/>
          </a:bodyPr>
          <a:lstStyle/>
          <a:p>
            <a:pPr>
              <a:defRPr/>
            </a:pPr>
            <a:r>
              <a:rPr lang="en-US" dirty="0">
                <a:latin typeface="+mn-lt"/>
              </a:rPr>
              <a:t>(c) Additive and multiplicative inverses modulo 7 </a:t>
            </a:r>
            <a:endParaRPr lang="en-US" dirty="0">
              <a:latin typeface="+mn-lt"/>
            </a:endParaRPr>
          </a:p>
        </p:txBody>
      </p:sp>
      <p:pic>
        <p:nvPicPr>
          <p:cNvPr id="93188" name="Picture 4"/>
          <p:cNvPicPr>
            <a:picLocks noChangeAspect="1"/>
          </p:cNvPicPr>
          <p:nvPr/>
        </p:nvPicPr>
        <p:blipFill>
          <a:blip r:embed="rId1"/>
          <a:srcRect l="-3014" r="76820"/>
          <a:stretch>
            <a:fillRect/>
          </a:stretch>
        </p:blipFill>
        <p:spPr bwMode="auto">
          <a:xfrm>
            <a:off x="4419600" y="0"/>
            <a:ext cx="4495800" cy="6427788"/>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381000" y="4953000"/>
            <a:ext cx="3613150" cy="1536700"/>
          </a:xfrm>
        </p:spPr>
        <p:txBody>
          <a:bodyPr/>
          <a:lstStyle/>
          <a:p>
            <a:r>
              <a:rPr lang="en-US" smtClean="0"/>
              <a:t> In this section, we have shown how to construct a finite field of order </a:t>
            </a:r>
            <a:r>
              <a:rPr lang="en-US" i="1" smtClean="0"/>
              <a:t>p</a:t>
            </a:r>
            <a:r>
              <a:rPr lang="en-US" smtClean="0"/>
              <a:t>, where </a:t>
            </a:r>
            <a:r>
              <a:rPr lang="en-US" i="1" smtClean="0"/>
              <a:t>p</a:t>
            </a:r>
            <a:r>
              <a:rPr lang="en-US" smtClean="0"/>
              <a:t>  is prime. </a:t>
            </a:r>
            <a:br>
              <a:rPr lang="en-US" smtClean="0"/>
            </a:br>
            <a:br>
              <a:rPr lang="en-US" smtClean="0"/>
            </a:br>
            <a:r>
              <a:rPr lang="en-US" smtClean="0"/>
              <a:t>GF(</a:t>
            </a:r>
            <a:r>
              <a:rPr lang="en-US" i="1" smtClean="0"/>
              <a:t>p</a:t>
            </a:r>
            <a:r>
              <a:rPr lang="en-US" smtClean="0"/>
              <a:t>) is defined with the following properties:</a:t>
            </a:r>
            <a:endParaRPr lang="en-US" smtClean="0"/>
          </a:p>
        </p:txBody>
      </p:sp>
      <p:sp>
        <p:nvSpPr>
          <p:cNvPr id="3" name="Content Placeholder 2"/>
          <p:cNvSpPr>
            <a:spLocks noGrp="1"/>
          </p:cNvSpPr>
          <p:nvPr>
            <p:ph idx="1"/>
          </p:nvPr>
        </p:nvSpPr>
        <p:spPr>
          <a:xfrm>
            <a:off x="4724400" y="381000"/>
            <a:ext cx="4038600" cy="6248400"/>
          </a:xfrm>
        </p:spPr>
        <p:txBody>
          <a:bodyPr rtlCol="0">
            <a:normAutofit fontScale="92500" lnSpcReduction="10000"/>
          </a:bodyPr>
          <a:lstStyle/>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1. GF(</a:t>
            </a:r>
            <a:r>
              <a:rPr lang="en-US" i="1" dirty="0" smtClean="0">
                <a:ea typeface="+mn-ea"/>
                <a:cs typeface="+mn-cs"/>
              </a:rPr>
              <a:t>p</a:t>
            </a:r>
            <a:r>
              <a:rPr lang="en-US" dirty="0" smtClean="0">
                <a:ea typeface="+mn-ea"/>
                <a:cs typeface="+mn-cs"/>
              </a:rPr>
              <a:t>) consists of </a:t>
            </a:r>
            <a:r>
              <a:rPr lang="en-US" i="1" dirty="0" smtClean="0">
                <a:ea typeface="+mn-ea"/>
                <a:cs typeface="+mn-cs"/>
              </a:rPr>
              <a:t>p</a:t>
            </a:r>
            <a:r>
              <a:rPr lang="en-US" dirty="0" smtClean="0">
                <a:ea typeface="+mn-ea"/>
                <a:cs typeface="+mn-cs"/>
              </a:rPr>
              <a:t> elements</a:t>
            </a:r>
            <a:endParaRPr lang="en-US"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2. The binary operations + and * are defined over the set. The operations of addition, subtraction, multiplication, and division can be performed without leaving the set. Each element of the set other than 0 has a multiplicative inverse</a:t>
            </a:r>
            <a:endParaRPr lang="en-US"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We have shown that the elements of GF(</a:t>
            </a:r>
            <a:r>
              <a:rPr lang="en-US" i="1" dirty="0" smtClean="0">
                <a:ea typeface="+mn-ea"/>
                <a:cs typeface="+mn-cs"/>
              </a:rPr>
              <a:t>p</a:t>
            </a:r>
            <a:r>
              <a:rPr lang="en-US" dirty="0" smtClean="0">
                <a:ea typeface="+mn-ea"/>
                <a:cs typeface="+mn-cs"/>
              </a:rPr>
              <a:t>) are the integers {0, 1, . . . , </a:t>
            </a:r>
            <a:r>
              <a:rPr lang="en-US" i="1" dirty="0" smtClean="0">
                <a:ea typeface="+mn-ea"/>
                <a:cs typeface="+mn-cs"/>
              </a:rPr>
              <a:t>p</a:t>
            </a:r>
            <a:r>
              <a:rPr lang="en-US" dirty="0" smtClean="0">
                <a:ea typeface="+mn-ea"/>
                <a:cs typeface="+mn-cs"/>
              </a:rPr>
              <a:t> – 1} and that the arithmetic operations are addition and multiplication mod </a:t>
            </a:r>
            <a:r>
              <a:rPr lang="en-US" i="1" dirty="0" smtClean="0">
                <a:ea typeface="+mn-ea"/>
                <a:cs typeface="+mn-cs"/>
              </a:rPr>
              <a:t>p</a:t>
            </a:r>
            <a:endParaRPr lang="en-US" dirty="0">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mtClean="0"/>
              <a:t>Polynomial Arithmetic</a:t>
            </a:r>
            <a:endParaRPr lang="en-AU" smtClean="0"/>
          </a:p>
        </p:txBody>
      </p:sp>
      <p:sp>
        <p:nvSpPr>
          <p:cNvPr id="74755" name="Rectangle 3"/>
          <p:cNvSpPr>
            <a:spLocks noGrp="1" noChangeArrowheads="1"/>
          </p:cNvSpPr>
          <p:nvPr>
            <p:ph idx="1"/>
          </p:nvPr>
        </p:nvSpPr>
        <p:spPr>
          <a:xfrm>
            <a:off x="762000" y="1600200"/>
            <a:ext cx="7570787" cy="1209675"/>
          </a:xfrm>
        </p:spPr>
        <p:txBody>
          <a:bodyPr rtlCol="0">
            <a:normAutofit/>
          </a:bodyPr>
          <a:lstStyle/>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We can distinguish three classes of polynomial   arithmetic:</a:t>
            </a:r>
            <a:endParaRPr lang="en-US" dirty="0" smtClean="0">
              <a:ea typeface="+mn-ea"/>
              <a:cs typeface="+mn-cs"/>
            </a:endParaRPr>
          </a:p>
        </p:txBody>
      </p:sp>
      <p:graphicFrame>
        <p:nvGraphicFramePr>
          <p:cNvPr id="5" name="Diagram 4"/>
          <p:cNvGraphicFramePr/>
          <p:nvPr/>
        </p:nvGraphicFramePr>
        <p:xfrm>
          <a:off x="1066800" y="2667000"/>
          <a:ext cx="7239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mtClean="0"/>
              <a:t>Ordinary Polynomial Arithmetic Example</a:t>
            </a:r>
            <a:endParaRPr lang="en-AU" smtClean="0"/>
          </a:p>
        </p:txBody>
      </p:sp>
      <p:sp>
        <p:nvSpPr>
          <p:cNvPr id="15" name="TextBox 14"/>
          <p:cNvSpPr txBox="1"/>
          <p:nvPr/>
        </p:nvSpPr>
        <p:spPr>
          <a:xfrm>
            <a:off x="457200" y="1828800"/>
            <a:ext cx="8305800" cy="4894263"/>
          </a:xfrm>
          <a:prstGeom prst="rect">
            <a:avLst/>
          </a:prstGeom>
          <a:noFill/>
        </p:spPr>
        <p:txBody>
          <a:bodyPr>
            <a:spAutoFit/>
          </a:bodyPr>
          <a:lstStyle/>
          <a:p>
            <a:pPr>
              <a:defRPr/>
            </a:pPr>
            <a:r>
              <a:rPr lang="en-US" sz="3200" dirty="0">
                <a:latin typeface="+mn-lt"/>
              </a:rPr>
              <a:t> As an example: </a:t>
            </a:r>
            <a:endParaRPr lang="en-US" sz="3200" dirty="0">
              <a:latin typeface="+mn-lt"/>
            </a:endParaRPr>
          </a:p>
          <a:p>
            <a:pPr>
              <a:spcBef>
                <a:spcPts val="0"/>
              </a:spcBef>
              <a:defRPr/>
            </a:pPr>
            <a:r>
              <a:rPr lang="en-US" sz="3200" dirty="0">
                <a:latin typeface="+mn-lt"/>
              </a:rPr>
              <a:t>	let </a:t>
            </a:r>
            <a:r>
              <a:rPr lang="en-US" sz="3200" i="1" dirty="0">
                <a:latin typeface="+mn-lt"/>
              </a:rPr>
              <a:t>f(x)</a:t>
            </a:r>
            <a:r>
              <a:rPr lang="en-US" sz="3200" dirty="0">
                <a:latin typeface="+mn-lt"/>
              </a:rPr>
              <a:t> = </a:t>
            </a:r>
            <a:r>
              <a:rPr lang="en-US" sz="3200" i="1" dirty="0">
                <a:latin typeface="+mn-lt"/>
              </a:rPr>
              <a:t>x</a:t>
            </a:r>
            <a:r>
              <a:rPr lang="en-US" sz="3200" i="1" baseline="30000" dirty="0">
                <a:latin typeface="+mn-lt"/>
              </a:rPr>
              <a:t>3</a:t>
            </a:r>
            <a:r>
              <a:rPr lang="en-US" sz="3200" i="1" dirty="0">
                <a:latin typeface="+mn-lt"/>
              </a:rPr>
              <a:t> + x</a:t>
            </a:r>
            <a:r>
              <a:rPr lang="en-US" sz="3200" i="1" baseline="30000" dirty="0">
                <a:latin typeface="+mn-lt"/>
              </a:rPr>
              <a:t>2</a:t>
            </a:r>
            <a:r>
              <a:rPr lang="en-US" sz="3200" i="1" dirty="0">
                <a:latin typeface="+mn-lt"/>
              </a:rPr>
              <a:t> </a:t>
            </a:r>
            <a:r>
              <a:rPr lang="en-US" sz="3200" dirty="0">
                <a:latin typeface="+mn-lt"/>
              </a:rPr>
              <a:t>+  2 and </a:t>
            </a:r>
            <a:r>
              <a:rPr lang="en-US" sz="3200" i="1" dirty="0">
                <a:latin typeface="+mn-lt"/>
              </a:rPr>
              <a:t>g(x)</a:t>
            </a:r>
            <a:r>
              <a:rPr lang="en-US" sz="3200" dirty="0">
                <a:latin typeface="+mn-lt"/>
              </a:rPr>
              <a:t> = </a:t>
            </a:r>
            <a:r>
              <a:rPr lang="en-US" sz="3200" i="1" dirty="0">
                <a:latin typeface="+mn-lt"/>
              </a:rPr>
              <a:t>x</a:t>
            </a:r>
            <a:r>
              <a:rPr lang="en-US" sz="3200" i="1" baseline="30000" dirty="0">
                <a:latin typeface="+mn-lt"/>
              </a:rPr>
              <a:t>2</a:t>
            </a:r>
            <a:r>
              <a:rPr lang="en-US" sz="3200" i="1" dirty="0">
                <a:latin typeface="+mn-lt"/>
              </a:rPr>
              <a:t> - x</a:t>
            </a:r>
            <a:r>
              <a:rPr lang="en-US" sz="3200" dirty="0">
                <a:latin typeface="+mn-lt"/>
              </a:rPr>
              <a:t> +  1, 	where S is the set of integers</a:t>
            </a:r>
            <a:endParaRPr lang="en-US" sz="3200" dirty="0">
              <a:latin typeface="+mn-lt"/>
            </a:endParaRPr>
          </a:p>
          <a:p>
            <a:pPr>
              <a:spcBef>
                <a:spcPts val="0"/>
              </a:spcBef>
              <a:defRPr/>
            </a:pPr>
            <a:endParaRPr lang="en-US" sz="3200" dirty="0">
              <a:latin typeface="+mn-lt"/>
            </a:endParaRPr>
          </a:p>
          <a:p>
            <a:pPr>
              <a:spcBef>
                <a:spcPts val="0"/>
              </a:spcBef>
              <a:defRPr/>
            </a:pPr>
            <a:r>
              <a:rPr lang="en-US" sz="3200" dirty="0">
                <a:latin typeface="+mn-lt"/>
              </a:rPr>
              <a:t>Then:</a:t>
            </a:r>
            <a:endParaRPr lang="en-US" sz="3200" dirty="0">
              <a:latin typeface="+mn-lt"/>
            </a:endParaRPr>
          </a:p>
          <a:p>
            <a:pPr>
              <a:defRPr/>
            </a:pPr>
            <a:r>
              <a:rPr lang="en-US" sz="3200" dirty="0">
                <a:latin typeface="+mn-lt"/>
              </a:rPr>
              <a:t>	</a:t>
            </a:r>
            <a:r>
              <a:rPr lang="en-US" sz="3200" i="1" dirty="0">
                <a:latin typeface="+mn-lt"/>
              </a:rPr>
              <a:t>f(x) + g(x) = x</a:t>
            </a:r>
            <a:r>
              <a:rPr lang="en-US" sz="3200" i="1" baseline="30000" dirty="0">
                <a:latin typeface="+mn-lt"/>
              </a:rPr>
              <a:t>3</a:t>
            </a:r>
            <a:r>
              <a:rPr lang="en-US" sz="3200" i="1" dirty="0">
                <a:latin typeface="+mn-lt"/>
              </a:rPr>
              <a:t> + 2x</a:t>
            </a:r>
            <a:r>
              <a:rPr lang="en-US" sz="3200" i="1" baseline="30000" dirty="0">
                <a:latin typeface="+mn-lt"/>
              </a:rPr>
              <a:t>2</a:t>
            </a:r>
            <a:r>
              <a:rPr lang="en-US" sz="3200" i="1" dirty="0">
                <a:latin typeface="+mn-lt"/>
              </a:rPr>
              <a:t> - x + 3</a:t>
            </a:r>
            <a:endParaRPr lang="en-US" sz="3200" i="1" dirty="0">
              <a:latin typeface="+mn-lt"/>
            </a:endParaRPr>
          </a:p>
          <a:p>
            <a:pPr>
              <a:defRPr/>
            </a:pPr>
            <a:r>
              <a:rPr lang="en-US" sz="3200" i="1" dirty="0">
                <a:latin typeface="+mn-lt"/>
              </a:rPr>
              <a:t>	f(x) - g(x) = x</a:t>
            </a:r>
            <a:r>
              <a:rPr lang="en-US" sz="3200" i="1" baseline="30000" dirty="0">
                <a:latin typeface="+mn-lt"/>
              </a:rPr>
              <a:t>3</a:t>
            </a:r>
            <a:r>
              <a:rPr lang="en-US" sz="3200" i="1" dirty="0">
                <a:latin typeface="+mn-lt"/>
              </a:rPr>
              <a:t> + x +  1</a:t>
            </a:r>
            <a:endParaRPr lang="en-US" sz="3200" i="1" dirty="0">
              <a:latin typeface="+mn-lt"/>
            </a:endParaRPr>
          </a:p>
          <a:p>
            <a:pPr>
              <a:defRPr/>
            </a:pPr>
            <a:r>
              <a:rPr lang="en-US" sz="3200" i="1" dirty="0">
                <a:latin typeface="+mn-lt"/>
              </a:rPr>
              <a:t>	f(x) * g(x) = x</a:t>
            </a:r>
            <a:r>
              <a:rPr lang="en-US" sz="3200" i="1" baseline="30000" dirty="0">
                <a:latin typeface="+mn-lt"/>
              </a:rPr>
              <a:t>5</a:t>
            </a:r>
            <a:r>
              <a:rPr lang="en-US" sz="3200" i="1" dirty="0">
                <a:latin typeface="+mn-lt"/>
              </a:rPr>
              <a:t> + 3x</a:t>
            </a:r>
            <a:r>
              <a:rPr lang="en-US" sz="3200" i="1" baseline="30000" dirty="0">
                <a:latin typeface="+mn-lt"/>
              </a:rPr>
              <a:t>2</a:t>
            </a:r>
            <a:r>
              <a:rPr lang="en-US" sz="3200" i="1" dirty="0">
                <a:latin typeface="+mn-lt"/>
              </a:rPr>
              <a:t> - 2x + 2</a:t>
            </a:r>
            <a:endParaRPr lang="en-US" sz="3200" i="1" dirty="0">
              <a:latin typeface="+mn-lt"/>
            </a:endParaRPr>
          </a:p>
          <a:p>
            <a:pPr>
              <a:defRPr/>
            </a:pPr>
            <a:endParaRPr lang="en-US" sz="3200" dirty="0">
              <a:latin typeface="+mn-lt"/>
            </a:endParaRPr>
          </a:p>
          <a:p>
            <a:pPr>
              <a:defRPr/>
            </a:pPr>
            <a:r>
              <a:rPr lang="en-US" sz="2400" dirty="0">
                <a:latin typeface="+mn-lt"/>
              </a:rPr>
              <a:t>Figures 4.3a through 4.3c show the manual calculations</a:t>
            </a:r>
            <a:endParaRPr lang="en-US" sz="2400" dirty="0">
              <a:latin typeface="+mn-lt"/>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3.pdf"/>
          <p:cNvPicPr>
            <a:picLocks noChangeAspect="1"/>
          </p:cNvPicPr>
          <p:nvPr/>
        </p:nvPicPr>
        <p:blipFill>
          <a:blip r:embed="rId1"/>
          <a:srcRect l="-3529" t="16364" r="-1176" b="22726"/>
          <a:stretch>
            <a:fillRect/>
          </a:stretch>
        </p:blipFill>
        <p:spPr bwMode="auto">
          <a:xfrm>
            <a:off x="-3175" y="-4763"/>
            <a:ext cx="9117013" cy="6862763"/>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smtClean="0"/>
              <a:t>Polynomial Arithmetic With Coefficients in Z</a:t>
            </a:r>
            <a:r>
              <a:rPr lang="en-US" baseline="-25000" smtClean="0"/>
              <a:t>p</a:t>
            </a:r>
            <a:endParaRPr lang="en-AU" baseline="-25000" smtClean="0"/>
          </a:p>
        </p:txBody>
      </p:sp>
      <p:sp>
        <p:nvSpPr>
          <p:cNvPr id="76803" name="Rectangle 3"/>
          <p:cNvSpPr>
            <a:spLocks noGrp="1" noChangeArrowheads="1"/>
          </p:cNvSpPr>
          <p:nvPr>
            <p:ph idx="1"/>
          </p:nvPr>
        </p:nvSpPr>
        <p:spPr>
          <a:xfrm>
            <a:off x="792163" y="1762125"/>
            <a:ext cx="7570787" cy="4791075"/>
          </a:xfrm>
        </p:spPr>
        <p:txBody>
          <a:bodyPr rtlCol="0">
            <a:normAutofit fontScale="85000" lnSpcReduction="20000"/>
          </a:bodyPr>
          <a:lstStyle/>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If each distinct polynomial is considered to be an element of the set, then that set is a ring</a:t>
            </a:r>
            <a:endParaRPr lang="en-US"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When polynomial arithmetic is performed on polynomials over a field, then division is possible</a:t>
            </a:r>
            <a:endParaRPr lang="en-US" dirty="0" smtClean="0">
              <a:ea typeface="+mn-ea"/>
              <a:cs typeface="+mn-cs"/>
            </a:endParaRPr>
          </a:p>
          <a:p>
            <a:pPr lvl="2" fontAlgn="auto">
              <a:spcAft>
                <a:spcPts val="0"/>
              </a:spcAft>
              <a:buClr>
                <a:schemeClr val="accent1">
                  <a:lumMod val="60000"/>
                  <a:lumOff val="40000"/>
                </a:schemeClr>
              </a:buClr>
              <a:buFont typeface="Candara" pitchFamily="-84" charset="0"/>
              <a:buChar char="•"/>
              <a:defRPr/>
            </a:pPr>
            <a:r>
              <a:rPr lang="en-US" dirty="0" smtClean="0">
                <a:ea typeface="+mn-ea"/>
              </a:rPr>
              <a:t>Note:  this does not mean that </a:t>
            </a:r>
            <a:r>
              <a:rPr lang="en-US" i="1" dirty="0" smtClean="0">
                <a:ea typeface="+mn-ea"/>
              </a:rPr>
              <a:t>exact division </a:t>
            </a:r>
            <a:r>
              <a:rPr lang="en-US" dirty="0" smtClean="0">
                <a:ea typeface="+mn-ea"/>
              </a:rPr>
              <a:t>is possible</a:t>
            </a:r>
            <a:endParaRPr lang="en-US" dirty="0" smtClean="0">
              <a:ea typeface="+mn-ea"/>
            </a:endParaRPr>
          </a:p>
          <a:p>
            <a:pPr marL="342900" lvl="2" indent="-342900" fontAlgn="auto">
              <a:spcBef>
                <a:spcPts val="2400"/>
              </a:spcBef>
              <a:spcAft>
                <a:spcPts val="0"/>
              </a:spcAft>
              <a:buClr>
                <a:schemeClr val="accent1">
                  <a:lumMod val="60000"/>
                  <a:lumOff val="40000"/>
                </a:schemeClr>
              </a:buClr>
              <a:buFont typeface="Candara" pitchFamily="-84" charset="0"/>
              <a:buChar char="•"/>
              <a:defRPr/>
            </a:pPr>
            <a:r>
              <a:rPr lang="en-US" sz="2800" dirty="0" smtClean="0">
                <a:ea typeface="+mn-ea"/>
              </a:rPr>
              <a:t>If we attempt to perform polynomial division over a coefficient set that is not a field, we find that division is not always defined</a:t>
            </a:r>
            <a:endParaRPr lang="en-US" sz="2800" dirty="0" smtClean="0">
              <a:ea typeface="+mn-ea"/>
            </a:endParaRPr>
          </a:p>
          <a:p>
            <a:pPr lvl="2" fontAlgn="auto">
              <a:spcAft>
                <a:spcPts val="0"/>
              </a:spcAft>
              <a:buClr>
                <a:schemeClr val="accent1">
                  <a:lumMod val="60000"/>
                  <a:lumOff val="40000"/>
                </a:schemeClr>
              </a:buClr>
              <a:buFont typeface="Candara" pitchFamily="-84" charset="0"/>
              <a:buChar char="•"/>
              <a:defRPr/>
            </a:pPr>
            <a:r>
              <a:rPr lang="en-US" sz="2355" dirty="0" smtClean="0">
                <a:ea typeface="+mn-ea"/>
              </a:rPr>
              <a:t>Even if the coefficient set is a field, polynomial division is not necessarily exact</a:t>
            </a:r>
            <a:endParaRPr lang="en-US" sz="2355" dirty="0" smtClean="0">
              <a:ea typeface="+mn-ea"/>
            </a:endParaRPr>
          </a:p>
          <a:p>
            <a:pPr lvl="2" fontAlgn="auto">
              <a:spcAft>
                <a:spcPts val="0"/>
              </a:spcAft>
              <a:buClr>
                <a:schemeClr val="accent1">
                  <a:lumMod val="60000"/>
                  <a:lumOff val="40000"/>
                </a:schemeClr>
              </a:buClr>
              <a:buFont typeface="Candara" pitchFamily="-84" charset="0"/>
              <a:buChar char="•"/>
              <a:defRPr/>
            </a:pPr>
            <a:r>
              <a:rPr lang="en-US" sz="2355" dirty="0" smtClean="0">
                <a:ea typeface="+mn-ea"/>
              </a:rPr>
              <a:t>With the understanding that remainders are allowed, we can say that polynomial division is possible if the coefficient set is a field</a:t>
            </a:r>
            <a:endParaRPr lang="en-US" sz="2355" dirty="0" smtClean="0">
              <a:ea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smtClean="0"/>
              <a:t>Polynomial Division</a:t>
            </a:r>
            <a:endParaRPr lang="en-AU" smtClean="0"/>
          </a:p>
        </p:txBody>
      </p:sp>
      <p:sp>
        <p:nvSpPr>
          <p:cNvPr id="77827" name="Rectangle 3"/>
          <p:cNvSpPr>
            <a:spLocks noGrp="1" noChangeArrowheads="1"/>
          </p:cNvSpPr>
          <p:nvPr>
            <p:ph idx="1"/>
          </p:nvPr>
        </p:nvSpPr>
        <p:spPr>
          <a:xfrm>
            <a:off x="792163" y="1762125"/>
            <a:ext cx="7570787" cy="4714875"/>
          </a:xfrm>
        </p:spPr>
        <p:txBody>
          <a:bodyPr rtlCol="0">
            <a:normAutofit fontScale="77500" lnSpcReduction="20000"/>
          </a:bodyPr>
          <a:lstStyle/>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We can write any polynomial in the form:</a:t>
            </a:r>
            <a:endParaRPr lang="en-US" dirty="0" smtClean="0">
              <a:ea typeface="+mn-ea"/>
              <a:cs typeface="+mn-cs"/>
            </a:endParaRPr>
          </a:p>
          <a:p>
            <a:pPr lvl="1" fontAlgn="auto">
              <a:spcAft>
                <a:spcPts val="0"/>
              </a:spcAft>
              <a:buFont typeface="Candara" pitchFamily="-84" charset="0"/>
              <a:buNone/>
              <a:defRPr/>
            </a:pPr>
            <a:r>
              <a:rPr lang="en-AU" dirty="0" smtClean="0">
                <a:ea typeface="+mn-ea"/>
              </a:rPr>
              <a:t>			</a:t>
            </a:r>
            <a:r>
              <a:rPr lang="en-AU" i="1" dirty="0" smtClean="0">
                <a:ea typeface="+mn-ea"/>
              </a:rPr>
              <a:t>f(x) = q(x) g(x) + r(x)</a:t>
            </a:r>
            <a:endParaRPr lang="en-AU" i="1" dirty="0" smtClean="0">
              <a:ea typeface="+mn-ea"/>
            </a:endParaRPr>
          </a:p>
          <a:p>
            <a:pPr lvl="1" fontAlgn="auto">
              <a:spcAft>
                <a:spcPts val="0"/>
              </a:spcAft>
              <a:buFont typeface="Candara" pitchFamily="-84" charset="0"/>
              <a:buChar char="•"/>
              <a:defRPr/>
            </a:pPr>
            <a:r>
              <a:rPr lang="en-AU" i="1" dirty="0" smtClean="0">
                <a:ea typeface="+mn-ea"/>
              </a:rPr>
              <a:t>r(x)</a:t>
            </a:r>
            <a:r>
              <a:rPr lang="en-AU" dirty="0" smtClean="0">
                <a:ea typeface="+mn-ea"/>
              </a:rPr>
              <a:t> can be interpreted </a:t>
            </a:r>
            <a:r>
              <a:rPr lang="en-US" dirty="0" smtClean="0">
                <a:ea typeface="+mn-ea"/>
              </a:rPr>
              <a:t>as being a remainder</a:t>
            </a:r>
            <a:endParaRPr lang="en-US" dirty="0" smtClean="0">
              <a:ea typeface="+mn-ea"/>
            </a:endParaRPr>
          </a:p>
          <a:p>
            <a:pPr lvl="1" fontAlgn="auto">
              <a:spcAft>
                <a:spcPts val="0"/>
              </a:spcAft>
              <a:buFont typeface="Candara" pitchFamily="-84" charset="0"/>
              <a:buChar char="•"/>
              <a:defRPr/>
            </a:pPr>
            <a:r>
              <a:rPr lang="en-AU" i="1" dirty="0" smtClean="0">
                <a:ea typeface="+mn-ea"/>
              </a:rPr>
              <a:t>So r(x) = f(x) </a:t>
            </a:r>
            <a:r>
              <a:rPr lang="en-AU" dirty="0" smtClean="0">
                <a:ea typeface="+mn-ea"/>
              </a:rPr>
              <a:t>mod </a:t>
            </a:r>
            <a:r>
              <a:rPr lang="en-AU" i="1" dirty="0" smtClean="0">
                <a:ea typeface="+mn-ea"/>
              </a:rPr>
              <a:t>g(x)</a:t>
            </a:r>
            <a:endParaRPr lang="en-AU" i="1" dirty="0" smtClean="0">
              <a:ea typeface="+mn-ea"/>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If there is no remainder we can say </a:t>
            </a:r>
            <a:r>
              <a:rPr lang="en-AU" i="1" dirty="0" smtClean="0">
                <a:ea typeface="+mn-ea"/>
                <a:cs typeface="+mn-cs"/>
              </a:rPr>
              <a:t>g(x)</a:t>
            </a:r>
            <a:r>
              <a:rPr lang="en-AU" dirty="0" smtClean="0">
                <a:ea typeface="+mn-ea"/>
                <a:cs typeface="+mn-cs"/>
              </a:rPr>
              <a:t> </a:t>
            </a:r>
            <a:r>
              <a:rPr lang="en-AU" b="1" dirty="0" smtClean="0">
                <a:ea typeface="+mn-ea"/>
                <a:cs typeface="+mn-cs"/>
              </a:rPr>
              <a:t>divides </a:t>
            </a:r>
            <a:r>
              <a:rPr lang="en-AU" i="1" dirty="0" smtClean="0">
                <a:ea typeface="+mn-ea"/>
                <a:cs typeface="+mn-cs"/>
              </a:rPr>
              <a:t>f(x)</a:t>
            </a:r>
            <a:endParaRPr lang="en-AU" i="1" dirty="0" smtClean="0">
              <a:ea typeface="+mn-ea"/>
              <a:cs typeface="+mn-cs"/>
            </a:endParaRPr>
          </a:p>
          <a:p>
            <a:pPr lvl="1" fontAlgn="auto">
              <a:spcAft>
                <a:spcPts val="0"/>
              </a:spcAft>
              <a:buFont typeface="Candara" pitchFamily="-84" charset="0"/>
              <a:buChar char="•"/>
              <a:defRPr/>
            </a:pPr>
            <a:r>
              <a:rPr lang="en-AU" dirty="0" smtClean="0">
                <a:ea typeface="+mn-ea"/>
              </a:rPr>
              <a:t>Written as </a:t>
            </a:r>
            <a:r>
              <a:rPr lang="en-AU" i="1" dirty="0" smtClean="0">
                <a:ea typeface="+mn-ea"/>
              </a:rPr>
              <a:t>g(x) | f(x)</a:t>
            </a:r>
            <a:endParaRPr lang="en-AU" i="1" dirty="0" smtClean="0">
              <a:ea typeface="+mn-ea"/>
            </a:endParaRPr>
          </a:p>
          <a:p>
            <a:pPr lvl="1" fontAlgn="auto">
              <a:spcAft>
                <a:spcPts val="0"/>
              </a:spcAft>
              <a:buFont typeface="Candara" pitchFamily="-84" charset="0"/>
              <a:buChar char="•"/>
              <a:defRPr/>
            </a:pPr>
            <a:r>
              <a:rPr lang="en-AU" dirty="0" smtClean="0">
                <a:ea typeface="+mn-ea"/>
              </a:rPr>
              <a:t>We can say that </a:t>
            </a:r>
            <a:r>
              <a:rPr lang="en-AU" i="1" dirty="0" smtClean="0">
                <a:ea typeface="+mn-ea"/>
              </a:rPr>
              <a:t>g(x) </a:t>
            </a:r>
            <a:r>
              <a:rPr lang="en-AU" dirty="0" smtClean="0">
                <a:ea typeface="+mn-ea"/>
              </a:rPr>
              <a:t>is a </a:t>
            </a:r>
            <a:r>
              <a:rPr lang="en-AU" b="1" dirty="0" smtClean="0">
                <a:ea typeface="+mn-ea"/>
              </a:rPr>
              <a:t>factor </a:t>
            </a:r>
            <a:r>
              <a:rPr lang="en-AU" dirty="0" smtClean="0">
                <a:ea typeface="+mn-ea"/>
              </a:rPr>
              <a:t>of </a:t>
            </a:r>
            <a:r>
              <a:rPr lang="en-AU" i="1" dirty="0" smtClean="0">
                <a:ea typeface="+mn-ea"/>
              </a:rPr>
              <a:t>f(x)</a:t>
            </a:r>
            <a:endParaRPr lang="en-AU" i="1" dirty="0" smtClean="0">
              <a:ea typeface="+mn-ea"/>
            </a:endParaRPr>
          </a:p>
          <a:p>
            <a:pPr lvl="1" fontAlgn="auto">
              <a:spcAft>
                <a:spcPts val="0"/>
              </a:spcAft>
              <a:buFont typeface="Candara" pitchFamily="-84" charset="0"/>
              <a:buChar char="•"/>
              <a:defRPr/>
            </a:pPr>
            <a:r>
              <a:rPr lang="en-AU" i="1" dirty="0" smtClean="0">
                <a:ea typeface="+mn-ea"/>
              </a:rPr>
              <a:t>Or </a:t>
            </a:r>
            <a:r>
              <a:rPr lang="en-AU" dirty="0" smtClean="0">
                <a:ea typeface="+mn-ea"/>
              </a:rPr>
              <a:t>g(</a:t>
            </a:r>
            <a:r>
              <a:rPr lang="en-AU" i="1" dirty="0" smtClean="0">
                <a:ea typeface="+mn-ea"/>
              </a:rPr>
              <a:t>x)</a:t>
            </a:r>
            <a:r>
              <a:rPr lang="en-AU" dirty="0" smtClean="0">
                <a:ea typeface="+mn-ea"/>
              </a:rPr>
              <a:t> is a </a:t>
            </a:r>
            <a:r>
              <a:rPr lang="en-AU" b="1" dirty="0" smtClean="0">
                <a:ea typeface="+mn-ea"/>
              </a:rPr>
              <a:t>divisor </a:t>
            </a:r>
            <a:r>
              <a:rPr lang="en-AU" dirty="0" smtClean="0">
                <a:ea typeface="+mn-ea"/>
              </a:rPr>
              <a:t>of </a:t>
            </a:r>
            <a:r>
              <a:rPr lang="en-AU" i="1" dirty="0" smtClean="0">
                <a:ea typeface="+mn-ea"/>
              </a:rPr>
              <a:t>f(x)</a:t>
            </a:r>
            <a:endParaRPr lang="en-AU" dirty="0" smtClean="0">
              <a:ea typeface="+mn-ea"/>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A polynomial </a:t>
            </a:r>
            <a:r>
              <a:rPr lang="en-US" i="1" dirty="0" smtClean="0">
                <a:ea typeface="+mn-ea"/>
                <a:cs typeface="+mn-cs"/>
              </a:rPr>
              <a:t>f(x) </a:t>
            </a:r>
            <a:r>
              <a:rPr lang="en-US" dirty="0" smtClean="0">
                <a:ea typeface="+mn-ea"/>
                <a:cs typeface="+mn-cs"/>
              </a:rPr>
              <a:t>over a field </a:t>
            </a:r>
            <a:r>
              <a:rPr lang="en-US" i="1" dirty="0" smtClean="0">
                <a:ea typeface="+mn-ea"/>
                <a:cs typeface="+mn-cs"/>
              </a:rPr>
              <a:t>F </a:t>
            </a:r>
            <a:r>
              <a:rPr lang="en-US" dirty="0" smtClean="0">
                <a:ea typeface="+mn-ea"/>
                <a:cs typeface="+mn-cs"/>
              </a:rPr>
              <a:t>is called </a:t>
            </a:r>
            <a:r>
              <a:rPr lang="en-US" b="1" dirty="0" smtClean="0">
                <a:ea typeface="+mn-ea"/>
                <a:cs typeface="+mn-cs"/>
              </a:rPr>
              <a:t>irreducible </a:t>
            </a:r>
            <a:r>
              <a:rPr lang="en-US" dirty="0" smtClean="0">
                <a:ea typeface="+mn-ea"/>
                <a:cs typeface="+mn-cs"/>
              </a:rPr>
              <a:t>if and only if </a:t>
            </a:r>
            <a:r>
              <a:rPr lang="en-US" i="1" dirty="0" smtClean="0">
                <a:ea typeface="+mn-ea"/>
                <a:cs typeface="+mn-cs"/>
              </a:rPr>
              <a:t>f(x) </a:t>
            </a:r>
            <a:r>
              <a:rPr lang="en-US" dirty="0" smtClean="0">
                <a:ea typeface="+mn-ea"/>
                <a:cs typeface="+mn-cs"/>
              </a:rPr>
              <a:t>cannot be expressed as a product of two polynomials, both over </a:t>
            </a:r>
            <a:r>
              <a:rPr lang="en-US" i="1" dirty="0" smtClean="0">
                <a:ea typeface="+mn-ea"/>
                <a:cs typeface="+mn-cs"/>
              </a:rPr>
              <a:t>F, </a:t>
            </a:r>
            <a:r>
              <a:rPr lang="en-US" dirty="0" smtClean="0">
                <a:ea typeface="+mn-ea"/>
                <a:cs typeface="+mn-cs"/>
              </a:rPr>
              <a:t>and both of degree lower than that of </a:t>
            </a:r>
            <a:r>
              <a:rPr lang="en-US" i="1" dirty="0" smtClean="0">
                <a:ea typeface="+mn-ea"/>
                <a:cs typeface="+mn-cs"/>
              </a:rPr>
              <a:t>f(x)</a:t>
            </a:r>
            <a:endParaRPr lang="en-US" i="1" dirty="0" smtClean="0">
              <a:ea typeface="+mn-ea"/>
              <a:cs typeface="+mn-cs"/>
            </a:endParaRPr>
          </a:p>
          <a:p>
            <a:pPr lvl="1" fontAlgn="auto">
              <a:spcAft>
                <a:spcPts val="0"/>
              </a:spcAft>
              <a:buFont typeface="Candara" pitchFamily="-84" charset="0"/>
              <a:buChar char="•"/>
              <a:defRPr/>
            </a:pPr>
            <a:r>
              <a:rPr lang="en-US" dirty="0" smtClean="0">
                <a:ea typeface="+mn-ea"/>
              </a:rPr>
              <a:t>An irreducible polynomial is also called a </a:t>
            </a:r>
            <a:r>
              <a:rPr lang="en-US" b="1" dirty="0" smtClean="0">
                <a:ea typeface="+mn-ea"/>
              </a:rPr>
              <a:t>prime polynomial</a:t>
            </a:r>
            <a:endParaRPr lang="en-AU" b="1" dirty="0">
              <a:ea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3"/>
          <p:cNvSpPr>
            <a:spLocks noGrp="1"/>
          </p:cNvSpPr>
          <p:nvPr>
            <p:ph type="title"/>
          </p:nvPr>
        </p:nvSpPr>
        <p:spPr>
          <a:xfrm>
            <a:off x="381000" y="609600"/>
            <a:ext cx="3613150" cy="2819400"/>
          </a:xfrm>
        </p:spPr>
        <p:txBody>
          <a:bodyPr/>
          <a:lstStyle/>
          <a:p>
            <a:r>
              <a:rPr lang="en-US" smtClean="0"/>
              <a:t> Example of Polynomial Arithmetic </a:t>
            </a:r>
            <a:br>
              <a:rPr lang="en-US" smtClean="0"/>
            </a:br>
            <a:r>
              <a:rPr lang="en-US" smtClean="0"/>
              <a:t>Over GF(2)</a:t>
            </a:r>
            <a:endParaRPr lang="en-US" smtClean="0"/>
          </a:p>
        </p:txBody>
      </p:sp>
      <p:sp>
        <p:nvSpPr>
          <p:cNvPr id="107523" name="Text Placeholder 9"/>
          <p:cNvSpPr>
            <a:spLocks noGrp="1"/>
          </p:cNvSpPr>
          <p:nvPr>
            <p:ph type="body" sz="half" idx="2"/>
          </p:nvPr>
        </p:nvSpPr>
        <p:spPr>
          <a:xfrm>
            <a:off x="381000" y="5410200"/>
            <a:ext cx="3613150" cy="1447800"/>
          </a:xfrm>
        </p:spPr>
        <p:txBody>
          <a:bodyPr/>
          <a:lstStyle/>
          <a:p>
            <a:pPr algn="l"/>
            <a:r>
              <a:rPr lang="en-US" dirty="0" smtClean="0"/>
              <a:t>(Figure 4.4 can be found on page 110 in the textbook)</a:t>
            </a:r>
            <a:endParaRPr lang="en-US" dirty="0" smtClean="0"/>
          </a:p>
        </p:txBody>
      </p:sp>
      <p:pic>
        <p:nvPicPr>
          <p:cNvPr id="107524" name="Picture 7" descr="f4.pdf"/>
          <p:cNvPicPr>
            <a:picLocks noChangeAspect="1"/>
          </p:cNvPicPr>
          <p:nvPr/>
        </p:nvPicPr>
        <p:blipFill>
          <a:blip r:embed="rId1"/>
          <a:srcRect/>
          <a:stretch>
            <a:fillRect/>
          </a:stretch>
        </p:blipFill>
        <p:spPr bwMode="auto">
          <a:xfrm>
            <a:off x="4114800" y="0"/>
            <a:ext cx="5299075" cy="685800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AU" smtClean="0"/>
              <a:t>Divisibility</a:t>
            </a:r>
            <a:endParaRPr lang="en-AU" smtClean="0"/>
          </a:p>
        </p:txBody>
      </p:sp>
      <p:sp>
        <p:nvSpPr>
          <p:cNvPr id="35843" name="Content Placeholder 5"/>
          <p:cNvSpPr>
            <a:spLocks noGrp="1"/>
          </p:cNvSpPr>
          <p:nvPr>
            <p:ph idx="1"/>
          </p:nvPr>
        </p:nvSpPr>
        <p:spPr/>
        <p:txBody>
          <a:bodyPr/>
          <a:lstStyle/>
          <a:p>
            <a:r>
              <a:rPr lang="en-US" smtClean="0"/>
              <a:t>We say that a nonzero </a:t>
            </a:r>
            <a:r>
              <a:rPr lang="en-US" i="1" smtClean="0"/>
              <a:t>b </a:t>
            </a:r>
            <a:r>
              <a:rPr lang="en-US" b="1" smtClean="0"/>
              <a:t>divides </a:t>
            </a:r>
            <a:r>
              <a:rPr lang="en-US" i="1" smtClean="0"/>
              <a:t>a </a:t>
            </a:r>
            <a:r>
              <a:rPr lang="en-US" smtClean="0"/>
              <a:t>if </a:t>
            </a:r>
            <a:r>
              <a:rPr lang="en-US" i="1" smtClean="0"/>
              <a:t>a = mb </a:t>
            </a:r>
            <a:r>
              <a:rPr lang="en-US" smtClean="0"/>
              <a:t>for some </a:t>
            </a:r>
            <a:r>
              <a:rPr lang="en-US" i="1" smtClean="0"/>
              <a:t>m,</a:t>
            </a:r>
            <a:r>
              <a:rPr lang="en-US" smtClean="0"/>
              <a:t> where </a:t>
            </a:r>
            <a:r>
              <a:rPr lang="en-US" i="1" smtClean="0"/>
              <a:t>a, b, </a:t>
            </a:r>
            <a:r>
              <a:rPr lang="en-US" smtClean="0"/>
              <a:t>and </a:t>
            </a:r>
            <a:r>
              <a:rPr lang="en-US" i="1" smtClean="0"/>
              <a:t>m </a:t>
            </a:r>
            <a:r>
              <a:rPr lang="en-US" smtClean="0"/>
              <a:t>are integers</a:t>
            </a:r>
            <a:endParaRPr lang="en-US" smtClean="0"/>
          </a:p>
          <a:p>
            <a:r>
              <a:rPr lang="en-US" i="1" smtClean="0"/>
              <a:t>b </a:t>
            </a:r>
            <a:r>
              <a:rPr lang="en-US" smtClean="0"/>
              <a:t>divides </a:t>
            </a:r>
            <a:r>
              <a:rPr lang="en-US" i="1" smtClean="0"/>
              <a:t>a </a:t>
            </a:r>
            <a:r>
              <a:rPr lang="en-US" smtClean="0"/>
              <a:t>if there is no remainder on division</a:t>
            </a:r>
            <a:endParaRPr lang="en-US" smtClean="0"/>
          </a:p>
          <a:p>
            <a:r>
              <a:rPr lang="en-US" smtClean="0"/>
              <a:t>The notation </a:t>
            </a:r>
            <a:r>
              <a:rPr lang="en-US" i="1" smtClean="0"/>
              <a:t>b | a </a:t>
            </a:r>
            <a:r>
              <a:rPr lang="en-US" smtClean="0"/>
              <a:t>is commonly used to mean </a:t>
            </a:r>
            <a:r>
              <a:rPr lang="en-US" i="1" smtClean="0"/>
              <a:t>b </a:t>
            </a:r>
            <a:r>
              <a:rPr lang="en-US" smtClean="0"/>
              <a:t>divides </a:t>
            </a:r>
            <a:r>
              <a:rPr lang="en-US" i="1" smtClean="0"/>
              <a:t>a</a:t>
            </a:r>
            <a:endParaRPr lang="en-US" i="1" smtClean="0"/>
          </a:p>
          <a:p>
            <a:r>
              <a:rPr lang="en-US" smtClean="0"/>
              <a:t>If </a:t>
            </a:r>
            <a:r>
              <a:rPr lang="en-US" i="1" smtClean="0"/>
              <a:t>b | a </a:t>
            </a:r>
            <a:r>
              <a:rPr lang="en-US" smtClean="0"/>
              <a:t>we say that </a:t>
            </a:r>
            <a:r>
              <a:rPr lang="en-US" i="1" smtClean="0"/>
              <a:t>b </a:t>
            </a:r>
            <a:r>
              <a:rPr lang="en-US" smtClean="0"/>
              <a:t>is a </a:t>
            </a:r>
            <a:r>
              <a:rPr lang="en-US" b="1" smtClean="0"/>
              <a:t>divisor </a:t>
            </a:r>
            <a:r>
              <a:rPr lang="en-US" smtClean="0"/>
              <a:t>of </a:t>
            </a:r>
            <a:r>
              <a:rPr lang="en-US" i="1" smtClean="0"/>
              <a:t>a</a:t>
            </a:r>
            <a:endParaRPr lang="en-US" smtClean="0"/>
          </a:p>
        </p:txBody>
      </p:sp>
      <p:sp>
        <p:nvSpPr>
          <p:cNvPr id="7" name="TextBox 6"/>
          <p:cNvSpPr txBox="1"/>
          <p:nvPr/>
        </p:nvSpPr>
        <p:spPr>
          <a:xfrm>
            <a:off x="1219200" y="5486400"/>
            <a:ext cx="6705600" cy="984250"/>
          </a:xfrm>
          <a:prstGeom prst="rect">
            <a:avLst/>
          </a:prstGeom>
          <a:solidFill>
            <a:schemeClr val="accent4">
              <a:lumMod val="40000"/>
              <a:lumOff val="60000"/>
            </a:schemeClr>
          </a:solidFill>
          <a:ln w="31750">
            <a:solidFill>
              <a:schemeClr val="accent4">
                <a:lumMod val="75000"/>
              </a:schemeClr>
            </a:solidFill>
          </a:ln>
        </p:spPr>
        <p:txBody>
          <a:bodyPr>
            <a:spAutoFit/>
          </a:bodyPr>
          <a:lstStyle/>
          <a:p>
            <a:pPr algn="ctr">
              <a:defRPr/>
            </a:pPr>
            <a:r>
              <a:rPr lang="en-US" dirty="0">
                <a:latin typeface="Arial" panose="020B0604020202020204" pitchFamily="34" charset="0"/>
              </a:rPr>
              <a:t> </a:t>
            </a:r>
            <a:r>
              <a:rPr lang="en-US" sz="2000" dirty="0">
                <a:latin typeface="+mn-lt"/>
              </a:rPr>
              <a:t>The positive divisors of 24 are 1, 2, 3, 4, 6, 8, 12, and 24</a:t>
            </a:r>
            <a:endParaRPr lang="en-US" sz="2000" dirty="0">
              <a:latin typeface="+mn-lt"/>
            </a:endParaRPr>
          </a:p>
          <a:p>
            <a:pPr algn="ctr">
              <a:defRPr/>
            </a:pPr>
            <a:r>
              <a:rPr lang="en-US" sz="2000" dirty="0">
                <a:latin typeface="+mn-lt"/>
              </a:rPr>
              <a:t>13 | 182; - 5 | 30; 17 | 289; - 3 | 33; 17 | 0</a:t>
            </a:r>
            <a:endParaRPr lang="en-US" sz="2000" dirty="0">
              <a:latin typeface="+mn-lt"/>
            </a:endParaRPr>
          </a:p>
          <a:p>
            <a:pPr algn="ctr">
              <a:defRPr/>
            </a:pPr>
            <a:endParaRPr 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smtClean="0"/>
              <a:t>Polynomial GCD</a:t>
            </a:r>
            <a:endParaRPr lang="en-AU" smtClean="0"/>
          </a:p>
        </p:txBody>
      </p:sp>
      <p:sp>
        <p:nvSpPr>
          <p:cNvPr id="78851" name="Rectangle 3"/>
          <p:cNvSpPr>
            <a:spLocks noGrp="1" noChangeArrowheads="1"/>
          </p:cNvSpPr>
          <p:nvPr>
            <p:ph idx="1"/>
          </p:nvPr>
        </p:nvSpPr>
        <p:spPr>
          <a:xfrm>
            <a:off x="838200" y="1905000"/>
            <a:ext cx="7570788" cy="4714875"/>
          </a:xfrm>
        </p:spPr>
        <p:txBody>
          <a:bodyPr rtlCol="0">
            <a:normAutofit fontScale="92500" lnSpcReduction="20000"/>
          </a:bodyPr>
          <a:lstStyle/>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The polynomial </a:t>
            </a:r>
            <a:r>
              <a:rPr lang="en-US" i="1" dirty="0" smtClean="0">
                <a:ea typeface="+mn-ea"/>
                <a:cs typeface="+mn-cs"/>
              </a:rPr>
              <a:t>c(x)</a:t>
            </a:r>
            <a:r>
              <a:rPr lang="en-US" b="1" i="1" dirty="0" smtClean="0">
                <a:ea typeface="+mn-ea"/>
                <a:cs typeface="+mn-cs"/>
              </a:rPr>
              <a:t> </a:t>
            </a:r>
            <a:r>
              <a:rPr lang="en-US" dirty="0" smtClean="0">
                <a:ea typeface="+mn-ea"/>
                <a:cs typeface="+mn-cs"/>
              </a:rPr>
              <a:t>is said to be the greatest common divisor of </a:t>
            </a:r>
            <a:r>
              <a:rPr lang="en-US" i="1" dirty="0" smtClean="0">
                <a:ea typeface="+mn-ea"/>
                <a:cs typeface="+mn-cs"/>
              </a:rPr>
              <a:t>a(x) </a:t>
            </a:r>
            <a:r>
              <a:rPr lang="en-US" dirty="0" smtClean="0">
                <a:ea typeface="+mn-ea"/>
                <a:cs typeface="+mn-cs"/>
              </a:rPr>
              <a:t>and </a:t>
            </a:r>
            <a:r>
              <a:rPr lang="en-US" i="1" dirty="0" smtClean="0">
                <a:ea typeface="+mn-ea"/>
                <a:cs typeface="+mn-cs"/>
              </a:rPr>
              <a:t>b(x) </a:t>
            </a:r>
            <a:r>
              <a:rPr lang="en-US" dirty="0" smtClean="0">
                <a:ea typeface="+mn-ea"/>
                <a:cs typeface="+mn-cs"/>
              </a:rPr>
              <a:t>if the following are true:</a:t>
            </a:r>
            <a:endParaRPr lang="en-US" dirty="0" smtClean="0">
              <a:ea typeface="+mn-ea"/>
              <a:cs typeface="+mn-cs"/>
            </a:endParaRPr>
          </a:p>
          <a:p>
            <a:pPr lvl="1" fontAlgn="auto">
              <a:spcAft>
                <a:spcPts val="0"/>
              </a:spcAft>
              <a:buFont typeface="Candara" pitchFamily="-84" charset="0"/>
              <a:buChar char="•"/>
              <a:defRPr/>
            </a:pPr>
            <a:r>
              <a:rPr lang="en-US" i="1" dirty="0" smtClean="0">
                <a:ea typeface="+mn-ea"/>
              </a:rPr>
              <a:t>c(x) </a:t>
            </a:r>
            <a:r>
              <a:rPr lang="en-US" dirty="0" smtClean="0">
                <a:ea typeface="+mn-ea"/>
              </a:rPr>
              <a:t>divides both </a:t>
            </a:r>
            <a:r>
              <a:rPr lang="en-US" i="1" dirty="0" smtClean="0">
                <a:ea typeface="+mn-ea"/>
              </a:rPr>
              <a:t>a(x)</a:t>
            </a:r>
            <a:r>
              <a:rPr lang="en-US" dirty="0" smtClean="0">
                <a:ea typeface="+mn-ea"/>
              </a:rPr>
              <a:t> and </a:t>
            </a:r>
            <a:r>
              <a:rPr lang="en-US" i="1" dirty="0" smtClean="0">
                <a:ea typeface="+mn-ea"/>
              </a:rPr>
              <a:t>b(x)</a:t>
            </a:r>
            <a:endParaRPr lang="en-US" i="1" dirty="0" smtClean="0">
              <a:ea typeface="+mn-ea"/>
            </a:endParaRPr>
          </a:p>
          <a:p>
            <a:pPr lvl="1" fontAlgn="auto">
              <a:spcAft>
                <a:spcPts val="0"/>
              </a:spcAft>
              <a:buFont typeface="Candara" pitchFamily="-84" charset="0"/>
              <a:buChar char="•"/>
              <a:defRPr/>
            </a:pPr>
            <a:r>
              <a:rPr lang="en-US" dirty="0" smtClean="0">
                <a:ea typeface="+mn-ea"/>
              </a:rPr>
              <a:t>Any divisor of </a:t>
            </a:r>
            <a:r>
              <a:rPr lang="en-US" i="1" dirty="0" smtClean="0">
                <a:ea typeface="+mn-ea"/>
              </a:rPr>
              <a:t>a(x)</a:t>
            </a:r>
            <a:r>
              <a:rPr lang="en-US" dirty="0" smtClean="0">
                <a:ea typeface="+mn-ea"/>
              </a:rPr>
              <a:t> and </a:t>
            </a:r>
            <a:r>
              <a:rPr lang="en-US" i="1" dirty="0" smtClean="0">
                <a:ea typeface="+mn-ea"/>
              </a:rPr>
              <a:t>b(x)</a:t>
            </a:r>
            <a:r>
              <a:rPr lang="en-US" dirty="0" smtClean="0">
                <a:ea typeface="+mn-ea"/>
              </a:rPr>
              <a:t> is a divisor of </a:t>
            </a:r>
            <a:r>
              <a:rPr lang="en-US" i="1" dirty="0" smtClean="0">
                <a:ea typeface="+mn-ea"/>
              </a:rPr>
              <a:t>c(x)</a:t>
            </a:r>
            <a:endParaRPr lang="en-US" i="1" dirty="0" smtClean="0">
              <a:ea typeface="+mn-ea"/>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An equivalent definition is: </a:t>
            </a:r>
            <a:endParaRPr lang="en-US" dirty="0" smtClean="0">
              <a:ea typeface="+mn-ea"/>
              <a:cs typeface="+mn-cs"/>
            </a:endParaRPr>
          </a:p>
          <a:p>
            <a:pPr lvl="1" fontAlgn="auto">
              <a:spcAft>
                <a:spcPts val="0"/>
              </a:spcAft>
              <a:buFont typeface="Candara" pitchFamily="-84" charset="0"/>
              <a:buChar char="•"/>
              <a:defRPr/>
            </a:pPr>
            <a:r>
              <a:rPr lang="en-US" dirty="0" smtClean="0">
                <a:ea typeface="+mn-ea"/>
              </a:rPr>
              <a:t>gcd</a:t>
            </a:r>
            <a:r>
              <a:rPr lang="en-US" i="1" dirty="0" smtClean="0">
                <a:ea typeface="+mn-ea"/>
              </a:rPr>
              <a:t>[a(x), b(x)] </a:t>
            </a:r>
            <a:r>
              <a:rPr lang="en-US" dirty="0" smtClean="0">
                <a:ea typeface="+mn-ea"/>
              </a:rPr>
              <a:t>is the polynomial of maximum degree that divides both </a:t>
            </a:r>
            <a:r>
              <a:rPr lang="en-US" i="1" dirty="0" smtClean="0">
                <a:ea typeface="+mn-ea"/>
              </a:rPr>
              <a:t>a(x)</a:t>
            </a:r>
            <a:r>
              <a:rPr lang="en-US" dirty="0" smtClean="0">
                <a:ea typeface="+mn-ea"/>
              </a:rPr>
              <a:t> and </a:t>
            </a:r>
            <a:r>
              <a:rPr lang="en-US" i="1" dirty="0" smtClean="0">
                <a:ea typeface="+mn-ea"/>
              </a:rPr>
              <a:t>b(x)</a:t>
            </a:r>
            <a:endParaRPr lang="en-US" i="1" dirty="0" smtClean="0">
              <a:ea typeface="+mn-ea"/>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The Euclidean algorithm can be extended to find the greatest common divisor of two polynomials whose coefficients are elements of a field</a:t>
            </a:r>
            <a:endParaRPr lang="en-AU" dirty="0">
              <a:ea typeface="+mn-ea"/>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4"/>
          <p:cNvSpPr>
            <a:spLocks noGrp="1"/>
          </p:cNvSpPr>
          <p:nvPr>
            <p:ph type="title"/>
          </p:nvPr>
        </p:nvSpPr>
        <p:spPr/>
        <p:txBody>
          <a:bodyPr/>
          <a:lstStyle/>
          <a:p>
            <a:r>
              <a:rPr lang="en-US" sz="4800" smtClean="0"/>
              <a:t>Table 4.6(a)</a:t>
            </a:r>
            <a:br>
              <a:rPr lang="en-US" sz="4800" smtClean="0"/>
            </a:br>
            <a:r>
              <a:rPr lang="en-US" sz="4800" smtClean="0"/>
              <a:t>Arithmetic in GF(2</a:t>
            </a:r>
            <a:r>
              <a:rPr lang="en-US" sz="4800" baseline="30000" smtClean="0"/>
              <a:t>3</a:t>
            </a:r>
            <a:r>
              <a:rPr lang="en-US" sz="4800" smtClean="0"/>
              <a:t>)</a:t>
            </a:r>
            <a:endParaRPr lang="en-US" sz="4800" smtClean="0"/>
          </a:p>
        </p:txBody>
      </p:sp>
      <p:pic>
        <p:nvPicPr>
          <p:cNvPr id="111619" name="Picture 7"/>
          <p:cNvPicPr>
            <a:picLocks noChangeAspect="1"/>
          </p:cNvPicPr>
          <p:nvPr/>
        </p:nvPicPr>
        <p:blipFill>
          <a:blip r:embed="rId1"/>
          <a:srcRect r="30000"/>
          <a:stretch>
            <a:fillRect/>
          </a:stretch>
        </p:blipFill>
        <p:spPr bwMode="auto">
          <a:xfrm>
            <a:off x="762000" y="1676400"/>
            <a:ext cx="7543800" cy="4872038"/>
          </a:xfrm>
          <a:prstGeom prst="rect">
            <a:avLst/>
          </a:prstGeom>
          <a:noFill/>
          <a:ln w="9525">
            <a:noFill/>
            <a:miter lim="800000"/>
            <a:headEnd/>
            <a:tailEnd/>
          </a:ln>
        </p:spPr>
      </p:pic>
      <p:sp>
        <p:nvSpPr>
          <p:cNvPr id="111620" name="TextBox 8"/>
          <p:cNvSpPr txBox="1">
            <a:spLocks noChangeArrowheads="1"/>
          </p:cNvSpPr>
          <p:nvPr/>
        </p:nvSpPr>
        <p:spPr bwMode="auto">
          <a:xfrm>
            <a:off x="4419600" y="6324600"/>
            <a:ext cx="1352550" cy="369888"/>
          </a:xfrm>
          <a:prstGeom prst="rect">
            <a:avLst/>
          </a:prstGeom>
          <a:noFill/>
          <a:ln w="9525">
            <a:noFill/>
            <a:miter lim="800000"/>
          </a:ln>
        </p:spPr>
        <p:txBody>
          <a:bodyPr wrap="none">
            <a:spAutoFit/>
          </a:bodyPr>
          <a:lstStyle/>
          <a:p>
            <a:r>
              <a:rPr lang="en-US"/>
              <a:t>(a) Addition </a:t>
            </a:r>
            <a:endParaRPr lang="en-US"/>
          </a:p>
        </p:txBody>
      </p:sp>
    </p:spTree>
  </p:cSld>
  <p:clrMapOvr>
    <a:masterClrMapping/>
  </p:clrMapOvr>
  <p:transition spd="med">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4"/>
          <p:cNvSpPr>
            <a:spLocks noGrp="1"/>
          </p:cNvSpPr>
          <p:nvPr>
            <p:ph type="title"/>
          </p:nvPr>
        </p:nvSpPr>
        <p:spPr/>
        <p:txBody>
          <a:bodyPr/>
          <a:lstStyle/>
          <a:p>
            <a:r>
              <a:rPr lang="en-US" sz="4800" smtClean="0"/>
              <a:t>Table 4.6(b)</a:t>
            </a:r>
            <a:br>
              <a:rPr lang="en-US" sz="4800" smtClean="0"/>
            </a:br>
            <a:r>
              <a:rPr lang="en-US" sz="4800" smtClean="0"/>
              <a:t>Arithmetic in GF(2</a:t>
            </a:r>
            <a:r>
              <a:rPr lang="en-US" sz="4800" baseline="30000" smtClean="0"/>
              <a:t>3</a:t>
            </a:r>
            <a:r>
              <a:rPr lang="en-US" sz="4800" smtClean="0"/>
              <a:t>)</a:t>
            </a:r>
            <a:endParaRPr lang="en-US" sz="4800" smtClean="0"/>
          </a:p>
        </p:txBody>
      </p:sp>
      <p:pic>
        <p:nvPicPr>
          <p:cNvPr id="113667" name="Picture 6"/>
          <p:cNvPicPr>
            <a:picLocks noChangeAspect="1"/>
          </p:cNvPicPr>
          <p:nvPr/>
        </p:nvPicPr>
        <p:blipFill>
          <a:blip r:embed="rId1"/>
          <a:srcRect r="28619"/>
          <a:stretch>
            <a:fillRect/>
          </a:stretch>
        </p:blipFill>
        <p:spPr bwMode="auto">
          <a:xfrm>
            <a:off x="914400" y="1676400"/>
            <a:ext cx="7543800" cy="4841875"/>
          </a:xfrm>
          <a:prstGeom prst="rect">
            <a:avLst/>
          </a:prstGeom>
          <a:noFill/>
          <a:ln w="9525">
            <a:noFill/>
            <a:miter lim="800000"/>
            <a:headEnd/>
            <a:tailEnd/>
          </a:ln>
        </p:spPr>
      </p:pic>
      <p:sp>
        <p:nvSpPr>
          <p:cNvPr id="113668" name="Rectangle 9"/>
          <p:cNvSpPr>
            <a:spLocks noChangeArrowheads="1"/>
          </p:cNvSpPr>
          <p:nvPr/>
        </p:nvSpPr>
        <p:spPr bwMode="auto">
          <a:xfrm>
            <a:off x="4572000" y="6324600"/>
            <a:ext cx="1865313" cy="369888"/>
          </a:xfrm>
          <a:prstGeom prst="rect">
            <a:avLst/>
          </a:prstGeom>
          <a:noFill/>
          <a:ln w="9525">
            <a:noFill/>
            <a:miter lim="800000"/>
          </a:ln>
        </p:spPr>
        <p:txBody>
          <a:bodyPr wrap="none">
            <a:spAutoFit/>
          </a:bodyPr>
          <a:lstStyle/>
          <a:p>
            <a:r>
              <a:rPr lang="en-US"/>
              <a:t>(b) Multiplication </a:t>
            </a:r>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4"/>
          <p:cNvSpPr>
            <a:spLocks noGrp="1"/>
          </p:cNvSpPr>
          <p:nvPr>
            <p:ph type="title"/>
          </p:nvPr>
        </p:nvSpPr>
        <p:spPr>
          <a:xfrm>
            <a:off x="381000" y="990600"/>
            <a:ext cx="3613150" cy="2819400"/>
          </a:xfrm>
        </p:spPr>
        <p:txBody>
          <a:bodyPr/>
          <a:lstStyle/>
          <a:p>
            <a:r>
              <a:rPr lang="en-US" sz="4800" smtClean="0"/>
              <a:t>Table 4.6(c)</a:t>
            </a:r>
            <a:br>
              <a:rPr lang="en-US" sz="4800" smtClean="0"/>
            </a:br>
            <a:br>
              <a:rPr lang="en-US" sz="4800" smtClean="0"/>
            </a:br>
            <a:r>
              <a:rPr lang="en-US" sz="4800" smtClean="0"/>
              <a:t>Arithmetic </a:t>
            </a:r>
            <a:br>
              <a:rPr lang="en-US" sz="4800" smtClean="0"/>
            </a:br>
            <a:r>
              <a:rPr lang="en-US" sz="4800" smtClean="0"/>
              <a:t>in GF(2</a:t>
            </a:r>
            <a:r>
              <a:rPr lang="en-US" sz="4800" baseline="30000" smtClean="0"/>
              <a:t>3</a:t>
            </a:r>
            <a:r>
              <a:rPr lang="en-US" sz="4800" smtClean="0"/>
              <a:t>)</a:t>
            </a:r>
            <a:endParaRPr lang="en-US" sz="4800" smtClean="0"/>
          </a:p>
        </p:txBody>
      </p:sp>
      <p:pic>
        <p:nvPicPr>
          <p:cNvPr id="115715" name="Picture 5"/>
          <p:cNvPicPr>
            <a:picLocks noChangeAspect="1"/>
          </p:cNvPicPr>
          <p:nvPr/>
        </p:nvPicPr>
        <p:blipFill>
          <a:blip r:embed="rId1"/>
          <a:srcRect l="-3014" r="76820"/>
          <a:stretch>
            <a:fillRect/>
          </a:stretch>
        </p:blipFill>
        <p:spPr bwMode="auto">
          <a:xfrm>
            <a:off x="4648200" y="-685800"/>
            <a:ext cx="4191000" cy="7331075"/>
          </a:xfrm>
          <a:prstGeom prst="rect">
            <a:avLst/>
          </a:prstGeom>
          <a:noFill/>
          <a:ln w="9525">
            <a:noFill/>
            <a:miter lim="800000"/>
            <a:headEnd/>
            <a:tailEnd/>
          </a:ln>
        </p:spPr>
      </p:pic>
      <p:sp>
        <p:nvSpPr>
          <p:cNvPr id="115716" name="Rectangle 10"/>
          <p:cNvSpPr>
            <a:spLocks noChangeArrowheads="1"/>
          </p:cNvSpPr>
          <p:nvPr/>
        </p:nvSpPr>
        <p:spPr bwMode="auto">
          <a:xfrm>
            <a:off x="4648200" y="6324600"/>
            <a:ext cx="4191000" cy="369888"/>
          </a:xfrm>
          <a:prstGeom prst="rect">
            <a:avLst/>
          </a:prstGeom>
          <a:noFill/>
          <a:ln w="9525">
            <a:noFill/>
            <a:miter lim="800000"/>
          </a:ln>
        </p:spPr>
        <p:txBody>
          <a:bodyPr>
            <a:spAutoFit/>
          </a:bodyPr>
          <a:lstStyle/>
          <a:p>
            <a:r>
              <a:rPr lang="en-US"/>
              <a:t>(c) Additive and multiplicative inverses</a:t>
            </a:r>
            <a:endParaRPr lang="en-US"/>
          </a:p>
        </p:txBody>
      </p:sp>
    </p:spTree>
  </p:cSld>
  <p:clrMapOvr>
    <a:masterClrMapping/>
  </p:clrMapOvr>
  <p:transition>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3"/>
          <p:cNvPicPr>
            <a:picLocks noChangeAspect="1"/>
          </p:cNvPicPr>
          <p:nvPr/>
        </p:nvPicPr>
        <p:blipFill>
          <a:blip r:embed="rId1"/>
          <a:srcRect/>
          <a:stretch>
            <a:fillRect/>
          </a:stretch>
        </p:blipFill>
        <p:spPr bwMode="auto">
          <a:xfrm>
            <a:off x="228600" y="1219200"/>
            <a:ext cx="8558213" cy="2373313"/>
          </a:xfrm>
          <a:prstGeom prst="rect">
            <a:avLst/>
          </a:prstGeom>
          <a:noFill/>
          <a:ln w="9525">
            <a:noFill/>
            <a:miter lim="800000"/>
            <a:headEnd/>
            <a:tailEnd/>
          </a:ln>
        </p:spPr>
      </p:pic>
      <p:sp>
        <p:nvSpPr>
          <p:cNvPr id="7" name="Rectangle 6"/>
          <p:cNvSpPr/>
          <p:nvPr/>
        </p:nvSpPr>
        <p:spPr>
          <a:xfrm>
            <a:off x="0" y="0"/>
            <a:ext cx="9144000" cy="1077913"/>
          </a:xfrm>
          <a:prstGeom prst="rect">
            <a:avLst/>
          </a:prstGeom>
        </p:spPr>
        <p:txBody>
          <a:bodyPr>
            <a:spAutoFit/>
          </a:bodyPr>
          <a:lstStyle/>
          <a:p>
            <a:pPr algn="ctr">
              <a:defRPr/>
            </a:pPr>
            <a:r>
              <a:rPr lang="en-US" sz="3600" b="1" dirty="0">
                <a:latin typeface="+mn-lt"/>
              </a:rPr>
              <a:t>				Table 4.7   </a:t>
            </a:r>
            <a:r>
              <a:rPr lang="en-US" b="1" dirty="0">
                <a:latin typeface="+mn-lt"/>
              </a:rPr>
              <a:t>(page 117 in textbook)   </a:t>
            </a:r>
            <a:endParaRPr lang="en-US" sz="3600" b="1" dirty="0">
              <a:latin typeface="+mn-lt"/>
            </a:endParaRPr>
          </a:p>
          <a:p>
            <a:pPr algn="ctr">
              <a:defRPr/>
            </a:pPr>
            <a:r>
              <a:rPr lang="en-US" sz="2800" b="1" dirty="0">
                <a:latin typeface="+mn-lt"/>
              </a:rPr>
              <a:t>Polynomial Arithmetic Modulo (</a:t>
            </a:r>
            <a:r>
              <a:rPr lang="en-US" sz="2800" b="1" i="1" dirty="0">
                <a:latin typeface="+mn-lt"/>
              </a:rPr>
              <a:t>x</a:t>
            </a:r>
            <a:r>
              <a:rPr lang="en-US" sz="2800" b="1" baseline="30000" dirty="0">
                <a:latin typeface="+mn-lt"/>
              </a:rPr>
              <a:t>3</a:t>
            </a:r>
            <a:r>
              <a:rPr lang="en-US" sz="2800" b="1" dirty="0">
                <a:latin typeface="+mn-lt"/>
              </a:rPr>
              <a:t> + </a:t>
            </a:r>
            <a:r>
              <a:rPr lang="en-US" sz="2800" b="1" i="1" dirty="0">
                <a:latin typeface="+mn-lt"/>
              </a:rPr>
              <a:t>x</a:t>
            </a:r>
            <a:r>
              <a:rPr lang="en-US" sz="2800" b="1" dirty="0">
                <a:latin typeface="+mn-lt"/>
              </a:rPr>
              <a:t> + 1)</a:t>
            </a:r>
            <a:endParaRPr lang="en-US" sz="1400" dirty="0">
              <a:latin typeface="Arial" panose="020B0604020202020204" pitchFamily="34" charset="0"/>
            </a:endParaRPr>
          </a:p>
        </p:txBody>
      </p:sp>
      <p:sp>
        <p:nvSpPr>
          <p:cNvPr id="117764" name="TextBox 10"/>
          <p:cNvSpPr txBox="1">
            <a:spLocks noChangeArrowheads="1"/>
          </p:cNvSpPr>
          <p:nvPr/>
        </p:nvSpPr>
        <p:spPr bwMode="auto">
          <a:xfrm>
            <a:off x="3505200" y="3352800"/>
            <a:ext cx="1352550" cy="369888"/>
          </a:xfrm>
          <a:prstGeom prst="rect">
            <a:avLst/>
          </a:prstGeom>
          <a:noFill/>
          <a:ln w="9525">
            <a:noFill/>
            <a:miter lim="800000"/>
          </a:ln>
        </p:spPr>
        <p:txBody>
          <a:bodyPr wrap="none">
            <a:spAutoFit/>
          </a:bodyPr>
          <a:lstStyle/>
          <a:p>
            <a:r>
              <a:rPr lang="en-US"/>
              <a:t>(a) Addition </a:t>
            </a:r>
            <a:endParaRPr lang="en-US"/>
          </a:p>
        </p:txBody>
      </p:sp>
      <p:pic>
        <p:nvPicPr>
          <p:cNvPr id="117765" name="Picture 11"/>
          <p:cNvPicPr>
            <a:picLocks noChangeAspect="1"/>
          </p:cNvPicPr>
          <p:nvPr/>
        </p:nvPicPr>
        <p:blipFill>
          <a:blip r:embed="rId2"/>
          <a:srcRect/>
          <a:stretch>
            <a:fillRect/>
          </a:stretch>
        </p:blipFill>
        <p:spPr bwMode="auto">
          <a:xfrm>
            <a:off x="304800" y="3886200"/>
            <a:ext cx="8566150" cy="2362200"/>
          </a:xfrm>
          <a:prstGeom prst="rect">
            <a:avLst/>
          </a:prstGeom>
          <a:noFill/>
          <a:ln w="9525">
            <a:noFill/>
            <a:miter lim="800000"/>
            <a:headEnd/>
            <a:tailEnd/>
          </a:ln>
        </p:spPr>
      </p:pic>
      <p:sp>
        <p:nvSpPr>
          <p:cNvPr id="117766" name="TextBox 12"/>
          <p:cNvSpPr txBox="1">
            <a:spLocks noChangeArrowheads="1"/>
          </p:cNvSpPr>
          <p:nvPr/>
        </p:nvSpPr>
        <p:spPr bwMode="auto">
          <a:xfrm>
            <a:off x="3505200" y="6324600"/>
            <a:ext cx="1865313" cy="369888"/>
          </a:xfrm>
          <a:prstGeom prst="rect">
            <a:avLst/>
          </a:prstGeom>
          <a:noFill/>
          <a:ln w="9525">
            <a:noFill/>
            <a:miter lim="800000"/>
          </a:ln>
        </p:spPr>
        <p:txBody>
          <a:bodyPr wrap="none">
            <a:spAutoFit/>
          </a:bodyPr>
          <a:lstStyle/>
          <a:p>
            <a:r>
              <a:rPr lang="en-US"/>
              <a:t>(b) Multiplication </a:t>
            </a:r>
            <a:endParaRPr lang="en-US"/>
          </a:p>
        </p:txBody>
      </p:sp>
    </p:spTree>
  </p:cSld>
  <p:clrMapOvr>
    <a:masterClrMapping/>
  </p:clrMapOvr>
  <p:transition spd="med">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81000"/>
            <a:ext cx="9144000" cy="1077913"/>
          </a:xfrm>
          <a:prstGeom prst="rect">
            <a:avLst/>
          </a:prstGeom>
        </p:spPr>
        <p:txBody>
          <a:bodyPr>
            <a:spAutoFit/>
          </a:bodyPr>
          <a:lstStyle/>
          <a:p>
            <a:pPr algn="ctr">
              <a:defRPr/>
            </a:pPr>
            <a:r>
              <a:rPr lang="en-US" sz="3600" dirty="0">
                <a:latin typeface="+mn-lt"/>
              </a:rPr>
              <a:t>Table 4.8</a:t>
            </a:r>
            <a:endParaRPr lang="en-US" dirty="0">
              <a:latin typeface="+mn-lt"/>
            </a:endParaRPr>
          </a:p>
          <a:p>
            <a:pPr algn="ctr">
              <a:defRPr/>
            </a:pPr>
            <a:r>
              <a:rPr lang="en-US" sz="2800" dirty="0">
                <a:latin typeface="Arial" panose="020B0604020202020204" pitchFamily="34" charset="0"/>
              </a:rPr>
              <a:t>Extended Euclid [(</a:t>
            </a:r>
            <a:r>
              <a:rPr lang="en-US" sz="2800" i="1" dirty="0">
                <a:latin typeface="Arial" panose="020B0604020202020204" pitchFamily="34" charset="0"/>
              </a:rPr>
              <a:t>x</a:t>
            </a:r>
            <a:r>
              <a:rPr lang="en-US" sz="2800" baseline="30000" dirty="0">
                <a:latin typeface="Arial" panose="020B0604020202020204" pitchFamily="34" charset="0"/>
              </a:rPr>
              <a:t>8</a:t>
            </a:r>
            <a:r>
              <a:rPr lang="en-US" sz="2800" dirty="0">
                <a:latin typeface="Arial" panose="020B0604020202020204" pitchFamily="34" charset="0"/>
              </a:rPr>
              <a:t> + </a:t>
            </a:r>
            <a:r>
              <a:rPr lang="en-US" sz="2800" i="1" dirty="0">
                <a:latin typeface="Arial" panose="020B0604020202020204" pitchFamily="34" charset="0"/>
              </a:rPr>
              <a:t>x</a:t>
            </a:r>
            <a:r>
              <a:rPr lang="en-US" sz="2800" baseline="30000" dirty="0">
                <a:latin typeface="Arial" panose="020B0604020202020204" pitchFamily="34" charset="0"/>
              </a:rPr>
              <a:t>4</a:t>
            </a:r>
            <a:r>
              <a:rPr lang="en-US" sz="2800" dirty="0">
                <a:latin typeface="Arial" panose="020B0604020202020204" pitchFamily="34" charset="0"/>
              </a:rPr>
              <a:t> + </a:t>
            </a:r>
            <a:r>
              <a:rPr lang="en-US" sz="2800" i="1" dirty="0">
                <a:latin typeface="Arial" panose="020B0604020202020204" pitchFamily="34" charset="0"/>
              </a:rPr>
              <a:t>x</a:t>
            </a:r>
            <a:r>
              <a:rPr lang="en-US" sz="2800" baseline="30000" dirty="0">
                <a:latin typeface="Arial" panose="020B0604020202020204" pitchFamily="34" charset="0"/>
              </a:rPr>
              <a:t>3</a:t>
            </a:r>
            <a:r>
              <a:rPr lang="en-US" sz="2800" dirty="0">
                <a:latin typeface="Arial" panose="020B0604020202020204" pitchFamily="34" charset="0"/>
              </a:rPr>
              <a:t> + </a:t>
            </a:r>
            <a:r>
              <a:rPr lang="en-US" sz="2800" i="1" dirty="0">
                <a:latin typeface="Arial" panose="020B0604020202020204" pitchFamily="34" charset="0"/>
              </a:rPr>
              <a:t>x</a:t>
            </a:r>
            <a:r>
              <a:rPr lang="en-US" sz="2800" dirty="0">
                <a:latin typeface="Arial" panose="020B0604020202020204" pitchFamily="34" charset="0"/>
              </a:rPr>
              <a:t> + 1), (</a:t>
            </a:r>
            <a:r>
              <a:rPr lang="en-US" sz="2800" i="1" dirty="0">
                <a:latin typeface="Arial" panose="020B0604020202020204" pitchFamily="34" charset="0"/>
              </a:rPr>
              <a:t>x</a:t>
            </a:r>
            <a:r>
              <a:rPr lang="en-US" sz="2800" baseline="30000" dirty="0">
                <a:latin typeface="Arial" panose="020B0604020202020204" pitchFamily="34" charset="0"/>
              </a:rPr>
              <a:t>7</a:t>
            </a:r>
            <a:r>
              <a:rPr lang="en-US" sz="2800" dirty="0">
                <a:latin typeface="Arial" panose="020B0604020202020204" pitchFamily="34" charset="0"/>
              </a:rPr>
              <a:t> + </a:t>
            </a:r>
            <a:r>
              <a:rPr lang="en-US" sz="2800" i="1" dirty="0">
                <a:latin typeface="Arial" panose="020B0604020202020204" pitchFamily="34" charset="0"/>
              </a:rPr>
              <a:t>x</a:t>
            </a:r>
            <a:r>
              <a:rPr lang="en-US" sz="2800" dirty="0">
                <a:latin typeface="Arial" panose="020B0604020202020204" pitchFamily="34" charset="0"/>
              </a:rPr>
              <a:t> + 1)] </a:t>
            </a:r>
            <a:endParaRPr lang="en-US" sz="2800" dirty="0">
              <a:latin typeface="+mn-lt"/>
            </a:endParaRPr>
          </a:p>
        </p:txBody>
      </p:sp>
      <p:pic>
        <p:nvPicPr>
          <p:cNvPr id="119811" name="Picture 7"/>
          <p:cNvPicPr>
            <a:picLocks noChangeAspect="1"/>
          </p:cNvPicPr>
          <p:nvPr/>
        </p:nvPicPr>
        <p:blipFill>
          <a:blip r:embed="rId1"/>
          <a:srcRect/>
          <a:stretch>
            <a:fillRect/>
          </a:stretch>
        </p:blipFill>
        <p:spPr bwMode="auto">
          <a:xfrm>
            <a:off x="228600" y="2209800"/>
            <a:ext cx="8628063" cy="3836988"/>
          </a:xfrm>
          <a:prstGeom prst="rect">
            <a:avLst/>
          </a:prstGeom>
          <a:noFill/>
          <a:ln w="9525">
            <a:noFill/>
            <a:miter lim="800000"/>
            <a:headEnd/>
            <a:tailEnd/>
          </a:ln>
        </p:spPr>
      </p:pic>
      <p:sp>
        <p:nvSpPr>
          <p:cNvPr id="119812" name="Rectangle 8"/>
          <p:cNvSpPr>
            <a:spLocks noChangeArrowheads="1"/>
          </p:cNvSpPr>
          <p:nvPr/>
        </p:nvSpPr>
        <p:spPr bwMode="auto">
          <a:xfrm>
            <a:off x="228600" y="6324600"/>
            <a:ext cx="4629150" cy="338138"/>
          </a:xfrm>
          <a:prstGeom prst="rect">
            <a:avLst/>
          </a:prstGeom>
          <a:noFill/>
          <a:ln w="9525">
            <a:noFill/>
            <a:miter lim="800000"/>
          </a:ln>
        </p:spPr>
        <p:txBody>
          <a:bodyPr wrap="none">
            <a:spAutoFit/>
          </a:bodyPr>
          <a:lstStyle/>
          <a:p>
            <a:r>
              <a:rPr lang="en-US" sz="1600"/>
              <a:t>(Table 4.8 can be found on page 118 in textbook) </a:t>
            </a:r>
            <a:endParaRPr lang="en-US" sz="1600"/>
          </a:p>
        </p:txBody>
      </p:sp>
    </p:spTree>
  </p:cSld>
  <p:clrMapOvr>
    <a:masterClrMapping/>
  </p:clrMapOvr>
  <p:transition spd="med">
    <p:wipe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0" y="39688"/>
            <a:ext cx="9144000" cy="1412875"/>
          </a:xfrm>
        </p:spPr>
        <p:txBody>
          <a:bodyPr/>
          <a:lstStyle/>
          <a:p>
            <a:r>
              <a:rPr lang="en-US" smtClean="0"/>
              <a:t>Computational Considerations</a:t>
            </a:r>
            <a:endParaRPr lang="en-AU" smtClean="0"/>
          </a:p>
        </p:txBody>
      </p:sp>
      <p:sp>
        <p:nvSpPr>
          <p:cNvPr id="121859" name="Rectangle 3"/>
          <p:cNvSpPr>
            <a:spLocks noGrp="1" noChangeArrowheads="1"/>
          </p:cNvSpPr>
          <p:nvPr>
            <p:ph idx="1"/>
          </p:nvPr>
        </p:nvSpPr>
        <p:spPr>
          <a:xfrm>
            <a:off x="792163" y="1762125"/>
            <a:ext cx="7570787" cy="4562475"/>
          </a:xfrm>
        </p:spPr>
        <p:txBody>
          <a:bodyPr/>
          <a:lstStyle/>
          <a:p>
            <a:r>
              <a:rPr lang="en-US" dirty="0" smtClean="0"/>
              <a:t>Since coefficients are 0 or 1, they can represent any such polynomial as a bit string</a:t>
            </a:r>
            <a:endParaRPr lang="en-US" dirty="0" smtClean="0"/>
          </a:p>
          <a:p>
            <a:r>
              <a:rPr lang="en-US" dirty="0" smtClean="0"/>
              <a:t>Addition becomes XOR of these bit strings</a:t>
            </a:r>
            <a:endParaRPr lang="en-US" dirty="0" smtClean="0"/>
          </a:p>
          <a:p>
            <a:r>
              <a:rPr lang="en-US" dirty="0" smtClean="0"/>
              <a:t>Multiplication is shift and XOR</a:t>
            </a:r>
            <a:endParaRPr lang="en-US" dirty="0" smtClean="0"/>
          </a:p>
          <a:p>
            <a:pPr lvl="1"/>
            <a:r>
              <a:rPr lang="en-US" dirty="0" err="1" smtClean="0"/>
              <a:t>cf</a:t>
            </a:r>
            <a:r>
              <a:rPr lang="en-US" dirty="0" smtClean="0"/>
              <a:t> long-hand multiplication</a:t>
            </a:r>
            <a:endParaRPr lang="en-US" dirty="0" smtClean="0"/>
          </a:p>
          <a:p>
            <a:r>
              <a:rPr lang="en-US" dirty="0" smtClean="0"/>
              <a:t>Modulo reduction is done by repeatedly substituting highest power with remainder of irreducible polynomial (also </a:t>
            </a:r>
            <a:r>
              <a:rPr lang="en-US" smtClean="0"/>
              <a:t>shift and </a:t>
            </a:r>
            <a:r>
              <a:rPr lang="en-US" dirty="0" smtClean="0"/>
              <a:t>XOR)</a:t>
            </a:r>
            <a:endParaRPr lang="en-US" dirty="0" smtClean="0"/>
          </a:p>
          <a:p>
            <a:endParaRPr lang="en-AU"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smtClean="0"/>
              <a:t>Using a Generator</a:t>
            </a:r>
            <a:endParaRPr lang="en-AU" smtClean="0"/>
          </a:p>
        </p:txBody>
      </p:sp>
      <p:sp>
        <p:nvSpPr>
          <p:cNvPr id="107523" name="Rectangle 3"/>
          <p:cNvSpPr>
            <a:spLocks noGrp="1" noChangeArrowheads="1"/>
          </p:cNvSpPr>
          <p:nvPr>
            <p:ph idx="1"/>
          </p:nvPr>
        </p:nvSpPr>
        <p:spPr>
          <a:xfrm>
            <a:off x="792163" y="1762125"/>
            <a:ext cx="7570787" cy="4791075"/>
          </a:xfrm>
        </p:spPr>
        <p:txBody>
          <a:bodyPr rtlCol="0">
            <a:normAutofit fontScale="92500"/>
          </a:bodyPr>
          <a:lstStyle/>
          <a:p>
            <a:pPr fontAlgn="auto">
              <a:spcAft>
                <a:spcPts val="0"/>
              </a:spcAft>
              <a:buClr>
                <a:schemeClr val="accent1">
                  <a:lumMod val="60000"/>
                  <a:lumOff val="40000"/>
                </a:schemeClr>
              </a:buClr>
              <a:buFont typeface="Candara" pitchFamily="-84" charset="0"/>
              <a:buChar char="•"/>
              <a:defRPr/>
            </a:pPr>
            <a:r>
              <a:rPr lang="en-AU" dirty="0" smtClean="0">
                <a:ea typeface="+mn-ea"/>
                <a:cs typeface="+mn-cs"/>
              </a:rPr>
              <a:t>A </a:t>
            </a:r>
            <a:r>
              <a:rPr lang="en-AU" b="1" dirty="0" smtClean="0">
                <a:ea typeface="+mn-ea"/>
                <a:cs typeface="+mn-cs"/>
              </a:rPr>
              <a:t>generator </a:t>
            </a:r>
            <a:r>
              <a:rPr lang="en-AU" i="1" dirty="0" smtClean="0">
                <a:ea typeface="+mn-ea"/>
                <a:cs typeface="+mn-cs"/>
              </a:rPr>
              <a:t>g </a:t>
            </a:r>
            <a:r>
              <a:rPr lang="en-AU" dirty="0" smtClean="0">
                <a:ea typeface="+mn-ea"/>
                <a:cs typeface="+mn-cs"/>
              </a:rPr>
              <a:t>of a finite field F of order </a:t>
            </a:r>
            <a:r>
              <a:rPr lang="en-AU" i="1" dirty="0" smtClean="0">
                <a:ea typeface="+mn-ea"/>
                <a:cs typeface="+mn-cs"/>
              </a:rPr>
              <a:t>q </a:t>
            </a:r>
            <a:r>
              <a:rPr lang="en-AU" dirty="0" smtClean="0">
                <a:ea typeface="+mn-ea"/>
                <a:cs typeface="+mn-cs"/>
              </a:rPr>
              <a:t>(contains </a:t>
            </a:r>
            <a:r>
              <a:rPr lang="en-AU" i="1" dirty="0" smtClean="0">
                <a:ea typeface="+mn-ea"/>
                <a:cs typeface="+mn-cs"/>
              </a:rPr>
              <a:t>q </a:t>
            </a:r>
            <a:r>
              <a:rPr lang="en-AU" dirty="0" smtClean="0">
                <a:ea typeface="+mn-ea"/>
                <a:cs typeface="+mn-cs"/>
              </a:rPr>
              <a:t>elements) is an element whose first </a:t>
            </a:r>
            <a:r>
              <a:rPr lang="en-AU" i="1" dirty="0" smtClean="0">
                <a:ea typeface="+mn-ea"/>
                <a:cs typeface="+mn-cs"/>
              </a:rPr>
              <a:t>q</a:t>
            </a:r>
            <a:r>
              <a:rPr lang="en-AU" dirty="0" smtClean="0">
                <a:ea typeface="+mn-ea"/>
                <a:cs typeface="+mn-cs"/>
              </a:rPr>
              <a:t>-1 powers generate all the nonzero elements of F</a:t>
            </a:r>
            <a:endParaRPr lang="en-AU" dirty="0" smtClean="0">
              <a:ea typeface="+mn-ea"/>
              <a:cs typeface="+mn-cs"/>
            </a:endParaRPr>
          </a:p>
          <a:p>
            <a:pPr lvl="1" fontAlgn="auto">
              <a:spcAft>
                <a:spcPts val="0"/>
              </a:spcAft>
              <a:buFont typeface="Candara" pitchFamily="-84" charset="0"/>
              <a:buChar char="•"/>
              <a:defRPr/>
            </a:pPr>
            <a:r>
              <a:rPr lang="en-AU" dirty="0" smtClean="0">
                <a:ea typeface="+mn-ea"/>
              </a:rPr>
              <a:t>The elements of F consist of 0, g</a:t>
            </a:r>
            <a:r>
              <a:rPr lang="en-AU" baseline="30000" dirty="0" smtClean="0">
                <a:ea typeface="+mn-ea"/>
              </a:rPr>
              <a:t>0</a:t>
            </a:r>
            <a:r>
              <a:rPr lang="en-AU" dirty="0" smtClean="0">
                <a:ea typeface="+mn-ea"/>
              </a:rPr>
              <a:t>, g</a:t>
            </a:r>
            <a:r>
              <a:rPr lang="en-AU" baseline="30000" dirty="0" smtClean="0">
                <a:ea typeface="+mn-ea"/>
              </a:rPr>
              <a:t>1</a:t>
            </a:r>
            <a:r>
              <a:rPr lang="en-AU" dirty="0" smtClean="0">
                <a:ea typeface="+mn-ea"/>
              </a:rPr>
              <a:t>, . . . ., g</a:t>
            </a:r>
            <a:r>
              <a:rPr lang="en-AU" baseline="30000" dirty="0" smtClean="0">
                <a:ea typeface="+mn-ea"/>
              </a:rPr>
              <a:t>q-2</a:t>
            </a:r>
            <a:endParaRPr lang="en-AU" baseline="30000" dirty="0" smtClean="0">
              <a:ea typeface="+mn-ea"/>
            </a:endParaRPr>
          </a:p>
          <a:p>
            <a:pPr marL="342900" lvl="1" indent="-342900" fontAlgn="auto">
              <a:spcBef>
                <a:spcPts val="2400"/>
              </a:spcBef>
              <a:spcAft>
                <a:spcPts val="0"/>
              </a:spcAft>
              <a:buClr>
                <a:schemeClr val="accent1">
                  <a:lumMod val="60000"/>
                  <a:lumOff val="40000"/>
                </a:schemeClr>
              </a:buClr>
              <a:buFont typeface="Candara" pitchFamily="-84" charset="0"/>
              <a:buChar char="•"/>
              <a:defRPr/>
            </a:pPr>
            <a:r>
              <a:rPr lang="en-AU" sz="2800" dirty="0" smtClean="0">
                <a:ea typeface="+mn-ea"/>
              </a:rPr>
              <a:t>Consider a field F defined by a polynomial </a:t>
            </a:r>
            <a:r>
              <a:rPr lang="en-AU" sz="2800" i="1" dirty="0" smtClean="0">
                <a:ea typeface="+mn-ea"/>
              </a:rPr>
              <a:t>fx</a:t>
            </a:r>
            <a:endParaRPr lang="en-AU" sz="2800" i="1" dirty="0" smtClean="0">
              <a:ea typeface="+mn-ea"/>
            </a:endParaRPr>
          </a:p>
          <a:p>
            <a:pPr lvl="1" fontAlgn="auto">
              <a:spcAft>
                <a:spcPts val="0"/>
              </a:spcAft>
              <a:buFont typeface="Candara" pitchFamily="-84" charset="0"/>
              <a:buChar char="•"/>
              <a:defRPr/>
            </a:pPr>
            <a:r>
              <a:rPr lang="en-AU" dirty="0" smtClean="0">
                <a:ea typeface="+mn-ea"/>
              </a:rPr>
              <a:t>An element b contained in F is called a </a:t>
            </a:r>
            <a:r>
              <a:rPr lang="en-AU" b="1" dirty="0" smtClean="0">
                <a:ea typeface="+mn-ea"/>
              </a:rPr>
              <a:t>root</a:t>
            </a:r>
            <a:r>
              <a:rPr lang="en-AU" dirty="0" smtClean="0">
                <a:ea typeface="+mn-ea"/>
              </a:rPr>
              <a:t> of the polynomial if </a:t>
            </a:r>
            <a:r>
              <a:rPr lang="en-AU" i="1" dirty="0" smtClean="0">
                <a:ea typeface="+mn-ea"/>
              </a:rPr>
              <a:t>f(b) = 0</a:t>
            </a:r>
            <a:endParaRPr lang="en-AU" i="1" dirty="0" smtClean="0">
              <a:ea typeface="+mn-ea"/>
            </a:endParaRPr>
          </a:p>
          <a:p>
            <a:pPr marL="342900" lvl="1" indent="-342900" fontAlgn="auto">
              <a:spcBef>
                <a:spcPts val="2400"/>
              </a:spcBef>
              <a:spcAft>
                <a:spcPts val="0"/>
              </a:spcAft>
              <a:buClr>
                <a:schemeClr val="accent1">
                  <a:lumMod val="60000"/>
                  <a:lumOff val="40000"/>
                </a:schemeClr>
              </a:buClr>
              <a:buFont typeface="Candara" pitchFamily="-84" charset="0"/>
              <a:buChar char="•"/>
              <a:defRPr/>
            </a:pPr>
            <a:r>
              <a:rPr lang="en-AU" sz="2800" dirty="0" smtClean="0">
                <a:ea typeface="+mn-ea"/>
              </a:rPr>
              <a:t>Finally, it can be shown that a root </a:t>
            </a:r>
            <a:r>
              <a:rPr lang="en-AU" sz="2800" i="1" dirty="0" smtClean="0">
                <a:ea typeface="+mn-ea"/>
              </a:rPr>
              <a:t>g </a:t>
            </a:r>
            <a:r>
              <a:rPr lang="en-AU" sz="2800" dirty="0" smtClean="0">
                <a:ea typeface="+mn-ea"/>
              </a:rPr>
              <a:t>of an irreducible polynomial is a generator of the finite field defined on that polynomial</a:t>
            </a:r>
            <a:endParaRPr lang="en-AU" sz="2800" dirty="0" smtClean="0">
              <a:ea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0" y="39688"/>
            <a:ext cx="9144000" cy="1412875"/>
          </a:xfrm>
        </p:spPr>
        <p:txBody>
          <a:bodyPr/>
          <a:lstStyle/>
          <a:p>
            <a:r>
              <a:rPr lang="en-US" b="1" smtClean="0"/>
              <a:t>Table 4.9   </a:t>
            </a:r>
            <a:br>
              <a:rPr lang="en-US" b="1" smtClean="0"/>
            </a:br>
            <a:r>
              <a:rPr lang="en-US" sz="4000" b="1" smtClean="0"/>
              <a:t>Generator for GF(2</a:t>
            </a:r>
            <a:r>
              <a:rPr lang="en-US" sz="4000" b="1" baseline="30000" smtClean="0"/>
              <a:t>3</a:t>
            </a:r>
            <a:r>
              <a:rPr lang="en-US" sz="4000" b="1" smtClean="0"/>
              <a:t>) using x</a:t>
            </a:r>
            <a:r>
              <a:rPr lang="en-US" sz="4000" b="1" baseline="30000" smtClean="0"/>
              <a:t>3</a:t>
            </a:r>
            <a:r>
              <a:rPr lang="en-US" sz="4000" b="1" smtClean="0"/>
              <a:t> + x + 1</a:t>
            </a:r>
            <a:r>
              <a:rPr lang="en-US" sz="4000" smtClean="0"/>
              <a:t> </a:t>
            </a:r>
            <a:endParaRPr lang="en-US" sz="4000" smtClean="0"/>
          </a:p>
        </p:txBody>
      </p:sp>
      <p:pic>
        <p:nvPicPr>
          <p:cNvPr id="125955" name="Picture 3"/>
          <p:cNvPicPr>
            <a:picLocks noChangeAspect="1"/>
          </p:cNvPicPr>
          <p:nvPr/>
        </p:nvPicPr>
        <p:blipFill>
          <a:blip r:embed="rId1"/>
          <a:srcRect/>
          <a:stretch>
            <a:fillRect/>
          </a:stretch>
        </p:blipFill>
        <p:spPr bwMode="auto">
          <a:xfrm>
            <a:off x="-568325" y="2076450"/>
            <a:ext cx="10245725" cy="4556125"/>
          </a:xfrm>
          <a:prstGeom prst="rect">
            <a:avLst/>
          </a:prstGeom>
          <a:noFill/>
          <a:ln w="9525">
            <a:noFill/>
            <a:miter lim="800000"/>
            <a:headEnd/>
            <a:tailEnd/>
          </a:ln>
        </p:spPr>
      </p:pic>
    </p:spTree>
  </p:cSld>
  <p:clrMapOvr>
    <a:masterClrMapping/>
  </p:clrMapOvr>
  <p:transition spd="med">
    <p:pull dir="l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1016000"/>
          </a:xfrm>
          <a:prstGeom prst="rect">
            <a:avLst/>
          </a:prstGeom>
        </p:spPr>
        <p:txBody>
          <a:bodyPr>
            <a:spAutoFit/>
          </a:bodyPr>
          <a:lstStyle/>
          <a:p>
            <a:pPr algn="ctr">
              <a:defRPr/>
            </a:pPr>
            <a:r>
              <a:rPr lang="en-US" sz="3600" b="1" dirty="0">
                <a:latin typeface="+mn-lt"/>
              </a:rPr>
              <a:t>				Table 4.10   </a:t>
            </a:r>
            <a:r>
              <a:rPr lang="en-US" b="1" dirty="0">
                <a:latin typeface="+mn-lt"/>
              </a:rPr>
              <a:t>(page 123 in textbook)   </a:t>
            </a:r>
            <a:endParaRPr lang="en-US" sz="3600" b="1" dirty="0">
              <a:latin typeface="+mn-lt"/>
            </a:endParaRPr>
          </a:p>
          <a:p>
            <a:pPr algn="ctr">
              <a:defRPr/>
            </a:pPr>
            <a:r>
              <a:rPr lang="en-US" sz="2400" b="1" dirty="0">
                <a:latin typeface="+mn-lt"/>
              </a:rPr>
              <a:t>GF(2</a:t>
            </a:r>
            <a:r>
              <a:rPr lang="en-US" sz="2400" b="1" baseline="30000" dirty="0">
                <a:latin typeface="+mn-lt"/>
              </a:rPr>
              <a:t>3</a:t>
            </a:r>
            <a:r>
              <a:rPr lang="en-US" sz="2400" b="1" dirty="0">
                <a:latin typeface="+mn-lt"/>
              </a:rPr>
              <a:t>) Arithmetic Using Generator for the Polynomial (</a:t>
            </a:r>
            <a:r>
              <a:rPr lang="en-US" sz="2400" b="1" i="1" dirty="0">
                <a:latin typeface="+mn-lt"/>
              </a:rPr>
              <a:t>x</a:t>
            </a:r>
            <a:r>
              <a:rPr lang="en-US" sz="2400" b="1" baseline="30000" dirty="0">
                <a:latin typeface="+mn-lt"/>
              </a:rPr>
              <a:t>3</a:t>
            </a:r>
            <a:r>
              <a:rPr lang="en-US" sz="2400" b="1" dirty="0">
                <a:latin typeface="+mn-lt"/>
              </a:rPr>
              <a:t> + </a:t>
            </a:r>
            <a:r>
              <a:rPr lang="en-US" sz="2400" b="1" i="1" dirty="0">
                <a:latin typeface="+mn-lt"/>
              </a:rPr>
              <a:t>x</a:t>
            </a:r>
            <a:r>
              <a:rPr lang="en-US" sz="2400" b="1" dirty="0">
                <a:latin typeface="+mn-lt"/>
              </a:rPr>
              <a:t> + 1)</a:t>
            </a:r>
            <a:endParaRPr lang="en-US" sz="1200" dirty="0">
              <a:latin typeface="Arial" panose="020B0604020202020204" pitchFamily="34" charset="0"/>
            </a:endParaRPr>
          </a:p>
        </p:txBody>
      </p:sp>
      <p:sp>
        <p:nvSpPr>
          <p:cNvPr id="128003" name="TextBox 10"/>
          <p:cNvSpPr txBox="1">
            <a:spLocks noChangeArrowheads="1"/>
          </p:cNvSpPr>
          <p:nvPr/>
        </p:nvSpPr>
        <p:spPr bwMode="auto">
          <a:xfrm>
            <a:off x="3505200" y="3352800"/>
            <a:ext cx="1352550" cy="369888"/>
          </a:xfrm>
          <a:prstGeom prst="rect">
            <a:avLst/>
          </a:prstGeom>
          <a:noFill/>
          <a:ln w="9525">
            <a:noFill/>
            <a:miter lim="800000"/>
          </a:ln>
        </p:spPr>
        <p:txBody>
          <a:bodyPr wrap="none">
            <a:spAutoFit/>
          </a:bodyPr>
          <a:lstStyle/>
          <a:p>
            <a:r>
              <a:rPr lang="en-US"/>
              <a:t>(a) Addition </a:t>
            </a:r>
            <a:endParaRPr lang="en-US"/>
          </a:p>
        </p:txBody>
      </p:sp>
      <p:sp>
        <p:nvSpPr>
          <p:cNvPr id="128004" name="TextBox 12"/>
          <p:cNvSpPr txBox="1">
            <a:spLocks noChangeArrowheads="1"/>
          </p:cNvSpPr>
          <p:nvPr/>
        </p:nvSpPr>
        <p:spPr bwMode="auto">
          <a:xfrm>
            <a:off x="3505200" y="6324600"/>
            <a:ext cx="1865313" cy="369888"/>
          </a:xfrm>
          <a:prstGeom prst="rect">
            <a:avLst/>
          </a:prstGeom>
          <a:noFill/>
          <a:ln w="9525">
            <a:noFill/>
            <a:miter lim="800000"/>
          </a:ln>
        </p:spPr>
        <p:txBody>
          <a:bodyPr wrap="none">
            <a:spAutoFit/>
          </a:bodyPr>
          <a:lstStyle/>
          <a:p>
            <a:r>
              <a:rPr lang="en-US"/>
              <a:t>(b) Multiplication </a:t>
            </a:r>
            <a:endParaRPr lang="en-US"/>
          </a:p>
        </p:txBody>
      </p:sp>
      <p:pic>
        <p:nvPicPr>
          <p:cNvPr id="128005" name="Picture 7"/>
          <p:cNvPicPr>
            <a:picLocks noChangeAspect="1"/>
          </p:cNvPicPr>
          <p:nvPr/>
        </p:nvPicPr>
        <p:blipFill>
          <a:blip r:embed="rId1"/>
          <a:srcRect/>
          <a:stretch>
            <a:fillRect/>
          </a:stretch>
        </p:blipFill>
        <p:spPr bwMode="auto">
          <a:xfrm>
            <a:off x="381000" y="1219200"/>
            <a:ext cx="8382000" cy="2324100"/>
          </a:xfrm>
          <a:prstGeom prst="rect">
            <a:avLst/>
          </a:prstGeom>
          <a:noFill/>
          <a:ln w="9525">
            <a:noFill/>
            <a:miter lim="800000"/>
            <a:headEnd/>
            <a:tailEnd/>
          </a:ln>
        </p:spPr>
      </p:pic>
      <p:pic>
        <p:nvPicPr>
          <p:cNvPr id="128006" name="Picture 8"/>
          <p:cNvPicPr>
            <a:picLocks noChangeAspect="1"/>
          </p:cNvPicPr>
          <p:nvPr/>
        </p:nvPicPr>
        <p:blipFill>
          <a:blip r:embed="rId2"/>
          <a:srcRect/>
          <a:stretch>
            <a:fillRect/>
          </a:stretch>
        </p:blipFill>
        <p:spPr bwMode="auto">
          <a:xfrm>
            <a:off x="301625" y="3810000"/>
            <a:ext cx="8566150" cy="236220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Properties of Divisibility</a:t>
            </a:r>
            <a:endParaRPr lang="en-US" smtClean="0"/>
          </a:p>
        </p:txBody>
      </p:sp>
      <p:sp>
        <p:nvSpPr>
          <p:cNvPr id="3" name="Content Placeholder 2"/>
          <p:cNvSpPr>
            <a:spLocks noGrp="1"/>
          </p:cNvSpPr>
          <p:nvPr>
            <p:ph idx="1"/>
          </p:nvPr>
        </p:nvSpPr>
        <p:spPr>
          <a:xfrm>
            <a:off x="792163" y="1762125"/>
            <a:ext cx="7570787" cy="4562475"/>
          </a:xfrm>
        </p:spPr>
        <p:txBody>
          <a:bodyPr rtlCol="0">
            <a:normAutofit lnSpcReduction="10000"/>
          </a:bodyPr>
          <a:lstStyle/>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 If </a:t>
            </a:r>
            <a:r>
              <a:rPr lang="en-US" i="1" dirty="0" smtClean="0">
                <a:ea typeface="+mn-ea"/>
                <a:cs typeface="+mn-cs"/>
              </a:rPr>
              <a:t>a </a:t>
            </a:r>
            <a:r>
              <a:rPr lang="en-US" dirty="0" smtClean="0">
                <a:ea typeface="+mn-ea"/>
                <a:cs typeface="+mn-cs"/>
              </a:rPr>
              <a:t>| 1, then </a:t>
            </a:r>
            <a:r>
              <a:rPr lang="en-US" i="1" dirty="0" smtClean="0">
                <a:ea typeface="+mn-ea"/>
                <a:cs typeface="+mn-cs"/>
              </a:rPr>
              <a:t>a</a:t>
            </a:r>
            <a:r>
              <a:rPr lang="en-US" dirty="0" smtClean="0">
                <a:ea typeface="+mn-ea"/>
                <a:cs typeface="+mn-cs"/>
              </a:rPr>
              <a:t> = ±1</a:t>
            </a:r>
            <a:endParaRPr lang="en-US"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 If </a:t>
            </a:r>
            <a:r>
              <a:rPr lang="en-US" i="1" dirty="0" smtClean="0">
                <a:ea typeface="+mn-ea"/>
                <a:cs typeface="+mn-cs"/>
              </a:rPr>
              <a:t>a</a:t>
            </a:r>
            <a:r>
              <a:rPr lang="en-US" dirty="0" smtClean="0">
                <a:ea typeface="+mn-ea"/>
                <a:cs typeface="+mn-cs"/>
              </a:rPr>
              <a:t> | </a:t>
            </a:r>
            <a:r>
              <a:rPr lang="en-US" i="1" dirty="0" smtClean="0">
                <a:ea typeface="+mn-ea"/>
                <a:cs typeface="+mn-cs"/>
              </a:rPr>
              <a:t>b</a:t>
            </a:r>
            <a:r>
              <a:rPr lang="en-US" dirty="0" smtClean="0">
                <a:ea typeface="+mn-ea"/>
                <a:cs typeface="+mn-cs"/>
              </a:rPr>
              <a:t> and </a:t>
            </a:r>
            <a:r>
              <a:rPr lang="en-US" i="1" dirty="0" smtClean="0">
                <a:ea typeface="+mn-ea"/>
                <a:cs typeface="+mn-cs"/>
              </a:rPr>
              <a:t>b</a:t>
            </a:r>
            <a:r>
              <a:rPr lang="en-US" dirty="0" smtClean="0">
                <a:ea typeface="+mn-ea"/>
                <a:cs typeface="+mn-cs"/>
              </a:rPr>
              <a:t> | </a:t>
            </a:r>
            <a:r>
              <a:rPr lang="en-US" i="1" dirty="0" smtClean="0">
                <a:ea typeface="+mn-ea"/>
                <a:cs typeface="+mn-cs"/>
              </a:rPr>
              <a:t>a</a:t>
            </a:r>
            <a:r>
              <a:rPr lang="en-US" dirty="0" smtClean="0">
                <a:ea typeface="+mn-ea"/>
                <a:cs typeface="+mn-cs"/>
              </a:rPr>
              <a:t>, then </a:t>
            </a:r>
            <a:r>
              <a:rPr lang="en-US" i="1" dirty="0" smtClean="0">
                <a:ea typeface="+mn-ea"/>
                <a:cs typeface="+mn-cs"/>
              </a:rPr>
              <a:t>a</a:t>
            </a:r>
            <a:r>
              <a:rPr lang="en-US" dirty="0" smtClean="0">
                <a:ea typeface="+mn-ea"/>
                <a:cs typeface="+mn-cs"/>
              </a:rPr>
              <a:t> = ±</a:t>
            </a:r>
            <a:r>
              <a:rPr lang="en-US" i="1" dirty="0" smtClean="0">
                <a:ea typeface="+mn-ea"/>
                <a:cs typeface="+mn-cs"/>
              </a:rPr>
              <a:t>b</a:t>
            </a:r>
            <a:endParaRPr lang="en-US"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 Any </a:t>
            </a:r>
            <a:r>
              <a:rPr lang="en-US" i="1" dirty="0" smtClean="0">
                <a:ea typeface="+mn-ea"/>
                <a:cs typeface="+mn-cs"/>
              </a:rPr>
              <a:t>b</a:t>
            </a:r>
            <a:r>
              <a:rPr lang="en-US" dirty="0" smtClean="0">
                <a:ea typeface="+mn-ea"/>
                <a:cs typeface="+mn-cs"/>
              </a:rPr>
              <a:t> ≠ 0 divides 0 </a:t>
            </a:r>
            <a:endParaRPr lang="en-US"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If </a:t>
            </a:r>
            <a:r>
              <a:rPr lang="en-US" i="1" dirty="0" smtClean="0">
                <a:ea typeface="+mn-ea"/>
                <a:cs typeface="+mn-cs"/>
              </a:rPr>
              <a:t>a</a:t>
            </a:r>
            <a:r>
              <a:rPr lang="en-US" dirty="0" smtClean="0">
                <a:ea typeface="+mn-ea"/>
                <a:cs typeface="+mn-cs"/>
              </a:rPr>
              <a:t> | </a:t>
            </a:r>
            <a:r>
              <a:rPr lang="en-US" i="1" dirty="0" smtClean="0">
                <a:ea typeface="+mn-ea"/>
                <a:cs typeface="+mn-cs"/>
              </a:rPr>
              <a:t>b</a:t>
            </a:r>
            <a:r>
              <a:rPr lang="en-US" dirty="0" smtClean="0">
                <a:ea typeface="+mn-ea"/>
                <a:cs typeface="+mn-cs"/>
              </a:rPr>
              <a:t> and </a:t>
            </a:r>
            <a:r>
              <a:rPr lang="en-US" i="1" dirty="0" smtClean="0">
                <a:ea typeface="+mn-ea"/>
                <a:cs typeface="+mn-cs"/>
              </a:rPr>
              <a:t>b</a:t>
            </a:r>
            <a:r>
              <a:rPr lang="en-US" dirty="0" smtClean="0">
                <a:ea typeface="+mn-ea"/>
                <a:cs typeface="+mn-cs"/>
              </a:rPr>
              <a:t> | </a:t>
            </a:r>
            <a:r>
              <a:rPr lang="en-US" i="1" dirty="0" smtClean="0">
                <a:ea typeface="+mn-ea"/>
                <a:cs typeface="+mn-cs"/>
              </a:rPr>
              <a:t>c</a:t>
            </a:r>
            <a:r>
              <a:rPr lang="en-US" dirty="0" smtClean="0">
                <a:ea typeface="+mn-ea"/>
                <a:cs typeface="+mn-cs"/>
              </a:rPr>
              <a:t>, then </a:t>
            </a:r>
            <a:r>
              <a:rPr lang="en-US" i="1" dirty="0" smtClean="0">
                <a:ea typeface="+mn-ea"/>
                <a:cs typeface="+mn-cs"/>
              </a:rPr>
              <a:t>a</a:t>
            </a:r>
            <a:r>
              <a:rPr lang="en-US" dirty="0" smtClean="0">
                <a:ea typeface="+mn-ea"/>
                <a:cs typeface="+mn-cs"/>
              </a:rPr>
              <a:t> | </a:t>
            </a:r>
            <a:r>
              <a:rPr lang="en-US" i="1" dirty="0" smtClean="0">
                <a:ea typeface="+mn-ea"/>
                <a:cs typeface="+mn-cs"/>
              </a:rPr>
              <a:t>c</a:t>
            </a:r>
            <a:r>
              <a:rPr lang="en-US" dirty="0" smtClean="0">
                <a:ea typeface="+mn-ea"/>
                <a:cs typeface="+mn-cs"/>
              </a:rPr>
              <a:t> </a:t>
            </a:r>
            <a:endParaRPr lang="en-US" dirty="0" smtClean="0">
              <a:ea typeface="+mn-ea"/>
              <a:cs typeface="+mn-cs"/>
            </a:endParaRPr>
          </a:p>
          <a:p>
            <a:pPr fontAlgn="auto">
              <a:spcAft>
                <a:spcPts val="0"/>
              </a:spcAft>
              <a:buClr>
                <a:schemeClr val="accent1">
                  <a:lumMod val="60000"/>
                  <a:lumOff val="40000"/>
                </a:schemeClr>
              </a:buClr>
              <a:buFont typeface="Candara" pitchFamily="-84" charset="0"/>
              <a:buNone/>
              <a:defRPr/>
            </a:pPr>
            <a:endParaRPr lang="en-US" dirty="0" smtClean="0">
              <a:ea typeface="+mn-ea"/>
              <a:cs typeface="+mn-cs"/>
            </a:endParaRPr>
          </a:p>
          <a:p>
            <a:pPr fontAlgn="auto">
              <a:spcAft>
                <a:spcPts val="0"/>
              </a:spcAft>
              <a:buClr>
                <a:schemeClr val="accent1">
                  <a:lumMod val="60000"/>
                  <a:lumOff val="40000"/>
                </a:schemeClr>
              </a:buClr>
              <a:buFont typeface="Candara" pitchFamily="-84" charset="0"/>
              <a:buChar char="•"/>
              <a:defRPr/>
            </a:pPr>
            <a:r>
              <a:rPr lang="en-US" dirty="0" smtClean="0">
                <a:ea typeface="+mn-ea"/>
                <a:cs typeface="+mn-cs"/>
              </a:rPr>
              <a:t>If </a:t>
            </a:r>
            <a:r>
              <a:rPr lang="en-US" i="1" dirty="0" smtClean="0">
                <a:ea typeface="+mn-ea"/>
                <a:cs typeface="+mn-cs"/>
              </a:rPr>
              <a:t>b </a:t>
            </a:r>
            <a:r>
              <a:rPr lang="en-US" dirty="0" smtClean="0">
                <a:ea typeface="+mn-ea"/>
                <a:cs typeface="+mn-cs"/>
              </a:rPr>
              <a:t>| </a:t>
            </a:r>
            <a:r>
              <a:rPr lang="en-US" i="1" dirty="0" smtClean="0">
                <a:ea typeface="+mn-ea"/>
                <a:cs typeface="+mn-cs"/>
              </a:rPr>
              <a:t>g</a:t>
            </a:r>
            <a:r>
              <a:rPr lang="en-US" dirty="0" smtClean="0">
                <a:ea typeface="+mn-ea"/>
                <a:cs typeface="+mn-cs"/>
              </a:rPr>
              <a:t> and </a:t>
            </a:r>
            <a:r>
              <a:rPr lang="en-US" i="1" dirty="0" smtClean="0">
                <a:ea typeface="+mn-ea"/>
                <a:cs typeface="+mn-cs"/>
              </a:rPr>
              <a:t>b </a:t>
            </a:r>
            <a:r>
              <a:rPr lang="en-US" dirty="0" smtClean="0">
                <a:ea typeface="+mn-ea"/>
                <a:cs typeface="+mn-cs"/>
              </a:rPr>
              <a:t>| </a:t>
            </a:r>
            <a:r>
              <a:rPr lang="en-US" i="1" dirty="0" smtClean="0">
                <a:ea typeface="+mn-ea"/>
                <a:cs typeface="+mn-cs"/>
              </a:rPr>
              <a:t>h</a:t>
            </a:r>
            <a:r>
              <a:rPr lang="en-US" dirty="0" smtClean="0">
                <a:ea typeface="+mn-ea"/>
                <a:cs typeface="+mn-cs"/>
              </a:rPr>
              <a:t>, then </a:t>
            </a:r>
            <a:r>
              <a:rPr lang="en-US" i="1" dirty="0" smtClean="0">
                <a:ea typeface="+mn-ea"/>
                <a:cs typeface="+mn-cs"/>
              </a:rPr>
              <a:t>b </a:t>
            </a:r>
            <a:r>
              <a:rPr lang="en-US" dirty="0" smtClean="0">
                <a:ea typeface="+mn-ea"/>
                <a:cs typeface="+mn-cs"/>
              </a:rPr>
              <a:t>| (</a:t>
            </a:r>
            <a:r>
              <a:rPr lang="en-US" i="1" dirty="0" smtClean="0">
                <a:ea typeface="+mn-ea"/>
                <a:cs typeface="+mn-cs"/>
              </a:rPr>
              <a:t>mg</a:t>
            </a:r>
            <a:r>
              <a:rPr lang="en-US" dirty="0" smtClean="0">
                <a:ea typeface="+mn-ea"/>
                <a:cs typeface="+mn-cs"/>
              </a:rPr>
              <a:t> + </a:t>
            </a:r>
            <a:r>
              <a:rPr lang="en-US" i="1" dirty="0" smtClean="0">
                <a:ea typeface="+mn-ea"/>
                <a:cs typeface="+mn-cs"/>
              </a:rPr>
              <a:t>nh</a:t>
            </a:r>
            <a:r>
              <a:rPr lang="en-US" dirty="0" smtClean="0">
                <a:ea typeface="+mn-ea"/>
                <a:cs typeface="+mn-cs"/>
              </a:rPr>
              <a:t>) for arbitrary integers </a:t>
            </a:r>
            <a:r>
              <a:rPr lang="en-US" i="1" dirty="0" smtClean="0">
                <a:ea typeface="+mn-ea"/>
                <a:cs typeface="+mn-cs"/>
              </a:rPr>
              <a:t>m</a:t>
            </a:r>
            <a:r>
              <a:rPr lang="en-US" dirty="0" smtClean="0">
                <a:ea typeface="+mn-ea"/>
                <a:cs typeface="+mn-cs"/>
              </a:rPr>
              <a:t> and </a:t>
            </a:r>
            <a:r>
              <a:rPr lang="en-US" i="1" dirty="0" smtClean="0">
                <a:ea typeface="+mn-ea"/>
                <a:cs typeface="+mn-cs"/>
              </a:rPr>
              <a:t>n</a:t>
            </a:r>
            <a:endParaRPr lang="en-US" i="1" dirty="0" smtClean="0">
              <a:ea typeface="+mn-ea"/>
              <a:cs typeface="+mn-cs"/>
            </a:endParaRPr>
          </a:p>
        </p:txBody>
      </p:sp>
      <p:sp>
        <p:nvSpPr>
          <p:cNvPr id="6" name="TextBox 5"/>
          <p:cNvSpPr txBox="1"/>
          <p:nvPr/>
        </p:nvSpPr>
        <p:spPr>
          <a:xfrm>
            <a:off x="2438400" y="4572000"/>
            <a:ext cx="3810000" cy="461963"/>
          </a:xfrm>
          <a:prstGeom prst="rect">
            <a:avLst/>
          </a:prstGeom>
          <a:solidFill>
            <a:schemeClr val="accent4">
              <a:lumMod val="40000"/>
              <a:lumOff val="60000"/>
            </a:schemeClr>
          </a:solidFill>
          <a:ln w="31750">
            <a:solidFill>
              <a:schemeClr val="accent4">
                <a:lumMod val="75000"/>
              </a:schemeClr>
            </a:solidFill>
          </a:ln>
        </p:spPr>
        <p:txBody>
          <a:bodyPr>
            <a:spAutoFit/>
          </a:bodyPr>
          <a:lstStyle/>
          <a:p>
            <a:pPr>
              <a:defRPr/>
            </a:pPr>
            <a:r>
              <a:rPr lang="en-US" dirty="0">
                <a:latin typeface="Arial" panose="020B0604020202020204" pitchFamily="34" charset="0"/>
              </a:rPr>
              <a:t> </a:t>
            </a:r>
            <a:r>
              <a:rPr lang="en-US" sz="2400" dirty="0">
                <a:latin typeface="+mn-lt"/>
              </a:rPr>
              <a:t>11 | 66 and 66 | 198 = 11 | 198</a:t>
            </a:r>
            <a:endParaRPr lang="en-US" sz="2400" dirty="0">
              <a:latin typeface="+mn-l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smtClean="0"/>
              <a:t>Summary</a:t>
            </a:r>
            <a:endParaRPr lang="en-AU" smtClean="0"/>
          </a:p>
        </p:txBody>
      </p:sp>
      <p:sp>
        <p:nvSpPr>
          <p:cNvPr id="130051" name="Rectangle 3"/>
          <p:cNvSpPr>
            <a:spLocks noGrp="1" noChangeArrowheads="1"/>
          </p:cNvSpPr>
          <p:nvPr>
            <p:ph sz="half" idx="1"/>
          </p:nvPr>
        </p:nvSpPr>
        <p:spPr>
          <a:xfrm>
            <a:off x="533400" y="1752600"/>
            <a:ext cx="3565525" cy="4778375"/>
          </a:xfrm>
        </p:spPr>
        <p:txBody>
          <a:bodyPr/>
          <a:lstStyle/>
          <a:p>
            <a:r>
              <a:rPr lang="en-US" smtClean="0"/>
              <a:t>Divisibility and the division algorithm</a:t>
            </a:r>
            <a:endParaRPr lang="en-US" smtClean="0"/>
          </a:p>
          <a:p>
            <a:r>
              <a:rPr lang="en-US" smtClean="0"/>
              <a:t>The Euclidean algorithm</a:t>
            </a:r>
            <a:endParaRPr lang="en-US" smtClean="0"/>
          </a:p>
          <a:p>
            <a:r>
              <a:rPr lang="en-US" smtClean="0"/>
              <a:t>Modular arithmetic</a:t>
            </a:r>
            <a:endParaRPr lang="en-US" smtClean="0"/>
          </a:p>
          <a:p>
            <a:r>
              <a:rPr lang="en-US" smtClean="0"/>
              <a:t>Groups, rings, and fields</a:t>
            </a:r>
            <a:endParaRPr lang="en-AU" smtClean="0"/>
          </a:p>
        </p:txBody>
      </p:sp>
      <p:sp>
        <p:nvSpPr>
          <p:cNvPr id="130052" name="Content Placeholder 11"/>
          <p:cNvSpPr>
            <a:spLocks noGrp="1"/>
          </p:cNvSpPr>
          <p:nvPr>
            <p:ph sz="half" idx="2"/>
          </p:nvPr>
        </p:nvSpPr>
        <p:spPr>
          <a:xfrm>
            <a:off x="5867400" y="1752600"/>
            <a:ext cx="3124200" cy="4778375"/>
          </a:xfrm>
        </p:spPr>
        <p:txBody>
          <a:bodyPr/>
          <a:lstStyle/>
          <a:p>
            <a:r>
              <a:rPr lang="en-US" smtClean="0"/>
              <a:t>Finite fields of the form GF(</a:t>
            </a:r>
            <a:r>
              <a:rPr lang="en-US" i="1" smtClean="0"/>
              <a:t>p</a:t>
            </a:r>
            <a:r>
              <a:rPr lang="en-US" smtClean="0"/>
              <a:t>)</a:t>
            </a:r>
            <a:endParaRPr lang="en-US" smtClean="0"/>
          </a:p>
          <a:p>
            <a:r>
              <a:rPr lang="en-US" smtClean="0"/>
              <a:t>Polynomial arithmetic</a:t>
            </a:r>
            <a:endParaRPr lang="en-US" smtClean="0"/>
          </a:p>
          <a:p>
            <a:r>
              <a:rPr lang="en-US" smtClean="0"/>
              <a:t>Finite fields of the form GF(2</a:t>
            </a:r>
            <a:r>
              <a:rPr lang="en-US" i="1" baseline="30000" smtClean="0"/>
              <a:t>n</a:t>
            </a:r>
            <a:r>
              <a:rPr lang="en-US" i="1" smtClean="0"/>
              <a:t>)</a:t>
            </a:r>
            <a:endParaRPr lang="en-US" i="1" smtClean="0"/>
          </a:p>
        </p:txBody>
      </p:sp>
      <p:pic>
        <p:nvPicPr>
          <p:cNvPr id="9" name="Picture Placeholder 4" descr="crypto.jpg"/>
          <p:cNvPicPr>
            <a:picLocks noChangeAspect="1"/>
          </p:cNvPicPr>
          <p:nvPr/>
        </p:nvPicPr>
        <p:blipFill>
          <a:blip r:embed="rId1">
            <a:lum bright="28000"/>
          </a:blip>
          <a:srcRect l="-16674" t="-1111" r="-18211" b="44444"/>
          <a:stretch>
            <a:fillRect/>
          </a:stretch>
        </p:blipFill>
        <p:spPr bwMode="auto">
          <a:xfrm>
            <a:off x="3505200" y="28194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Properties of Divisibility</a:t>
            </a:r>
            <a:endParaRPr lang="en-US" smtClean="0"/>
          </a:p>
        </p:txBody>
      </p:sp>
      <p:sp>
        <p:nvSpPr>
          <p:cNvPr id="39939" name="Content Placeholder 2"/>
          <p:cNvSpPr>
            <a:spLocks noGrp="1"/>
          </p:cNvSpPr>
          <p:nvPr>
            <p:ph idx="1"/>
          </p:nvPr>
        </p:nvSpPr>
        <p:spPr>
          <a:xfrm>
            <a:off x="685800" y="1600200"/>
            <a:ext cx="7924800" cy="4114800"/>
          </a:xfrm>
        </p:spPr>
        <p:txBody>
          <a:bodyPr/>
          <a:lstStyle/>
          <a:p>
            <a:r>
              <a:rPr lang="en-US" sz="2600" dirty="0" smtClean="0"/>
              <a:t> To see this last point, note that:</a:t>
            </a:r>
            <a:endParaRPr lang="en-US" sz="2600" dirty="0" smtClean="0"/>
          </a:p>
          <a:p>
            <a:pPr lvl="1"/>
            <a:r>
              <a:rPr lang="en-US" sz="2400" dirty="0" smtClean="0"/>
              <a:t>If </a:t>
            </a:r>
            <a:r>
              <a:rPr lang="en-US" sz="2400" i="1" dirty="0" smtClean="0"/>
              <a:t>b |</a:t>
            </a:r>
            <a:r>
              <a:rPr lang="en-US" sz="2400" dirty="0" smtClean="0"/>
              <a:t> </a:t>
            </a:r>
            <a:r>
              <a:rPr lang="en-US" sz="2400" i="1" dirty="0" err="1" smtClean="0"/>
              <a:t>g</a:t>
            </a:r>
            <a:r>
              <a:rPr lang="en-US" sz="2400" dirty="0" smtClean="0"/>
              <a:t> , then </a:t>
            </a:r>
            <a:r>
              <a:rPr lang="en-US" sz="2400" i="1" dirty="0" err="1" smtClean="0"/>
              <a:t>g</a:t>
            </a:r>
            <a:r>
              <a:rPr lang="en-US" sz="2400" dirty="0" smtClean="0"/>
              <a:t>  is of the form </a:t>
            </a:r>
            <a:r>
              <a:rPr lang="en-US" sz="2400" i="1" dirty="0" err="1" smtClean="0"/>
              <a:t>g</a:t>
            </a:r>
            <a:r>
              <a:rPr lang="en-US" sz="2400" i="1" dirty="0" smtClean="0"/>
              <a:t> = b * g</a:t>
            </a:r>
            <a:r>
              <a:rPr lang="en-US" sz="2400" i="1" baseline="-25000" dirty="0" smtClean="0"/>
              <a:t>1</a:t>
            </a:r>
            <a:r>
              <a:rPr lang="en-US" sz="2400" i="1" dirty="0" smtClean="0"/>
              <a:t>  </a:t>
            </a:r>
            <a:r>
              <a:rPr lang="en-US" sz="2400" dirty="0" smtClean="0"/>
              <a:t>for some integer g</a:t>
            </a:r>
            <a:r>
              <a:rPr lang="en-US" sz="2400" i="1" baseline="-25000" dirty="0" smtClean="0"/>
              <a:t>1</a:t>
            </a:r>
            <a:r>
              <a:rPr lang="en-US" sz="2400" dirty="0" smtClean="0"/>
              <a:t> </a:t>
            </a:r>
            <a:endParaRPr lang="en-US" sz="2400" dirty="0" smtClean="0"/>
          </a:p>
          <a:p>
            <a:pPr lvl="1"/>
            <a:r>
              <a:rPr lang="en-US" sz="2400" dirty="0" smtClean="0"/>
              <a:t>If </a:t>
            </a:r>
            <a:r>
              <a:rPr lang="en-US" sz="2400" i="1" dirty="0" smtClean="0"/>
              <a:t>b |</a:t>
            </a:r>
            <a:r>
              <a:rPr lang="en-US" sz="2400" dirty="0" smtClean="0"/>
              <a:t> </a:t>
            </a:r>
            <a:r>
              <a:rPr lang="en-US" sz="2400" i="1" dirty="0" err="1" smtClean="0"/>
              <a:t>h</a:t>
            </a:r>
            <a:r>
              <a:rPr lang="en-US" sz="2400" dirty="0" smtClean="0"/>
              <a:t> , then </a:t>
            </a:r>
            <a:r>
              <a:rPr lang="en-US" sz="2400" i="1" dirty="0" err="1" smtClean="0"/>
              <a:t>h</a:t>
            </a:r>
            <a:r>
              <a:rPr lang="en-US" sz="2400" dirty="0" smtClean="0"/>
              <a:t>  is of the form </a:t>
            </a:r>
            <a:r>
              <a:rPr lang="en-US" sz="2400" i="1" dirty="0" err="1" smtClean="0"/>
              <a:t>h</a:t>
            </a:r>
            <a:r>
              <a:rPr lang="en-US" sz="2400" i="1" dirty="0" smtClean="0"/>
              <a:t> = b * h</a:t>
            </a:r>
            <a:r>
              <a:rPr lang="en-US" sz="2400" i="1" baseline="-25000" dirty="0" smtClean="0"/>
              <a:t>1</a:t>
            </a:r>
            <a:r>
              <a:rPr lang="en-US" sz="2400" i="1" dirty="0" smtClean="0"/>
              <a:t>  </a:t>
            </a:r>
            <a:r>
              <a:rPr lang="en-US" sz="2400" dirty="0" smtClean="0"/>
              <a:t>for some integer </a:t>
            </a:r>
            <a:r>
              <a:rPr lang="en-US" sz="2400" i="1" dirty="0" smtClean="0"/>
              <a:t>h</a:t>
            </a:r>
            <a:r>
              <a:rPr lang="en-US" sz="2400" i="1" baseline="-25000" dirty="0" smtClean="0"/>
              <a:t>1</a:t>
            </a:r>
            <a:r>
              <a:rPr lang="en-US" sz="2400" dirty="0" smtClean="0"/>
              <a:t> </a:t>
            </a:r>
            <a:endParaRPr lang="en-US" sz="2400" dirty="0" smtClean="0"/>
          </a:p>
          <a:p>
            <a:pPr>
              <a:spcBef>
                <a:spcPts val="600"/>
              </a:spcBef>
            </a:pPr>
            <a:r>
              <a:rPr lang="en-US" sz="2600" dirty="0" smtClean="0"/>
              <a:t>So:</a:t>
            </a:r>
            <a:endParaRPr lang="en-US" sz="2600" dirty="0" smtClean="0"/>
          </a:p>
          <a:p>
            <a:pPr lvl="1"/>
            <a:r>
              <a:rPr lang="en-US" sz="2400" i="1" dirty="0" smtClean="0"/>
              <a:t>mg + </a:t>
            </a:r>
            <a:r>
              <a:rPr lang="en-US" sz="2400" i="1" dirty="0" err="1" smtClean="0"/>
              <a:t>nh</a:t>
            </a:r>
            <a:r>
              <a:rPr lang="en-US" sz="2400" i="1" dirty="0" smtClean="0"/>
              <a:t> = mbg</a:t>
            </a:r>
            <a:r>
              <a:rPr lang="en-US" sz="2400" i="1" baseline="-25000" dirty="0" smtClean="0"/>
              <a:t>1</a:t>
            </a:r>
            <a:r>
              <a:rPr lang="en-US" sz="2400" i="1" dirty="0" smtClean="0"/>
              <a:t> + nbh</a:t>
            </a:r>
            <a:r>
              <a:rPr lang="en-US" sz="2400" i="1" baseline="-25000" dirty="0" smtClean="0"/>
              <a:t>1</a:t>
            </a:r>
            <a:r>
              <a:rPr lang="en-US" sz="2400" i="1" dirty="0" smtClean="0"/>
              <a:t> = b *  (mg</a:t>
            </a:r>
            <a:r>
              <a:rPr lang="en-US" sz="2400" i="1" baseline="-25000" dirty="0" smtClean="0"/>
              <a:t>1</a:t>
            </a:r>
            <a:r>
              <a:rPr lang="en-US" sz="2400" i="1" dirty="0" smtClean="0"/>
              <a:t> + nh</a:t>
            </a:r>
            <a:r>
              <a:rPr lang="en-US" sz="2400" i="1" baseline="-25000" dirty="0" smtClean="0"/>
              <a:t>1</a:t>
            </a:r>
            <a:r>
              <a:rPr lang="en-US" sz="2400" i="1" dirty="0" smtClean="0"/>
              <a:t> ) </a:t>
            </a:r>
            <a:endParaRPr lang="en-US" sz="2400" i="1" dirty="0" smtClean="0"/>
          </a:p>
          <a:p>
            <a:pPr lvl="1">
              <a:buFont typeface="Candara" pitchFamily="-84" charset="0"/>
              <a:buNone/>
            </a:pPr>
            <a:r>
              <a:rPr lang="en-US" sz="2400" i="1" dirty="0" smtClean="0"/>
              <a:t>     </a:t>
            </a:r>
            <a:r>
              <a:rPr lang="en-US" sz="2400" dirty="0" smtClean="0"/>
              <a:t>and therefore </a:t>
            </a:r>
            <a:r>
              <a:rPr lang="en-US" sz="2400" i="1" dirty="0" smtClean="0"/>
              <a:t>b</a:t>
            </a:r>
            <a:r>
              <a:rPr lang="en-US" sz="2400" dirty="0" smtClean="0"/>
              <a:t>  divides </a:t>
            </a:r>
            <a:r>
              <a:rPr lang="en-US" sz="2400" i="1" dirty="0" smtClean="0"/>
              <a:t>mg + </a:t>
            </a:r>
            <a:r>
              <a:rPr lang="en-US" sz="2400" i="1" dirty="0" err="1" smtClean="0"/>
              <a:t>nh</a:t>
            </a:r>
            <a:r>
              <a:rPr lang="en-US" sz="2400" i="1" dirty="0" smtClean="0"/>
              <a:t> </a:t>
            </a:r>
            <a:endParaRPr lang="en-US" sz="2400" dirty="0" smtClean="0"/>
          </a:p>
        </p:txBody>
      </p:sp>
      <p:sp>
        <p:nvSpPr>
          <p:cNvPr id="4" name="TextBox 3"/>
          <p:cNvSpPr txBox="1"/>
          <p:nvPr/>
        </p:nvSpPr>
        <p:spPr>
          <a:xfrm>
            <a:off x="2057400" y="5029200"/>
            <a:ext cx="5029200" cy="1631950"/>
          </a:xfrm>
          <a:prstGeom prst="rect">
            <a:avLst/>
          </a:prstGeom>
          <a:solidFill>
            <a:schemeClr val="accent4">
              <a:lumMod val="40000"/>
              <a:lumOff val="60000"/>
            </a:schemeClr>
          </a:solidFill>
          <a:ln w="31750">
            <a:solidFill>
              <a:schemeClr val="accent4">
                <a:lumMod val="75000"/>
              </a:schemeClr>
            </a:solidFill>
          </a:ln>
        </p:spPr>
        <p:txBody>
          <a:bodyPr>
            <a:spAutoFit/>
          </a:bodyPr>
          <a:lstStyle/>
          <a:p>
            <a:pPr>
              <a:defRPr/>
            </a:pPr>
            <a:r>
              <a:rPr lang="en-US" sz="2000" dirty="0">
                <a:latin typeface="+mn-lt"/>
              </a:rPr>
              <a:t>    </a:t>
            </a:r>
            <a:r>
              <a:rPr lang="en-US" sz="2000" i="1" dirty="0">
                <a:latin typeface="+mn-lt"/>
              </a:rPr>
              <a:t>b</a:t>
            </a:r>
            <a:r>
              <a:rPr lang="en-US" sz="2000" dirty="0">
                <a:latin typeface="+mn-lt"/>
              </a:rPr>
              <a:t> = 7; </a:t>
            </a:r>
            <a:r>
              <a:rPr lang="en-US" sz="2000" i="1" dirty="0">
                <a:latin typeface="+mn-lt"/>
              </a:rPr>
              <a:t> g</a:t>
            </a:r>
            <a:r>
              <a:rPr lang="en-US" sz="2000" dirty="0">
                <a:latin typeface="+mn-lt"/>
              </a:rPr>
              <a:t> = 14;  </a:t>
            </a:r>
            <a:r>
              <a:rPr lang="en-US" sz="2000" i="1" dirty="0">
                <a:latin typeface="+mn-lt"/>
              </a:rPr>
              <a:t>h</a:t>
            </a:r>
            <a:r>
              <a:rPr lang="en-US" sz="2000" dirty="0">
                <a:latin typeface="+mn-lt"/>
              </a:rPr>
              <a:t> = 63;  </a:t>
            </a:r>
            <a:r>
              <a:rPr lang="en-US" sz="2000" i="1" dirty="0">
                <a:latin typeface="+mn-lt"/>
              </a:rPr>
              <a:t>m</a:t>
            </a:r>
            <a:r>
              <a:rPr lang="en-US" sz="2000" dirty="0">
                <a:latin typeface="+mn-lt"/>
              </a:rPr>
              <a:t> = 3;  </a:t>
            </a:r>
            <a:r>
              <a:rPr lang="en-US" sz="2000" i="1" dirty="0">
                <a:latin typeface="+mn-lt"/>
              </a:rPr>
              <a:t>n</a:t>
            </a:r>
            <a:r>
              <a:rPr lang="en-US" sz="2000" dirty="0">
                <a:latin typeface="+mn-lt"/>
              </a:rPr>
              <a:t> = 2</a:t>
            </a:r>
            <a:endParaRPr lang="en-US" sz="2000" dirty="0">
              <a:latin typeface="+mn-lt"/>
            </a:endParaRPr>
          </a:p>
          <a:p>
            <a:pPr>
              <a:defRPr/>
            </a:pPr>
            <a:r>
              <a:rPr lang="en-US" sz="2000" dirty="0">
                <a:latin typeface="+mn-lt"/>
              </a:rPr>
              <a:t>    7 | 14 and 7 | 63.</a:t>
            </a:r>
            <a:endParaRPr lang="en-US" sz="2000" dirty="0">
              <a:latin typeface="+mn-lt"/>
            </a:endParaRPr>
          </a:p>
          <a:p>
            <a:pPr>
              <a:defRPr/>
            </a:pPr>
            <a:r>
              <a:rPr lang="en-US" sz="2000" dirty="0">
                <a:latin typeface="+mn-lt"/>
              </a:rPr>
              <a:t>    To show 7 (3 * 14 + 2 * 63),</a:t>
            </a:r>
            <a:endParaRPr lang="en-US" sz="2000" dirty="0">
              <a:latin typeface="+mn-lt"/>
            </a:endParaRPr>
          </a:p>
          <a:p>
            <a:pPr>
              <a:defRPr/>
            </a:pPr>
            <a:r>
              <a:rPr lang="en-US" sz="2000" dirty="0">
                <a:latin typeface="+mn-lt"/>
              </a:rPr>
              <a:t>    we have (3 * 14 + 2 * 63) = 7(3 * 2 + 2 * 9),</a:t>
            </a:r>
            <a:endParaRPr lang="en-US" sz="2000" dirty="0">
              <a:latin typeface="+mn-lt"/>
            </a:endParaRPr>
          </a:p>
          <a:p>
            <a:pPr>
              <a:defRPr/>
            </a:pPr>
            <a:r>
              <a:rPr lang="en-US" sz="2000" dirty="0">
                <a:latin typeface="+mn-lt"/>
              </a:rPr>
              <a:t>    and it is obvious that 7 | (7(3 * 2 + 2 * 9)).</a:t>
            </a:r>
            <a:endParaRPr lang="en-US" sz="2000" dirty="0">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Division Algorithm</a:t>
            </a:r>
            <a:endParaRPr lang="en-US" smtClean="0"/>
          </a:p>
        </p:txBody>
      </p:sp>
      <p:sp>
        <p:nvSpPr>
          <p:cNvPr id="41987" name="Content Placeholder 2"/>
          <p:cNvSpPr>
            <a:spLocks noGrp="1"/>
          </p:cNvSpPr>
          <p:nvPr>
            <p:ph idx="1"/>
          </p:nvPr>
        </p:nvSpPr>
        <p:spPr/>
        <p:txBody>
          <a:bodyPr/>
          <a:lstStyle/>
          <a:p>
            <a:r>
              <a:rPr lang="en-US" smtClean="0"/>
              <a:t>Given any positive integer </a:t>
            </a:r>
            <a:r>
              <a:rPr lang="en-US" i="1" smtClean="0"/>
              <a:t>n </a:t>
            </a:r>
            <a:r>
              <a:rPr lang="en-US" smtClean="0"/>
              <a:t>and any nonnegative integer </a:t>
            </a:r>
            <a:r>
              <a:rPr lang="en-US" i="1" smtClean="0"/>
              <a:t>a, </a:t>
            </a:r>
            <a:r>
              <a:rPr lang="en-US" smtClean="0"/>
              <a:t>if we divide </a:t>
            </a:r>
            <a:r>
              <a:rPr lang="en-US" i="1" smtClean="0"/>
              <a:t>a</a:t>
            </a:r>
            <a:r>
              <a:rPr lang="en-US" smtClean="0"/>
              <a:t> by </a:t>
            </a:r>
            <a:r>
              <a:rPr lang="en-US" i="1" smtClean="0"/>
              <a:t>n</a:t>
            </a:r>
            <a:r>
              <a:rPr lang="en-US" smtClean="0"/>
              <a:t> we get an integer quotient </a:t>
            </a:r>
            <a:r>
              <a:rPr lang="en-US" i="1" smtClean="0"/>
              <a:t>q</a:t>
            </a:r>
            <a:r>
              <a:rPr lang="en-US" smtClean="0"/>
              <a:t> and an integer remainder </a:t>
            </a:r>
            <a:r>
              <a:rPr lang="en-US" i="1" smtClean="0"/>
              <a:t>r</a:t>
            </a:r>
            <a:r>
              <a:rPr lang="en-US" smtClean="0"/>
              <a:t> that obey the following relationship:</a:t>
            </a:r>
            <a:endParaRPr lang="en-US" smtClean="0"/>
          </a:p>
          <a:p>
            <a:pPr lvl="1">
              <a:buFont typeface="Candara" pitchFamily="-84" charset="0"/>
              <a:buNone/>
            </a:pPr>
            <a:endParaRPr lang="en-US" smtClean="0"/>
          </a:p>
          <a:p>
            <a:pPr lvl="1" algn="ctr">
              <a:buFont typeface="Candara" pitchFamily="-84" charset="0"/>
              <a:buNone/>
            </a:pPr>
            <a:r>
              <a:rPr lang="en-US" sz="2800" i="1" smtClean="0"/>
              <a:t>	a = qn + r             0 ≤ r &lt; n; q = [a/n]</a:t>
            </a:r>
            <a:endParaRPr lang="en-US" sz="2800" i="1" smtClean="0"/>
          </a:p>
          <a:p>
            <a:endParaRPr lang="en-US" smtClean="0"/>
          </a:p>
          <a:p>
            <a:pPr lvl="1"/>
            <a:endParaRPr lang="en-US" smtClean="0"/>
          </a:p>
          <a:p>
            <a:pPr lvl="1"/>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 descr="f1.pdf"/>
          <p:cNvPicPr>
            <a:picLocks noChangeAspect="1"/>
          </p:cNvPicPr>
          <p:nvPr/>
        </p:nvPicPr>
        <p:blipFill>
          <a:blip r:embed="rId1"/>
          <a:srcRect l="5882" t="18182" r="4706" b="30910"/>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81000" y="609600"/>
            <a:ext cx="3613150" cy="2057400"/>
          </a:xfrm>
        </p:spPr>
        <p:txBody>
          <a:bodyPr/>
          <a:lstStyle/>
          <a:p>
            <a:r>
              <a:rPr lang="en-AU" sz="6000" smtClean="0"/>
              <a:t>Euclidean Algorithm</a:t>
            </a:r>
            <a:endParaRPr lang="en-AU" sz="6000" smtClean="0"/>
          </a:p>
        </p:txBody>
      </p:sp>
      <p:sp>
        <p:nvSpPr>
          <p:cNvPr id="46083" name="Rectangle 3"/>
          <p:cNvSpPr>
            <a:spLocks noGrp="1" noChangeArrowheads="1"/>
          </p:cNvSpPr>
          <p:nvPr>
            <p:ph idx="1"/>
          </p:nvPr>
        </p:nvSpPr>
        <p:spPr>
          <a:xfrm>
            <a:off x="4886325" y="381000"/>
            <a:ext cx="3813175" cy="5697538"/>
          </a:xfrm>
        </p:spPr>
        <p:txBody>
          <a:bodyPr/>
          <a:lstStyle/>
          <a:p>
            <a:r>
              <a:rPr lang="en-AU" smtClean="0"/>
              <a:t>One of the basic techniques of number theory</a:t>
            </a:r>
            <a:endParaRPr lang="en-AU" smtClean="0"/>
          </a:p>
          <a:p>
            <a:r>
              <a:rPr lang="en-AU" smtClean="0"/>
              <a:t>Procedure for determining the greatest common divisor of two positive integers</a:t>
            </a:r>
            <a:endParaRPr lang="en-AU" smtClean="0"/>
          </a:p>
          <a:p>
            <a:r>
              <a:rPr lang="en-AU" smtClean="0"/>
              <a:t>Two integers are </a:t>
            </a:r>
            <a:r>
              <a:rPr lang="en-AU" b="1" smtClean="0"/>
              <a:t>relatively prime </a:t>
            </a:r>
            <a:r>
              <a:rPr lang="en-AU" smtClean="0"/>
              <a:t>if their only common positive integer factor is 1</a:t>
            </a:r>
            <a:endParaRPr lang="en-AU" smtClean="0"/>
          </a:p>
        </p:txBody>
      </p:sp>
      <p:pic>
        <p:nvPicPr>
          <p:cNvPr id="46084" name="Picture 7"/>
          <p:cNvPicPr>
            <a:picLocks noChangeAspect="1"/>
          </p:cNvPicPr>
          <p:nvPr/>
        </p:nvPicPr>
        <p:blipFill>
          <a:blip r:embed="rId1"/>
          <a:srcRect/>
          <a:stretch>
            <a:fillRect/>
          </a:stretch>
        </p:blipFill>
        <p:spPr bwMode="auto">
          <a:xfrm>
            <a:off x="685800" y="3276600"/>
            <a:ext cx="2946400" cy="2668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fillRect/>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fillRect/>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0</TotalTime>
  <Words>13301</Words>
  <Application>WPS 演示</Application>
  <PresentationFormat>On-screen Show (4:3)</PresentationFormat>
  <Paragraphs>376</Paragraphs>
  <Slides>50</Slides>
  <Notes>50</Notes>
  <HiddenSlides>0</HiddenSlides>
  <MMClips>0</MMClips>
  <ScaleCrop>false</ScaleCrop>
  <HeadingPairs>
    <vt:vector size="6" baseType="variant">
      <vt:variant>
        <vt:lpstr>已用的字体</vt:lpstr>
      </vt:variant>
      <vt:variant>
        <vt:i4>1067</vt:i4>
      </vt:variant>
      <vt:variant>
        <vt:lpstr>主题</vt:lpstr>
      </vt:variant>
      <vt:variant>
        <vt:i4>2</vt:i4>
      </vt:variant>
      <vt:variant>
        <vt:lpstr>幻灯片标题</vt:lpstr>
      </vt:variant>
      <vt:variant>
        <vt:i4>50</vt:i4>
      </vt:variant>
    </vt:vector>
  </HeadingPairs>
  <TitlesOfParts>
    <vt:vector size="1119" baseType="lpstr">
      <vt:lpstr>Arial</vt:lpstr>
      <vt:lpstr>宋体</vt:lpstr>
      <vt:lpstr>Wingdings</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Candara</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Times New Roman</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Mistral</vt:lpstr>
      <vt:lpstr>微软雅黑</vt:lpstr>
      <vt:lpstr>Arial Unicode MS</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Wingdings</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MS PGothic</vt:lpstr>
      <vt:lpstr>ch01</vt:lpstr>
      <vt:lpstr>Infusion</vt:lpstr>
      <vt:lpstr>Cryptography and Network Security</vt:lpstr>
      <vt:lpstr>Chapter 4</vt:lpstr>
      <vt:lpstr>PowerPoint 演示文稿</vt:lpstr>
      <vt:lpstr>Divisibility</vt:lpstr>
      <vt:lpstr>Properties of Divisibility</vt:lpstr>
      <vt:lpstr>Properties of Divisibility</vt:lpstr>
      <vt:lpstr>Division Algorithm</vt:lpstr>
      <vt:lpstr>PowerPoint 演示文稿</vt:lpstr>
      <vt:lpstr>Euclidean Algorithm</vt:lpstr>
      <vt:lpstr>Greatest Common Divisor (GCD)</vt:lpstr>
      <vt:lpstr>GCD</vt:lpstr>
      <vt:lpstr>Table 4.1 Euclidean Algorithm Example</vt:lpstr>
      <vt:lpstr>Modular Arithmetic</vt:lpstr>
      <vt:lpstr>Modular Arithmetic</vt:lpstr>
      <vt:lpstr>Properties of Congruences</vt:lpstr>
      <vt:lpstr>Modular Arithmetic</vt:lpstr>
      <vt:lpstr>Remaining Properties:</vt:lpstr>
      <vt:lpstr>Table 4.2(a) Arithmetic Modulo 8</vt:lpstr>
      <vt:lpstr>Table 4.2(b) Multiplication Modulo 8</vt:lpstr>
      <vt:lpstr>Table 4.2(c)  Additive  and  Multiplicative Inverses  Modulo 8</vt:lpstr>
      <vt:lpstr>Table 4.3 Properties of Modular Arithmetic for Integers in Zn</vt:lpstr>
      <vt:lpstr>Table 4.4 Extended Euclidean Algorithm Example</vt:lpstr>
      <vt:lpstr>Groups</vt:lpstr>
      <vt:lpstr>Cyclic Group</vt:lpstr>
      <vt:lpstr>Rings</vt:lpstr>
      <vt:lpstr>Rings (cont.)</vt:lpstr>
      <vt:lpstr>Fields</vt:lpstr>
      <vt:lpstr>Group, Ring, and Field</vt:lpstr>
      <vt:lpstr>Finite Fields of the Form GF(p)</vt:lpstr>
      <vt:lpstr>Table 4.5(a) Arithmetic in GF(7)</vt:lpstr>
      <vt:lpstr>Table 4.5(b) Arithmetic in GF(7)</vt:lpstr>
      <vt:lpstr>Table 4.5(c)  Arithmetic  in GF(7)</vt:lpstr>
      <vt:lpstr> In this section, we have shown how to construct a finite field of order p, where p  is prime.   GF(p) is defined with the following properties:</vt:lpstr>
      <vt:lpstr>Polynomial Arithmetic</vt:lpstr>
      <vt:lpstr>Ordinary Polynomial Arithmetic Example</vt:lpstr>
      <vt:lpstr>PowerPoint 演示文稿</vt:lpstr>
      <vt:lpstr>Polynomial Arithmetic With Coefficients in Zp</vt:lpstr>
      <vt:lpstr>Polynomial Division</vt:lpstr>
      <vt:lpstr> Example of Polynomial Arithmetic  Over GF(2)</vt:lpstr>
      <vt:lpstr>Polynomial GCD</vt:lpstr>
      <vt:lpstr>Table 4.6(a) Arithmetic in GF(23)</vt:lpstr>
      <vt:lpstr>Table 4.6(b) Arithmetic in GF(23)</vt:lpstr>
      <vt:lpstr>Table 4.6(c)  Arithmetic  in GF(23)</vt:lpstr>
      <vt:lpstr>PowerPoint 演示文稿</vt:lpstr>
      <vt:lpstr>PowerPoint 演示文稿</vt:lpstr>
      <vt:lpstr>Computational Considerations</vt:lpstr>
      <vt:lpstr>Using a Generator</vt:lpstr>
      <vt:lpstr>Table 4.9    Generator for GF(23) using x3 + x + 1 </vt:lpstr>
      <vt:lpstr>PowerPoint 演示文稿</vt:lpstr>
      <vt:lpstr>Summary</vt:lpstr>
    </vt:vector>
  </TitlesOfParts>
  <Company>School of Eng &amp; IT, UNSW@ADFA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creator>Dr Lawrie Brown</dc:creator>
  <dc:subject>Lecture Overheads - Ch 4</dc:subject>
  <cp:lastModifiedBy>阳光</cp:lastModifiedBy>
  <cp:revision>79</cp:revision>
  <cp:lastPrinted>2009-08-06T03:57:00Z</cp:lastPrinted>
  <dcterms:created xsi:type="dcterms:W3CDTF">2013-02-04T18:58:00Z</dcterms:created>
  <dcterms:modified xsi:type="dcterms:W3CDTF">2018-03-30T03:09:49Z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