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587" r:id="rId4"/>
    <p:sldId id="1479" r:id="rId5"/>
    <p:sldId id="1480" r:id="rId6"/>
    <p:sldId id="1481" r:id="rId7"/>
    <p:sldId id="1482" r:id="rId8"/>
    <p:sldId id="1483" r:id="rId9"/>
    <p:sldId id="1484" r:id="rId10"/>
    <p:sldId id="1485" r:id="rId11"/>
    <p:sldId id="1486" r:id="rId12"/>
    <p:sldId id="1487" r:id="rId13"/>
    <p:sldId id="1488" r:id="rId14"/>
    <p:sldId id="667" r:id="rId16"/>
    <p:sldId id="1426" r:id="rId17"/>
    <p:sldId id="1491" r:id="rId18"/>
    <p:sldId id="1506" r:id="rId19"/>
    <p:sldId id="1507" r:id="rId20"/>
    <p:sldId id="1508" r:id="rId21"/>
    <p:sldId id="1509" r:id="rId22"/>
    <p:sldId id="1505" r:id="rId23"/>
    <p:sldId id="1510" r:id="rId24"/>
    <p:sldId id="1511" r:id="rId25"/>
    <p:sldId id="1512" r:id="rId26"/>
    <p:sldId id="1513" r:id="rId27"/>
    <p:sldId id="1514" r:id="rId28"/>
    <p:sldId id="1515" r:id="rId29"/>
    <p:sldId id="1494" r:id="rId30"/>
    <p:sldId id="1516" r:id="rId31"/>
    <p:sldId id="1517" r:id="rId32"/>
    <p:sldId id="1518" r:id="rId33"/>
    <p:sldId id="1519" r:id="rId34"/>
    <p:sldId id="1520" r:id="rId35"/>
    <p:sldId id="1521" r:id="rId36"/>
    <p:sldId id="1496" r:id="rId37"/>
    <p:sldId id="1522" r:id="rId38"/>
    <p:sldId id="1523" r:id="rId39"/>
    <p:sldId id="1524" r:id="rId40"/>
    <p:sldId id="1525" r:id="rId41"/>
    <p:sldId id="1526" r:id="rId42"/>
    <p:sldId id="1498" r:id="rId43"/>
    <p:sldId id="1527" r:id="rId44"/>
    <p:sldId id="1528" r:id="rId45"/>
    <p:sldId id="1500" r:id="rId4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000066"/>
    <a:srgbClr val="FF0000"/>
    <a:srgbClr val="009900"/>
    <a:srgbClr val="FFCC00"/>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84"/>
    <p:restoredTop sz="94652"/>
  </p:normalViewPr>
  <p:slideViewPr>
    <p:cSldViewPr showGuides="1">
      <p:cViewPr varScale="1">
        <p:scale>
          <a:sx n="66" d="100"/>
          <a:sy n="66" d="100"/>
        </p:scale>
        <p:origin x="1276" y="72"/>
      </p:cViewPr>
      <p:guideLst>
        <p:guide orient="horz" pos="2160"/>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37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37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3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88E30640-26DB-4604-80FC-4903F822AB0F}"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49153"/>
          <p:cNvSpPr>
            <a:spLocks noRot="1" noTextEdit="1"/>
          </p:cNvSpPr>
          <p:nvPr>
            <p:ph type="sldImg"/>
          </p:nvPr>
        </p:nvSpPr>
        <p:spPr/>
      </p:sp>
      <p:sp>
        <p:nvSpPr>
          <p:cNvPr id="49155" name="文本占位符 49154"/>
          <p:cNvSpPr/>
          <p:nvPr>
            <p:ph type="body" idx="1"/>
          </p:nvPr>
        </p:nvSpPr>
        <p:spPr/>
        <p:txBody>
          <a:bodyPr/>
          <a:p>
            <a:pPr lvl="0"/>
            <a:r>
              <a:rPr lang="en-US" altLang="zh-CN" dirty="0" err="1"/>
              <a:t>Firefox</a:t>
            </a:r>
            <a:r>
              <a:rPr lang="zh-CN" altLang="en-US" dirty="0"/>
              <a:t>里没有此类配置选项？！</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2274" name="Rectangle 2"/>
          <p:cNvSpPr>
            <a:spLocks noRot="1" noTextEdit="1"/>
          </p:cNvSpPr>
          <p:nvPr>
            <p:ph type="sldImg"/>
          </p:nvPr>
        </p:nvSpPr>
        <p:spPr>
          <a:xfrm>
            <a:off x="3429000" y="2400300"/>
            <a:ext cx="0" cy="0"/>
          </a:xfrm>
          <a:solidFill>
            <a:srgbClr val="FFFFFF"/>
          </a:solidFill>
        </p:spPr>
      </p:sp>
      <p:sp>
        <p:nvSpPr>
          <p:cNvPr id="18227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4322" name="Rectangle 2"/>
          <p:cNvSpPr>
            <a:spLocks noRot="1" noTextEdit="1"/>
          </p:cNvSpPr>
          <p:nvPr>
            <p:ph type="sldImg"/>
          </p:nvPr>
        </p:nvSpPr>
        <p:spPr>
          <a:xfrm>
            <a:off x="3429000" y="2400300"/>
            <a:ext cx="0" cy="0"/>
          </a:xfrm>
          <a:solidFill>
            <a:srgbClr val="FFFFFF"/>
          </a:solidFill>
        </p:spPr>
      </p:sp>
      <p:sp>
        <p:nvSpPr>
          <p:cNvPr id="18432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8418" name="Rectangle 2"/>
          <p:cNvSpPr>
            <a:spLocks noRot="1" noTextEdit="1"/>
          </p:cNvSpPr>
          <p:nvPr>
            <p:ph type="sldImg"/>
          </p:nvPr>
        </p:nvSpPr>
        <p:spPr>
          <a:xfrm>
            <a:off x="3429000" y="2400300"/>
            <a:ext cx="0" cy="0"/>
          </a:xfrm>
          <a:solidFill>
            <a:srgbClr val="FFFFFF"/>
          </a:solidFill>
        </p:spPr>
      </p:sp>
      <p:sp>
        <p:nvSpPr>
          <p:cNvPr id="18841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0466" name="Rectangle 2"/>
          <p:cNvSpPr>
            <a:spLocks noRot="1" noTextEdit="1"/>
          </p:cNvSpPr>
          <p:nvPr>
            <p:ph type="sldImg"/>
          </p:nvPr>
        </p:nvSpPr>
        <p:spPr>
          <a:xfrm>
            <a:off x="3429000" y="2400300"/>
            <a:ext cx="0" cy="0"/>
          </a:xfrm>
          <a:solidFill>
            <a:srgbClr val="FFFFFF"/>
          </a:solidFill>
        </p:spPr>
      </p:sp>
      <p:sp>
        <p:nvSpPr>
          <p:cNvPr id="19046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2514" name="Rectangle 2"/>
          <p:cNvSpPr>
            <a:spLocks noRot="1" noTextEdit="1"/>
          </p:cNvSpPr>
          <p:nvPr>
            <p:ph type="sldImg"/>
          </p:nvPr>
        </p:nvSpPr>
        <p:spPr>
          <a:xfrm>
            <a:off x="3429000" y="2400300"/>
            <a:ext cx="0" cy="0"/>
          </a:xfrm>
          <a:solidFill>
            <a:srgbClr val="FFFFFF"/>
          </a:solidFill>
        </p:spPr>
      </p:sp>
      <p:sp>
        <p:nvSpPr>
          <p:cNvPr id="19251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2514" name="Rectangle 2"/>
          <p:cNvSpPr>
            <a:spLocks noRot="1" noTextEdit="1"/>
          </p:cNvSpPr>
          <p:nvPr>
            <p:ph type="sldImg"/>
          </p:nvPr>
        </p:nvSpPr>
        <p:spPr>
          <a:xfrm>
            <a:off x="3429000" y="2400300"/>
            <a:ext cx="0" cy="0"/>
          </a:xfrm>
          <a:solidFill>
            <a:srgbClr val="FFFFFF"/>
          </a:solidFill>
        </p:spPr>
      </p:sp>
      <p:sp>
        <p:nvSpPr>
          <p:cNvPr id="19251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6610" name="Rectangle 2"/>
          <p:cNvSpPr>
            <a:spLocks noRot="1" noTextEdit="1"/>
          </p:cNvSpPr>
          <p:nvPr>
            <p:ph type="sldImg"/>
          </p:nvPr>
        </p:nvSpPr>
        <p:spPr>
          <a:xfrm>
            <a:off x="3429000" y="2400300"/>
            <a:ext cx="0" cy="0"/>
          </a:xfrm>
          <a:solidFill>
            <a:srgbClr val="FFFFFF"/>
          </a:solidFill>
        </p:spPr>
      </p:sp>
      <p:sp>
        <p:nvSpPr>
          <p:cNvPr id="19661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8658" name="Rectangle 2"/>
          <p:cNvSpPr>
            <a:spLocks noRot="1" noTextEdit="1"/>
          </p:cNvSpPr>
          <p:nvPr>
            <p:ph type="sldImg"/>
          </p:nvPr>
        </p:nvSpPr>
        <p:spPr>
          <a:xfrm>
            <a:off x="3429000" y="2400300"/>
            <a:ext cx="0" cy="0"/>
          </a:xfrm>
          <a:solidFill>
            <a:srgbClr val="FFFFFF"/>
          </a:solidFill>
        </p:spPr>
      </p:sp>
      <p:sp>
        <p:nvSpPr>
          <p:cNvPr id="19865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200706" name="Rectangle 2"/>
          <p:cNvSpPr>
            <a:spLocks noRot="1" noTextEdit="1"/>
          </p:cNvSpPr>
          <p:nvPr>
            <p:ph type="sldImg"/>
          </p:nvPr>
        </p:nvSpPr>
        <p:spPr>
          <a:xfrm>
            <a:off x="3429000" y="2400300"/>
            <a:ext cx="0" cy="0"/>
          </a:xfrm>
          <a:solidFill>
            <a:srgbClr val="FFFFFF"/>
          </a:solidFill>
        </p:spPr>
      </p:sp>
      <p:sp>
        <p:nvSpPr>
          <p:cNvPr id="20070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92514" name="Rectangle 2"/>
          <p:cNvSpPr>
            <a:spLocks noRot="1" noTextEdit="1"/>
          </p:cNvSpPr>
          <p:nvPr>
            <p:ph type="sldImg"/>
          </p:nvPr>
        </p:nvSpPr>
        <p:spPr>
          <a:xfrm>
            <a:off x="3429000" y="2400300"/>
            <a:ext cx="0" cy="0"/>
          </a:xfrm>
          <a:solidFill>
            <a:srgbClr val="FFFFFF"/>
          </a:solidFill>
        </p:spPr>
      </p:sp>
      <p:sp>
        <p:nvSpPr>
          <p:cNvPr id="19251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1794" name="Rectangle 2"/>
          <p:cNvSpPr>
            <a:spLocks noRot="1" noTextEdit="1"/>
          </p:cNvSpPr>
          <p:nvPr>
            <p:ph type="sldImg"/>
          </p:nvPr>
        </p:nvSpPr>
        <p:spPr>
          <a:xfrm>
            <a:off x="3429000" y="2400300"/>
            <a:ext cx="0" cy="0"/>
          </a:xfrm>
          <a:solidFill>
            <a:srgbClr val="FFFFFF"/>
          </a:solidFill>
        </p:spPr>
      </p:sp>
      <p:sp>
        <p:nvSpPr>
          <p:cNvPr id="161795"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5890" name="Rectangle 2"/>
          <p:cNvSpPr>
            <a:spLocks noRot="1" noTextEdit="1"/>
          </p:cNvSpPr>
          <p:nvPr>
            <p:ph type="sldImg"/>
          </p:nvPr>
        </p:nvSpPr>
        <p:spPr>
          <a:xfrm>
            <a:off x="3429000" y="2400300"/>
            <a:ext cx="0" cy="0"/>
          </a:xfrm>
          <a:solidFill>
            <a:srgbClr val="FFFFFF"/>
          </a:solidFill>
        </p:spPr>
      </p:sp>
      <p:sp>
        <p:nvSpPr>
          <p:cNvPr id="16589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7938" name="Rectangle 2"/>
          <p:cNvSpPr>
            <a:spLocks noRot="1" noTextEdit="1"/>
          </p:cNvSpPr>
          <p:nvPr>
            <p:ph type="sldImg"/>
          </p:nvPr>
        </p:nvSpPr>
        <p:spPr>
          <a:xfrm>
            <a:off x="3429000" y="2400300"/>
            <a:ext cx="0" cy="0"/>
          </a:xfrm>
          <a:solidFill>
            <a:srgbClr val="FFFFFF"/>
          </a:solidFill>
        </p:spPr>
      </p:sp>
      <p:sp>
        <p:nvSpPr>
          <p:cNvPr id="16793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69986" name="Rectangle 2"/>
          <p:cNvSpPr>
            <a:spLocks noRot="1" noTextEdit="1"/>
          </p:cNvSpPr>
          <p:nvPr>
            <p:ph type="sldImg"/>
          </p:nvPr>
        </p:nvSpPr>
        <p:spPr>
          <a:xfrm>
            <a:off x="3429000" y="2400300"/>
            <a:ext cx="0" cy="0"/>
          </a:xfrm>
          <a:solidFill>
            <a:srgbClr val="FFFFFF"/>
          </a:solidFill>
        </p:spPr>
      </p:sp>
      <p:sp>
        <p:nvSpPr>
          <p:cNvPr id="16998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4082" name="Rectangle 2"/>
          <p:cNvSpPr>
            <a:spLocks noRot="1" noTextEdit="1"/>
          </p:cNvSpPr>
          <p:nvPr>
            <p:ph type="sldImg"/>
          </p:nvPr>
        </p:nvSpPr>
        <p:spPr>
          <a:xfrm>
            <a:off x="3429000" y="2400300"/>
            <a:ext cx="0" cy="0"/>
          </a:xfrm>
          <a:solidFill>
            <a:srgbClr val="FFFFFF"/>
          </a:solidFill>
        </p:spPr>
      </p:sp>
      <p:sp>
        <p:nvSpPr>
          <p:cNvPr id="174083"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6130" name="Rectangle 2"/>
          <p:cNvSpPr>
            <a:spLocks noRot="1" noTextEdit="1"/>
          </p:cNvSpPr>
          <p:nvPr>
            <p:ph type="sldImg"/>
          </p:nvPr>
        </p:nvSpPr>
        <p:spPr>
          <a:xfrm>
            <a:off x="3429000" y="2400300"/>
            <a:ext cx="0" cy="0"/>
          </a:xfrm>
          <a:solidFill>
            <a:srgbClr val="FFFFFF"/>
          </a:solidFill>
        </p:spPr>
      </p:sp>
      <p:sp>
        <p:nvSpPr>
          <p:cNvPr id="176131"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78178" name="Rectangle 2"/>
          <p:cNvSpPr>
            <a:spLocks noRot="1" noTextEdit="1"/>
          </p:cNvSpPr>
          <p:nvPr>
            <p:ph type="sldImg"/>
          </p:nvPr>
        </p:nvSpPr>
        <p:spPr>
          <a:xfrm>
            <a:off x="3429000" y="2400300"/>
            <a:ext cx="0" cy="0"/>
          </a:xfrm>
          <a:solidFill>
            <a:srgbClr val="FFFFFF"/>
          </a:solidFill>
        </p:spPr>
      </p:sp>
      <p:sp>
        <p:nvSpPr>
          <p:cNvPr id="178179"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180226" name="Rectangle 2"/>
          <p:cNvSpPr>
            <a:spLocks noRot="1" noTextEdit="1"/>
          </p:cNvSpPr>
          <p:nvPr>
            <p:ph type="sldImg"/>
          </p:nvPr>
        </p:nvSpPr>
        <p:spPr>
          <a:xfrm>
            <a:off x="3429000" y="2400300"/>
            <a:ext cx="0" cy="0"/>
          </a:xfrm>
          <a:solidFill>
            <a:srgbClr val="FFFFFF"/>
          </a:solidFill>
        </p:spPr>
      </p:sp>
      <p:sp>
        <p:nvSpPr>
          <p:cNvPr id="180227" name="Rectangle 3"/>
          <p:cNvSpPr/>
          <p:nvPr>
            <p:ph type="body"/>
          </p:nvPr>
        </p:nvSpPr>
        <p:spPr>
          <a:xfrm>
            <a:off x="914400" y="6262688"/>
            <a:ext cx="1403350" cy="274637"/>
          </a:xfrm>
          <a:solidFill>
            <a:srgbClr val="FFFFFF"/>
          </a:solidFill>
          <a:ln>
            <a:solidFill>
              <a:srgbClr val="000000"/>
            </a:solidFill>
            <a:mite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4" name="Rectangle 2"/>
          <p:cNvSpPr>
            <a:spLocks noGrp="1" noRot="1" noChangeArrowheads="1"/>
          </p:cNvSpPr>
          <p:nvPr>
            <p:ph type="ctrTitle"/>
          </p:nvPr>
        </p:nvSpPr>
        <p:spPr>
          <a:xfrm>
            <a:off x="685800" y="19812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13315"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fontAlgn="base"/>
            <a:r>
              <a:rPr lang="zh-CN" altLang="en-US" strike="noStrike" noProof="1"/>
              <a:t>单击此处编辑母版副标题样式</a:t>
            </a:r>
            <a:endParaRPr lang="zh-CN" altLang="en-US" strike="noStrike" noProof="1"/>
          </a:p>
        </p:txBody>
      </p:sp>
      <p:sp>
        <p:nvSpPr>
          <p:cNvPr id="7" name="Rectangle 4"/>
          <p:cNvSpPr>
            <a:spLocks noGrp="1" noChangeArrowheads="1"/>
          </p:cNvSpPr>
          <p:nvPr>
            <p:ph type="dt" sz="half" idx="2"/>
          </p:nvPr>
        </p:nvSpPr>
        <p:spPr bwMode="auto">
          <a:xfrm>
            <a:off x="301625" y="61722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AE48DCA-E810-4641-9E28-7982CBA3CC5E}"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FFD927-A19F-43CE-9ABE-85D3BC0B0AD7}"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228600"/>
            <a:ext cx="6253163"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noRot="1"/>
          </p:cNvSpPr>
          <p:nvPr>
            <p:ph type="body"/>
          </p:nvPr>
        </p:nvSpPr>
        <p:spPr>
          <a:xfrm>
            <a:off x="301625" y="1600200"/>
            <a:ext cx="8540750" cy="44989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2292"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4"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marL="0" marR="0" lvl="0" indent="0" algn="r" defTabSz="914400" rtl="0" eaLnBrk="1" fontAlgn="base" latinLnBrk="0" hangingPunct="1">
              <a:lnSpc>
                <a:spcPct val="100000"/>
              </a:lnSpc>
              <a:spcBef>
                <a:spcPct val="0"/>
              </a:spcBef>
              <a:spcAft>
                <a:spcPct val="0"/>
              </a:spcAft>
              <a:buClrTx/>
              <a:buSzTx/>
              <a:buFontTx/>
              <a:buNone/>
              <a:defRPr/>
            </a:pPr>
            <a:fld id="{B0BBB9D2-970A-4300-8D39-266693039E93}"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6.wmf"/><Relationship Id="rId3" Type="http://schemas.openxmlformats.org/officeDocument/2006/relationships/oleObject" Target="../embeddings/oleObject5.bin"/><Relationship Id="rId2" Type="http://schemas.openxmlformats.org/officeDocument/2006/relationships/image" Target="../media/image15.wmf"/><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0.wmf"/><Relationship Id="rId3" Type="http://schemas.openxmlformats.org/officeDocument/2006/relationships/oleObject" Target="../embeddings/oleObject7.bin"/><Relationship Id="rId2" Type="http://schemas.openxmlformats.org/officeDocument/2006/relationships/image" Target="../media/image19.w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rsasecurity.com/rsalabs/faq/3-2-5.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Rectangle 4"/>
          <p:cNvSpPr>
            <a:spLocks noGrp="1"/>
          </p:cNvSpPr>
          <p:nvPr>
            <p:ph type="dt" sz="half" idx="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buFont typeface="Wingdings 2" panose="05020102010507070707" pitchFamily="18" charset="2"/>
              <a:buChar char="•"/>
            </a:pPr>
            <a:fld id="{BB962C8B-B14F-4D97-AF65-F5344CB8AC3E}" type="datetime1">
              <a:rPr lang="zh-CN" altLang="en-US" sz="1400" b="0" dirty="0">
                <a:latin typeface="Arial" panose="020B0604020202020204" pitchFamily="34" charset="0"/>
                <a:ea typeface="宋体" panose="02010600030101010101" pitchFamily="2" charset="-122"/>
              </a:rPr>
            </a:fld>
            <a:endParaRPr lang="zh-CN" altLang="en-US" sz="1400" b="0" dirty="0">
              <a:latin typeface="Arial" panose="020B0604020202020204" pitchFamily="34" charset="0"/>
              <a:ea typeface="宋体" panose="02010600030101010101" pitchFamily="2" charset="-122"/>
            </a:endParaRPr>
          </a:p>
        </p:txBody>
      </p:sp>
      <p:sp>
        <p:nvSpPr>
          <p:cNvPr id="4099" name="Rectangle 6"/>
          <p:cNvSpPr>
            <a:spLocks noGrp="1"/>
          </p:cNvSpPr>
          <p:nvPr>
            <p:ph type="sldNum" sz="quarter" idx="4"/>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buFont typeface="Wingdings 2" panose="05020102010507070707" pitchFamily="18" charset="2"/>
              <a:buChar char="•"/>
            </a:pPr>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
        <p:nvSpPr>
          <p:cNvPr id="4100" name="Rectangle 2"/>
          <p:cNvSpPr>
            <a:spLocks noGrp="1" noRot="1"/>
          </p:cNvSpPr>
          <p:nvPr>
            <p:ph type="ctrTitle"/>
          </p:nvPr>
        </p:nvSpPr>
        <p:spPr>
          <a:xfrm>
            <a:off x="684213" y="333375"/>
            <a:ext cx="7772400" cy="4238625"/>
          </a:xfrm>
        </p:spPr>
        <p:txBody>
          <a:bodyPr wrap="square" lIns="91440" tIns="45720" rIns="91440" bIns="45720" anchor="ctr"/>
          <a:p>
            <a:pPr algn="l" eaLnBrk="1" hangingPunct="1"/>
            <a:r>
              <a:rPr lang="zh-CN" altLang="en-US" sz="5400" dirty="0">
                <a:latin typeface="微软雅黑" panose="020B0503020204020204" charset="-122"/>
                <a:ea typeface="微软雅黑" panose="020B0503020204020204" charset="-122"/>
                <a:sym typeface="+mn-ea"/>
              </a:rPr>
              <a:t>第</a:t>
            </a:r>
            <a:r>
              <a:rPr lang="en-US" altLang="zh-CN" sz="5400" dirty="0">
                <a:latin typeface="微软雅黑" panose="020B0503020204020204" charset="-122"/>
                <a:ea typeface="微软雅黑" panose="020B0503020204020204" charset="-122"/>
                <a:sym typeface="+mn-ea"/>
              </a:rPr>
              <a:t>6</a:t>
            </a:r>
            <a:r>
              <a:rPr lang="zh-CN" altLang="en-US" sz="5400" dirty="0">
                <a:latin typeface="微软雅黑" panose="020B0503020204020204" charset="-122"/>
                <a:ea typeface="微软雅黑" panose="020B0503020204020204" charset="-122"/>
                <a:sym typeface="+mn-ea"/>
              </a:rPr>
              <a:t>章</a:t>
            </a:r>
            <a:br>
              <a:rPr lang="zh-CN" altLang="en-US" sz="5400" dirty="0">
                <a:latin typeface="微软雅黑" panose="020B0503020204020204" charset="-122"/>
                <a:ea typeface="微软雅黑" panose="020B0503020204020204" charset="-122"/>
                <a:sym typeface="+mn-ea"/>
              </a:rPr>
            </a:br>
            <a:r>
              <a:rPr lang="zh-CN" altLang="en-US" sz="5400" b="1" dirty="0">
                <a:solidFill>
                  <a:srgbClr val="008000"/>
                </a:solidFill>
                <a:latin typeface="黑体" panose="02010609060101010101" pitchFamily="49" charset="-122"/>
                <a:ea typeface="黑体" panose="02010609060101010101" pitchFamily="49" charset="-122"/>
                <a:cs typeface="+mj-cs"/>
              </a:rPr>
              <a:t>分组密码的工作模式</a:t>
            </a:r>
            <a:br>
              <a:rPr lang="en-US" altLang="zh-CN" sz="5400" b="1" dirty="0">
                <a:solidFill>
                  <a:srgbClr val="FF0000"/>
                </a:solidFill>
                <a:latin typeface="黑体" panose="02010609060101010101" pitchFamily="49" charset="-122"/>
                <a:ea typeface="黑体" panose="02010609060101010101" pitchFamily="49" charset="-122"/>
                <a:cs typeface="+mj-cs"/>
              </a:rPr>
            </a:br>
            <a:endParaRPr lang="zh-CN" altLang="en-US" sz="6000" b="1" dirty="0">
              <a:solidFill>
                <a:srgbClr val="008000"/>
              </a:solidFill>
              <a:latin typeface="微软雅黑" panose="020B0503020204020204" charset="-122"/>
              <a:ea typeface="微软雅黑" panose="020B050302020402020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ctr"/>
          <a:p>
            <a:r>
              <a:rPr lang="en-US" altLang="zh-CN"/>
              <a:t>3DES - Triple DES </a:t>
            </a:r>
            <a:endParaRPr lang="zh-CN" altLang="en-US" dirty="0"/>
          </a:p>
        </p:txBody>
      </p:sp>
      <p:sp>
        <p:nvSpPr>
          <p:cNvPr id="36867" name="文本占位符 36866"/>
          <p:cNvSpPr>
            <a:spLocks noGrp="1"/>
          </p:cNvSpPr>
          <p:nvPr>
            <p:ph type="body" idx="1"/>
          </p:nvPr>
        </p:nvSpPr>
        <p:spPr/>
        <p:txBody>
          <a:bodyPr/>
          <a:p>
            <a:pPr>
              <a:lnSpc>
                <a:spcPct val="90000"/>
              </a:lnSpc>
            </a:pPr>
            <a:r>
              <a:rPr lang="zh-CN" altLang="en-US" dirty="0">
                <a:solidFill>
                  <a:srgbClr val="000000"/>
                </a:solidFill>
              </a:rPr>
              <a:t>使用</a:t>
            </a:r>
            <a:r>
              <a:rPr lang="en-US" altLang="zh-CN">
                <a:solidFill>
                  <a:srgbClr val="000000"/>
                </a:solidFill>
              </a:rPr>
              <a:t>3</a:t>
            </a:r>
            <a:r>
              <a:rPr lang="zh-CN" altLang="en-US" dirty="0">
                <a:solidFill>
                  <a:srgbClr val="000000"/>
                </a:solidFill>
              </a:rPr>
              <a:t>个密钥，</a:t>
            </a:r>
            <a:r>
              <a:rPr lang="en-US" altLang="zh-CN">
                <a:solidFill>
                  <a:srgbClr val="000000"/>
                </a:solidFill>
              </a:rPr>
              <a:t>168bits</a:t>
            </a:r>
            <a:endParaRPr lang="en-US" altLang="zh-CN">
              <a:solidFill>
                <a:srgbClr val="000000"/>
              </a:solidFill>
            </a:endParaRPr>
          </a:p>
          <a:p>
            <a:pPr lvl="1">
              <a:lnSpc>
                <a:spcPct val="90000"/>
              </a:lnSpc>
            </a:pPr>
            <a:r>
              <a:rPr lang="zh-CN" altLang="en-US" dirty="0">
                <a:solidFill>
                  <a:srgbClr val="000000"/>
                </a:solidFill>
              </a:rPr>
              <a:t>抵抗中间相遇攻击，从</a:t>
            </a:r>
            <a:r>
              <a:rPr lang="en-US" altLang="zh-CN">
                <a:solidFill>
                  <a:srgbClr val="000000"/>
                </a:solidFill>
              </a:rPr>
              <a:t>2^56 </a:t>
            </a:r>
            <a:r>
              <a:rPr lang="zh-CN" altLang="en-US" dirty="0">
                <a:solidFill>
                  <a:srgbClr val="000000"/>
                </a:solidFill>
                <a:sym typeface="Wingdings" panose="05000000000000000000" pitchFamily="2" charset="2"/>
              </a:rPr>
              <a:t> </a:t>
            </a:r>
            <a:r>
              <a:rPr lang="en-US" altLang="zh-CN">
                <a:solidFill>
                  <a:srgbClr val="000000"/>
                </a:solidFill>
                <a:sym typeface="Wingdings" panose="05000000000000000000" pitchFamily="2" charset="2"/>
              </a:rPr>
              <a:t>2^112</a:t>
            </a:r>
            <a:r>
              <a:rPr lang="zh-CN" altLang="en-US" dirty="0">
                <a:solidFill>
                  <a:srgbClr val="000000"/>
                </a:solidFill>
                <a:sym typeface="Wingdings" panose="05000000000000000000" pitchFamily="2" charset="2"/>
              </a:rPr>
              <a:t>了</a:t>
            </a:r>
            <a:endParaRPr lang="zh-CN" altLang="en-US" dirty="0">
              <a:solidFill>
                <a:srgbClr val="000000"/>
              </a:solidFill>
            </a:endParaRPr>
          </a:p>
          <a:p>
            <a:pPr>
              <a:lnSpc>
                <a:spcPct val="90000"/>
              </a:lnSpc>
              <a:buNone/>
            </a:pPr>
            <a:r>
              <a:rPr lang="en-US" altLang="zh-CN">
                <a:solidFill>
                  <a:srgbClr val="000000"/>
                </a:solidFill>
                <a:latin typeface="宋体" panose="02010600030101010101" pitchFamily="2" charset="-122"/>
              </a:rPr>
              <a:t>		E</a:t>
            </a:r>
            <a:r>
              <a:rPr lang="en-US" altLang="zh-CN" baseline="-25000">
                <a:solidFill>
                  <a:srgbClr val="000000"/>
                </a:solidFill>
                <a:latin typeface="宋体" panose="02010600030101010101" pitchFamily="2" charset="-122"/>
              </a:rPr>
              <a:t>K3</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(P)))</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C </a:t>
            </a:r>
            <a:r>
              <a:rPr lang="en-US" altLang="zh-CN">
                <a:solidFill>
                  <a:srgbClr val="000000"/>
                </a:solidFill>
                <a:latin typeface="宋体" panose="02010600030101010101" pitchFamily="2" charset="-122"/>
                <a:sym typeface="Wingdings" panose="05000000000000000000" pitchFamily="2" charset="2"/>
              </a:rPr>
              <a:t> </a:t>
            </a:r>
            <a:endParaRPr lang="en-US" altLang="zh-CN">
              <a:solidFill>
                <a:srgbClr val="000000"/>
              </a:solidFill>
              <a:latin typeface="宋体" panose="02010600030101010101" pitchFamily="2" charset="-122"/>
            </a:endParaRPr>
          </a:p>
          <a:p>
            <a:pPr>
              <a:lnSpc>
                <a:spcPct val="90000"/>
              </a:lnSpc>
              <a:buNone/>
            </a:pPr>
            <a:r>
              <a:rPr lang="en-US" altLang="zh-CN">
                <a:solidFill>
                  <a:srgbClr val="000000"/>
                </a:solidFill>
                <a:latin typeface="宋体" panose="02010600030101010101" pitchFamily="2" charset="-122"/>
              </a:rPr>
              <a:t>		D</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K3</a:t>
            </a:r>
            <a:r>
              <a:rPr lang="en-US" altLang="zh-CN">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P</a:t>
            </a:r>
            <a:endParaRPr lang="en-US" altLang="zh-CN">
              <a:solidFill>
                <a:srgbClr val="000000"/>
              </a:solidFill>
              <a:latin typeface="宋体" panose="02010600030101010101" pitchFamily="2" charset="-122"/>
            </a:endParaRPr>
          </a:p>
          <a:p>
            <a:pPr>
              <a:lnSpc>
                <a:spcPct val="90000"/>
              </a:lnSpc>
              <a:buNone/>
            </a:pPr>
            <a:r>
              <a:rPr lang="en-US" altLang="zh-CN" sz="2400">
                <a:solidFill>
                  <a:srgbClr val="000000"/>
                </a:solidFill>
                <a:latin typeface="宋体" panose="02010600030101010101" pitchFamily="2" charset="-122"/>
              </a:rPr>
              <a:t>	</a:t>
            </a:r>
            <a:r>
              <a:rPr lang="zh-CN" altLang="en-US" sz="2400" dirty="0">
                <a:solidFill>
                  <a:srgbClr val="000000"/>
                </a:solidFill>
                <a:latin typeface="宋体" panose="02010600030101010101" pitchFamily="2" charset="-122"/>
              </a:rPr>
              <a:t>为了对称性：</a:t>
            </a:r>
            <a:endParaRPr lang="zh-CN" altLang="en-US" sz="2400" dirty="0">
              <a:solidFill>
                <a:srgbClr val="000000"/>
              </a:solidFill>
              <a:latin typeface="宋体" panose="02010600030101010101" pitchFamily="2" charset="-122"/>
            </a:endParaRPr>
          </a:p>
          <a:p>
            <a:pPr>
              <a:lnSpc>
                <a:spcPct val="90000"/>
              </a:lnSpc>
              <a:buNone/>
            </a:pPr>
            <a:r>
              <a:rPr lang="en-US" altLang="zh-CN">
                <a:solidFill>
                  <a:srgbClr val="000000"/>
                </a:solidFill>
                <a:latin typeface="宋体" panose="02010600030101010101" pitchFamily="2" charset="-122"/>
              </a:rPr>
              <a:t>		E</a:t>
            </a:r>
            <a:r>
              <a:rPr lang="en-US" altLang="zh-CN" baseline="-25000">
                <a:solidFill>
                  <a:srgbClr val="000000"/>
                </a:solidFill>
                <a:latin typeface="宋体" panose="02010600030101010101" pitchFamily="2" charset="-122"/>
              </a:rPr>
              <a:t>K3</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(P)))</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C</a:t>
            </a:r>
            <a:endParaRPr lang="en-US" altLang="zh-CN">
              <a:solidFill>
                <a:srgbClr val="000000"/>
              </a:solidFill>
              <a:latin typeface="宋体" panose="02010600030101010101" pitchFamily="2" charset="-122"/>
            </a:endParaRPr>
          </a:p>
          <a:p>
            <a:pPr>
              <a:lnSpc>
                <a:spcPct val="90000"/>
              </a:lnSpc>
              <a:buNone/>
            </a:pPr>
            <a:r>
              <a:rPr lang="en-US" altLang="zh-CN">
                <a:solidFill>
                  <a:srgbClr val="000000"/>
                </a:solidFill>
                <a:latin typeface="宋体" panose="02010600030101010101" pitchFamily="2" charset="-122"/>
                <a:sym typeface="Wingdings" panose="05000000000000000000" pitchFamily="2" charset="2"/>
              </a:rPr>
              <a:t>		D</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K3</a:t>
            </a:r>
            <a:r>
              <a:rPr lang="en-US" altLang="zh-CN">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P</a:t>
            </a:r>
            <a:endParaRPr lang="en-US" altLang="zh-CN">
              <a:solidFill>
                <a:srgbClr val="000000"/>
              </a:solidFill>
              <a:latin typeface="宋体" panose="02010600030101010101" pitchFamily="2" charset="-122"/>
            </a:endParaRPr>
          </a:p>
          <a:p>
            <a:pPr>
              <a:lnSpc>
                <a:spcPct val="90000"/>
              </a:lnSpc>
            </a:pPr>
            <a:r>
              <a:rPr lang="zh-CN" altLang="en-US" sz="2800" dirty="0">
                <a:solidFill>
                  <a:srgbClr val="000000"/>
                </a:solidFill>
                <a:latin typeface="宋体" panose="02010600030101010101" pitchFamily="2" charset="-122"/>
              </a:rPr>
              <a:t>进一步，取</a:t>
            </a:r>
            <a:r>
              <a:rPr lang="en-US" altLang="zh-CN" sz="2800">
                <a:solidFill>
                  <a:srgbClr val="000000"/>
                </a:solidFill>
                <a:latin typeface="宋体" panose="02010600030101010101" pitchFamily="2" charset="-122"/>
              </a:rPr>
              <a:t>K</a:t>
            </a:r>
            <a:r>
              <a:rPr lang="en-US" altLang="zh-CN" sz="2800" baseline="-25000">
                <a:solidFill>
                  <a:srgbClr val="000000"/>
                </a:solidFill>
                <a:latin typeface="宋体" panose="02010600030101010101" pitchFamily="2" charset="-122"/>
              </a:rPr>
              <a:t>3</a:t>
            </a:r>
            <a:r>
              <a:rPr lang="zh-CN" altLang="en-US" sz="2800" dirty="0">
                <a:solidFill>
                  <a:srgbClr val="000000"/>
                </a:solidFill>
                <a:latin typeface="宋体" panose="02010600030101010101" pitchFamily="2" charset="-122"/>
              </a:rPr>
              <a:t>＝</a:t>
            </a:r>
            <a:r>
              <a:rPr lang="en-US" altLang="zh-CN" sz="2800">
                <a:solidFill>
                  <a:srgbClr val="000000"/>
                </a:solidFill>
                <a:latin typeface="宋体" panose="02010600030101010101" pitchFamily="2" charset="-122"/>
              </a:rPr>
              <a:t>K</a:t>
            </a:r>
            <a:r>
              <a:rPr lang="en-US" altLang="zh-CN" sz="2800" baseline="-2500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，即</a:t>
            </a:r>
            <a:r>
              <a:rPr lang="en-US" altLang="zh-CN" sz="2800">
                <a:solidFill>
                  <a:srgbClr val="000000"/>
                </a:solidFill>
                <a:latin typeface="宋体" panose="02010600030101010101" pitchFamily="2" charset="-122"/>
              </a:rPr>
              <a:t>2key3des</a:t>
            </a:r>
            <a:endParaRPr lang="en-US" altLang="zh-CN" sz="2800" baseline="-25000">
              <a:solidFill>
                <a:srgbClr val="000000"/>
              </a:solidFill>
              <a:latin typeface="宋体" panose="02010600030101010101" pitchFamily="2" charset="-122"/>
            </a:endParaRPr>
          </a:p>
          <a:p>
            <a:pPr>
              <a:lnSpc>
                <a:spcPct val="90000"/>
              </a:lnSpc>
              <a:buNone/>
            </a:pPr>
            <a:r>
              <a:rPr lang="en-US" altLang="zh-CN">
                <a:solidFill>
                  <a:srgbClr val="000000"/>
                </a:solidFill>
                <a:latin typeface="宋体" panose="02010600030101010101" pitchFamily="2" charset="-122"/>
              </a:rPr>
              <a:t>		E</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(P)))</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C</a:t>
            </a:r>
            <a:endParaRPr lang="en-US" altLang="zh-CN">
              <a:solidFill>
                <a:srgbClr val="000000"/>
              </a:solidFill>
              <a:latin typeface="宋体" panose="02010600030101010101" pitchFamily="2" charset="-122"/>
            </a:endParaRPr>
          </a:p>
          <a:p>
            <a:pPr>
              <a:lnSpc>
                <a:spcPct val="90000"/>
              </a:lnSpc>
              <a:buNone/>
            </a:pPr>
            <a:r>
              <a:rPr lang="en-US" altLang="zh-CN">
                <a:solidFill>
                  <a:srgbClr val="000000"/>
                </a:solidFill>
                <a:latin typeface="宋体" panose="02010600030101010101" pitchFamily="2" charset="-122"/>
                <a:sym typeface="Wingdings" panose="05000000000000000000" pitchFamily="2" charset="2"/>
              </a:rPr>
              <a:t>		D</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(E</a:t>
            </a:r>
            <a:r>
              <a:rPr lang="en-US" altLang="zh-CN" baseline="-25000">
                <a:solidFill>
                  <a:srgbClr val="000000"/>
                </a:solidFill>
                <a:latin typeface="宋体" panose="02010600030101010101" pitchFamily="2" charset="-122"/>
              </a:rPr>
              <a:t>K2</a:t>
            </a:r>
            <a:r>
              <a:rPr lang="en-US" altLang="zh-CN">
                <a:solidFill>
                  <a:srgbClr val="000000"/>
                </a:solidFill>
                <a:latin typeface="宋体" panose="02010600030101010101" pitchFamily="2" charset="-122"/>
              </a:rPr>
              <a:t>(D</a:t>
            </a:r>
            <a:r>
              <a:rPr lang="en-US" altLang="zh-CN" baseline="-25000">
                <a:solidFill>
                  <a:srgbClr val="000000"/>
                </a:solidFill>
                <a:latin typeface="宋体" panose="02010600030101010101" pitchFamily="2" charset="-122"/>
              </a:rPr>
              <a:t>K1</a:t>
            </a:r>
            <a:r>
              <a:rPr lang="en-US" altLang="zh-CN">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a:t>
            </a:r>
            <a:r>
              <a:rPr lang="en-US" altLang="zh-CN">
                <a:solidFill>
                  <a:srgbClr val="000000"/>
                </a:solidFill>
                <a:latin typeface="宋体" panose="02010600030101010101" pitchFamily="2" charset="-122"/>
              </a:rPr>
              <a:t>P</a:t>
            </a:r>
            <a:endParaRPr lang="en-US" altLang="zh-CN">
              <a:solidFill>
                <a:srgbClr val="000000"/>
              </a:solidFill>
              <a:latin typeface="宋体" panose="02010600030101010101" pitchFamily="2" charset="-122"/>
            </a:endParaRPr>
          </a:p>
        </p:txBody>
      </p:sp>
      <p:sp>
        <p:nvSpPr>
          <p:cNvPr id="36868" name="矩形 36867"/>
          <p:cNvSpPr/>
          <p:nvPr/>
        </p:nvSpPr>
        <p:spPr>
          <a:xfrm>
            <a:off x="1200150" y="2489200"/>
            <a:ext cx="3843655" cy="1066800"/>
          </a:xfrm>
          <a:prstGeom prst="rect">
            <a:avLst/>
          </a:prstGeom>
          <a:noFill/>
          <a:ln w="50800" cap="flat" cmpd="sng">
            <a:solidFill>
              <a:schemeClr val="tx1"/>
            </a:solidFill>
            <a:prstDash val="solid"/>
            <a:miter/>
            <a:headEnd type="none" w="med" len="med"/>
            <a:tailEnd type="none" w="med" len="med"/>
          </a:ln>
        </p:spPr>
        <p:txBody>
          <a:bodyPr/>
          <a:p>
            <a:endParaRPr lang="zh-CN" altLang="en-US"/>
          </a:p>
        </p:txBody>
      </p:sp>
      <p:sp>
        <p:nvSpPr>
          <p:cNvPr id="36869" name="矩形 36868"/>
          <p:cNvSpPr/>
          <p:nvPr/>
        </p:nvSpPr>
        <p:spPr>
          <a:xfrm>
            <a:off x="1199515" y="3962400"/>
            <a:ext cx="3844290" cy="1066800"/>
          </a:xfrm>
          <a:prstGeom prst="rect">
            <a:avLst/>
          </a:prstGeom>
          <a:noFill/>
          <a:ln w="50800" cap="flat" cmpd="sng">
            <a:solidFill>
              <a:schemeClr val="tx1"/>
            </a:solidFill>
            <a:prstDash val="solid"/>
            <a:miter/>
            <a:headEnd type="none" w="med" len="med"/>
            <a:tailEnd type="none" w="med" len="med"/>
          </a:ln>
        </p:spPr>
        <p:txBody>
          <a:bodyPr/>
          <a:p>
            <a:endParaRPr lang="zh-CN" altLang="en-US"/>
          </a:p>
        </p:txBody>
      </p:sp>
      <p:sp>
        <p:nvSpPr>
          <p:cNvPr id="36870" name="直接连接符 36869"/>
          <p:cNvSpPr/>
          <p:nvPr/>
        </p:nvSpPr>
        <p:spPr>
          <a:xfrm flipH="1">
            <a:off x="2971800" y="3581400"/>
            <a:ext cx="0" cy="381000"/>
          </a:xfrm>
          <a:prstGeom prst="line">
            <a:avLst/>
          </a:prstGeom>
          <a:ln w="25400" cap="flat" cmpd="sng">
            <a:solidFill>
              <a:schemeClr val="tx1"/>
            </a:solidFill>
            <a:prstDash val="solid"/>
            <a:headEnd type="none" w="med" len="med"/>
            <a:tailEnd type="triangle" w="med" len="med"/>
          </a:ln>
        </p:spPr>
      </p:sp>
      <p:sp>
        <p:nvSpPr>
          <p:cNvPr id="36871" name="矩形 36870"/>
          <p:cNvSpPr/>
          <p:nvPr/>
        </p:nvSpPr>
        <p:spPr>
          <a:xfrm>
            <a:off x="1198880" y="5486400"/>
            <a:ext cx="3844925" cy="1152525"/>
          </a:xfrm>
          <a:prstGeom prst="rect">
            <a:avLst/>
          </a:prstGeom>
          <a:noFill/>
          <a:ln w="50800" cap="flat" cmpd="sng">
            <a:solidFill>
              <a:schemeClr val="tx1"/>
            </a:solidFill>
            <a:prstDash val="solid"/>
            <a:miter/>
            <a:headEnd type="none" w="med" len="med"/>
            <a:tailEnd type="none" w="med" len="med"/>
          </a:ln>
        </p:spPr>
        <p:txBody>
          <a:bodyPr/>
          <a:p>
            <a:endParaRPr lang="zh-CN" altLang="en-US"/>
          </a:p>
        </p:txBody>
      </p:sp>
      <p:pic>
        <p:nvPicPr>
          <p:cNvPr id="36872" name="图片 36871" descr="新建 位图图像"/>
          <p:cNvPicPr>
            <a:picLocks noChangeAspect="1"/>
          </p:cNvPicPr>
          <p:nvPr/>
        </p:nvPicPr>
        <p:blipFill>
          <a:blip r:embed="rId1"/>
          <a:stretch>
            <a:fillRect/>
          </a:stretch>
        </p:blipFill>
        <p:spPr>
          <a:xfrm>
            <a:off x="5257800" y="2886075"/>
            <a:ext cx="3581400" cy="1998663"/>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ctr"/>
          <a:p>
            <a:r>
              <a:rPr lang="zh-CN" altLang="en-US" dirty="0">
                <a:latin typeface="微软雅黑" panose="020B0503020204020204" charset="-122"/>
                <a:ea typeface="微软雅黑" panose="020B0503020204020204" charset="-122"/>
                <a:cs typeface="微软雅黑" panose="020B0503020204020204" charset="-122"/>
              </a:rPr>
              <a:t>多重</a:t>
            </a:r>
            <a:r>
              <a:rPr lang="en-US" altLang="zh-CN">
                <a:latin typeface="微软雅黑" panose="020B0503020204020204" charset="-122"/>
                <a:ea typeface="微软雅黑" panose="020B0503020204020204" charset="-122"/>
                <a:cs typeface="微软雅黑" panose="020B0503020204020204" charset="-122"/>
              </a:rPr>
              <a:t>DES</a:t>
            </a:r>
            <a:r>
              <a:rPr lang="zh-CN" altLang="en-US" dirty="0">
                <a:latin typeface="微软雅黑" panose="020B0503020204020204" charset="-122"/>
                <a:ea typeface="微软雅黑" panose="020B0503020204020204" charset="-122"/>
                <a:cs typeface="微软雅黑" panose="020B0503020204020204" charset="-122"/>
              </a:rPr>
              <a:t>应用</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7891" name="文本占位符 37890"/>
          <p:cNvSpPr>
            <a:spLocks noGrp="1"/>
          </p:cNvSpPr>
          <p:nvPr>
            <p:ph type="body" idx="1"/>
          </p:nvPr>
        </p:nvSpPr>
        <p:spPr/>
        <p:txBody>
          <a:bodyPr/>
          <a:p>
            <a:r>
              <a:rPr lang="en-US" altLang="zh-CN">
                <a:solidFill>
                  <a:srgbClr val="000000"/>
                </a:solidFill>
                <a:latin typeface="微软雅黑" panose="020B0503020204020204" charset="-122"/>
                <a:ea typeface="微软雅黑" panose="020B0503020204020204" charset="-122"/>
                <a:cs typeface="微软雅黑" panose="020B0503020204020204" charset="-122"/>
              </a:rPr>
              <a:t>3DES(2K/3K)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是高强度的加密算法</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实现方便，节省投资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en-US" altLang="zh-CN">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模块本身不需改变，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只改变上层应用程序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4"/>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应用情况</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r>
              <a:rPr lang="en-US" altLang="zh-CN">
                <a:solidFill>
                  <a:srgbClr val="000000"/>
                </a:solidFill>
                <a:latin typeface="微软雅黑" panose="020B0503020204020204" charset="-122"/>
                <a:ea typeface="微软雅黑" panose="020B0503020204020204" charset="-122"/>
                <a:cs typeface="微软雅黑" panose="020B0503020204020204" charset="-122"/>
              </a:rPr>
              <a:t>PGP</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a:solidFill>
                  <a:srgbClr val="000000"/>
                </a:solidFill>
                <a:latin typeface="微软雅黑" panose="020B0503020204020204" charset="-122"/>
                <a:ea typeface="微软雅黑" panose="020B0503020204020204" charset="-122"/>
                <a:cs typeface="微软雅黑" panose="020B0503020204020204" charset="-122"/>
              </a:rPr>
              <a:t>S/MIME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a:solidFill>
                  <a:srgbClr val="000000"/>
                </a:solidFill>
                <a:latin typeface="微软雅黑" panose="020B0503020204020204" charset="-122"/>
                <a:ea typeface="微软雅黑" panose="020B0503020204020204" charset="-122"/>
                <a:cs typeface="微软雅黑" panose="020B0503020204020204" charset="-122"/>
              </a:rPr>
              <a:t>Mozilla</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0" y="0"/>
            <a:ext cx="9144000" cy="609600"/>
          </a:xfrm>
        </p:spPr>
        <p:txBody>
          <a:bodyPr anchor="ctr"/>
          <a:p>
            <a:r>
              <a:rPr lang="zh-CN" altLang="en-US" sz="3600" dirty="0">
                <a:latin typeface="微软雅黑" panose="020B0503020204020204" charset="-122"/>
                <a:ea typeface="微软雅黑" panose="020B0503020204020204" charset="-122"/>
                <a:cs typeface="微软雅黑" panose="020B0503020204020204" charset="-122"/>
              </a:rPr>
              <a:t>加密算法（</a:t>
            </a:r>
            <a:r>
              <a:rPr lang="en-US" altLang="zh-CN" sz="3600">
                <a:latin typeface="微软雅黑" panose="020B0503020204020204" charset="-122"/>
                <a:ea typeface="微软雅黑" panose="020B0503020204020204" charset="-122"/>
                <a:cs typeface="微软雅黑" panose="020B0503020204020204" charset="-122"/>
              </a:rPr>
              <a:t>in Mozilla</a:t>
            </a:r>
            <a:r>
              <a:rPr lang="zh-CN" altLang="en-US" sz="3600" dirty="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38915" name="文本占位符 38914"/>
          <p:cNvSpPr>
            <a:spLocks noGrp="1"/>
          </p:cNvSpPr>
          <p:nvPr>
            <p:ph type="body" idx="1"/>
          </p:nvPr>
        </p:nvSpPr>
        <p:spPr/>
        <p:txBody>
          <a:bodyPr/>
          <a:p>
            <a:r>
              <a:rPr lang="zh-CN" altLang="en-US" dirty="0"/>
              <a:t> </a:t>
            </a:r>
            <a:endParaRPr lang="zh-CN" altLang="en-US" dirty="0"/>
          </a:p>
        </p:txBody>
      </p:sp>
      <p:pic>
        <p:nvPicPr>
          <p:cNvPr id="38916" name="图片 38915" descr="1"/>
          <p:cNvPicPr>
            <a:picLocks noChangeAspect="1"/>
          </p:cNvPicPr>
          <p:nvPr/>
        </p:nvPicPr>
        <p:blipFill>
          <a:blip r:embed="rId1"/>
          <a:stretch>
            <a:fillRect/>
          </a:stretch>
        </p:blipFill>
        <p:spPr>
          <a:xfrm>
            <a:off x="144463" y="620713"/>
            <a:ext cx="6588125" cy="4554537"/>
          </a:xfrm>
          <a:prstGeom prst="rect">
            <a:avLst/>
          </a:prstGeom>
          <a:noFill/>
          <a:ln w="9525">
            <a:noFill/>
          </a:ln>
        </p:spPr>
      </p:pic>
      <p:pic>
        <p:nvPicPr>
          <p:cNvPr id="38917" name="图片 38916" descr="2"/>
          <p:cNvPicPr>
            <a:picLocks noChangeAspect="1"/>
          </p:cNvPicPr>
          <p:nvPr/>
        </p:nvPicPr>
        <p:blipFill>
          <a:blip r:embed="rId2"/>
          <a:stretch>
            <a:fillRect/>
          </a:stretch>
        </p:blipFill>
        <p:spPr>
          <a:xfrm>
            <a:off x="2484438" y="936625"/>
            <a:ext cx="5080000" cy="5805488"/>
          </a:xfrm>
          <a:prstGeom prst="rect">
            <a:avLst/>
          </a:prstGeom>
          <a:noFill/>
          <a:ln w="9525">
            <a:noFill/>
          </a:ln>
        </p:spPr>
      </p:pic>
      <p:pic>
        <p:nvPicPr>
          <p:cNvPr id="38918" name="图片 38917" descr="3"/>
          <p:cNvPicPr>
            <a:picLocks noChangeAspect="1"/>
          </p:cNvPicPr>
          <p:nvPr/>
        </p:nvPicPr>
        <p:blipFill>
          <a:blip r:embed="rId3"/>
          <a:stretch>
            <a:fillRect/>
          </a:stretch>
        </p:blipFill>
        <p:spPr>
          <a:xfrm>
            <a:off x="4572000" y="1268413"/>
            <a:ext cx="4422775" cy="55895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p:cNvSpPr>
          <p:nvPr>
            <p:ph type="title"/>
          </p:nvPr>
        </p:nvSpPr>
        <p:spPr/>
        <p:txBody>
          <a:bodyPr wrap="square" lIns="91440" tIns="45720" rIns="91440" bIns="45720" anchor="ctr"/>
          <a:p>
            <a:r>
              <a:rPr lang="en-US" altLang="zh-CN">
                <a:latin typeface="微软雅黑" panose="020B0503020204020204" charset="-122"/>
                <a:ea typeface="微软雅黑" panose="020B0503020204020204" charset="-122"/>
                <a:cs typeface="微软雅黑" panose="020B0503020204020204" charset="-122"/>
                <a:sym typeface="+mn-ea"/>
              </a:rPr>
              <a:t>6.2 </a:t>
            </a:r>
            <a:r>
              <a:rPr lang="zh-CN" altLang="en-US" dirty="0">
                <a:latin typeface="微软雅黑" panose="020B0503020204020204" charset="-122"/>
                <a:ea typeface="微软雅黑" panose="020B0503020204020204" charset="-122"/>
                <a:cs typeface="微软雅黑" panose="020B0503020204020204" charset="-122"/>
                <a:sym typeface="+mn-ea"/>
              </a:rPr>
              <a:t>工作模式</a:t>
            </a:r>
            <a:endParaRPr lang="zh-CN" altLang="en-US" b="1" dirty="0">
              <a:solidFill>
                <a:srgbClr val="CC0000"/>
              </a:solidFill>
              <a:latin typeface="微软雅黑" panose="020B0503020204020204" charset="-122"/>
              <a:ea typeface="微软雅黑" panose="020B0503020204020204" charset="-122"/>
              <a:cs typeface="微软雅黑" panose="020B0503020204020204" charset="-122"/>
            </a:endParaRPr>
          </a:p>
        </p:txBody>
      </p:sp>
      <p:sp>
        <p:nvSpPr>
          <p:cNvPr id="39938" name="Rectangle 3"/>
          <p:cNvSpPr>
            <a:spLocks noGrp="1" noRot="1"/>
          </p:cNvSpPr>
          <p:nvPr>
            <p:ph idx="1"/>
          </p:nvPr>
        </p:nvSpPr>
        <p:spPr>
          <a:xfrm>
            <a:off x="1619250" y="1557338"/>
            <a:ext cx="5976938" cy="4498975"/>
          </a:xfrm>
        </p:spPr>
        <p:txBody>
          <a:bodyPr wrap="square" lIns="91440" tIns="45720" rIns="91440" bIns="45720" anchor="t"/>
          <a:p>
            <a:pPr algn="just">
              <a:buClr>
                <a:schemeClr val="bg1"/>
              </a:buCl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电码本模式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 </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
                <a:schemeClr val="bg1"/>
              </a:buCl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密文分组链接模式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
                <a:schemeClr val="bg1"/>
              </a:buCl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密码反馈模式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
                <a:schemeClr val="bg1"/>
              </a:buCl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输出反馈模式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
                <a:schemeClr val="bg1"/>
              </a:buCl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计数器模式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CTR</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None/>
            </a:pP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01625" y="235585"/>
            <a:ext cx="8540750" cy="5234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ctr"/>
          <a:p>
            <a:r>
              <a:rPr lang="en-US" altLang="zh-CN"/>
              <a:t>6.2 </a:t>
            </a:r>
            <a:r>
              <a:rPr lang="zh-CN" altLang="en-US" dirty="0"/>
              <a:t>工作模式</a:t>
            </a:r>
            <a:endParaRPr lang="zh-CN" altLang="en-US" dirty="0"/>
          </a:p>
        </p:txBody>
      </p:sp>
      <p:sp>
        <p:nvSpPr>
          <p:cNvPr id="23555" name="文本占位符 23554"/>
          <p:cNvSpPr>
            <a:spLocks noGrp="1"/>
          </p:cNvSpPr>
          <p:nvPr>
            <p:ph type="body" idx="1"/>
          </p:nvPr>
        </p:nvSpPr>
        <p:spPr/>
        <p:txBody>
          <a:bodyPr/>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回顾</a:t>
            </a:r>
            <a:r>
              <a:rPr lang="en-US" altLang="zh-CN">
                <a:solidFill>
                  <a:srgbClr val="000000"/>
                </a:solidFill>
                <a:latin typeface="微软雅黑" panose="020B0503020204020204" charset="-122"/>
                <a:ea typeface="微软雅黑" panose="020B0503020204020204" charset="-122"/>
                <a:cs typeface="微软雅黑" panose="020B0503020204020204" charset="-122"/>
              </a:rPr>
              <a:t>DES</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基本函数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a:solidFill>
                  <a:srgbClr val="000000"/>
                </a:solidFill>
                <a:latin typeface="微软雅黑" panose="020B0503020204020204" charset="-122"/>
                <a:ea typeface="微软雅黑" panose="020B0503020204020204" charset="-122"/>
                <a:cs typeface="微软雅黑" panose="020B0503020204020204" charset="-122"/>
              </a:rPr>
              <a:t>DES(IN, Key, Enc/Dec) = OUT</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Key 56bits (random bits!)</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Enc</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 IN       64bits plaintext block</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 OUT   64bits </a:t>
            </a:r>
            <a:r>
              <a:rPr lang="en-US" altLang="zh-CN" err="1">
                <a:solidFill>
                  <a:srgbClr val="000000"/>
                </a:solidFill>
                <a:latin typeface="微软雅黑" panose="020B0503020204020204" charset="-122"/>
                <a:ea typeface="微软雅黑" panose="020B0503020204020204" charset="-122"/>
                <a:cs typeface="微软雅黑" panose="020B0503020204020204" charset="-122"/>
              </a:rPr>
              <a:t>ciphertext</a:t>
            </a:r>
            <a:r>
              <a:rPr lang="en-US" altLang="zh-CN">
                <a:solidFill>
                  <a:srgbClr val="000000"/>
                </a:solidFill>
                <a:latin typeface="微软雅黑" panose="020B0503020204020204" charset="-122"/>
                <a:ea typeface="微软雅黑" panose="020B0503020204020204" charset="-122"/>
                <a:cs typeface="微软雅黑" panose="020B0503020204020204" charset="-122"/>
              </a:rPr>
              <a:t> block</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Dec</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 IN       64bits </a:t>
            </a:r>
            <a:r>
              <a:rPr lang="en-US" altLang="zh-CN" err="1">
                <a:solidFill>
                  <a:srgbClr val="000000"/>
                </a:solidFill>
                <a:latin typeface="微软雅黑" panose="020B0503020204020204" charset="-122"/>
                <a:ea typeface="微软雅黑" panose="020B0503020204020204" charset="-122"/>
                <a:cs typeface="微软雅黑" panose="020B0503020204020204" charset="-122"/>
              </a:rPr>
              <a:t>ciphertext</a:t>
            </a:r>
            <a:r>
              <a:rPr lang="en-US" altLang="zh-CN">
                <a:solidFill>
                  <a:srgbClr val="000000"/>
                </a:solidFill>
                <a:latin typeface="微软雅黑" panose="020B0503020204020204" charset="-122"/>
                <a:ea typeface="微软雅黑" panose="020B0503020204020204" charset="-122"/>
                <a:cs typeface="微软雅黑" panose="020B0503020204020204" charset="-122"/>
              </a:rPr>
              <a:t> block</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 OUT   64bits plaintext block</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subTitle" idx="1"/>
          </p:nvPr>
        </p:nvSpPr>
        <p:spPr>
          <a:xfrm>
            <a:off x="304800" y="1447800"/>
            <a:ext cx="8382000" cy="5076825"/>
          </a:xfrm>
          <a:ln>
            <a:noFill/>
          </a:ln>
        </p:spPr>
        <p:txBody>
          <a:bodyPr wrap="square" lIns="91440" tIns="45720" rIns="91440" bIns="45720" anchor="t"/>
          <a:p>
            <a:pPr indent="-6350" algn="l" eaLnBrk="1" hangingPunct="1">
              <a:buNone/>
            </a:pPr>
            <a:r>
              <a:rPr lang="en-US" altLang="zh-CN" dirty="0">
                <a:solidFill>
                  <a:srgbClr val="FFFF00"/>
                </a:solidFill>
                <a:latin typeface="微软雅黑" panose="020B0503020204020204" charset="-122"/>
                <a:ea typeface="微软雅黑" panose="020B0503020204020204" charset="-122"/>
                <a:cs typeface="微软雅黑" panose="020B0503020204020204" charset="-122"/>
              </a:rPr>
              <a:t>ECB(electronic codebook)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模式是最简单的运行模式，它一次对一个64比特长的明文分组加密，而且每次的加密密钥都相同，如图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所示。当密钥取定时，对明文的每一个分组，都有一个惟一的密文与之对应。因此形象地说，可以认为有一个非常大的电码本，对任意一个可能的明文分组，电码本中都有一项对应于它的密文。</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077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solidFill>
                  <a:srgbClr val="FFFF00"/>
                </a:solidFill>
                <a:latin typeface="微软雅黑" panose="020B0503020204020204" charset="-122"/>
                <a:ea typeface="微软雅黑" panose="020B0503020204020204" charset="-122"/>
                <a:cs typeface="微软雅黑" panose="020B0503020204020204" charset="-122"/>
              </a:rPr>
              <a:t>电码本（</a:t>
            </a:r>
            <a:r>
              <a:rPr lang="en-US" altLang="zh-CN" sz="4000" dirty="0">
                <a:solidFill>
                  <a:srgbClr val="FFFF00"/>
                </a:solidFill>
                <a:latin typeface="微软雅黑" panose="020B0503020204020204" charset="-122"/>
                <a:ea typeface="微软雅黑" panose="020B0503020204020204" charset="-122"/>
                <a:cs typeface="微软雅黑" panose="020B0503020204020204" charset="-122"/>
              </a:rPr>
              <a:t>ECB）</a:t>
            </a:r>
            <a:r>
              <a:rPr lang="zh-CN" altLang="en-US" sz="4000" dirty="0">
                <a:solidFill>
                  <a:srgbClr val="FFFF00"/>
                </a:solidFill>
                <a:latin typeface="微软雅黑" panose="020B0503020204020204" charset="-122"/>
                <a:ea typeface="微软雅黑" panose="020B0503020204020204" charset="-122"/>
                <a:cs typeface="微软雅黑" panose="020B0503020204020204" charset="-122"/>
              </a:rPr>
              <a:t>模式</a:t>
            </a:r>
            <a:endParaRPr lang="zh-CN" altLang="en-US" sz="4000" dirty="0">
              <a:solidFill>
                <a:srgbClr val="FFFF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ECB</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363345" y="1600200"/>
            <a:ext cx="6416675" cy="4498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subTitle" idx="1"/>
          </p:nvPr>
        </p:nvSpPr>
        <p:spPr>
          <a:xfrm>
            <a:off x="769620" y="533400"/>
            <a:ext cx="772160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如果消息长于64比特，则将其分为长为64比特的分组，最后一个分组如果不够64比特，则需要填充。解密过程也是一次对一个分组解密，而且每次解密都使用同一密钥。图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3中，明文是由分组长为64比特的分组序列</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2</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N</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构成，相应的密文分组序列是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2</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N</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subTitle" idx="1"/>
          </p:nvPr>
        </p:nvSpPr>
        <p:spPr>
          <a:xfrm>
            <a:off x="19050" y="19050"/>
            <a:ext cx="9105900" cy="6680835"/>
          </a:xfrm>
          <a:ln>
            <a:noFill/>
          </a:ln>
        </p:spPr>
        <p:txBody>
          <a:bodyPr wrap="square" lIns="91440" tIns="45720" rIns="91440" bIns="45720" anchor="t"/>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在用于短数据（如加密密钥）时非常理想，因此如果需要安全地传递</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密钥，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是最合适的模式。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的最大特性是同一明文分组在消息中重复出现的话，产生的密文分组也相同。</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于长消息时可能不够安全，如果消息有固定结构，密码分析者有可能找出这种关系。例如，如果已知消息总是以某个预定义字段开始，那么分析者就可能得到很多明文密文对。如果消息有重复的元素而重复的周期是64的倍数，那么密码分析者就能够识别这些元素。以上这些特性都有助于密码分析者，有可能为其提供对分组的代换或重排的机会。</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noRot="1"/>
          </p:cNvSpPr>
          <p:nvPr>
            <p:ph type="title"/>
          </p:nvPr>
        </p:nvSpPr>
        <p:spPr/>
        <p:txBody>
          <a:bodyPr wrap="square" lIns="91440" tIns="45720" rIns="91440" bIns="45720" anchor="ctr"/>
          <a:p>
            <a:pPr algn="l"/>
            <a:r>
              <a:rPr lang="zh-CN" altLang="en-US" dirty="0">
                <a:latin typeface="微软雅黑" panose="020B0503020204020204" charset="-122"/>
                <a:ea typeface="微软雅黑" panose="020B0503020204020204" charset="-122"/>
              </a:rPr>
              <a:t>目标</a:t>
            </a:r>
            <a:endParaRPr lang="zh-CN" altLang="en-US" dirty="0">
              <a:latin typeface="微软雅黑" panose="020B0503020204020204" charset="-122"/>
              <a:ea typeface="微软雅黑" panose="020B0503020204020204" charset="-122"/>
            </a:endParaRPr>
          </a:p>
        </p:txBody>
      </p:sp>
      <p:sp>
        <p:nvSpPr>
          <p:cNvPr id="5122" name="内容占位符 2"/>
          <p:cNvSpPr>
            <a:spLocks noGrp="1" noRot="1"/>
          </p:cNvSpPr>
          <p:nvPr>
            <p:ph idx="1"/>
          </p:nvPr>
        </p:nvSpPr>
        <p:spPr/>
        <p:txBody>
          <a:bodyPr wrap="square" lIns="91440" tIns="45720" rIns="91440" bIns="45720" anchor="t"/>
          <a:p>
            <a:pPr>
              <a:buFont typeface="Wingdings" panose="05000000000000000000" charset="0"/>
              <a:buChar char=""/>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说明用现代密码（如</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）对长信息进行加密的方法。</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charset="0"/>
              <a:buChar char=""/>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讨论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种操作模式，这些</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操作模式是设计用来与分组密码一起使用。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marL="0" indent="0">
              <a:buFont typeface="Wingdings" panose="05000000000000000000" charset="0"/>
              <a:buNone/>
            </a:pPr>
            <a:endParaRPr lang="zh-CN" altLang="en-US" dirty="0">
              <a:solidFill>
                <a:srgbClr val="000066"/>
              </a:solidFill>
              <a:latin typeface="黑体" panose="02010609060101010101" pitchFamily="49" charset="-122"/>
              <a:ea typeface="黑体" panose="02010609060101010101" pitchFamily="49" charset="-122"/>
            </a:endParaRPr>
          </a:p>
          <a:p>
            <a:pPr>
              <a:buNone/>
            </a:pPr>
            <a:endParaRPr lang="en-US" altLang="zh-CN" dirty="0">
              <a:solidFill>
                <a:srgbClr val="000000"/>
              </a:solidFill>
              <a:latin typeface="黑体" panose="02010609060101010101" pitchFamily="49" charset="-122"/>
              <a:ea typeface="黑体" panose="02010609060101010101" pitchFamily="49" charset="-122"/>
            </a:endParaRPr>
          </a:p>
          <a:p>
            <a:pPr>
              <a:buNone/>
            </a:pPr>
            <a:endParaRPr lang="en-US" altLang="zh-CN" dirty="0">
              <a:solidFill>
                <a:srgbClr val="000000"/>
              </a:solidFill>
              <a:latin typeface="黑体" panose="02010609060101010101" pitchFamily="49" charset="-122"/>
              <a:ea typeface="黑体" panose="02010609060101010101" pitchFamily="49" charset="-122"/>
            </a:endParaRPr>
          </a:p>
          <a:p>
            <a:endParaRPr lang="zh-CN" altLang="en-US" dirty="0">
              <a:solidFill>
                <a:srgbClr val="000000"/>
              </a:solidFill>
              <a:latin typeface="黑体" panose="02010609060101010101" pitchFamily="49" charset="-122"/>
              <a:ea typeface="黑体" panose="02010609060101010101" pitchFamily="49" charset="-122"/>
            </a:endParaRPr>
          </a:p>
        </p:txBody>
      </p:sp>
      <p:sp>
        <p:nvSpPr>
          <p:cNvPr id="5123" name="日期占位符 3"/>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400" b="0" dirty="0"/>
            </a:fld>
            <a:endParaRPr lang="zh-CN" altLang="en-US" sz="1400" b="0" dirty="0"/>
          </a:p>
        </p:txBody>
      </p:sp>
      <p:sp>
        <p:nvSpPr>
          <p:cNvPr id="5124" name="灯片编号占位符 4"/>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400" b="0" dirty="0"/>
            </a:fld>
            <a:endParaRPr lang="en-US" altLang="zh-CN" sz="14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ctr"/>
          <a:p>
            <a:r>
              <a:rPr lang="en-US" altLang="zh-CN"/>
              <a:t>ECB</a:t>
            </a:r>
            <a:endParaRPr lang="zh-CN" altLang="en-US" dirty="0"/>
          </a:p>
        </p:txBody>
      </p:sp>
      <p:sp>
        <p:nvSpPr>
          <p:cNvPr id="92163" name="文本占位符 92162"/>
          <p:cNvSpPr>
            <a:spLocks noGrp="1"/>
          </p:cNvSpPr>
          <p:nvPr>
            <p:ph type="body" idx="1"/>
          </p:nvPr>
        </p:nvSpPr>
        <p:spPr/>
        <p:txBody>
          <a:bodyPr/>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电子密码本方式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报文被顺序分割分成</a:t>
            </a:r>
            <a:r>
              <a:rPr lang="en-US" altLang="zh-CN">
                <a:solidFill>
                  <a:srgbClr val="000000"/>
                </a:solidFill>
                <a:latin typeface="微软雅黑" panose="020B0503020204020204" charset="-122"/>
                <a:ea typeface="微软雅黑" panose="020B0503020204020204" charset="-122"/>
                <a:cs typeface="微软雅黑" panose="020B0503020204020204" charset="-122"/>
              </a:rPr>
              <a:t>8</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字节分组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各个分组独立加密，解密时需等齐整个分组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填充</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优点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并行加密、随机存取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缺点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Padding</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相同的明文分组对应着相同的密文分组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2">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暴露了统计规律</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替换、窜改、乱序重排</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subTitle" idx="1"/>
          </p:nvPr>
        </p:nvSpPr>
        <p:spPr>
          <a:xfrm>
            <a:off x="721360" y="1447800"/>
            <a:ext cx="7965440" cy="50768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为了解决</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的安全缺陷，可以让重复的明文分组产生不同的密文分组，</a:t>
            </a:r>
            <a:r>
              <a:rPr lang="en-US" altLang="zh-CN" dirty="0">
                <a:solidFill>
                  <a:srgbClr val="FFFF00"/>
                </a:solidFill>
                <a:latin typeface="微软雅黑" panose="020B0503020204020204" charset="-122"/>
                <a:ea typeface="微软雅黑" panose="020B0503020204020204" charset="-122"/>
                <a:cs typeface="微软雅黑" panose="020B0503020204020204" charset="-122"/>
              </a:rPr>
              <a:t>CBC（cipher block chaining）</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模式就可满足这一要求。</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6.4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示意图，它一次对一个明文分组加密，每次加密使用同一密钥,加密算法的输入是当前明文分组和前一次密文分组的异或，因此加密算法的输入不会显示出与这次的明文分组之间的固定关系，所以重复的明文分组不会在密文中暴露出这种重复关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8962"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latin typeface="微软雅黑" panose="020B0503020204020204" charset="-122"/>
                <a:ea typeface="微软雅黑" panose="020B0503020204020204" charset="-122"/>
                <a:cs typeface="微软雅黑" panose="020B0503020204020204" charset="-122"/>
              </a:rPr>
              <a:t>密码分组链接（</a:t>
            </a:r>
            <a:r>
              <a:rPr lang="en-US" altLang="zh-CN" sz="4000" dirty="0">
                <a:latin typeface="微软雅黑" panose="020B0503020204020204" charset="-122"/>
                <a:ea typeface="微软雅黑" panose="020B0503020204020204" charset="-122"/>
                <a:cs typeface="微软雅黑" panose="020B0503020204020204" charset="-122"/>
              </a:rPr>
              <a:t>CBC）</a:t>
            </a:r>
            <a:r>
              <a:rPr lang="zh-CN" altLang="en-US" sz="4000" dirty="0">
                <a:latin typeface="微软雅黑" panose="020B0503020204020204" charset="-122"/>
                <a:ea typeface="微软雅黑" panose="020B0503020204020204" charset="-122"/>
                <a:cs typeface="微软雅黑" panose="020B0503020204020204" charset="-122"/>
              </a:rPr>
              <a:t>模式</a:t>
            </a:r>
            <a:endParaRPr lang="zh-CN" altLang="en-US" sz="4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CBC</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424815" y="1600200"/>
            <a:ext cx="8293735" cy="4498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subTitle" idx="1"/>
          </p:nvPr>
        </p:nvSpPr>
        <p:spPr>
          <a:xfrm>
            <a:off x="680720" y="533400"/>
            <a:ext cx="802259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解密时，每一个密文分组被解密后，再与前一个密文分组异或，即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设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因而产生出明文分组。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173058" name="Object 3"/>
          <p:cNvGraphicFramePr/>
          <p:nvPr/>
        </p:nvGraphicFramePr>
        <p:xfrm>
          <a:off x="169545" y="2192655"/>
          <a:ext cx="8534400" cy="585788"/>
        </p:xfrm>
        <a:graphic>
          <a:graphicData uri="http://schemas.openxmlformats.org/presentationml/2006/ole">
            <mc:AlternateContent xmlns:mc="http://schemas.openxmlformats.org/markup-compatibility/2006">
              <mc:Choice xmlns:v="urn:schemas-microsoft-com:vml" Requires="v">
                <p:oleObj spid="_x0000_s3180" name="" r:id="rId1" imgW="4076700" imgH="279400" progId="Equation.DSMT4">
                  <p:embed/>
                </p:oleObj>
              </mc:Choice>
              <mc:Fallback>
                <p:oleObj name="" r:id="rId1" imgW="4076700" imgH="279400" progId="Equation.DSMT4">
                  <p:embed/>
                  <p:pic>
                    <p:nvPicPr>
                      <p:cNvPr id="0" name="图片 3179"/>
                      <p:cNvPicPr/>
                      <p:nvPr/>
                    </p:nvPicPr>
                    <p:blipFill>
                      <a:blip r:embed="rId2"/>
                      <a:stretch>
                        <a:fillRect/>
                      </a:stretch>
                    </p:blipFill>
                    <p:spPr>
                      <a:xfrm>
                        <a:off x="169545" y="2192655"/>
                        <a:ext cx="8534400" cy="585788"/>
                      </a:xfrm>
                      <a:prstGeom prst="rect">
                        <a:avLst/>
                      </a:prstGeom>
                      <a:noFill/>
                      <a:ln w="38100">
                        <a:noFill/>
                        <a:miter/>
                      </a:ln>
                    </p:spPr>
                  </p:pic>
                </p:oleObj>
              </mc:Fallback>
            </mc:AlternateContent>
          </a:graphicData>
        </a:graphic>
      </p:graphicFrame>
      <p:graphicFrame>
        <p:nvGraphicFramePr>
          <p:cNvPr id="173059" name="Object 4"/>
          <p:cNvGraphicFramePr/>
          <p:nvPr/>
        </p:nvGraphicFramePr>
        <p:xfrm>
          <a:off x="2114550" y="3368675"/>
          <a:ext cx="3041650" cy="641350"/>
        </p:xfrm>
        <a:graphic>
          <a:graphicData uri="http://schemas.openxmlformats.org/presentationml/2006/ole">
            <mc:AlternateContent xmlns:mc="http://schemas.openxmlformats.org/markup-compatibility/2006">
              <mc:Choice xmlns:v="urn:schemas-microsoft-com:vml" Requires="v">
                <p:oleObj spid="_x0000_s3181" name="" r:id="rId3" imgW="1205230" imgH="254000" progId="Equation.DSMT4">
                  <p:embed/>
                </p:oleObj>
              </mc:Choice>
              <mc:Fallback>
                <p:oleObj name="" r:id="rId3" imgW="1205230" imgH="254000" progId="Equation.DSMT4">
                  <p:embed/>
                  <p:pic>
                    <p:nvPicPr>
                      <p:cNvPr id="0" name="图片 3180"/>
                      <p:cNvPicPr/>
                      <p:nvPr/>
                    </p:nvPicPr>
                    <p:blipFill>
                      <a:blip r:embed="rId4"/>
                      <a:stretch>
                        <a:fillRect/>
                      </a:stretch>
                    </p:blipFill>
                    <p:spPr>
                      <a:xfrm>
                        <a:off x="2114550" y="3368675"/>
                        <a:ext cx="3041650" cy="641350"/>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在产生第1个密文分组时，需要有一个初始向量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与第1个明文分组异或。解密时，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和解密算法对第1个密文分组的输出进行异或以恢复第1个明文分组。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对于收发双方都应是已知的，为使安全性最高，</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应像密钥一样被保护，可使用</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ECB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加密模式来发送</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保护</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的原因如下：  如果敌手能欺骗接收方使用不同的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值，敌手就能够在明文的第1个分组中插入自己选择的比特值，这是因为：</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175106" name="Object 0"/>
          <p:cNvGraphicFramePr/>
          <p:nvPr/>
        </p:nvGraphicFramePr>
        <p:xfrm>
          <a:off x="2765425" y="5334000"/>
          <a:ext cx="2590800" cy="1190625"/>
        </p:xfrm>
        <a:graphic>
          <a:graphicData uri="http://schemas.openxmlformats.org/presentationml/2006/ole">
            <mc:AlternateContent xmlns:mc="http://schemas.openxmlformats.org/markup-compatibility/2006">
              <mc:Choice xmlns:v="urn:schemas-microsoft-com:vml" Requires="v">
                <p:oleObj spid="_x0000_s3182" name="" r:id="rId1" imgW="1104900" imgH="508000" progId="Equation.DSMT4">
                  <p:embed/>
                </p:oleObj>
              </mc:Choice>
              <mc:Fallback>
                <p:oleObj name="" r:id="rId1" imgW="1104900" imgH="508000" progId="Equation.DSMT4">
                  <p:embed/>
                  <p:pic>
                    <p:nvPicPr>
                      <p:cNvPr id="0" name="图片 3181"/>
                      <p:cNvPicPr/>
                      <p:nvPr/>
                    </p:nvPicPr>
                    <p:blipFill>
                      <a:blip r:embed="rId2"/>
                      <a:stretch>
                        <a:fillRect/>
                      </a:stretch>
                    </p:blipFill>
                    <p:spPr>
                      <a:xfrm>
                        <a:off x="2765425" y="5334000"/>
                        <a:ext cx="2590800" cy="119062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X(i)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表示64比特分组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的第</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个比特，那么                                         </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由异或的性质得</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其中撇号表示比特补。上式意味着如果敌手篡改</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中的某些比特，则接收方收到的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中相应的比特也发生了变化。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177154" name="Object 3"/>
          <p:cNvGraphicFramePr/>
          <p:nvPr/>
        </p:nvGraphicFramePr>
        <p:xfrm>
          <a:off x="1066800" y="990600"/>
          <a:ext cx="3581400" cy="550863"/>
        </p:xfrm>
        <a:graphic>
          <a:graphicData uri="http://schemas.openxmlformats.org/presentationml/2006/ole">
            <mc:AlternateContent xmlns:mc="http://schemas.openxmlformats.org/markup-compatibility/2006">
              <mc:Choice xmlns:v="urn:schemas-microsoft-com:vml" Requires="v">
                <p:oleObj spid="_x0000_s3183" name="" r:id="rId1" imgW="1649730" imgH="254000" progId="Equation.DSMT4">
                  <p:embed/>
                </p:oleObj>
              </mc:Choice>
              <mc:Fallback>
                <p:oleObj name="" r:id="rId1" imgW="1649730" imgH="254000" progId="Equation.DSMT4">
                  <p:embed/>
                  <p:pic>
                    <p:nvPicPr>
                      <p:cNvPr id="0" name="图片 3182"/>
                      <p:cNvPicPr/>
                      <p:nvPr/>
                    </p:nvPicPr>
                    <p:blipFill>
                      <a:blip r:embed="rId2"/>
                      <a:stretch>
                        <a:fillRect/>
                      </a:stretch>
                    </p:blipFill>
                    <p:spPr>
                      <a:xfrm>
                        <a:off x="1066800" y="990600"/>
                        <a:ext cx="3581400" cy="550863"/>
                      </a:xfrm>
                      <a:prstGeom prst="rect">
                        <a:avLst/>
                      </a:prstGeom>
                      <a:noFill/>
                      <a:ln w="38100">
                        <a:noFill/>
                        <a:miter/>
                      </a:ln>
                    </p:spPr>
                  </p:pic>
                </p:oleObj>
              </mc:Fallback>
            </mc:AlternateContent>
          </a:graphicData>
        </a:graphic>
      </p:graphicFrame>
      <p:graphicFrame>
        <p:nvGraphicFramePr>
          <p:cNvPr id="177155" name="Object 4"/>
          <p:cNvGraphicFramePr/>
          <p:nvPr/>
        </p:nvGraphicFramePr>
        <p:xfrm>
          <a:off x="2078990" y="2301875"/>
          <a:ext cx="4267200" cy="779463"/>
        </p:xfrm>
        <a:graphic>
          <a:graphicData uri="http://schemas.openxmlformats.org/presentationml/2006/ole">
            <mc:AlternateContent xmlns:mc="http://schemas.openxmlformats.org/markup-compatibility/2006">
              <mc:Choice xmlns:v="urn:schemas-microsoft-com:vml" Requires="v">
                <p:oleObj spid="_x0000_s3184" name="" r:id="rId3" imgW="1738630" imgH="317500" progId="Equation.DSMT4">
                  <p:embed/>
                </p:oleObj>
              </mc:Choice>
              <mc:Fallback>
                <p:oleObj name="" r:id="rId3" imgW="1738630" imgH="317500" progId="Equation.DSMT4">
                  <p:embed/>
                  <p:pic>
                    <p:nvPicPr>
                      <p:cNvPr id="0" name="图片 3183"/>
                      <p:cNvPicPr/>
                      <p:nvPr/>
                    </p:nvPicPr>
                    <p:blipFill>
                      <a:blip r:embed="rId4"/>
                      <a:stretch>
                        <a:fillRect/>
                      </a:stretch>
                    </p:blipFill>
                    <p:spPr>
                      <a:xfrm>
                        <a:off x="2078990" y="2301875"/>
                        <a:ext cx="4267200" cy="779463"/>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2"/>
          <p:cNvSpPr>
            <a:spLocks noGrp="1"/>
          </p:cNvSpPr>
          <p:nvPr>
            <p:ph type="subTitle" idx="1"/>
          </p:nvPr>
        </p:nvSpPr>
        <p:spPr>
          <a:xfrm>
            <a:off x="777240" y="1271270"/>
            <a:ext cx="7909560" cy="525335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模式的链接机制，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模式对加密长于64比特的消息非常合适。</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模式除能够获得保密性外，还能用于认证。</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ctr"/>
          <a:p>
            <a:r>
              <a:rPr lang="en-US" altLang="zh-CN"/>
              <a:t>CBC</a:t>
            </a:r>
            <a:endParaRPr lang="zh-CN" altLang="en-US" dirty="0"/>
          </a:p>
        </p:txBody>
      </p:sp>
      <p:sp>
        <p:nvSpPr>
          <p:cNvPr id="94211" name="文本占位符 94210"/>
          <p:cNvSpPr>
            <a:spLocks noGrp="1"/>
          </p:cNvSpPr>
          <p:nvPr>
            <p:ph type="body" idx="1"/>
          </p:nvPr>
        </p:nvSpPr>
        <p:spPr/>
        <p:txBody>
          <a:bodyPr/>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密码分组链接方式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当前明文分组先和前一个密文异或，再加密</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初始向量  </a:t>
            </a:r>
            <a:r>
              <a:rPr lang="en-US" altLang="zh-CN">
                <a:solidFill>
                  <a:srgbClr val="000000"/>
                </a:solidFill>
                <a:latin typeface="微软雅黑" panose="020B0503020204020204" charset="-122"/>
                <a:ea typeface="微软雅黑" panose="020B0503020204020204" charset="-122"/>
                <a:cs typeface="微软雅黑" panose="020B0503020204020204" charset="-122"/>
              </a:rPr>
              <a:t>IV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a:solidFill>
                  <a:srgbClr val="000000"/>
                </a:solidFill>
                <a:latin typeface="微软雅黑" panose="020B0503020204020204" charset="-122"/>
                <a:ea typeface="微软雅黑" panose="020B0503020204020204" charset="-122"/>
                <a:cs typeface="微软雅黑" panose="020B0503020204020204" charset="-122"/>
              </a:rPr>
              <a:t>initialization vector</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不必保密，但必须一致</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优点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避免明密对应</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还可以用做鉴别 </a:t>
            </a:r>
            <a:r>
              <a:rPr lang="en-US" altLang="zh-CN">
                <a:solidFill>
                  <a:srgbClr val="000000"/>
                </a:solidFill>
                <a:latin typeface="微软雅黑" panose="020B0503020204020204" charset="-122"/>
                <a:ea typeface="微软雅黑" panose="020B0503020204020204" charset="-122"/>
                <a:cs typeface="微软雅黑" panose="020B0503020204020204" charset="-122"/>
              </a:rPr>
              <a:t>authentication</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缺点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等待缓冲区凑足</a:t>
            </a:r>
            <a:r>
              <a:rPr lang="en-US" altLang="zh-CN">
                <a:solidFill>
                  <a:srgbClr val="000000"/>
                </a:solidFill>
                <a:latin typeface="微软雅黑" panose="020B0503020204020204" charset="-122"/>
                <a:ea typeface="微软雅黑" panose="020B0503020204020204" charset="-122"/>
                <a:cs typeface="微软雅黑" panose="020B0503020204020204" charset="-122"/>
              </a:rPr>
              <a:t>8</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字节分组，否则需</a:t>
            </a:r>
            <a:r>
              <a:rPr lang="en-US" altLang="zh-CN">
                <a:solidFill>
                  <a:srgbClr val="000000"/>
                </a:solidFill>
                <a:latin typeface="微软雅黑" panose="020B0503020204020204" charset="-122"/>
                <a:ea typeface="微软雅黑" panose="020B0503020204020204" charset="-122"/>
                <a:cs typeface="微软雅黑" panose="020B0503020204020204" charset="-122"/>
              </a:rPr>
              <a:t>padding</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不能并行加密、随机存取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2"/>
          <p:cNvSpPr>
            <a:spLocks noGrp="1"/>
          </p:cNvSpPr>
          <p:nvPr>
            <p:ph type="subTitle" idx="1"/>
          </p:nvPr>
        </p:nvSpPr>
        <p:spPr>
          <a:xfrm>
            <a:off x="236855" y="1379855"/>
            <a:ext cx="8841740" cy="5142230"/>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如上所述，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是分组长为64比特的分组密码，但利用</a:t>
            </a:r>
            <a:r>
              <a:rPr lang="en-US" altLang="zh-CN" dirty="0">
                <a:solidFill>
                  <a:srgbClr val="FFFF00"/>
                </a:solidFill>
                <a:latin typeface="微软雅黑" panose="020B0503020204020204" charset="-122"/>
                <a:ea typeface="微软雅黑" panose="020B0503020204020204" charset="-122"/>
                <a:cs typeface="微软雅黑" panose="020B0503020204020204" charset="-122"/>
              </a:rPr>
              <a:t>CFB（cipher feedback）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模式或</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模式可将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转换为流密码。流密码不需要对消息填充，而且运行是实时的。因此如果传送字母流，可使用流密码对每个字母直接加密并传送。</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流密码具有密文和明文一样长这一性质，因此，如果需要发送的每个字符长为8比特，就应使用8比特密钥来加密每个字符。如果密钥长超过8比特，则造成浪费。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125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latin typeface="微软雅黑" panose="020B0503020204020204" charset="-122"/>
                <a:ea typeface="微软雅黑" panose="020B0503020204020204" charset="-122"/>
                <a:cs typeface="微软雅黑" panose="020B0503020204020204" charset="-122"/>
              </a:rPr>
              <a:t>密码反馈（</a:t>
            </a:r>
            <a:r>
              <a:rPr lang="en-US" altLang="zh-CN" sz="4000" dirty="0">
                <a:latin typeface="微软雅黑" panose="020B0503020204020204" charset="-122"/>
                <a:ea typeface="微软雅黑" panose="020B0503020204020204" charset="-122"/>
                <a:cs typeface="微软雅黑" panose="020B0503020204020204" charset="-122"/>
              </a:rPr>
              <a:t>CFB）</a:t>
            </a:r>
            <a:r>
              <a:rPr lang="zh-CN" altLang="en-US" sz="4000" dirty="0">
                <a:latin typeface="微软雅黑" panose="020B0503020204020204" charset="-122"/>
                <a:ea typeface="微软雅黑" panose="020B0503020204020204" charset="-122"/>
                <a:cs typeface="微软雅黑" panose="020B0503020204020204" charset="-122"/>
              </a:rPr>
              <a:t>模式</a:t>
            </a:r>
            <a:endParaRPr lang="zh-CN" altLang="en-US" sz="4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2"/>
          <p:cNvSpPr>
            <a:spLocks noGrp="1"/>
          </p:cNvSpPr>
          <p:nvPr>
            <p:ph type="subTitle" idx="1"/>
          </p:nvPr>
        </p:nvSpPr>
        <p:spPr>
          <a:xfrm>
            <a:off x="304800" y="1136650"/>
            <a:ext cx="8382000" cy="538797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模式示意图，设传送的每个单元（如一个字符）是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比特长，通常取</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j=8，</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CBC</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模式一样，明文单元被链接在一起，使得密文是前面所有明文的函数。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p>
            <a:r>
              <a:rPr lang="en-US" altLang="zh-CN"/>
              <a:t>6.1 </a:t>
            </a:r>
            <a:r>
              <a:rPr lang="zh-CN" altLang="en-US">
                <a:latin typeface="微软雅黑" panose="020B0503020204020204" charset="-122"/>
                <a:ea typeface="微软雅黑" panose="020B0503020204020204" charset="-122"/>
                <a:cs typeface="微软雅黑" panose="020B0503020204020204" charset="-122"/>
              </a:rPr>
              <a:t>三</a:t>
            </a:r>
            <a:r>
              <a:rPr lang="zh-CN" altLang="zh-CN">
                <a:latin typeface="微软雅黑" panose="020B0503020204020204" charset="-122"/>
                <a:ea typeface="微软雅黑" panose="020B0503020204020204" charset="-122"/>
                <a:cs typeface="微软雅黑" panose="020B0503020204020204" charset="-122"/>
              </a:rPr>
              <a:t>重 </a:t>
            </a:r>
            <a:r>
              <a:rPr lang="en-US" altLang="zh-CN">
                <a:latin typeface="微软雅黑" panose="020B0503020204020204" charset="-122"/>
                <a:ea typeface="微软雅黑" panose="020B0503020204020204" charset="-122"/>
                <a:cs typeface="微软雅黑" panose="020B0503020204020204" charset="-122"/>
              </a:rPr>
              <a:t>DES</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4579" name="文本占位符 24578"/>
          <p:cNvSpPr>
            <a:spLocks noGrp="1"/>
          </p:cNvSpPr>
          <p:nvPr>
            <p:ph type="body" idx="1"/>
          </p:nvPr>
        </p:nvSpPr>
        <p:spPr/>
        <p:txBody>
          <a:bodyPr/>
          <a:p>
            <a:r>
              <a:rPr lang="en-US" altLang="zh-CN">
                <a:solidFill>
                  <a:srgbClr val="000000"/>
                </a:solidFill>
                <a:latin typeface="微软雅黑" panose="020B0503020204020204" charset="-122"/>
                <a:ea typeface="微软雅黑" panose="020B0503020204020204" charset="-122"/>
                <a:cs typeface="微软雅黑" panose="020B0503020204020204" charset="-122"/>
              </a:rPr>
              <a:t>DES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回顾</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a:solidFill>
                  <a:srgbClr val="000000"/>
                </a:solidFill>
                <a:latin typeface="微软雅黑" panose="020B0503020204020204" charset="-122"/>
                <a:ea typeface="微软雅黑" panose="020B0503020204020204" charset="-122"/>
                <a:cs typeface="微软雅黑" panose="020B0503020204020204" charset="-122"/>
              </a:rPr>
              <a:t>2DES</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a:solidFill>
                  <a:srgbClr val="000000"/>
                </a:solidFill>
                <a:latin typeface="微软雅黑" panose="020B0503020204020204" charset="-122"/>
                <a:ea typeface="微软雅黑" panose="020B0503020204020204" charset="-122"/>
                <a:cs typeface="微软雅黑" panose="020B0503020204020204" charset="-122"/>
              </a:rPr>
              <a:t>2K3DES</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a:solidFill>
                  <a:srgbClr val="000000"/>
                </a:solidFill>
                <a:latin typeface="微软雅黑" panose="020B0503020204020204" charset="-122"/>
                <a:ea typeface="微软雅黑" panose="020B0503020204020204" charset="-122"/>
                <a:cs typeface="微软雅黑" panose="020B0503020204020204" charset="-122"/>
              </a:rPr>
              <a:t>3K3DES</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CFB</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2188210" y="1600200"/>
            <a:ext cx="4766310" cy="449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301625" y="3161665"/>
            <a:ext cx="8540750" cy="13747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加密时，加密算法的输入是64比特移位寄存器，其初值为某个初始向量</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加密算法输出的最左（最高有效位）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比特与明文的第一个单元</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进行异或，产生出密文的第1个单元</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并传送该单元。然后将移位寄存器的内容左移</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位并将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送入移位寄存器最右边（最低有效位）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位。这一过程继续到明文的所有单元都被加密为止。</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2"/>
          <p:cNvSpPr>
            <a:spLocks noGrp="1"/>
          </p:cNvSpPr>
          <p:nvPr>
            <p:ph type="subTitle" idx="1"/>
          </p:nvPr>
        </p:nvSpPr>
        <p:spPr>
          <a:xfrm>
            <a:off x="304800" y="533400"/>
            <a:ext cx="8382000" cy="5991225"/>
          </a:xfrm>
          <a:ln>
            <a:noFill/>
          </a:ln>
        </p:spPr>
        <p:txBody>
          <a:bodyPr wrap="square" lIns="91440" tIns="45720" rIns="91440" bIns="45720" anchor="t"/>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解密时，将收到的密文单元与加密函数的输出进行异或。注意这时仍然使用加密算法而不是解密算法，原因如下：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Sj(X)</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j</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个最高有效位，那么</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因此</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可证明以后各步也有类似的这种关系。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模式除能获得保密性外，还能用于认证。</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189442" name="Object 3"/>
          <p:cNvGraphicFramePr/>
          <p:nvPr/>
        </p:nvGraphicFramePr>
        <p:xfrm>
          <a:off x="2286000" y="2625090"/>
          <a:ext cx="3200400" cy="615950"/>
        </p:xfrm>
        <a:graphic>
          <a:graphicData uri="http://schemas.openxmlformats.org/presentationml/2006/ole">
            <mc:AlternateContent xmlns:mc="http://schemas.openxmlformats.org/markup-compatibility/2006">
              <mc:Choice xmlns:v="urn:schemas-microsoft-com:vml" Requires="v">
                <p:oleObj spid="_x0000_s3185" name="" r:id="rId1" imgW="1319530" imgH="254000" progId="Equation.DSMT4">
                  <p:embed/>
                </p:oleObj>
              </mc:Choice>
              <mc:Fallback>
                <p:oleObj name="" r:id="rId1" imgW="1319530" imgH="254000" progId="Equation.DSMT4">
                  <p:embed/>
                  <p:pic>
                    <p:nvPicPr>
                      <p:cNvPr id="0" name="图片 3184"/>
                      <p:cNvPicPr/>
                      <p:nvPr/>
                    </p:nvPicPr>
                    <p:blipFill>
                      <a:blip r:embed="rId2"/>
                      <a:stretch>
                        <a:fillRect/>
                      </a:stretch>
                    </p:blipFill>
                    <p:spPr>
                      <a:xfrm>
                        <a:off x="2286000" y="2625090"/>
                        <a:ext cx="3200400" cy="615950"/>
                      </a:xfrm>
                      <a:prstGeom prst="rect">
                        <a:avLst/>
                      </a:prstGeom>
                      <a:noFill/>
                      <a:ln w="38100">
                        <a:noFill/>
                        <a:miter/>
                      </a:ln>
                    </p:spPr>
                  </p:pic>
                </p:oleObj>
              </mc:Fallback>
            </mc:AlternateContent>
          </a:graphicData>
        </a:graphic>
      </p:graphicFrame>
      <p:graphicFrame>
        <p:nvGraphicFramePr>
          <p:cNvPr id="189443" name="Object 4"/>
          <p:cNvGraphicFramePr/>
          <p:nvPr/>
        </p:nvGraphicFramePr>
        <p:xfrm>
          <a:off x="2286000" y="3803015"/>
          <a:ext cx="3200400" cy="614363"/>
        </p:xfrm>
        <a:graphic>
          <a:graphicData uri="http://schemas.openxmlformats.org/presentationml/2006/ole">
            <mc:AlternateContent xmlns:mc="http://schemas.openxmlformats.org/markup-compatibility/2006">
              <mc:Choice xmlns:v="urn:schemas-microsoft-com:vml" Requires="v">
                <p:oleObj spid="_x0000_s3186" name="" r:id="rId3" imgW="1319530" imgH="254000" progId="Equation.DSMT4">
                  <p:embed/>
                </p:oleObj>
              </mc:Choice>
              <mc:Fallback>
                <p:oleObj name="" r:id="rId3" imgW="1319530" imgH="254000" progId="Equation.DSMT4">
                  <p:embed/>
                  <p:pic>
                    <p:nvPicPr>
                      <p:cNvPr id="0" name="图片 3185"/>
                      <p:cNvPicPr/>
                      <p:nvPr/>
                    </p:nvPicPr>
                    <p:blipFill>
                      <a:blip r:embed="rId4"/>
                      <a:stretch>
                        <a:fillRect/>
                      </a:stretch>
                    </p:blipFill>
                    <p:spPr>
                      <a:xfrm>
                        <a:off x="2286000" y="3803015"/>
                        <a:ext cx="3200400" cy="614363"/>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ctr"/>
          <a:p>
            <a:r>
              <a:rPr lang="en-US" altLang="zh-CN"/>
              <a:t>CFB</a:t>
            </a:r>
            <a:endParaRPr lang="zh-CN" altLang="en-US" dirty="0"/>
          </a:p>
        </p:txBody>
      </p:sp>
      <p:sp>
        <p:nvSpPr>
          <p:cNvPr id="96259" name="文本占位符 96258"/>
          <p:cNvSpPr>
            <a:spLocks noGrp="1"/>
          </p:cNvSpPr>
          <p:nvPr>
            <p:ph type="body" idx="1"/>
          </p:nvPr>
        </p:nvSpPr>
        <p:spPr/>
        <p:txBody>
          <a:bodyPr/>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密码反馈方式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IV 64bit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a:t>
            </a:r>
            <a:r>
              <a:rPr lang="en-US" altLang="zh-CN">
                <a:solidFill>
                  <a:srgbClr val="000000"/>
                </a:solidFill>
                <a:latin typeface="微软雅黑" panose="020B0503020204020204" charset="-122"/>
                <a:ea typeface="微软雅黑" panose="020B0503020204020204" charset="-122"/>
                <a:cs typeface="微软雅黑" panose="020B0503020204020204" charset="-122"/>
              </a:rPr>
              <a:t>Key</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加密得到</a:t>
            </a:r>
            <a:r>
              <a:rPr lang="en-US" altLang="zh-CN">
                <a:solidFill>
                  <a:srgbClr val="000000"/>
                </a:solidFill>
                <a:latin typeface="微软雅黑" panose="020B0503020204020204" charset="-122"/>
                <a:ea typeface="微软雅黑" panose="020B0503020204020204" charset="-122"/>
                <a:cs typeface="微软雅黑" panose="020B0503020204020204" charset="-122"/>
              </a:rPr>
              <a:t>R</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不必保密，但是必须相同</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明文</a:t>
            </a:r>
            <a:r>
              <a:rPr lang="en-US" altLang="zh-CN">
                <a:solidFill>
                  <a:srgbClr val="000000"/>
                </a:solidFill>
                <a:latin typeface="微软雅黑" panose="020B0503020204020204" charset="-122"/>
                <a:ea typeface="微软雅黑" panose="020B0503020204020204" charset="-122"/>
                <a:cs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比特，与</a:t>
            </a:r>
            <a:r>
              <a:rPr lang="en-US" altLang="zh-CN">
                <a:solidFill>
                  <a:srgbClr val="000000"/>
                </a:solidFill>
                <a:latin typeface="微软雅黑" panose="020B0503020204020204" charset="-122"/>
                <a:ea typeface="微软雅黑" panose="020B0503020204020204" charset="-122"/>
                <a:cs typeface="微软雅黑" panose="020B0503020204020204" charset="-122"/>
              </a:rPr>
              <a:t>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的高位</a:t>
            </a:r>
            <a:r>
              <a:rPr lang="en-US" altLang="zh-CN">
                <a:solidFill>
                  <a:srgbClr val="000000"/>
                </a:solidFill>
                <a:latin typeface="微软雅黑" panose="020B0503020204020204" charset="-122"/>
                <a:ea typeface="微软雅黑" panose="020B0503020204020204" charset="-122"/>
                <a:cs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a:t>
            </a:r>
            <a:r>
              <a:rPr lang="en-US" altLang="zh-CN">
                <a:solidFill>
                  <a:srgbClr val="000000"/>
                </a:solidFill>
                <a:latin typeface="微软雅黑" panose="020B0503020204020204" charset="-122"/>
                <a:ea typeface="微软雅黑" panose="020B0503020204020204" charset="-122"/>
                <a:cs typeface="微软雅黑" panose="020B0503020204020204" charset="-122"/>
              </a:rPr>
              <a:t>XOR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，得密文</a:t>
            </a:r>
            <a:r>
              <a:rPr lang="en-US" altLang="zh-CN">
                <a:solidFill>
                  <a:srgbClr val="000000"/>
                </a:solidFill>
                <a:latin typeface="微软雅黑" panose="020B0503020204020204" charset="-122"/>
                <a:ea typeface="微软雅黑" panose="020B0503020204020204" charset="-122"/>
                <a:cs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a:solidFill>
                  <a:srgbClr val="000000"/>
                </a:solidFill>
                <a:latin typeface="微软雅黑" panose="020B0503020204020204" charset="-122"/>
                <a:ea typeface="微软雅黑" panose="020B0503020204020204" charset="-122"/>
                <a:cs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比特的密文同时从</a:t>
            </a:r>
            <a:r>
              <a:rPr lang="en-US" altLang="zh-CN">
                <a:solidFill>
                  <a:srgbClr val="000000"/>
                </a:solidFill>
                <a:latin typeface="微软雅黑" panose="020B0503020204020204" charset="-122"/>
                <a:ea typeface="微软雅黑" panose="020B0503020204020204" charset="-122"/>
                <a:cs typeface="微软雅黑" panose="020B0503020204020204" charset="-122"/>
              </a:rPr>
              <a:t>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的低位进入，挤掉</a:t>
            </a:r>
            <a:r>
              <a:rPr lang="en-US" altLang="zh-CN">
                <a:solidFill>
                  <a:srgbClr val="000000"/>
                </a:solidFill>
                <a:latin typeface="微软雅黑" panose="020B0503020204020204" charset="-122"/>
                <a:ea typeface="微软雅黑" panose="020B0503020204020204" charset="-122"/>
                <a:cs typeface="微软雅黑" panose="020B0503020204020204" charset="-122"/>
              </a:rPr>
              <a:t>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的高位的</a:t>
            </a:r>
            <a:r>
              <a:rPr lang="en-US" altLang="zh-CN">
                <a:solidFill>
                  <a:srgbClr val="000000"/>
                </a:solidFill>
                <a:latin typeface="微软雅黑" panose="020B0503020204020204" charset="-122"/>
                <a:ea typeface="微软雅黑" panose="020B0503020204020204" charset="-122"/>
                <a:cs typeface="微软雅黑" panose="020B0503020204020204" charset="-122"/>
              </a:rPr>
              <a:t>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优点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流密码 </a:t>
            </a:r>
            <a:r>
              <a:rPr lang="en-US" altLang="zh-CN">
                <a:solidFill>
                  <a:srgbClr val="000000"/>
                </a:solidFill>
                <a:latin typeface="微软雅黑" panose="020B0503020204020204" charset="-122"/>
                <a:ea typeface="微软雅黑" panose="020B0503020204020204" charset="-122"/>
                <a:cs typeface="微软雅黑" panose="020B0503020204020204" charset="-122"/>
              </a:rPr>
              <a:t>stream cipher</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也有校验的效果</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subTitle" idx="1"/>
          </p:nvPr>
        </p:nvSpPr>
        <p:spPr>
          <a:xfrm>
            <a:off x="769620" y="1543050"/>
            <a:ext cx="7689215" cy="4898390"/>
          </a:xfrm>
          <a:ln>
            <a:noFill/>
          </a:ln>
        </p:spPr>
        <p:txBody>
          <a:bodyPr wrap="square" lIns="91440" tIns="45720" rIns="91440" bIns="45720" anchor="t"/>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OFB（output feedback）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模式的结构类似于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见图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8-6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。不同之处如下：</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模式是将加密算法的输出反馈到移位寄存器，而</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模式中是将密文单元反馈到移位寄存器。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9149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solidFill>
                  <a:srgbClr val="FFFF00"/>
                </a:solidFill>
                <a:latin typeface="微软雅黑" panose="020B0503020204020204" charset="-122"/>
                <a:ea typeface="微软雅黑" panose="020B0503020204020204" charset="-122"/>
                <a:cs typeface="微软雅黑" panose="020B0503020204020204" charset="-122"/>
              </a:rPr>
              <a:t>输出反馈(</a:t>
            </a:r>
            <a:r>
              <a:rPr lang="en-US" altLang="zh-CN" sz="4000" dirty="0">
                <a:solidFill>
                  <a:srgbClr val="FFFF00"/>
                </a:solidFill>
                <a:latin typeface="微软雅黑" panose="020B0503020204020204" charset="-122"/>
                <a:ea typeface="微软雅黑" panose="020B0503020204020204" charset="-122"/>
                <a:cs typeface="微软雅黑" panose="020B0503020204020204" charset="-122"/>
              </a:rPr>
              <a:t>OFB)</a:t>
            </a:r>
            <a:r>
              <a:rPr lang="zh-CN" altLang="en-US" sz="4000" dirty="0">
                <a:solidFill>
                  <a:srgbClr val="FFFF00"/>
                </a:solidFill>
                <a:latin typeface="微软雅黑" panose="020B0503020204020204" charset="-122"/>
                <a:ea typeface="微软雅黑" panose="020B0503020204020204" charset="-122"/>
                <a:cs typeface="微软雅黑" panose="020B0503020204020204" charset="-122"/>
              </a:rPr>
              <a:t>模式</a:t>
            </a:r>
            <a:endParaRPr lang="zh-CN" altLang="en-US" sz="4000" dirty="0">
              <a:solidFill>
                <a:srgbClr val="FFFF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subTitle" idx="1"/>
          </p:nvPr>
        </p:nvSpPr>
        <p:spPr>
          <a:xfrm>
            <a:off x="838835" y="1364615"/>
            <a:ext cx="7847965" cy="5076825"/>
          </a:xfrm>
          <a:ln>
            <a:noFill/>
          </a:ln>
        </p:spPr>
        <p:txBody>
          <a:bodyPr wrap="square" lIns="91440" tIns="45720" rIns="91440" bIns="45720" anchor="t"/>
          <a:p>
            <a:pPr indent="-6350" algn="l" eaLnBrk="1" hangingPunct="1">
              <a:buNone/>
            </a:pPr>
            <a:endParaRPr lang="zh-CN" altLang="en-US" dirty="0">
              <a:solidFill>
                <a:srgbClr val="000066"/>
              </a:solidFill>
              <a:latin typeface="黑体" panose="02010609060101010101" pitchFamily="49" charset="-122"/>
              <a:ea typeface="黑体" panose="02010609060101010101" pitchFamily="49" charset="-122"/>
              <a:cs typeface="+mn-cs"/>
            </a:endParaRPr>
          </a:p>
        </p:txBody>
      </p:sp>
      <p:sp>
        <p:nvSpPr>
          <p:cNvPr id="19149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en-US" altLang="zh-CN" sz="4000" dirty="0">
                <a:solidFill>
                  <a:srgbClr val="FFFF00"/>
                </a:solidFill>
                <a:latin typeface="微软雅黑" panose="020B0503020204020204" charset="-122"/>
                <a:ea typeface="微软雅黑" panose="020B0503020204020204" charset="-122"/>
                <a:cs typeface="+mj-cs"/>
              </a:rPr>
              <a:t>OFB</a:t>
            </a:r>
            <a:endParaRPr lang="en-US" altLang="zh-CN" sz="4000" dirty="0">
              <a:solidFill>
                <a:srgbClr val="FFFF00"/>
              </a:solidFill>
              <a:latin typeface="微软雅黑" panose="020B0503020204020204" charset="-122"/>
              <a:ea typeface="微软雅黑" panose="020B0503020204020204" charset="-122"/>
              <a:cs typeface="+mj-cs"/>
            </a:endParaRPr>
          </a:p>
        </p:txBody>
      </p:sp>
      <p:pic>
        <p:nvPicPr>
          <p:cNvPr id="5" name="内容占位符 4"/>
          <p:cNvPicPr>
            <a:picLocks noChangeAspect="1"/>
          </p:cNvPicPr>
          <p:nvPr/>
        </p:nvPicPr>
        <p:blipFill>
          <a:blip r:embed="rId1"/>
          <a:stretch>
            <a:fillRect/>
          </a:stretch>
        </p:blipFill>
        <p:spPr>
          <a:xfrm>
            <a:off x="978535" y="1364615"/>
            <a:ext cx="6583045" cy="44989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p:cNvSpPr>
          <p:nvPr>
            <p:ph type="subTitle" idx="1"/>
          </p:nvPr>
        </p:nvSpPr>
        <p:spPr>
          <a:xfrm>
            <a:off x="753745" y="533400"/>
            <a:ext cx="7762240" cy="5991225"/>
          </a:xfrm>
          <a:ln>
            <a:noFill/>
          </a:ln>
        </p:spPr>
        <p:txBody>
          <a:bodyPr wrap="square" lIns="91440" tIns="45720" rIns="91440" bIns="45720" anchor="t"/>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OFB（output feedback）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模式的结构类似于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见图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。不同之处如下：</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模式是将加密算法的输出反馈到移位寄存器，而</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模式中是将密文单元反馈到移位寄存器。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2"/>
          <p:cNvSpPr>
            <a:spLocks noGrp="1"/>
          </p:cNvSpPr>
          <p:nvPr>
            <p:ph type="subTitle" idx="1"/>
          </p:nvPr>
        </p:nvSpPr>
        <p:spPr>
          <a:xfrm>
            <a:off x="810260" y="533400"/>
            <a:ext cx="7876540" cy="5991225"/>
          </a:xfrm>
          <a:ln>
            <a:noFill/>
          </a:ln>
        </p:spPr>
        <p:txBody>
          <a:bodyPr wrap="square" lIns="91440" tIns="45720" rIns="91440" bIns="45720" anchor="t"/>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模式的优点是传输过程中的比特错误不会被传播。例如</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中出现1比特错误，在解密结果中只有</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P</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受到影响，以后各明文单元则不受影响。而在</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中，</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en-US" altLang="zh-CN" baseline="-25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也作为移位寄存器的输入，因此它的1比特错误会影响解密结果中各明文单元的值。</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2"/>
          <p:cNvSpPr>
            <a:spLocks noGrp="1"/>
          </p:cNvSpPr>
          <p:nvPr>
            <p:ph type="subTitle" idx="1"/>
          </p:nvPr>
        </p:nvSpPr>
        <p:spPr>
          <a:xfrm>
            <a:off x="786130" y="533400"/>
            <a:ext cx="7729220" cy="5991225"/>
          </a:xfrm>
          <a:ln>
            <a:noFill/>
          </a:ln>
        </p:spPr>
        <p:txBody>
          <a:bodyPr wrap="square" lIns="91440" tIns="45720" rIns="91440" bIns="45720" anchor="t"/>
          <a:p>
            <a:pPr indent="-6350" algn="l" eaLnBrk="1" hangingPunct="1">
              <a:buNone/>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OFB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的缺点是它比</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CFB</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式更易受到对消息流的篡改攻击，比如在密文中取1比特的补，那么在恢复的明文中相应位置的比特也为原比特的补。因此使得敌手有可能通过对消息校验部分的篡改和对数据部分的篡改，而以纠错码不能检测的方式篡改密文。</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algn="l"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ctr"/>
          <a:p>
            <a:r>
              <a:rPr lang="en-US" altLang="zh-CN"/>
              <a:t>DES</a:t>
            </a:r>
            <a:r>
              <a:rPr lang="zh-CN" altLang="en-US" dirty="0"/>
              <a:t>回顾</a:t>
            </a:r>
            <a:endParaRPr lang="zh-CN" altLang="en-US" dirty="0"/>
          </a:p>
        </p:txBody>
      </p:sp>
      <p:sp>
        <p:nvSpPr>
          <p:cNvPr id="30723" name="文本占位符 30722"/>
          <p:cNvSpPr>
            <a:spLocks noGrp="1"/>
          </p:cNvSpPr>
          <p:nvPr>
            <p:ph type="body" idx="1"/>
          </p:nvPr>
        </p:nvSpPr>
        <p:spPr/>
        <p:txBody>
          <a:bodyPr/>
          <a:p>
            <a:r>
              <a:rPr lang="en-US" altLang="zh-CN">
                <a:solidFill>
                  <a:srgbClr val="000000"/>
                </a:solidFill>
              </a:rPr>
              <a:t>Feistel</a:t>
            </a:r>
            <a:r>
              <a:rPr lang="zh-CN" altLang="en-US" dirty="0">
                <a:solidFill>
                  <a:srgbClr val="000000"/>
                </a:solidFill>
              </a:rPr>
              <a:t>网络</a:t>
            </a:r>
            <a:endParaRPr lang="zh-CN" altLang="en-US" dirty="0">
              <a:solidFill>
                <a:srgbClr val="000000"/>
              </a:solidFill>
            </a:endParaRPr>
          </a:p>
          <a:p>
            <a:r>
              <a:rPr lang="en-US" altLang="zh-CN">
                <a:solidFill>
                  <a:srgbClr val="000000"/>
                </a:solidFill>
              </a:rPr>
              <a:t>DES</a:t>
            </a:r>
            <a:endParaRPr lang="en-US" altLang="zh-CN">
              <a:solidFill>
                <a:srgbClr val="000000"/>
              </a:solidFill>
            </a:endParaRPr>
          </a:p>
          <a:p>
            <a:pPr lvl="4"/>
            <a:endParaRPr lang="en-US" altLang="zh-CN">
              <a:solidFill>
                <a:srgbClr val="000000"/>
              </a:solidFill>
            </a:endParaRPr>
          </a:p>
          <a:p>
            <a:pPr>
              <a:buNone/>
            </a:pPr>
            <a:r>
              <a:rPr lang="en-US" altLang="zh-CN">
                <a:solidFill>
                  <a:srgbClr val="000000"/>
                </a:solidFill>
                <a:latin typeface="Arial Unicode MS" pitchFamily="34" charset="-122"/>
                <a:ea typeface="Arial Unicode MS" pitchFamily="34" charset="-122"/>
              </a:rPr>
              <a:t>		</a:t>
            </a:r>
            <a:r>
              <a:rPr lang="en-US" altLang="zh-CN">
                <a:solidFill>
                  <a:srgbClr val="000000"/>
                </a:solidFill>
                <a:latin typeface="微软雅黑" panose="020B0503020204020204" charset="-122"/>
                <a:ea typeface="微软雅黑" panose="020B0503020204020204" charset="-122"/>
              </a:rPr>
              <a:t>DES(P, K) = C</a:t>
            </a:r>
            <a:endParaRPr lang="en-US" altLang="zh-CN">
              <a:solidFill>
                <a:srgbClr val="000000"/>
              </a:solidFill>
              <a:latin typeface="微软雅黑" panose="020B0503020204020204" charset="-122"/>
              <a:ea typeface="微软雅黑" panose="020B0503020204020204" charset="-122"/>
            </a:endParaRPr>
          </a:p>
          <a:p>
            <a:pPr>
              <a:buNone/>
            </a:pPr>
            <a:r>
              <a:rPr lang="en-US" altLang="zh-CN">
                <a:solidFill>
                  <a:srgbClr val="000000"/>
                </a:solidFill>
                <a:latin typeface="微软雅黑" panose="020B0503020204020204" charset="-122"/>
                <a:ea typeface="微软雅黑" panose="020B0503020204020204" charset="-122"/>
              </a:rPr>
              <a:t>		DES(C, K) = P</a:t>
            </a:r>
            <a:endParaRPr lang="en-US" altLang="zh-CN">
              <a:solidFill>
                <a:srgbClr val="000000"/>
              </a:solidFill>
              <a:latin typeface="微软雅黑" panose="020B0503020204020204" charset="-122"/>
              <a:ea typeface="微软雅黑" panose="020B0503020204020204" charset="-122"/>
            </a:endParaRPr>
          </a:p>
          <a:p>
            <a:pPr lvl="4"/>
            <a:endParaRPr lang="en-US" altLang="zh-CN">
              <a:solidFill>
                <a:srgbClr val="000000"/>
              </a:solidFill>
              <a:latin typeface="Arial Unicode MS" pitchFamily="34" charset="-122"/>
              <a:ea typeface="Arial Unicode MS" pitchFamily="34" charset="-122"/>
            </a:endParaRPr>
          </a:p>
          <a:p>
            <a:r>
              <a:rPr lang="en-US" altLang="zh-CN">
                <a:solidFill>
                  <a:srgbClr val="000000"/>
                </a:solidFill>
              </a:rPr>
              <a:t>DES</a:t>
            </a:r>
            <a:r>
              <a:rPr lang="zh-CN" altLang="en-US" dirty="0">
                <a:solidFill>
                  <a:srgbClr val="000000"/>
                </a:solidFill>
              </a:rPr>
              <a:t>强度分析</a:t>
            </a:r>
            <a:endParaRPr lang="zh-CN" altLang="en-US" dirty="0">
              <a:solidFill>
                <a:srgbClr val="000000"/>
              </a:solidFill>
            </a:endParaRPr>
          </a:p>
          <a:p>
            <a:r>
              <a:rPr lang="en-US" altLang="zh-CN">
                <a:solidFill>
                  <a:srgbClr val="000000"/>
                </a:solidFill>
              </a:rPr>
              <a:t>DES</a:t>
            </a:r>
            <a:r>
              <a:rPr lang="zh-CN" altLang="en-US" dirty="0">
                <a:solidFill>
                  <a:srgbClr val="000000"/>
                </a:solidFill>
              </a:rPr>
              <a:t>破译</a:t>
            </a:r>
            <a:endParaRPr lang="zh-CN" altLang="en-US" dirty="0">
              <a:solidFill>
                <a:srgbClr val="000000"/>
              </a:solidFill>
            </a:endParaRPr>
          </a:p>
        </p:txBody>
      </p:sp>
      <p:pic>
        <p:nvPicPr>
          <p:cNvPr id="30724" name="图片 30723" descr="280px-Data_Encryption_Standard_InfoBox_Diagram"/>
          <p:cNvPicPr>
            <a:picLocks noChangeAspect="1"/>
          </p:cNvPicPr>
          <p:nvPr/>
        </p:nvPicPr>
        <p:blipFill>
          <a:blip r:embed="rId1"/>
          <a:stretch>
            <a:fillRect/>
          </a:stretch>
        </p:blipFill>
        <p:spPr>
          <a:xfrm>
            <a:off x="4572000" y="1828800"/>
            <a:ext cx="4267200" cy="4114800"/>
          </a:xfrm>
          <a:prstGeom prst="rect">
            <a:avLst/>
          </a:prstGeom>
          <a:noFill/>
          <a:ln w="9525">
            <a:noFill/>
          </a:ln>
        </p:spPr>
      </p:pic>
      <p:sp>
        <p:nvSpPr>
          <p:cNvPr id="30725" name="矩形 30724"/>
          <p:cNvSpPr/>
          <p:nvPr/>
        </p:nvSpPr>
        <p:spPr>
          <a:xfrm>
            <a:off x="976630" y="2895600"/>
            <a:ext cx="3271520" cy="1295400"/>
          </a:xfrm>
          <a:prstGeom prst="rect">
            <a:avLst/>
          </a:prstGeom>
          <a:noFill/>
          <a:ln w="76200" cap="flat" cmpd="tri">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ctr"/>
          <a:p>
            <a:r>
              <a:rPr lang="en-US" altLang="zh-CN"/>
              <a:t>OFB</a:t>
            </a:r>
            <a:endParaRPr lang="zh-CN" altLang="en-US" dirty="0"/>
          </a:p>
        </p:txBody>
      </p:sp>
      <p:sp>
        <p:nvSpPr>
          <p:cNvPr id="98307" name="文本占位符 98306"/>
          <p:cNvSpPr>
            <a:spLocks noGrp="1"/>
          </p:cNvSpPr>
          <p:nvPr>
            <p:ph type="body" idx="1"/>
          </p:nvPr>
        </p:nvSpPr>
        <p:spPr/>
        <p:txBody>
          <a:bodyPr/>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输出反馈方式（也是一种流方式应用）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重复加密初始向量</a:t>
            </a:r>
            <a:r>
              <a:rPr lang="en-US" altLang="zh-CN">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，获得密钥流</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IV</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不必保密，但是双方得一致</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明文与之</a:t>
            </a:r>
            <a:r>
              <a:rPr lang="en-US" altLang="zh-CN">
                <a:solidFill>
                  <a:srgbClr val="000000"/>
                </a:solidFill>
                <a:latin typeface="微软雅黑" panose="020B0503020204020204" charset="-122"/>
                <a:ea typeface="微软雅黑" panose="020B0503020204020204" charset="-122"/>
                <a:cs typeface="微软雅黑" panose="020B0503020204020204" charset="-122"/>
              </a:rPr>
              <a:t>XOR</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优点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比特错误不会扩散（自同步，适合卫星通信）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缺点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正是优点的反面</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2"/>
          <p:cNvSpPr>
            <a:spLocks noGrp="1"/>
          </p:cNvSpPr>
          <p:nvPr>
            <p:ph type="subTitle" idx="1"/>
          </p:nvPr>
        </p:nvSpPr>
        <p:spPr>
          <a:xfrm>
            <a:off x="777875" y="1364615"/>
            <a:ext cx="7704455" cy="5076825"/>
          </a:xfrm>
          <a:ln>
            <a:noFill/>
          </a:ln>
        </p:spPr>
        <p:txBody>
          <a:bodyPr wrap="square" lIns="91440" tIns="45720" rIns="91440" bIns="45720" anchor="t"/>
          <a:p>
            <a:pPr indent="-6350" algn="l" eaLnBrk="1" hangingPunct="1">
              <a:buNone/>
            </a:pPr>
            <a:r>
              <a:rPr lang="zh-CN" altLang="en-US">
                <a:solidFill>
                  <a:srgbClr val="000000"/>
                </a:solidFill>
                <a:latin typeface="微软雅黑" panose="020B0503020204020204" charset="-122"/>
                <a:ea typeface="微软雅黑" panose="020B0503020204020204" charset="-122"/>
                <a:cs typeface="微软雅黑" panose="020B0503020204020204" charset="-122"/>
                <a:sym typeface="+mn-ea"/>
              </a:rPr>
              <a:t>在</a:t>
            </a:r>
            <a:r>
              <a:rPr lang="en-US" altLang="zh-CN">
                <a:solidFill>
                  <a:srgbClr val="000000"/>
                </a:solidFill>
                <a:latin typeface="微软雅黑" panose="020B0503020204020204" charset="-122"/>
                <a:ea typeface="微软雅黑" panose="020B0503020204020204" charset="-122"/>
                <a:cs typeface="微软雅黑" panose="020B0503020204020204" charset="-122"/>
                <a:sym typeface="+mn-ea"/>
              </a:rPr>
              <a:t>CTR( Counter Mode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计数器模式中不存在反馈。密钥流中的伪随机是计数器获得的。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indent="-6350" eaLnBrk="1" hangingPunct="1">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91490" name="Rectangle 3"/>
          <p:cNvSpPr>
            <a:spLocks noGrp="1"/>
          </p:cNvSpPr>
          <p:nvPr>
            <p:ph type="ctrTitle"/>
          </p:nvPr>
        </p:nvSpPr>
        <p:spPr>
          <a:xfrm>
            <a:off x="609600" y="609600"/>
            <a:ext cx="8077200" cy="685800"/>
          </a:xfrm>
          <a:ln>
            <a:noFill/>
          </a:ln>
        </p:spPr>
        <p:txBody>
          <a:bodyPr wrap="square" lIns="91440" tIns="45720" rIns="91440" bIns="45720" anchor="ctr"/>
          <a:p>
            <a:pPr eaLnBrk="1" hangingPunct="1">
              <a:lnSpc>
                <a:spcPct val="150000"/>
              </a:lnSpc>
              <a:spcBef>
                <a:spcPct val="50000"/>
              </a:spcBef>
            </a:pPr>
            <a:r>
              <a:rPr lang="zh-CN" altLang="en-US" sz="4000" dirty="0">
                <a:latin typeface="微软雅黑" panose="020B0503020204020204" charset="-122"/>
                <a:ea typeface="微软雅黑" panose="020B0503020204020204" charset="-122"/>
                <a:cs typeface="微软雅黑" panose="020B0503020204020204" charset="-122"/>
              </a:rPr>
              <a:t>计数器(</a:t>
            </a:r>
            <a:r>
              <a:rPr lang="en-US" altLang="zh-CN" sz="4000" dirty="0">
                <a:latin typeface="微软雅黑" panose="020B0503020204020204" charset="-122"/>
                <a:ea typeface="微软雅黑" panose="020B0503020204020204" charset="-122"/>
                <a:cs typeface="微软雅黑" panose="020B0503020204020204" charset="-122"/>
              </a:rPr>
              <a:t>CTR)</a:t>
            </a:r>
            <a:r>
              <a:rPr lang="zh-CN" altLang="en-US" sz="4000" dirty="0">
                <a:latin typeface="微软雅黑" panose="020B0503020204020204" charset="-122"/>
                <a:ea typeface="微软雅黑" panose="020B0503020204020204" charset="-122"/>
                <a:cs typeface="微软雅黑" panose="020B0503020204020204" charset="-122"/>
              </a:rPr>
              <a:t>模式</a:t>
            </a:r>
            <a:endParaRPr lang="zh-CN" altLang="en-US" sz="4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CTR</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BFBCE29-3603-4C9B-A9E3-7CD4B94D6027}"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 name="内容占位符 4"/>
          <p:cNvPicPr>
            <a:picLocks noChangeAspect="1"/>
          </p:cNvPicPr>
          <p:nvPr>
            <p:ph idx="1"/>
          </p:nvPr>
        </p:nvPicPr>
        <p:blipFill>
          <a:blip r:embed="rId1"/>
          <a:stretch>
            <a:fillRect/>
          </a:stretch>
        </p:blipFill>
        <p:spPr>
          <a:xfrm>
            <a:off x="1870075" y="1600200"/>
            <a:ext cx="5403215" cy="44989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ctr"/>
          <a:p>
            <a:r>
              <a:rPr lang="en-US" altLang="zh-CN"/>
              <a:t>CTR</a:t>
            </a:r>
            <a:endParaRPr lang="zh-CN" altLang="en-US" dirty="0"/>
          </a:p>
        </p:txBody>
      </p:sp>
      <p:sp>
        <p:nvSpPr>
          <p:cNvPr id="100355" name="文本占位符 100354"/>
          <p:cNvSpPr>
            <a:spLocks noGrp="1"/>
          </p:cNvSpPr>
          <p:nvPr>
            <p:ph type="body" idx="1"/>
          </p:nvPr>
        </p:nvSpPr>
        <p:spPr/>
        <p:txBody>
          <a:bodyPr/>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计数方式（也是一种流方式应用，但是可以非顺序存取）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重复加密初始</a:t>
            </a:r>
            <a:r>
              <a:rPr lang="en-US" altLang="zh-CN">
                <a:solidFill>
                  <a:srgbClr val="000000"/>
                </a:solidFill>
                <a:latin typeface="微软雅黑" panose="020B0503020204020204" charset="-122"/>
                <a:ea typeface="微软雅黑" panose="020B0503020204020204" charset="-122"/>
                <a:cs typeface="微软雅黑" panose="020B0503020204020204" charset="-122"/>
              </a:rPr>
              <a:t>counter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＋＋，得密钥流</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明文与之</a:t>
            </a:r>
            <a:r>
              <a:rPr lang="en-US" altLang="zh-CN">
                <a:solidFill>
                  <a:srgbClr val="000000"/>
                </a:solidFill>
                <a:latin typeface="微软雅黑" panose="020B0503020204020204" charset="-122"/>
                <a:ea typeface="微软雅黑" panose="020B0503020204020204" charset="-122"/>
                <a:cs typeface="微软雅黑" panose="020B0503020204020204" charset="-122"/>
              </a:rPr>
              <a:t>XOR</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lvl="4"/>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优点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zh-CN" altLang="en-US" dirty="0">
                <a:solidFill>
                  <a:srgbClr val="000000"/>
                </a:solidFill>
                <a:latin typeface="微软雅黑" panose="020B0503020204020204" charset="-122"/>
                <a:ea typeface="微软雅黑" panose="020B0503020204020204" charset="-122"/>
                <a:cs typeface="微软雅黑" panose="020B0503020204020204" charset="-122"/>
              </a:rPr>
              <a:t>适合随机存取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  注意：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lvl="1"/>
            <a:r>
              <a:rPr lang="en-US" altLang="zh-CN">
                <a:solidFill>
                  <a:srgbClr val="000000"/>
                </a:solidFill>
                <a:latin typeface="微软雅黑" panose="020B0503020204020204" charset="-122"/>
                <a:ea typeface="微软雅黑" panose="020B0503020204020204" charset="-122"/>
                <a:cs typeface="微软雅黑" panose="020B0503020204020204" charset="-122"/>
              </a:rPr>
              <a:t>Counter</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的初值须不能预测</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ctr"/>
          <a:p>
            <a:r>
              <a:rPr lang="en-US" altLang="zh-CN"/>
              <a:t>DES</a:t>
            </a:r>
            <a:r>
              <a:rPr lang="zh-CN" altLang="en-US" dirty="0"/>
              <a:t>总结</a:t>
            </a:r>
            <a:endParaRPr lang="zh-CN" altLang="en-US" dirty="0"/>
          </a:p>
        </p:txBody>
      </p:sp>
      <p:sp>
        <p:nvSpPr>
          <p:cNvPr id="31747" name="文本占位符 31746"/>
          <p:cNvSpPr>
            <a:spLocks noGrp="1"/>
          </p:cNvSpPr>
          <p:nvPr>
            <p:ph type="body" idx="1"/>
          </p:nvPr>
        </p:nvSpPr>
        <p:spPr/>
        <p:txBody>
          <a:bodyPr/>
          <a:p>
            <a:pPr>
              <a:lnSpc>
                <a:spcPct val="90000"/>
              </a:lnSpc>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算法对个人用户仍值得信赖</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算法本身没有大的缺陷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lvl="2">
              <a:lnSpc>
                <a:spcPct val="90000"/>
              </a:lnSpc>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攻击方法复杂度为</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2^47</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使用的</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2^56</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密钥空间不够大，蛮力攻击目前已能够奏效 </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(DES Challenges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III)</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，所以关键场合不能使用了</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已经不再是推荐标准</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还是</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，或者</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RC4</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RC5</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IDEA</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BF</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Free/Open</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模块仍广泛存在</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保护和延续</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投资</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90000"/>
              </a:lnSpc>
            </a:pP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对</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DES</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的改造</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lvl="1">
              <a:lnSpc>
                <a:spcPct val="90000"/>
              </a:lnSpc>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使用现存的软件硬件在强度上提高</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ctr"/>
          <a:p>
            <a:r>
              <a:rPr lang="fr-FR" altLang="zh-CN" dirty="0"/>
              <a:t>DES</a:t>
            </a:r>
            <a:r>
              <a:rPr lang="zh-CN" altLang="fr-FR" dirty="0"/>
              <a:t>改造思路</a:t>
            </a:r>
            <a:endParaRPr lang="zh-CN" altLang="en-US" dirty="0"/>
          </a:p>
        </p:txBody>
      </p:sp>
      <p:sp>
        <p:nvSpPr>
          <p:cNvPr id="32771" name="文本占位符 32770"/>
          <p:cNvSpPr>
            <a:spLocks noGrp="1"/>
          </p:cNvSpPr>
          <p:nvPr>
            <p:ph type="body" idx="1"/>
          </p:nvPr>
        </p:nvSpPr>
        <p:spPr/>
        <p:txBody>
          <a:bodyPr/>
          <a:p>
            <a:r>
              <a:rPr lang="zh-CN" altLang="en-US" dirty="0">
                <a:solidFill>
                  <a:srgbClr val="000000"/>
                </a:solidFill>
              </a:rPr>
              <a:t>算法基本函数不能改变</a:t>
            </a:r>
            <a:endParaRPr lang="zh-CN" altLang="en-US" dirty="0">
              <a:solidFill>
                <a:srgbClr val="000000"/>
              </a:solidFill>
            </a:endParaRPr>
          </a:p>
          <a:p>
            <a:pPr lvl="1"/>
            <a:r>
              <a:rPr lang="zh-CN" altLang="en-US" dirty="0">
                <a:solidFill>
                  <a:srgbClr val="000000"/>
                </a:solidFill>
              </a:rPr>
              <a:t>否则将不能利用现有的软硬件部署</a:t>
            </a:r>
            <a:endParaRPr lang="zh-CN" altLang="en-US" dirty="0">
              <a:solidFill>
                <a:srgbClr val="000000"/>
              </a:solidFill>
            </a:endParaRPr>
          </a:p>
          <a:p>
            <a:r>
              <a:rPr lang="zh-CN" altLang="en-US" dirty="0">
                <a:solidFill>
                  <a:srgbClr val="000000"/>
                </a:solidFill>
              </a:rPr>
              <a:t>密钥空间得加大</a:t>
            </a:r>
            <a:endParaRPr lang="zh-CN" altLang="en-US" dirty="0">
              <a:solidFill>
                <a:srgbClr val="000000"/>
              </a:solidFill>
            </a:endParaRPr>
          </a:p>
          <a:p>
            <a:pPr lvl="1"/>
            <a:r>
              <a:rPr lang="zh-CN" altLang="en-US" dirty="0">
                <a:solidFill>
                  <a:srgbClr val="000000"/>
                </a:solidFill>
              </a:rPr>
              <a:t>密钥过短正是目前</a:t>
            </a:r>
            <a:r>
              <a:rPr lang="en-US" altLang="zh-CN">
                <a:solidFill>
                  <a:srgbClr val="000000"/>
                </a:solidFill>
              </a:rPr>
              <a:t>DES</a:t>
            </a:r>
            <a:r>
              <a:rPr lang="zh-CN" altLang="en-US" dirty="0">
                <a:solidFill>
                  <a:srgbClr val="000000"/>
                </a:solidFill>
              </a:rPr>
              <a:t>的主要弱点，加大密钥空间以抵抗穷举攻击</a:t>
            </a:r>
            <a:endParaRPr lang="zh-CN" altLang="en-US" dirty="0">
              <a:solidFill>
                <a:srgbClr val="000000"/>
              </a:solidFill>
            </a:endParaRPr>
          </a:p>
          <a:p>
            <a:pPr>
              <a:buNone/>
            </a:pPr>
            <a:r>
              <a:rPr lang="zh-CN" altLang="en-US" dirty="0">
                <a:solidFill>
                  <a:srgbClr val="000000"/>
                </a:solidFill>
              </a:rPr>
              <a:t>三个递进思路：</a:t>
            </a:r>
            <a:endParaRPr lang="en-US" altLang="zh-CN">
              <a:solidFill>
                <a:srgbClr val="000000"/>
              </a:solidFill>
            </a:endParaRPr>
          </a:p>
          <a:p>
            <a:pPr>
              <a:buNone/>
            </a:pPr>
            <a:r>
              <a:rPr lang="zh-CN" altLang="en-US" dirty="0">
                <a:solidFill>
                  <a:srgbClr val="000000"/>
                </a:solidFill>
              </a:rPr>
              <a:t>	* 用</a:t>
            </a:r>
            <a:r>
              <a:rPr lang="en-US" altLang="zh-CN">
                <a:solidFill>
                  <a:srgbClr val="000000"/>
                </a:solidFill>
              </a:rPr>
              <a:t>2</a:t>
            </a:r>
            <a:r>
              <a:rPr lang="zh-CN" altLang="en-US" dirty="0">
                <a:solidFill>
                  <a:srgbClr val="000000"/>
                </a:solidFill>
              </a:rPr>
              <a:t>个</a:t>
            </a:r>
            <a:r>
              <a:rPr lang="en-US" altLang="zh-CN">
                <a:solidFill>
                  <a:srgbClr val="000000"/>
                </a:solidFill>
              </a:rPr>
              <a:t>key</a:t>
            </a:r>
            <a:r>
              <a:rPr lang="zh-CN" altLang="en-US" dirty="0">
                <a:solidFill>
                  <a:srgbClr val="000000"/>
                </a:solidFill>
              </a:rPr>
              <a:t>，加密</a:t>
            </a:r>
            <a:r>
              <a:rPr lang="en-US" altLang="zh-CN">
                <a:solidFill>
                  <a:srgbClr val="000000"/>
                </a:solidFill>
              </a:rPr>
              <a:t>2</a:t>
            </a:r>
            <a:r>
              <a:rPr lang="zh-CN" altLang="en-US" dirty="0">
                <a:solidFill>
                  <a:srgbClr val="000000"/>
                </a:solidFill>
              </a:rPr>
              <a:t>回</a:t>
            </a:r>
            <a:endParaRPr lang="zh-CN" altLang="en-US" dirty="0">
              <a:solidFill>
                <a:srgbClr val="000000"/>
              </a:solidFill>
            </a:endParaRPr>
          </a:p>
          <a:p>
            <a:pPr>
              <a:buNone/>
            </a:pPr>
            <a:r>
              <a:rPr lang="zh-CN" altLang="en-US" dirty="0">
                <a:solidFill>
                  <a:srgbClr val="000000"/>
                </a:solidFill>
              </a:rPr>
              <a:t>	* 用</a:t>
            </a:r>
            <a:r>
              <a:rPr lang="en-US" altLang="zh-CN">
                <a:solidFill>
                  <a:srgbClr val="000000"/>
                </a:solidFill>
              </a:rPr>
              <a:t>3</a:t>
            </a:r>
            <a:r>
              <a:rPr lang="zh-CN" altLang="en-US" dirty="0">
                <a:solidFill>
                  <a:srgbClr val="000000"/>
                </a:solidFill>
              </a:rPr>
              <a:t>个</a:t>
            </a:r>
            <a:r>
              <a:rPr lang="en-US" altLang="zh-CN">
                <a:solidFill>
                  <a:srgbClr val="000000"/>
                </a:solidFill>
              </a:rPr>
              <a:t>key</a:t>
            </a:r>
            <a:r>
              <a:rPr lang="zh-CN" altLang="en-US" dirty="0">
                <a:solidFill>
                  <a:srgbClr val="000000"/>
                </a:solidFill>
              </a:rPr>
              <a:t>，加密</a:t>
            </a:r>
            <a:r>
              <a:rPr lang="en-US" altLang="zh-CN">
                <a:solidFill>
                  <a:srgbClr val="000000"/>
                </a:solidFill>
              </a:rPr>
              <a:t>3</a:t>
            </a:r>
            <a:r>
              <a:rPr lang="zh-CN" altLang="en-US" dirty="0">
                <a:solidFill>
                  <a:srgbClr val="000000"/>
                </a:solidFill>
              </a:rPr>
              <a:t>回</a:t>
            </a:r>
            <a:endParaRPr lang="zh-CN" altLang="en-US" dirty="0">
              <a:solidFill>
                <a:srgbClr val="000000"/>
              </a:solidFill>
            </a:endParaRPr>
          </a:p>
          <a:p>
            <a:pPr>
              <a:buNone/>
            </a:pPr>
            <a:r>
              <a:rPr lang="zh-CN" altLang="en-US" dirty="0">
                <a:solidFill>
                  <a:srgbClr val="000000"/>
                </a:solidFill>
              </a:rPr>
              <a:t>	* 用</a:t>
            </a:r>
            <a:r>
              <a:rPr lang="en-US" altLang="zh-CN">
                <a:solidFill>
                  <a:srgbClr val="000000"/>
                </a:solidFill>
              </a:rPr>
              <a:t>2</a:t>
            </a:r>
            <a:r>
              <a:rPr lang="zh-CN" altLang="en-US" dirty="0">
                <a:solidFill>
                  <a:srgbClr val="000000"/>
                </a:solidFill>
              </a:rPr>
              <a:t>个</a:t>
            </a:r>
            <a:r>
              <a:rPr lang="en-US" altLang="zh-CN">
                <a:solidFill>
                  <a:srgbClr val="000000"/>
                </a:solidFill>
              </a:rPr>
              <a:t>key</a:t>
            </a:r>
            <a:r>
              <a:rPr lang="zh-CN" altLang="en-US" dirty="0">
                <a:solidFill>
                  <a:srgbClr val="000000"/>
                </a:solidFill>
              </a:rPr>
              <a:t>，加密</a:t>
            </a:r>
            <a:r>
              <a:rPr lang="en-US" altLang="zh-CN">
                <a:solidFill>
                  <a:srgbClr val="000000"/>
                </a:solidFill>
              </a:rPr>
              <a:t>3</a:t>
            </a:r>
            <a:r>
              <a:rPr lang="zh-CN" altLang="en-US" dirty="0">
                <a:solidFill>
                  <a:srgbClr val="000000"/>
                </a:solidFill>
              </a:rPr>
              <a:t>回</a:t>
            </a:r>
            <a:endParaRPr lang="zh-CN" alt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ctr"/>
          <a:p>
            <a:r>
              <a:rPr lang="en-US" altLang="zh-CN"/>
              <a:t>2DES - Double DES</a:t>
            </a:r>
            <a:endParaRPr lang="zh-CN" altLang="en-US" dirty="0"/>
          </a:p>
        </p:txBody>
      </p:sp>
      <p:sp>
        <p:nvSpPr>
          <p:cNvPr id="33795" name="文本占位符 33794"/>
          <p:cNvSpPr>
            <a:spLocks noGrp="1"/>
          </p:cNvSpPr>
          <p:nvPr>
            <p:ph type="body" idx="1"/>
          </p:nvPr>
        </p:nvSpPr>
        <p:spPr/>
        <p:txBody>
          <a:bodyPr/>
          <a:p>
            <a:r>
              <a:rPr lang="en-US" altLang="zh-CN">
                <a:solidFill>
                  <a:srgbClr val="000000"/>
                </a:solidFill>
                <a:latin typeface="Arial Unicode MS" pitchFamily="34" charset="-122"/>
                <a:ea typeface="Arial Unicode MS" pitchFamily="34" charset="-122"/>
              </a:rPr>
              <a:t>C</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DES(DES(P</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K1)</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K2)</a:t>
            </a:r>
            <a:endParaRPr lang="en-US" altLang="zh-CN">
              <a:solidFill>
                <a:srgbClr val="000000"/>
              </a:solidFill>
            </a:endParaRPr>
          </a:p>
          <a:p>
            <a:r>
              <a:rPr lang="en-US" altLang="zh-CN">
                <a:solidFill>
                  <a:srgbClr val="000000"/>
                </a:solidFill>
                <a:latin typeface="Arial Unicode MS" pitchFamily="34" charset="-122"/>
                <a:ea typeface="Arial Unicode MS" pitchFamily="34" charset="-122"/>
              </a:rPr>
              <a:t>P</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DES(DES(C</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K2)</a:t>
            </a:r>
            <a:r>
              <a:rPr lang="zh-CN" altLang="en-US" dirty="0">
                <a:solidFill>
                  <a:srgbClr val="000000"/>
                </a:solidFill>
                <a:latin typeface="Arial Unicode MS" pitchFamily="34" charset="-122"/>
                <a:ea typeface="Arial Unicode MS" pitchFamily="34" charset="-122"/>
              </a:rPr>
              <a:t>，</a:t>
            </a:r>
            <a:r>
              <a:rPr lang="en-US" altLang="zh-CN">
                <a:solidFill>
                  <a:srgbClr val="000000"/>
                </a:solidFill>
                <a:latin typeface="Arial Unicode MS" pitchFamily="34" charset="-122"/>
                <a:ea typeface="Arial Unicode MS" pitchFamily="34" charset="-122"/>
              </a:rPr>
              <a:t>K1)</a:t>
            </a:r>
            <a:endParaRPr lang="en-US" altLang="zh-CN">
              <a:solidFill>
                <a:srgbClr val="000000"/>
              </a:solidFill>
              <a:latin typeface="Arial Unicode MS" pitchFamily="34" charset="-122"/>
              <a:ea typeface="Arial Unicode MS" pitchFamily="34" charset="-122"/>
            </a:endParaRPr>
          </a:p>
          <a:p>
            <a:pPr lvl="4"/>
            <a:endParaRPr lang="en-US" altLang="zh-CN">
              <a:solidFill>
                <a:srgbClr val="000000"/>
              </a:solidFill>
              <a:latin typeface="Arial Unicode MS" pitchFamily="34" charset="-122"/>
              <a:ea typeface="Arial Unicode MS" pitchFamily="34" charset="-122"/>
            </a:endParaRPr>
          </a:p>
          <a:p>
            <a:pPr>
              <a:buNone/>
            </a:pPr>
            <a:r>
              <a:rPr lang="en-US" altLang="zh-CN">
                <a:solidFill>
                  <a:srgbClr val="000000"/>
                </a:solidFill>
              </a:rPr>
              <a:t>		C</a:t>
            </a:r>
            <a:r>
              <a:rPr lang="zh-CN" altLang="en-US" dirty="0">
                <a:solidFill>
                  <a:srgbClr val="000000"/>
                </a:solidFill>
              </a:rPr>
              <a:t>＝</a:t>
            </a:r>
            <a:r>
              <a:rPr lang="en-US" altLang="zh-CN">
                <a:solidFill>
                  <a:srgbClr val="000000"/>
                </a:solidFill>
              </a:rPr>
              <a:t>E</a:t>
            </a:r>
            <a:r>
              <a:rPr lang="en-US" altLang="zh-CN" baseline="-25000">
                <a:solidFill>
                  <a:srgbClr val="000000"/>
                </a:solidFill>
              </a:rPr>
              <a:t>K2</a:t>
            </a:r>
            <a:r>
              <a:rPr lang="en-US" altLang="zh-CN">
                <a:solidFill>
                  <a:srgbClr val="000000"/>
                </a:solidFill>
              </a:rPr>
              <a:t>(E</a:t>
            </a:r>
            <a:r>
              <a:rPr lang="en-US" altLang="zh-CN" baseline="-25000">
                <a:solidFill>
                  <a:srgbClr val="000000"/>
                </a:solidFill>
              </a:rPr>
              <a:t>K1</a:t>
            </a:r>
            <a:r>
              <a:rPr lang="en-US" altLang="zh-CN">
                <a:solidFill>
                  <a:srgbClr val="000000"/>
                </a:solidFill>
              </a:rPr>
              <a:t>(P))</a:t>
            </a:r>
            <a:endParaRPr lang="en-US" altLang="zh-CN">
              <a:solidFill>
                <a:srgbClr val="000000"/>
              </a:solidFill>
            </a:endParaRPr>
          </a:p>
          <a:p>
            <a:pPr>
              <a:buNone/>
            </a:pPr>
            <a:r>
              <a:rPr lang="en-US" altLang="zh-CN">
                <a:solidFill>
                  <a:srgbClr val="000000"/>
                </a:solidFill>
              </a:rPr>
              <a:t>		P</a:t>
            </a:r>
            <a:r>
              <a:rPr lang="zh-CN" altLang="en-US" dirty="0">
                <a:solidFill>
                  <a:srgbClr val="000000"/>
                </a:solidFill>
              </a:rPr>
              <a:t>＝</a:t>
            </a:r>
            <a:r>
              <a:rPr lang="en-US" altLang="zh-CN">
                <a:solidFill>
                  <a:srgbClr val="000000"/>
                </a:solidFill>
              </a:rPr>
              <a:t>D</a:t>
            </a:r>
            <a:r>
              <a:rPr lang="en-US" altLang="zh-CN" baseline="-25000">
                <a:solidFill>
                  <a:srgbClr val="000000"/>
                </a:solidFill>
              </a:rPr>
              <a:t>K1</a:t>
            </a:r>
            <a:r>
              <a:rPr lang="en-US" altLang="zh-CN">
                <a:solidFill>
                  <a:srgbClr val="000000"/>
                </a:solidFill>
              </a:rPr>
              <a:t>(D</a:t>
            </a:r>
            <a:r>
              <a:rPr lang="en-US" altLang="zh-CN" baseline="-25000">
                <a:solidFill>
                  <a:srgbClr val="000000"/>
                </a:solidFill>
              </a:rPr>
              <a:t>K2</a:t>
            </a:r>
            <a:r>
              <a:rPr lang="en-US" altLang="zh-CN">
                <a:solidFill>
                  <a:srgbClr val="000000"/>
                </a:solidFill>
              </a:rPr>
              <a:t>(C))</a:t>
            </a:r>
            <a:endParaRPr lang="zh-CN" altLang="en-US" sz="3600" dirty="0">
              <a:solidFill>
                <a:srgbClr val="000000"/>
              </a:solidFill>
              <a:latin typeface="Arial Unicode MS" pitchFamily="34" charset="-122"/>
              <a:ea typeface="Arial Unicode MS" pitchFamily="34" charset="-122"/>
            </a:endParaRPr>
          </a:p>
          <a:p>
            <a:pPr lvl="4"/>
            <a:endParaRPr lang="en-US" altLang="zh-CN" sz="2400">
              <a:solidFill>
                <a:srgbClr val="000000"/>
              </a:solidFill>
              <a:latin typeface="Arial Unicode MS" pitchFamily="34" charset="-122"/>
              <a:ea typeface="Arial Unicode MS" pitchFamily="34" charset="-122"/>
            </a:endParaRPr>
          </a:p>
          <a:p>
            <a:r>
              <a:rPr lang="zh-CN" altLang="en-US" dirty="0">
                <a:solidFill>
                  <a:srgbClr val="000000"/>
                </a:solidFill>
              </a:rPr>
              <a:t>主要用意</a:t>
            </a:r>
            <a:endParaRPr lang="zh-CN" altLang="en-US" dirty="0">
              <a:solidFill>
                <a:srgbClr val="000000"/>
              </a:solidFill>
            </a:endParaRPr>
          </a:p>
          <a:p>
            <a:pPr lvl="1">
              <a:buNone/>
            </a:pPr>
            <a:r>
              <a:rPr lang="zh-CN" altLang="en-US" dirty="0">
                <a:solidFill>
                  <a:srgbClr val="000000"/>
                </a:solidFill>
              </a:rPr>
              <a:t>密钥空间 </a:t>
            </a:r>
            <a:r>
              <a:rPr lang="en-US" altLang="zh-CN">
                <a:solidFill>
                  <a:srgbClr val="000000"/>
                </a:solidFill>
              </a:rPr>
              <a:t>2^56 </a:t>
            </a:r>
            <a:r>
              <a:rPr lang="en-US" altLang="zh-CN">
                <a:solidFill>
                  <a:srgbClr val="000000"/>
                </a:solidFill>
                <a:sym typeface="Wingdings" panose="05000000000000000000" pitchFamily="2" charset="2"/>
              </a:rPr>
              <a:t></a:t>
            </a:r>
            <a:r>
              <a:rPr lang="en-US" altLang="zh-CN">
                <a:solidFill>
                  <a:srgbClr val="000000"/>
                </a:solidFill>
              </a:rPr>
              <a:t> 2^112</a:t>
            </a:r>
            <a:endParaRPr lang="en-US" altLang="zh-CN" dirty="0">
              <a:solidFill>
                <a:srgbClr val="000000"/>
              </a:solidFill>
            </a:endParaRPr>
          </a:p>
        </p:txBody>
      </p:sp>
      <p:pic>
        <p:nvPicPr>
          <p:cNvPr id="33796" name="图片 33795" descr="新建 位图图像"/>
          <p:cNvPicPr>
            <a:picLocks noChangeAspect="1"/>
          </p:cNvPicPr>
          <p:nvPr/>
        </p:nvPicPr>
        <p:blipFill>
          <a:blip r:embed="rId1"/>
          <a:stretch>
            <a:fillRect/>
          </a:stretch>
        </p:blipFill>
        <p:spPr>
          <a:xfrm>
            <a:off x="5105400" y="2971800"/>
            <a:ext cx="3733800" cy="2697163"/>
          </a:xfrm>
          <a:prstGeom prst="rect">
            <a:avLst/>
          </a:prstGeom>
          <a:noFill/>
          <a:ln w="9525">
            <a:noFill/>
          </a:ln>
        </p:spPr>
      </p:pic>
      <p:sp>
        <p:nvSpPr>
          <p:cNvPr id="33797" name="矩形 33796"/>
          <p:cNvSpPr/>
          <p:nvPr/>
        </p:nvSpPr>
        <p:spPr>
          <a:xfrm>
            <a:off x="1143000" y="2971800"/>
            <a:ext cx="3352800" cy="1219200"/>
          </a:xfrm>
          <a:prstGeom prst="rect">
            <a:avLst/>
          </a:prstGeom>
          <a:noFill/>
          <a:ln w="22225" cap="flat" cmpd="sng">
            <a:solidFill>
              <a:schemeClr val="bg1"/>
            </a:solidFill>
            <a:prstDash val="solid"/>
            <a:miter/>
            <a:headEnd type="none" w="med" len="med"/>
            <a:tailEnd type="none" w="med" len="med"/>
          </a:ln>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ctr"/>
          <a:p>
            <a:r>
              <a:rPr lang="fr-FR" altLang="zh-CN" dirty="0"/>
              <a:t>Double DES</a:t>
            </a:r>
            <a:r>
              <a:rPr lang="zh-CN" altLang="fr-FR" dirty="0"/>
              <a:t>分析</a:t>
            </a:r>
            <a:endParaRPr lang="zh-CN" altLang="en-US" dirty="0"/>
          </a:p>
        </p:txBody>
      </p:sp>
      <p:sp>
        <p:nvSpPr>
          <p:cNvPr id="34819" name="文本占位符 34818"/>
          <p:cNvSpPr>
            <a:spLocks noGrp="1"/>
          </p:cNvSpPr>
          <p:nvPr>
            <p:ph type="body" idx="1"/>
          </p:nvPr>
        </p:nvSpPr>
        <p:spPr/>
        <p:txBody>
          <a:bodyPr/>
          <a:p>
            <a:r>
              <a:rPr lang="zh-CN" altLang="en-US" dirty="0">
                <a:solidFill>
                  <a:srgbClr val="000000"/>
                </a:solidFill>
              </a:rPr>
              <a:t>是否存在另外的一个</a:t>
            </a:r>
            <a:r>
              <a:rPr lang="en-US" altLang="zh-CN" err="1">
                <a:solidFill>
                  <a:srgbClr val="000000"/>
                </a:solidFill>
              </a:rPr>
              <a:t>k</a:t>
            </a:r>
            <a:r>
              <a:rPr lang="en-US" altLang="zh-CN" baseline="-25000" err="1">
                <a:solidFill>
                  <a:srgbClr val="000000"/>
                </a:solidFill>
              </a:rPr>
              <a:t>x</a:t>
            </a:r>
            <a:r>
              <a:rPr lang="zh-CN" altLang="en-US" dirty="0">
                <a:solidFill>
                  <a:srgbClr val="000000"/>
                </a:solidFill>
              </a:rPr>
              <a:t>，使</a:t>
            </a:r>
            <a:endParaRPr lang="zh-CN" altLang="en-US" dirty="0">
              <a:solidFill>
                <a:srgbClr val="000000"/>
              </a:solidFill>
            </a:endParaRPr>
          </a:p>
          <a:p>
            <a:pPr lvl="1">
              <a:buNone/>
            </a:pPr>
            <a:r>
              <a:rPr lang="en-US" altLang="zh-CN">
                <a:solidFill>
                  <a:srgbClr val="000000"/>
                </a:solidFill>
              </a:rPr>
              <a:t>		</a:t>
            </a:r>
            <a:r>
              <a:rPr lang="en-US" altLang="zh-CN" err="1">
                <a:solidFill>
                  <a:srgbClr val="000000"/>
                </a:solidFill>
              </a:rPr>
              <a:t>E</a:t>
            </a:r>
            <a:r>
              <a:rPr lang="en-US" altLang="zh-CN" baseline="-25000" err="1">
                <a:solidFill>
                  <a:srgbClr val="000000"/>
                </a:solidFill>
              </a:rPr>
              <a:t>Kx</a:t>
            </a:r>
            <a:r>
              <a:rPr lang="en-US" altLang="zh-CN" err="1">
                <a:solidFill>
                  <a:srgbClr val="000000"/>
                </a:solidFill>
              </a:rPr>
              <a:t>(P</a:t>
            </a:r>
            <a:r>
              <a:rPr lang="en-US" altLang="zh-CN">
                <a:solidFill>
                  <a:srgbClr val="000000"/>
                </a:solidFill>
              </a:rPr>
              <a:t>)</a:t>
            </a:r>
            <a:r>
              <a:rPr lang="zh-CN" altLang="en-US" dirty="0">
                <a:solidFill>
                  <a:srgbClr val="000000"/>
                </a:solidFill>
              </a:rPr>
              <a:t>＝</a:t>
            </a:r>
            <a:r>
              <a:rPr lang="en-US" altLang="zh-CN">
                <a:solidFill>
                  <a:srgbClr val="000000"/>
                </a:solidFill>
              </a:rPr>
              <a:t>E</a:t>
            </a:r>
            <a:r>
              <a:rPr lang="en-US" altLang="zh-CN" baseline="-25000">
                <a:solidFill>
                  <a:srgbClr val="000000"/>
                </a:solidFill>
              </a:rPr>
              <a:t>K2</a:t>
            </a:r>
            <a:r>
              <a:rPr lang="en-US" altLang="zh-CN">
                <a:solidFill>
                  <a:srgbClr val="000000"/>
                </a:solidFill>
              </a:rPr>
              <a:t>(E</a:t>
            </a:r>
            <a:r>
              <a:rPr lang="en-US" altLang="zh-CN" baseline="-25000">
                <a:solidFill>
                  <a:srgbClr val="000000"/>
                </a:solidFill>
              </a:rPr>
              <a:t>K1</a:t>
            </a:r>
            <a:r>
              <a:rPr lang="en-US" altLang="zh-CN">
                <a:solidFill>
                  <a:srgbClr val="000000"/>
                </a:solidFill>
              </a:rPr>
              <a:t>(P))</a:t>
            </a:r>
            <a:endParaRPr lang="en-US" altLang="zh-CN">
              <a:solidFill>
                <a:srgbClr val="000000"/>
              </a:solidFill>
            </a:endParaRPr>
          </a:p>
          <a:p>
            <a:pPr>
              <a:buNone/>
            </a:pPr>
            <a:r>
              <a:rPr lang="en-US" altLang="zh-CN">
                <a:solidFill>
                  <a:srgbClr val="000000"/>
                </a:solidFill>
              </a:rPr>
              <a:t>*  </a:t>
            </a:r>
            <a:r>
              <a:rPr lang="zh-CN" altLang="en-US" dirty="0">
                <a:solidFill>
                  <a:srgbClr val="000000"/>
                </a:solidFill>
              </a:rPr>
              <a:t>即</a:t>
            </a:r>
            <a:r>
              <a:rPr lang="en-US" altLang="zh-CN">
                <a:solidFill>
                  <a:srgbClr val="000000"/>
                </a:solidFill>
              </a:rPr>
              <a:t>DES</a:t>
            </a:r>
            <a:r>
              <a:rPr lang="zh-CN" altLang="en-US" dirty="0">
                <a:solidFill>
                  <a:srgbClr val="000000"/>
                </a:solidFill>
              </a:rPr>
              <a:t>是否是一个群 </a:t>
            </a:r>
            <a:r>
              <a:rPr lang="en-US" altLang="zh-CN">
                <a:solidFill>
                  <a:srgbClr val="000000"/>
                </a:solidFill>
              </a:rPr>
              <a:t>(group)</a:t>
            </a:r>
            <a:endParaRPr lang="en-US" altLang="zh-CN">
              <a:solidFill>
                <a:srgbClr val="000000"/>
              </a:solidFill>
            </a:endParaRPr>
          </a:p>
          <a:p>
            <a:pPr>
              <a:buNone/>
            </a:pPr>
            <a:r>
              <a:rPr lang="en-US" altLang="zh-CN">
                <a:solidFill>
                  <a:srgbClr val="000000"/>
                </a:solidFill>
              </a:rPr>
              <a:t>		</a:t>
            </a:r>
            <a:r>
              <a:rPr lang="zh-CN" altLang="en-US" sz="2800" dirty="0">
                <a:solidFill>
                  <a:srgbClr val="000000"/>
                </a:solidFill>
              </a:rPr>
              <a:t>如果是，那么用两个密钥就没有意义</a:t>
            </a:r>
            <a:endParaRPr lang="zh-CN" altLang="en-US" sz="2800" dirty="0">
              <a:solidFill>
                <a:srgbClr val="000000"/>
              </a:solidFill>
            </a:endParaRPr>
          </a:p>
          <a:p>
            <a:pPr>
              <a:buNone/>
            </a:pPr>
            <a:r>
              <a:rPr lang="en-US" altLang="zh-CN" sz="2400">
                <a:solidFill>
                  <a:srgbClr val="000000"/>
                </a:solidFill>
              </a:rPr>
              <a:t>		</a:t>
            </a:r>
            <a:r>
              <a:rPr lang="zh-CN" altLang="en-US" sz="2400" dirty="0">
                <a:solidFill>
                  <a:srgbClr val="000000"/>
                </a:solidFill>
              </a:rPr>
              <a:t>直观上看，因为</a:t>
            </a:r>
            <a:r>
              <a:rPr lang="en-US" altLang="zh-CN" sz="2400">
                <a:solidFill>
                  <a:srgbClr val="000000"/>
                </a:solidFill>
              </a:rPr>
              <a:t>2^56  &lt;&lt;&lt;&lt; (2^64)!</a:t>
            </a:r>
            <a:r>
              <a:rPr lang="zh-CN" altLang="en-US" sz="2400" dirty="0">
                <a:solidFill>
                  <a:srgbClr val="000000"/>
                </a:solidFill>
              </a:rPr>
              <a:t>，故大概不会</a:t>
            </a:r>
            <a:endParaRPr lang="zh-CN" altLang="en-US" sz="2400" dirty="0">
              <a:solidFill>
                <a:srgbClr val="000000"/>
              </a:solidFill>
            </a:endParaRPr>
          </a:p>
          <a:p>
            <a:pPr>
              <a:buNone/>
            </a:pPr>
            <a:endParaRPr lang="en-US" altLang="zh-CN" sz="2400">
              <a:solidFill>
                <a:srgbClr val="000000"/>
              </a:solidFill>
            </a:endParaRPr>
          </a:p>
          <a:p>
            <a:r>
              <a:rPr lang="zh-CN" altLang="en-US" dirty="0">
                <a:solidFill>
                  <a:srgbClr val="000000"/>
                </a:solidFill>
              </a:rPr>
              <a:t>事实上，</a:t>
            </a:r>
            <a:r>
              <a:rPr lang="en-US" altLang="zh-CN">
                <a:solidFill>
                  <a:srgbClr val="000000"/>
                </a:solidFill>
              </a:rPr>
              <a:t>《DES is not a group 》</a:t>
            </a:r>
            <a:endParaRPr lang="en-US" altLang="zh-CN">
              <a:solidFill>
                <a:srgbClr val="000000"/>
              </a:solidFill>
            </a:endParaRPr>
          </a:p>
          <a:p>
            <a:pPr lvl="1"/>
            <a:r>
              <a:rPr lang="en-US" altLang="en-US">
                <a:solidFill>
                  <a:srgbClr val="000000"/>
                </a:solidFill>
              </a:rPr>
              <a:t>Keith W. Campbell, Michael J. Wiener </a:t>
            </a:r>
            <a:r>
              <a:rPr lang="en-US" altLang="zh-CN">
                <a:solidFill>
                  <a:srgbClr val="000000"/>
                </a:solidFill>
              </a:rPr>
              <a:t>1992</a:t>
            </a:r>
            <a:endParaRPr lang="en-US" altLang="zh-CN">
              <a:solidFill>
                <a:srgbClr val="000000"/>
              </a:solidFill>
            </a:endParaRPr>
          </a:p>
          <a:p>
            <a:pPr lvl="2"/>
            <a:r>
              <a:rPr lang="en-US" altLang="zh-CN">
                <a:solidFill>
                  <a:srgbClr val="000000"/>
                </a:solidFill>
                <a:hlinkClick r:id="rId1"/>
              </a:rPr>
              <a:t>http://www.rsasecurity.com/rsalabs/faq/3-2-5.html</a:t>
            </a:r>
            <a:r>
              <a:rPr lang="en-US" altLang="zh-CN"/>
              <a:t> </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ctr"/>
          <a:p>
            <a:r>
              <a:rPr lang="zh-CN" altLang="en-US" sz="3600" dirty="0">
                <a:latin typeface="微软雅黑" panose="020B0503020204020204" charset="-122"/>
                <a:ea typeface="微软雅黑" panose="020B0503020204020204" charset="-122"/>
                <a:cs typeface="微软雅黑" panose="020B0503020204020204" charset="-122"/>
              </a:rPr>
              <a:t>中间相遇攻击 </a:t>
            </a:r>
            <a:r>
              <a:rPr lang="en-US" altLang="zh-CN" sz="3600">
                <a:latin typeface="微软雅黑" panose="020B0503020204020204" charset="-122"/>
                <a:ea typeface="微软雅黑" panose="020B0503020204020204" charset="-122"/>
                <a:cs typeface="微软雅黑" panose="020B0503020204020204" charset="-122"/>
              </a:rPr>
              <a:t>(meet-in-the-middle attack)</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35843" name="文本占位符 35842"/>
          <p:cNvSpPr>
            <a:spLocks noGrp="1"/>
          </p:cNvSpPr>
          <p:nvPr>
            <p:ph type="body" idx="1"/>
          </p:nvPr>
        </p:nvSpPr>
        <p:spPr>
          <a:xfrm>
            <a:off x="0" y="1447800"/>
            <a:ext cx="9144000" cy="5410200"/>
          </a:xfrm>
        </p:spPr>
        <p:txBody>
          <a:bodyPr/>
          <a:p>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由于</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E</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K2</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(E</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K1</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(P))</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，故存在中间值</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		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E</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K1</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(P)</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D</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K2</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(C)</a:t>
            </a:r>
            <a:endParaRPr lang="en-US" altLang="zh-CN" sz="280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	如已知明密文对</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(Pa, Ca)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则可找到对应的</a:t>
            </a:r>
            <a:r>
              <a:rPr lang="en-US" altLang="zh-CN" sz="2800" err="1">
                <a:solidFill>
                  <a:srgbClr val="000000"/>
                </a:solidFill>
                <a:latin typeface="微软雅黑" panose="020B0503020204020204" charset="-122"/>
                <a:ea typeface="微软雅黑" panose="020B0503020204020204" charset="-122"/>
                <a:cs typeface="微软雅黑" panose="020B0503020204020204" charset="-122"/>
              </a:rPr>
              <a:t>Xa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及</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K2</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 1. </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构造（</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Pa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E</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K1</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 (Pa)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）共</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2^56</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项，按</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值排序</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 2. </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构造（</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Ca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D</a:t>
            </a:r>
            <a:r>
              <a:rPr lang="en-US" altLang="zh-CN" sz="2800" baseline="-25000">
                <a:solidFill>
                  <a:srgbClr val="000000"/>
                </a:solidFill>
                <a:latin typeface="微软雅黑" panose="020B0503020204020204" charset="-122"/>
                <a:ea typeface="微软雅黑" panose="020B0503020204020204" charset="-122"/>
                <a:cs typeface="微软雅黑" panose="020B0503020204020204" charset="-122"/>
              </a:rPr>
              <a:t>K2</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(Ca)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）共</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2^56</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项，按</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值排序</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 3. </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对</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X</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值取交集，则所对应的</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以很大的概率正确</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en-US" altLang="zh-CN" sz="2800">
                <a:solidFill>
                  <a:srgbClr val="000000"/>
                </a:solidFill>
                <a:latin typeface="微软雅黑" panose="020B0503020204020204" charset="-122"/>
                <a:ea typeface="微软雅黑" panose="020B0503020204020204" charset="-122"/>
                <a:cs typeface="微软雅黑" panose="020B0503020204020204" charset="-122"/>
              </a:rPr>
              <a:t> 4. </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用另外一对明密文对（</a:t>
            </a:r>
            <a:r>
              <a:rPr lang="en-US" altLang="zh-CN" sz="2800" err="1">
                <a:solidFill>
                  <a:srgbClr val="000000"/>
                </a:solidFill>
                <a:latin typeface="微软雅黑" panose="020B0503020204020204" charset="-122"/>
                <a:ea typeface="微软雅黑" panose="020B0503020204020204" charset="-122"/>
                <a:cs typeface="微软雅黑" panose="020B0503020204020204" charset="-122"/>
              </a:rPr>
              <a:t>Pb</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800" err="1">
                <a:solidFill>
                  <a:srgbClr val="000000"/>
                </a:solidFill>
                <a:latin typeface="微软雅黑" panose="020B0503020204020204" charset="-122"/>
                <a:ea typeface="微软雅黑" panose="020B0503020204020204" charset="-122"/>
                <a:cs typeface="微软雅黑" panose="020B0503020204020204" charset="-122"/>
              </a:rPr>
              <a:t>Cb</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）验证，几可定夺</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用</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的所有可能加密</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Pa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，获得一个很大的表；</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a:p>
            <a:pPr>
              <a:buNone/>
            </a:pP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	用所有可能的</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K2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解密</a:t>
            </a:r>
            <a:r>
              <a:rPr lang="en-US" altLang="zh-CN" sz="2800">
                <a:solidFill>
                  <a:srgbClr val="000000"/>
                </a:solidFill>
                <a:latin typeface="微软雅黑" panose="020B0503020204020204" charset="-122"/>
                <a:ea typeface="微软雅黑" panose="020B0503020204020204" charset="-122"/>
                <a:cs typeface="微软雅黑" panose="020B0503020204020204" charset="-122"/>
              </a:rPr>
              <a:t>Ca</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，找其结果在是否在表中</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4451</Words>
  <Application>WPS 演示</Application>
  <PresentationFormat>全屏显示(4:3)</PresentationFormat>
  <Paragraphs>303</Paragraphs>
  <Slides>43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vt:i4>
      </vt:variant>
      <vt:variant>
        <vt:lpstr>幻灯片标题</vt:lpstr>
      </vt:variant>
      <vt:variant>
        <vt:i4>43</vt:i4>
      </vt:variant>
    </vt:vector>
  </HeadingPairs>
  <TitlesOfParts>
    <vt:vector size="64" baseType="lpstr">
      <vt:lpstr>Arial</vt:lpstr>
      <vt:lpstr>宋体</vt:lpstr>
      <vt:lpstr>Wingdings</vt:lpstr>
      <vt:lpstr>Wingdings 2</vt:lpstr>
      <vt:lpstr>黑体</vt:lpstr>
      <vt:lpstr>微软雅黑</vt:lpstr>
      <vt:lpstr>Wingdings</vt:lpstr>
      <vt:lpstr>Arial Unicode MS</vt:lpstr>
      <vt:lpstr>Arial Unicode MS</vt:lpstr>
      <vt:lpstr>Times New Roman</vt:lpstr>
      <vt:lpstr>楷体_GB2312</vt:lpstr>
      <vt:lpstr>Verdana</vt:lpstr>
      <vt:lpstr>新宋体</vt:lpstr>
      <vt:lpstr>天坛月色</vt:lpstr>
      <vt:lpstr>Equation.DSMT4</vt:lpstr>
      <vt:lpstr>Equation.DSMT4</vt:lpstr>
      <vt:lpstr>Equation.DSMT4</vt:lpstr>
      <vt:lpstr>Equation.DSMT4</vt:lpstr>
      <vt:lpstr>Equation.DSMT4</vt:lpstr>
      <vt:lpstr>Equation.DSMT4</vt:lpstr>
      <vt:lpstr>Equation.DSMT4</vt:lpstr>
      <vt:lpstr>第6章 分组密码的工作模式</vt:lpstr>
      <vt:lpstr>目标</vt:lpstr>
      <vt:lpstr>6.1 三重 DES</vt:lpstr>
      <vt:lpstr>DES回顾</vt:lpstr>
      <vt:lpstr>DES总结</vt:lpstr>
      <vt:lpstr>DES改造思路</vt:lpstr>
      <vt:lpstr>2DES - Double DES</vt:lpstr>
      <vt:lpstr>Double DES分析</vt:lpstr>
      <vt:lpstr>中间相遇攻击 (meet-in-the-middle attack)</vt:lpstr>
      <vt:lpstr>3DES - Triple DES </vt:lpstr>
      <vt:lpstr>多重DES应用</vt:lpstr>
      <vt:lpstr>加密算法（in Mozilla）</vt:lpstr>
      <vt:lpstr>6.2 工作模式</vt:lpstr>
      <vt:lpstr>PowerPoint 演示文稿</vt:lpstr>
      <vt:lpstr>6.2 工作模式</vt:lpstr>
      <vt:lpstr>电码本（ECB）模式</vt:lpstr>
      <vt:lpstr>ECB</vt:lpstr>
      <vt:lpstr>PowerPoint 演示文稿</vt:lpstr>
      <vt:lpstr>PowerPoint 演示文稿</vt:lpstr>
      <vt:lpstr>ECB</vt:lpstr>
      <vt:lpstr>密码分组链接（CBC）模式</vt:lpstr>
      <vt:lpstr>CBC</vt:lpstr>
      <vt:lpstr>PowerPoint 演示文稿</vt:lpstr>
      <vt:lpstr>PowerPoint 演示文稿</vt:lpstr>
      <vt:lpstr>PowerPoint 演示文稿</vt:lpstr>
      <vt:lpstr>PowerPoint 演示文稿</vt:lpstr>
      <vt:lpstr>CBC</vt:lpstr>
      <vt:lpstr>密码反馈（CFB）模式</vt:lpstr>
      <vt:lpstr>PowerPoint 演示文稿</vt:lpstr>
      <vt:lpstr>CFB</vt:lpstr>
      <vt:lpstr>PowerPoint 演示文稿</vt:lpstr>
      <vt:lpstr>PowerPoint 演示文稿</vt:lpstr>
      <vt:lpstr>PowerPoint 演示文稿</vt:lpstr>
      <vt:lpstr>CFB</vt:lpstr>
      <vt:lpstr>输出反馈(OFB)模式</vt:lpstr>
      <vt:lpstr>OFB</vt:lpstr>
      <vt:lpstr>PowerPoint 演示文稿</vt:lpstr>
      <vt:lpstr>PowerPoint 演示文稿</vt:lpstr>
      <vt:lpstr>PowerPoint 演示文稿</vt:lpstr>
      <vt:lpstr>OFB</vt:lpstr>
      <vt:lpstr>计数器(CTR)模式</vt:lpstr>
      <vt:lpstr>CTR</vt:lpstr>
      <vt:lpstr>CTR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personal</dc:creator>
  <cp:lastModifiedBy>阳光</cp:lastModifiedBy>
  <cp:revision>360</cp:revision>
  <dcterms:created xsi:type="dcterms:W3CDTF">2005-09-17T10:22:00Z</dcterms:created>
  <dcterms:modified xsi:type="dcterms:W3CDTF">2018-09-20T00:44:48Z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