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587" r:id="rId4"/>
    <p:sldId id="667" r:id="rId5"/>
    <p:sldId id="1426" r:id="rId6"/>
    <p:sldId id="1405" r:id="rId7"/>
    <p:sldId id="1453" r:id="rId9"/>
    <p:sldId id="1406" r:id="rId10"/>
    <p:sldId id="1407" r:id="rId11"/>
    <p:sldId id="1408" r:id="rId12"/>
    <p:sldId id="1409" r:id="rId13"/>
    <p:sldId id="1452" r:id="rId14"/>
    <p:sldId id="1410" r:id="rId15"/>
    <p:sldId id="1411" r:id="rId16"/>
    <p:sldId id="1412" r:id="rId17"/>
    <p:sldId id="1413" r:id="rId18"/>
    <p:sldId id="1414" r:id="rId19"/>
    <p:sldId id="1399" r:id="rId20"/>
    <p:sldId id="1400" r:id="rId21"/>
    <p:sldId id="1450" r:id="rId22"/>
    <p:sldId id="1451" r:id="rId23"/>
    <p:sldId id="1401" r:id="rId24"/>
    <p:sldId id="1402" r:id="rId25"/>
    <p:sldId id="1403" r:id="rId26"/>
    <p:sldId id="1415" r:id="rId27"/>
    <p:sldId id="1449" r:id="rId28"/>
    <p:sldId id="1416" r:id="rId29"/>
    <p:sldId id="1417" r:id="rId30"/>
    <p:sldId id="1418" r:id="rId31"/>
    <p:sldId id="1419" r:id="rId32"/>
    <p:sldId id="1420" r:id="rId33"/>
    <p:sldId id="1427" r:id="rId3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66"/>
    <a:srgbClr val="FF0000"/>
    <a:srgbClr val="009900"/>
    <a:srgbClr val="000000"/>
    <a:srgbClr val="FFCC00"/>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84"/>
    <p:restoredTop sz="94652"/>
  </p:normalViewPr>
  <p:slideViewPr>
    <p:cSldViewPr showGuides="1">
      <p:cViewPr varScale="1">
        <p:scale>
          <a:sx n="66" d="100"/>
          <a:sy n="66" d="100"/>
        </p:scale>
        <p:origin x="12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37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371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4371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371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3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88E30640-26DB-4604-80FC-4903F822AB0F}"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61794" name="Rectangle 2"/>
          <p:cNvSpPr>
            <a:spLocks noRot="1" noTextEdit="1"/>
          </p:cNvSpPr>
          <p:nvPr>
            <p:ph type="sldImg"/>
          </p:nvPr>
        </p:nvSpPr>
        <p:spPr>
          <a:xfrm>
            <a:off x="3429000" y="2400300"/>
            <a:ext cx="0" cy="0"/>
          </a:xfrm>
          <a:solidFill>
            <a:srgbClr val="FFFFFF"/>
          </a:solidFill>
        </p:spPr>
      </p:sp>
      <p:sp>
        <p:nvSpPr>
          <p:cNvPr id="161795"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80226" name="Rectangle 2"/>
          <p:cNvSpPr>
            <a:spLocks noRot="1" noTextEdit="1"/>
          </p:cNvSpPr>
          <p:nvPr>
            <p:ph type="sldImg"/>
          </p:nvPr>
        </p:nvSpPr>
        <p:spPr>
          <a:xfrm>
            <a:off x="3429000" y="2400300"/>
            <a:ext cx="0" cy="0"/>
          </a:xfrm>
          <a:solidFill>
            <a:srgbClr val="FFFFFF"/>
          </a:solidFill>
        </p:spPr>
      </p:sp>
      <p:sp>
        <p:nvSpPr>
          <p:cNvPr id="180227"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82274" name="Rectangle 2"/>
          <p:cNvSpPr>
            <a:spLocks noRot="1" noTextEdit="1"/>
          </p:cNvSpPr>
          <p:nvPr>
            <p:ph type="sldImg"/>
          </p:nvPr>
        </p:nvSpPr>
        <p:spPr>
          <a:xfrm>
            <a:off x="3429000" y="2400300"/>
            <a:ext cx="0" cy="0"/>
          </a:xfrm>
          <a:solidFill>
            <a:srgbClr val="FFFFFF"/>
          </a:solidFill>
        </p:spPr>
      </p:sp>
      <p:sp>
        <p:nvSpPr>
          <p:cNvPr id="182275"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84322" name="Rectangle 2"/>
          <p:cNvSpPr>
            <a:spLocks noRot="1" noTextEdit="1"/>
          </p:cNvSpPr>
          <p:nvPr>
            <p:ph type="sldImg"/>
          </p:nvPr>
        </p:nvSpPr>
        <p:spPr>
          <a:xfrm>
            <a:off x="3429000" y="2400300"/>
            <a:ext cx="0" cy="0"/>
          </a:xfrm>
          <a:solidFill>
            <a:srgbClr val="FFFFFF"/>
          </a:solidFill>
        </p:spPr>
      </p:sp>
      <p:sp>
        <p:nvSpPr>
          <p:cNvPr id="184323"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86370" name="Rectangle 2"/>
          <p:cNvSpPr>
            <a:spLocks noRot="1" noTextEdit="1"/>
          </p:cNvSpPr>
          <p:nvPr>
            <p:ph type="sldImg"/>
          </p:nvPr>
        </p:nvSpPr>
        <p:spPr>
          <a:xfrm>
            <a:off x="3429000" y="2400300"/>
            <a:ext cx="0" cy="0"/>
          </a:xfrm>
          <a:solidFill>
            <a:srgbClr val="FFFFFF"/>
          </a:solidFill>
        </p:spPr>
      </p:sp>
      <p:sp>
        <p:nvSpPr>
          <p:cNvPr id="186371"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88418" name="Rectangle 2"/>
          <p:cNvSpPr>
            <a:spLocks noRot="1" noTextEdit="1"/>
          </p:cNvSpPr>
          <p:nvPr>
            <p:ph type="sldImg"/>
          </p:nvPr>
        </p:nvSpPr>
        <p:spPr>
          <a:xfrm>
            <a:off x="3429000" y="2400300"/>
            <a:ext cx="0" cy="0"/>
          </a:xfrm>
          <a:solidFill>
            <a:srgbClr val="FFFFFF"/>
          </a:solidFill>
        </p:spPr>
      </p:sp>
      <p:sp>
        <p:nvSpPr>
          <p:cNvPr id="188419"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0466" name="Rectangle 2"/>
          <p:cNvSpPr>
            <a:spLocks noRot="1" noTextEdit="1"/>
          </p:cNvSpPr>
          <p:nvPr>
            <p:ph type="sldImg"/>
          </p:nvPr>
        </p:nvSpPr>
        <p:spPr>
          <a:xfrm>
            <a:off x="3429000" y="2400300"/>
            <a:ext cx="0" cy="0"/>
          </a:xfrm>
          <a:solidFill>
            <a:srgbClr val="FFFFFF"/>
          </a:solidFill>
        </p:spPr>
      </p:sp>
      <p:sp>
        <p:nvSpPr>
          <p:cNvPr id="190467"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2514" name="Rectangle 2"/>
          <p:cNvSpPr>
            <a:spLocks noRot="1" noTextEdit="1"/>
          </p:cNvSpPr>
          <p:nvPr>
            <p:ph type="sldImg"/>
          </p:nvPr>
        </p:nvSpPr>
        <p:spPr>
          <a:xfrm>
            <a:off x="3429000" y="2400300"/>
            <a:ext cx="0" cy="0"/>
          </a:xfrm>
          <a:solidFill>
            <a:srgbClr val="FFFFFF"/>
          </a:solidFill>
        </p:spPr>
      </p:sp>
      <p:sp>
        <p:nvSpPr>
          <p:cNvPr id="192515"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4562" name="Rectangle 2"/>
          <p:cNvSpPr>
            <a:spLocks noRot="1" noTextEdit="1"/>
          </p:cNvSpPr>
          <p:nvPr>
            <p:ph type="sldImg"/>
          </p:nvPr>
        </p:nvSpPr>
        <p:spPr>
          <a:xfrm>
            <a:off x="3429000" y="2400300"/>
            <a:ext cx="0" cy="0"/>
          </a:xfrm>
          <a:solidFill>
            <a:srgbClr val="FFFFFF"/>
          </a:solidFill>
        </p:spPr>
      </p:sp>
      <p:sp>
        <p:nvSpPr>
          <p:cNvPr id="194563"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6610" name="Rectangle 2"/>
          <p:cNvSpPr>
            <a:spLocks noRot="1" noTextEdit="1"/>
          </p:cNvSpPr>
          <p:nvPr>
            <p:ph type="sldImg"/>
          </p:nvPr>
        </p:nvSpPr>
        <p:spPr>
          <a:xfrm>
            <a:off x="3429000" y="2400300"/>
            <a:ext cx="0" cy="0"/>
          </a:xfrm>
          <a:solidFill>
            <a:srgbClr val="FFFFFF"/>
          </a:solidFill>
        </p:spPr>
      </p:sp>
      <p:sp>
        <p:nvSpPr>
          <p:cNvPr id="196611"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8658" name="Rectangle 2"/>
          <p:cNvSpPr>
            <a:spLocks noRot="1" noTextEdit="1"/>
          </p:cNvSpPr>
          <p:nvPr>
            <p:ph type="sldImg"/>
          </p:nvPr>
        </p:nvSpPr>
        <p:spPr>
          <a:xfrm>
            <a:off x="3429000" y="2400300"/>
            <a:ext cx="0" cy="0"/>
          </a:xfrm>
          <a:solidFill>
            <a:srgbClr val="FFFFFF"/>
          </a:solidFill>
        </p:spPr>
      </p:sp>
      <p:sp>
        <p:nvSpPr>
          <p:cNvPr id="198659"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63842" name="Rectangle 2"/>
          <p:cNvSpPr>
            <a:spLocks noRot="1" noTextEdit="1"/>
          </p:cNvSpPr>
          <p:nvPr>
            <p:ph type="sldImg"/>
          </p:nvPr>
        </p:nvSpPr>
        <p:spPr>
          <a:xfrm>
            <a:off x="3429000" y="2400300"/>
            <a:ext cx="0" cy="0"/>
          </a:xfrm>
          <a:solidFill>
            <a:srgbClr val="FFFFFF"/>
          </a:solidFill>
        </p:spPr>
      </p:sp>
      <p:sp>
        <p:nvSpPr>
          <p:cNvPr id="163843"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200706" name="Rectangle 2"/>
          <p:cNvSpPr>
            <a:spLocks noRot="1" noTextEdit="1"/>
          </p:cNvSpPr>
          <p:nvPr>
            <p:ph type="sldImg"/>
          </p:nvPr>
        </p:nvSpPr>
        <p:spPr>
          <a:xfrm>
            <a:off x="3429000" y="2400300"/>
            <a:ext cx="0" cy="0"/>
          </a:xfrm>
          <a:solidFill>
            <a:srgbClr val="FFFFFF"/>
          </a:solidFill>
        </p:spPr>
      </p:sp>
      <p:sp>
        <p:nvSpPr>
          <p:cNvPr id="200707"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2514" name="Rectangle 2"/>
          <p:cNvSpPr>
            <a:spLocks noRot="1" noTextEdit="1"/>
          </p:cNvSpPr>
          <p:nvPr>
            <p:ph type="sldImg"/>
          </p:nvPr>
        </p:nvSpPr>
        <p:spPr>
          <a:xfrm>
            <a:off x="3429000" y="2400300"/>
            <a:ext cx="0" cy="0"/>
          </a:xfrm>
          <a:solidFill>
            <a:srgbClr val="FFFFFF"/>
          </a:solidFill>
        </p:spPr>
      </p:sp>
      <p:sp>
        <p:nvSpPr>
          <p:cNvPr id="192515"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65890" name="Rectangle 2"/>
          <p:cNvSpPr>
            <a:spLocks noRot="1" noTextEdit="1"/>
          </p:cNvSpPr>
          <p:nvPr>
            <p:ph type="sldImg"/>
          </p:nvPr>
        </p:nvSpPr>
        <p:spPr>
          <a:xfrm>
            <a:off x="3429000" y="2400300"/>
            <a:ext cx="0" cy="0"/>
          </a:xfrm>
          <a:solidFill>
            <a:srgbClr val="FFFFFF"/>
          </a:solidFill>
        </p:spPr>
      </p:sp>
      <p:sp>
        <p:nvSpPr>
          <p:cNvPr id="165891"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67938" name="Rectangle 2"/>
          <p:cNvSpPr>
            <a:spLocks noRot="1" noTextEdit="1"/>
          </p:cNvSpPr>
          <p:nvPr>
            <p:ph type="sldImg"/>
          </p:nvPr>
        </p:nvSpPr>
        <p:spPr>
          <a:xfrm>
            <a:off x="3429000" y="2400300"/>
            <a:ext cx="0" cy="0"/>
          </a:xfrm>
          <a:solidFill>
            <a:srgbClr val="FFFFFF"/>
          </a:solidFill>
        </p:spPr>
      </p:sp>
      <p:sp>
        <p:nvSpPr>
          <p:cNvPr id="167939"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69986" name="Rectangle 2"/>
          <p:cNvSpPr>
            <a:spLocks noRot="1" noTextEdit="1"/>
          </p:cNvSpPr>
          <p:nvPr>
            <p:ph type="sldImg"/>
          </p:nvPr>
        </p:nvSpPr>
        <p:spPr>
          <a:xfrm>
            <a:off x="3429000" y="2400300"/>
            <a:ext cx="0" cy="0"/>
          </a:xfrm>
          <a:solidFill>
            <a:srgbClr val="FFFFFF"/>
          </a:solidFill>
        </p:spPr>
      </p:sp>
      <p:sp>
        <p:nvSpPr>
          <p:cNvPr id="169987"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72034" name="Rectangle 2"/>
          <p:cNvSpPr>
            <a:spLocks noRot="1" noTextEdit="1"/>
          </p:cNvSpPr>
          <p:nvPr>
            <p:ph type="sldImg"/>
          </p:nvPr>
        </p:nvSpPr>
        <p:spPr>
          <a:xfrm>
            <a:off x="3429000" y="2400300"/>
            <a:ext cx="0" cy="0"/>
          </a:xfrm>
          <a:solidFill>
            <a:srgbClr val="FFFFFF"/>
          </a:solidFill>
        </p:spPr>
      </p:sp>
      <p:sp>
        <p:nvSpPr>
          <p:cNvPr id="172035"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74082" name="Rectangle 2"/>
          <p:cNvSpPr>
            <a:spLocks noRot="1" noTextEdit="1"/>
          </p:cNvSpPr>
          <p:nvPr>
            <p:ph type="sldImg"/>
          </p:nvPr>
        </p:nvSpPr>
        <p:spPr>
          <a:xfrm>
            <a:off x="3429000" y="2400300"/>
            <a:ext cx="0" cy="0"/>
          </a:xfrm>
          <a:solidFill>
            <a:srgbClr val="FFFFFF"/>
          </a:solidFill>
        </p:spPr>
      </p:sp>
      <p:sp>
        <p:nvSpPr>
          <p:cNvPr id="174083"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76130" name="Rectangle 2"/>
          <p:cNvSpPr>
            <a:spLocks noRot="1" noTextEdit="1"/>
          </p:cNvSpPr>
          <p:nvPr>
            <p:ph type="sldImg"/>
          </p:nvPr>
        </p:nvSpPr>
        <p:spPr>
          <a:xfrm>
            <a:off x="3429000" y="2400300"/>
            <a:ext cx="0" cy="0"/>
          </a:xfrm>
          <a:solidFill>
            <a:srgbClr val="FFFFFF"/>
          </a:solidFill>
        </p:spPr>
      </p:sp>
      <p:sp>
        <p:nvSpPr>
          <p:cNvPr id="176131"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78178" name="Rectangle 2"/>
          <p:cNvSpPr>
            <a:spLocks noRot="1" noTextEdit="1"/>
          </p:cNvSpPr>
          <p:nvPr>
            <p:ph type="sldImg"/>
          </p:nvPr>
        </p:nvSpPr>
        <p:spPr>
          <a:xfrm>
            <a:off x="3429000" y="2400300"/>
            <a:ext cx="0" cy="0"/>
          </a:xfrm>
          <a:solidFill>
            <a:srgbClr val="FFFFFF"/>
          </a:solidFill>
        </p:spPr>
      </p:sp>
      <p:sp>
        <p:nvSpPr>
          <p:cNvPr id="178179"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14" name="Rectangle 2"/>
          <p:cNvSpPr>
            <a:spLocks noGrp="1" noRot="1" noChangeArrowheads="1"/>
          </p:cNvSpPr>
          <p:nvPr>
            <p:ph type="ctrTitle"/>
          </p:nvPr>
        </p:nvSpPr>
        <p:spPr>
          <a:xfrm>
            <a:off x="685800" y="1981200"/>
            <a:ext cx="77724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13315" name="Rectangle 3"/>
          <p:cNvSpPr>
            <a:spLocks noGrp="1" noRot="1" noChangeArrowheads="1"/>
          </p:cNvSpPr>
          <p:nvPr>
            <p:ph type="subTitle" idx="1"/>
          </p:nvPr>
        </p:nvSpPr>
        <p:spPr>
          <a:xfrm>
            <a:off x="1371600" y="3581400"/>
            <a:ext cx="6400800" cy="1752600"/>
          </a:xfrm>
        </p:spPr>
        <p:txBody>
          <a:bodyPr/>
          <a:lstStyle>
            <a:lvl1pPr marL="0" indent="0" algn="ctr">
              <a:buFont typeface="Wingdings 2" panose="05020102010507070707" pitchFamily="18" charset="2"/>
              <a:buNone/>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half" idx="2"/>
          </p:nvPr>
        </p:nvSpPr>
        <p:spPr bwMode="auto">
          <a:xfrm>
            <a:off x="301625" y="6172200"/>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AE48DCA-E810-4641-9E28-7982CBA3CC5E}"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172200"/>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172200"/>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DFFD927-A19F-43CE-9ABE-85D3BC0B0AD7}"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228600"/>
            <a:ext cx="6253163" cy="5870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noRot="1"/>
          </p:cNvSpPr>
          <p:nvPr>
            <p:ph type="title"/>
          </p:nvPr>
        </p:nvSpPr>
        <p:spPr>
          <a:xfrm>
            <a:off x="301625" y="228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noRot="1"/>
          </p:cNvSpPr>
          <p:nvPr>
            <p:ph type="body"/>
          </p:nvPr>
        </p:nvSpPr>
        <p:spPr>
          <a:xfrm>
            <a:off x="301625" y="1600200"/>
            <a:ext cx="8540750" cy="44989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2292"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4"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11.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12.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18.wmf"/><Relationship Id="rId3" Type="http://schemas.openxmlformats.org/officeDocument/2006/relationships/oleObject" Target="../embeddings/oleObject7.bin"/><Relationship Id="rId2" Type="http://schemas.openxmlformats.org/officeDocument/2006/relationships/image" Target="../media/image17.wmf"/><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098" name="Rectangle 4"/>
          <p:cNvSpPr>
            <a:spLocks noGrp="1"/>
          </p:cNvSpPr>
          <p:nvPr>
            <p:ph type="dt" sz="half" idx="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buFont typeface="Wingdings 2" panose="05020102010507070707" pitchFamily="18" charset="2"/>
              <a:buChar char="•"/>
            </a:pPr>
            <a:fld id="{BB962C8B-B14F-4D97-AF65-F5344CB8AC3E}" type="datetime1">
              <a:rPr lang="zh-CN" altLang="en-US" sz="1400" b="0" dirty="0">
                <a:latin typeface="Arial" panose="020B0604020202020204" pitchFamily="34" charset="0"/>
                <a:ea typeface="宋体" panose="02010600030101010101" pitchFamily="2" charset="-122"/>
              </a:rPr>
            </a:fld>
            <a:endParaRPr lang="zh-CN" altLang="en-US" sz="1400" b="0" dirty="0">
              <a:latin typeface="Arial" panose="020B0604020202020204" pitchFamily="34" charset="0"/>
              <a:ea typeface="宋体" panose="02010600030101010101" pitchFamily="2" charset="-122"/>
            </a:endParaRPr>
          </a:p>
        </p:txBody>
      </p:sp>
      <p:sp>
        <p:nvSpPr>
          <p:cNvPr id="4099" name="Rectangle 6"/>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buFont typeface="Wingdings 2" panose="05020102010507070707" pitchFamily="18" charset="2"/>
              <a:buChar char="•"/>
            </a:pPr>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
        <p:nvSpPr>
          <p:cNvPr id="4100" name="Rectangle 2"/>
          <p:cNvSpPr>
            <a:spLocks noGrp="1" noRot="1"/>
          </p:cNvSpPr>
          <p:nvPr>
            <p:ph type="ctrTitle"/>
          </p:nvPr>
        </p:nvSpPr>
        <p:spPr>
          <a:xfrm>
            <a:off x="684213" y="333375"/>
            <a:ext cx="7772400" cy="4238625"/>
          </a:xfrm>
        </p:spPr>
        <p:txBody>
          <a:bodyPr wrap="square" lIns="91440" tIns="45720" rIns="91440" bIns="45720" anchor="ctr"/>
          <a:p>
            <a:pPr algn="l" eaLnBrk="1" hangingPunct="1"/>
            <a:r>
              <a:rPr lang="zh-CN" altLang="en-US" sz="8000" b="1" dirty="0">
                <a:solidFill>
                  <a:srgbClr val="FF0000"/>
                </a:solidFill>
                <a:latin typeface="黑体" panose="02010609060101010101" pitchFamily="49" charset="-122"/>
                <a:ea typeface="黑体" panose="02010609060101010101" pitchFamily="49" charset="-122"/>
                <a:cs typeface="+mj-cs"/>
              </a:rPr>
              <a:t>第</a:t>
            </a:r>
            <a:r>
              <a:rPr lang="en-US" altLang="zh-CN" sz="8000" b="1" dirty="0">
                <a:solidFill>
                  <a:srgbClr val="FF0000"/>
                </a:solidFill>
                <a:latin typeface="黑体" panose="02010609060101010101" pitchFamily="49" charset="-122"/>
                <a:ea typeface="黑体" panose="02010609060101010101" pitchFamily="49" charset="-122"/>
                <a:cs typeface="+mj-cs"/>
              </a:rPr>
              <a:t>6</a:t>
            </a:r>
            <a:r>
              <a:rPr lang="zh-CN" altLang="en-US" sz="8000" b="1" dirty="0">
                <a:solidFill>
                  <a:srgbClr val="FF0000"/>
                </a:solidFill>
                <a:latin typeface="黑体" panose="02010609060101010101" pitchFamily="49" charset="-122"/>
                <a:ea typeface="黑体" panose="02010609060101010101" pitchFamily="49" charset="-122"/>
                <a:cs typeface="+mj-cs"/>
              </a:rPr>
              <a:t>章</a:t>
            </a:r>
            <a:br>
              <a:rPr lang="en-US" altLang="zh-CN" sz="8000" b="1" dirty="0">
                <a:solidFill>
                  <a:srgbClr val="FF0000"/>
                </a:solidFill>
                <a:latin typeface="黑体" panose="02010609060101010101" pitchFamily="49" charset="-122"/>
                <a:ea typeface="黑体" panose="02010609060101010101" pitchFamily="49" charset="-122"/>
                <a:cs typeface="+mj-cs"/>
              </a:rPr>
            </a:br>
            <a:r>
              <a:rPr lang="en-US" altLang="zh-CN" sz="6000" b="1" dirty="0">
                <a:solidFill>
                  <a:srgbClr val="008000"/>
                </a:solidFill>
                <a:latin typeface="微软雅黑" panose="020B0503020204020204" charset="-122"/>
                <a:ea typeface="微软雅黑" panose="020B0503020204020204" charset="-122"/>
                <a:cs typeface="+mj-cs"/>
              </a:rPr>
              <a:t>分</a:t>
            </a:r>
            <a:r>
              <a:rPr lang="zh-CN" altLang="en-US" sz="6000" b="1" dirty="0">
                <a:solidFill>
                  <a:srgbClr val="008000"/>
                </a:solidFill>
                <a:latin typeface="微软雅黑" panose="020B0503020204020204" charset="-122"/>
                <a:ea typeface="微软雅黑" panose="020B0503020204020204" charset="-122"/>
                <a:cs typeface="+mj-cs"/>
              </a:rPr>
              <a:t>组密码的工作模式</a:t>
            </a:r>
            <a:endParaRPr lang="zh-CN" altLang="en-US" sz="6000" b="1" dirty="0">
              <a:solidFill>
                <a:srgbClr val="008000"/>
              </a:solidFill>
              <a:latin typeface="微软雅黑" panose="020B0503020204020204" charset="-122"/>
              <a:ea typeface="微软雅黑" panose="020B050302020402020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2"/>
          <p:cNvSpPr>
            <a:spLocks noGrp="1"/>
          </p:cNvSpPr>
          <p:nvPr>
            <p:ph type="subTitle" idx="1"/>
          </p:nvPr>
        </p:nvSpPr>
        <p:spPr>
          <a:xfrm>
            <a:off x="304800" y="1447800"/>
            <a:ext cx="8382000" cy="5076825"/>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为了解决</a:t>
            </a:r>
            <a:r>
              <a:rPr lang="en-US" altLang="zh-CN" dirty="0">
                <a:solidFill>
                  <a:srgbClr val="000066"/>
                </a:solidFill>
                <a:latin typeface="黑体" panose="02010609060101010101" pitchFamily="49" charset="-122"/>
                <a:ea typeface="黑体" panose="02010609060101010101" pitchFamily="49" charset="-122"/>
                <a:cs typeface="+mn-cs"/>
              </a:rPr>
              <a:t>ECB</a:t>
            </a:r>
            <a:r>
              <a:rPr lang="zh-CN" altLang="en-US" dirty="0">
                <a:solidFill>
                  <a:srgbClr val="000066"/>
                </a:solidFill>
                <a:latin typeface="黑体" panose="02010609060101010101" pitchFamily="49" charset="-122"/>
                <a:ea typeface="黑体" panose="02010609060101010101" pitchFamily="49" charset="-122"/>
                <a:cs typeface="+mn-cs"/>
              </a:rPr>
              <a:t>的安全缺陷，可以让重复的明文分组产生不同的密文分组，</a:t>
            </a:r>
            <a:r>
              <a:rPr lang="en-US" altLang="zh-CN" dirty="0">
                <a:solidFill>
                  <a:srgbClr val="000066"/>
                </a:solidFill>
                <a:latin typeface="黑体" panose="02010609060101010101" pitchFamily="49" charset="-122"/>
                <a:ea typeface="黑体" panose="02010609060101010101" pitchFamily="49" charset="-122"/>
                <a:cs typeface="+mn-cs"/>
              </a:rPr>
              <a:t>CBC（cipher block chaining）</a:t>
            </a:r>
            <a:r>
              <a:rPr lang="zh-CN" altLang="en-US" dirty="0">
                <a:solidFill>
                  <a:srgbClr val="000066"/>
                </a:solidFill>
                <a:latin typeface="黑体" panose="02010609060101010101" pitchFamily="49" charset="-122"/>
                <a:ea typeface="黑体" panose="02010609060101010101" pitchFamily="49" charset="-122"/>
                <a:cs typeface="+mn-cs"/>
              </a:rPr>
              <a:t>模式就可满足这一要求。</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图3.11是</a:t>
            </a:r>
            <a:r>
              <a:rPr lang="en-US" altLang="zh-CN" dirty="0">
                <a:solidFill>
                  <a:srgbClr val="000066"/>
                </a:solidFill>
                <a:latin typeface="黑体" panose="02010609060101010101" pitchFamily="49" charset="-122"/>
                <a:ea typeface="黑体" panose="02010609060101010101" pitchFamily="49" charset="-122"/>
                <a:cs typeface="+mn-cs"/>
              </a:rPr>
              <a:t>CBC</a:t>
            </a:r>
            <a:r>
              <a:rPr lang="zh-CN" altLang="en-US" dirty="0">
                <a:solidFill>
                  <a:srgbClr val="000066"/>
                </a:solidFill>
                <a:latin typeface="黑体" panose="02010609060101010101" pitchFamily="49" charset="-122"/>
                <a:ea typeface="黑体" panose="02010609060101010101" pitchFamily="49" charset="-122"/>
                <a:cs typeface="+mn-cs"/>
              </a:rPr>
              <a:t>模式示意图，它一次对一个明文分组加密，每次加密使用同一密钥,加密算法的输入是当前明文分组和前一次密文分组的异或，因此加密算法的输入不会显示出与这次的明文分组之间的固定关系，所以重复的明文分组不会在密文中暴露出这种重复关系。</a:t>
            </a:r>
            <a:endParaRPr lang="zh-CN" altLang="en-US" dirty="0">
              <a:solidFill>
                <a:srgbClr val="000066"/>
              </a:solidFill>
              <a:latin typeface="黑体" panose="02010609060101010101" pitchFamily="49" charset="-122"/>
              <a:ea typeface="黑体" panose="02010609060101010101" pitchFamily="49" charset="-122"/>
              <a:cs typeface="+mn-cs"/>
            </a:endParaRPr>
          </a:p>
        </p:txBody>
      </p:sp>
      <p:sp>
        <p:nvSpPr>
          <p:cNvPr id="168962"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zh-CN" altLang="en-US" sz="3600" dirty="0">
                <a:latin typeface="黑体" panose="02010609060101010101" pitchFamily="49" charset="-122"/>
                <a:ea typeface="黑体" panose="02010609060101010101" pitchFamily="49" charset="-122"/>
                <a:cs typeface="+mj-cs"/>
              </a:rPr>
              <a:t>密码分组链接（</a:t>
            </a:r>
            <a:r>
              <a:rPr lang="en-US" altLang="zh-CN" sz="3600" dirty="0">
                <a:latin typeface="黑体" panose="02010609060101010101" pitchFamily="49" charset="-122"/>
                <a:ea typeface="黑体" panose="02010609060101010101" pitchFamily="49" charset="-122"/>
                <a:cs typeface="+mj-cs"/>
              </a:rPr>
              <a:t>CBC）</a:t>
            </a:r>
            <a:r>
              <a:rPr lang="zh-CN" altLang="en-US" sz="3600" dirty="0">
                <a:latin typeface="黑体" panose="02010609060101010101" pitchFamily="49" charset="-122"/>
                <a:ea typeface="黑体" panose="02010609060101010101" pitchFamily="49" charset="-122"/>
                <a:cs typeface="+mj-cs"/>
              </a:rPr>
              <a:t>模式</a:t>
            </a:r>
            <a:endParaRPr lang="zh-CN" altLang="en-US" sz="3600" dirty="0">
              <a:latin typeface="黑体" panose="02010609060101010101" pitchFamily="49" charset="-122"/>
              <a:ea typeface="黑体" panose="02010609060101010101" pitchFamily="49"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424815" y="1600200"/>
            <a:ext cx="8293735" cy="4498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Rectangle 2"/>
          <p:cNvSpPr>
            <a:spLocks noGrp="1"/>
          </p:cNvSpPr>
          <p:nvPr>
            <p:ph type="subTitle" idx="1"/>
          </p:nvPr>
        </p:nvSpPr>
        <p:spPr>
          <a:xfrm>
            <a:off x="304800" y="533400"/>
            <a:ext cx="8382000" cy="5991225"/>
          </a:xfrm>
          <a:ln>
            <a:noFill/>
          </a:ln>
        </p:spPr>
        <p:txBody>
          <a:bodyPr wrap="square" lIns="91440" tIns="45720" rIns="91440" bIns="45720" anchor="t"/>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 CBC</a:t>
            </a:r>
            <a:r>
              <a:rPr lang="zh-CN" altLang="en-US" dirty="0">
                <a:solidFill>
                  <a:srgbClr val="000066"/>
                </a:solidFill>
                <a:latin typeface="黑体" panose="02010609060101010101" pitchFamily="49" charset="-122"/>
                <a:ea typeface="黑体" panose="02010609060101010101" pitchFamily="49" charset="-122"/>
                <a:cs typeface="+mn-cs"/>
              </a:rPr>
              <a:t>模式示意图</a:t>
            </a:r>
            <a:endParaRPr lang="zh-CN" altLang="en-US" dirty="0">
              <a:solidFill>
                <a:srgbClr val="000066"/>
              </a:solidFill>
              <a:latin typeface="黑体" panose="02010609060101010101" pitchFamily="49" charset="-122"/>
              <a:ea typeface="黑体" panose="02010609060101010101" pitchFamily="49" charset="-122"/>
              <a:cs typeface="+mn-cs"/>
            </a:endParaRPr>
          </a:p>
        </p:txBody>
      </p:sp>
      <p:pic>
        <p:nvPicPr>
          <p:cNvPr id="171010" name="Picture 3" descr="G:\现代密码学06814\Tu刘\Tu刘\xd33.tif"/>
          <p:cNvPicPr>
            <a:picLocks noChangeAspect="1"/>
          </p:cNvPicPr>
          <p:nvPr/>
        </p:nvPicPr>
        <p:blipFill>
          <a:blip r:embed="rId1"/>
          <a:stretch>
            <a:fillRect/>
          </a:stretch>
        </p:blipFill>
        <p:spPr>
          <a:xfrm>
            <a:off x="1981200" y="838200"/>
            <a:ext cx="5105400" cy="48561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2"/>
          <p:cNvSpPr>
            <a:spLocks noGrp="1"/>
          </p:cNvSpPr>
          <p:nvPr>
            <p:ph type="subTitle" idx="1"/>
          </p:nvPr>
        </p:nvSpPr>
        <p:spPr>
          <a:xfrm>
            <a:off x="12065" y="533400"/>
            <a:ext cx="9080500" cy="5991225"/>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解密时，每一个密文分组被解密后，再与前一个密文分组异或，即</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en-US" altLang="zh-CN"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a:t>
            </a:r>
            <a:r>
              <a:rPr lang="zh-CN" altLang="en-US" dirty="0">
                <a:solidFill>
                  <a:srgbClr val="000066"/>
                </a:solidFill>
                <a:latin typeface="黑体" panose="02010609060101010101" pitchFamily="49" charset="-122"/>
                <a:ea typeface="黑体" panose="02010609060101010101" pitchFamily="49" charset="-122"/>
                <a:cs typeface="+mn-cs"/>
              </a:rPr>
              <a:t>设                                  ）</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因而产生出明文分组。</a:t>
            </a:r>
            <a:endParaRPr lang="zh-CN" altLang="en-US" dirty="0">
              <a:solidFill>
                <a:srgbClr val="000066"/>
              </a:solidFill>
              <a:latin typeface="黑体" panose="02010609060101010101" pitchFamily="49" charset="-122"/>
              <a:ea typeface="黑体" panose="02010609060101010101" pitchFamily="49" charset="-122"/>
              <a:cs typeface="+mn-cs"/>
            </a:endParaRPr>
          </a:p>
        </p:txBody>
      </p:sp>
      <p:graphicFrame>
        <p:nvGraphicFramePr>
          <p:cNvPr id="173058" name="Object 3"/>
          <p:cNvGraphicFramePr/>
          <p:nvPr/>
        </p:nvGraphicFramePr>
        <p:xfrm>
          <a:off x="169545" y="2192655"/>
          <a:ext cx="8534400" cy="585788"/>
        </p:xfrm>
        <a:graphic>
          <a:graphicData uri="http://schemas.openxmlformats.org/presentationml/2006/ole">
            <mc:AlternateContent xmlns:mc="http://schemas.openxmlformats.org/markup-compatibility/2006">
              <mc:Choice xmlns:v="urn:schemas-microsoft-com:vml" Requires="v">
                <p:oleObj spid="_x0000_s3180" name="" r:id="rId1" imgW="4076700" imgH="279400" progId="Equation.DSMT4">
                  <p:embed/>
                </p:oleObj>
              </mc:Choice>
              <mc:Fallback>
                <p:oleObj name="" r:id="rId1" imgW="4076700" imgH="279400" progId="Equation.DSMT4">
                  <p:embed/>
                  <p:pic>
                    <p:nvPicPr>
                      <p:cNvPr id="0" name="图片 3179"/>
                      <p:cNvPicPr/>
                      <p:nvPr/>
                    </p:nvPicPr>
                    <p:blipFill>
                      <a:blip r:embed="rId2"/>
                      <a:stretch>
                        <a:fillRect/>
                      </a:stretch>
                    </p:blipFill>
                    <p:spPr>
                      <a:xfrm>
                        <a:off x="169545" y="2192655"/>
                        <a:ext cx="8534400" cy="585788"/>
                      </a:xfrm>
                      <a:prstGeom prst="rect">
                        <a:avLst/>
                      </a:prstGeom>
                      <a:noFill/>
                      <a:ln w="38100">
                        <a:noFill/>
                        <a:miter/>
                      </a:ln>
                    </p:spPr>
                  </p:pic>
                </p:oleObj>
              </mc:Fallback>
            </mc:AlternateContent>
          </a:graphicData>
        </a:graphic>
      </p:graphicFrame>
      <p:graphicFrame>
        <p:nvGraphicFramePr>
          <p:cNvPr id="173059" name="Object 4"/>
          <p:cNvGraphicFramePr/>
          <p:nvPr/>
        </p:nvGraphicFramePr>
        <p:xfrm>
          <a:off x="3159760" y="3344545"/>
          <a:ext cx="3041650" cy="641350"/>
        </p:xfrm>
        <a:graphic>
          <a:graphicData uri="http://schemas.openxmlformats.org/presentationml/2006/ole">
            <mc:AlternateContent xmlns:mc="http://schemas.openxmlformats.org/markup-compatibility/2006">
              <mc:Choice xmlns:v="urn:schemas-microsoft-com:vml" Requires="v">
                <p:oleObj spid="_x0000_s3181" name="" r:id="rId3" imgW="1205230" imgH="254000" progId="Equation.DSMT4">
                  <p:embed/>
                </p:oleObj>
              </mc:Choice>
              <mc:Fallback>
                <p:oleObj name="" r:id="rId3" imgW="1205230" imgH="254000" progId="Equation.DSMT4">
                  <p:embed/>
                  <p:pic>
                    <p:nvPicPr>
                      <p:cNvPr id="0" name="图片 3180"/>
                      <p:cNvPicPr/>
                      <p:nvPr/>
                    </p:nvPicPr>
                    <p:blipFill>
                      <a:blip r:embed="rId4"/>
                      <a:stretch>
                        <a:fillRect/>
                      </a:stretch>
                    </p:blipFill>
                    <p:spPr>
                      <a:xfrm>
                        <a:off x="3159760" y="3344545"/>
                        <a:ext cx="3041650" cy="641350"/>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在产生第1个密文分组时，需要有一个初始向量</a:t>
            </a:r>
            <a:r>
              <a:rPr lang="en-US" altLang="zh-CN" dirty="0">
                <a:solidFill>
                  <a:srgbClr val="000066"/>
                </a:solidFill>
                <a:latin typeface="黑体" panose="02010609060101010101" pitchFamily="49" charset="-122"/>
                <a:ea typeface="黑体" panose="02010609060101010101" pitchFamily="49" charset="-122"/>
                <a:cs typeface="+mn-cs"/>
              </a:rPr>
              <a:t>IV</a:t>
            </a:r>
            <a:r>
              <a:rPr lang="zh-CN" altLang="en-US" dirty="0">
                <a:solidFill>
                  <a:srgbClr val="000066"/>
                </a:solidFill>
                <a:latin typeface="黑体" panose="02010609060101010101" pitchFamily="49" charset="-122"/>
                <a:ea typeface="黑体" panose="02010609060101010101" pitchFamily="49" charset="-122"/>
                <a:cs typeface="+mn-cs"/>
              </a:rPr>
              <a:t>与第1个明文分组异或。解密时，</a:t>
            </a:r>
            <a:r>
              <a:rPr lang="en-US" altLang="zh-CN" dirty="0">
                <a:solidFill>
                  <a:srgbClr val="000066"/>
                </a:solidFill>
                <a:latin typeface="黑体" panose="02010609060101010101" pitchFamily="49" charset="-122"/>
                <a:ea typeface="黑体" panose="02010609060101010101" pitchFamily="49" charset="-122"/>
                <a:cs typeface="+mn-cs"/>
              </a:rPr>
              <a:t>IV</a:t>
            </a:r>
            <a:r>
              <a:rPr lang="zh-CN" altLang="en-US" dirty="0">
                <a:solidFill>
                  <a:srgbClr val="000066"/>
                </a:solidFill>
                <a:latin typeface="黑体" panose="02010609060101010101" pitchFamily="49" charset="-122"/>
                <a:ea typeface="黑体" panose="02010609060101010101" pitchFamily="49" charset="-122"/>
                <a:cs typeface="+mn-cs"/>
              </a:rPr>
              <a:t>和解密算法对第1个密文分组的输出进行异或以恢复第1个明文分组。</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IV</a:t>
            </a:r>
            <a:r>
              <a:rPr lang="zh-CN" altLang="en-US" dirty="0">
                <a:solidFill>
                  <a:srgbClr val="000066"/>
                </a:solidFill>
                <a:latin typeface="黑体" panose="02010609060101010101" pitchFamily="49" charset="-122"/>
                <a:ea typeface="黑体" panose="02010609060101010101" pitchFamily="49" charset="-122"/>
                <a:cs typeface="+mn-cs"/>
              </a:rPr>
              <a:t>对于收发双方都应是已知的，为使安全性最高，</a:t>
            </a:r>
            <a:r>
              <a:rPr lang="en-US" altLang="zh-CN" dirty="0">
                <a:solidFill>
                  <a:srgbClr val="000066"/>
                </a:solidFill>
                <a:latin typeface="黑体" panose="02010609060101010101" pitchFamily="49" charset="-122"/>
                <a:ea typeface="黑体" panose="02010609060101010101" pitchFamily="49" charset="-122"/>
                <a:cs typeface="+mn-cs"/>
              </a:rPr>
              <a:t>IV</a:t>
            </a:r>
            <a:r>
              <a:rPr lang="zh-CN" altLang="en-US" dirty="0">
                <a:solidFill>
                  <a:srgbClr val="000066"/>
                </a:solidFill>
                <a:latin typeface="黑体" panose="02010609060101010101" pitchFamily="49" charset="-122"/>
                <a:ea typeface="黑体" panose="02010609060101010101" pitchFamily="49" charset="-122"/>
                <a:cs typeface="+mn-cs"/>
              </a:rPr>
              <a:t>应像密钥一样被保护，可使用</a:t>
            </a:r>
            <a:r>
              <a:rPr lang="en-US" altLang="zh-CN" dirty="0">
                <a:solidFill>
                  <a:srgbClr val="000066"/>
                </a:solidFill>
                <a:latin typeface="黑体" panose="02010609060101010101" pitchFamily="49" charset="-122"/>
                <a:ea typeface="黑体" panose="02010609060101010101" pitchFamily="49" charset="-122"/>
                <a:cs typeface="+mn-cs"/>
              </a:rPr>
              <a:t>ECB</a:t>
            </a:r>
            <a:r>
              <a:rPr lang="zh-CN" altLang="en-US" dirty="0">
                <a:solidFill>
                  <a:srgbClr val="000066"/>
                </a:solidFill>
                <a:latin typeface="黑体" panose="02010609060101010101" pitchFamily="49" charset="-122"/>
                <a:ea typeface="黑体" panose="02010609060101010101" pitchFamily="49" charset="-122"/>
                <a:cs typeface="+mn-cs"/>
              </a:rPr>
              <a:t>加密模式来发送</a:t>
            </a:r>
            <a:r>
              <a:rPr lang="en-US" altLang="zh-CN" dirty="0">
                <a:solidFill>
                  <a:srgbClr val="000066"/>
                </a:solidFill>
                <a:latin typeface="黑体" panose="02010609060101010101" pitchFamily="49" charset="-122"/>
                <a:ea typeface="黑体" panose="02010609060101010101" pitchFamily="49" charset="-122"/>
                <a:cs typeface="+mn-cs"/>
              </a:rPr>
              <a:t>IV。</a:t>
            </a:r>
            <a:r>
              <a:rPr lang="zh-CN" altLang="en-US" dirty="0">
                <a:solidFill>
                  <a:srgbClr val="000066"/>
                </a:solidFill>
                <a:latin typeface="黑体" panose="02010609060101010101" pitchFamily="49" charset="-122"/>
                <a:ea typeface="黑体" panose="02010609060101010101" pitchFamily="49" charset="-122"/>
                <a:cs typeface="+mn-cs"/>
              </a:rPr>
              <a:t>保护</a:t>
            </a:r>
            <a:r>
              <a:rPr lang="en-US" altLang="zh-CN" dirty="0">
                <a:solidFill>
                  <a:srgbClr val="000066"/>
                </a:solidFill>
                <a:latin typeface="黑体" panose="02010609060101010101" pitchFamily="49" charset="-122"/>
                <a:ea typeface="黑体" panose="02010609060101010101" pitchFamily="49" charset="-122"/>
                <a:cs typeface="+mn-cs"/>
              </a:rPr>
              <a:t>IV</a:t>
            </a:r>
            <a:r>
              <a:rPr lang="zh-CN" altLang="en-US" dirty="0">
                <a:solidFill>
                  <a:srgbClr val="000066"/>
                </a:solidFill>
                <a:latin typeface="黑体" panose="02010609060101010101" pitchFamily="49" charset="-122"/>
                <a:ea typeface="黑体" panose="02010609060101010101" pitchFamily="49" charset="-122"/>
                <a:cs typeface="+mn-cs"/>
              </a:rPr>
              <a:t>的原因如下：  如果敌手能欺骗接收方使用不同的</a:t>
            </a:r>
            <a:r>
              <a:rPr lang="en-US" altLang="zh-CN" dirty="0">
                <a:solidFill>
                  <a:srgbClr val="000066"/>
                </a:solidFill>
                <a:latin typeface="黑体" panose="02010609060101010101" pitchFamily="49" charset="-122"/>
                <a:ea typeface="黑体" panose="02010609060101010101" pitchFamily="49" charset="-122"/>
                <a:cs typeface="+mn-cs"/>
              </a:rPr>
              <a:t>IV</a:t>
            </a:r>
            <a:r>
              <a:rPr lang="zh-CN" altLang="en-US" dirty="0">
                <a:solidFill>
                  <a:srgbClr val="000066"/>
                </a:solidFill>
                <a:latin typeface="黑体" panose="02010609060101010101" pitchFamily="49" charset="-122"/>
                <a:ea typeface="黑体" panose="02010609060101010101" pitchFamily="49" charset="-122"/>
                <a:cs typeface="+mn-cs"/>
              </a:rPr>
              <a:t>值，敌手就能够在明文的第1个分组中插入自己选择的比特值，这是因为：</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p:txBody>
      </p:sp>
      <p:graphicFrame>
        <p:nvGraphicFramePr>
          <p:cNvPr id="175106" name="Object 0"/>
          <p:cNvGraphicFramePr/>
          <p:nvPr/>
        </p:nvGraphicFramePr>
        <p:xfrm>
          <a:off x="2765425" y="5334000"/>
          <a:ext cx="2590800" cy="1190625"/>
        </p:xfrm>
        <a:graphic>
          <a:graphicData uri="http://schemas.openxmlformats.org/presentationml/2006/ole">
            <mc:AlternateContent xmlns:mc="http://schemas.openxmlformats.org/markup-compatibility/2006">
              <mc:Choice xmlns:v="urn:schemas-microsoft-com:vml" Requires="v">
                <p:oleObj spid="_x0000_s3182" name="" r:id="rId1" imgW="1104900" imgH="508000" progId="Equation.DSMT4">
                  <p:embed/>
                </p:oleObj>
              </mc:Choice>
              <mc:Fallback>
                <p:oleObj name="" r:id="rId1" imgW="1104900" imgH="508000" progId="Equation.DSMT4">
                  <p:embed/>
                  <p:pic>
                    <p:nvPicPr>
                      <p:cNvPr id="0" name="图片 3181"/>
                      <p:cNvPicPr/>
                      <p:nvPr/>
                    </p:nvPicPr>
                    <p:blipFill>
                      <a:blip r:embed="rId2"/>
                      <a:stretch>
                        <a:fillRect/>
                      </a:stretch>
                    </p:blipFill>
                    <p:spPr>
                      <a:xfrm>
                        <a:off x="2765425" y="5334000"/>
                        <a:ext cx="2590800" cy="1190625"/>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用</a:t>
            </a:r>
            <a:r>
              <a:rPr lang="en-US" altLang="zh-CN" dirty="0">
                <a:solidFill>
                  <a:srgbClr val="000066"/>
                </a:solidFill>
                <a:latin typeface="黑体" panose="02010609060101010101" pitchFamily="49" charset="-122"/>
                <a:ea typeface="黑体" panose="02010609060101010101" pitchFamily="49" charset="-122"/>
                <a:cs typeface="+mn-cs"/>
              </a:rPr>
              <a:t>X(i)</a:t>
            </a:r>
            <a:r>
              <a:rPr lang="zh-CN" altLang="en-US" dirty="0">
                <a:solidFill>
                  <a:srgbClr val="000066"/>
                </a:solidFill>
                <a:latin typeface="黑体" panose="02010609060101010101" pitchFamily="49" charset="-122"/>
                <a:ea typeface="黑体" panose="02010609060101010101" pitchFamily="49" charset="-122"/>
                <a:cs typeface="+mn-cs"/>
              </a:rPr>
              <a:t>表示64比特分组</a:t>
            </a:r>
            <a:r>
              <a:rPr lang="en-US" altLang="zh-CN" dirty="0">
                <a:solidFill>
                  <a:srgbClr val="000066"/>
                </a:solidFill>
                <a:latin typeface="黑体" panose="02010609060101010101" pitchFamily="49" charset="-122"/>
                <a:ea typeface="黑体" panose="02010609060101010101" pitchFamily="49" charset="-122"/>
                <a:cs typeface="+mn-cs"/>
              </a:rPr>
              <a:t>X</a:t>
            </a:r>
            <a:r>
              <a:rPr lang="zh-CN" altLang="en-US" dirty="0">
                <a:solidFill>
                  <a:srgbClr val="000066"/>
                </a:solidFill>
                <a:latin typeface="黑体" panose="02010609060101010101" pitchFamily="49" charset="-122"/>
                <a:ea typeface="黑体" panose="02010609060101010101" pitchFamily="49" charset="-122"/>
                <a:cs typeface="+mn-cs"/>
              </a:rPr>
              <a:t>的第</a:t>
            </a:r>
            <a:r>
              <a:rPr lang="en-US" altLang="zh-CN" dirty="0">
                <a:solidFill>
                  <a:srgbClr val="000066"/>
                </a:solidFill>
                <a:latin typeface="黑体" panose="02010609060101010101" pitchFamily="49" charset="-122"/>
                <a:ea typeface="黑体" panose="02010609060101010101" pitchFamily="49" charset="-122"/>
                <a:cs typeface="+mn-cs"/>
              </a:rPr>
              <a:t>i</a:t>
            </a:r>
            <a:r>
              <a:rPr lang="zh-CN" altLang="en-US" dirty="0">
                <a:solidFill>
                  <a:srgbClr val="000066"/>
                </a:solidFill>
                <a:latin typeface="黑体" panose="02010609060101010101" pitchFamily="49" charset="-122"/>
                <a:ea typeface="黑体" panose="02010609060101010101" pitchFamily="49" charset="-122"/>
                <a:cs typeface="+mn-cs"/>
              </a:rPr>
              <a:t>个比特，那么                                         </a:t>
            </a:r>
            <a:r>
              <a:rPr lang="en-US" altLang="zh-CN" dirty="0">
                <a:solidFill>
                  <a:srgbClr val="000066"/>
                </a:solidFill>
                <a:latin typeface="黑体" panose="02010609060101010101" pitchFamily="49" charset="-122"/>
                <a:ea typeface="黑体" panose="02010609060101010101" pitchFamily="49" charset="-122"/>
                <a:cs typeface="+mn-cs"/>
              </a:rPr>
              <a:t>，</a:t>
            </a:r>
            <a:r>
              <a:rPr lang="zh-CN" altLang="en-US" dirty="0">
                <a:solidFill>
                  <a:srgbClr val="000066"/>
                </a:solidFill>
                <a:latin typeface="黑体" panose="02010609060101010101" pitchFamily="49" charset="-122"/>
                <a:ea typeface="黑体" panose="02010609060101010101" pitchFamily="49" charset="-122"/>
                <a:cs typeface="+mn-cs"/>
              </a:rPr>
              <a:t>由异或的性质得</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其中撇号表示比特补。上式意味着如果敌手篡改</a:t>
            </a:r>
            <a:r>
              <a:rPr lang="en-US" altLang="zh-CN" dirty="0">
                <a:solidFill>
                  <a:srgbClr val="000066"/>
                </a:solidFill>
                <a:latin typeface="黑体" panose="02010609060101010101" pitchFamily="49" charset="-122"/>
                <a:ea typeface="黑体" panose="02010609060101010101" pitchFamily="49" charset="-122"/>
                <a:cs typeface="+mn-cs"/>
              </a:rPr>
              <a:t>IV</a:t>
            </a:r>
            <a:r>
              <a:rPr lang="zh-CN" altLang="en-US" dirty="0">
                <a:solidFill>
                  <a:srgbClr val="000066"/>
                </a:solidFill>
                <a:latin typeface="黑体" panose="02010609060101010101" pitchFamily="49" charset="-122"/>
                <a:ea typeface="黑体" panose="02010609060101010101" pitchFamily="49" charset="-122"/>
                <a:cs typeface="+mn-cs"/>
              </a:rPr>
              <a:t>中的某些比特，则接收方收到的</a:t>
            </a:r>
            <a:r>
              <a:rPr lang="en-US" altLang="zh-CN" dirty="0">
                <a:solidFill>
                  <a:srgbClr val="000066"/>
                </a:solidFill>
                <a:latin typeface="黑体" panose="02010609060101010101" pitchFamily="49" charset="-122"/>
                <a:ea typeface="黑体" panose="02010609060101010101" pitchFamily="49" charset="-122"/>
                <a:cs typeface="+mn-cs"/>
              </a:rPr>
              <a:t>P1</a:t>
            </a:r>
            <a:r>
              <a:rPr lang="zh-CN" altLang="en-US" dirty="0">
                <a:solidFill>
                  <a:srgbClr val="000066"/>
                </a:solidFill>
                <a:latin typeface="黑体" panose="02010609060101010101" pitchFamily="49" charset="-122"/>
                <a:ea typeface="黑体" panose="02010609060101010101" pitchFamily="49" charset="-122"/>
                <a:cs typeface="+mn-cs"/>
              </a:rPr>
              <a:t>中相应的比特也发生了变化。</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p:txBody>
      </p:sp>
      <p:graphicFrame>
        <p:nvGraphicFramePr>
          <p:cNvPr id="177154" name="Object 3"/>
          <p:cNvGraphicFramePr/>
          <p:nvPr/>
        </p:nvGraphicFramePr>
        <p:xfrm>
          <a:off x="1066800" y="990600"/>
          <a:ext cx="3581400" cy="550863"/>
        </p:xfrm>
        <a:graphic>
          <a:graphicData uri="http://schemas.openxmlformats.org/presentationml/2006/ole">
            <mc:AlternateContent xmlns:mc="http://schemas.openxmlformats.org/markup-compatibility/2006">
              <mc:Choice xmlns:v="urn:schemas-microsoft-com:vml" Requires="v">
                <p:oleObj spid="_x0000_s3183" name="" r:id="rId1" imgW="1649730" imgH="254000" progId="Equation.DSMT4">
                  <p:embed/>
                </p:oleObj>
              </mc:Choice>
              <mc:Fallback>
                <p:oleObj name="" r:id="rId1" imgW="1649730" imgH="254000" progId="Equation.DSMT4">
                  <p:embed/>
                  <p:pic>
                    <p:nvPicPr>
                      <p:cNvPr id="0" name="图片 3182"/>
                      <p:cNvPicPr/>
                      <p:nvPr/>
                    </p:nvPicPr>
                    <p:blipFill>
                      <a:blip r:embed="rId2"/>
                      <a:stretch>
                        <a:fillRect/>
                      </a:stretch>
                    </p:blipFill>
                    <p:spPr>
                      <a:xfrm>
                        <a:off x="1066800" y="990600"/>
                        <a:ext cx="3581400" cy="550863"/>
                      </a:xfrm>
                      <a:prstGeom prst="rect">
                        <a:avLst/>
                      </a:prstGeom>
                      <a:noFill/>
                      <a:ln w="38100">
                        <a:noFill/>
                        <a:miter/>
                      </a:ln>
                    </p:spPr>
                  </p:pic>
                </p:oleObj>
              </mc:Fallback>
            </mc:AlternateContent>
          </a:graphicData>
        </a:graphic>
      </p:graphicFrame>
      <p:graphicFrame>
        <p:nvGraphicFramePr>
          <p:cNvPr id="177155" name="Object 4"/>
          <p:cNvGraphicFramePr/>
          <p:nvPr/>
        </p:nvGraphicFramePr>
        <p:xfrm>
          <a:off x="2078990" y="2301875"/>
          <a:ext cx="4267200" cy="779463"/>
        </p:xfrm>
        <a:graphic>
          <a:graphicData uri="http://schemas.openxmlformats.org/presentationml/2006/ole">
            <mc:AlternateContent xmlns:mc="http://schemas.openxmlformats.org/markup-compatibility/2006">
              <mc:Choice xmlns:v="urn:schemas-microsoft-com:vml" Requires="v">
                <p:oleObj spid="_x0000_s3184" name="" r:id="rId3" imgW="1738630" imgH="317500" progId="Equation.DSMT4">
                  <p:embed/>
                </p:oleObj>
              </mc:Choice>
              <mc:Fallback>
                <p:oleObj name="" r:id="rId3" imgW="1738630" imgH="317500" progId="Equation.DSMT4">
                  <p:embed/>
                  <p:pic>
                    <p:nvPicPr>
                      <p:cNvPr id="0" name="图片 3183"/>
                      <p:cNvPicPr/>
                      <p:nvPr/>
                    </p:nvPicPr>
                    <p:blipFill>
                      <a:blip r:embed="rId4"/>
                      <a:stretch>
                        <a:fillRect/>
                      </a:stretch>
                    </p:blipFill>
                    <p:spPr>
                      <a:xfrm>
                        <a:off x="2078990" y="2301875"/>
                        <a:ext cx="4267200" cy="779463"/>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Rectangle 2"/>
          <p:cNvSpPr>
            <a:spLocks noGrp="1"/>
          </p:cNvSpPr>
          <p:nvPr>
            <p:ph type="subTitle" idx="1"/>
          </p:nvPr>
        </p:nvSpPr>
        <p:spPr>
          <a:xfrm>
            <a:off x="304800" y="1483360"/>
            <a:ext cx="8382000" cy="5041265"/>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由于</a:t>
            </a:r>
            <a:r>
              <a:rPr lang="en-US" altLang="zh-CN" dirty="0">
                <a:solidFill>
                  <a:srgbClr val="000066"/>
                </a:solidFill>
                <a:latin typeface="黑体" panose="02010609060101010101" pitchFamily="49" charset="-122"/>
                <a:ea typeface="黑体" panose="02010609060101010101" pitchFamily="49" charset="-122"/>
                <a:cs typeface="+mn-cs"/>
              </a:rPr>
              <a:t>CBC </a:t>
            </a:r>
            <a:r>
              <a:rPr lang="zh-CN" altLang="en-US" dirty="0">
                <a:solidFill>
                  <a:srgbClr val="000066"/>
                </a:solidFill>
                <a:latin typeface="黑体" panose="02010609060101010101" pitchFamily="49" charset="-122"/>
                <a:ea typeface="黑体" panose="02010609060101010101" pitchFamily="49" charset="-122"/>
                <a:cs typeface="+mn-cs"/>
              </a:rPr>
              <a:t>模式的链接机制，</a:t>
            </a:r>
            <a:r>
              <a:rPr lang="en-US" altLang="zh-CN" dirty="0">
                <a:solidFill>
                  <a:srgbClr val="000066"/>
                </a:solidFill>
                <a:latin typeface="黑体" panose="02010609060101010101" pitchFamily="49" charset="-122"/>
                <a:ea typeface="黑体" panose="02010609060101010101" pitchFamily="49" charset="-122"/>
                <a:cs typeface="+mn-cs"/>
              </a:rPr>
              <a:t>CBC</a:t>
            </a:r>
            <a:r>
              <a:rPr lang="zh-CN" altLang="en-US" dirty="0">
                <a:solidFill>
                  <a:srgbClr val="000066"/>
                </a:solidFill>
                <a:latin typeface="黑体" panose="02010609060101010101" pitchFamily="49" charset="-122"/>
                <a:ea typeface="黑体" panose="02010609060101010101" pitchFamily="49" charset="-122"/>
                <a:cs typeface="+mn-cs"/>
              </a:rPr>
              <a:t>模式对加密长于64比特的消息非常合适。</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CBC</a:t>
            </a:r>
            <a:r>
              <a:rPr lang="zh-CN" altLang="en-US" dirty="0">
                <a:solidFill>
                  <a:srgbClr val="000066"/>
                </a:solidFill>
                <a:latin typeface="黑体" panose="02010609060101010101" pitchFamily="49" charset="-122"/>
                <a:ea typeface="黑体" panose="02010609060101010101" pitchFamily="49" charset="-122"/>
                <a:cs typeface="+mn-cs"/>
              </a:rPr>
              <a:t>模式除能够获得保密性外，还能用于认证。</a:t>
            </a:r>
            <a:endParaRPr lang="zh-CN" altLang="en-US" dirty="0">
              <a:solidFill>
                <a:srgbClr val="000066"/>
              </a:solidFill>
              <a:latin typeface="黑体" panose="02010609060101010101" pitchFamily="49" charset="-122"/>
              <a:ea typeface="黑体" panose="02010609060101010101" pitchFamily="49"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Rectangle 2"/>
          <p:cNvSpPr>
            <a:spLocks noGrp="1"/>
          </p:cNvSpPr>
          <p:nvPr>
            <p:ph type="subTitle" idx="1"/>
          </p:nvPr>
        </p:nvSpPr>
        <p:spPr>
          <a:xfrm>
            <a:off x="236855" y="1379855"/>
            <a:ext cx="8841740" cy="5142230"/>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如上所述，</a:t>
            </a:r>
            <a:r>
              <a:rPr lang="en-US" altLang="zh-CN" dirty="0">
                <a:solidFill>
                  <a:srgbClr val="000066"/>
                </a:solidFill>
                <a:latin typeface="黑体" panose="02010609060101010101" pitchFamily="49" charset="-122"/>
                <a:ea typeface="黑体" panose="02010609060101010101" pitchFamily="49" charset="-122"/>
                <a:cs typeface="+mn-cs"/>
              </a:rPr>
              <a:t>DES</a:t>
            </a:r>
            <a:r>
              <a:rPr lang="zh-CN" altLang="en-US" dirty="0">
                <a:solidFill>
                  <a:srgbClr val="000066"/>
                </a:solidFill>
                <a:latin typeface="黑体" panose="02010609060101010101" pitchFamily="49" charset="-122"/>
                <a:ea typeface="黑体" panose="02010609060101010101" pitchFamily="49" charset="-122"/>
                <a:cs typeface="+mn-cs"/>
              </a:rPr>
              <a:t>是分组长为64比特的分组密码，但利用</a:t>
            </a:r>
            <a:r>
              <a:rPr lang="en-US" altLang="zh-CN" dirty="0">
                <a:solidFill>
                  <a:srgbClr val="000066"/>
                </a:solidFill>
                <a:latin typeface="黑体" panose="02010609060101010101" pitchFamily="49" charset="-122"/>
                <a:ea typeface="黑体" panose="02010609060101010101" pitchFamily="49" charset="-122"/>
                <a:cs typeface="+mn-cs"/>
              </a:rPr>
              <a:t>CFB（cipher feedback）</a:t>
            </a:r>
            <a:r>
              <a:rPr lang="zh-CN" altLang="en-US" dirty="0">
                <a:solidFill>
                  <a:srgbClr val="000066"/>
                </a:solidFill>
                <a:latin typeface="黑体" panose="02010609060101010101" pitchFamily="49" charset="-122"/>
                <a:ea typeface="黑体" panose="02010609060101010101" pitchFamily="49" charset="-122"/>
                <a:cs typeface="+mn-cs"/>
              </a:rPr>
              <a:t>模式或</a:t>
            </a:r>
            <a:r>
              <a:rPr lang="en-US" altLang="zh-CN" dirty="0">
                <a:solidFill>
                  <a:srgbClr val="000066"/>
                </a:solidFill>
                <a:latin typeface="黑体" panose="02010609060101010101" pitchFamily="49" charset="-122"/>
                <a:ea typeface="黑体" panose="02010609060101010101" pitchFamily="49" charset="-122"/>
                <a:cs typeface="+mn-cs"/>
              </a:rPr>
              <a:t>OFB</a:t>
            </a:r>
            <a:r>
              <a:rPr lang="zh-CN" altLang="en-US" dirty="0">
                <a:solidFill>
                  <a:srgbClr val="000066"/>
                </a:solidFill>
                <a:latin typeface="黑体" panose="02010609060101010101" pitchFamily="49" charset="-122"/>
                <a:ea typeface="黑体" panose="02010609060101010101" pitchFamily="49" charset="-122"/>
                <a:cs typeface="+mn-cs"/>
              </a:rPr>
              <a:t>模式可将</a:t>
            </a:r>
            <a:r>
              <a:rPr lang="en-US" altLang="zh-CN" dirty="0">
                <a:solidFill>
                  <a:srgbClr val="000066"/>
                </a:solidFill>
                <a:latin typeface="黑体" panose="02010609060101010101" pitchFamily="49" charset="-122"/>
                <a:ea typeface="黑体" panose="02010609060101010101" pitchFamily="49" charset="-122"/>
                <a:cs typeface="+mn-cs"/>
              </a:rPr>
              <a:t>DES</a:t>
            </a:r>
            <a:r>
              <a:rPr lang="zh-CN" altLang="en-US" dirty="0">
                <a:solidFill>
                  <a:srgbClr val="000066"/>
                </a:solidFill>
                <a:latin typeface="黑体" panose="02010609060101010101" pitchFamily="49" charset="-122"/>
                <a:ea typeface="黑体" panose="02010609060101010101" pitchFamily="49" charset="-122"/>
                <a:cs typeface="+mn-cs"/>
              </a:rPr>
              <a:t>转换为流密码。流密码不需要对消息填充，而且运行是实时的。因此如果传送字母流，可使用流密码对每个字母直接加密并传送。</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流密码具有密文和明文一样长这一性质，因此，如果需要发送的每个字符长为8比特，就应使用8比特密钥来加密每个字符。如果密钥长超过8比特，则造成浪费。</a:t>
            </a:r>
            <a:endParaRPr lang="zh-CN" altLang="en-US" dirty="0">
              <a:solidFill>
                <a:srgbClr val="000066"/>
              </a:solidFill>
              <a:latin typeface="黑体" panose="02010609060101010101" pitchFamily="49" charset="-122"/>
              <a:ea typeface="黑体" panose="02010609060101010101" pitchFamily="49" charset="-122"/>
              <a:cs typeface="+mn-cs"/>
            </a:endParaRPr>
          </a:p>
        </p:txBody>
      </p:sp>
      <p:sp>
        <p:nvSpPr>
          <p:cNvPr id="181250"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zh-CN" altLang="en-US" sz="4000" dirty="0">
                <a:latin typeface="黑体" panose="02010609060101010101" pitchFamily="49" charset="-122"/>
                <a:ea typeface="黑体" panose="02010609060101010101" pitchFamily="49" charset="-122"/>
                <a:cs typeface="+mj-cs"/>
              </a:rPr>
              <a:t>密码反馈（</a:t>
            </a:r>
            <a:r>
              <a:rPr lang="en-US" altLang="zh-CN" sz="4000" dirty="0">
                <a:latin typeface="黑体" panose="02010609060101010101" pitchFamily="49" charset="-122"/>
                <a:ea typeface="黑体" panose="02010609060101010101" pitchFamily="49" charset="-122"/>
                <a:cs typeface="+mj-cs"/>
              </a:rPr>
              <a:t>CFB）</a:t>
            </a:r>
            <a:r>
              <a:rPr lang="zh-CN" altLang="en-US" sz="4000" dirty="0">
                <a:latin typeface="黑体" panose="02010609060101010101" pitchFamily="49" charset="-122"/>
                <a:ea typeface="黑体" panose="02010609060101010101" pitchFamily="49" charset="-122"/>
                <a:cs typeface="+mj-cs"/>
              </a:rPr>
              <a:t>模式</a:t>
            </a:r>
            <a:endParaRPr lang="zh-CN" altLang="en-US" sz="4000" dirty="0">
              <a:latin typeface="黑体" panose="02010609060101010101" pitchFamily="49" charset="-122"/>
              <a:ea typeface="黑体" panose="02010609060101010101" pitchFamily="49" charset="-122"/>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图</a:t>
            </a:r>
            <a:r>
              <a:rPr lang="en-US" altLang="zh-CN" dirty="0">
                <a:solidFill>
                  <a:srgbClr val="000066"/>
                </a:solidFill>
                <a:latin typeface="黑体" panose="02010609060101010101" pitchFamily="49" charset="-122"/>
                <a:ea typeface="黑体" panose="02010609060101010101" pitchFamily="49" charset="-122"/>
                <a:cs typeface="+mn-cs"/>
              </a:rPr>
              <a:t>8-4 </a:t>
            </a:r>
            <a:r>
              <a:rPr lang="zh-CN" altLang="en-US" dirty="0">
                <a:solidFill>
                  <a:srgbClr val="000066"/>
                </a:solidFill>
                <a:latin typeface="黑体" panose="02010609060101010101" pitchFamily="49" charset="-122"/>
                <a:ea typeface="黑体" panose="02010609060101010101" pitchFamily="49" charset="-122"/>
                <a:cs typeface="+mn-cs"/>
              </a:rPr>
              <a:t>是</a:t>
            </a:r>
            <a:r>
              <a:rPr lang="en-US" altLang="zh-CN" dirty="0">
                <a:solidFill>
                  <a:srgbClr val="000066"/>
                </a:solidFill>
                <a:latin typeface="黑体" panose="02010609060101010101" pitchFamily="49" charset="-122"/>
                <a:ea typeface="黑体" panose="02010609060101010101" pitchFamily="49" charset="-122"/>
                <a:cs typeface="+mn-cs"/>
              </a:rPr>
              <a:t>CFB</a:t>
            </a:r>
            <a:r>
              <a:rPr lang="zh-CN" altLang="en-US" dirty="0">
                <a:solidFill>
                  <a:srgbClr val="000066"/>
                </a:solidFill>
                <a:latin typeface="黑体" panose="02010609060101010101" pitchFamily="49" charset="-122"/>
                <a:ea typeface="黑体" panose="02010609060101010101" pitchFamily="49" charset="-122"/>
                <a:cs typeface="+mn-cs"/>
              </a:rPr>
              <a:t>模式示意图，设传送的每个单元（如一个字符）是</a:t>
            </a:r>
            <a:r>
              <a:rPr lang="en-US" altLang="zh-CN" dirty="0">
                <a:solidFill>
                  <a:srgbClr val="000066"/>
                </a:solidFill>
                <a:latin typeface="黑体" panose="02010609060101010101" pitchFamily="49" charset="-122"/>
                <a:ea typeface="黑体" panose="02010609060101010101" pitchFamily="49" charset="-122"/>
                <a:cs typeface="+mn-cs"/>
              </a:rPr>
              <a:t>j</a:t>
            </a:r>
            <a:r>
              <a:rPr lang="zh-CN" altLang="en-US" dirty="0">
                <a:solidFill>
                  <a:srgbClr val="000066"/>
                </a:solidFill>
                <a:latin typeface="黑体" panose="02010609060101010101" pitchFamily="49" charset="-122"/>
                <a:ea typeface="黑体" panose="02010609060101010101" pitchFamily="49" charset="-122"/>
                <a:cs typeface="+mn-cs"/>
              </a:rPr>
              <a:t>比特长，通常取</a:t>
            </a:r>
            <a:r>
              <a:rPr lang="en-US" altLang="zh-CN" dirty="0">
                <a:solidFill>
                  <a:srgbClr val="000066"/>
                </a:solidFill>
                <a:latin typeface="黑体" panose="02010609060101010101" pitchFamily="49" charset="-122"/>
                <a:ea typeface="黑体" panose="02010609060101010101" pitchFamily="49" charset="-122"/>
                <a:cs typeface="+mn-cs"/>
              </a:rPr>
              <a:t>j=8，</a:t>
            </a:r>
            <a:r>
              <a:rPr lang="zh-CN" altLang="en-US" dirty="0">
                <a:solidFill>
                  <a:srgbClr val="000066"/>
                </a:solidFill>
                <a:latin typeface="黑体" panose="02010609060101010101" pitchFamily="49" charset="-122"/>
                <a:ea typeface="黑体" panose="02010609060101010101" pitchFamily="49" charset="-122"/>
                <a:cs typeface="+mn-cs"/>
              </a:rPr>
              <a:t>与</a:t>
            </a:r>
            <a:r>
              <a:rPr lang="en-US" altLang="zh-CN" dirty="0">
                <a:solidFill>
                  <a:srgbClr val="000066"/>
                </a:solidFill>
                <a:latin typeface="黑体" panose="02010609060101010101" pitchFamily="49" charset="-122"/>
                <a:ea typeface="黑体" panose="02010609060101010101" pitchFamily="49" charset="-122"/>
                <a:cs typeface="+mn-cs"/>
              </a:rPr>
              <a:t>CBC</a:t>
            </a:r>
            <a:r>
              <a:rPr lang="zh-CN" altLang="en-US" dirty="0">
                <a:solidFill>
                  <a:srgbClr val="000066"/>
                </a:solidFill>
                <a:latin typeface="黑体" panose="02010609060101010101" pitchFamily="49" charset="-122"/>
                <a:ea typeface="黑体" panose="02010609060101010101" pitchFamily="49" charset="-122"/>
                <a:cs typeface="+mn-cs"/>
              </a:rPr>
              <a:t>模式一样，明文单元被链接在一起，使得密文是前面所有明文的函数。</a:t>
            </a:r>
            <a:endParaRPr lang="zh-CN" altLang="en-US" dirty="0">
              <a:solidFill>
                <a:srgbClr val="000066"/>
              </a:solidFill>
              <a:latin typeface="黑体" panose="02010609060101010101" pitchFamily="49" charset="-122"/>
              <a:ea typeface="黑体" panose="02010609060101010101" pitchFamily="49"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2188210" y="1600200"/>
            <a:ext cx="4766310" cy="4498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noRot="1"/>
          </p:cNvSpPr>
          <p:nvPr>
            <p:ph type="title"/>
          </p:nvPr>
        </p:nvSpPr>
        <p:spPr/>
        <p:txBody>
          <a:bodyPr wrap="square" lIns="91440" tIns="45720" rIns="91440" bIns="45720" anchor="ctr"/>
          <a:p>
            <a:pPr algn="l"/>
            <a:r>
              <a:rPr lang="zh-CN" altLang="en-US" dirty="0">
                <a:latin typeface="黑体" panose="02010609060101010101" pitchFamily="49" charset="-122"/>
                <a:ea typeface="黑体" panose="02010609060101010101" pitchFamily="49" charset="-122"/>
              </a:rPr>
              <a:t>目标</a:t>
            </a:r>
            <a:endParaRPr lang="zh-CN" altLang="en-US" dirty="0">
              <a:latin typeface="黑体" panose="02010609060101010101" pitchFamily="49" charset="-122"/>
              <a:ea typeface="黑体" panose="02010609060101010101" pitchFamily="49" charset="-122"/>
            </a:endParaRPr>
          </a:p>
        </p:txBody>
      </p:sp>
      <p:sp>
        <p:nvSpPr>
          <p:cNvPr id="5122" name="内容占位符 2"/>
          <p:cNvSpPr>
            <a:spLocks noGrp="1" noRot="1"/>
          </p:cNvSpPr>
          <p:nvPr>
            <p:ph idx="1"/>
          </p:nvPr>
        </p:nvSpPr>
        <p:spPr/>
        <p:txBody>
          <a:bodyPr wrap="square" lIns="91440" tIns="45720" rIns="91440" bIns="45720" anchor="t"/>
          <a:p>
            <a:pPr>
              <a:buFont typeface="Wingdings" panose="05000000000000000000" charset="0"/>
              <a:buChar char=""/>
            </a:pPr>
            <a:r>
              <a:rPr lang="zh-CN" altLang="en-US" dirty="0">
                <a:solidFill>
                  <a:srgbClr val="000066"/>
                </a:solidFill>
                <a:latin typeface="黑体" panose="02010609060101010101" pitchFamily="49" charset="-122"/>
                <a:ea typeface="黑体" panose="02010609060101010101" pitchFamily="49" charset="-122"/>
              </a:rPr>
              <a:t>说明用现代密码（如</a:t>
            </a:r>
            <a:r>
              <a:rPr lang="en-US" altLang="zh-CN" dirty="0">
                <a:solidFill>
                  <a:srgbClr val="000066"/>
                </a:solidFill>
                <a:latin typeface="黑体" panose="02010609060101010101" pitchFamily="49" charset="-122"/>
                <a:ea typeface="黑体" panose="02010609060101010101" pitchFamily="49" charset="-122"/>
              </a:rPr>
              <a:t>DES</a:t>
            </a:r>
            <a:r>
              <a:rPr lang="zh-CN" altLang="en-US" dirty="0">
                <a:solidFill>
                  <a:srgbClr val="000066"/>
                </a:solidFill>
                <a:latin typeface="黑体" panose="02010609060101010101" pitchFamily="49" charset="-122"/>
                <a:ea typeface="黑体" panose="02010609060101010101" pitchFamily="49" charset="-122"/>
              </a:rPr>
              <a:t>、</a:t>
            </a:r>
            <a:r>
              <a:rPr lang="en-US" altLang="zh-CN" dirty="0">
                <a:solidFill>
                  <a:srgbClr val="000066"/>
                </a:solidFill>
                <a:latin typeface="黑体" panose="02010609060101010101" pitchFamily="49" charset="-122"/>
                <a:ea typeface="黑体" panose="02010609060101010101" pitchFamily="49" charset="-122"/>
              </a:rPr>
              <a:t>AES</a:t>
            </a:r>
            <a:r>
              <a:rPr lang="zh-CN" altLang="en-US" dirty="0">
                <a:solidFill>
                  <a:srgbClr val="000066"/>
                </a:solidFill>
                <a:latin typeface="黑体" panose="02010609060101010101" pitchFamily="49" charset="-122"/>
                <a:ea typeface="黑体" panose="02010609060101010101" pitchFamily="49" charset="-122"/>
              </a:rPr>
              <a:t>）对长信息进行加密的方法。</a:t>
            </a:r>
            <a:endParaRPr lang="zh-CN" altLang="en-US" dirty="0">
              <a:solidFill>
                <a:srgbClr val="000066"/>
              </a:solidFill>
              <a:latin typeface="黑体" panose="02010609060101010101" pitchFamily="49" charset="-122"/>
              <a:ea typeface="黑体" panose="02010609060101010101" pitchFamily="49" charset="-122"/>
            </a:endParaRPr>
          </a:p>
          <a:p>
            <a:pPr>
              <a:buFont typeface="Wingdings" panose="05000000000000000000" charset="0"/>
              <a:buChar char=""/>
            </a:pPr>
            <a:r>
              <a:rPr lang="zh-CN" altLang="en-US" dirty="0">
                <a:solidFill>
                  <a:srgbClr val="000066"/>
                </a:solidFill>
                <a:latin typeface="黑体" panose="02010609060101010101" pitchFamily="49" charset="-122"/>
                <a:ea typeface="黑体" panose="02010609060101010101" pitchFamily="49" charset="-122"/>
              </a:rPr>
              <a:t>讨论</a:t>
            </a:r>
            <a:r>
              <a:rPr lang="en-US" altLang="zh-CN" dirty="0">
                <a:solidFill>
                  <a:srgbClr val="000066"/>
                </a:solidFill>
                <a:latin typeface="黑体" panose="02010609060101010101" pitchFamily="49" charset="-122"/>
                <a:ea typeface="黑体" panose="02010609060101010101" pitchFamily="49" charset="-122"/>
              </a:rPr>
              <a:t>5</a:t>
            </a:r>
            <a:r>
              <a:rPr lang="zh-CN" altLang="en-US" dirty="0">
                <a:solidFill>
                  <a:srgbClr val="000066"/>
                </a:solidFill>
                <a:latin typeface="黑体" panose="02010609060101010101" pitchFamily="49" charset="-122"/>
                <a:ea typeface="黑体" panose="02010609060101010101" pitchFamily="49" charset="-122"/>
              </a:rPr>
              <a:t>种操作模式，这些</a:t>
            </a:r>
            <a:r>
              <a:rPr lang="zh-CN" altLang="en-US" dirty="0">
                <a:solidFill>
                  <a:srgbClr val="000066"/>
                </a:solidFill>
                <a:latin typeface="黑体" panose="02010609060101010101" pitchFamily="49" charset="-122"/>
                <a:ea typeface="黑体" panose="02010609060101010101" pitchFamily="49" charset="-122"/>
                <a:sym typeface="+mn-ea"/>
              </a:rPr>
              <a:t>操作模式是设计用来与分组密码一起使用。</a:t>
            </a:r>
            <a:endParaRPr lang="zh-CN" altLang="en-US" dirty="0">
              <a:solidFill>
                <a:srgbClr val="000066"/>
              </a:solidFill>
              <a:latin typeface="黑体" panose="02010609060101010101" pitchFamily="49" charset="-122"/>
              <a:ea typeface="黑体" panose="02010609060101010101" pitchFamily="49" charset="-122"/>
              <a:sym typeface="+mn-ea"/>
            </a:endParaRPr>
          </a:p>
          <a:p>
            <a:pPr marL="0" indent="0">
              <a:buFont typeface="Wingdings" panose="05000000000000000000" charset="0"/>
              <a:buNone/>
            </a:pPr>
            <a:endParaRPr lang="zh-CN" altLang="en-US" dirty="0">
              <a:solidFill>
                <a:srgbClr val="000066"/>
              </a:solidFill>
              <a:latin typeface="黑体" panose="02010609060101010101" pitchFamily="49" charset="-122"/>
              <a:ea typeface="黑体" panose="02010609060101010101" pitchFamily="49" charset="-122"/>
            </a:endParaRPr>
          </a:p>
          <a:p>
            <a:pPr>
              <a:buNone/>
            </a:pPr>
            <a:endParaRPr lang="en-US" altLang="zh-CN" dirty="0">
              <a:solidFill>
                <a:srgbClr val="000000"/>
              </a:solidFill>
              <a:latin typeface="黑体" panose="02010609060101010101" pitchFamily="49" charset="-122"/>
              <a:ea typeface="黑体" panose="02010609060101010101" pitchFamily="49" charset="-122"/>
            </a:endParaRPr>
          </a:p>
          <a:p>
            <a:pPr>
              <a:buNone/>
            </a:pPr>
            <a:endParaRPr lang="en-US" altLang="zh-CN" dirty="0">
              <a:solidFill>
                <a:srgbClr val="000000"/>
              </a:solidFill>
              <a:latin typeface="黑体" panose="02010609060101010101" pitchFamily="49" charset="-122"/>
              <a:ea typeface="黑体" panose="02010609060101010101" pitchFamily="49" charset="-122"/>
            </a:endParaRPr>
          </a:p>
          <a:p>
            <a:endParaRPr lang="zh-CN" altLang="en-US" dirty="0">
              <a:solidFill>
                <a:srgbClr val="000000"/>
              </a:solidFill>
              <a:latin typeface="黑体" panose="02010609060101010101" pitchFamily="49" charset="-122"/>
              <a:ea typeface="黑体" panose="02010609060101010101" pitchFamily="49" charset="-122"/>
            </a:endParaRPr>
          </a:p>
        </p:txBody>
      </p:sp>
      <p:sp>
        <p:nvSpPr>
          <p:cNvPr id="512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400" b="0" dirty="0"/>
            </a:fld>
            <a:endParaRPr lang="zh-CN" altLang="en-US" sz="1400" b="0" dirty="0"/>
          </a:p>
        </p:txBody>
      </p:sp>
      <p:sp>
        <p:nvSpPr>
          <p:cNvPr id="5124" name="灯片编号占位符 4"/>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400" b="0" dirty="0"/>
            </a:fld>
            <a:endParaRPr lang="en-US" altLang="zh-CN" sz="1400" b="0" dirty="0"/>
          </a:p>
        </p:txBody>
      </p:sp>
      <p:pic>
        <p:nvPicPr>
          <p:cNvPr id="2" name="图片 1"/>
          <p:cNvPicPr>
            <a:picLocks noChangeAspect="1"/>
          </p:cNvPicPr>
          <p:nvPr/>
        </p:nvPicPr>
        <p:blipFill>
          <a:blip r:embed="rId1"/>
          <a:stretch>
            <a:fillRect/>
          </a:stretch>
        </p:blipFill>
        <p:spPr>
          <a:xfrm>
            <a:off x="605790" y="4341495"/>
            <a:ext cx="6720205" cy="10591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301625" y="3161665"/>
            <a:ext cx="8540750" cy="13747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Rectangle 2"/>
          <p:cNvSpPr>
            <a:spLocks noGrp="1"/>
          </p:cNvSpPr>
          <p:nvPr>
            <p:ph type="subTitle" idx="1"/>
          </p:nvPr>
        </p:nvSpPr>
        <p:spPr>
          <a:xfrm>
            <a:off x="304800" y="533400"/>
            <a:ext cx="8382000" cy="5991225"/>
          </a:xfrm>
          <a:ln>
            <a:noFill/>
          </a:ln>
        </p:spPr>
        <p:txBody>
          <a:bodyPr wrap="square" lIns="91440" tIns="45720" rIns="91440" bIns="45720" anchor="t"/>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CFB</a:t>
            </a:r>
            <a:r>
              <a:rPr lang="zh-CN" altLang="en-US" dirty="0">
                <a:solidFill>
                  <a:srgbClr val="000066"/>
                </a:solidFill>
                <a:latin typeface="黑体" panose="02010609060101010101" pitchFamily="49" charset="-122"/>
                <a:ea typeface="黑体" panose="02010609060101010101" pitchFamily="49" charset="-122"/>
                <a:cs typeface="+mn-cs"/>
              </a:rPr>
              <a:t>模式示意图</a:t>
            </a:r>
            <a:endParaRPr lang="zh-CN" altLang="en-US" dirty="0">
              <a:solidFill>
                <a:srgbClr val="000066"/>
              </a:solidFill>
              <a:latin typeface="黑体" panose="02010609060101010101" pitchFamily="49" charset="-122"/>
              <a:ea typeface="黑体" panose="02010609060101010101" pitchFamily="49" charset="-122"/>
              <a:cs typeface="+mn-cs"/>
            </a:endParaRPr>
          </a:p>
        </p:txBody>
      </p:sp>
      <p:pic>
        <p:nvPicPr>
          <p:cNvPr id="185346" name="Picture 3" descr="G:\现代密码学06814\Tu刘\Tu刘\xd34.tif"/>
          <p:cNvPicPr>
            <a:picLocks noChangeAspect="1"/>
          </p:cNvPicPr>
          <p:nvPr/>
        </p:nvPicPr>
        <p:blipFill>
          <a:blip r:embed="rId1"/>
          <a:stretch>
            <a:fillRect/>
          </a:stretch>
        </p:blipFill>
        <p:spPr>
          <a:xfrm>
            <a:off x="1981200" y="609600"/>
            <a:ext cx="5181600" cy="5154613"/>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加密时，加密算法的输入是64比特移位寄存器，其初值为某个初始向量</a:t>
            </a:r>
            <a:r>
              <a:rPr lang="en-US" altLang="zh-CN" dirty="0">
                <a:solidFill>
                  <a:srgbClr val="000066"/>
                </a:solidFill>
                <a:latin typeface="黑体" panose="02010609060101010101" pitchFamily="49" charset="-122"/>
                <a:ea typeface="黑体" panose="02010609060101010101" pitchFamily="49" charset="-122"/>
                <a:cs typeface="+mn-cs"/>
              </a:rPr>
              <a:t>IV。</a:t>
            </a:r>
            <a:r>
              <a:rPr lang="zh-CN" altLang="en-US" dirty="0">
                <a:solidFill>
                  <a:srgbClr val="000066"/>
                </a:solidFill>
                <a:latin typeface="黑体" panose="02010609060101010101" pitchFamily="49" charset="-122"/>
                <a:ea typeface="黑体" panose="02010609060101010101" pitchFamily="49" charset="-122"/>
                <a:cs typeface="+mn-cs"/>
              </a:rPr>
              <a:t>加密算法输出的最左（最高有效位）</a:t>
            </a:r>
            <a:r>
              <a:rPr lang="en-US" altLang="zh-CN" dirty="0">
                <a:solidFill>
                  <a:srgbClr val="000066"/>
                </a:solidFill>
                <a:latin typeface="黑体" panose="02010609060101010101" pitchFamily="49" charset="-122"/>
                <a:ea typeface="黑体" panose="02010609060101010101" pitchFamily="49" charset="-122"/>
                <a:cs typeface="+mn-cs"/>
              </a:rPr>
              <a:t>j</a:t>
            </a:r>
            <a:r>
              <a:rPr lang="zh-CN" altLang="en-US" dirty="0">
                <a:solidFill>
                  <a:srgbClr val="000066"/>
                </a:solidFill>
                <a:latin typeface="黑体" panose="02010609060101010101" pitchFamily="49" charset="-122"/>
                <a:ea typeface="黑体" panose="02010609060101010101" pitchFamily="49" charset="-122"/>
                <a:cs typeface="+mn-cs"/>
              </a:rPr>
              <a:t>比特与明文的第一个单元</a:t>
            </a:r>
            <a:r>
              <a:rPr lang="en-US" altLang="zh-CN" dirty="0">
                <a:solidFill>
                  <a:srgbClr val="000066"/>
                </a:solidFill>
                <a:latin typeface="黑体" panose="02010609060101010101" pitchFamily="49" charset="-122"/>
                <a:ea typeface="黑体" panose="02010609060101010101" pitchFamily="49" charset="-122"/>
                <a:cs typeface="+mn-cs"/>
              </a:rPr>
              <a:t>P</a:t>
            </a:r>
            <a:r>
              <a:rPr lang="en-US" altLang="zh-CN" baseline="-25000" dirty="0">
                <a:solidFill>
                  <a:srgbClr val="000066"/>
                </a:solidFill>
                <a:latin typeface="黑体" panose="02010609060101010101" pitchFamily="49" charset="-122"/>
                <a:ea typeface="黑体" panose="02010609060101010101" pitchFamily="49" charset="-122"/>
                <a:cs typeface="+mn-cs"/>
              </a:rPr>
              <a:t>1</a:t>
            </a:r>
            <a:r>
              <a:rPr lang="zh-CN" altLang="en-US" dirty="0">
                <a:solidFill>
                  <a:srgbClr val="000066"/>
                </a:solidFill>
                <a:latin typeface="黑体" panose="02010609060101010101" pitchFamily="49" charset="-122"/>
                <a:ea typeface="黑体" panose="02010609060101010101" pitchFamily="49" charset="-122"/>
                <a:cs typeface="+mn-cs"/>
              </a:rPr>
              <a:t>进行异或，产生出密文的第1个单元</a:t>
            </a:r>
            <a:r>
              <a:rPr lang="en-US" altLang="zh-CN" dirty="0">
                <a:solidFill>
                  <a:srgbClr val="000066"/>
                </a:solidFill>
                <a:latin typeface="黑体" panose="02010609060101010101" pitchFamily="49" charset="-122"/>
                <a:ea typeface="黑体" panose="02010609060101010101" pitchFamily="49" charset="-122"/>
                <a:cs typeface="+mn-cs"/>
              </a:rPr>
              <a:t>C</a:t>
            </a:r>
            <a:r>
              <a:rPr lang="en-US" altLang="zh-CN" baseline="-25000" dirty="0">
                <a:solidFill>
                  <a:srgbClr val="000066"/>
                </a:solidFill>
                <a:latin typeface="黑体" panose="02010609060101010101" pitchFamily="49" charset="-122"/>
                <a:ea typeface="黑体" panose="02010609060101010101" pitchFamily="49" charset="-122"/>
                <a:cs typeface="+mn-cs"/>
              </a:rPr>
              <a:t>1</a:t>
            </a:r>
            <a:r>
              <a:rPr lang="en-US" altLang="zh-CN" dirty="0">
                <a:solidFill>
                  <a:srgbClr val="000066"/>
                </a:solidFill>
                <a:latin typeface="黑体" panose="02010609060101010101" pitchFamily="49" charset="-122"/>
                <a:ea typeface="黑体" panose="02010609060101010101" pitchFamily="49" charset="-122"/>
                <a:cs typeface="+mn-cs"/>
              </a:rPr>
              <a:t>，</a:t>
            </a:r>
            <a:r>
              <a:rPr lang="zh-CN" altLang="en-US" dirty="0">
                <a:solidFill>
                  <a:srgbClr val="000066"/>
                </a:solidFill>
                <a:latin typeface="黑体" panose="02010609060101010101" pitchFamily="49" charset="-122"/>
                <a:ea typeface="黑体" panose="02010609060101010101" pitchFamily="49" charset="-122"/>
                <a:cs typeface="+mn-cs"/>
              </a:rPr>
              <a:t>并传送该单元。然后将移位寄存器的内容左移</a:t>
            </a:r>
            <a:r>
              <a:rPr lang="en-US" altLang="zh-CN" dirty="0">
                <a:solidFill>
                  <a:srgbClr val="000066"/>
                </a:solidFill>
                <a:latin typeface="黑体" panose="02010609060101010101" pitchFamily="49" charset="-122"/>
                <a:ea typeface="黑体" panose="02010609060101010101" pitchFamily="49" charset="-122"/>
                <a:cs typeface="+mn-cs"/>
              </a:rPr>
              <a:t>j</a:t>
            </a:r>
            <a:r>
              <a:rPr lang="zh-CN" altLang="en-US" dirty="0">
                <a:solidFill>
                  <a:srgbClr val="000066"/>
                </a:solidFill>
                <a:latin typeface="黑体" panose="02010609060101010101" pitchFamily="49" charset="-122"/>
                <a:ea typeface="黑体" panose="02010609060101010101" pitchFamily="49" charset="-122"/>
                <a:cs typeface="+mn-cs"/>
              </a:rPr>
              <a:t>位并将</a:t>
            </a:r>
            <a:r>
              <a:rPr lang="en-US" altLang="zh-CN" dirty="0">
                <a:solidFill>
                  <a:srgbClr val="000066"/>
                </a:solidFill>
                <a:latin typeface="黑体" panose="02010609060101010101" pitchFamily="49" charset="-122"/>
                <a:ea typeface="黑体" panose="02010609060101010101" pitchFamily="49" charset="-122"/>
                <a:cs typeface="+mn-cs"/>
              </a:rPr>
              <a:t>C</a:t>
            </a:r>
            <a:r>
              <a:rPr lang="en-US" altLang="zh-CN" baseline="-25000" dirty="0">
                <a:solidFill>
                  <a:srgbClr val="000066"/>
                </a:solidFill>
                <a:latin typeface="黑体" panose="02010609060101010101" pitchFamily="49" charset="-122"/>
                <a:ea typeface="黑体" panose="02010609060101010101" pitchFamily="49" charset="-122"/>
                <a:cs typeface="+mn-cs"/>
              </a:rPr>
              <a:t>1</a:t>
            </a:r>
            <a:r>
              <a:rPr lang="zh-CN" altLang="en-US" dirty="0">
                <a:solidFill>
                  <a:srgbClr val="000066"/>
                </a:solidFill>
                <a:latin typeface="黑体" panose="02010609060101010101" pitchFamily="49" charset="-122"/>
                <a:ea typeface="黑体" panose="02010609060101010101" pitchFamily="49" charset="-122"/>
                <a:cs typeface="+mn-cs"/>
              </a:rPr>
              <a:t>送入移位寄存器最右边（最低有效位）</a:t>
            </a:r>
            <a:r>
              <a:rPr lang="en-US" altLang="zh-CN" dirty="0">
                <a:solidFill>
                  <a:srgbClr val="000066"/>
                </a:solidFill>
                <a:latin typeface="黑体" panose="02010609060101010101" pitchFamily="49" charset="-122"/>
                <a:ea typeface="黑体" panose="02010609060101010101" pitchFamily="49" charset="-122"/>
                <a:cs typeface="+mn-cs"/>
              </a:rPr>
              <a:t>j</a:t>
            </a:r>
            <a:r>
              <a:rPr lang="zh-CN" altLang="en-US" dirty="0">
                <a:solidFill>
                  <a:srgbClr val="000066"/>
                </a:solidFill>
                <a:latin typeface="黑体" panose="02010609060101010101" pitchFamily="49" charset="-122"/>
                <a:ea typeface="黑体" panose="02010609060101010101" pitchFamily="49" charset="-122"/>
                <a:cs typeface="+mn-cs"/>
              </a:rPr>
              <a:t>位。这一过程继续到明文的所有单元都被加密为止。</a:t>
            </a:r>
            <a:endParaRPr lang="zh-CN" altLang="en-US" dirty="0">
              <a:solidFill>
                <a:srgbClr val="000066"/>
              </a:solidFill>
              <a:latin typeface="黑体" panose="02010609060101010101" pitchFamily="49" charset="-122"/>
              <a:ea typeface="黑体" panose="02010609060101010101" pitchFamily="49"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解密时，将收到的密文单元与加密函数的输出进行异或。注意这时仍然使用加密算法而不是解密算法，原因如下：  </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设</a:t>
            </a:r>
            <a:r>
              <a:rPr lang="en-US" altLang="zh-CN" dirty="0">
                <a:solidFill>
                  <a:srgbClr val="000066"/>
                </a:solidFill>
                <a:latin typeface="黑体" panose="02010609060101010101" pitchFamily="49" charset="-122"/>
                <a:ea typeface="黑体" panose="02010609060101010101" pitchFamily="49" charset="-122"/>
                <a:cs typeface="+mn-cs"/>
              </a:rPr>
              <a:t>Sj(X)</a:t>
            </a:r>
            <a:r>
              <a:rPr lang="zh-CN" altLang="en-US" dirty="0">
                <a:solidFill>
                  <a:srgbClr val="000066"/>
                </a:solidFill>
                <a:latin typeface="黑体" panose="02010609060101010101" pitchFamily="49" charset="-122"/>
                <a:ea typeface="黑体" panose="02010609060101010101" pitchFamily="49" charset="-122"/>
                <a:cs typeface="+mn-cs"/>
              </a:rPr>
              <a:t>是</a:t>
            </a:r>
            <a:r>
              <a:rPr lang="en-US" altLang="zh-CN" dirty="0">
                <a:solidFill>
                  <a:srgbClr val="000066"/>
                </a:solidFill>
                <a:latin typeface="黑体" panose="02010609060101010101" pitchFamily="49" charset="-122"/>
                <a:ea typeface="黑体" panose="02010609060101010101" pitchFamily="49" charset="-122"/>
                <a:cs typeface="+mn-cs"/>
              </a:rPr>
              <a:t>X</a:t>
            </a:r>
            <a:r>
              <a:rPr lang="zh-CN" altLang="en-US" dirty="0">
                <a:solidFill>
                  <a:srgbClr val="000066"/>
                </a:solidFill>
                <a:latin typeface="黑体" panose="02010609060101010101" pitchFamily="49" charset="-122"/>
                <a:ea typeface="黑体" panose="02010609060101010101" pitchFamily="49" charset="-122"/>
                <a:cs typeface="+mn-cs"/>
              </a:rPr>
              <a:t>的</a:t>
            </a:r>
            <a:r>
              <a:rPr lang="en-US" altLang="zh-CN" dirty="0">
                <a:solidFill>
                  <a:srgbClr val="000066"/>
                </a:solidFill>
                <a:latin typeface="黑体" panose="02010609060101010101" pitchFamily="49" charset="-122"/>
                <a:ea typeface="黑体" panose="02010609060101010101" pitchFamily="49" charset="-122"/>
                <a:cs typeface="+mn-cs"/>
              </a:rPr>
              <a:t>j</a:t>
            </a:r>
            <a:r>
              <a:rPr lang="zh-CN" altLang="en-US" dirty="0">
                <a:solidFill>
                  <a:srgbClr val="000066"/>
                </a:solidFill>
                <a:latin typeface="黑体" panose="02010609060101010101" pitchFamily="49" charset="-122"/>
                <a:ea typeface="黑体" panose="02010609060101010101" pitchFamily="49" charset="-122"/>
                <a:cs typeface="+mn-cs"/>
              </a:rPr>
              <a:t>个最高有效位，那么</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因此</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可证明以后各步也有类似的这种关系。</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CFB</a:t>
            </a:r>
            <a:r>
              <a:rPr lang="zh-CN" altLang="en-US" dirty="0">
                <a:solidFill>
                  <a:srgbClr val="000066"/>
                </a:solidFill>
                <a:latin typeface="黑体" panose="02010609060101010101" pitchFamily="49" charset="-122"/>
                <a:ea typeface="黑体" panose="02010609060101010101" pitchFamily="49" charset="-122"/>
                <a:cs typeface="+mn-cs"/>
              </a:rPr>
              <a:t>模式除能获得保密性外，还能用于认证。</a:t>
            </a:r>
            <a:endParaRPr lang="zh-CN" altLang="en-US" dirty="0">
              <a:solidFill>
                <a:srgbClr val="000066"/>
              </a:solidFill>
              <a:latin typeface="黑体" panose="02010609060101010101" pitchFamily="49" charset="-122"/>
              <a:ea typeface="黑体" panose="02010609060101010101" pitchFamily="49" charset="-122"/>
              <a:cs typeface="+mn-cs"/>
            </a:endParaRPr>
          </a:p>
        </p:txBody>
      </p:sp>
      <p:graphicFrame>
        <p:nvGraphicFramePr>
          <p:cNvPr id="189442" name="Object 3"/>
          <p:cNvGraphicFramePr/>
          <p:nvPr/>
        </p:nvGraphicFramePr>
        <p:xfrm>
          <a:off x="2286000" y="2625090"/>
          <a:ext cx="3200400" cy="615950"/>
        </p:xfrm>
        <a:graphic>
          <a:graphicData uri="http://schemas.openxmlformats.org/presentationml/2006/ole">
            <mc:AlternateContent xmlns:mc="http://schemas.openxmlformats.org/markup-compatibility/2006">
              <mc:Choice xmlns:v="urn:schemas-microsoft-com:vml" Requires="v">
                <p:oleObj spid="_x0000_s3185" name="" r:id="rId1" imgW="1319530" imgH="254000" progId="Equation.DSMT4">
                  <p:embed/>
                </p:oleObj>
              </mc:Choice>
              <mc:Fallback>
                <p:oleObj name="" r:id="rId1" imgW="1319530" imgH="254000" progId="Equation.DSMT4">
                  <p:embed/>
                  <p:pic>
                    <p:nvPicPr>
                      <p:cNvPr id="0" name="图片 3184"/>
                      <p:cNvPicPr/>
                      <p:nvPr/>
                    </p:nvPicPr>
                    <p:blipFill>
                      <a:blip r:embed="rId2"/>
                      <a:stretch>
                        <a:fillRect/>
                      </a:stretch>
                    </p:blipFill>
                    <p:spPr>
                      <a:xfrm>
                        <a:off x="2286000" y="2625090"/>
                        <a:ext cx="3200400" cy="615950"/>
                      </a:xfrm>
                      <a:prstGeom prst="rect">
                        <a:avLst/>
                      </a:prstGeom>
                      <a:noFill/>
                      <a:ln w="38100">
                        <a:noFill/>
                        <a:miter/>
                      </a:ln>
                    </p:spPr>
                  </p:pic>
                </p:oleObj>
              </mc:Fallback>
            </mc:AlternateContent>
          </a:graphicData>
        </a:graphic>
      </p:graphicFrame>
      <p:graphicFrame>
        <p:nvGraphicFramePr>
          <p:cNvPr id="189443" name="Object 4"/>
          <p:cNvGraphicFramePr/>
          <p:nvPr/>
        </p:nvGraphicFramePr>
        <p:xfrm>
          <a:off x="2286000" y="3803015"/>
          <a:ext cx="3200400" cy="614363"/>
        </p:xfrm>
        <a:graphic>
          <a:graphicData uri="http://schemas.openxmlformats.org/presentationml/2006/ole">
            <mc:AlternateContent xmlns:mc="http://schemas.openxmlformats.org/markup-compatibility/2006">
              <mc:Choice xmlns:v="urn:schemas-microsoft-com:vml" Requires="v">
                <p:oleObj spid="_x0000_s3186" name="" r:id="rId3" imgW="1319530" imgH="254000" progId="Equation.DSMT4">
                  <p:embed/>
                </p:oleObj>
              </mc:Choice>
              <mc:Fallback>
                <p:oleObj name="" r:id="rId3" imgW="1319530" imgH="254000" progId="Equation.DSMT4">
                  <p:embed/>
                  <p:pic>
                    <p:nvPicPr>
                      <p:cNvPr id="0" name="图片 3185"/>
                      <p:cNvPicPr/>
                      <p:nvPr/>
                    </p:nvPicPr>
                    <p:blipFill>
                      <a:blip r:embed="rId4"/>
                      <a:stretch>
                        <a:fillRect/>
                      </a:stretch>
                    </p:blipFill>
                    <p:spPr>
                      <a:xfrm>
                        <a:off x="2286000" y="3803015"/>
                        <a:ext cx="3200400" cy="614363"/>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2"/>
          <p:cNvSpPr>
            <a:spLocks noGrp="1"/>
          </p:cNvSpPr>
          <p:nvPr>
            <p:ph type="subTitle" idx="1"/>
          </p:nvPr>
        </p:nvSpPr>
        <p:spPr>
          <a:xfrm>
            <a:off x="304800" y="1364615"/>
            <a:ext cx="8382000" cy="5076825"/>
          </a:xfrm>
          <a:ln>
            <a:noFill/>
          </a:ln>
        </p:spPr>
        <p:txBody>
          <a:bodyPr wrap="square" lIns="91440" tIns="45720" rIns="91440" bIns="45720" anchor="t"/>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OFB（output feedback）</a:t>
            </a:r>
            <a:r>
              <a:rPr lang="zh-CN" altLang="en-US" dirty="0">
                <a:solidFill>
                  <a:srgbClr val="000066"/>
                </a:solidFill>
                <a:latin typeface="黑体" panose="02010609060101010101" pitchFamily="49" charset="-122"/>
                <a:ea typeface="黑体" panose="02010609060101010101" pitchFamily="49" charset="-122"/>
                <a:cs typeface="+mn-cs"/>
              </a:rPr>
              <a:t>模式的结构类似于</a:t>
            </a:r>
            <a:r>
              <a:rPr lang="en-US" altLang="zh-CN" dirty="0">
                <a:solidFill>
                  <a:srgbClr val="000066"/>
                </a:solidFill>
                <a:latin typeface="黑体" panose="02010609060101010101" pitchFamily="49" charset="-122"/>
                <a:ea typeface="黑体" panose="02010609060101010101" pitchFamily="49" charset="-122"/>
                <a:cs typeface="+mn-cs"/>
              </a:rPr>
              <a:t>CFB，</a:t>
            </a:r>
            <a:r>
              <a:rPr lang="zh-CN" altLang="en-US" dirty="0">
                <a:solidFill>
                  <a:srgbClr val="000066"/>
                </a:solidFill>
                <a:latin typeface="黑体" panose="02010609060101010101" pitchFamily="49" charset="-122"/>
                <a:ea typeface="黑体" panose="02010609060101010101" pitchFamily="49" charset="-122"/>
                <a:cs typeface="+mn-cs"/>
              </a:rPr>
              <a:t>见图</a:t>
            </a:r>
            <a:r>
              <a:rPr lang="en-US" altLang="zh-CN" dirty="0">
                <a:solidFill>
                  <a:srgbClr val="000066"/>
                </a:solidFill>
                <a:latin typeface="黑体" panose="02010609060101010101" pitchFamily="49" charset="-122"/>
                <a:ea typeface="黑体" panose="02010609060101010101" pitchFamily="49" charset="-122"/>
                <a:cs typeface="+mn-cs"/>
              </a:rPr>
              <a:t>8-6</a:t>
            </a:r>
            <a:r>
              <a:rPr lang="zh-CN" altLang="en-US" dirty="0">
                <a:solidFill>
                  <a:srgbClr val="000066"/>
                </a:solidFill>
                <a:latin typeface="黑体" panose="02010609060101010101" pitchFamily="49" charset="-122"/>
                <a:ea typeface="黑体" panose="02010609060101010101" pitchFamily="49" charset="-122"/>
                <a:cs typeface="+mn-cs"/>
              </a:rPr>
              <a:t>。不同之处如下：</a:t>
            </a:r>
            <a:r>
              <a:rPr lang="en-US" altLang="zh-CN" dirty="0">
                <a:solidFill>
                  <a:srgbClr val="000066"/>
                </a:solidFill>
                <a:latin typeface="黑体" panose="02010609060101010101" pitchFamily="49" charset="-122"/>
                <a:ea typeface="黑体" panose="02010609060101010101" pitchFamily="49" charset="-122"/>
                <a:cs typeface="+mn-cs"/>
              </a:rPr>
              <a:t>OFB</a:t>
            </a:r>
            <a:r>
              <a:rPr lang="zh-CN" altLang="en-US" dirty="0">
                <a:solidFill>
                  <a:srgbClr val="000066"/>
                </a:solidFill>
                <a:latin typeface="黑体" panose="02010609060101010101" pitchFamily="49" charset="-122"/>
                <a:ea typeface="黑体" panose="02010609060101010101" pitchFamily="49" charset="-122"/>
                <a:cs typeface="+mn-cs"/>
              </a:rPr>
              <a:t>模式是将加密算法的输出反馈到移位寄存器，而</a:t>
            </a:r>
            <a:r>
              <a:rPr lang="en-US" altLang="zh-CN" dirty="0">
                <a:solidFill>
                  <a:srgbClr val="000066"/>
                </a:solidFill>
                <a:latin typeface="黑体" panose="02010609060101010101" pitchFamily="49" charset="-122"/>
                <a:ea typeface="黑体" panose="02010609060101010101" pitchFamily="49" charset="-122"/>
                <a:cs typeface="+mn-cs"/>
              </a:rPr>
              <a:t>CFB</a:t>
            </a:r>
            <a:r>
              <a:rPr lang="zh-CN" altLang="en-US" dirty="0">
                <a:solidFill>
                  <a:srgbClr val="000066"/>
                </a:solidFill>
                <a:latin typeface="黑体" panose="02010609060101010101" pitchFamily="49" charset="-122"/>
                <a:ea typeface="黑体" panose="02010609060101010101" pitchFamily="49" charset="-122"/>
                <a:cs typeface="+mn-cs"/>
              </a:rPr>
              <a:t>模式中是将密文单元反馈到移位寄存器。</a:t>
            </a:r>
            <a:endParaRPr lang="zh-CN" altLang="en-US" dirty="0">
              <a:solidFill>
                <a:srgbClr val="000066"/>
              </a:solidFill>
              <a:latin typeface="黑体" panose="02010609060101010101" pitchFamily="49" charset="-122"/>
              <a:ea typeface="黑体" panose="02010609060101010101" pitchFamily="49" charset="-122"/>
              <a:cs typeface="+mn-cs"/>
            </a:endParaRPr>
          </a:p>
        </p:txBody>
      </p:sp>
      <p:sp>
        <p:nvSpPr>
          <p:cNvPr id="191490"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zh-CN" altLang="en-US" sz="4000" dirty="0">
                <a:solidFill>
                  <a:srgbClr val="FFFF00"/>
                </a:solidFill>
                <a:latin typeface="黑体" panose="02010609060101010101" pitchFamily="49" charset="-122"/>
                <a:ea typeface="黑体" panose="02010609060101010101" pitchFamily="49" charset="-122"/>
                <a:cs typeface="+mj-cs"/>
              </a:rPr>
              <a:t>输出反馈(</a:t>
            </a:r>
            <a:r>
              <a:rPr lang="en-US" altLang="zh-CN" sz="4000" dirty="0">
                <a:solidFill>
                  <a:srgbClr val="FFFF00"/>
                </a:solidFill>
                <a:latin typeface="黑体" panose="02010609060101010101" pitchFamily="49" charset="-122"/>
                <a:ea typeface="黑体" panose="02010609060101010101" pitchFamily="49" charset="-122"/>
                <a:cs typeface="+mj-cs"/>
              </a:rPr>
              <a:t>OFB)</a:t>
            </a:r>
            <a:r>
              <a:rPr lang="zh-CN" altLang="en-US" sz="4000" dirty="0">
                <a:solidFill>
                  <a:srgbClr val="FFFF00"/>
                </a:solidFill>
                <a:latin typeface="黑体" panose="02010609060101010101" pitchFamily="49" charset="-122"/>
                <a:ea typeface="黑体" panose="02010609060101010101" pitchFamily="49" charset="-122"/>
                <a:cs typeface="+mj-cs"/>
              </a:rPr>
              <a:t>模式</a:t>
            </a:r>
            <a:endParaRPr lang="zh-CN" altLang="en-US" sz="4000" dirty="0">
              <a:solidFill>
                <a:srgbClr val="FFFF0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1280160" y="1600200"/>
            <a:ext cx="6583045" cy="44989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Rectangle 2"/>
          <p:cNvSpPr>
            <a:spLocks noGrp="1"/>
          </p:cNvSpPr>
          <p:nvPr>
            <p:ph type="subTitle" idx="1"/>
          </p:nvPr>
        </p:nvSpPr>
        <p:spPr>
          <a:xfrm>
            <a:off x="304800" y="533400"/>
            <a:ext cx="8382000" cy="5991225"/>
          </a:xfrm>
          <a:ln>
            <a:noFill/>
          </a:ln>
        </p:spPr>
        <p:txBody>
          <a:bodyPr wrap="square" lIns="91440" tIns="45720" rIns="91440" bIns="45720" anchor="t"/>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OFB</a:t>
            </a:r>
            <a:r>
              <a:rPr lang="zh-CN" altLang="en-US" dirty="0">
                <a:solidFill>
                  <a:srgbClr val="000066"/>
                </a:solidFill>
                <a:latin typeface="黑体" panose="02010609060101010101" pitchFamily="49" charset="-122"/>
                <a:ea typeface="黑体" panose="02010609060101010101" pitchFamily="49" charset="-122"/>
                <a:cs typeface="+mn-cs"/>
              </a:rPr>
              <a:t>模式示意图</a:t>
            </a:r>
            <a:endParaRPr lang="zh-CN" altLang="en-US" dirty="0">
              <a:solidFill>
                <a:srgbClr val="000066"/>
              </a:solidFill>
              <a:latin typeface="黑体" panose="02010609060101010101" pitchFamily="49" charset="-122"/>
              <a:ea typeface="黑体" panose="02010609060101010101" pitchFamily="49" charset="-122"/>
              <a:cs typeface="+mn-cs"/>
            </a:endParaRPr>
          </a:p>
        </p:txBody>
      </p:sp>
      <p:pic>
        <p:nvPicPr>
          <p:cNvPr id="193538" name="Picture 3" descr="G:\现代密码学06814\Tu刘\Tu刘\xd35.tif"/>
          <p:cNvPicPr>
            <a:picLocks noChangeAspect="1"/>
          </p:cNvPicPr>
          <p:nvPr/>
        </p:nvPicPr>
        <p:blipFill>
          <a:blip r:embed="rId1"/>
          <a:stretch>
            <a:fillRect/>
          </a:stretch>
        </p:blipFill>
        <p:spPr>
          <a:xfrm>
            <a:off x="1905000" y="609600"/>
            <a:ext cx="5410200" cy="51562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OFB（output feedback）</a:t>
            </a:r>
            <a:r>
              <a:rPr lang="zh-CN" altLang="en-US" dirty="0">
                <a:solidFill>
                  <a:srgbClr val="000066"/>
                </a:solidFill>
                <a:latin typeface="黑体" panose="02010609060101010101" pitchFamily="49" charset="-122"/>
                <a:ea typeface="黑体" panose="02010609060101010101" pitchFamily="49" charset="-122"/>
                <a:cs typeface="+mn-cs"/>
              </a:rPr>
              <a:t>模式的结构类似于</a:t>
            </a:r>
            <a:r>
              <a:rPr lang="en-US" altLang="zh-CN" dirty="0">
                <a:solidFill>
                  <a:srgbClr val="000066"/>
                </a:solidFill>
                <a:latin typeface="黑体" panose="02010609060101010101" pitchFamily="49" charset="-122"/>
                <a:ea typeface="黑体" panose="02010609060101010101" pitchFamily="49" charset="-122"/>
                <a:cs typeface="+mn-cs"/>
              </a:rPr>
              <a:t>CFB，</a:t>
            </a:r>
            <a:r>
              <a:rPr lang="zh-CN" altLang="en-US" dirty="0">
                <a:solidFill>
                  <a:srgbClr val="000066"/>
                </a:solidFill>
                <a:latin typeface="黑体" panose="02010609060101010101" pitchFamily="49" charset="-122"/>
                <a:ea typeface="黑体" panose="02010609060101010101" pitchFamily="49" charset="-122"/>
                <a:cs typeface="+mn-cs"/>
              </a:rPr>
              <a:t>见图</a:t>
            </a:r>
            <a:r>
              <a:rPr lang="en-US" altLang="zh-CN" dirty="0">
                <a:solidFill>
                  <a:srgbClr val="000066"/>
                </a:solidFill>
                <a:latin typeface="黑体" panose="02010609060101010101" pitchFamily="49" charset="-122"/>
                <a:ea typeface="黑体" panose="02010609060101010101" pitchFamily="49" charset="-122"/>
                <a:cs typeface="+mn-cs"/>
              </a:rPr>
              <a:t>8-6</a:t>
            </a:r>
            <a:r>
              <a:rPr lang="zh-CN" altLang="en-US" dirty="0">
                <a:solidFill>
                  <a:srgbClr val="000066"/>
                </a:solidFill>
                <a:latin typeface="黑体" panose="02010609060101010101" pitchFamily="49" charset="-122"/>
                <a:ea typeface="黑体" panose="02010609060101010101" pitchFamily="49" charset="-122"/>
                <a:cs typeface="+mn-cs"/>
              </a:rPr>
              <a:t>。不同之处如下：</a:t>
            </a:r>
            <a:r>
              <a:rPr lang="en-US" altLang="zh-CN" dirty="0">
                <a:solidFill>
                  <a:srgbClr val="000066"/>
                </a:solidFill>
                <a:latin typeface="黑体" panose="02010609060101010101" pitchFamily="49" charset="-122"/>
                <a:ea typeface="黑体" panose="02010609060101010101" pitchFamily="49" charset="-122"/>
                <a:cs typeface="+mn-cs"/>
              </a:rPr>
              <a:t>OFB</a:t>
            </a:r>
            <a:r>
              <a:rPr lang="zh-CN" altLang="en-US" dirty="0">
                <a:solidFill>
                  <a:srgbClr val="000066"/>
                </a:solidFill>
                <a:latin typeface="黑体" panose="02010609060101010101" pitchFamily="49" charset="-122"/>
                <a:ea typeface="黑体" panose="02010609060101010101" pitchFamily="49" charset="-122"/>
                <a:cs typeface="+mn-cs"/>
              </a:rPr>
              <a:t>模式是将加密算法的输出反馈到移位寄存器，而</a:t>
            </a:r>
            <a:r>
              <a:rPr lang="en-US" altLang="zh-CN" dirty="0">
                <a:solidFill>
                  <a:srgbClr val="000066"/>
                </a:solidFill>
                <a:latin typeface="黑体" panose="02010609060101010101" pitchFamily="49" charset="-122"/>
                <a:ea typeface="黑体" panose="02010609060101010101" pitchFamily="49" charset="-122"/>
                <a:cs typeface="+mn-cs"/>
              </a:rPr>
              <a:t>CFB</a:t>
            </a:r>
            <a:r>
              <a:rPr lang="zh-CN" altLang="en-US" dirty="0">
                <a:solidFill>
                  <a:srgbClr val="000066"/>
                </a:solidFill>
                <a:latin typeface="黑体" panose="02010609060101010101" pitchFamily="49" charset="-122"/>
                <a:ea typeface="黑体" panose="02010609060101010101" pitchFamily="49" charset="-122"/>
                <a:cs typeface="+mn-cs"/>
              </a:rPr>
              <a:t>模式中是将密文单元反馈到移位寄存器。</a:t>
            </a:r>
            <a:endParaRPr lang="zh-CN" altLang="en-US" dirty="0">
              <a:solidFill>
                <a:srgbClr val="000066"/>
              </a:solidFill>
              <a:latin typeface="黑体" panose="02010609060101010101" pitchFamily="49" charset="-122"/>
              <a:ea typeface="黑体" panose="02010609060101010101" pitchFamily="49"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OFB</a:t>
            </a:r>
            <a:r>
              <a:rPr lang="zh-CN" altLang="en-US" dirty="0">
                <a:solidFill>
                  <a:srgbClr val="000066"/>
                </a:solidFill>
                <a:latin typeface="黑体" panose="02010609060101010101" pitchFamily="49" charset="-122"/>
                <a:ea typeface="黑体" panose="02010609060101010101" pitchFamily="49" charset="-122"/>
                <a:cs typeface="+mn-cs"/>
              </a:rPr>
              <a:t>模式的优点是传输过程中的比特错误不会被传播。例如</a:t>
            </a:r>
            <a:r>
              <a:rPr lang="en-US" altLang="zh-CN" dirty="0">
                <a:solidFill>
                  <a:srgbClr val="000066"/>
                </a:solidFill>
                <a:latin typeface="黑体" panose="02010609060101010101" pitchFamily="49" charset="-122"/>
                <a:ea typeface="黑体" panose="02010609060101010101" pitchFamily="49" charset="-122"/>
                <a:cs typeface="+mn-cs"/>
              </a:rPr>
              <a:t>C</a:t>
            </a:r>
            <a:r>
              <a:rPr lang="en-US" altLang="zh-CN" baseline="-25000" dirty="0">
                <a:solidFill>
                  <a:srgbClr val="000066"/>
                </a:solidFill>
                <a:latin typeface="黑体" panose="02010609060101010101" pitchFamily="49" charset="-122"/>
                <a:ea typeface="黑体" panose="02010609060101010101" pitchFamily="49" charset="-122"/>
                <a:cs typeface="+mn-cs"/>
              </a:rPr>
              <a:t>1</a:t>
            </a:r>
            <a:r>
              <a:rPr lang="zh-CN" altLang="en-US" dirty="0">
                <a:solidFill>
                  <a:srgbClr val="000066"/>
                </a:solidFill>
                <a:latin typeface="黑体" panose="02010609060101010101" pitchFamily="49" charset="-122"/>
                <a:ea typeface="黑体" panose="02010609060101010101" pitchFamily="49" charset="-122"/>
                <a:cs typeface="+mn-cs"/>
              </a:rPr>
              <a:t>中出现1比特错误，在解密结果中只有</a:t>
            </a:r>
            <a:r>
              <a:rPr lang="en-US" altLang="zh-CN" dirty="0">
                <a:solidFill>
                  <a:srgbClr val="000066"/>
                </a:solidFill>
                <a:latin typeface="黑体" panose="02010609060101010101" pitchFamily="49" charset="-122"/>
                <a:ea typeface="黑体" panose="02010609060101010101" pitchFamily="49" charset="-122"/>
                <a:cs typeface="+mn-cs"/>
              </a:rPr>
              <a:t>P</a:t>
            </a:r>
            <a:r>
              <a:rPr lang="en-US" altLang="zh-CN" baseline="-25000" dirty="0">
                <a:solidFill>
                  <a:srgbClr val="000066"/>
                </a:solidFill>
                <a:latin typeface="黑体" panose="02010609060101010101" pitchFamily="49" charset="-122"/>
                <a:ea typeface="黑体" panose="02010609060101010101" pitchFamily="49" charset="-122"/>
                <a:cs typeface="+mn-cs"/>
              </a:rPr>
              <a:t>1</a:t>
            </a:r>
            <a:r>
              <a:rPr lang="zh-CN" altLang="en-US" dirty="0">
                <a:solidFill>
                  <a:srgbClr val="000066"/>
                </a:solidFill>
                <a:latin typeface="黑体" panose="02010609060101010101" pitchFamily="49" charset="-122"/>
                <a:ea typeface="黑体" panose="02010609060101010101" pitchFamily="49" charset="-122"/>
                <a:cs typeface="+mn-cs"/>
              </a:rPr>
              <a:t>受到影响，以后各明文单元则不受影响。而在</a:t>
            </a:r>
            <a:r>
              <a:rPr lang="en-US" altLang="zh-CN" dirty="0">
                <a:solidFill>
                  <a:srgbClr val="000066"/>
                </a:solidFill>
                <a:latin typeface="黑体" panose="02010609060101010101" pitchFamily="49" charset="-122"/>
                <a:ea typeface="黑体" panose="02010609060101010101" pitchFamily="49" charset="-122"/>
                <a:cs typeface="+mn-cs"/>
              </a:rPr>
              <a:t>CFB</a:t>
            </a:r>
            <a:r>
              <a:rPr lang="zh-CN" altLang="en-US" dirty="0">
                <a:solidFill>
                  <a:srgbClr val="000066"/>
                </a:solidFill>
                <a:latin typeface="黑体" panose="02010609060101010101" pitchFamily="49" charset="-122"/>
                <a:ea typeface="黑体" panose="02010609060101010101" pitchFamily="49" charset="-122"/>
                <a:cs typeface="+mn-cs"/>
              </a:rPr>
              <a:t>中，</a:t>
            </a:r>
            <a:r>
              <a:rPr lang="en-US" altLang="zh-CN" dirty="0">
                <a:solidFill>
                  <a:srgbClr val="000066"/>
                </a:solidFill>
                <a:latin typeface="黑体" panose="02010609060101010101" pitchFamily="49" charset="-122"/>
                <a:ea typeface="黑体" panose="02010609060101010101" pitchFamily="49" charset="-122"/>
                <a:cs typeface="+mn-cs"/>
              </a:rPr>
              <a:t>C</a:t>
            </a:r>
            <a:r>
              <a:rPr lang="en-US" altLang="zh-CN" baseline="-25000" dirty="0">
                <a:solidFill>
                  <a:srgbClr val="000066"/>
                </a:solidFill>
                <a:latin typeface="黑体" panose="02010609060101010101" pitchFamily="49" charset="-122"/>
                <a:ea typeface="黑体" panose="02010609060101010101" pitchFamily="49" charset="-122"/>
                <a:cs typeface="+mn-cs"/>
              </a:rPr>
              <a:t>1</a:t>
            </a:r>
            <a:r>
              <a:rPr lang="zh-CN" altLang="en-US" dirty="0">
                <a:solidFill>
                  <a:srgbClr val="000066"/>
                </a:solidFill>
                <a:latin typeface="黑体" panose="02010609060101010101" pitchFamily="49" charset="-122"/>
                <a:ea typeface="黑体" panose="02010609060101010101" pitchFamily="49" charset="-122"/>
                <a:cs typeface="+mn-cs"/>
              </a:rPr>
              <a:t>也作为移位寄存器的输入，因此它的1比特错误会影响解密结果中各明文单元的值。</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OFB</a:t>
            </a:r>
            <a:r>
              <a:rPr lang="zh-CN" altLang="en-US" dirty="0">
                <a:solidFill>
                  <a:srgbClr val="000066"/>
                </a:solidFill>
                <a:latin typeface="黑体" panose="02010609060101010101" pitchFamily="49" charset="-122"/>
                <a:ea typeface="黑体" panose="02010609060101010101" pitchFamily="49" charset="-122"/>
                <a:cs typeface="+mn-cs"/>
              </a:rPr>
              <a:t>的缺点是它比</a:t>
            </a:r>
            <a:r>
              <a:rPr lang="en-US" altLang="zh-CN" dirty="0">
                <a:solidFill>
                  <a:srgbClr val="000066"/>
                </a:solidFill>
                <a:latin typeface="黑体" panose="02010609060101010101" pitchFamily="49" charset="-122"/>
                <a:ea typeface="黑体" panose="02010609060101010101" pitchFamily="49" charset="-122"/>
                <a:cs typeface="+mn-cs"/>
              </a:rPr>
              <a:t>CFB</a:t>
            </a:r>
            <a:r>
              <a:rPr lang="zh-CN" altLang="en-US" dirty="0">
                <a:solidFill>
                  <a:srgbClr val="000066"/>
                </a:solidFill>
                <a:latin typeface="黑体" panose="02010609060101010101" pitchFamily="49" charset="-122"/>
                <a:ea typeface="黑体" panose="02010609060101010101" pitchFamily="49" charset="-122"/>
                <a:cs typeface="+mn-cs"/>
              </a:rPr>
              <a:t>模式更易受到对消息流的篡改攻击，比如在密文中取1比特的补，那么在恢复的明文中相应位置的比特也为原比特的补。因此使得敌手有可能通过对消息校验部分的篡改和对数据部分的篡改，而以纠错码不能检测的方式篡改密文。</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noRot="1"/>
          </p:cNvSpPr>
          <p:nvPr>
            <p:ph type="title"/>
          </p:nvPr>
        </p:nvSpPr>
        <p:spPr/>
        <p:txBody>
          <a:bodyPr wrap="square" lIns="91440" tIns="45720" rIns="91440" bIns="45720" anchor="ctr"/>
          <a:p>
            <a:r>
              <a:rPr lang="zh-CN" altLang="en-US" dirty="0">
                <a:solidFill>
                  <a:srgbClr val="000066"/>
                </a:solidFill>
                <a:latin typeface="黑体" panose="02010609060101010101" pitchFamily="49" charset="-122"/>
                <a:ea typeface="黑体" panose="02010609060101010101" pitchFamily="49" charset="-122"/>
                <a:sym typeface="+mn-ea"/>
              </a:rPr>
              <a:t>操作模式</a:t>
            </a:r>
            <a:endParaRPr lang="zh-CN" altLang="en-US" b="1" dirty="0">
              <a:solidFill>
                <a:srgbClr val="CC0000"/>
              </a:solidFill>
              <a:latin typeface="Times New Roman" panose="02020603050405020304" pitchFamily="18" charset="0"/>
            </a:endParaRPr>
          </a:p>
        </p:txBody>
      </p:sp>
      <p:sp>
        <p:nvSpPr>
          <p:cNvPr id="39938" name="Rectangle 3"/>
          <p:cNvSpPr>
            <a:spLocks noGrp="1" noRot="1"/>
          </p:cNvSpPr>
          <p:nvPr>
            <p:ph idx="1"/>
          </p:nvPr>
        </p:nvSpPr>
        <p:spPr>
          <a:xfrm>
            <a:off x="1619250" y="1557338"/>
            <a:ext cx="5976938" cy="4498975"/>
          </a:xfrm>
        </p:spPr>
        <p:txBody>
          <a:bodyPr wrap="square" lIns="91440" tIns="45720" rIns="91440" bIns="45720" anchor="t"/>
          <a:p>
            <a:pPr algn="just">
              <a:buClr>
                <a:schemeClr val="bg1"/>
              </a:buClr>
              <a:buFont typeface="Wingdings" panose="05000000000000000000" pitchFamily="2" charset="2"/>
              <a:buChar char="n"/>
            </a:pPr>
            <a:r>
              <a:rPr lang="zh-CN" altLang="en-US" dirty="0">
                <a:solidFill>
                  <a:srgbClr val="000066"/>
                </a:solidFill>
                <a:latin typeface="黑体" panose="02010609060101010101" pitchFamily="49" charset="-122"/>
                <a:ea typeface="黑体" panose="02010609060101010101" pitchFamily="49" charset="-122"/>
              </a:rPr>
              <a:t>电码本模式</a:t>
            </a:r>
            <a:r>
              <a:rPr lang="en-US" altLang="zh-CN" dirty="0">
                <a:solidFill>
                  <a:srgbClr val="000066"/>
                </a:solidFill>
                <a:latin typeface="黑体" panose="02010609060101010101" pitchFamily="49" charset="-122"/>
                <a:ea typeface="黑体" panose="02010609060101010101" pitchFamily="49" charset="-122"/>
              </a:rPr>
              <a:t>ECB </a:t>
            </a:r>
            <a:endParaRPr lang="en-US" altLang="zh-CN" dirty="0">
              <a:solidFill>
                <a:srgbClr val="000066"/>
              </a:solidFill>
              <a:latin typeface="黑体" panose="02010609060101010101" pitchFamily="49" charset="-122"/>
              <a:ea typeface="黑体" panose="02010609060101010101" pitchFamily="49" charset="-122"/>
            </a:endParaRPr>
          </a:p>
          <a:p>
            <a:pPr algn="just">
              <a:buClr>
                <a:schemeClr val="bg1"/>
              </a:buClr>
              <a:buFont typeface="Wingdings" panose="05000000000000000000" pitchFamily="2" charset="2"/>
              <a:buChar char="n"/>
            </a:pPr>
            <a:r>
              <a:rPr lang="zh-CN" altLang="en-US" dirty="0">
                <a:solidFill>
                  <a:srgbClr val="000066"/>
                </a:solidFill>
                <a:latin typeface="黑体" panose="02010609060101010101" pitchFamily="49" charset="-122"/>
                <a:ea typeface="黑体" panose="02010609060101010101" pitchFamily="49" charset="-122"/>
              </a:rPr>
              <a:t>密文分组链接模式</a:t>
            </a:r>
            <a:r>
              <a:rPr lang="en-US" altLang="zh-CN" dirty="0">
                <a:solidFill>
                  <a:srgbClr val="000066"/>
                </a:solidFill>
                <a:latin typeface="黑体" panose="02010609060101010101" pitchFamily="49" charset="-122"/>
                <a:ea typeface="黑体" panose="02010609060101010101" pitchFamily="49" charset="-122"/>
              </a:rPr>
              <a:t>CBC</a:t>
            </a:r>
            <a:endParaRPr lang="en-US" altLang="zh-CN" dirty="0">
              <a:solidFill>
                <a:srgbClr val="000066"/>
              </a:solidFill>
              <a:latin typeface="黑体" panose="02010609060101010101" pitchFamily="49" charset="-122"/>
              <a:ea typeface="黑体" panose="02010609060101010101" pitchFamily="49" charset="-122"/>
            </a:endParaRPr>
          </a:p>
          <a:p>
            <a:pPr algn="just">
              <a:buClr>
                <a:schemeClr val="bg1"/>
              </a:buClr>
              <a:buFont typeface="Wingdings" panose="05000000000000000000" pitchFamily="2" charset="2"/>
              <a:buChar char="n"/>
            </a:pPr>
            <a:r>
              <a:rPr lang="zh-CN" altLang="en-US" dirty="0">
                <a:solidFill>
                  <a:srgbClr val="000066"/>
                </a:solidFill>
                <a:latin typeface="黑体" panose="02010609060101010101" pitchFamily="49" charset="-122"/>
                <a:ea typeface="黑体" panose="02010609060101010101" pitchFamily="49" charset="-122"/>
              </a:rPr>
              <a:t>密码反馈模式</a:t>
            </a:r>
            <a:r>
              <a:rPr lang="en-US" altLang="zh-CN" dirty="0">
                <a:solidFill>
                  <a:srgbClr val="000066"/>
                </a:solidFill>
                <a:latin typeface="黑体" panose="02010609060101010101" pitchFamily="49" charset="-122"/>
                <a:ea typeface="黑体" panose="02010609060101010101" pitchFamily="49" charset="-122"/>
              </a:rPr>
              <a:t>CFB</a:t>
            </a:r>
            <a:endParaRPr lang="en-US" altLang="zh-CN" dirty="0">
              <a:solidFill>
                <a:srgbClr val="000066"/>
              </a:solidFill>
              <a:latin typeface="黑体" panose="02010609060101010101" pitchFamily="49" charset="-122"/>
              <a:ea typeface="黑体" panose="02010609060101010101" pitchFamily="49" charset="-122"/>
            </a:endParaRPr>
          </a:p>
          <a:p>
            <a:pPr algn="just">
              <a:buClr>
                <a:schemeClr val="bg1"/>
              </a:buClr>
              <a:buFont typeface="Wingdings" panose="05000000000000000000" pitchFamily="2" charset="2"/>
              <a:buChar char="n"/>
            </a:pPr>
            <a:r>
              <a:rPr lang="zh-CN" altLang="en-US" dirty="0">
                <a:solidFill>
                  <a:srgbClr val="000066"/>
                </a:solidFill>
                <a:latin typeface="黑体" panose="02010609060101010101" pitchFamily="49" charset="-122"/>
                <a:ea typeface="黑体" panose="02010609060101010101" pitchFamily="49" charset="-122"/>
              </a:rPr>
              <a:t>输出反馈模式</a:t>
            </a:r>
            <a:r>
              <a:rPr lang="en-US" altLang="zh-CN" dirty="0">
                <a:solidFill>
                  <a:srgbClr val="000066"/>
                </a:solidFill>
                <a:latin typeface="黑体" panose="02010609060101010101" pitchFamily="49" charset="-122"/>
                <a:ea typeface="黑体" panose="02010609060101010101" pitchFamily="49" charset="-122"/>
              </a:rPr>
              <a:t>OFB</a:t>
            </a:r>
            <a:endParaRPr lang="en-US" altLang="zh-CN" dirty="0">
              <a:solidFill>
                <a:srgbClr val="000066"/>
              </a:solidFill>
              <a:latin typeface="黑体" panose="02010609060101010101" pitchFamily="49" charset="-122"/>
              <a:ea typeface="黑体" panose="02010609060101010101" pitchFamily="49" charset="-122"/>
            </a:endParaRPr>
          </a:p>
          <a:p>
            <a:pPr algn="just">
              <a:buClr>
                <a:schemeClr val="bg1"/>
              </a:buClr>
              <a:buFont typeface="Wingdings" panose="05000000000000000000" pitchFamily="2" charset="2"/>
              <a:buChar char="n"/>
            </a:pPr>
            <a:r>
              <a:rPr lang="zh-CN" altLang="en-US" dirty="0">
                <a:solidFill>
                  <a:srgbClr val="000066"/>
                </a:solidFill>
                <a:latin typeface="黑体" panose="02010609060101010101" pitchFamily="49" charset="-122"/>
                <a:ea typeface="黑体" panose="02010609060101010101" pitchFamily="49" charset="-122"/>
              </a:rPr>
              <a:t>计数器模式</a:t>
            </a:r>
            <a:r>
              <a:rPr lang="en-US" altLang="zh-CN" dirty="0">
                <a:solidFill>
                  <a:srgbClr val="000066"/>
                </a:solidFill>
                <a:latin typeface="黑体" panose="02010609060101010101" pitchFamily="49" charset="-122"/>
                <a:ea typeface="黑体" panose="02010609060101010101" pitchFamily="49" charset="-122"/>
              </a:rPr>
              <a:t>CTR</a:t>
            </a:r>
            <a:endParaRPr lang="en-US" altLang="zh-CN" dirty="0">
              <a:solidFill>
                <a:srgbClr val="000066"/>
              </a:solidFill>
              <a:latin typeface="黑体" panose="02010609060101010101" pitchFamily="49" charset="-122"/>
              <a:ea typeface="黑体" panose="02010609060101010101" pitchFamily="49" charset="-122"/>
            </a:endParaRPr>
          </a:p>
          <a:p>
            <a:pPr algn="just">
              <a:buNone/>
            </a:pPr>
            <a:endParaRPr lang="en-US" altLang="zh-CN" sz="2800" dirty="0">
              <a:solidFill>
                <a:srgbClr val="000066"/>
              </a:solidFill>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2"/>
          <p:cNvSpPr>
            <a:spLocks noGrp="1"/>
          </p:cNvSpPr>
          <p:nvPr>
            <p:ph type="subTitle" idx="1"/>
          </p:nvPr>
        </p:nvSpPr>
        <p:spPr>
          <a:xfrm>
            <a:off x="304800" y="1364615"/>
            <a:ext cx="8382000" cy="5076825"/>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在计数器模式中不存在反馈。密钥流中的伪随机是计数器获得的。</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eaLnBrk="1" hangingPunct="1">
              <a:buNone/>
            </a:pPr>
            <a:endParaRPr lang="zh-CN" altLang="en-US" dirty="0">
              <a:latin typeface="+mn-lt"/>
              <a:ea typeface="+mn-ea"/>
              <a:cs typeface="+mn-cs"/>
            </a:endParaRPr>
          </a:p>
        </p:txBody>
      </p:sp>
      <p:sp>
        <p:nvSpPr>
          <p:cNvPr id="191490"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zh-CN" altLang="en-US" sz="4000" dirty="0">
                <a:latin typeface="黑体" panose="02010609060101010101" pitchFamily="49" charset="-122"/>
                <a:ea typeface="黑体" panose="02010609060101010101" pitchFamily="49" charset="-122"/>
                <a:cs typeface="+mj-cs"/>
              </a:rPr>
              <a:t>计数器(</a:t>
            </a:r>
            <a:r>
              <a:rPr lang="en-US" altLang="zh-CN" sz="4000" dirty="0">
                <a:latin typeface="黑体" panose="02010609060101010101" pitchFamily="49" charset="-122"/>
                <a:ea typeface="黑体" panose="02010609060101010101" pitchFamily="49" charset="-122"/>
                <a:cs typeface="+mj-cs"/>
              </a:rPr>
              <a:t>CTR)</a:t>
            </a:r>
            <a:r>
              <a:rPr lang="zh-CN" altLang="en-US" sz="4000" dirty="0">
                <a:latin typeface="黑体" panose="02010609060101010101" pitchFamily="49" charset="-122"/>
                <a:ea typeface="黑体" panose="02010609060101010101" pitchFamily="49" charset="-122"/>
                <a:cs typeface="+mj-cs"/>
              </a:rPr>
              <a:t>模式</a:t>
            </a:r>
            <a:endParaRPr lang="zh-CN" altLang="en-US" sz="4000" dirty="0">
              <a:latin typeface="黑体" panose="02010609060101010101" pitchFamily="49" charset="-122"/>
              <a:ea typeface="黑体" panose="02010609060101010101" pitchFamily="49" charset="-122"/>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1870075" y="1600200"/>
            <a:ext cx="5403215" cy="4498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301625" y="235585"/>
            <a:ext cx="8540750" cy="52349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p:cNvSpPr>
          <p:nvPr>
            <p:ph type="subTitle" idx="1"/>
          </p:nvPr>
        </p:nvSpPr>
        <p:spPr>
          <a:xfrm>
            <a:off x="304800" y="1447800"/>
            <a:ext cx="8382000" cy="5076825"/>
          </a:xfrm>
          <a:ln>
            <a:noFill/>
          </a:ln>
        </p:spPr>
        <p:txBody>
          <a:bodyPr wrap="square" lIns="91440" tIns="45720" rIns="91440" bIns="45720" anchor="t"/>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ECB(electronic codebook)</a:t>
            </a:r>
            <a:r>
              <a:rPr lang="zh-CN" altLang="en-US" dirty="0">
                <a:solidFill>
                  <a:srgbClr val="000066"/>
                </a:solidFill>
                <a:latin typeface="黑体" panose="02010609060101010101" pitchFamily="49" charset="-122"/>
                <a:ea typeface="黑体" panose="02010609060101010101" pitchFamily="49" charset="-122"/>
                <a:cs typeface="+mn-cs"/>
              </a:rPr>
              <a:t>模式是最简单的运行模式，它一次对一个64比特长的明文分组加密，而且每次的加密密钥都相同，如图3.10所示。当密钥取定时，对明文的每一个分组，都有一个惟一的密文与之对应。因此形象地说，可以认为有一个非常大的电码本，对任意一个可能的明文分组，电码本中都有一项对应于它的密文。</a:t>
            </a:r>
            <a:endParaRPr lang="zh-CN" altLang="en-US" dirty="0">
              <a:solidFill>
                <a:srgbClr val="000066"/>
              </a:solidFill>
              <a:latin typeface="黑体" panose="02010609060101010101" pitchFamily="49" charset="-122"/>
              <a:ea typeface="黑体" panose="02010609060101010101" pitchFamily="49" charset="-122"/>
              <a:cs typeface="+mn-cs"/>
            </a:endParaRPr>
          </a:p>
        </p:txBody>
      </p:sp>
      <p:sp>
        <p:nvSpPr>
          <p:cNvPr id="160770"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zh-CN" altLang="en-US" sz="4000" dirty="0">
                <a:solidFill>
                  <a:srgbClr val="FFFF00"/>
                </a:solidFill>
                <a:latin typeface="黑体" panose="02010609060101010101" pitchFamily="49" charset="-122"/>
                <a:ea typeface="黑体" panose="02010609060101010101" pitchFamily="49" charset="-122"/>
                <a:cs typeface="+mj-cs"/>
              </a:rPr>
              <a:t>电码本（</a:t>
            </a:r>
            <a:r>
              <a:rPr lang="en-US" altLang="zh-CN" sz="4000" dirty="0">
                <a:solidFill>
                  <a:srgbClr val="FFFF00"/>
                </a:solidFill>
                <a:latin typeface="黑体" panose="02010609060101010101" pitchFamily="49" charset="-122"/>
                <a:ea typeface="黑体" panose="02010609060101010101" pitchFamily="49" charset="-122"/>
                <a:cs typeface="+mj-cs"/>
              </a:rPr>
              <a:t>ECB）</a:t>
            </a:r>
            <a:r>
              <a:rPr lang="zh-CN" altLang="en-US" sz="4000" dirty="0">
                <a:solidFill>
                  <a:srgbClr val="FFFF00"/>
                </a:solidFill>
                <a:latin typeface="黑体" panose="02010609060101010101" pitchFamily="49" charset="-122"/>
                <a:ea typeface="黑体" panose="02010609060101010101" pitchFamily="49" charset="-122"/>
                <a:cs typeface="+mj-cs"/>
              </a:rPr>
              <a:t>模式</a:t>
            </a:r>
            <a:endParaRPr lang="zh-CN" altLang="en-US" sz="4000" dirty="0">
              <a:solidFill>
                <a:srgbClr val="FFFF0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1363345" y="1600200"/>
            <a:ext cx="6416675" cy="4498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Rectangle 2"/>
          <p:cNvSpPr>
            <a:spLocks noGrp="1"/>
          </p:cNvSpPr>
          <p:nvPr>
            <p:ph type="subTitle" idx="1"/>
          </p:nvPr>
        </p:nvSpPr>
        <p:spPr>
          <a:xfrm>
            <a:off x="304800" y="533400"/>
            <a:ext cx="8382000" cy="5991225"/>
          </a:xfrm>
          <a:ln>
            <a:noFill/>
          </a:ln>
        </p:spPr>
        <p:txBody>
          <a:bodyPr wrap="square" lIns="91440" tIns="45720" rIns="91440" bIns="45720" anchor="t"/>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endParaRPr lang="zh-CN" altLang="en-US" dirty="0">
              <a:latin typeface="+mn-lt"/>
              <a:ea typeface="+mn-ea"/>
              <a:cs typeface="+mn-cs"/>
            </a:endParaRPr>
          </a:p>
          <a:p>
            <a:pPr indent="-6350" algn="ctr"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图</a:t>
            </a:r>
            <a:r>
              <a:rPr lang="en-US" altLang="zh-CN" dirty="0">
                <a:solidFill>
                  <a:srgbClr val="000066"/>
                </a:solidFill>
                <a:latin typeface="黑体" panose="02010609060101010101" pitchFamily="49" charset="-122"/>
                <a:ea typeface="黑体" panose="02010609060101010101" pitchFamily="49" charset="-122"/>
                <a:cs typeface="+mn-cs"/>
              </a:rPr>
              <a:t>8-2 ECB</a:t>
            </a:r>
            <a:r>
              <a:rPr lang="zh-CN" altLang="en-US" dirty="0">
                <a:solidFill>
                  <a:srgbClr val="000066"/>
                </a:solidFill>
                <a:latin typeface="黑体" panose="02010609060101010101" pitchFamily="49" charset="-122"/>
                <a:ea typeface="黑体" panose="02010609060101010101" pitchFamily="49" charset="-122"/>
                <a:cs typeface="+mn-cs"/>
              </a:rPr>
              <a:t>模式示意图</a:t>
            </a:r>
            <a:endParaRPr lang="zh-CN" altLang="en-US" dirty="0">
              <a:solidFill>
                <a:srgbClr val="000066"/>
              </a:solidFill>
              <a:latin typeface="黑体" panose="02010609060101010101" pitchFamily="49" charset="-122"/>
              <a:ea typeface="黑体" panose="02010609060101010101" pitchFamily="49" charset="-122"/>
              <a:cs typeface="+mn-cs"/>
            </a:endParaRPr>
          </a:p>
        </p:txBody>
      </p:sp>
      <p:pic>
        <p:nvPicPr>
          <p:cNvPr id="162818" name="Picture 3" descr="G:\现代密码学06814\Tu刘\Tu刘\xd32.tif"/>
          <p:cNvPicPr>
            <a:picLocks noChangeAspect="1"/>
          </p:cNvPicPr>
          <p:nvPr/>
        </p:nvPicPr>
        <p:blipFill>
          <a:blip r:embed="rId1"/>
          <a:stretch>
            <a:fillRect/>
          </a:stretch>
        </p:blipFill>
        <p:spPr>
          <a:xfrm>
            <a:off x="1219200" y="742950"/>
            <a:ext cx="6705600" cy="5018088"/>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zh-CN" altLang="en-US" dirty="0">
                <a:solidFill>
                  <a:srgbClr val="000066"/>
                </a:solidFill>
                <a:latin typeface="黑体" panose="02010609060101010101" pitchFamily="49" charset="-122"/>
                <a:ea typeface="黑体" panose="02010609060101010101" pitchFamily="49" charset="-122"/>
                <a:cs typeface="+mn-cs"/>
              </a:rPr>
              <a:t>如果消息长于64比特，则将其分为长为64比特的分组，最后一个分组如果不够64比特，则需要填充。解密过程也是一次对一个分组解密，而且每次解密都使用同一密钥。图3.10中，明文是由分组长为64比特的分组序列</a:t>
            </a:r>
            <a:r>
              <a:rPr lang="en-US" altLang="zh-CN" dirty="0">
                <a:solidFill>
                  <a:srgbClr val="000066"/>
                </a:solidFill>
                <a:latin typeface="黑体" panose="02010609060101010101" pitchFamily="49" charset="-122"/>
                <a:ea typeface="黑体" panose="02010609060101010101" pitchFamily="49" charset="-122"/>
                <a:cs typeface="+mn-cs"/>
              </a:rPr>
              <a:t>P</a:t>
            </a:r>
            <a:r>
              <a:rPr lang="en-US" altLang="zh-CN" baseline="-25000" dirty="0">
                <a:solidFill>
                  <a:srgbClr val="000066"/>
                </a:solidFill>
                <a:latin typeface="黑体" panose="02010609060101010101" pitchFamily="49" charset="-122"/>
                <a:ea typeface="黑体" panose="02010609060101010101" pitchFamily="49" charset="-122"/>
                <a:cs typeface="+mn-cs"/>
              </a:rPr>
              <a:t>1</a:t>
            </a:r>
            <a:r>
              <a:rPr lang="en-US" altLang="zh-CN" dirty="0">
                <a:solidFill>
                  <a:srgbClr val="000066"/>
                </a:solidFill>
                <a:latin typeface="黑体" panose="02010609060101010101" pitchFamily="49" charset="-122"/>
                <a:ea typeface="黑体" panose="02010609060101010101" pitchFamily="49" charset="-122"/>
                <a:cs typeface="+mn-cs"/>
              </a:rPr>
              <a:t>，P</a:t>
            </a:r>
            <a:r>
              <a:rPr lang="en-US" altLang="zh-CN" baseline="-25000" dirty="0">
                <a:solidFill>
                  <a:srgbClr val="000066"/>
                </a:solidFill>
                <a:latin typeface="黑体" panose="02010609060101010101" pitchFamily="49" charset="-122"/>
                <a:ea typeface="黑体" panose="02010609060101010101" pitchFamily="49" charset="-122"/>
                <a:cs typeface="+mn-cs"/>
              </a:rPr>
              <a:t>2</a:t>
            </a:r>
            <a:r>
              <a:rPr lang="en-US" altLang="zh-CN" dirty="0">
                <a:solidFill>
                  <a:srgbClr val="000066"/>
                </a:solidFill>
                <a:latin typeface="黑体" panose="02010609060101010101" pitchFamily="49" charset="-122"/>
                <a:ea typeface="黑体" panose="02010609060101010101" pitchFamily="49" charset="-122"/>
                <a:cs typeface="+mn-cs"/>
              </a:rPr>
              <a:t>，…，P</a:t>
            </a:r>
            <a:r>
              <a:rPr lang="en-US" altLang="zh-CN" baseline="-25000" dirty="0">
                <a:solidFill>
                  <a:srgbClr val="000066"/>
                </a:solidFill>
                <a:latin typeface="黑体" panose="02010609060101010101" pitchFamily="49" charset="-122"/>
                <a:ea typeface="黑体" panose="02010609060101010101" pitchFamily="49" charset="-122"/>
                <a:cs typeface="+mn-cs"/>
              </a:rPr>
              <a:t>N</a:t>
            </a:r>
            <a:r>
              <a:rPr lang="zh-CN" altLang="en-US" dirty="0">
                <a:solidFill>
                  <a:srgbClr val="000066"/>
                </a:solidFill>
                <a:latin typeface="黑体" panose="02010609060101010101" pitchFamily="49" charset="-122"/>
                <a:ea typeface="黑体" panose="02010609060101010101" pitchFamily="49" charset="-122"/>
                <a:cs typeface="+mn-cs"/>
              </a:rPr>
              <a:t>构成，相应的密文分组序列是</a:t>
            </a:r>
            <a:r>
              <a:rPr lang="en-US" altLang="zh-CN" dirty="0">
                <a:solidFill>
                  <a:srgbClr val="000066"/>
                </a:solidFill>
                <a:latin typeface="黑体" panose="02010609060101010101" pitchFamily="49" charset="-122"/>
                <a:ea typeface="黑体" panose="02010609060101010101" pitchFamily="49" charset="-122"/>
                <a:cs typeface="+mn-cs"/>
              </a:rPr>
              <a:t>C</a:t>
            </a:r>
            <a:r>
              <a:rPr lang="en-US" altLang="zh-CN" baseline="-25000" dirty="0">
                <a:solidFill>
                  <a:srgbClr val="000066"/>
                </a:solidFill>
                <a:latin typeface="黑体" panose="02010609060101010101" pitchFamily="49" charset="-122"/>
                <a:ea typeface="黑体" panose="02010609060101010101" pitchFamily="49" charset="-122"/>
                <a:cs typeface="+mn-cs"/>
              </a:rPr>
              <a:t>1</a:t>
            </a:r>
            <a:r>
              <a:rPr lang="en-US" altLang="zh-CN" dirty="0">
                <a:solidFill>
                  <a:srgbClr val="000066"/>
                </a:solidFill>
                <a:latin typeface="黑体" panose="02010609060101010101" pitchFamily="49" charset="-122"/>
                <a:ea typeface="黑体" panose="02010609060101010101" pitchFamily="49" charset="-122"/>
                <a:cs typeface="+mn-cs"/>
              </a:rPr>
              <a:t>，C</a:t>
            </a:r>
            <a:r>
              <a:rPr lang="en-US" altLang="zh-CN" baseline="-25000" dirty="0">
                <a:solidFill>
                  <a:srgbClr val="000066"/>
                </a:solidFill>
                <a:latin typeface="黑体" panose="02010609060101010101" pitchFamily="49" charset="-122"/>
                <a:ea typeface="黑体" panose="02010609060101010101" pitchFamily="49" charset="-122"/>
                <a:cs typeface="+mn-cs"/>
              </a:rPr>
              <a:t>2</a:t>
            </a:r>
            <a:r>
              <a:rPr lang="en-US" altLang="zh-CN" dirty="0">
                <a:solidFill>
                  <a:srgbClr val="000066"/>
                </a:solidFill>
                <a:latin typeface="黑体" panose="02010609060101010101" pitchFamily="49" charset="-122"/>
                <a:ea typeface="黑体" panose="02010609060101010101" pitchFamily="49" charset="-122"/>
                <a:cs typeface="+mn-cs"/>
              </a:rPr>
              <a:t>，…，C</a:t>
            </a:r>
            <a:r>
              <a:rPr lang="en-US" altLang="zh-CN" baseline="-25000" dirty="0">
                <a:solidFill>
                  <a:srgbClr val="000066"/>
                </a:solidFill>
                <a:latin typeface="黑体" panose="02010609060101010101" pitchFamily="49" charset="-122"/>
                <a:ea typeface="黑体" panose="02010609060101010101" pitchFamily="49" charset="-122"/>
                <a:cs typeface="+mn-cs"/>
              </a:rPr>
              <a:t>N</a:t>
            </a:r>
            <a:r>
              <a:rPr lang="en-US" altLang="zh-CN" dirty="0">
                <a:solidFill>
                  <a:srgbClr val="000066"/>
                </a:solidFill>
                <a:latin typeface="黑体" panose="02010609060101010101" pitchFamily="49" charset="-122"/>
                <a:ea typeface="黑体" panose="02010609060101010101" pitchFamily="49" charset="-122"/>
                <a:cs typeface="+mn-cs"/>
              </a:rPr>
              <a:t>。</a:t>
            </a:r>
            <a:endParaRPr lang="en-US" altLang="zh-CN" dirty="0">
              <a:solidFill>
                <a:srgbClr val="000066"/>
              </a:solidFill>
              <a:latin typeface="黑体" panose="02010609060101010101" pitchFamily="49" charset="-122"/>
              <a:ea typeface="黑体" panose="02010609060101010101" pitchFamily="49"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2"/>
          <p:cNvSpPr>
            <a:spLocks noGrp="1"/>
          </p:cNvSpPr>
          <p:nvPr>
            <p:ph type="subTitle" idx="1"/>
          </p:nvPr>
        </p:nvSpPr>
        <p:spPr>
          <a:xfrm>
            <a:off x="19050" y="19050"/>
            <a:ext cx="9105900" cy="6680835"/>
          </a:xfrm>
          <a:ln>
            <a:noFill/>
          </a:ln>
        </p:spPr>
        <p:txBody>
          <a:bodyPr wrap="square" lIns="91440" tIns="45720" rIns="91440" bIns="45720" anchor="t"/>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ECB</a:t>
            </a:r>
            <a:r>
              <a:rPr lang="zh-CN" altLang="en-US" dirty="0">
                <a:solidFill>
                  <a:srgbClr val="000066"/>
                </a:solidFill>
                <a:latin typeface="黑体" panose="02010609060101010101" pitchFamily="49" charset="-122"/>
                <a:ea typeface="黑体" panose="02010609060101010101" pitchFamily="49" charset="-122"/>
                <a:cs typeface="+mn-cs"/>
              </a:rPr>
              <a:t>在用于短数据（如加密密钥）时非常理想，因此如果需要安全地传递</a:t>
            </a:r>
            <a:r>
              <a:rPr lang="en-US" altLang="zh-CN" dirty="0">
                <a:solidFill>
                  <a:srgbClr val="000066"/>
                </a:solidFill>
                <a:latin typeface="黑体" panose="02010609060101010101" pitchFamily="49" charset="-122"/>
                <a:ea typeface="黑体" panose="02010609060101010101" pitchFamily="49" charset="-122"/>
                <a:cs typeface="+mn-cs"/>
              </a:rPr>
              <a:t>DES</a:t>
            </a:r>
            <a:r>
              <a:rPr lang="zh-CN" altLang="en-US" dirty="0">
                <a:solidFill>
                  <a:srgbClr val="000066"/>
                </a:solidFill>
                <a:latin typeface="黑体" panose="02010609060101010101" pitchFamily="49" charset="-122"/>
                <a:ea typeface="黑体" panose="02010609060101010101" pitchFamily="49" charset="-122"/>
                <a:cs typeface="+mn-cs"/>
              </a:rPr>
              <a:t>密钥，</a:t>
            </a:r>
            <a:r>
              <a:rPr lang="en-US" altLang="zh-CN" dirty="0">
                <a:solidFill>
                  <a:srgbClr val="000066"/>
                </a:solidFill>
                <a:latin typeface="黑体" panose="02010609060101010101" pitchFamily="49" charset="-122"/>
                <a:ea typeface="黑体" panose="02010609060101010101" pitchFamily="49" charset="-122"/>
                <a:cs typeface="+mn-cs"/>
              </a:rPr>
              <a:t>ECB</a:t>
            </a:r>
            <a:r>
              <a:rPr lang="zh-CN" altLang="en-US" dirty="0">
                <a:solidFill>
                  <a:srgbClr val="000066"/>
                </a:solidFill>
                <a:latin typeface="黑体" panose="02010609060101010101" pitchFamily="49" charset="-122"/>
                <a:ea typeface="黑体" panose="02010609060101010101" pitchFamily="49" charset="-122"/>
                <a:cs typeface="+mn-cs"/>
              </a:rPr>
              <a:t>是最合适的模式。</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ECB</a:t>
            </a:r>
            <a:r>
              <a:rPr lang="zh-CN" altLang="en-US" dirty="0">
                <a:solidFill>
                  <a:srgbClr val="000066"/>
                </a:solidFill>
                <a:latin typeface="黑体" panose="02010609060101010101" pitchFamily="49" charset="-122"/>
                <a:ea typeface="黑体" panose="02010609060101010101" pitchFamily="49" charset="-122"/>
                <a:cs typeface="+mn-cs"/>
              </a:rPr>
              <a:t>的最大特性是同一明文分组在消息中重复出现的话，产生的密文分组也相同。</a:t>
            </a:r>
            <a:endParaRPr lang="zh-CN" altLang="en-US" dirty="0">
              <a:solidFill>
                <a:srgbClr val="000066"/>
              </a:solidFill>
              <a:latin typeface="黑体" panose="02010609060101010101" pitchFamily="49" charset="-122"/>
              <a:ea typeface="黑体" panose="02010609060101010101" pitchFamily="49" charset="-122"/>
              <a:cs typeface="+mn-cs"/>
            </a:endParaRPr>
          </a:p>
          <a:p>
            <a:pPr indent="-6350" algn="l" eaLnBrk="1" hangingPunct="1">
              <a:buNone/>
            </a:pPr>
            <a:r>
              <a:rPr lang="en-US" altLang="zh-CN" dirty="0">
                <a:solidFill>
                  <a:srgbClr val="000066"/>
                </a:solidFill>
                <a:latin typeface="黑体" panose="02010609060101010101" pitchFamily="49" charset="-122"/>
                <a:ea typeface="黑体" panose="02010609060101010101" pitchFamily="49" charset="-122"/>
                <a:cs typeface="+mn-cs"/>
              </a:rPr>
              <a:t>ECB</a:t>
            </a:r>
            <a:r>
              <a:rPr lang="zh-CN" altLang="en-US" dirty="0">
                <a:solidFill>
                  <a:srgbClr val="000066"/>
                </a:solidFill>
                <a:latin typeface="黑体" panose="02010609060101010101" pitchFamily="49" charset="-122"/>
                <a:ea typeface="黑体" panose="02010609060101010101" pitchFamily="49" charset="-122"/>
                <a:cs typeface="+mn-cs"/>
              </a:rPr>
              <a:t>用于长消息时可能不够安全，如果消息有固定结构，密码分析者有可能找出这种关系。例如，如果已知消息总是以某个预定义字段开始，那么分析者就可能得到很多明文密文对。如果消息有重复的元素而重复的周期是64的倍数，那么密码分析者就能够识别这些元素。以上这些特性都有助于密码分析者，有可能为其提供对分组的代换或重排的机会。</a:t>
            </a:r>
            <a:endParaRPr lang="zh-CN" altLang="en-US" dirty="0">
              <a:solidFill>
                <a:srgbClr val="000066"/>
              </a:solidFill>
              <a:latin typeface="黑体" panose="02010609060101010101" pitchFamily="49" charset="-122"/>
              <a:ea typeface="黑体" panose="02010609060101010101" pitchFamily="49" charset="-122"/>
              <a:cs typeface="+mn-cs"/>
            </a:endParaRPr>
          </a:p>
        </p:txBody>
      </p:sp>
    </p:spTree>
  </p:cSld>
  <p:clrMapOvr>
    <a:masterClrMapping/>
  </p:clrMapOvr>
</p:sld>
</file>

<file path=ppt/theme/theme1.xml><?xml version="1.0" encoding="utf-8"?>
<a:theme xmlns:a="http://schemas.openxmlformats.org/drawingml/2006/main" name="天坛月色">
  <a:themeElements>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CDESIGNO</Template>
  <TotalTime>0</TotalTime>
  <Words>2365</Words>
  <Application>WPS 演示</Application>
  <PresentationFormat>全屏显示(4:3)</PresentationFormat>
  <Paragraphs>155</Paragraphs>
  <Slides>31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31</vt:i4>
      </vt:variant>
    </vt:vector>
  </HeadingPairs>
  <TitlesOfParts>
    <vt:vector size="48" baseType="lpstr">
      <vt:lpstr>Arial</vt:lpstr>
      <vt:lpstr>宋体</vt:lpstr>
      <vt:lpstr>Wingdings</vt:lpstr>
      <vt:lpstr>Wingdings 2</vt:lpstr>
      <vt:lpstr>黑体</vt:lpstr>
      <vt:lpstr>微软雅黑</vt:lpstr>
      <vt:lpstr>Wingdings</vt:lpstr>
      <vt:lpstr>Times New Roman</vt:lpstr>
      <vt:lpstr>Arial Unicode MS</vt:lpstr>
      <vt:lpstr>天坛月色</vt:lpstr>
      <vt:lpstr>Equation.DSMT4</vt:lpstr>
      <vt:lpstr>Equation.DSMT4</vt:lpstr>
      <vt:lpstr>Equation.DSMT4</vt:lpstr>
      <vt:lpstr>Equation.DSMT4</vt:lpstr>
      <vt:lpstr>Equation.DSMT4</vt:lpstr>
      <vt:lpstr>Equation.DSMT4</vt:lpstr>
      <vt:lpstr>Equation.DSMT4</vt:lpstr>
      <vt:lpstr>第6章 分组密码的工作模式</vt:lpstr>
      <vt:lpstr>目标</vt:lpstr>
      <vt:lpstr>操作模式</vt:lpstr>
      <vt:lpstr>PowerPoint 演示文稿</vt:lpstr>
      <vt:lpstr>电码本（ECB）模式</vt:lpstr>
      <vt:lpstr>PowerPoint 演示文稿</vt:lpstr>
      <vt:lpstr>PowerPoint 演示文稿</vt:lpstr>
      <vt:lpstr>PowerPoint 演示文稿</vt:lpstr>
      <vt:lpstr>PowerPoint 演示文稿</vt:lpstr>
      <vt:lpstr>密码分组链接（CBC）模式</vt:lpstr>
      <vt:lpstr>PowerPoint 演示文稿</vt:lpstr>
      <vt:lpstr>PowerPoint 演示文稿</vt:lpstr>
      <vt:lpstr>PowerPoint 演示文稿</vt:lpstr>
      <vt:lpstr>PowerPoint 演示文稿</vt:lpstr>
      <vt:lpstr>PowerPoint 演示文稿</vt:lpstr>
      <vt:lpstr>PowerPoint 演示文稿</vt:lpstr>
      <vt:lpstr>密码反馈（CFB）模式</vt:lpstr>
      <vt:lpstr>PowerPoint 演示文稿</vt:lpstr>
      <vt:lpstr>PowerPoint 演示文稿</vt:lpstr>
      <vt:lpstr>PowerPoint 演示文稿</vt:lpstr>
      <vt:lpstr>PowerPoint 演示文稿</vt:lpstr>
      <vt:lpstr>PowerPoint 演示文稿</vt:lpstr>
      <vt:lpstr>PowerPoint 演示文稿</vt:lpstr>
      <vt:lpstr>输出反馈(OFB)模式</vt:lpstr>
      <vt:lpstr>PowerPoint 演示文稿</vt:lpstr>
      <vt:lpstr>PowerPoint 演示文稿</vt:lpstr>
      <vt:lpstr>PowerPoint 演示文稿</vt:lpstr>
      <vt:lpstr>PowerPoint 演示文稿</vt:lpstr>
      <vt:lpstr>PowerPoint 演示文稿</vt:lpstr>
      <vt:lpstr>计数器(CTR)模式</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personal</dc:creator>
  <cp:lastModifiedBy>Administrator</cp:lastModifiedBy>
  <cp:revision>352</cp:revision>
  <dcterms:created xsi:type="dcterms:W3CDTF">2005-09-17T10:22:00Z</dcterms:created>
  <dcterms:modified xsi:type="dcterms:W3CDTF">2018-03-04T09:18:31Z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