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1534" r:id="rId4"/>
    <p:sldId id="1588" r:id="rId6"/>
    <p:sldId id="1535" r:id="rId7"/>
    <p:sldId id="1536" r:id="rId8"/>
    <p:sldId id="1537" r:id="rId9"/>
    <p:sldId id="1538" r:id="rId10"/>
    <p:sldId id="1539" r:id="rId11"/>
    <p:sldId id="1540" r:id="rId12"/>
    <p:sldId id="1589" r:id="rId13"/>
    <p:sldId id="1541" r:id="rId14"/>
    <p:sldId id="1542" r:id="rId15"/>
    <p:sldId id="1543" r:id="rId16"/>
    <p:sldId id="1544" r:id="rId17"/>
    <p:sldId id="1545" r:id="rId18"/>
    <p:sldId id="1546" r:id="rId19"/>
    <p:sldId id="1547" r:id="rId20"/>
    <p:sldId id="1548" r:id="rId21"/>
    <p:sldId id="1549" r:id="rId22"/>
    <p:sldId id="1550" r:id="rId23"/>
    <p:sldId id="1551" r:id="rId24"/>
    <p:sldId id="1552" r:id="rId25"/>
    <p:sldId id="1553" r:id="rId26"/>
    <p:sldId id="1554" r:id="rId27"/>
    <p:sldId id="1555" r:id="rId28"/>
    <p:sldId id="1556" r:id="rId29"/>
    <p:sldId id="1557" r:id="rId30"/>
    <p:sldId id="1558" r:id="rId31"/>
    <p:sldId id="1559" r:id="rId32"/>
    <p:sldId id="1560" r:id="rId33"/>
    <p:sldId id="1561" r:id="rId34"/>
    <p:sldId id="1562" r:id="rId35"/>
    <p:sldId id="1643" r:id="rId36"/>
    <p:sldId id="1563" r:id="rId37"/>
    <p:sldId id="1564" r:id="rId38"/>
    <p:sldId id="1565" r:id="rId39"/>
    <p:sldId id="1566" r:id="rId40"/>
    <p:sldId id="1567" r:id="rId41"/>
    <p:sldId id="1568" r:id="rId42"/>
    <p:sldId id="1569" r:id="rId43"/>
    <p:sldId id="1570" r:id="rId44"/>
    <p:sldId id="1571" r:id="rId45"/>
    <p:sldId id="1572" r:id="rId46"/>
    <p:sldId id="1573" r:id="rId47"/>
    <p:sldId id="1574" r:id="rId48"/>
    <p:sldId id="1575" r:id="rId49"/>
    <p:sldId id="1576" r:id="rId50"/>
    <p:sldId id="1577" r:id="rId51"/>
    <p:sldId id="1578" r:id="rId52"/>
    <p:sldId id="1579" r:id="rId53"/>
    <p:sldId id="1580" r:id="rId54"/>
    <p:sldId id="1581" r:id="rId55"/>
    <p:sldId id="1582" r:id="rId56"/>
    <p:sldId id="1583" r:id="rId57"/>
    <p:sldId id="1584" r:id="rId58"/>
    <p:sldId id="1585" r:id="rId59"/>
    <p:sldId id="1586" r:id="rId60"/>
    <p:sldId id="1587" r:id="rId6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8000"/>
    <a:srgbClr val="000066"/>
    <a:srgbClr val="FF0000"/>
    <a:srgbClr val="009900"/>
    <a:srgbClr val="FFCC00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84"/>
    <p:restoredTop sz="94652"/>
  </p:normalViewPr>
  <p:slideViewPr>
    <p:cSldViewPr showGuides="1">
      <p:cViewPr varScale="1">
        <p:scale>
          <a:sx n="66" d="100"/>
          <a:sy n="66" d="100"/>
        </p:scale>
        <p:origin x="12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9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3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3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3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E30640-26DB-4604-80FC-4903F822AB0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14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2457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194" name="文本占位符 24578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也有人或组织声称早就提出了，但是由于没有在公众领域发表和起作用。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4608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0722" name="文本占位符 4608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事实上，</a:t>
            </a:r>
            <a:r>
              <a:rPr lang="en-US" altLang="zh-CN"/>
              <a:t>p q</a:t>
            </a:r>
            <a:r>
              <a:rPr lang="zh-CN" altLang="en-US" dirty="0"/>
              <a:t>和私钥一起保留可以加快运算速度。（借助中国剩余定理）</a:t>
            </a:r>
            <a:endParaRPr lang="zh-CN" altLang="en-US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幻灯片图像占位符 5017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3794" name="文本占位符 50178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1" indent="0"/>
            <a:r>
              <a:rPr lang="zh-CN" altLang="en-US" sz="20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（不互素时仍成立）</a:t>
            </a:r>
            <a:endParaRPr lang="zh-CN" altLang="en-US" sz="2000" dirty="0">
              <a:solidFill>
                <a:srgbClr val="333399"/>
              </a:solidFill>
              <a:latin typeface="楷体_GB2312" pitchFamily="49" charset="-122"/>
              <a:ea typeface="楷体_GB2312" pitchFamily="49" charset="-122"/>
            </a:endParaRPr>
          </a:p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幻灯片图像占位符 5836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6082" name="文本占位符 58370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幻灯片图像占位符 7680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8130" name="文本占位符 7680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/>
              <a:t>http://</a:t>
            </a:r>
            <a:r>
              <a:rPr lang="en-US" altLang="zh-CN" dirty="0" err="1"/>
              <a:t>www.rsasecurity.com/rsalabs/challenges</a:t>
            </a:r>
            <a:r>
              <a:rPr lang="en-US" altLang="zh-CN"/>
              <a:t>/</a:t>
            </a:r>
            <a:endParaRPr lang="zh-CN" altLang="en-US" dirty="0"/>
          </a:p>
          <a:p>
            <a:pPr lvl="0"/>
            <a:r>
              <a:rPr lang="en-US" altLang="zh-CN"/>
              <a:t>http://</a:t>
            </a:r>
            <a:r>
              <a:rPr lang="en-US" altLang="zh-CN" dirty="0" err="1"/>
              <a:t>en.wikipedia.org/wiki/RSA_number</a:t>
            </a:r>
            <a:endParaRPr lang="en-US" altLang="zh-CN"/>
          </a:p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 typeface="Wingdings 2" panose="05020102010507070707" pitchFamily="18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172200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E48DCA-E810-4641-9E28-7982CBA3CC5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DFFD927-A19F-43CE-9ABE-85D3BC0B0AD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BBB9D2-970A-4300-8D39-266693039E9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BBB9D2-970A-4300-8D39-266693039E9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BBB9D2-970A-4300-8D39-266693039E9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BBB9D2-970A-4300-8D39-266693039E9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BBB9D2-970A-4300-8D39-266693039E9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BBB9D2-970A-4300-8D39-266693039E9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BBB9D2-970A-4300-8D39-266693039E9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BBB9D2-970A-4300-8D39-266693039E9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BBB9D2-970A-4300-8D39-266693039E9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BBB9D2-970A-4300-8D39-266693039E9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 noRot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Rot="1"/>
          </p:cNvSpPr>
          <p:nvPr>
            <p:ph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BBB9D2-970A-4300-8D39-266693039E9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anose="05020102010507070707" pitchFamily="18" charset="2"/>
        <a:buChar char="¡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 2" panose="05020102010507070707" pitchFamily="18" charset="2"/>
        <a:buChar char="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 2" panose="05020102010507070707" pitchFamily="18" charset="2"/>
        <a:buChar char="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usc.edu/dept/molecular-science/" TargetMode="External"/><Relationship Id="rId2" Type="http://schemas.openxmlformats.org/officeDocument/2006/relationships/hyperlink" Target="http://www.wisdom.weizmann.ac.il/~shamir/" TargetMode="External"/><Relationship Id="rId1" Type="http://schemas.openxmlformats.org/officeDocument/2006/relationships/hyperlink" Target="http://theory.lcs.mit.edu/~rivest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rsasecurity.com/rsalabs/node.asp?id=2088" TargetMode="External"/><Relationship Id="rId1" Type="http://schemas.openxmlformats.org/officeDocument/2006/relationships/hyperlink" Target="http://www.rsasecurity.com/rsalabs/bulletins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rsaeuro.com/" TargetMode="External"/><Relationship Id="rId1" Type="http://schemas.openxmlformats.org/officeDocument/2006/relationships/hyperlink" Target="http://www.openssl.org/" TargetMode="External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8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5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5.bin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://www.orlingrabbe.com/rsa_java.htm" TargetMode="External"/><Relationship Id="rId3" Type="http://schemas.openxmlformats.org/officeDocument/2006/relationships/hyperlink" Target="http://www.utm.edu/research/primes/" TargetMode="External"/><Relationship Id="rId2" Type="http://schemas.openxmlformats.org/officeDocument/2006/relationships/hyperlink" Target="http://www.mersenne.org/" TargetMode="External"/><Relationship Id="rId1" Type="http://schemas.openxmlformats.org/officeDocument/2006/relationships/hyperlink" Target="http://mathworld.wolfram.com/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4"/>
          <p:cNvSpPr>
            <a:spLocks noGrp="1"/>
          </p:cNvSpPr>
          <p:nvPr>
            <p:ph type="dt" sz="half" idx="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>
              <a:buFont typeface="Wingdings 2" panose="05020102010507070707" pitchFamily="18" charset="2"/>
              <a:buChar char="•"/>
            </a:pPr>
            <a:fld id="{BB962C8B-B14F-4D97-AF65-F5344CB8AC3E}" type="datetime1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9" name="Rectangle 6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>
              <a:buFont typeface="Wingdings 2" panose="05020102010507070707" pitchFamily="18" charset="2"/>
              <a:buChar char="•"/>
            </a:pPr>
            <a:fld id="{9A0DB2DC-4C9A-4742-B13C-FB6460FD3503}" type="slidenum">
              <a:rPr lang="en-US" altLang="zh-CN" sz="1400" b="0" dirty="0">
                <a:latin typeface="Arial" panose="020B0604020202020204" pitchFamily="34" charset="0"/>
              </a:rPr>
            </a:fld>
            <a:endParaRPr lang="en-US" altLang="zh-CN" sz="1400" b="0" dirty="0">
              <a:latin typeface="Arial" panose="020B0604020202020204" pitchFamily="34" charset="0"/>
            </a:endParaRPr>
          </a:p>
        </p:txBody>
      </p:sp>
      <p:sp>
        <p:nvSpPr>
          <p:cNvPr id="4100" name="Rectangle 2"/>
          <p:cNvSpPr>
            <a:spLocks noGrp="1" noRot="1"/>
          </p:cNvSpPr>
          <p:nvPr>
            <p:ph type="ctrTitle"/>
          </p:nvPr>
        </p:nvSpPr>
        <p:spPr>
          <a:xfrm>
            <a:off x="684213" y="333375"/>
            <a:ext cx="7772400" cy="4238625"/>
          </a:xfrm>
        </p:spPr>
        <p:txBody>
          <a:bodyPr wrap="square" lIns="91440" tIns="45720" rIns="91440" bIns="45720" anchor="ctr"/>
          <a:p>
            <a:pPr algn="l" eaLnBrk="1" hangingPunct="1"/>
            <a:r>
              <a:rPr lang="zh-CN" altLang="en-US" sz="5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5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9</a:t>
            </a:r>
            <a:r>
              <a:rPr lang="zh-CN" altLang="en-US" sz="5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章</a:t>
            </a:r>
            <a:br>
              <a:rPr lang="zh-CN" altLang="en-US" sz="5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zh-CN" altLang="en-US" sz="5400" dirty="0">
                <a:solidFill>
                  <a:srgbClr val="008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公钥密码学和</a:t>
            </a:r>
            <a:r>
              <a:rPr lang="en-US" altLang="zh-CN" sz="5400">
                <a:solidFill>
                  <a:srgbClr val="008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RSA</a:t>
            </a:r>
            <a:br>
              <a:rPr lang="en-US" altLang="zh-CN" sz="5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</a:br>
            <a:endParaRPr lang="zh-CN" altLang="en-US" sz="6000" b="1" dirty="0">
              <a:solidFill>
                <a:srgbClr val="008000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1625" y="1229995"/>
            <a:ext cx="8540750" cy="42995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307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4400" dirty="0">
                <a:latin typeface="微软雅黑" panose="020B0503020204020204" charset="-122"/>
                <a:ea typeface="微软雅黑" panose="020B0503020204020204" charset="-122"/>
              </a:rPr>
              <a:t>公钥算法用来加密概念图示</a:t>
            </a:r>
            <a:endParaRPr lang="zh-CN" altLang="en-US" sz="4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338" name="文本占位符 3072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14339" name="图片 30723" descr="e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539875"/>
            <a:ext cx="8137525" cy="4768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0" name="图片 30724" descr="Snap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281113"/>
            <a:ext cx="8972550" cy="54467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317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4400" dirty="0">
                <a:latin typeface="微软雅黑" panose="020B0503020204020204" charset="-122"/>
                <a:ea typeface="微软雅黑" panose="020B0503020204020204" charset="-122"/>
              </a:rPr>
              <a:t>公钥算法用来加密图示</a:t>
            </a:r>
            <a:endParaRPr lang="zh-CN" altLang="en-US" sz="4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62" name="文本占位符 3174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15363" name="图片 31747" descr="Snap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47800"/>
            <a:ext cx="9144000" cy="5192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4" name="文本框 31748"/>
          <p:cNvSpPr txBox="1"/>
          <p:nvPr/>
        </p:nvSpPr>
        <p:spPr>
          <a:xfrm>
            <a:off x="1981200" y="5410200"/>
            <a:ext cx="10668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公钥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5" name="文本框 31749"/>
          <p:cNvSpPr txBox="1"/>
          <p:nvPr/>
        </p:nvSpPr>
        <p:spPr>
          <a:xfrm>
            <a:off x="6858000" y="5181600"/>
            <a:ext cx="10668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私钥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337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4400" dirty="0">
                <a:latin typeface="微软雅黑" panose="020B0503020204020204" charset="-122"/>
                <a:ea typeface="微软雅黑" panose="020B0503020204020204" charset="-122"/>
              </a:rPr>
              <a:t>公钥算法用来认证</a:t>
            </a:r>
            <a:endParaRPr lang="zh-CN" altLang="en-US" sz="4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386" name="文本占位符 3379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如果你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(Bob)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已经公布自己的公钥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baseline="-25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，则他人可鉴别你发出的消息（及你的身份）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对于消息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，使用你的私钥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None/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		</a:t>
            </a:r>
            <a:r>
              <a:rPr lang="en-US" altLang="zh-CN" sz="3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3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= E</a:t>
            </a: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3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3200" b="1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sz="3200" b="1" baseline="-25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他人可把密文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用你的公钥解密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None/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		</a:t>
            </a:r>
            <a:r>
              <a:rPr lang="en-US" altLang="zh-CN" sz="3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3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3200" b="1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sz="3200" b="1" baseline="-25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）＝</a:t>
            </a:r>
            <a:r>
              <a:rPr lang="en-US" altLang="zh-CN" sz="3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endParaRPr lang="zh-CN" altLang="en-US" sz="9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可以确信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必然是由你加密成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的，因为加密需要的私钥只有你有。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2764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4400" dirty="0">
                <a:latin typeface="微软雅黑" panose="020B0503020204020204" charset="-122"/>
                <a:ea typeface="微软雅黑" panose="020B0503020204020204" charset="-122"/>
              </a:rPr>
              <a:t>公钥算法用来认证概念图示</a:t>
            </a:r>
            <a:endParaRPr lang="zh-CN" altLang="en-US" sz="4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410" name="文本占位符 2765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17411" name="图片 27651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24000"/>
            <a:ext cx="9144000" cy="5149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2" name="图片 27652" descr="Snap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5888"/>
            <a:ext cx="9144000" cy="54721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327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4400" dirty="0">
                <a:latin typeface="微软雅黑" panose="020B0503020204020204" charset="-122"/>
                <a:ea typeface="微软雅黑" panose="020B0503020204020204" charset="-122"/>
              </a:rPr>
              <a:t>公钥算法用来认证图示</a:t>
            </a:r>
            <a:endParaRPr lang="zh-CN" altLang="en-US" sz="4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34" name="文本占位符 3277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18435" name="图片 32771" descr="Snap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11313"/>
            <a:ext cx="9144000" cy="5246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6" name="文本框 32772"/>
          <p:cNvSpPr txBox="1"/>
          <p:nvPr/>
        </p:nvSpPr>
        <p:spPr>
          <a:xfrm>
            <a:off x="3124200" y="5591175"/>
            <a:ext cx="10668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公钥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7" name="文本框 32773"/>
          <p:cNvSpPr txBox="1"/>
          <p:nvPr/>
        </p:nvSpPr>
        <p:spPr>
          <a:xfrm>
            <a:off x="1524000" y="5257800"/>
            <a:ext cx="10668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私钥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3891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4400" dirty="0">
                <a:latin typeface="微软雅黑" panose="020B0503020204020204" charset="-122"/>
                <a:ea typeface="微软雅黑" panose="020B0503020204020204" charset="-122"/>
              </a:rPr>
              <a:t>公钥算法用来认证</a:t>
            </a:r>
            <a:endParaRPr lang="zh-CN" altLang="en-US" sz="4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458" name="文本占位符 38914"/>
          <p:cNvSpPr>
            <a:spLocks noGrp="1"/>
          </p:cNvSpPr>
          <p:nvPr>
            <p:ph idx="1"/>
          </p:nvPr>
        </p:nvSpPr>
        <p:spPr>
          <a:xfrm>
            <a:off x="301625" y="1223645"/>
            <a:ext cx="8540750" cy="4875530"/>
          </a:xfrm>
        </p:spPr>
        <p:txBody>
          <a:bodyPr anchor="t"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如果你已经有他的公钥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baseline="-25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，则可鉴别他的身份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取随机秘密消息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加密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None/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		</a:t>
            </a:r>
            <a:r>
              <a:rPr lang="en-US" altLang="zh-CN" sz="3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3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= E</a:t>
            </a: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3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3200" b="1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sz="3200" b="1" baseline="-25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把密文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交给所谓的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他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，请他来解密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除非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他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拥有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baseline="-25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，否则不能解开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None/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		</a:t>
            </a:r>
            <a:r>
              <a:rPr lang="en-US" altLang="zh-CN" sz="3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3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3200" b="1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sz="3200" b="1" baseline="-25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）＝</a:t>
            </a:r>
            <a:r>
              <a:rPr lang="en-US" altLang="zh-CN" sz="3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endParaRPr lang="zh-CN" altLang="en-US" sz="9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比较他解出的明文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是否正确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如果他能正确解密，则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他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是真他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3481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4400" dirty="0">
                <a:latin typeface="微软雅黑" panose="020B0503020204020204" charset="-122"/>
                <a:ea typeface="微软雅黑" panose="020B0503020204020204" charset="-122"/>
              </a:rPr>
              <a:t>消息来源鉴别和数字签名</a:t>
            </a:r>
            <a:endParaRPr lang="zh-CN" altLang="en-US" sz="4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482" name="文本占位符 34818"/>
          <p:cNvSpPr>
            <a:spLocks noGrp="1"/>
          </p:cNvSpPr>
          <p:nvPr>
            <p:ph idx="1"/>
          </p:nvPr>
        </p:nvSpPr>
        <p:spPr>
          <a:xfrm>
            <a:off x="301625" y="1251585"/>
            <a:ext cx="8540750" cy="4847590"/>
          </a:xfrm>
        </p:spPr>
        <p:txBody>
          <a:bodyPr anchor="t"/>
          <a:p>
            <a:r>
              <a:rPr lang="zh-CN" altLang="en-US" sz="3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假设使用加解密操作对称的算法如</a:t>
            </a:r>
            <a:r>
              <a:rPr lang="en-US" altLang="zh-CN" sz="3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RSA</a:t>
            </a:r>
            <a:endParaRPr lang="en-US" altLang="zh-CN" sz="3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3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对消息</a:t>
            </a:r>
            <a:r>
              <a:rPr lang="en-US" altLang="zh-CN" sz="3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H</a:t>
            </a:r>
            <a:r>
              <a:rPr lang="zh-CN" altLang="en-US" sz="3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签名：</a:t>
            </a:r>
            <a:endParaRPr lang="zh-CN" altLang="en-US" sz="3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en-US" altLang="zh-CN" sz="36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		S</a:t>
            </a: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36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= </a:t>
            </a:r>
            <a:r>
              <a:rPr lang="en-US" altLang="zh-CN" sz="3600" b="1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Sig</a:t>
            </a: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36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H</a:t>
            </a: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3600" b="1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sz="3600" b="1" baseline="-25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验证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en-US" altLang="zh-CN" sz="36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		</a:t>
            </a:r>
            <a:r>
              <a:rPr lang="en-US" altLang="zh-CN" sz="3600" b="1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Ver</a:t>
            </a: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36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3600" b="1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sz="3600" b="1" baseline="-25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）＝</a:t>
            </a:r>
            <a:r>
              <a:rPr lang="zh-CN" altLang="en-US" sz="3600" b="1" baseline="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？ </a:t>
            </a:r>
            <a:r>
              <a:rPr lang="en-US" altLang="zh-CN" sz="36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H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None/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		</a:t>
            </a:r>
            <a:endParaRPr lang="zh-CN" altLang="en-US" sz="9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消息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H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必然是</a:t>
            </a:r>
            <a:r>
              <a:rPr lang="en-US" altLang="zh-CN" sz="3600" b="1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sz="3600" b="1" baseline="-25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的持有人签署的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358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4400" dirty="0">
                <a:latin typeface="微软雅黑" panose="020B0503020204020204" charset="-122"/>
                <a:ea typeface="微软雅黑" panose="020B0503020204020204" charset="-122"/>
              </a:rPr>
              <a:t>结合使用加密和签名</a:t>
            </a:r>
            <a:endParaRPr lang="zh-CN" altLang="en-US" sz="4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506" name="文本占位符 3584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有消息要发给对方，要署名且保密传递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4"/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发送方：先用自己的私钥签名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发送方：再用对方的公钥加密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4"/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发送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4"/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接受方：先用自己的私钥解密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接受方：先用对方的公钥验证签名是否有效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368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4400" dirty="0">
                <a:latin typeface="微软雅黑" panose="020B0503020204020204" charset="-122"/>
                <a:ea typeface="微软雅黑" panose="020B0503020204020204" charset="-122"/>
              </a:rPr>
              <a:t>公钥算法用来认证</a:t>
            </a:r>
            <a:endParaRPr lang="zh-CN" altLang="en-US" sz="4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530" name="文本占位符 3686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如果你已经他的公钥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baseline="-25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，则可鉴别他的身份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取随机秘密消息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加密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None/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		</a:t>
            </a:r>
            <a:r>
              <a:rPr lang="en-US" altLang="zh-CN" sz="3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3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= E</a:t>
            </a: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3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3200" b="1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sz="3200" b="1" baseline="-25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把密文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交给所谓的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他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，请他来解密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除非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他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拥有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baseline="-25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，否则不能解开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None/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		</a:t>
            </a:r>
            <a:r>
              <a:rPr lang="en-US" altLang="zh-CN" sz="3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3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3200" b="1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sz="3200" b="1" baseline="-25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）＝</a:t>
            </a:r>
            <a:r>
              <a:rPr lang="en-US" altLang="zh-CN" sz="3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endParaRPr lang="zh-CN" altLang="en-US" sz="9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比较他解出的明文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是否正确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如果他能正确解密，则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他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是真他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algn="l" eaLnBrk="1" hangingPunct="1"/>
            <a:r>
              <a:rPr lang="zh-CN" altLang="en-US" sz="4800" dirty="0">
                <a:latin typeface="微软雅黑" panose="020B0503020204020204" charset="-122"/>
                <a:ea typeface="微软雅黑" panose="020B0503020204020204" charset="-122"/>
              </a:rPr>
              <a:t>主要内容</a:t>
            </a:r>
            <a:endParaRPr lang="zh-CN" altLang="en-US" sz="4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22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eaLnBrk="1" hangingPunct="1">
              <a:buNone/>
            </a:pPr>
            <a:r>
              <a:rPr lang="zh-CN" altLang="en-US" dirty="0"/>
              <a:t>	</a:t>
            </a:r>
            <a:r>
              <a:rPr lang="zh-CN" altLang="en-US" sz="3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公钥密码学是现代密码学的里程碑。</a:t>
            </a:r>
            <a:endParaRPr lang="zh-CN" altLang="en-US" sz="3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buNone/>
            </a:pPr>
            <a:r>
              <a:rPr lang="en-US" altLang="zh-CN" sz="3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RSA</a:t>
            </a:r>
            <a:r>
              <a:rPr lang="zh-CN" altLang="en-US" sz="3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是当前首要的公钥密码算法。</a:t>
            </a:r>
            <a:endParaRPr lang="zh-CN" altLang="en-US" sz="3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endParaRPr lang="en-US" altLang="zh-CN" sz="3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en-US" altLang="zh-CN" sz="3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9.1 </a:t>
            </a:r>
            <a:r>
              <a:rPr lang="zh-CN" altLang="en-US" sz="3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公钥密码体制的基本原理</a:t>
            </a:r>
            <a:endParaRPr lang="zh-CN" altLang="en-US" sz="3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en-US" altLang="zh-CN" sz="3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9.2 RSA</a:t>
            </a:r>
            <a:r>
              <a:rPr lang="zh-CN" altLang="en-US" sz="3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endParaRPr lang="zh-CN" altLang="en-US" sz="3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buNone/>
            </a:pPr>
            <a:r>
              <a:rPr lang="en-US" altLang="zh-CN" sz="3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*	9.a RSA</a:t>
            </a:r>
            <a:r>
              <a:rPr lang="zh-CN" altLang="en-US" sz="3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编程接口（</a:t>
            </a:r>
            <a:r>
              <a:rPr lang="en-US" altLang="zh-CN" sz="3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in OpenSSL</a:t>
            </a:r>
            <a:r>
              <a:rPr lang="zh-CN" altLang="en-US" sz="3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399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4400" dirty="0">
                <a:latin typeface="微软雅黑" panose="020B0503020204020204" charset="-122"/>
                <a:ea typeface="微软雅黑" panose="020B0503020204020204" charset="-122"/>
              </a:rPr>
              <a:t>构造公钥算法的考虑</a:t>
            </a:r>
            <a:endParaRPr lang="zh-CN" altLang="en-US" sz="4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54" name="文本占位符 39938"/>
          <p:cNvSpPr>
            <a:spLocks noGrp="1"/>
          </p:cNvSpPr>
          <p:nvPr>
            <p:ph idx="1"/>
          </p:nvPr>
        </p:nvSpPr>
        <p:spPr>
          <a:xfrm>
            <a:off x="301625" y="1251585"/>
            <a:ext cx="8540750" cy="4847590"/>
          </a:xfrm>
        </p:spPr>
        <p:txBody>
          <a:bodyPr anchor="t"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对称算法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替换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混乱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4"/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基于某些数学特性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从公钥推导私钥理论可能，但计算困难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None/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(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从私钥到公钥容易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单向函数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(one-way function)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409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4400" dirty="0">
                <a:latin typeface="微软雅黑" panose="020B0503020204020204" charset="-122"/>
                <a:ea typeface="微软雅黑" panose="020B0503020204020204" charset="-122"/>
              </a:rPr>
              <a:t>单向函数</a:t>
            </a:r>
            <a:endParaRPr lang="zh-CN" altLang="en-US" sz="4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578" name="文本占位符 4096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单向函数</a:t>
            </a:r>
            <a:endParaRPr lang="zh-CN" altLang="en-US" sz="4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4"/>
            <a:endParaRPr lang="zh-CN" altLang="en-US" sz="4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单向陷门函数</a:t>
            </a:r>
            <a:endParaRPr lang="zh-CN" altLang="en-US" sz="4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4"/>
            <a:endParaRPr lang="zh-CN" altLang="en-US" sz="4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单向散列函数</a:t>
            </a:r>
            <a:endParaRPr lang="en-US" altLang="zh-CN" sz="4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4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4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419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</a:rPr>
              <a:t>One-way Function</a:t>
            </a:r>
            <a:endParaRPr lang="zh-CN" altLang="en-US" sz="4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602" name="文本占位符 41986"/>
          <p:cNvSpPr>
            <a:spLocks noGrp="1"/>
          </p:cNvSpPr>
          <p:nvPr>
            <p:ph idx="1"/>
          </p:nvPr>
        </p:nvSpPr>
        <p:spPr>
          <a:xfrm>
            <a:off x="301625" y="1223645"/>
            <a:ext cx="8540750" cy="4875530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单向性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单向函数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函数值计算很容易：已知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，很容易计算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y=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f(x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逆计算是不可行的：已知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y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，很困难计算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x=f</a:t>
            </a:r>
            <a:r>
              <a:rPr lang="en-US" altLang="zh-CN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-1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(y)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困难程度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举例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打碎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拼接、平方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开方、乘法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分解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* 单向函数存在否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尚无严格的数学证明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4300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</a:rPr>
              <a:t>Trapdoor One-way Function</a:t>
            </a:r>
            <a:endParaRPr lang="zh-CN" altLang="en-US" sz="4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26" name="文本占位符 4301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单向陷门函数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如果知道某个陷门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秘诀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，即能容易恢复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（陷门即为私钥）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举例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魔方的置乱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恢复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如果有那个口诀，就能很快恢复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加密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解密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440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</a:rPr>
              <a:t>One-way Hash function</a:t>
            </a:r>
            <a:endParaRPr lang="zh-CN" altLang="en-US" sz="4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650" name="文本占位符 44034"/>
          <p:cNvSpPr>
            <a:spLocks noGrp="1"/>
          </p:cNvSpPr>
          <p:nvPr>
            <p:ph idx="1"/>
          </p:nvPr>
        </p:nvSpPr>
        <p:spPr>
          <a:xfrm>
            <a:off x="301625" y="1233170"/>
            <a:ext cx="8540750" cy="4866005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散列函数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单向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散列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3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	h = </a:t>
            </a:r>
            <a:r>
              <a:rPr lang="en-US" altLang="zh-CN" sz="36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H(m</a:t>
            </a:r>
            <a:r>
              <a:rPr lang="en-US" altLang="zh-CN" sz="3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) 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，其中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任意，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h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定长</a:t>
            </a:r>
            <a:endParaRPr lang="en-US" altLang="zh-CN" sz="28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有的散列函数并不满足单向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抗冲突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性质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密码学上用的散列函数都是指单向散列函数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抗冲突性质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给定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h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，找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满足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H(m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)=h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很难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给定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，找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m’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满足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H(m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’)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＝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H(m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很难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直接找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m1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m2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满足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H(m1)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＝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H(m2)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很难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举例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MD5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SHA1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SHA-512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SHA-3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215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</a:rPr>
              <a:t>9.2 RSA</a:t>
            </a:r>
            <a:r>
              <a:rPr lang="zh-CN" altLang="en-US" sz="4400" dirty="0"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endParaRPr lang="zh-CN" altLang="en-US" sz="4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674" name="文本占位符 21506"/>
          <p:cNvSpPr>
            <a:spLocks noGrp="1"/>
          </p:cNvSpPr>
          <p:nvPr>
            <p:ph idx="1"/>
          </p:nvPr>
        </p:nvSpPr>
        <p:spPr>
          <a:xfrm>
            <a:off x="301625" y="1242695"/>
            <a:ext cx="8540750" cy="4856480"/>
          </a:xfrm>
        </p:spPr>
        <p:txBody>
          <a:bodyPr anchor="t"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作者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1977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年，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R, S, A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Ron 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Rivest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hlinkClick r:id="rId1"/>
              </a:rPr>
              <a:t>http://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hlinkClick r:id="rId1"/>
              </a:rPr>
              <a:t>theory.lcs.mit.edu/~rivest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hlinkClick r:id="rId1"/>
              </a:rPr>
              <a:t>/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Adi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Shamir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hlinkClick r:id="rId2"/>
              </a:rPr>
              <a:t>http://</a:t>
            </a:r>
            <a:r>
              <a:rPr lang="en-US" altLang="zh-CN" sz="2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hlinkClick r:id="rId2"/>
              </a:rPr>
              <a:t>www.wisdom.weizmann.ac.il/~shamir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hlinkClick r:id="rId2"/>
              </a:rPr>
              <a:t>/</a:t>
            </a:r>
            <a:endParaRPr lang="en-US" alt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Len 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Adleman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hlinkClick r:id="rId3"/>
              </a:rPr>
              <a:t>http://</a:t>
            </a:r>
            <a:r>
              <a:rPr lang="en-US" altLang="zh-CN" sz="2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hlinkClick r:id="rId3"/>
              </a:rPr>
              <a:t>www.usc.edu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hlinkClick r:id="rId3"/>
              </a:rPr>
              <a:t>/dept/molecular-science/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基本参数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分组密码算法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基于整数乘法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明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密文分组以及公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私钥被看作小于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的整数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加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解密是模乘运算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450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</a:rPr>
              <a:t>RSA</a:t>
            </a:r>
            <a:r>
              <a:rPr lang="zh-CN" altLang="en-US" sz="4400" dirty="0">
                <a:latin typeface="微软雅黑" panose="020B0503020204020204" charset="-122"/>
                <a:ea typeface="微软雅黑" panose="020B0503020204020204" charset="-122"/>
              </a:rPr>
              <a:t>算法参数建立</a:t>
            </a:r>
            <a:endParaRPr lang="zh-CN" altLang="en-US" sz="4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8" name="文本占位符 45058"/>
          <p:cNvSpPr>
            <a:spLocks noGrp="1"/>
          </p:cNvSpPr>
          <p:nvPr>
            <p:ph idx="1"/>
          </p:nvPr>
        </p:nvSpPr>
        <p:spPr>
          <a:xfrm>
            <a:off x="301625" y="1205865"/>
            <a:ext cx="8540750" cy="4893310"/>
          </a:xfrm>
        </p:spPr>
        <p:txBody>
          <a:bodyPr anchor="t"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找素数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选取两个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512bit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的随机素数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p,q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计算模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Euler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r>
              <a:rPr lang="el-GR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φ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(n)</a:t>
            </a:r>
            <a:endParaRPr lang="el-GR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＝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pq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l-GR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φ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(n)=(p-1)(q-1)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找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ed≡1 mod </a:t>
            </a:r>
            <a:r>
              <a:rPr lang="el-GR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φ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(n)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选取数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，用扩展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Euclid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算法求数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发布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发布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e,n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，这是公钥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baseline="-25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endParaRPr lang="en-US" altLang="zh-CN" baseline="-25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保密，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(d, n)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是私钥 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baseline="-25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en-US" altLang="zh-CN" baseline="-25000" err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471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it-IT" altLang="zh-CN" sz="4400" dirty="0">
                <a:latin typeface="微软雅黑" panose="020B0503020204020204" charset="-122"/>
                <a:ea typeface="微软雅黑" panose="020B0503020204020204" charset="-122"/>
              </a:rPr>
              <a:t>RSA</a:t>
            </a:r>
            <a:r>
              <a:rPr lang="zh-CN" altLang="it-IT" sz="4400" dirty="0">
                <a:latin typeface="微软雅黑" panose="020B0503020204020204" charset="-122"/>
                <a:ea typeface="微软雅黑" panose="020B0503020204020204" charset="-122"/>
              </a:rPr>
              <a:t>加解密</a:t>
            </a:r>
            <a:endParaRPr lang="zh-CN" altLang="en-US" sz="4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746" name="文本占位符 47106"/>
          <p:cNvSpPr>
            <a:spLocks noGrp="1"/>
          </p:cNvSpPr>
          <p:nvPr>
            <p:ph idx="1"/>
          </p:nvPr>
        </p:nvSpPr>
        <p:spPr>
          <a:xfrm>
            <a:off x="301625" y="1214755"/>
            <a:ext cx="8540750" cy="4884420"/>
          </a:xfrm>
        </p:spPr>
        <p:txBody>
          <a:bodyPr anchor="t"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加密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明文分组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做为整数须小于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None/>
            </a:pPr>
            <a:r>
              <a:rPr lang="en-US" altLang="zh-CN" sz="4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c=m</a:t>
            </a:r>
            <a:r>
              <a:rPr lang="en-US" altLang="zh-CN" sz="4000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en-US" altLang="zh-CN" sz="4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mod n</a:t>
            </a:r>
            <a:endParaRPr lang="en-US" altLang="zh-CN" sz="4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 sz="4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解密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None/>
            </a:pPr>
            <a:r>
              <a:rPr lang="en-US" altLang="zh-CN" sz="4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m=</a:t>
            </a:r>
            <a:r>
              <a:rPr lang="en-US" altLang="zh-CN" sz="4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en-US" altLang="zh-CN" sz="4000" baseline="30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en-US" altLang="zh-CN" sz="4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mod n</a:t>
            </a:r>
            <a:endParaRPr lang="zh-CN" altLang="en-US" sz="4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4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481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it-IT" altLang="zh-CN" sz="4400" dirty="0">
                <a:latin typeface="微软雅黑" panose="020B0503020204020204" charset="-122"/>
                <a:ea typeface="微软雅黑" panose="020B0503020204020204" charset="-122"/>
              </a:rPr>
              <a:t>RSA</a:t>
            </a:r>
            <a:r>
              <a:rPr lang="zh-CN" altLang="it-IT" sz="4400" dirty="0">
                <a:latin typeface="微软雅黑" panose="020B0503020204020204" charset="-122"/>
                <a:ea typeface="微软雅黑" panose="020B0503020204020204" charset="-122"/>
              </a:rPr>
              <a:t>的正确性</a:t>
            </a:r>
            <a:endParaRPr lang="zh-CN" altLang="en-US" sz="4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770" name="文本占位符 4813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证明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依据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Euler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定理，在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mod n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的含义下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None/>
            </a:pPr>
            <a:r>
              <a:rPr lang="en-US" altLang="zh-CN" sz="3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36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en-US" altLang="zh-CN" sz="3600" baseline="30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sz="3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＝</a:t>
            </a:r>
            <a:r>
              <a:rPr lang="en-US" altLang="zh-CN" sz="3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36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en-US" altLang="zh-CN" sz="3600" baseline="30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en-US" altLang="zh-CN" sz="36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en-US" altLang="zh-CN" sz="3600" baseline="30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sz="3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＝</a:t>
            </a:r>
            <a:r>
              <a:rPr lang="en-US" altLang="zh-CN" sz="3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en-US" altLang="zh-CN" sz="3600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ed		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mod n</a:t>
            </a:r>
            <a:endParaRPr lang="en-US" altLang="zh-CN" sz="3600" baseline="30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None/>
            </a:pPr>
            <a:r>
              <a:rPr lang="zh-CN" altLang="en-US" sz="3600" baseline="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3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＝</a:t>
            </a:r>
            <a:r>
              <a:rPr lang="en-US" altLang="zh-CN" sz="36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en-US" altLang="zh-CN" sz="3600" baseline="30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l-GR" altLang="zh-CN" sz="3600" baseline="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φ</a:t>
            </a:r>
            <a:r>
              <a:rPr lang="en-US" altLang="zh-CN" sz="3600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(n)+1		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mod n</a:t>
            </a:r>
            <a:endParaRPr lang="en-US" altLang="zh-CN" sz="3600" baseline="30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None/>
            </a:pPr>
            <a:r>
              <a:rPr lang="zh-CN" altLang="en-US" sz="3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	＝</a:t>
            </a:r>
            <a:r>
              <a:rPr lang="en-US" altLang="zh-CN" sz="3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				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mod n</a:t>
            </a:r>
            <a:endParaRPr lang="en-US" altLang="zh-CN" sz="3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None/>
            </a:pPr>
            <a:r>
              <a:rPr lang="zh-CN" altLang="en-US" sz="3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3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// </a:t>
            </a:r>
            <a:r>
              <a:rPr lang="zh-CN" altLang="en-US" sz="3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据</a:t>
            </a:r>
            <a:r>
              <a:rPr lang="en-US" altLang="zh-CN" sz="3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Euler</a:t>
            </a:r>
            <a:r>
              <a:rPr lang="zh-CN" altLang="en-US" sz="3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定理</a:t>
            </a:r>
            <a:endParaRPr lang="zh-CN" altLang="en-US" sz="3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491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关于</a:t>
            </a:r>
            <a:r>
              <a:rPr lang="en-US" altLang="zh-CN" err="1"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en-US" altLang="zh-CN" baseline="30000" err="1"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l-GR" altLang="zh-CN" i="1" baseline="30000" dirty="0">
                <a:latin typeface="微软雅黑" panose="020B0503020204020204" charset="-122"/>
                <a:ea typeface="微软雅黑" panose="020B0503020204020204" charset="-122"/>
              </a:rPr>
              <a:t>φ</a:t>
            </a:r>
            <a:r>
              <a:rPr lang="en-US" altLang="zh-CN" baseline="30000">
                <a:latin typeface="微软雅黑" panose="020B0503020204020204" charset="-122"/>
                <a:ea typeface="微软雅黑" panose="020B0503020204020204" charset="-122"/>
              </a:rPr>
              <a:t>(n)+1</a:t>
            </a:r>
            <a:endParaRPr lang="zh-CN" altLang="en-US" baseline="30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818" name="文本占位符 49154"/>
          <p:cNvSpPr>
            <a:spLocks noGrp="1"/>
          </p:cNvSpPr>
          <p:nvPr>
            <p:ph idx="1"/>
          </p:nvPr>
        </p:nvSpPr>
        <p:spPr>
          <a:xfrm>
            <a:off x="301625" y="1224280"/>
            <a:ext cx="8540750" cy="4874895"/>
          </a:xfrm>
        </p:spPr>
        <p:txBody>
          <a:bodyPr anchor="t"/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如果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＝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pq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，则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en-US" altLang="zh-CN" sz="2400" baseline="30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l-GR" altLang="zh-CN" i="1" baseline="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φ</a:t>
            </a:r>
            <a:r>
              <a:rPr lang="en-US" altLang="zh-CN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(n)+1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＝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 mod n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如果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互素，直接使用欧拉定理即得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如果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不互素，则公因子必是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p(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或者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q)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事实上，此时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m</a:t>
            </a:r>
            <a:r>
              <a:rPr lang="en-US" altLang="zh-CN" sz="2400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i="1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φ</a:t>
            </a:r>
            <a:r>
              <a:rPr lang="en-US" altLang="zh-CN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(n)+1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≡m mod p  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（因为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的倍数） 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m</a:t>
            </a:r>
            <a:r>
              <a:rPr lang="en-US" altLang="zh-CN" sz="2400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i="1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φ</a:t>
            </a:r>
            <a:r>
              <a:rPr lang="en-US" altLang="zh-CN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(n)+1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≡m mod q  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（根据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Fermat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小定理）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m</a:t>
            </a:r>
            <a:r>
              <a:rPr lang="en-US" altLang="zh-CN" sz="2400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i="1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φ</a:t>
            </a:r>
            <a:r>
              <a:rPr lang="en-US" altLang="zh-CN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(n)+1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≡m mod 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pq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（由以上两式）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关于推广到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＝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pqr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的情形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000" y="1207770"/>
            <a:ext cx="8540750" cy="435419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5120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</a:rPr>
              <a:t>RSA</a:t>
            </a:r>
            <a:r>
              <a:rPr lang="zh-CN" altLang="en-US" sz="4400" dirty="0">
                <a:latin typeface="微软雅黑" panose="020B0503020204020204" charset="-122"/>
                <a:ea typeface="微软雅黑" panose="020B0503020204020204" charset="-122"/>
              </a:rPr>
              <a:t>计算实例</a:t>
            </a:r>
            <a:endParaRPr lang="zh-CN" altLang="en-US" sz="4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842" name="文本占位符 51202"/>
          <p:cNvSpPr>
            <a:spLocks noGrp="1"/>
          </p:cNvSpPr>
          <p:nvPr>
            <p:ph idx="1"/>
          </p:nvPr>
        </p:nvSpPr>
        <p:spPr>
          <a:xfrm>
            <a:off x="301625" y="1251585"/>
            <a:ext cx="8540750" cy="4847590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CN" altLang="pt-BR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选</a:t>
            </a:r>
            <a:r>
              <a:rPr lang="pt-BR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pt-BR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＝</a:t>
            </a:r>
            <a:r>
              <a:rPr lang="pt-BR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pt-BR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pt-BR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q</a:t>
            </a:r>
            <a:r>
              <a:rPr lang="zh-CN" altLang="pt-BR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＝</a:t>
            </a:r>
            <a:r>
              <a:rPr lang="pt-BR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17</a:t>
            </a:r>
            <a:endParaRPr lang="pt-BR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pt-BR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则</a:t>
            </a:r>
            <a:r>
              <a:rPr lang="pt-BR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pt-BR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＝</a:t>
            </a:r>
            <a:r>
              <a:rPr lang="pt-BR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pq</a:t>
            </a:r>
            <a:r>
              <a:rPr lang="zh-CN" altLang="pt-BR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＝</a:t>
            </a:r>
            <a:r>
              <a:rPr lang="pt-BR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119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且</a:t>
            </a:r>
            <a:r>
              <a:rPr lang="el-GR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φ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(n)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＝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(p-1)(q-1)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＝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6×16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＝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96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取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＝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则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＝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77  (5×77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＝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385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＝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4×96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＋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1≡1 mod 96)</a:t>
            </a:r>
            <a:endParaRPr lang="el-GR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公钥（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119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），私钥（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77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119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） 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加密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＝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19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则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＝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en-US" altLang="zh-CN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mod n= 19</a:t>
            </a:r>
            <a:r>
              <a:rPr lang="en-US" altLang="zh-CN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mod 119 = 66 mod 119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解密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＝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66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＝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en-US" altLang="zh-CN" baseline="30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mod n = 66</a:t>
            </a:r>
            <a:r>
              <a:rPr lang="en-US" altLang="zh-CN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77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mod 119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＝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19 mod 119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如何对实际明文用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RSA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6866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9063" y="1539875"/>
            <a:ext cx="9024937" cy="3167063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endParaRPr lang="zh-CN" altLang="en-US"/>
          </a:p>
        </p:txBody>
      </p:sp>
      <p:pic>
        <p:nvPicPr>
          <p:cNvPr id="37890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8000" y="152400"/>
            <a:ext cx="7913688" cy="6705600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思考题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en-US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lang="en-US" altLang="zh-CN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RSA</a:t>
            </a:r>
            <a:r>
              <a:rPr lang="zh-CN" altLang="en-US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公钥密码体制的五维组（</a:t>
            </a:r>
            <a:r>
              <a:rPr lang="en-US" altLang="zh-CN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r>
              <a:rPr lang="zh-CN" altLang="en-US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zh-CN" altLang="en-US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zh-CN" altLang="en-US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lang="zh-CN" altLang="en-US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zh-CN" altLang="en-US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）？</a:t>
            </a:r>
            <a:endParaRPr lang="zh-CN" altLang="en-US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zh-CN" altLang="en-US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如何对实际明文用</a:t>
            </a:r>
            <a:r>
              <a:rPr lang="en-US" altLang="zh-CN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RSA</a:t>
            </a:r>
            <a:r>
              <a:rPr lang="zh-CN" altLang="en-US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密码体制？</a:t>
            </a:r>
            <a:endParaRPr lang="zh-CN" altLang="en-US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zh-CN" altLang="en-US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en-US" altLang="zh-CN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RSA</a:t>
            </a:r>
            <a:r>
              <a:rPr lang="zh-CN" altLang="en-US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</a:t>
            </a:r>
            <a:r>
              <a:rPr lang="en-US" altLang="zh-CN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AES</a:t>
            </a:r>
            <a:r>
              <a:rPr lang="zh-CN" altLang="en-US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的对比分析</a:t>
            </a:r>
            <a:endParaRPr lang="zh-CN" altLang="en-US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BCE29-3603-4C9B-A9E3-7CD4B94D602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5222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RSA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实现考虑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914" name="文本占位符 52226"/>
          <p:cNvSpPr>
            <a:spLocks noGrp="1"/>
          </p:cNvSpPr>
          <p:nvPr>
            <p:ph idx="1"/>
          </p:nvPr>
        </p:nvSpPr>
        <p:spPr>
          <a:xfrm>
            <a:off x="301625" y="1195705"/>
            <a:ext cx="8540750" cy="4903470"/>
          </a:xfrm>
        </p:spPr>
        <p:txBody>
          <a:bodyPr anchor="t"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素数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必须够大，否则对手可能很快分解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判定，试除法不可行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判定，采用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Miller-Rabin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概率测试方法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强素数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(p-1)/2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(q-1)/2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应是素数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选取较小的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（较大的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65537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快速计算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X^Y%Z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5324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X^Y%Z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模幂乘举例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938" name="文本占位符 53250"/>
          <p:cNvSpPr>
            <a:spLocks noGrp="1"/>
          </p:cNvSpPr>
          <p:nvPr>
            <p:ph idx="1"/>
          </p:nvPr>
        </p:nvSpPr>
        <p:spPr>
          <a:xfrm>
            <a:off x="457200" y="1042988"/>
            <a:ext cx="8686800" cy="5815012"/>
          </a:xfrm>
        </p:spPr>
        <p:txBody>
          <a:bodyPr anchor="t"/>
          <a:p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97</a:t>
            </a:r>
            <a:r>
              <a:rPr lang="en-US" altLang="zh-CN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221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% 2003   	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（都在模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2003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意义下）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97</a:t>
            </a:r>
            <a:r>
              <a:rPr lang="en-US" altLang="zh-CN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221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＝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97</a:t>
            </a:r>
            <a:r>
              <a:rPr lang="en-US" altLang="zh-CN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128+64+16+8+4+1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＝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97</a:t>
            </a:r>
            <a:r>
              <a:rPr lang="en-US" altLang="zh-CN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128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97</a:t>
            </a:r>
            <a:r>
              <a:rPr lang="en-US" altLang="zh-CN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64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97</a:t>
            </a:r>
            <a:r>
              <a:rPr lang="en-US" altLang="zh-CN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16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97</a:t>
            </a:r>
            <a:r>
              <a:rPr lang="en-US" altLang="zh-CN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8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97</a:t>
            </a:r>
            <a:r>
              <a:rPr lang="en-US" altLang="zh-CN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4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97</a:t>
            </a:r>
            <a:r>
              <a:rPr lang="en-US" altLang="zh-CN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3"/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依次计算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97</a:t>
            </a:r>
            <a:r>
              <a:rPr lang="en-US" altLang="zh-CN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、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97</a:t>
            </a:r>
            <a:r>
              <a:rPr lang="en-US" altLang="zh-CN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、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97</a:t>
            </a:r>
            <a:r>
              <a:rPr lang="en-US" altLang="zh-CN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、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97</a:t>
            </a:r>
            <a:r>
              <a:rPr lang="en-US" altLang="zh-CN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、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97</a:t>
            </a:r>
            <a:r>
              <a:rPr lang="en-US" altLang="zh-CN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16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… 97</a:t>
            </a:r>
            <a:r>
              <a:rPr lang="en-US" altLang="zh-CN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128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一直平方下去即可，并保持模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2003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如果某次方在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式出现，则累乘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累积开始是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*  乘法次数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O(log</a:t>
            </a:r>
            <a:r>
              <a:rPr lang="en-US" altLang="zh-CN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Y)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542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模幂乘算法实现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962" name="文本占位符 54274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None/>
            </a:pPr>
            <a:r>
              <a:rPr lang="zh-CN" altLang="en-US" dirty="0"/>
              <a:t>	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计算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W=X^Y mod Z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4"/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W=1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For each bit of Y=Y</a:t>
            </a:r>
            <a:r>
              <a:rPr lang="en-US" altLang="zh-CN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Y</a:t>
            </a:r>
            <a:r>
              <a:rPr lang="en-US" altLang="zh-CN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…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Y</a:t>
            </a:r>
            <a:r>
              <a:rPr lang="en-US" altLang="zh-CN" baseline="-25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W=W*W % Z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if  Y</a:t>
            </a:r>
            <a:r>
              <a:rPr lang="en-US" altLang="zh-CN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=1 then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	 W=W*X % Z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End For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5529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使用中国剩余定理加快运算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986" name="文本占位符 5529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计算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M=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en-US" altLang="zh-CN" baseline="30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mod N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M=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lang="en-US" altLang="zh-CN" baseline="-25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en-US" altLang="zh-CN" baseline="-25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+V</a:t>
            </a:r>
            <a:r>
              <a:rPr lang="en-US" altLang="zh-CN" baseline="-25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q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en-US" altLang="zh-CN" baseline="-25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q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mod N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lang="en-US" altLang="zh-CN" baseline="-25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en-US" altLang="zh-CN" baseline="30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mod p = 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en-US" altLang="zh-CN" baseline="30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en-US" altLang="zh-CN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mod p-1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mod p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lang="en-US" altLang="zh-CN" baseline="-25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q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en-US" altLang="zh-CN" baseline="30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mod q = 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en-US" altLang="zh-CN" baseline="30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en-US" altLang="zh-CN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mod q-1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mod q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可加快约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倍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6451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multi-prime” RSA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010" name="文本占位符 64514"/>
          <p:cNvSpPr>
            <a:spLocks noGrp="1"/>
          </p:cNvSpPr>
          <p:nvPr>
            <p:ph idx="1"/>
          </p:nvPr>
        </p:nvSpPr>
        <p:spPr>
          <a:xfrm>
            <a:off x="301625" y="1214755"/>
            <a:ext cx="8540750" cy="4884420"/>
          </a:xfrm>
        </p:spPr>
        <p:txBody>
          <a:bodyPr anchor="t"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区别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模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是多个素数的乘积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优点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依靠使用中国剩余定理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(CRT)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可加快运算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可并行化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对安全性的影响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None/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A Cost-Based Security Analysis of Symmetric and Asymmetric Key Lengths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hlinkClick r:id="rId1"/>
              </a:rPr>
              <a:t>http://</a:t>
            </a:r>
            <a:r>
              <a:rPr lang="en-US" altLang="zh-CN" sz="24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hlinkClick r:id="rId1"/>
              </a:rPr>
              <a:t>www.rsasecurity.com/rsalabs/bulletins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hlinkClick r:id="rId1"/>
              </a:rPr>
              <a:t>/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hlinkClick r:id="rId2"/>
              </a:rPr>
              <a:t>http://</a:t>
            </a:r>
            <a:r>
              <a:rPr lang="en-US" altLang="zh-CN" sz="24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hlinkClick r:id="rId2"/>
              </a:rPr>
              <a:t>www.rsasecurity.com/rsalabs/node.asp?id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hlinkClick r:id="rId2"/>
              </a:rPr>
              <a:t>=208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hlinkClick r:id="rId2"/>
              </a:rPr>
              <a:t>8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563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攻击</a:t>
            </a:r>
            <a:r>
              <a:rPr lang="en-US" altLang="zh-CN"/>
              <a:t>RSA</a:t>
            </a:r>
            <a:r>
              <a:rPr lang="zh-CN" altLang="en-US" dirty="0"/>
              <a:t>算法</a:t>
            </a:r>
            <a:endParaRPr lang="zh-CN" altLang="en-US" dirty="0"/>
          </a:p>
        </p:txBody>
      </p:sp>
      <p:sp>
        <p:nvSpPr>
          <p:cNvPr id="44034" name="文本占位符 5632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枚举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枚举所有可能明文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，用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加密和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比较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枚举所有可能的私钥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（已知明文）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数学方法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分解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n=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pq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，就可以计算</a:t>
            </a:r>
            <a:r>
              <a:rPr lang="el-GR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φ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(n)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，就可从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求得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不分解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，而直接求</a:t>
            </a:r>
            <a:r>
              <a:rPr lang="el-GR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φ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(n)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，再求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 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不求</a:t>
            </a:r>
            <a:r>
              <a:rPr lang="el-GR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φ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(n)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，直接求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 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235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密码学重要进步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0" name="文本占位符 2355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Rotor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到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DES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都是基于代换和置换等初等方法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New Directions in Cryptography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en-US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Whitfield </a:t>
            </a:r>
            <a:r>
              <a:rPr lang="en-US" altLang="en-US" sz="2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Diffie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, Hellman  1976</a:t>
            </a:r>
            <a:endParaRPr lang="en-US" alt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提出了公钥密码算法的概念和思路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提出了鉴别和签名问题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提出了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D-H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密钥协商协议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其他相关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Bobby Inman/NSA, James Ellis, Clifford Cocks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573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分解里程碑</a:t>
            </a:r>
            <a:endParaRPr lang="zh-CN" altLang="en-US" dirty="0"/>
          </a:p>
        </p:txBody>
      </p:sp>
      <p:sp>
        <p:nvSpPr>
          <p:cNvPr id="45058" name="文本占位符 57346"/>
          <p:cNvSpPr>
            <a:spLocks noGrp="1"/>
          </p:cNvSpPr>
          <p:nvPr>
            <p:ph idx="1"/>
          </p:nvPr>
        </p:nvSpPr>
        <p:spPr>
          <a:xfrm>
            <a:off x="301625" y="1242060"/>
            <a:ext cx="8540750" cy="4857115"/>
          </a:xfrm>
        </p:spPr>
        <p:txBody>
          <a:bodyPr anchor="t"/>
          <a:p>
            <a:pPr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十</a:t>
            </a:r>
            <a:r>
              <a:rPr lang="en-US" altLang="zh-CN" sz="2400">
                <a:solidFill>
                  <a:srgbClr val="000000"/>
                </a:solidFill>
              </a:rPr>
              <a:t>/</a:t>
            </a:r>
            <a:r>
              <a:rPr lang="zh-CN" altLang="en-US" sz="2400" dirty="0">
                <a:solidFill>
                  <a:srgbClr val="000000"/>
                </a:solidFill>
              </a:rPr>
              <a:t>二进制 日期 		</a:t>
            </a:r>
            <a:r>
              <a:rPr lang="en-US" altLang="zh-CN" sz="2400">
                <a:solidFill>
                  <a:srgbClr val="000000"/>
                </a:solidFill>
              </a:rPr>
              <a:t>MIPS</a:t>
            </a:r>
            <a:r>
              <a:rPr lang="zh-CN" altLang="en-US" sz="2400" dirty="0">
                <a:solidFill>
                  <a:srgbClr val="000000"/>
                </a:solidFill>
              </a:rPr>
              <a:t>年  方法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000000"/>
                </a:solidFill>
              </a:rPr>
              <a:t>69/	</a:t>
            </a:r>
            <a:r>
              <a:rPr lang="zh-CN" altLang="en-US" sz="2400" dirty="0">
                <a:solidFill>
                  <a:srgbClr val="000000"/>
                </a:solidFill>
              </a:rPr>
              <a:t>	</a:t>
            </a:r>
            <a:r>
              <a:rPr lang="en-US" altLang="zh-CN" sz="2400">
                <a:solidFill>
                  <a:srgbClr val="000000"/>
                </a:solidFill>
              </a:rPr>
              <a:t>1983</a:t>
            </a:r>
            <a:r>
              <a:rPr lang="zh-CN" altLang="en-US" sz="2400" dirty="0">
                <a:solidFill>
                  <a:srgbClr val="000000"/>
                </a:solidFill>
              </a:rPr>
              <a:t> 			二次筛法 </a:t>
            </a:r>
            <a:r>
              <a:rPr lang="en-US" altLang="zh-CN" sz="2400">
                <a:solidFill>
                  <a:srgbClr val="000000"/>
                </a:solidFill>
              </a:rPr>
              <a:t>quadratic sieve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000000"/>
                </a:solidFill>
              </a:rPr>
              <a:t>106/	1989			..</a:t>
            </a:r>
            <a:endParaRPr lang="en-US" altLang="zh-CN" sz="24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000000"/>
                </a:solidFill>
              </a:rPr>
              <a:t>100/332 	April 1991 	7 	..</a:t>
            </a:r>
            <a:endParaRPr lang="en-US" altLang="zh-CN" sz="24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000000"/>
                </a:solidFill>
              </a:rPr>
              <a:t>110/365 	April 1992 	75 	..</a:t>
            </a:r>
            <a:endParaRPr lang="en-US" altLang="zh-CN" sz="24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000000"/>
                </a:solidFill>
              </a:rPr>
              <a:t>120/398 	June  1993 	830 	..</a:t>
            </a:r>
            <a:endParaRPr lang="en-US" altLang="zh-CN" sz="24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000000"/>
                </a:solidFill>
              </a:rPr>
              <a:t>129/428 	April 1994 	5000 	..</a:t>
            </a:r>
            <a:endParaRPr lang="en-US" altLang="zh-CN" sz="24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000000"/>
                </a:solidFill>
              </a:rPr>
              <a:t>130/431 	April 1996 	5000	</a:t>
            </a:r>
            <a:r>
              <a:rPr lang="en-US" altLang="zh-CN" sz="2000">
                <a:solidFill>
                  <a:srgbClr val="000000"/>
                </a:solidFill>
              </a:rPr>
              <a:t>generalized number field sieve</a:t>
            </a:r>
            <a:endParaRPr lang="en-US" altLang="zh-CN" sz="10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000000"/>
                </a:solidFill>
              </a:rPr>
              <a:t>140 	Feb  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>
                <a:solidFill>
                  <a:srgbClr val="000000"/>
                </a:solidFill>
              </a:rPr>
              <a:t>1999 		..</a:t>
            </a:r>
            <a:endParaRPr lang="en-US" altLang="zh-CN" sz="24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000000"/>
                </a:solidFill>
              </a:rPr>
              <a:t>155		Aug  1999 	8400	..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000000"/>
                </a:solidFill>
              </a:rPr>
              <a:t>160		1 Apr 2003 		</a:t>
            </a:r>
            <a:endParaRPr lang="en-US" altLang="zh-CN" sz="24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000000"/>
                </a:solidFill>
              </a:rPr>
              <a:t>174/576	Dec 3,2003		..</a:t>
            </a:r>
            <a:endParaRPr lang="en-US" altLang="zh-CN" sz="24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000000"/>
                </a:solidFill>
              </a:rPr>
              <a:t>200/663 	9 May 2005		..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593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 </a:t>
            </a:r>
            <a:endParaRPr lang="zh-CN" altLang="en-US" dirty="0"/>
          </a:p>
        </p:txBody>
      </p:sp>
      <p:sp>
        <p:nvSpPr>
          <p:cNvPr id="47106" name="文本占位符 59394"/>
          <p:cNvSpPr>
            <a:spLocks noGrp="1"/>
          </p:cNvSpPr>
          <p:nvPr>
            <p:ph type="body" sz="half" idx="1"/>
          </p:nvPr>
        </p:nvSpPr>
        <p:spPr>
          <a:xfrm>
            <a:off x="457200" y="152400"/>
            <a:ext cx="8686800" cy="5257800"/>
          </a:xfrm>
        </p:spPr>
        <p:txBody>
          <a:bodyPr anchor="t"/>
          <a:p>
            <a:r>
              <a:rPr lang="en-US" altLang="zh-CN" sz="2800">
                <a:solidFill>
                  <a:srgbClr val="000000"/>
                </a:solidFill>
              </a:rPr>
              <a:t>RSA Laboratories sponsors</a:t>
            </a:r>
            <a:endParaRPr lang="en-US" altLang="zh-CN" sz="280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sz="2800">
                <a:solidFill>
                  <a:srgbClr val="000000"/>
                </a:solidFill>
              </a:rPr>
              <a:t>		the RSA Factoring Challenge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graphicFrame>
        <p:nvGraphicFramePr>
          <p:cNvPr id="59501" name="内容占位符 59500"/>
          <p:cNvGraphicFramePr/>
          <p:nvPr>
            <p:ph sz="half" idx="2"/>
          </p:nvPr>
        </p:nvGraphicFramePr>
        <p:xfrm>
          <a:off x="457200" y="1219200"/>
          <a:ext cx="8382000" cy="5641975"/>
        </p:xfrm>
        <a:graphic>
          <a:graphicData uri="http://schemas.openxmlformats.org/drawingml/2006/table">
            <a:tbl>
              <a:tblPr/>
              <a:tblGrid>
                <a:gridCol w="1217613"/>
                <a:gridCol w="758825"/>
                <a:gridCol w="1411287"/>
                <a:gridCol w="4994275"/>
              </a:tblGrid>
              <a:tr h="303213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digits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prize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factored (references)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2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RSA-100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Apr. 1991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RSA-110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Apr. 1992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2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RSA-120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120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Jun. 1993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RSA-129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129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</a:rPr>
                        <a:t>$100</a:t>
                      </a:r>
                      <a:endParaRPr lang="en-US" altLang="zh-CN" sz="14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Apr. 1994 (</a:t>
                      </a:r>
                      <a:r>
                        <a:rPr lang="en-US" altLang="zh-CN" sz="1400" b="1" err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Leutwyler</a:t>
                      </a: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 1994, </a:t>
                      </a:r>
                      <a:r>
                        <a:rPr lang="en-US" altLang="zh-CN" sz="1400" b="1" err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Cipra</a:t>
                      </a: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 1995)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2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RSA-130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130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Apr. 10, 1996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RSA-140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140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Feb. 2, 1999 (</a:t>
                      </a:r>
                      <a:r>
                        <a:rPr lang="en-US" altLang="zh-CN" sz="1400" b="1" err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te</a:t>
                      </a: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b="1" err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Riele</a:t>
                      </a: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 1999a)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2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RSA-150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150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withdrawn?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Apr. 6, 2004 (Aoki 2004)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RSA-155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155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Aug. 22, 1999 (</a:t>
                      </a:r>
                      <a:r>
                        <a:rPr lang="en-US" altLang="zh-CN" sz="1400" b="1" err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te</a:t>
                      </a: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b="1" err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Riele</a:t>
                      </a: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 1999b, Peterson 1999)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RSA-160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160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Apr. 1, 2003 (Bahr </a:t>
                      </a:r>
                      <a:r>
                        <a:rPr lang="en-US" altLang="zh-CN" sz="1400" b="1" i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et al. </a:t>
                      </a: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2003)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2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RSA-576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174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</a:rPr>
                        <a:t>$10k</a:t>
                      </a:r>
                      <a:endParaRPr lang="en-US" altLang="zh-CN" sz="14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Dec. 3, 2003 (</a:t>
                      </a:r>
                      <a:r>
                        <a:rPr lang="en-US" altLang="zh-CN" sz="1400" b="1" err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Franke</a:t>
                      </a: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 2003)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RSA-640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193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</a:rPr>
                        <a:t>20k</a:t>
                      </a:r>
                      <a:endParaRPr lang="en-US" altLang="zh-CN" sz="14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open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2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RSA-704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212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</a:rPr>
                        <a:t>30k</a:t>
                      </a:r>
                      <a:endParaRPr lang="en-US" altLang="zh-CN" sz="14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open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RSA-768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232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</a:rPr>
                        <a:t>50k</a:t>
                      </a:r>
                      <a:endParaRPr lang="en-US" altLang="zh-CN" sz="14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open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2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RSA-896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270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</a:rPr>
                        <a:t>75k</a:t>
                      </a:r>
                      <a:endParaRPr lang="en-US" altLang="zh-CN" sz="14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open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RSA-1024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309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</a:rPr>
                        <a:t>100k</a:t>
                      </a:r>
                      <a:endParaRPr lang="en-US" altLang="zh-CN" sz="14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open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2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RSA-1536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463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</a:rPr>
                        <a:t>150k</a:t>
                      </a:r>
                      <a:endParaRPr lang="en-US" altLang="zh-CN" sz="14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open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RSA-2048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617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</a:rPr>
                        <a:t>200k</a:t>
                      </a:r>
                      <a:endParaRPr lang="en-US" altLang="zh-CN" sz="14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 b="1">
                          <a:solidFill>
                            <a:schemeClr val="bg1"/>
                          </a:solidFill>
                          <a:latin typeface="Verdana" pitchFamily="34" charset="0"/>
                          <a:cs typeface="Times New Roman" panose="02020603050405020304" pitchFamily="18" charset="0"/>
                        </a:rPr>
                        <a:t>open</a:t>
                      </a:r>
                      <a:endParaRPr lang="en-US" altLang="zh-CN" sz="14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60417"/>
          <p:cNvSpPr>
            <a:spLocks noGrp="1"/>
          </p:cNvSpPr>
          <p:nvPr>
            <p:ph type="title"/>
          </p:nvPr>
        </p:nvSpPr>
        <p:spPr>
          <a:xfrm>
            <a:off x="914400" y="0"/>
            <a:ext cx="685800" cy="6705600"/>
          </a:xfrm>
        </p:spPr>
        <p:txBody>
          <a:bodyPr anchor="ctr"/>
          <a:p>
            <a:r>
              <a:rPr lang="zh-CN" altLang="en-US" sz="3600" dirty="0">
                <a:solidFill>
                  <a:srgbClr val="000000"/>
                </a:solidFill>
              </a:rPr>
              <a:t>因子分解所需的</a:t>
            </a:r>
            <a:r>
              <a:rPr lang="en-US" altLang="zh-CN" sz="3600">
                <a:solidFill>
                  <a:srgbClr val="000000"/>
                </a:solidFill>
              </a:rPr>
              <a:t>MIPS</a:t>
            </a:r>
            <a:r>
              <a:rPr lang="zh-CN" altLang="en-US" sz="3600" dirty="0">
                <a:solidFill>
                  <a:srgbClr val="000000"/>
                </a:solidFill>
              </a:rPr>
              <a:t>年</a:t>
            </a:r>
            <a:endParaRPr lang="zh-CN" altLang="en-US" sz="3600" dirty="0">
              <a:solidFill>
                <a:srgbClr val="000000"/>
              </a:solidFill>
            </a:endParaRPr>
          </a:p>
        </p:txBody>
      </p:sp>
      <p:sp>
        <p:nvSpPr>
          <p:cNvPr id="49154" name="文本占位符 6041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49155" name="图片 60419" descr="Snap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0" y="0"/>
            <a:ext cx="663575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614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抵抗因子分解</a:t>
            </a:r>
            <a:endParaRPr lang="zh-CN" altLang="en-US" dirty="0"/>
          </a:p>
        </p:txBody>
      </p:sp>
      <p:sp>
        <p:nvSpPr>
          <p:cNvPr id="50178" name="文本占位符 6144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None/>
            </a:pPr>
            <a:r>
              <a:rPr lang="en-US" altLang="zh-CN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如果有特殊结构，则较易被分解，因此：</a:t>
            </a:r>
            <a:endParaRPr lang="zh-CN" altLang="en-US" dirty="0">
              <a:solidFill>
                <a:srgbClr val="000000"/>
              </a:solidFill>
            </a:endParaRPr>
          </a:p>
          <a:p>
            <a:r>
              <a:rPr lang="en-US" altLang="zh-CN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要尽量大，当前</a:t>
            </a:r>
            <a:r>
              <a:rPr lang="en-US" altLang="zh-CN">
                <a:solidFill>
                  <a:srgbClr val="000000"/>
                </a:solidFill>
              </a:rPr>
              <a:t>1024</a:t>
            </a:r>
            <a:r>
              <a:rPr lang="zh-CN" altLang="en-US" dirty="0">
                <a:solidFill>
                  <a:srgbClr val="000000"/>
                </a:solidFill>
              </a:rPr>
              <a:t>位应该是安全的</a:t>
            </a:r>
            <a:endParaRPr lang="zh-CN" altLang="en-US" dirty="0">
              <a:solidFill>
                <a:srgbClr val="000000"/>
              </a:solidFill>
            </a:endParaRPr>
          </a:p>
          <a:p>
            <a:r>
              <a:rPr lang="en-US" altLang="zh-CN">
                <a:solidFill>
                  <a:srgbClr val="000000"/>
                </a:solidFill>
              </a:rPr>
              <a:t>P</a:t>
            </a:r>
            <a:r>
              <a:rPr lang="zh-CN" altLang="en-US" dirty="0">
                <a:solidFill>
                  <a:srgbClr val="000000"/>
                </a:solidFill>
              </a:rPr>
              <a:t>和</a:t>
            </a:r>
            <a:r>
              <a:rPr lang="en-US" altLang="zh-CN">
                <a:solidFill>
                  <a:srgbClr val="000000"/>
                </a:solidFill>
              </a:rPr>
              <a:t>Q</a:t>
            </a:r>
            <a:r>
              <a:rPr lang="zh-CN" altLang="en-US" dirty="0">
                <a:solidFill>
                  <a:srgbClr val="000000"/>
                </a:solidFill>
              </a:rPr>
              <a:t>应该宽度接近，比如都约</a:t>
            </a:r>
            <a:r>
              <a:rPr lang="en-US" altLang="zh-CN">
                <a:solidFill>
                  <a:srgbClr val="000000"/>
                </a:solidFill>
              </a:rPr>
              <a:t>512</a:t>
            </a:r>
            <a:r>
              <a:rPr lang="zh-CN" altLang="en-US" dirty="0">
                <a:solidFill>
                  <a:srgbClr val="000000"/>
                </a:solidFill>
              </a:rPr>
              <a:t>位</a:t>
            </a:r>
            <a:endParaRPr lang="zh-CN" altLang="en-US" dirty="0">
              <a:solidFill>
                <a:srgbClr val="000000"/>
              </a:solidFill>
            </a:endParaRPr>
          </a:p>
          <a:p>
            <a:r>
              <a:rPr lang="en-US" altLang="zh-CN">
                <a:solidFill>
                  <a:srgbClr val="000000"/>
                </a:solidFill>
              </a:rPr>
              <a:t>P-1</a:t>
            </a:r>
            <a:r>
              <a:rPr lang="zh-CN" altLang="en-US" dirty="0">
                <a:solidFill>
                  <a:srgbClr val="000000"/>
                </a:solidFill>
              </a:rPr>
              <a:t>和</a:t>
            </a:r>
            <a:r>
              <a:rPr lang="en-US" altLang="zh-CN">
                <a:solidFill>
                  <a:srgbClr val="000000"/>
                </a:solidFill>
              </a:rPr>
              <a:t>Q-1</a:t>
            </a:r>
            <a:r>
              <a:rPr lang="zh-CN" altLang="en-US" dirty="0">
                <a:solidFill>
                  <a:srgbClr val="000000"/>
                </a:solidFill>
              </a:rPr>
              <a:t>应该都有大的素因子，比如强素数</a:t>
            </a:r>
            <a:endParaRPr lang="zh-CN" altLang="en-US" dirty="0">
              <a:solidFill>
                <a:srgbClr val="000000"/>
              </a:solidFill>
            </a:endParaRPr>
          </a:p>
          <a:p>
            <a:r>
              <a:rPr lang="en-US" altLang="zh-CN" err="1">
                <a:solidFill>
                  <a:srgbClr val="000000"/>
                </a:solidFill>
              </a:rPr>
              <a:t>gcd</a:t>
            </a:r>
            <a:r>
              <a:rPr lang="zh-CN" altLang="en-US" dirty="0">
                <a:solidFill>
                  <a:srgbClr val="000000"/>
                </a:solidFill>
              </a:rPr>
              <a:t>（</a:t>
            </a:r>
            <a:r>
              <a:rPr lang="en-US" altLang="zh-CN">
                <a:solidFill>
                  <a:srgbClr val="000000"/>
                </a:solidFill>
              </a:rPr>
              <a:t>p-1,q-1</a:t>
            </a:r>
            <a:r>
              <a:rPr lang="zh-CN" altLang="en-US" dirty="0">
                <a:solidFill>
                  <a:srgbClr val="000000"/>
                </a:solidFill>
              </a:rPr>
              <a:t>）应该比较小</a:t>
            </a:r>
            <a:endParaRPr lang="zh-CN" altLang="en-US" dirty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标题 624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共模攻击</a:t>
            </a:r>
            <a:endParaRPr lang="zh-CN" altLang="en-US" dirty="0"/>
          </a:p>
        </p:txBody>
      </p:sp>
      <p:sp>
        <p:nvSpPr>
          <p:cNvPr id="51202" name="文本占位符 62466"/>
          <p:cNvSpPr>
            <a:spLocks noGrp="1"/>
          </p:cNvSpPr>
          <p:nvPr>
            <p:ph idx="1"/>
          </p:nvPr>
        </p:nvSpPr>
        <p:spPr>
          <a:xfrm>
            <a:off x="301625" y="1158875"/>
            <a:ext cx="8540750" cy="4940300"/>
          </a:xfrm>
        </p:spPr>
        <p:txBody>
          <a:bodyPr anchor="t"/>
          <a:p>
            <a:r>
              <a:rPr lang="zh-CN" altLang="en-US" dirty="0">
                <a:solidFill>
                  <a:srgbClr val="000000"/>
                </a:solidFill>
              </a:rPr>
              <a:t>假如一组用户，共用一个模</a:t>
            </a:r>
            <a:r>
              <a:rPr lang="en-US" altLang="zh-CN">
                <a:solidFill>
                  <a:srgbClr val="000000"/>
                </a:solidFill>
              </a:rPr>
              <a:t>n</a:t>
            </a:r>
            <a:endParaRPr lang="en-US" altLang="zh-CN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>
                <a:solidFill>
                  <a:srgbClr val="000000"/>
                </a:solidFill>
              </a:rPr>
              <a:t>		</a:t>
            </a:r>
            <a:r>
              <a:rPr lang="zh-CN" altLang="en-US" dirty="0">
                <a:solidFill>
                  <a:srgbClr val="000000"/>
                </a:solidFill>
              </a:rPr>
              <a:t>（</a:t>
            </a:r>
            <a:r>
              <a:rPr lang="en-US" altLang="zh-CN">
                <a:solidFill>
                  <a:srgbClr val="000000"/>
                </a:solidFill>
              </a:rPr>
              <a:t>e1, n</a:t>
            </a:r>
            <a:r>
              <a:rPr lang="zh-CN" altLang="en-US" dirty="0">
                <a:solidFill>
                  <a:srgbClr val="000000"/>
                </a:solidFill>
              </a:rPr>
              <a:t>），（</a:t>
            </a:r>
            <a:r>
              <a:rPr lang="en-US" altLang="zh-CN">
                <a:solidFill>
                  <a:srgbClr val="000000"/>
                </a:solidFill>
              </a:rPr>
              <a:t>e2, n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  <a:endParaRPr lang="zh-CN" altLang="en-US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从</a:t>
            </a:r>
            <a:r>
              <a:rPr lang="en-US" altLang="zh-CN">
                <a:solidFill>
                  <a:srgbClr val="000000"/>
                </a:solidFill>
              </a:rPr>
              <a:t>n, e1, e2, c1=m^e1, c2=m^e2</a:t>
            </a:r>
            <a:r>
              <a:rPr lang="zh-CN" altLang="en-US" dirty="0">
                <a:solidFill>
                  <a:srgbClr val="000000"/>
                </a:solidFill>
              </a:rPr>
              <a:t>计算</a:t>
            </a:r>
            <a:r>
              <a:rPr lang="en-US" altLang="zh-CN">
                <a:solidFill>
                  <a:srgbClr val="000000"/>
                </a:solidFill>
              </a:rPr>
              <a:t>m</a:t>
            </a:r>
            <a:endParaRPr lang="en-US" altLang="zh-CN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	用扩展欧氏算法找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	  </a:t>
            </a:r>
            <a:r>
              <a:rPr lang="en-US" altLang="zh-CN">
                <a:solidFill>
                  <a:srgbClr val="000000"/>
                </a:solidFill>
              </a:rPr>
              <a:t>r*e1 + s*e2 = 1	[r*e1 = 1 mod e2]</a:t>
            </a:r>
            <a:endParaRPr lang="en-US" altLang="zh-CN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	则  </a:t>
            </a:r>
            <a:r>
              <a:rPr lang="en-US" altLang="zh-CN">
                <a:solidFill>
                  <a:srgbClr val="000000"/>
                </a:solidFill>
              </a:rPr>
              <a:t>m = c1^r * c2^s</a:t>
            </a:r>
            <a:endParaRPr lang="en-US" altLang="zh-CN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>
                <a:solidFill>
                  <a:srgbClr val="000000"/>
                </a:solidFill>
              </a:rPr>
              <a:t>		    = m^e1^r*m^e2^s = </a:t>
            </a:r>
            <a:r>
              <a:rPr lang="en-US" altLang="zh-CN" err="1">
                <a:solidFill>
                  <a:srgbClr val="000000"/>
                </a:solidFill>
              </a:rPr>
              <a:t>m^(r</a:t>
            </a:r>
            <a:r>
              <a:rPr lang="en-US" altLang="zh-CN">
                <a:solidFill>
                  <a:srgbClr val="000000"/>
                </a:solidFill>
              </a:rPr>
              <a:t>*e1 + s*e2)=m</a:t>
            </a:r>
            <a:endParaRPr lang="zh-CN" altLang="en-US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教训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	不要使用同一个模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634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计时攻击</a:t>
            </a:r>
            <a:endParaRPr lang="zh-CN" altLang="en-US" dirty="0"/>
          </a:p>
        </p:txBody>
      </p:sp>
      <p:sp>
        <p:nvSpPr>
          <p:cNvPr id="52226" name="文本占位符 6349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>
                <a:solidFill>
                  <a:srgbClr val="000000"/>
                </a:solidFill>
              </a:rPr>
              <a:t>Timing Attacks on Implementations of DH, RSA, DSS, and Other Systems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1994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Paul C. Kocher</a:t>
            </a:r>
            <a:endParaRPr lang="zh-CN" altLang="en-US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攻击者可以统计执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	行时间得到</a:t>
            </a:r>
            <a:r>
              <a:rPr lang="en-US" altLang="zh-CN">
                <a:solidFill>
                  <a:srgbClr val="000000"/>
                </a:solidFill>
              </a:rPr>
              <a:t>d</a:t>
            </a:r>
            <a:r>
              <a:rPr lang="zh-CN" altLang="en-US" dirty="0">
                <a:solidFill>
                  <a:srgbClr val="000000"/>
                </a:solidFill>
              </a:rPr>
              <a:t>的比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	特取值</a:t>
            </a:r>
            <a:endParaRPr lang="en-US" altLang="zh-CN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52227" name="图片 63491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0" y="2590800"/>
            <a:ext cx="4419600" cy="39068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7782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抵抗计时攻击</a:t>
            </a:r>
            <a:endParaRPr lang="zh-CN" altLang="en-US" dirty="0"/>
          </a:p>
        </p:txBody>
      </p:sp>
      <p:sp>
        <p:nvSpPr>
          <p:cNvPr id="53250" name="文本占位符 77826"/>
          <p:cNvSpPr>
            <a:spLocks noGrp="1"/>
          </p:cNvSpPr>
          <p:nvPr>
            <p:ph idx="1"/>
          </p:nvPr>
        </p:nvSpPr>
        <p:spPr>
          <a:xfrm>
            <a:off x="301625" y="1224280"/>
            <a:ext cx="8540750" cy="4874895"/>
          </a:xfrm>
        </p:spPr>
        <p:txBody>
          <a:bodyPr anchor="t"/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计算</a:t>
            </a:r>
            <a:r>
              <a:rPr lang="en-US" altLang="zh-CN">
                <a:solidFill>
                  <a:srgbClr val="000000"/>
                </a:solidFill>
              </a:rPr>
              <a:t>M=</a:t>
            </a:r>
            <a:r>
              <a:rPr lang="en-US" altLang="zh-CN" err="1">
                <a:solidFill>
                  <a:srgbClr val="000000"/>
                </a:solidFill>
              </a:rPr>
              <a:t>C</a:t>
            </a:r>
            <a:r>
              <a:rPr lang="en-US" altLang="zh-CN" baseline="30000" err="1">
                <a:solidFill>
                  <a:srgbClr val="000000"/>
                </a:solidFill>
              </a:rPr>
              <a:t>d</a:t>
            </a:r>
            <a:r>
              <a:rPr lang="en-US" altLang="zh-CN">
                <a:solidFill>
                  <a:srgbClr val="000000"/>
                </a:solidFill>
              </a:rPr>
              <a:t> mod N</a:t>
            </a:r>
            <a:endParaRPr lang="en-US" altLang="zh-CN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取随机数</a:t>
            </a:r>
            <a:r>
              <a:rPr lang="en-US" altLang="zh-CN">
                <a:solidFill>
                  <a:srgbClr val="000000"/>
                </a:solidFill>
              </a:rPr>
              <a:t>r&lt;N</a:t>
            </a:r>
            <a:endParaRPr lang="en-US" altLang="zh-CN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计算</a:t>
            </a:r>
            <a:r>
              <a:rPr lang="en-US" altLang="zh-CN">
                <a:solidFill>
                  <a:srgbClr val="000000"/>
                </a:solidFill>
              </a:rPr>
              <a:t>C’=</a:t>
            </a:r>
            <a:r>
              <a:rPr lang="en-US" altLang="zh-CN" err="1">
                <a:solidFill>
                  <a:srgbClr val="000000"/>
                </a:solidFill>
              </a:rPr>
              <a:t>Cr</a:t>
            </a:r>
            <a:r>
              <a:rPr lang="en-US" altLang="zh-CN" baseline="30000" err="1">
                <a:solidFill>
                  <a:srgbClr val="000000"/>
                </a:solidFill>
              </a:rPr>
              <a:t>e</a:t>
            </a:r>
            <a:r>
              <a:rPr lang="en-US" altLang="zh-CN">
                <a:solidFill>
                  <a:srgbClr val="000000"/>
                </a:solidFill>
              </a:rPr>
              <a:t> mod N</a:t>
            </a:r>
            <a:endParaRPr lang="en-US" altLang="zh-CN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计算</a:t>
            </a:r>
            <a:r>
              <a:rPr lang="en-US" altLang="zh-CN">
                <a:solidFill>
                  <a:srgbClr val="000000"/>
                </a:solidFill>
              </a:rPr>
              <a:t>M’=</a:t>
            </a:r>
            <a:r>
              <a:rPr lang="en-US" altLang="zh-CN" err="1">
                <a:solidFill>
                  <a:srgbClr val="000000"/>
                </a:solidFill>
              </a:rPr>
              <a:t>C’</a:t>
            </a:r>
            <a:r>
              <a:rPr lang="en-US" altLang="zh-CN" baseline="30000" err="1">
                <a:solidFill>
                  <a:srgbClr val="000000"/>
                </a:solidFill>
              </a:rPr>
              <a:t>d</a:t>
            </a:r>
            <a:r>
              <a:rPr lang="en-US" altLang="zh-CN">
                <a:solidFill>
                  <a:srgbClr val="000000"/>
                </a:solidFill>
              </a:rPr>
              <a:t> mod N</a:t>
            </a:r>
            <a:endParaRPr lang="en-US" altLang="zh-CN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计算</a:t>
            </a:r>
            <a:r>
              <a:rPr lang="en-US" altLang="zh-CN">
                <a:solidFill>
                  <a:srgbClr val="000000"/>
                </a:solidFill>
              </a:rPr>
              <a:t>M=M’r</a:t>
            </a:r>
            <a:r>
              <a:rPr lang="en-US" altLang="zh-CN" baseline="30000">
                <a:solidFill>
                  <a:srgbClr val="000000"/>
                </a:solidFill>
              </a:rPr>
              <a:t>-1</a:t>
            </a:r>
            <a:r>
              <a:rPr lang="en-US" altLang="zh-CN">
                <a:solidFill>
                  <a:srgbClr val="000000"/>
                </a:solidFill>
              </a:rPr>
              <a:t> mod N</a:t>
            </a:r>
            <a:endParaRPr lang="en-US" altLang="zh-CN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			</a:t>
            </a:r>
            <a:r>
              <a:rPr lang="en-US" altLang="zh-CN">
                <a:solidFill>
                  <a:srgbClr val="000000"/>
                </a:solidFill>
              </a:rPr>
              <a:t>= C’</a:t>
            </a:r>
            <a:r>
              <a:rPr lang="en-US" altLang="zh-CN" baseline="30000">
                <a:solidFill>
                  <a:srgbClr val="000000"/>
                </a:solidFill>
              </a:rPr>
              <a:t>d</a:t>
            </a:r>
            <a:r>
              <a:rPr lang="en-US" altLang="zh-CN">
                <a:solidFill>
                  <a:srgbClr val="000000"/>
                </a:solidFill>
              </a:rPr>
              <a:t>r</a:t>
            </a:r>
            <a:r>
              <a:rPr lang="en-US" altLang="zh-CN" baseline="30000">
                <a:solidFill>
                  <a:srgbClr val="000000"/>
                </a:solidFill>
              </a:rPr>
              <a:t>-1</a:t>
            </a:r>
            <a:r>
              <a:rPr lang="en-US" altLang="zh-CN">
                <a:solidFill>
                  <a:srgbClr val="000000"/>
                </a:solidFill>
              </a:rPr>
              <a:t> mod N</a:t>
            </a:r>
            <a:endParaRPr lang="en-US" altLang="zh-CN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>
                <a:solidFill>
                  <a:srgbClr val="000000"/>
                </a:solidFill>
              </a:rPr>
              <a:t>			= (Cr</a:t>
            </a:r>
            <a:r>
              <a:rPr lang="en-US" altLang="zh-CN" baseline="30000">
                <a:solidFill>
                  <a:srgbClr val="000000"/>
                </a:solidFill>
              </a:rPr>
              <a:t>e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en-US" altLang="zh-CN" baseline="30000">
                <a:solidFill>
                  <a:srgbClr val="000000"/>
                </a:solidFill>
              </a:rPr>
              <a:t>d</a:t>
            </a:r>
            <a:r>
              <a:rPr lang="en-US" altLang="zh-CN">
                <a:solidFill>
                  <a:srgbClr val="000000"/>
                </a:solidFill>
              </a:rPr>
              <a:t>r</a:t>
            </a:r>
            <a:r>
              <a:rPr lang="en-US" altLang="zh-CN" baseline="30000">
                <a:solidFill>
                  <a:srgbClr val="000000"/>
                </a:solidFill>
              </a:rPr>
              <a:t>-1</a:t>
            </a:r>
            <a:r>
              <a:rPr lang="en-US" altLang="zh-CN">
                <a:solidFill>
                  <a:srgbClr val="000000"/>
                </a:solidFill>
              </a:rPr>
              <a:t> mod N</a:t>
            </a:r>
            <a:endParaRPr lang="en-US" altLang="zh-CN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>
                <a:solidFill>
                  <a:srgbClr val="000000"/>
                </a:solidFill>
              </a:rPr>
              <a:t>			= </a:t>
            </a:r>
            <a:r>
              <a:rPr lang="en-US" altLang="zh-CN" err="1">
                <a:solidFill>
                  <a:srgbClr val="000000"/>
                </a:solidFill>
              </a:rPr>
              <a:t>C</a:t>
            </a:r>
            <a:r>
              <a:rPr lang="en-US" altLang="zh-CN" baseline="30000" err="1">
                <a:solidFill>
                  <a:srgbClr val="000000"/>
                </a:solidFill>
              </a:rPr>
              <a:t>d</a:t>
            </a:r>
            <a:r>
              <a:rPr lang="en-US" altLang="zh-CN" baseline="30000">
                <a:solidFill>
                  <a:srgbClr val="000000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r</a:t>
            </a:r>
            <a:r>
              <a:rPr lang="en-US" altLang="zh-CN" baseline="30000">
                <a:solidFill>
                  <a:srgbClr val="000000"/>
                </a:solidFill>
              </a:rPr>
              <a:t>(ed-1)</a:t>
            </a:r>
            <a:r>
              <a:rPr lang="en-US" altLang="zh-CN">
                <a:solidFill>
                  <a:srgbClr val="000000"/>
                </a:solidFill>
              </a:rPr>
              <a:t> mod N</a:t>
            </a:r>
            <a:endParaRPr lang="en-US" altLang="zh-CN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			</a:t>
            </a:r>
            <a:r>
              <a:rPr lang="en-US" altLang="zh-CN">
                <a:solidFill>
                  <a:srgbClr val="000000"/>
                </a:solidFill>
              </a:rPr>
              <a:t>= </a:t>
            </a:r>
            <a:r>
              <a:rPr lang="en-US" altLang="zh-CN" err="1">
                <a:solidFill>
                  <a:srgbClr val="000000"/>
                </a:solidFill>
              </a:rPr>
              <a:t>C</a:t>
            </a:r>
            <a:r>
              <a:rPr lang="en-US" altLang="zh-CN" baseline="30000" err="1">
                <a:solidFill>
                  <a:srgbClr val="000000"/>
                </a:solidFill>
              </a:rPr>
              <a:t>d</a:t>
            </a:r>
            <a:r>
              <a:rPr lang="en-US" altLang="zh-CN">
                <a:solidFill>
                  <a:srgbClr val="000000"/>
                </a:solidFill>
              </a:rPr>
              <a:t> mod N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665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对</a:t>
            </a:r>
            <a:r>
              <a:rPr lang="en-US" altLang="zh-CN"/>
              <a:t>RSA</a:t>
            </a:r>
            <a:r>
              <a:rPr lang="zh-CN" altLang="en-US" dirty="0"/>
              <a:t>选择密文攻击</a:t>
            </a:r>
            <a:endParaRPr lang="zh-CN" altLang="en-US" dirty="0"/>
          </a:p>
        </p:txBody>
      </p:sp>
      <p:sp>
        <p:nvSpPr>
          <p:cNvPr id="54274" name="文本占位符 6656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（选择密文意味着可以借用私钥）</a:t>
            </a:r>
            <a:endParaRPr lang="en-US" altLang="zh-CN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利用抗计时攻击的思路，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	可以用随机数</a:t>
            </a:r>
            <a:r>
              <a:rPr lang="en-US" altLang="zh-CN">
                <a:solidFill>
                  <a:srgbClr val="000000"/>
                </a:solidFill>
              </a:rPr>
              <a:t>r</a:t>
            </a:r>
            <a:r>
              <a:rPr lang="zh-CN" altLang="en-US" dirty="0">
                <a:solidFill>
                  <a:srgbClr val="000000"/>
                </a:solidFill>
              </a:rPr>
              <a:t>把</a:t>
            </a:r>
            <a:r>
              <a:rPr lang="en-US" altLang="zh-CN">
                <a:solidFill>
                  <a:srgbClr val="000000"/>
                </a:solidFill>
              </a:rPr>
              <a:t>C</a:t>
            </a:r>
            <a:r>
              <a:rPr lang="zh-CN" altLang="en-US" dirty="0">
                <a:solidFill>
                  <a:srgbClr val="000000"/>
                </a:solidFill>
              </a:rPr>
              <a:t>掩盖为</a:t>
            </a:r>
            <a:r>
              <a:rPr lang="en-US" altLang="zh-CN">
                <a:solidFill>
                  <a:srgbClr val="000000"/>
                </a:solidFill>
              </a:rPr>
              <a:t>C’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	然后把</a:t>
            </a:r>
            <a:r>
              <a:rPr lang="en-US" altLang="zh-CN">
                <a:solidFill>
                  <a:srgbClr val="000000"/>
                </a:solidFill>
              </a:rPr>
              <a:t>C’</a:t>
            </a:r>
            <a:r>
              <a:rPr lang="zh-CN" altLang="en-US" dirty="0">
                <a:solidFill>
                  <a:srgbClr val="000000"/>
                </a:solidFill>
              </a:rPr>
              <a:t>用私钥解密得到</a:t>
            </a:r>
            <a:r>
              <a:rPr lang="en-US" altLang="zh-CN">
                <a:solidFill>
                  <a:srgbClr val="000000"/>
                </a:solidFill>
              </a:rPr>
              <a:t>M’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	从</a:t>
            </a:r>
            <a:r>
              <a:rPr lang="en-US" altLang="zh-CN">
                <a:solidFill>
                  <a:srgbClr val="000000"/>
                </a:solidFill>
              </a:rPr>
              <a:t>M’</a:t>
            </a:r>
            <a:r>
              <a:rPr lang="zh-CN" altLang="en-US" dirty="0">
                <a:solidFill>
                  <a:srgbClr val="000000"/>
                </a:solidFill>
              </a:rPr>
              <a:t>乘以</a:t>
            </a:r>
            <a:r>
              <a:rPr lang="en-US" altLang="zh-CN">
                <a:solidFill>
                  <a:srgbClr val="000000"/>
                </a:solidFill>
              </a:rPr>
              <a:t>r</a:t>
            </a:r>
            <a:r>
              <a:rPr lang="en-US" altLang="zh-CN" baseline="30000">
                <a:solidFill>
                  <a:srgbClr val="000000"/>
                </a:solidFill>
              </a:rPr>
              <a:t>-1</a:t>
            </a:r>
            <a:r>
              <a:rPr lang="zh-CN" altLang="en-US" dirty="0">
                <a:solidFill>
                  <a:srgbClr val="000000"/>
                </a:solidFill>
              </a:rPr>
              <a:t>，即得</a:t>
            </a:r>
            <a:r>
              <a:rPr lang="en-US" altLang="zh-CN">
                <a:solidFill>
                  <a:srgbClr val="000000"/>
                </a:solidFill>
              </a:rPr>
              <a:t>M</a:t>
            </a:r>
            <a:endParaRPr lang="zh-CN" altLang="en-US" dirty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655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对</a:t>
            </a:r>
            <a:r>
              <a:rPr lang="en-US" altLang="zh-CN"/>
              <a:t>RSA</a:t>
            </a:r>
            <a:r>
              <a:rPr lang="zh-CN" altLang="en-US" dirty="0"/>
              <a:t>的主要支持和批评 </a:t>
            </a:r>
            <a:endParaRPr lang="zh-CN" altLang="en-US" dirty="0"/>
          </a:p>
        </p:txBody>
      </p:sp>
      <p:sp>
        <p:nvSpPr>
          <p:cNvPr id="55298" name="文本占位符 65538"/>
          <p:cNvSpPr>
            <a:spLocks noGrp="1"/>
          </p:cNvSpPr>
          <p:nvPr>
            <p:ph idx="1"/>
          </p:nvPr>
        </p:nvSpPr>
        <p:spPr>
          <a:xfrm>
            <a:off x="301625" y="1251585"/>
            <a:ext cx="8540750" cy="4847590"/>
          </a:xfrm>
        </p:spPr>
        <p:txBody>
          <a:bodyPr anchor="t"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形式简单，易于理解，研究深入，支持广泛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既能用来加密，又可签名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安全性的模糊（疑为等价于因子分解的难度）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随机素数产生并不容易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运算量大，速度受局限，尤其在嵌入式设备中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标题 675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使用公钥传递会话密钥</a:t>
            </a:r>
            <a:endParaRPr lang="zh-CN" altLang="en-US" dirty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322" name="文本占位符 6758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公钥算法太慢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对称算法一般几十兆字节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秒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1024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RSA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解密约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多次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秒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加密快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倍以上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4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OpenSSL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演示速度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只用来传递会话密钥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假设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已经有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的公钥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 baseline="-25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eB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发起和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的通信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产生会话密钥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，并用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 baseline="-25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eB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加密后传给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能用自己的私钥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 baseline="-25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dB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解开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他人不会知道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endParaRPr lang="en-US" altLang="zh-CN" baseline="-25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2662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澄清误解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18" name="文本占位符 26626"/>
          <p:cNvSpPr>
            <a:spLocks noGrp="1"/>
          </p:cNvSpPr>
          <p:nvPr>
            <p:ph idx="1"/>
          </p:nvPr>
        </p:nvSpPr>
        <p:spPr>
          <a:xfrm>
            <a:off x="301625" y="1242060"/>
            <a:ext cx="8540750" cy="4857115"/>
          </a:xfrm>
        </p:spPr>
        <p:txBody>
          <a:bodyPr anchor="t"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公钥算法更安全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不能简单比较。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传统对称算法已经过时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事实上，现在使用的是混合密码体制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公钥体制避免了传统密钥分配中心带来的麻烦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事实上，证书体制有其优点但绝非简单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公钥算法就是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RSA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RSA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只是当前最重要的公钥算法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标题 6860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公钥发布</a:t>
            </a:r>
            <a:endParaRPr lang="zh-CN" altLang="en-US" dirty="0"/>
          </a:p>
        </p:txBody>
      </p:sp>
      <p:sp>
        <p:nvSpPr>
          <p:cNvPr id="57346" name="文本占位符 6861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当要通信时向对方索要其公钥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需要额外的可信保障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扩散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通过可信的朋友之间的辗转交换，比如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PGP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公开的目录服务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目录的维护得由信得过的机构执行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每个用户在目录里有一项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身份信息，其公钥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 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提供网络的访问手段 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证书中心 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 -Certificate Authentication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PKI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的核心 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标题 696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对称算法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vs.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公钥算法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370" name="文本占位符 6963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安全性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速度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典型相差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倍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密钥管理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对称算法需要额外安全信道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公钥：证书中心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混合密码体制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公钥算法用于签名和认证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用公钥算法传输会话密钥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用会话密钥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对称算法加密批量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(bulk)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标题 706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RSA</a:t>
            </a:r>
            <a:r>
              <a:rPr lang="zh-CN" altLang="en-US" dirty="0"/>
              <a:t>算法中操作的对称性</a:t>
            </a:r>
            <a:endParaRPr lang="zh-CN" altLang="en-US" dirty="0"/>
          </a:p>
        </p:txBody>
      </p:sp>
      <p:sp>
        <p:nvSpPr>
          <p:cNvPr id="59394" name="文本占位符 7065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在建立阶段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是对称的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 OUT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在加密解密过程中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C		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D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P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在签名验证过程中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Sig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S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Ver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P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716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9.a  RSA API </a:t>
            </a:r>
            <a:r>
              <a:rPr lang="zh-CN" altLang="en-US" dirty="0"/>
              <a:t>和应用</a:t>
            </a:r>
            <a:endParaRPr lang="zh-CN" altLang="en-US" dirty="0"/>
          </a:p>
        </p:txBody>
      </p:sp>
      <p:sp>
        <p:nvSpPr>
          <p:cNvPr id="60418" name="文本占位符 7168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推荐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OpenSSL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的实现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OpenSSL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"/>
              </a:rPr>
              <a:t>http://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"/>
              </a:rPr>
              <a:t>www.openssl.org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"/>
              </a:rPr>
              <a:t>/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RSARef/RSAEuro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"/>
              </a:rPr>
              <a:t>http://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"/>
              </a:rPr>
              <a:t>www.rsaeuro.com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"/>
              </a:rPr>
              <a:t>/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727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公钥操作 </a:t>
            </a:r>
            <a:r>
              <a:rPr lang="en-US" altLang="zh-CN"/>
              <a:t>in OpenSSL</a:t>
            </a:r>
            <a:endParaRPr lang="zh-CN" altLang="en-US" dirty="0"/>
          </a:p>
        </p:txBody>
      </p:sp>
      <p:sp>
        <p:nvSpPr>
          <p:cNvPr id="61442" name="文本占位符 7270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 sz="3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RSA</a:t>
            </a:r>
            <a:endParaRPr lang="en-US" altLang="zh-CN" sz="3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None/>
            </a:pPr>
            <a:r>
              <a:rPr lang="en-US" altLang="zh-CN" sz="32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openssl</a:t>
            </a:r>
            <a:r>
              <a:rPr lang="en-US" altLang="zh-CN" sz="3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32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genrsa</a:t>
            </a:r>
            <a:r>
              <a:rPr lang="en-US" altLang="zh-CN" sz="3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1024 -out </a:t>
            </a:r>
            <a:r>
              <a:rPr lang="en-US" altLang="zh-CN" sz="32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key.txt</a:t>
            </a:r>
            <a:endParaRPr lang="en-US" altLang="zh-CN" sz="32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None/>
            </a:pPr>
            <a:r>
              <a:rPr lang="en-US" altLang="zh-CN" sz="32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openssl</a:t>
            </a:r>
            <a:r>
              <a:rPr lang="en-US" altLang="zh-CN" sz="3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32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rsa</a:t>
            </a:r>
            <a:r>
              <a:rPr lang="en-US" altLang="zh-CN" sz="3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-in </a:t>
            </a:r>
            <a:r>
              <a:rPr lang="en-US" altLang="zh-CN" sz="32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key.txt</a:t>
            </a:r>
            <a:r>
              <a:rPr lang="en-US" altLang="zh-CN" sz="3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-</a:t>
            </a:r>
            <a:r>
              <a:rPr lang="en-US" altLang="zh-CN" sz="32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pubout</a:t>
            </a:r>
            <a:r>
              <a:rPr lang="en-US" altLang="zh-CN" sz="3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-text </a:t>
            </a:r>
            <a:endParaRPr lang="zh-CN" altLang="en-US" sz="32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3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DH</a:t>
            </a:r>
            <a:endParaRPr lang="en-US" altLang="zh-CN" sz="3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None/>
            </a:pPr>
            <a:r>
              <a:rPr lang="en-US" altLang="zh-CN" sz="32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openssl</a:t>
            </a:r>
            <a:r>
              <a:rPr lang="en-US" altLang="zh-CN" sz="3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32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gendh</a:t>
            </a:r>
            <a:r>
              <a:rPr lang="en-US" altLang="zh-CN" sz="3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-out </a:t>
            </a:r>
            <a:r>
              <a:rPr lang="en-US" altLang="zh-CN" sz="32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dhkey.txt</a:t>
            </a:r>
            <a:endParaRPr lang="en-US" altLang="zh-CN" sz="32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None/>
            </a:pPr>
            <a:r>
              <a:rPr lang="en-US" altLang="zh-CN" sz="32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openssl</a:t>
            </a:r>
            <a:r>
              <a:rPr lang="en-US" altLang="zh-CN" sz="3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dh -in </a:t>
            </a:r>
            <a:r>
              <a:rPr lang="en-US" altLang="zh-CN" sz="32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dhkey.txt</a:t>
            </a:r>
            <a:r>
              <a:rPr lang="en-US" altLang="zh-CN" sz="3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-text</a:t>
            </a:r>
            <a:endParaRPr lang="en-US" altLang="zh-CN" sz="32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32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1443" name="对象 72707"/>
          <p:cNvGraphicFramePr/>
          <p:nvPr/>
        </p:nvGraphicFramePr>
        <p:xfrm>
          <a:off x="7467600" y="1219200"/>
          <a:ext cx="1233488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85750" imgH="317500" progId="Package">
                  <p:embed/>
                </p:oleObj>
              </mc:Choice>
              <mc:Fallback>
                <p:oleObj name="" r:id="rId1" imgW="285750" imgH="317500" progId="Packag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67600" y="1219200"/>
                        <a:ext cx="1233488" cy="1366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对象 72708"/>
          <p:cNvGraphicFramePr/>
          <p:nvPr/>
        </p:nvGraphicFramePr>
        <p:xfrm>
          <a:off x="7046913" y="2590800"/>
          <a:ext cx="1944687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438150" imgH="317500" progId="Package">
                  <p:embed/>
                </p:oleObj>
              </mc:Choice>
              <mc:Fallback>
                <p:oleObj name="" r:id="rId3" imgW="438150" imgH="317500" progId="Packag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46913" y="2590800"/>
                        <a:ext cx="1944687" cy="1360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对象 72709"/>
          <p:cNvGraphicFramePr/>
          <p:nvPr/>
        </p:nvGraphicFramePr>
        <p:xfrm>
          <a:off x="7315200" y="4114800"/>
          <a:ext cx="1584325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381000" imgH="317500" progId="Package">
                  <p:embed/>
                </p:oleObj>
              </mc:Choice>
              <mc:Fallback>
                <p:oleObj name="" r:id="rId5" imgW="381000" imgH="317500" progId="Packag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15200" y="4114800"/>
                        <a:ext cx="1584325" cy="1323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对象 72710"/>
          <p:cNvGraphicFramePr/>
          <p:nvPr/>
        </p:nvGraphicFramePr>
        <p:xfrm>
          <a:off x="7315200" y="5561013"/>
          <a:ext cx="1600200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7" imgW="393700" imgH="317500" progId="Package">
                  <p:embed/>
                </p:oleObj>
              </mc:Choice>
              <mc:Fallback>
                <p:oleObj name="" r:id="rId7" imgW="393700" imgH="317500" progId="Package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15200" y="5561013"/>
                        <a:ext cx="1600200" cy="1296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标题 737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RSA</a:t>
            </a:r>
            <a:r>
              <a:rPr lang="zh-CN" altLang="en-US" dirty="0"/>
              <a:t>加解密</a:t>
            </a:r>
            <a:endParaRPr lang="zh-CN" altLang="en-US" dirty="0"/>
          </a:p>
        </p:txBody>
      </p:sp>
      <p:sp>
        <p:nvSpPr>
          <p:cNvPr id="62466" name="文本占位符 7373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 sz="3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RSA</a:t>
            </a:r>
            <a:r>
              <a:rPr lang="zh-CN" altLang="en-US" sz="3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加密和解密</a:t>
            </a:r>
            <a:endParaRPr lang="zh-CN" altLang="en-US" sz="3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3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注：实际使用时</a:t>
            </a:r>
            <a:r>
              <a:rPr lang="en-US" altLang="zh-CN" sz="3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RSA</a:t>
            </a:r>
            <a:r>
              <a:rPr lang="zh-CN" altLang="en-US" sz="3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加密的一般不是直接的明文，而是会话密钥，然后用对称算法加解密</a:t>
            </a:r>
            <a:endParaRPr lang="zh-CN" altLang="en-US" sz="3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3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本例使用</a:t>
            </a:r>
            <a:r>
              <a:rPr lang="en-US" altLang="zh-CN" sz="3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OpenSSL</a:t>
            </a:r>
            <a:endParaRPr lang="en-US" altLang="zh-CN" sz="32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32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62467" name="对象 73731"/>
          <p:cNvGraphicFramePr/>
          <p:nvPr/>
        </p:nvGraphicFramePr>
        <p:xfrm>
          <a:off x="5181600" y="4429125"/>
          <a:ext cx="3240088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showAsIcon="1" r:id="rId1" imgW="914400" imgH="685800" progId="Package">
                  <p:embed/>
                </p:oleObj>
              </mc:Choice>
              <mc:Fallback>
                <p:oleObj name="" showAsIcon="1" r:id="rId1" imgW="914400" imgH="685800" progId="Package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81600" y="4429125"/>
                        <a:ext cx="3240088" cy="2428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标题 747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Reading links</a:t>
            </a:r>
            <a:endParaRPr lang="en-US" altLang="zh-CN"/>
          </a:p>
        </p:txBody>
      </p:sp>
      <p:sp>
        <p:nvSpPr>
          <p:cNvPr id="63490" name="文本占位符 7475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>
                <a:solidFill>
                  <a:srgbClr val="000000"/>
                </a:solidFill>
              </a:rPr>
              <a:t>PKCS#1</a:t>
            </a:r>
            <a:endParaRPr lang="en-US" altLang="zh-CN">
              <a:solidFill>
                <a:srgbClr val="000000"/>
              </a:solidFill>
            </a:endParaRPr>
          </a:p>
          <a:p>
            <a:r>
              <a:rPr lang="en-US" altLang="en-US">
                <a:solidFill>
                  <a:srgbClr val="000000"/>
                </a:solidFill>
              </a:rPr>
              <a:t>Eric </a:t>
            </a:r>
            <a:r>
              <a:rPr lang="en-US" altLang="en-US" err="1">
                <a:solidFill>
                  <a:srgbClr val="000000"/>
                </a:solidFill>
              </a:rPr>
              <a:t>Weisstein's</a:t>
            </a:r>
            <a:r>
              <a:rPr lang="en-US" altLang="en-US">
                <a:solidFill>
                  <a:srgbClr val="000000"/>
                </a:solidFill>
              </a:rPr>
              <a:t> World of Mathematics</a:t>
            </a:r>
            <a:endParaRPr lang="en-US" altLang="zh-CN">
              <a:solidFill>
                <a:srgbClr val="000000"/>
              </a:solidFill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hlinkClick r:id="rId1"/>
              </a:rPr>
              <a:t>http://</a:t>
            </a:r>
            <a:r>
              <a:rPr lang="en-US" altLang="zh-CN" err="1">
                <a:solidFill>
                  <a:srgbClr val="000000"/>
                </a:solidFill>
                <a:hlinkClick r:id="rId1"/>
              </a:rPr>
              <a:t>mathworld.wolfram.com</a:t>
            </a:r>
            <a:r>
              <a:rPr lang="en-US" altLang="zh-CN">
                <a:solidFill>
                  <a:srgbClr val="000000"/>
                </a:solidFill>
                <a:hlinkClick r:id="rId1"/>
              </a:rPr>
              <a:t>/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endParaRPr lang="en-US" altLang="zh-CN">
              <a:solidFill>
                <a:srgbClr val="000000"/>
              </a:solidFill>
            </a:endParaRPr>
          </a:p>
          <a:p>
            <a:r>
              <a:rPr lang="en-US" altLang="zh-CN">
                <a:solidFill>
                  <a:srgbClr val="000000"/>
                </a:solidFill>
              </a:rPr>
              <a:t>Mersenne Prime Search</a:t>
            </a:r>
            <a:endParaRPr lang="en-US" altLang="zh-CN">
              <a:solidFill>
                <a:srgbClr val="000000"/>
              </a:solidFill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hlinkClick r:id="rId2"/>
              </a:rPr>
              <a:t>http://</a:t>
            </a:r>
            <a:r>
              <a:rPr lang="en-US" altLang="zh-CN" err="1">
                <a:solidFill>
                  <a:srgbClr val="000000"/>
                </a:solidFill>
                <a:hlinkClick r:id="rId2"/>
              </a:rPr>
              <a:t>www.mersenne.org</a:t>
            </a:r>
            <a:r>
              <a:rPr lang="en-US" altLang="zh-CN">
                <a:solidFill>
                  <a:srgbClr val="000000"/>
                </a:solidFill>
                <a:hlinkClick r:id="rId2"/>
              </a:rPr>
              <a:t>/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endParaRPr lang="en-US" altLang="zh-CN">
              <a:solidFill>
                <a:srgbClr val="000000"/>
              </a:solidFill>
            </a:endParaRPr>
          </a:p>
          <a:p>
            <a:r>
              <a:rPr lang="en-US" altLang="zh-CN">
                <a:solidFill>
                  <a:srgbClr val="000000"/>
                </a:solidFill>
              </a:rPr>
              <a:t>the Prime pages</a:t>
            </a:r>
            <a:endParaRPr lang="en-US" altLang="zh-CN">
              <a:solidFill>
                <a:srgbClr val="000000"/>
              </a:solidFill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hlinkClick r:id="rId3"/>
              </a:rPr>
              <a:t>http://</a:t>
            </a:r>
            <a:r>
              <a:rPr lang="en-US" altLang="zh-CN" err="1">
                <a:solidFill>
                  <a:srgbClr val="000000"/>
                </a:solidFill>
                <a:hlinkClick r:id="rId3"/>
              </a:rPr>
              <a:t>www.utm.edu</a:t>
            </a:r>
            <a:r>
              <a:rPr lang="en-US" altLang="zh-CN">
                <a:solidFill>
                  <a:srgbClr val="000000"/>
                </a:solidFill>
                <a:hlinkClick r:id="rId3"/>
              </a:rPr>
              <a:t>/research/primes/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endParaRPr lang="en-US" altLang="zh-CN">
              <a:solidFill>
                <a:srgbClr val="000000"/>
              </a:solidFill>
            </a:endParaRPr>
          </a:p>
          <a:p>
            <a:r>
              <a:rPr lang="en-US" altLang="zh-CN">
                <a:solidFill>
                  <a:srgbClr val="000000"/>
                </a:solidFill>
              </a:rPr>
              <a:t>Java Program for RSA Encryption</a:t>
            </a:r>
            <a:endParaRPr lang="en-US" altLang="zh-CN" sz="3600">
              <a:solidFill>
                <a:srgbClr val="000000"/>
              </a:solidFill>
            </a:endParaRPr>
          </a:p>
          <a:p>
            <a:pPr lvl="1"/>
            <a:r>
              <a:rPr lang="en-US" altLang="zh-CN" sz="3200">
                <a:solidFill>
                  <a:srgbClr val="000000"/>
                </a:solidFill>
                <a:hlinkClick r:id="rId4"/>
              </a:rPr>
              <a:t>http://</a:t>
            </a:r>
            <a:r>
              <a:rPr lang="en-US" altLang="zh-CN" sz="3200" err="1">
                <a:solidFill>
                  <a:srgbClr val="000000"/>
                </a:solidFill>
                <a:hlinkClick r:id="rId4"/>
              </a:rPr>
              <a:t>www.orlingrabbe.com/rsa_java.htm</a:t>
            </a:r>
            <a:r>
              <a:rPr lang="en-US" altLang="zh-CN" sz="3200">
                <a:solidFill>
                  <a:srgbClr val="000000"/>
                </a:solidFill>
              </a:rPr>
              <a:t> </a:t>
            </a:r>
            <a:endParaRPr lang="en-US" altLang="zh-CN" sz="3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标题 8089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关键词 </a:t>
            </a:r>
            <a:r>
              <a:rPr lang="en-US" altLang="zh-CN"/>
              <a:t>Key Terms</a:t>
            </a:r>
            <a:endParaRPr lang="zh-CN" altLang="en-US" dirty="0"/>
          </a:p>
        </p:txBody>
      </p:sp>
      <p:sp>
        <p:nvSpPr>
          <p:cNvPr id="64514" name="文本占位符 8089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 sz="2800">
                <a:solidFill>
                  <a:srgbClr val="000000"/>
                </a:solidFill>
              </a:rPr>
              <a:t>chosen </a:t>
            </a:r>
            <a:r>
              <a:rPr lang="en-US" altLang="zh-CN" sz="2800" err="1">
                <a:solidFill>
                  <a:srgbClr val="000000"/>
                </a:solidFill>
              </a:rPr>
              <a:t>ciphertext</a:t>
            </a:r>
            <a:r>
              <a:rPr lang="en-US" altLang="zh-CN" sz="2800">
                <a:solidFill>
                  <a:srgbClr val="000000"/>
                </a:solidFill>
              </a:rPr>
              <a:t> attack (CCA)</a:t>
            </a:r>
            <a:endParaRPr lang="en-US" altLang="zh-CN" sz="2800">
              <a:solidFill>
                <a:srgbClr val="000000"/>
              </a:solidFill>
            </a:endParaRPr>
          </a:p>
          <a:p>
            <a:r>
              <a:rPr lang="en-US" altLang="zh-CN" sz="2800">
                <a:solidFill>
                  <a:srgbClr val="000000"/>
                </a:solidFill>
              </a:rPr>
              <a:t>digital signature	key exchange</a:t>
            </a:r>
            <a:endParaRPr lang="en-US" altLang="zh-CN" sz="2800">
              <a:solidFill>
                <a:srgbClr val="000000"/>
              </a:solidFill>
            </a:endParaRPr>
          </a:p>
          <a:p>
            <a:r>
              <a:rPr lang="en-US" altLang="zh-CN" sz="2800">
                <a:solidFill>
                  <a:srgbClr val="000000"/>
                </a:solidFill>
              </a:rPr>
              <a:t>one-way function</a:t>
            </a:r>
            <a:endParaRPr lang="en-US" altLang="zh-CN" sz="2800">
              <a:solidFill>
                <a:srgbClr val="000000"/>
              </a:solidFill>
            </a:endParaRPr>
          </a:p>
          <a:p>
            <a:r>
              <a:rPr lang="en-US" altLang="zh-CN" sz="2800">
                <a:solidFill>
                  <a:srgbClr val="000000"/>
                </a:solidFill>
              </a:rPr>
              <a:t>optimal asymmetric encryption padding (OAEP)</a:t>
            </a:r>
            <a:endParaRPr lang="en-US" altLang="zh-CN" sz="2800">
              <a:solidFill>
                <a:srgbClr val="000000"/>
              </a:solidFill>
            </a:endParaRPr>
          </a:p>
          <a:p>
            <a:r>
              <a:rPr lang="en-US" altLang="zh-CN" sz="2800">
                <a:solidFill>
                  <a:srgbClr val="000000"/>
                </a:solidFill>
              </a:rPr>
              <a:t>private key		public key</a:t>
            </a:r>
            <a:endParaRPr lang="en-US" altLang="zh-CN" sz="2800">
              <a:solidFill>
                <a:srgbClr val="000000"/>
              </a:solidFill>
            </a:endParaRPr>
          </a:p>
          <a:p>
            <a:r>
              <a:rPr lang="en-US" altLang="zh-CN" sz="2800">
                <a:solidFill>
                  <a:srgbClr val="000000"/>
                </a:solidFill>
              </a:rPr>
              <a:t>public key cryptography</a:t>
            </a:r>
            <a:endParaRPr lang="en-US" altLang="zh-CN" sz="2800">
              <a:solidFill>
                <a:srgbClr val="000000"/>
              </a:solidFill>
            </a:endParaRPr>
          </a:p>
          <a:p>
            <a:r>
              <a:rPr lang="en-US" altLang="zh-CN" sz="2800">
                <a:solidFill>
                  <a:srgbClr val="000000"/>
                </a:solidFill>
              </a:rPr>
              <a:t>public key cryptosystems</a:t>
            </a:r>
            <a:endParaRPr lang="en-US" altLang="zh-CN" sz="2800">
              <a:solidFill>
                <a:srgbClr val="000000"/>
              </a:solidFill>
            </a:endParaRPr>
          </a:p>
          <a:p>
            <a:r>
              <a:rPr lang="en-US" altLang="zh-CN" sz="2800">
                <a:solidFill>
                  <a:srgbClr val="000000"/>
                </a:solidFill>
              </a:rPr>
              <a:t>public key encryption</a:t>
            </a:r>
            <a:endParaRPr lang="en-US" altLang="zh-CN" sz="2800">
              <a:solidFill>
                <a:srgbClr val="000000"/>
              </a:solidFill>
            </a:endParaRPr>
          </a:p>
          <a:p>
            <a:r>
              <a:rPr lang="en-US" altLang="zh-CN" sz="2800">
                <a:solidFill>
                  <a:srgbClr val="000000"/>
                </a:solidFill>
              </a:rPr>
              <a:t>RSA			time complexity</a:t>
            </a:r>
            <a:endParaRPr lang="en-US" altLang="zh-CN" sz="2800">
              <a:solidFill>
                <a:srgbClr val="000000"/>
              </a:solidFill>
            </a:endParaRPr>
          </a:p>
          <a:p>
            <a:r>
              <a:rPr lang="en-US" altLang="zh-CN" sz="2800">
                <a:solidFill>
                  <a:srgbClr val="000000"/>
                </a:solidFill>
              </a:rPr>
              <a:t>timing attack		trapdoor one-way function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标题 798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小结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538" name="文本占位符 7987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上世纪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70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年代，公钥算法的思想以及其后的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RSA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算法开启了密码学的新阶段。而互联网在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90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年代的爆发引导密码学进入了应用时代，以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RSA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公钥算法为基础的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PKI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设施是今天网络安全的基石。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RSA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算法的一个很好的特性是其操作对称性，因此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RSA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算法可以用来加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解密，同时也可以用来做签名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验证。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225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9.1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公钥密码体制的基本原理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42" name="文本占位符 2253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sz="3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公钥算法的思路的提出本身就是一个进步。遵从公钥体制能够简化密钥管理，能够实现数字签名等安全特性。和</a:t>
            </a:r>
            <a:r>
              <a:rPr lang="en-US" altLang="zh-CN" sz="3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DES</a:t>
            </a:r>
            <a:r>
              <a:rPr lang="zh-CN" altLang="en-US" sz="3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等对称算法不同，公钥体制的形式和结构导致公钥算法必须使用某种数学结构，而不能再使用替代和置换等初等方法。从形式上看，公钥算法将比对称算法更简洁和易于理解。</a:t>
            </a:r>
            <a:endParaRPr lang="zh-CN" altLang="en-US" sz="3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6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2560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4400" dirty="0">
                <a:latin typeface="微软雅黑" panose="020B0503020204020204" charset="-122"/>
                <a:ea typeface="微软雅黑" panose="020B0503020204020204" charset="-122"/>
              </a:rPr>
              <a:t>公钥密码算法的思路</a:t>
            </a:r>
            <a:endParaRPr lang="zh-CN" altLang="en-US" sz="4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266" name="文本占位符 25602"/>
          <p:cNvSpPr>
            <a:spLocks noGrp="1"/>
          </p:cNvSpPr>
          <p:nvPr>
            <p:ph idx="1"/>
          </p:nvPr>
        </p:nvSpPr>
        <p:spPr>
          <a:xfrm>
            <a:off x="301625" y="1186180"/>
            <a:ext cx="8540750" cy="4912995"/>
          </a:xfrm>
        </p:spPr>
        <p:txBody>
          <a:bodyPr anchor="t"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对称算法的缺陷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为事先协商密钥，需另外的安全信道或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KDC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不能满足签名的需求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非对称算法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密钥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＝（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baseline="-25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baseline="-25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），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baseline="-25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即私钥 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baseline="-25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即公钥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加密：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baseline="-25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）＝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解密：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baseline="-25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）＝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要求从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baseline="-25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baseline="-25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理论上能够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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实际上因需要计算量太大因而难于实施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267" name="直接连接符 25603"/>
          <p:cNvSpPr/>
          <p:nvPr/>
        </p:nvSpPr>
        <p:spPr>
          <a:xfrm>
            <a:off x="2520950" y="5476875"/>
            <a:ext cx="503238" cy="1588"/>
          </a:xfrm>
          <a:prstGeom prst="line">
            <a:avLst/>
          </a:prstGeom>
          <a:ln w="508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268" name="直接连接符 25604"/>
          <p:cNvSpPr/>
          <p:nvPr/>
        </p:nvSpPr>
        <p:spPr>
          <a:xfrm flipH="1">
            <a:off x="2590800" y="5334000"/>
            <a:ext cx="288925" cy="287338"/>
          </a:xfrm>
          <a:prstGeom prst="line">
            <a:avLst/>
          </a:prstGeom>
          <a:ln w="508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286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4400" dirty="0">
                <a:latin typeface="微软雅黑" panose="020B0503020204020204" charset="-122"/>
                <a:ea typeface="微软雅黑" panose="020B0503020204020204" charset="-122"/>
              </a:rPr>
              <a:t>公钥算法参数建立</a:t>
            </a:r>
            <a:endParaRPr lang="zh-CN" altLang="en-US" sz="4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0" name="文本占位符 28674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 anchor="t"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每个用户生成密钥对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baseline="-25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baseline="-25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baseline="-25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或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baseline="-25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是一个或几个数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大数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而不是随机比特（对称算法中）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baseline="-25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需要公开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baseline="-25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得自己秘密保留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None/>
            </a:pPr>
            <a:r>
              <a:rPr lang="en-US" altLang="zh-CN" i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公钥 </a:t>
            </a:r>
            <a:r>
              <a:rPr lang="en-US" altLang="zh-CN" i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public key  </a:t>
            </a:r>
            <a:r>
              <a:rPr lang="zh-CN" altLang="en-US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私钥</a:t>
            </a:r>
            <a:r>
              <a:rPr lang="en-US" altLang="zh-CN" i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private key  </a:t>
            </a:r>
            <a:r>
              <a:rPr lang="zh-CN" altLang="en-US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密钥 </a:t>
            </a:r>
            <a:r>
              <a:rPr lang="en-US" altLang="zh-CN" i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secret key)</a:t>
            </a:r>
            <a:endParaRPr lang="zh-CN" altLang="en-US" i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公钥的发布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baseline="-25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推导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baseline="-25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的困难性使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baseline="-25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不怕被公开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公开的目录服务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公钥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baseline="-25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要在专门机构（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CA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）登记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2969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4400" dirty="0">
                <a:latin typeface="微软雅黑" panose="020B0503020204020204" charset="-122"/>
                <a:ea typeface="微软雅黑" panose="020B0503020204020204" charset="-122"/>
              </a:rPr>
              <a:t>公钥算法加密</a:t>
            </a:r>
            <a:endParaRPr lang="zh-CN" altLang="en-US" sz="4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314" name="文本占位符 2969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加密（如果有人要给该用户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发送消息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他先获得该用户的公开钥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baseline="-25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加密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None/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		</a:t>
            </a:r>
            <a:r>
              <a:rPr lang="en-US" altLang="zh-CN" sz="3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3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= E</a:t>
            </a: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3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3200" b="1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sz="3200" b="1" baseline="-25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传输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解密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None/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		</a:t>
            </a:r>
            <a:r>
              <a:rPr lang="en-US" altLang="zh-CN" sz="3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3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3200" b="1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sz="3200" b="1" baseline="-25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）＝</a:t>
            </a:r>
            <a:r>
              <a:rPr lang="en-US" altLang="zh-CN" sz="3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endParaRPr lang="en-US" altLang="zh-CN" sz="32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除非拥有</a:t>
            </a:r>
            <a:r>
              <a:rPr lang="en-US" altLang="zh-CN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baseline="-2500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，象该用户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，否则不能解开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None/>
            </a:pPr>
            <a:endParaRPr lang="zh-CN" altLang="en-US" sz="9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*  一般用于传输会话密钥（和签名及鉴别）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天坛月色">
  <a:themeElements>
    <a:clrScheme name="天坛月色 1">
      <a:dk1>
        <a:srgbClr val="DDDDDD"/>
      </a:dk1>
      <a:lt1>
        <a:srgbClr val="FFFFFF"/>
      </a:lt1>
      <a:dk2>
        <a:srgbClr val="3366CC"/>
      </a:dk2>
      <a:lt2>
        <a:srgbClr val="FFFF66"/>
      </a:lt2>
      <a:accent1>
        <a:srgbClr val="879CC8"/>
      </a:accent1>
      <a:accent2>
        <a:srgbClr val="C0C0C0"/>
      </a:accent2>
      <a:accent3>
        <a:srgbClr val="ADB8E2"/>
      </a:accent3>
      <a:accent4>
        <a:srgbClr val="DADADA"/>
      </a:accent4>
      <a:accent5>
        <a:srgbClr val="C3CBE0"/>
      </a:accent5>
      <a:accent6>
        <a:srgbClr val="AEAEAE"/>
      </a:accent6>
      <a:hlink>
        <a:srgbClr val="66FFFF"/>
      </a:hlink>
      <a:folHlink>
        <a:srgbClr val="CCFFCC"/>
      </a:folHlink>
    </a:clrScheme>
    <a:fontScheme name="天坛月色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天坛月色 1">
        <a:dk1>
          <a:srgbClr val="DDDDDD"/>
        </a:dk1>
        <a:lt1>
          <a:srgbClr val="FFFFFF"/>
        </a:lt1>
        <a:dk2>
          <a:srgbClr val="3366CC"/>
        </a:dk2>
        <a:lt2>
          <a:srgbClr val="FFFF66"/>
        </a:lt2>
        <a:accent1>
          <a:srgbClr val="879CC8"/>
        </a:accent1>
        <a:accent2>
          <a:srgbClr val="C0C0C0"/>
        </a:accent2>
        <a:accent3>
          <a:srgbClr val="ADB8E2"/>
        </a:accent3>
        <a:accent4>
          <a:srgbClr val="DADADA"/>
        </a:accent4>
        <a:accent5>
          <a:srgbClr val="C3CBE0"/>
        </a:accent5>
        <a:accent6>
          <a:srgbClr val="AEAEAE"/>
        </a:accent6>
        <a:hlink>
          <a:srgbClr val="66FFFF"/>
        </a:hlink>
        <a:folHlink>
          <a:srgbClr val="CC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天坛月色 2">
        <a:dk1>
          <a:srgbClr val="C0C0C0"/>
        </a:dk1>
        <a:lt1>
          <a:srgbClr val="FFFFFF"/>
        </a:lt1>
        <a:dk2>
          <a:srgbClr val="006699"/>
        </a:dk2>
        <a:lt2>
          <a:srgbClr val="FFFFFF"/>
        </a:lt2>
        <a:accent1>
          <a:srgbClr val="93B090"/>
        </a:accent1>
        <a:accent2>
          <a:srgbClr val="CCECFF"/>
        </a:accent2>
        <a:accent3>
          <a:srgbClr val="AAB8CA"/>
        </a:accent3>
        <a:accent4>
          <a:srgbClr val="DADADA"/>
        </a:accent4>
        <a:accent5>
          <a:srgbClr val="C8D4C6"/>
        </a:accent5>
        <a:accent6>
          <a:srgbClr val="B9D6E7"/>
        </a:accent6>
        <a:hlink>
          <a:srgbClr val="FFFF66"/>
        </a:hlink>
        <a:folHlink>
          <a:srgbClr val="66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天坛月色 3">
        <a:dk1>
          <a:srgbClr val="DDDDDD"/>
        </a:dk1>
        <a:lt1>
          <a:srgbClr val="FFFFFF"/>
        </a:lt1>
        <a:dk2>
          <a:srgbClr val="7B7BA7"/>
        </a:dk2>
        <a:lt2>
          <a:srgbClr val="FFFF66"/>
        </a:lt2>
        <a:accent1>
          <a:srgbClr val="78AE90"/>
        </a:accent1>
        <a:accent2>
          <a:srgbClr val="B8B8D0"/>
        </a:accent2>
        <a:accent3>
          <a:srgbClr val="BFBFD0"/>
        </a:accent3>
        <a:accent4>
          <a:srgbClr val="DADADA"/>
        </a:accent4>
        <a:accent5>
          <a:srgbClr val="BED3C6"/>
        </a:accent5>
        <a:accent6>
          <a:srgbClr val="A6A6BC"/>
        </a:accent6>
        <a:hlink>
          <a:srgbClr val="66FFCC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天坛月色 4">
        <a:dk1>
          <a:srgbClr val="DDDDDD"/>
        </a:dk1>
        <a:lt1>
          <a:srgbClr val="FFFF00"/>
        </a:lt1>
        <a:dk2>
          <a:srgbClr val="6600CC"/>
        </a:dk2>
        <a:lt2>
          <a:srgbClr val="FFFFFF"/>
        </a:lt2>
        <a:accent1>
          <a:srgbClr val="7296B6"/>
        </a:accent1>
        <a:accent2>
          <a:srgbClr val="FF6600"/>
        </a:accent2>
        <a:accent3>
          <a:srgbClr val="B8AAE2"/>
        </a:accent3>
        <a:accent4>
          <a:srgbClr val="DADA00"/>
        </a:accent4>
        <a:accent5>
          <a:srgbClr val="BCC9D7"/>
        </a:accent5>
        <a:accent6>
          <a:srgbClr val="E75C00"/>
        </a:accent6>
        <a:hlink>
          <a:srgbClr val="99FFCC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天坛月色 5">
        <a:dk1>
          <a:srgbClr val="DDDDDD"/>
        </a:dk1>
        <a:lt1>
          <a:srgbClr val="FFFFFF"/>
        </a:lt1>
        <a:dk2>
          <a:srgbClr val="0099CC"/>
        </a:dk2>
        <a:lt2>
          <a:srgbClr val="CCECFF"/>
        </a:lt2>
        <a:accent1>
          <a:srgbClr val="DD8A79"/>
        </a:accent1>
        <a:accent2>
          <a:srgbClr val="339966"/>
        </a:accent2>
        <a:accent3>
          <a:srgbClr val="AACAE2"/>
        </a:accent3>
        <a:accent4>
          <a:srgbClr val="DADADA"/>
        </a:accent4>
        <a:accent5>
          <a:srgbClr val="EBC4BE"/>
        </a:accent5>
        <a:accent6>
          <a:srgbClr val="2D8A5C"/>
        </a:accent6>
        <a:hlink>
          <a:srgbClr val="FFFF66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天坛月色 6">
        <a:dk1>
          <a:srgbClr val="C0C0C0"/>
        </a:dk1>
        <a:lt1>
          <a:srgbClr val="FFFFFF"/>
        </a:lt1>
        <a:dk2>
          <a:srgbClr val="536DAD"/>
        </a:dk2>
        <a:lt2>
          <a:srgbClr val="66FF66"/>
        </a:lt2>
        <a:accent1>
          <a:srgbClr val="C48AB6"/>
        </a:accent1>
        <a:accent2>
          <a:srgbClr val="FFCCFF"/>
        </a:accent2>
        <a:accent3>
          <a:srgbClr val="B3BAD3"/>
        </a:accent3>
        <a:accent4>
          <a:srgbClr val="DADADA"/>
        </a:accent4>
        <a:accent5>
          <a:srgbClr val="DEC4D7"/>
        </a:accent5>
        <a:accent6>
          <a:srgbClr val="E7B9E7"/>
        </a:accent6>
        <a:hlink>
          <a:srgbClr val="00FFFF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天坛月色 7">
        <a:dk1>
          <a:srgbClr val="C0C0C0"/>
        </a:dk1>
        <a:lt1>
          <a:srgbClr val="FFFF00"/>
        </a:lt1>
        <a:dk2>
          <a:srgbClr val="996633"/>
        </a:dk2>
        <a:lt2>
          <a:srgbClr val="66FFFF"/>
        </a:lt2>
        <a:accent1>
          <a:srgbClr val="CD7C73"/>
        </a:accent1>
        <a:accent2>
          <a:srgbClr val="B6B6CE"/>
        </a:accent2>
        <a:accent3>
          <a:srgbClr val="CAB8AD"/>
        </a:accent3>
        <a:accent4>
          <a:srgbClr val="DADA00"/>
        </a:accent4>
        <a:accent5>
          <a:srgbClr val="E3BFBC"/>
        </a:accent5>
        <a:accent6>
          <a:srgbClr val="A5A5BA"/>
        </a:accent6>
        <a:hlink>
          <a:srgbClr val="000000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天坛月色 8">
        <a:dk1>
          <a:srgbClr val="C0C0C0"/>
        </a:dk1>
        <a:lt1>
          <a:srgbClr val="FFFF66"/>
        </a:lt1>
        <a:dk2>
          <a:srgbClr val="008080"/>
        </a:dk2>
        <a:lt2>
          <a:srgbClr val="FFFF00"/>
        </a:lt2>
        <a:accent1>
          <a:srgbClr val="859CC9"/>
        </a:accent1>
        <a:accent2>
          <a:srgbClr val="FFCCFF"/>
        </a:accent2>
        <a:accent3>
          <a:srgbClr val="AAC0C0"/>
        </a:accent3>
        <a:accent4>
          <a:srgbClr val="DADA56"/>
        </a:accent4>
        <a:accent5>
          <a:srgbClr val="C2CBE1"/>
        </a:accent5>
        <a:accent6>
          <a:srgbClr val="E7B9E7"/>
        </a:accent6>
        <a:hlink>
          <a:srgbClr val="99FFCC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CDESIGNO</Template>
  <TotalTime>0</TotalTime>
  <Words>6939</Words>
  <Application>WPS 演示</Application>
  <PresentationFormat>全屏显示(4:3)</PresentationFormat>
  <Paragraphs>731</Paragraphs>
  <Slides>58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58</vt:i4>
      </vt:variant>
    </vt:vector>
  </HeadingPairs>
  <TitlesOfParts>
    <vt:vector size="76" baseType="lpstr">
      <vt:lpstr>Arial</vt:lpstr>
      <vt:lpstr>宋体</vt:lpstr>
      <vt:lpstr>Wingdings</vt:lpstr>
      <vt:lpstr>Wingdings 2</vt:lpstr>
      <vt:lpstr>微软雅黑</vt:lpstr>
      <vt:lpstr>黑体</vt:lpstr>
      <vt:lpstr>Wingdings</vt:lpstr>
      <vt:lpstr>Arial Unicode MS</vt:lpstr>
      <vt:lpstr>楷体_GB2312</vt:lpstr>
      <vt:lpstr>Verdana</vt:lpstr>
      <vt:lpstr>Times New Roman</vt:lpstr>
      <vt:lpstr>新宋体</vt:lpstr>
      <vt:lpstr>天坛月色</vt:lpstr>
      <vt:lpstr>Package</vt:lpstr>
      <vt:lpstr>Package</vt:lpstr>
      <vt:lpstr>Package</vt:lpstr>
      <vt:lpstr>Package</vt:lpstr>
      <vt:lpstr>Package</vt:lpstr>
      <vt:lpstr>第9章 公钥密码学和RSA </vt:lpstr>
      <vt:lpstr>主要内容</vt:lpstr>
      <vt:lpstr>PowerPoint 演示文稿</vt:lpstr>
      <vt:lpstr>密码学重要进步</vt:lpstr>
      <vt:lpstr>澄清误解</vt:lpstr>
      <vt:lpstr>9.1 公钥密码体制的基本原理</vt:lpstr>
      <vt:lpstr>公钥密码算法的思路</vt:lpstr>
      <vt:lpstr>公钥算法参数建立</vt:lpstr>
      <vt:lpstr>公钥算法加密</vt:lpstr>
      <vt:lpstr>PowerPoint 演示文稿</vt:lpstr>
      <vt:lpstr>公钥算法用来加密概念图示</vt:lpstr>
      <vt:lpstr>公钥算法用来加密图示</vt:lpstr>
      <vt:lpstr>公钥算法用来认证</vt:lpstr>
      <vt:lpstr>公钥算法用来认证概念图示</vt:lpstr>
      <vt:lpstr>公钥算法用来认证图示</vt:lpstr>
      <vt:lpstr>公钥算法用来认证</vt:lpstr>
      <vt:lpstr>消息来源鉴别和数字签名</vt:lpstr>
      <vt:lpstr>结合使用加密和签名</vt:lpstr>
      <vt:lpstr>公钥算法用来认证</vt:lpstr>
      <vt:lpstr>构造公钥算法的考虑</vt:lpstr>
      <vt:lpstr>单向函数</vt:lpstr>
      <vt:lpstr>One-way Function</vt:lpstr>
      <vt:lpstr>Trapdoor One-way Function</vt:lpstr>
      <vt:lpstr>One-way Hash function</vt:lpstr>
      <vt:lpstr>9.2 RSA算法</vt:lpstr>
      <vt:lpstr>RSA算法参数建立</vt:lpstr>
      <vt:lpstr>RSA加解密</vt:lpstr>
      <vt:lpstr>RSA的正确性</vt:lpstr>
      <vt:lpstr>关于mkφ(n)+1</vt:lpstr>
      <vt:lpstr>RSA计算实例</vt:lpstr>
      <vt:lpstr>如何对实际明文用RSA？</vt:lpstr>
      <vt:lpstr>PowerPoint 演示文稿</vt:lpstr>
      <vt:lpstr>PowerPoint 演示文稿</vt:lpstr>
      <vt:lpstr>RSA实现考虑</vt:lpstr>
      <vt:lpstr>X^Y%Z模幂乘举例</vt:lpstr>
      <vt:lpstr>模幂乘算法实现</vt:lpstr>
      <vt:lpstr>使用中国剩余定理加快运算</vt:lpstr>
      <vt:lpstr>“multi-prime” RSA</vt:lpstr>
      <vt:lpstr>攻击RSA算法</vt:lpstr>
      <vt:lpstr>分解里程碑</vt:lpstr>
      <vt:lpstr> </vt:lpstr>
      <vt:lpstr>因子分解所需的MIPS年</vt:lpstr>
      <vt:lpstr>抵抗因子分解</vt:lpstr>
      <vt:lpstr>共模攻击</vt:lpstr>
      <vt:lpstr>计时攻击</vt:lpstr>
      <vt:lpstr>抵抗计时攻击</vt:lpstr>
      <vt:lpstr>对RSA选择密文攻击</vt:lpstr>
      <vt:lpstr>对RSA的主要支持和批评 </vt:lpstr>
      <vt:lpstr>使用公钥传递会话密钥</vt:lpstr>
      <vt:lpstr>公钥发布</vt:lpstr>
      <vt:lpstr>对称算法 vs. 公钥算法</vt:lpstr>
      <vt:lpstr>RSA算法中操作的对称性</vt:lpstr>
      <vt:lpstr>9.a  RSA API 和应用</vt:lpstr>
      <vt:lpstr>公钥操作 in OpenSSL</vt:lpstr>
      <vt:lpstr>RSA加解密</vt:lpstr>
      <vt:lpstr>Reading links</vt:lpstr>
      <vt:lpstr>关键词 Key Terms</vt:lpstr>
      <vt:lpstr>小结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personal</dc:creator>
  <cp:lastModifiedBy>阳光</cp:lastModifiedBy>
  <cp:revision>361</cp:revision>
  <dcterms:created xsi:type="dcterms:W3CDTF">2005-09-17T10:22:00Z</dcterms:created>
  <dcterms:modified xsi:type="dcterms:W3CDTF">2018-11-09T02:33:55Z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